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43"/>
  </p:notesMasterIdLst>
  <p:sldIdLst>
    <p:sldId id="262" r:id="rId6"/>
    <p:sldId id="295" r:id="rId7"/>
    <p:sldId id="296" r:id="rId8"/>
    <p:sldId id="297" r:id="rId9"/>
    <p:sldId id="298" r:id="rId10"/>
    <p:sldId id="261" r:id="rId11"/>
    <p:sldId id="264" r:id="rId12"/>
    <p:sldId id="267" r:id="rId13"/>
    <p:sldId id="265" r:id="rId14"/>
    <p:sldId id="266" r:id="rId15"/>
    <p:sldId id="290" r:id="rId16"/>
    <p:sldId id="269" r:id="rId17"/>
    <p:sldId id="301" r:id="rId18"/>
    <p:sldId id="270" r:id="rId19"/>
    <p:sldId id="271" r:id="rId20"/>
    <p:sldId id="272" r:id="rId21"/>
    <p:sldId id="273" r:id="rId22"/>
    <p:sldId id="263" r:id="rId23"/>
    <p:sldId id="274" r:id="rId24"/>
    <p:sldId id="275" r:id="rId25"/>
    <p:sldId id="276" r:id="rId26"/>
    <p:sldId id="277" r:id="rId27"/>
    <p:sldId id="278" r:id="rId28"/>
    <p:sldId id="291" r:id="rId29"/>
    <p:sldId id="302" r:id="rId30"/>
    <p:sldId id="299" r:id="rId31"/>
    <p:sldId id="279" r:id="rId32"/>
    <p:sldId id="281" r:id="rId33"/>
    <p:sldId id="289" r:id="rId34"/>
    <p:sldId id="282" r:id="rId35"/>
    <p:sldId id="287" r:id="rId36"/>
    <p:sldId id="283" r:id="rId37"/>
    <p:sldId id="284" r:id="rId38"/>
    <p:sldId id="285" r:id="rId39"/>
    <p:sldId id="286" r:id="rId40"/>
    <p:sldId id="446" r:id="rId41"/>
    <p:sldId id="28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115076"/>
    <a:srgbClr val="F66400"/>
    <a:srgbClr val="ECD9D9"/>
    <a:srgbClr val="EC25D9"/>
    <a:srgbClr val="E3EAFD"/>
    <a:srgbClr val="E56700"/>
    <a:srgbClr val="FBF0D5"/>
    <a:srgbClr val="E25B00"/>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38" autoAdjust="0"/>
    <p:restoredTop sz="92081" autoAdjust="0"/>
  </p:normalViewPr>
  <p:slideViewPr>
    <p:cSldViewPr snapToGrid="0">
      <p:cViewPr varScale="1">
        <p:scale>
          <a:sx n="67" d="100"/>
          <a:sy n="67" d="100"/>
        </p:scale>
        <p:origin x="342" y="60"/>
      </p:cViewPr>
      <p:guideLst>
        <p:guide orient="horz" pos="2160"/>
        <p:guide pos="3840"/>
      </p:guideLst>
    </p:cSldViewPr>
  </p:slideViewPr>
  <p:outlineViewPr>
    <p:cViewPr>
      <p:scale>
        <a:sx n="33" d="100"/>
        <a:sy n="33" d="100"/>
      </p:scale>
      <p:origin x="0" y="-3732"/>
    </p:cViewPr>
  </p:outlineViewPr>
  <p:notesTextViewPr>
    <p:cViewPr>
      <p:scale>
        <a:sx n="150" d="100"/>
        <a:sy n="15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30/06/2021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creativecommons.org/licenses/by-sa/4.0/deed.en" TargetMode="External"/><Relationship Id="rId3" Type="http://schemas.openxmlformats.org/officeDocument/2006/relationships/hyperlink" Target="https://www.soccer.ru/galery/1057623/photo/736078" TargetMode="External"/><Relationship Id="rId7" Type="http://schemas.openxmlformats.org/officeDocument/2006/relationships/hyperlink" Target="https://en.wikipedia.org/wiki/en:Creative_Commons"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realvalladolid.es/" TargetMode="External"/><Relationship Id="rId5" Type="http://schemas.openxmlformats.org/officeDocument/2006/relationships/hyperlink" Target="https://en.wikipedia.org/wiki/en:Free_Software_Foundation" TargetMode="External"/><Relationship Id="rId4" Type="http://schemas.openxmlformats.org/officeDocument/2006/relationships/hyperlink" Target="https://en.wikipedia.org/wiki/en:GNU_Free_Documentation_License"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r>
              <a:rPr lang="en-GB" sz="1200" kern="1200" dirty="0">
                <a:solidFill>
                  <a:schemeClr val="tx1"/>
                </a:solidFill>
                <a:effectLst/>
                <a:latin typeface="+mn-lt"/>
                <a:ea typeface="+mn-ea"/>
                <a:cs typeface="+mn-cs"/>
              </a:rPr>
              <a:t>Consolidation of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er</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ir</a:t>
            </a:r>
            <a:r>
              <a:rPr lang="en-GB" sz="1200" kern="1200" dirty="0">
                <a:solidFill>
                  <a:schemeClr val="tx1"/>
                </a:solidFill>
                <a:effectLst/>
                <a:latin typeface="+mn-lt"/>
                <a:ea typeface="+mn-ea"/>
                <a:cs typeface="+mn-cs"/>
              </a:rPr>
              <a:t> verbs in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and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person singular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Consolidation of penultimate syllable stress</a:t>
            </a:r>
          </a:p>
          <a:p>
            <a:r>
              <a:rPr lang="en-GB" sz="1200" kern="1200" dirty="0">
                <a:solidFill>
                  <a:schemeClr val="tx1"/>
                </a:solidFill>
                <a:effectLst/>
                <a:latin typeface="+mn-lt"/>
                <a:ea typeface="+mn-ea"/>
                <a:cs typeface="+mn-cs"/>
              </a:rPr>
              <a:t>Consolidation of a subset of Y7 vocabulary</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Revisted</a:t>
            </a:r>
            <a:r>
              <a:rPr lang="en-GB" b="1" baseline="0" dirty="0"/>
              <a:t> Y7 Vocabulary subset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dirty="0" err="1">
                <a:solidFill>
                  <a:schemeClr val="tx1"/>
                </a:solidFill>
                <a:effectLst/>
                <a:latin typeface="+mn-lt"/>
                <a:ea typeface="Calibri"/>
                <a:cs typeface="Calibri"/>
                <a:sym typeface="Calibri"/>
              </a:rPr>
              <a:t>norte</a:t>
            </a:r>
            <a:r>
              <a:rPr lang="en-GB" sz="1200" b="0" i="0" u="none" strike="noStrike" kern="1200" cap="none" baseline="0" dirty="0">
                <a:solidFill>
                  <a:schemeClr val="tx1"/>
                </a:solidFill>
                <a:effectLst/>
                <a:latin typeface="+mn-lt"/>
                <a:ea typeface="Calibri"/>
                <a:cs typeface="Calibri"/>
                <a:sym typeface="Calibri"/>
              </a:rPr>
              <a:t> [624]; sur [661]; </a:t>
            </a:r>
            <a:r>
              <a:rPr lang="en-GB" sz="1200" b="0" i="0" u="none" strike="noStrike" kern="1200" cap="none" baseline="0" dirty="0" err="1">
                <a:solidFill>
                  <a:schemeClr val="tx1"/>
                </a:solidFill>
                <a:effectLst/>
                <a:latin typeface="+mn-lt"/>
                <a:ea typeface="Calibri"/>
                <a:cs typeface="Calibri"/>
                <a:sym typeface="Calibri"/>
              </a:rPr>
              <a:t>España</a:t>
            </a:r>
            <a:r>
              <a:rPr lang="en-GB" sz="1200" b="0" i="0" u="none" strike="noStrike" kern="1200" cap="none" baseline="0" dirty="0">
                <a:solidFill>
                  <a:schemeClr val="tx1"/>
                </a:solidFill>
                <a:effectLst/>
                <a:latin typeface="+mn-lt"/>
                <a:ea typeface="Calibri"/>
                <a:cs typeface="Calibri"/>
                <a:sym typeface="Calibri"/>
              </a:rPr>
              <a:t> [&gt;5000]; casa [106]; </a:t>
            </a:r>
            <a:r>
              <a:rPr lang="en-GB" sz="1200" b="0" i="0" u="none" strike="noStrike" kern="1200" cap="none" baseline="0" dirty="0" err="1">
                <a:solidFill>
                  <a:schemeClr val="tx1"/>
                </a:solidFill>
                <a:effectLst/>
                <a:latin typeface="+mn-lt"/>
                <a:ea typeface="Calibri"/>
                <a:cs typeface="Calibri"/>
                <a:sym typeface="Calibri"/>
              </a:rPr>
              <a:t>música</a:t>
            </a:r>
            <a:r>
              <a:rPr lang="en-GB" sz="1200" b="0" i="0" u="none" strike="noStrike" kern="1200" cap="none" baseline="0" dirty="0">
                <a:solidFill>
                  <a:schemeClr val="tx1"/>
                </a:solidFill>
                <a:effectLst/>
                <a:latin typeface="+mn-lt"/>
                <a:ea typeface="Calibri"/>
                <a:cs typeface="Calibri"/>
                <a:sym typeface="Calibri"/>
              </a:rPr>
              <a:t> [340]; </a:t>
            </a:r>
            <a:r>
              <a:rPr lang="en-GB" sz="1200" b="0" i="0" u="none" strike="noStrike" kern="1200" cap="none" baseline="0" dirty="0" err="1">
                <a:solidFill>
                  <a:schemeClr val="tx1"/>
                </a:solidFill>
                <a:effectLst/>
                <a:latin typeface="+mn-lt"/>
                <a:ea typeface="Calibri"/>
                <a:cs typeface="Calibri"/>
                <a:sym typeface="Calibri"/>
              </a:rPr>
              <a:t>teatro</a:t>
            </a:r>
            <a:r>
              <a:rPr lang="en-GB" sz="1200" b="0" i="0" u="none" strike="noStrike" kern="1200" cap="none" baseline="0" dirty="0">
                <a:solidFill>
                  <a:schemeClr val="tx1"/>
                </a:solidFill>
                <a:effectLst/>
                <a:latin typeface="+mn-lt"/>
                <a:ea typeface="Calibri"/>
                <a:cs typeface="Calibri"/>
                <a:sym typeface="Calibri"/>
              </a:rPr>
              <a:t> [605]; banco [728]; pueblo [244]; </a:t>
            </a:r>
            <a:r>
              <a:rPr lang="en-GB" sz="1200" b="0" i="0" u="none" strike="noStrike" kern="1200" cap="none" baseline="0" dirty="0" err="1">
                <a:solidFill>
                  <a:schemeClr val="tx1"/>
                </a:solidFill>
                <a:effectLst/>
                <a:latin typeface="+mn-lt"/>
                <a:ea typeface="Calibri"/>
                <a:cs typeface="Calibri"/>
                <a:sym typeface="Calibri"/>
              </a:rPr>
              <a:t>río</a:t>
            </a:r>
            <a:r>
              <a:rPr lang="en-GB" sz="1200" b="0" i="0" u="none" strike="noStrike" kern="1200" cap="none" baseline="0" dirty="0">
                <a:solidFill>
                  <a:schemeClr val="tx1"/>
                </a:solidFill>
                <a:effectLst/>
                <a:latin typeface="+mn-lt"/>
                <a:ea typeface="Calibri"/>
                <a:cs typeface="Calibri"/>
                <a:sym typeface="Calibri"/>
              </a:rPr>
              <a:t> [496]; </a:t>
            </a:r>
            <a:r>
              <a:rPr lang="en-GB" sz="1200" b="0" i="0" u="none" strike="noStrike" kern="1200" cap="none" baseline="0" dirty="0" err="1">
                <a:solidFill>
                  <a:schemeClr val="tx1"/>
                </a:solidFill>
                <a:effectLst/>
                <a:latin typeface="+mn-lt"/>
                <a:ea typeface="Calibri"/>
                <a:cs typeface="Calibri"/>
                <a:sym typeface="Calibri"/>
              </a:rPr>
              <a:t>oeste</a:t>
            </a:r>
            <a:r>
              <a:rPr lang="en-GB" sz="1200" b="0" i="0" u="none" strike="noStrike" kern="1200" cap="none" baseline="0" dirty="0">
                <a:solidFill>
                  <a:schemeClr val="tx1"/>
                </a:solidFill>
                <a:effectLst/>
                <a:latin typeface="+mn-lt"/>
                <a:ea typeface="Calibri"/>
                <a:cs typeface="Calibri"/>
                <a:sym typeface="Calibri"/>
              </a:rPr>
              <a:t> [2416]; </a:t>
            </a:r>
            <a:r>
              <a:rPr lang="en-GB" sz="1200" b="0" i="0" u="none" strike="noStrike" kern="1200" cap="none" baseline="0" dirty="0" err="1">
                <a:solidFill>
                  <a:schemeClr val="tx1"/>
                </a:solidFill>
                <a:effectLst/>
                <a:latin typeface="+mn-lt"/>
                <a:ea typeface="Calibri"/>
                <a:cs typeface="Calibri"/>
                <a:sym typeface="Calibri"/>
              </a:rPr>
              <a:t>este</a:t>
            </a:r>
            <a:r>
              <a:rPr lang="en-GB" sz="1200" b="0" i="0" u="none" strike="noStrike" kern="1200" cap="none" baseline="0" dirty="0">
                <a:solidFill>
                  <a:schemeClr val="tx1"/>
                </a:solidFill>
                <a:effectLst/>
                <a:latin typeface="+mn-lt"/>
                <a:ea typeface="Calibri"/>
                <a:cs typeface="Calibri"/>
                <a:sym typeface="Calibri"/>
              </a:rPr>
              <a:t> [&gt;5000]; </a:t>
            </a:r>
            <a:r>
              <a:rPr lang="en-GB" sz="1200" b="0" i="0" u="none" strike="noStrike" kern="1200" cap="none" baseline="0" dirty="0" err="1">
                <a:solidFill>
                  <a:schemeClr val="tx1"/>
                </a:solidFill>
                <a:effectLst/>
                <a:latin typeface="+mn-lt"/>
                <a:ea typeface="Calibri"/>
                <a:cs typeface="Calibri"/>
                <a:sym typeface="Calibri"/>
              </a:rPr>
              <a:t>día</a:t>
            </a:r>
            <a:r>
              <a:rPr lang="en-GB" sz="1200" b="0" i="0" u="none" strike="noStrike" kern="1200" cap="none" baseline="0" dirty="0">
                <a:solidFill>
                  <a:schemeClr val="tx1"/>
                </a:solidFill>
                <a:effectLst/>
                <a:latin typeface="+mn-lt"/>
                <a:ea typeface="Calibri"/>
                <a:cs typeface="Calibri"/>
                <a:sym typeface="Calibri"/>
              </a:rPr>
              <a:t> [65]; </a:t>
            </a:r>
            <a:r>
              <a:rPr lang="en-GB" sz="1200" b="0" i="0" u="none" strike="noStrike" kern="1200" cap="none" baseline="0" dirty="0" err="1">
                <a:solidFill>
                  <a:schemeClr val="tx1"/>
                </a:solidFill>
                <a:effectLst/>
                <a:latin typeface="+mn-lt"/>
                <a:ea typeface="Calibri"/>
                <a:cs typeface="Calibri"/>
                <a:sym typeface="Calibri"/>
              </a:rPr>
              <a:t>noche</a:t>
            </a:r>
            <a:r>
              <a:rPr lang="en-GB" sz="1200" b="0" i="0" u="none" strike="noStrike" kern="1200" cap="none" baseline="0" dirty="0">
                <a:solidFill>
                  <a:schemeClr val="tx1"/>
                </a:solidFill>
                <a:effectLst/>
                <a:latin typeface="+mn-lt"/>
                <a:ea typeface="Calibri"/>
                <a:cs typeface="Calibri"/>
                <a:sym typeface="Calibri"/>
              </a:rPr>
              <a:t> [164]; </a:t>
            </a:r>
            <a:r>
              <a:rPr lang="en-GB" sz="1200" b="0" i="0" u="none" strike="noStrike" kern="1200" cap="none" baseline="0" dirty="0" err="1">
                <a:solidFill>
                  <a:schemeClr val="tx1"/>
                </a:solidFill>
                <a:effectLst/>
                <a:latin typeface="+mn-lt"/>
                <a:ea typeface="Calibri"/>
                <a:cs typeface="Calibri"/>
                <a:sym typeface="Calibri"/>
              </a:rPr>
              <a:t>mañana</a:t>
            </a:r>
            <a:r>
              <a:rPr lang="en-GB" sz="1200" b="0" i="0" u="none" strike="noStrike" kern="1200" cap="none" baseline="0" dirty="0">
                <a:solidFill>
                  <a:schemeClr val="tx1"/>
                </a:solidFill>
                <a:effectLst/>
                <a:latin typeface="+mn-lt"/>
                <a:ea typeface="Calibri"/>
                <a:cs typeface="Calibri"/>
                <a:sym typeface="Calibri"/>
              </a:rPr>
              <a:t> [402]; </a:t>
            </a:r>
            <a:r>
              <a:rPr lang="en-GB" sz="1200" b="0" i="0" u="none" strike="noStrike" kern="1200" cap="none" baseline="0" dirty="0" err="1">
                <a:solidFill>
                  <a:schemeClr val="tx1"/>
                </a:solidFill>
                <a:effectLst/>
                <a:latin typeface="+mn-lt"/>
                <a:ea typeface="Calibri"/>
                <a:cs typeface="Calibri"/>
                <a:sym typeface="Calibri"/>
              </a:rPr>
              <a:t>tarde</a:t>
            </a:r>
            <a:r>
              <a:rPr lang="en-GB" sz="1200" b="0" i="0" u="none" strike="noStrike" kern="1200" cap="none" baseline="0" dirty="0">
                <a:solidFill>
                  <a:schemeClr val="tx1"/>
                </a:solidFill>
                <a:effectLst/>
                <a:latin typeface="+mn-lt"/>
                <a:ea typeface="Calibri"/>
                <a:cs typeface="Calibri"/>
                <a:sym typeface="Calibri"/>
              </a:rPr>
              <a:t> [392]; </a:t>
            </a:r>
            <a:r>
              <a:rPr lang="en-GB" sz="1200" b="0" i="0" u="none" strike="noStrike" kern="1200" cap="none" baseline="0" dirty="0" err="1">
                <a:solidFill>
                  <a:schemeClr val="tx1"/>
                </a:solidFill>
                <a:effectLst/>
                <a:latin typeface="+mn-lt"/>
                <a:ea typeface="Calibri"/>
                <a:cs typeface="Calibri"/>
                <a:sym typeface="Calibri"/>
              </a:rPr>
              <a:t>número</a:t>
            </a:r>
            <a:r>
              <a:rPr lang="en-GB" sz="1200" b="0" i="0" u="none" strike="noStrike" kern="1200" cap="none" baseline="0" dirty="0">
                <a:solidFill>
                  <a:schemeClr val="tx1"/>
                </a:solidFill>
                <a:effectLst/>
                <a:latin typeface="+mn-lt"/>
                <a:ea typeface="Calibri"/>
                <a:cs typeface="Calibri"/>
                <a:sym typeface="Calibri"/>
              </a:rPr>
              <a:t> [324]; </a:t>
            </a:r>
            <a:r>
              <a:rPr lang="en-GB" sz="1200" b="0" i="0" u="none" strike="noStrike" kern="1200" cap="none" baseline="0" dirty="0" err="1">
                <a:solidFill>
                  <a:schemeClr val="tx1"/>
                </a:solidFill>
                <a:effectLst/>
                <a:latin typeface="+mn-lt"/>
                <a:ea typeface="Calibri"/>
                <a:cs typeface="Calibri"/>
                <a:sym typeface="Calibri"/>
              </a:rPr>
              <a:t>enero</a:t>
            </a:r>
            <a:r>
              <a:rPr lang="en-GB" sz="1200" b="0" i="0" u="none" strike="noStrike" kern="1200" cap="none" baseline="0" dirty="0">
                <a:solidFill>
                  <a:schemeClr val="tx1"/>
                </a:solidFill>
                <a:effectLst/>
                <a:latin typeface="+mn-lt"/>
                <a:ea typeface="Calibri"/>
                <a:cs typeface="Calibri"/>
                <a:sym typeface="Calibri"/>
              </a:rPr>
              <a:t> [1173]; </a:t>
            </a:r>
            <a:r>
              <a:rPr lang="en-GB" sz="1200" b="0" i="0" u="none" strike="noStrike" kern="1200" cap="none" baseline="0" dirty="0" err="1">
                <a:solidFill>
                  <a:schemeClr val="tx1"/>
                </a:solidFill>
                <a:effectLst/>
                <a:latin typeface="+mn-lt"/>
                <a:ea typeface="Calibri"/>
                <a:cs typeface="Calibri"/>
                <a:sym typeface="Calibri"/>
              </a:rPr>
              <a:t>marzo</a:t>
            </a:r>
            <a:r>
              <a:rPr lang="en-GB" sz="1200" b="0" i="0" u="none" strike="noStrike" kern="1200" cap="none" baseline="0" dirty="0">
                <a:solidFill>
                  <a:schemeClr val="tx1"/>
                </a:solidFill>
                <a:effectLst/>
                <a:latin typeface="+mn-lt"/>
                <a:ea typeface="Calibri"/>
                <a:cs typeface="Calibri"/>
                <a:sym typeface="Calibri"/>
              </a:rPr>
              <a:t> [1231]; </a:t>
            </a:r>
            <a:r>
              <a:rPr lang="en-GB" sz="1200" b="0" i="0" u="none" strike="noStrike" kern="1200" cap="none" baseline="0" dirty="0" err="1">
                <a:solidFill>
                  <a:schemeClr val="tx1"/>
                </a:solidFill>
                <a:effectLst/>
                <a:latin typeface="+mn-lt"/>
                <a:ea typeface="Calibri"/>
                <a:cs typeface="Calibri"/>
                <a:sym typeface="Calibri"/>
              </a:rPr>
              <a:t>abril</a:t>
            </a:r>
            <a:r>
              <a:rPr lang="en-GB" sz="1200" b="0" i="0" u="none" strike="noStrike" kern="1200" cap="none" baseline="0" dirty="0">
                <a:solidFill>
                  <a:schemeClr val="tx1"/>
                </a:solidFill>
                <a:effectLst/>
                <a:latin typeface="+mn-lt"/>
                <a:ea typeface="Calibri"/>
                <a:cs typeface="Calibri"/>
                <a:sym typeface="Calibri"/>
              </a:rPr>
              <a:t> [1064]; </a:t>
            </a:r>
            <a:r>
              <a:rPr lang="en-GB" sz="1200" b="0" i="0" u="none" strike="noStrike" kern="1200" cap="none" baseline="0" dirty="0" err="1">
                <a:solidFill>
                  <a:schemeClr val="tx1"/>
                </a:solidFill>
                <a:effectLst/>
                <a:latin typeface="+mn-lt"/>
                <a:ea typeface="Calibri"/>
                <a:cs typeface="Calibri"/>
                <a:sym typeface="Calibri"/>
              </a:rPr>
              <a:t>julio</a:t>
            </a:r>
            <a:r>
              <a:rPr lang="en-GB" sz="1200" b="0" i="0" u="none" strike="noStrike" kern="1200" cap="none" baseline="0" dirty="0">
                <a:solidFill>
                  <a:schemeClr val="tx1"/>
                </a:solidFill>
                <a:effectLst/>
                <a:latin typeface="+mn-lt"/>
                <a:ea typeface="Calibri"/>
                <a:cs typeface="Calibri"/>
                <a:sym typeface="Calibri"/>
              </a:rPr>
              <a:t> [659]; </a:t>
            </a:r>
            <a:r>
              <a:rPr lang="en-GB" sz="1200" b="0" i="0" u="none" strike="noStrike" kern="1200" cap="none" baseline="0" dirty="0" err="1">
                <a:solidFill>
                  <a:schemeClr val="tx1"/>
                </a:solidFill>
                <a:effectLst/>
                <a:latin typeface="+mn-lt"/>
                <a:ea typeface="Calibri"/>
                <a:cs typeface="Calibri"/>
                <a:sym typeface="Calibri"/>
              </a:rPr>
              <a:t>agosto</a:t>
            </a:r>
            <a:r>
              <a:rPr lang="en-GB" sz="1200" b="0" i="0" u="none" strike="noStrike" kern="1200" cap="none" baseline="0" dirty="0">
                <a:solidFill>
                  <a:schemeClr val="tx1"/>
                </a:solidFill>
                <a:effectLst/>
                <a:latin typeface="+mn-lt"/>
                <a:ea typeface="Calibri"/>
                <a:cs typeface="Calibri"/>
                <a:sym typeface="Calibri"/>
              </a:rPr>
              <a:t> [931]; mar [480]; </a:t>
            </a:r>
            <a:r>
              <a:rPr lang="en-GB" sz="1200" b="0" i="0" u="none" strike="noStrike" kern="1200" cap="none" baseline="0" dirty="0" err="1">
                <a:solidFill>
                  <a:schemeClr val="tx1"/>
                </a:solidFill>
                <a:effectLst/>
                <a:latin typeface="+mn-lt"/>
                <a:ea typeface="Calibri"/>
                <a:cs typeface="Calibri"/>
                <a:sym typeface="Calibri"/>
              </a:rPr>
              <a:t>isla</a:t>
            </a:r>
            <a:r>
              <a:rPr lang="en-GB" sz="1200" b="0" i="0" u="none" strike="noStrike" kern="1200" cap="none" baseline="0" dirty="0">
                <a:solidFill>
                  <a:schemeClr val="tx1"/>
                </a:solidFill>
                <a:effectLst/>
                <a:latin typeface="+mn-lt"/>
                <a:ea typeface="Calibri"/>
                <a:cs typeface="Calibri"/>
                <a:sym typeface="Calibri"/>
              </a:rPr>
              <a:t> [810]; </a:t>
            </a:r>
            <a:r>
              <a:rPr lang="en-GB" sz="1200" b="0" i="0" u="none" strike="noStrike" kern="1200" cap="none" baseline="0" dirty="0" err="1">
                <a:solidFill>
                  <a:schemeClr val="tx1"/>
                </a:solidFill>
                <a:effectLst/>
                <a:latin typeface="+mn-lt"/>
                <a:ea typeface="Calibri"/>
                <a:cs typeface="Calibri"/>
                <a:sym typeface="Calibri"/>
              </a:rPr>
              <a:t>montaña</a:t>
            </a:r>
            <a:r>
              <a:rPr lang="en-GB" sz="1200" b="0" i="0" u="none" strike="noStrike" kern="1200" cap="none" baseline="0" dirty="0">
                <a:solidFill>
                  <a:schemeClr val="tx1"/>
                </a:solidFill>
                <a:effectLst/>
                <a:latin typeface="+mn-lt"/>
                <a:ea typeface="Calibri"/>
                <a:cs typeface="Calibri"/>
                <a:sym typeface="Calibri"/>
              </a:rPr>
              <a:t> [1464]; </a:t>
            </a:r>
            <a:r>
              <a:rPr lang="en-GB" sz="1200" b="0" i="0" u="none" strike="noStrike" kern="1200" cap="none" baseline="0" dirty="0" err="1">
                <a:solidFill>
                  <a:schemeClr val="tx1"/>
                </a:solidFill>
                <a:effectLst/>
                <a:latin typeface="+mn-lt"/>
                <a:ea typeface="Calibri"/>
                <a:cs typeface="Calibri"/>
                <a:sym typeface="Calibri"/>
              </a:rPr>
              <a:t>estudiar</a:t>
            </a:r>
            <a:r>
              <a:rPr lang="en-GB" sz="1200" b="0" i="0" u="none" strike="noStrike" kern="1200" cap="none" baseline="0" dirty="0">
                <a:solidFill>
                  <a:schemeClr val="tx1"/>
                </a:solidFill>
                <a:effectLst/>
                <a:latin typeface="+mn-lt"/>
                <a:ea typeface="Calibri"/>
                <a:cs typeface="Calibri"/>
                <a:sym typeface="Calibri"/>
              </a:rPr>
              <a:t> [281]; es [ser, 7]; serio [856]; loco [846]; mucho [41]; </a:t>
            </a:r>
            <a:r>
              <a:rPr lang="en-GB" sz="1200" b="0" i="0" u="none" strike="noStrike" kern="1200" cap="none" baseline="0" dirty="0" err="1">
                <a:solidFill>
                  <a:schemeClr val="tx1"/>
                </a:solidFill>
                <a:effectLst/>
                <a:latin typeface="+mn-lt"/>
                <a:ea typeface="Calibri"/>
                <a:cs typeface="Calibri"/>
                <a:sym typeface="Calibri"/>
              </a:rPr>
              <a:t>feliz</a:t>
            </a:r>
            <a:r>
              <a:rPr lang="en-GB" sz="1200" b="0" i="0" u="none" strike="noStrike" kern="1200" cap="none" baseline="0" dirty="0">
                <a:solidFill>
                  <a:schemeClr val="tx1"/>
                </a:solidFill>
                <a:effectLst/>
                <a:latin typeface="+mn-lt"/>
                <a:ea typeface="Calibri"/>
                <a:cs typeface="Calibri"/>
                <a:sym typeface="Calibri"/>
              </a:rPr>
              <a:t> [908]; </a:t>
            </a:r>
            <a:r>
              <a:rPr lang="en-GB" sz="1200" b="0" i="0" u="none" strike="noStrike" kern="1200" cap="none" baseline="0" dirty="0" err="1">
                <a:solidFill>
                  <a:schemeClr val="tx1"/>
                </a:solidFill>
                <a:effectLst/>
                <a:latin typeface="+mn-lt"/>
                <a:ea typeface="Calibri"/>
                <a:cs typeface="Calibri"/>
                <a:sym typeface="Calibri"/>
              </a:rPr>
              <a:t>nunca</a:t>
            </a:r>
            <a:r>
              <a:rPr lang="en-GB" sz="1200" b="0" i="0" u="none" strike="noStrike" kern="1200" cap="none" baseline="0" dirty="0">
                <a:solidFill>
                  <a:schemeClr val="tx1"/>
                </a:solidFill>
                <a:effectLst/>
                <a:latin typeface="+mn-lt"/>
                <a:ea typeface="Calibri"/>
                <a:cs typeface="Calibri"/>
                <a:sym typeface="Calibri"/>
              </a:rPr>
              <a:t> [158]; </a:t>
            </a:r>
            <a:r>
              <a:rPr lang="en-GB" sz="1200" b="0" i="0" u="none" strike="noStrike" kern="1200" cap="none" baseline="0" dirty="0" err="1">
                <a:solidFill>
                  <a:schemeClr val="tx1"/>
                </a:solidFill>
                <a:effectLst/>
                <a:latin typeface="+mn-lt"/>
                <a:ea typeface="Calibri"/>
                <a:cs typeface="Calibri"/>
                <a:sym typeface="Calibri"/>
              </a:rPr>
              <a:t>temprano</a:t>
            </a:r>
            <a:r>
              <a:rPr lang="en-GB" sz="1200" b="0" i="0" u="none" strike="noStrike" kern="1200" cap="none" baseline="0" dirty="0">
                <a:solidFill>
                  <a:schemeClr val="tx1"/>
                </a:solidFill>
                <a:effectLst/>
                <a:latin typeface="+mn-lt"/>
                <a:ea typeface="Calibri"/>
                <a:cs typeface="Calibri"/>
                <a:sym typeface="Calibri"/>
              </a:rPr>
              <a:t> [1578]; </a:t>
            </a:r>
            <a:r>
              <a:rPr lang="en-GB" sz="1200" b="0" i="0" u="none" strike="noStrike" kern="1200" cap="none" baseline="0" dirty="0" err="1">
                <a:solidFill>
                  <a:schemeClr val="tx1"/>
                </a:solidFill>
                <a:effectLst/>
                <a:latin typeface="+mn-lt"/>
                <a:ea typeface="Calibri"/>
                <a:cs typeface="Calibri"/>
                <a:sym typeface="Calibri"/>
              </a:rPr>
              <a:t>tarde</a:t>
            </a:r>
            <a:r>
              <a:rPr lang="en-GB" sz="1200" b="0" i="0" u="none" strike="noStrike" kern="1200" cap="none" baseline="0" dirty="0">
                <a:solidFill>
                  <a:schemeClr val="tx1"/>
                </a:solidFill>
                <a:effectLst/>
                <a:latin typeface="+mn-lt"/>
                <a:ea typeface="Calibri"/>
                <a:cs typeface="Calibri"/>
                <a:sym typeface="Calibri"/>
              </a:rPr>
              <a:t> [392]; no [11]; o [29]; </a:t>
            </a:r>
            <a:r>
              <a:rPr lang="en-GB" sz="1200" b="0" i="0" u="none" strike="noStrike" kern="1200" cap="none" baseline="0" dirty="0" err="1">
                <a:solidFill>
                  <a:schemeClr val="tx1"/>
                </a:solidFill>
                <a:effectLst/>
                <a:latin typeface="+mn-lt"/>
                <a:ea typeface="Calibri"/>
                <a:cs typeface="Calibri"/>
                <a:sym typeface="Calibri"/>
              </a:rPr>
              <a:t>algo</a:t>
            </a:r>
            <a:r>
              <a:rPr lang="en-GB" sz="1200" b="0" i="0" u="none" strike="noStrike" kern="1200" cap="none" baseline="0" dirty="0">
                <a:solidFill>
                  <a:schemeClr val="tx1"/>
                </a:solidFill>
                <a:effectLst/>
                <a:latin typeface="+mn-lt"/>
                <a:ea typeface="Calibri"/>
                <a:cs typeface="Calibri"/>
                <a:sym typeface="Calibri"/>
              </a:rPr>
              <a:t> [110]; ¿</a:t>
            </a:r>
            <a:r>
              <a:rPr lang="en-GB" sz="1200" b="0" i="0" u="none" strike="noStrike" kern="1200" cap="none" baseline="0" dirty="0" err="1">
                <a:solidFill>
                  <a:schemeClr val="tx1"/>
                </a:solidFill>
                <a:effectLst/>
                <a:latin typeface="+mn-lt"/>
                <a:ea typeface="Calibri"/>
                <a:cs typeface="Calibri"/>
                <a:sym typeface="Calibri"/>
              </a:rPr>
              <a:t>cómo</a:t>
            </a:r>
            <a:r>
              <a:rPr lang="en-GB" sz="1200" b="0" i="0" u="none" strike="noStrike" kern="1200" cap="none" baseline="0" dirty="0">
                <a:solidFill>
                  <a:schemeClr val="tx1"/>
                </a:solidFill>
                <a:effectLst/>
                <a:latin typeface="+mn-lt"/>
                <a:ea typeface="Calibri"/>
                <a:cs typeface="Calibri"/>
                <a:sym typeface="Calibri"/>
              </a:rPr>
              <a:t>? [151]; ¿</a:t>
            </a:r>
            <a:r>
              <a:rPr lang="en-GB" sz="1200" b="0" i="0" u="none" strike="noStrike" kern="1200" cap="none" baseline="0" dirty="0" err="1">
                <a:solidFill>
                  <a:schemeClr val="tx1"/>
                </a:solidFill>
                <a:effectLst/>
                <a:latin typeface="+mn-lt"/>
                <a:ea typeface="Calibri"/>
                <a:cs typeface="Calibri"/>
                <a:sym typeface="Calibri"/>
              </a:rPr>
              <a:t>qué</a:t>
            </a:r>
            <a:r>
              <a:rPr lang="en-GB" sz="1200" b="0" i="0" u="none" strike="noStrike" kern="1200" cap="none" baseline="0" dirty="0">
                <a:solidFill>
                  <a:schemeClr val="tx1"/>
                </a:solidFill>
                <a:effectLst/>
                <a:latin typeface="+mn-lt"/>
                <a:ea typeface="Calibri"/>
                <a:cs typeface="Calibri"/>
                <a:sym typeface="Calibri"/>
              </a:rPr>
              <a:t>? [50]; ¿</a:t>
            </a:r>
            <a:r>
              <a:rPr lang="en-GB" sz="1200" b="0" i="0" u="none" strike="noStrike" kern="1200" cap="none" baseline="0" dirty="0" err="1">
                <a:solidFill>
                  <a:schemeClr val="tx1"/>
                </a:solidFill>
                <a:effectLst/>
                <a:latin typeface="+mn-lt"/>
                <a:ea typeface="Calibri"/>
                <a:cs typeface="Calibri"/>
                <a:sym typeface="Calibri"/>
              </a:rPr>
              <a:t>quién</a:t>
            </a:r>
            <a:r>
              <a:rPr lang="en-GB" sz="1200" b="0" i="0" u="none" strike="noStrike" kern="1200" cap="none" baseline="0" dirty="0">
                <a:solidFill>
                  <a:schemeClr val="tx1"/>
                </a:solidFill>
                <a:effectLst/>
                <a:latin typeface="+mn-lt"/>
                <a:ea typeface="Calibri"/>
                <a:cs typeface="Calibri"/>
                <a:sym typeface="Calibri"/>
              </a:rPr>
              <a:t>? [289]; ¿</a:t>
            </a:r>
            <a:r>
              <a:rPr lang="en-GB" sz="1200" b="0" i="0" u="none" strike="noStrike" kern="1200" cap="none" baseline="0" dirty="0" err="1">
                <a:solidFill>
                  <a:schemeClr val="tx1"/>
                </a:solidFill>
                <a:effectLst/>
                <a:latin typeface="+mn-lt"/>
                <a:ea typeface="Calibri"/>
                <a:cs typeface="Calibri"/>
                <a:sym typeface="Calibri"/>
              </a:rPr>
              <a:t>cuándo</a:t>
            </a:r>
            <a:r>
              <a:rPr lang="en-GB" sz="1200" b="0" i="0" u="none" strike="noStrike" kern="1200" cap="none" baseline="0" dirty="0">
                <a:solidFill>
                  <a:schemeClr val="tx1"/>
                </a:solidFill>
                <a:effectLst/>
                <a:latin typeface="+mn-lt"/>
                <a:ea typeface="Calibri"/>
                <a:cs typeface="Calibri"/>
                <a:sym typeface="Calibri"/>
              </a:rPr>
              <a:t>? [57];¿</a:t>
            </a:r>
            <a:r>
              <a:rPr lang="en-GB" sz="1200" b="0" i="0" u="none" strike="noStrike" kern="1200" cap="none" baseline="0" dirty="0" err="1">
                <a:solidFill>
                  <a:schemeClr val="tx1"/>
                </a:solidFill>
                <a:effectLst/>
                <a:latin typeface="+mn-lt"/>
                <a:ea typeface="Calibri"/>
                <a:cs typeface="Calibri"/>
                <a:sym typeface="Calibri"/>
              </a:rPr>
              <a:t>cuál</a:t>
            </a:r>
            <a:r>
              <a:rPr lang="en-GB" sz="1200" b="0" i="0" u="none" strike="noStrike" kern="1200" cap="none" baseline="0" dirty="0">
                <a:solidFill>
                  <a:schemeClr val="tx1"/>
                </a:solidFill>
                <a:effectLst/>
                <a:latin typeface="+mn-lt"/>
                <a:ea typeface="Calibri"/>
                <a:cs typeface="Calibri"/>
                <a:sym typeface="Calibri"/>
              </a:rPr>
              <a:t>? [445]; ¿</a:t>
            </a:r>
            <a:r>
              <a:rPr lang="en-GB" sz="1200" b="0" i="0" u="none" strike="noStrike" kern="1200" cap="none" baseline="0" dirty="0" err="1">
                <a:solidFill>
                  <a:schemeClr val="tx1"/>
                </a:solidFill>
                <a:effectLst/>
                <a:latin typeface="+mn-lt"/>
                <a:ea typeface="Calibri"/>
                <a:cs typeface="Calibri"/>
                <a:sym typeface="Calibri"/>
              </a:rPr>
              <a:t>por</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qué</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dónde</a:t>
            </a:r>
            <a:r>
              <a:rPr lang="en-GB" sz="1200" b="0" i="0" u="none" strike="noStrike" kern="1200" cap="none" baseline="0" dirty="0">
                <a:solidFill>
                  <a:schemeClr val="tx1"/>
                </a:solidFill>
                <a:effectLst/>
                <a:latin typeface="+mn-lt"/>
                <a:ea typeface="Calibri"/>
                <a:cs typeface="Calibri"/>
                <a:sym typeface="Calibri"/>
              </a:rPr>
              <a:t>? [161]; </a:t>
            </a:r>
            <a:r>
              <a:rPr lang="en-GB" sz="1200" b="0" i="0" u="none" strike="noStrike" kern="1200" cap="none" baseline="0" dirty="0" err="1">
                <a:solidFill>
                  <a:schemeClr val="tx1"/>
                </a:solidFill>
                <a:effectLst/>
                <a:latin typeface="+mn-lt"/>
                <a:ea typeface="Calibri"/>
                <a:cs typeface="Calibri"/>
                <a:sym typeface="Calibri"/>
              </a:rPr>
              <a:t>uno</a:t>
            </a:r>
            <a:r>
              <a:rPr lang="en-GB" sz="1200" b="0" i="0" u="none" strike="noStrike" kern="1200" cap="none" baseline="0" dirty="0">
                <a:solidFill>
                  <a:schemeClr val="tx1"/>
                </a:solidFill>
                <a:effectLst/>
                <a:latin typeface="+mn-lt"/>
                <a:ea typeface="Calibri"/>
                <a:cs typeface="Calibri"/>
                <a:sym typeface="Calibri"/>
              </a:rPr>
              <a:t> [425]; dos [64]; </a:t>
            </a:r>
            <a:r>
              <a:rPr lang="en-GB" sz="1200" b="0" i="0" u="none" strike="noStrike" kern="1200" cap="none" baseline="0" dirty="0" err="1">
                <a:solidFill>
                  <a:schemeClr val="tx1"/>
                </a:solidFill>
                <a:effectLst/>
                <a:latin typeface="+mn-lt"/>
                <a:ea typeface="Calibri"/>
                <a:cs typeface="Calibri"/>
                <a:sym typeface="Calibri"/>
              </a:rPr>
              <a:t>tres</a:t>
            </a:r>
            <a:r>
              <a:rPr lang="en-GB" sz="1200" b="0" i="0" u="none" strike="noStrike" kern="1200" cap="none" baseline="0" dirty="0">
                <a:solidFill>
                  <a:schemeClr val="tx1"/>
                </a:solidFill>
                <a:effectLst/>
                <a:latin typeface="+mn-lt"/>
                <a:ea typeface="Calibri"/>
                <a:cs typeface="Calibri"/>
                <a:sym typeface="Calibri"/>
              </a:rPr>
              <a:t> [134]; </a:t>
            </a:r>
            <a:r>
              <a:rPr lang="en-GB" sz="1200" b="0" i="0" u="none" strike="noStrike" kern="1200" cap="none" baseline="0" dirty="0" err="1">
                <a:solidFill>
                  <a:schemeClr val="tx1"/>
                </a:solidFill>
                <a:effectLst/>
                <a:latin typeface="+mn-lt"/>
                <a:ea typeface="Calibri"/>
                <a:cs typeface="Calibri"/>
                <a:sym typeface="Calibri"/>
              </a:rPr>
              <a:t>cuatro</a:t>
            </a:r>
            <a:r>
              <a:rPr lang="en-GB" sz="1200" b="0" i="0" u="none" strike="noStrike" kern="1200" cap="none" baseline="0" dirty="0">
                <a:solidFill>
                  <a:schemeClr val="tx1"/>
                </a:solidFill>
                <a:effectLst/>
                <a:latin typeface="+mn-lt"/>
                <a:ea typeface="Calibri"/>
                <a:cs typeface="Calibri"/>
                <a:sym typeface="Calibri"/>
              </a:rPr>
              <a:t> [241]; </a:t>
            </a:r>
            <a:r>
              <a:rPr lang="en-GB" sz="1200" b="0" i="0" u="none" strike="noStrike" kern="1200" cap="none" baseline="0" dirty="0" err="1">
                <a:solidFill>
                  <a:schemeClr val="tx1"/>
                </a:solidFill>
                <a:effectLst/>
                <a:latin typeface="+mn-lt"/>
                <a:ea typeface="Calibri"/>
                <a:cs typeface="Calibri"/>
                <a:sym typeface="Calibri"/>
              </a:rPr>
              <a:t>cinco</a:t>
            </a:r>
            <a:r>
              <a:rPr lang="en-GB" sz="1200" b="0" i="0" u="none" strike="noStrike" kern="1200" cap="none" baseline="0" dirty="0">
                <a:solidFill>
                  <a:schemeClr val="tx1"/>
                </a:solidFill>
                <a:effectLst/>
                <a:latin typeface="+mn-lt"/>
                <a:ea typeface="Calibri"/>
                <a:cs typeface="Calibri"/>
                <a:sym typeface="Calibri"/>
              </a:rPr>
              <a:t> [284]; </a:t>
            </a:r>
            <a:r>
              <a:rPr lang="en-GB" sz="1200" b="0" i="0" u="none" strike="noStrike" kern="1200" cap="none" baseline="0" dirty="0" err="1">
                <a:solidFill>
                  <a:schemeClr val="tx1"/>
                </a:solidFill>
                <a:effectLst/>
                <a:latin typeface="+mn-lt"/>
                <a:ea typeface="Calibri"/>
                <a:cs typeface="Calibri"/>
                <a:sym typeface="Calibri"/>
              </a:rPr>
              <a:t>seis</a:t>
            </a:r>
            <a:r>
              <a:rPr lang="en-GB" sz="1200" b="0" i="0" u="none" strike="noStrike" kern="1200" cap="none" baseline="0" dirty="0">
                <a:solidFill>
                  <a:schemeClr val="tx1"/>
                </a:solidFill>
                <a:effectLst/>
                <a:latin typeface="+mn-lt"/>
                <a:ea typeface="Calibri"/>
                <a:cs typeface="Calibri"/>
                <a:sym typeface="Calibri"/>
              </a:rPr>
              <a:t> [438]; </a:t>
            </a:r>
            <a:r>
              <a:rPr lang="en-GB" sz="1200" b="0" i="0" u="none" strike="noStrike" kern="1200" cap="none" baseline="0" dirty="0" err="1">
                <a:solidFill>
                  <a:schemeClr val="tx1"/>
                </a:solidFill>
                <a:effectLst/>
                <a:latin typeface="+mn-lt"/>
                <a:ea typeface="Calibri"/>
                <a:cs typeface="Calibri"/>
                <a:sym typeface="Calibri"/>
              </a:rPr>
              <a:t>siete</a:t>
            </a:r>
            <a:r>
              <a:rPr lang="en-GB" sz="1200" b="0" i="0" u="none" strike="noStrike" kern="1200" cap="none" baseline="0" dirty="0">
                <a:solidFill>
                  <a:schemeClr val="tx1"/>
                </a:solidFill>
                <a:effectLst/>
                <a:latin typeface="+mn-lt"/>
                <a:ea typeface="Calibri"/>
                <a:cs typeface="Calibri"/>
                <a:sym typeface="Calibri"/>
              </a:rPr>
              <a:t> [603]; </a:t>
            </a:r>
            <a:r>
              <a:rPr lang="en-GB" sz="1200" b="0" i="0" u="none" strike="noStrike" kern="1200" cap="none" baseline="0" dirty="0" err="1">
                <a:solidFill>
                  <a:schemeClr val="tx1"/>
                </a:solidFill>
                <a:effectLst/>
                <a:latin typeface="+mn-lt"/>
                <a:ea typeface="Calibri"/>
                <a:cs typeface="Calibri"/>
                <a:sym typeface="Calibri"/>
              </a:rPr>
              <a:t>ocho</a:t>
            </a:r>
            <a:r>
              <a:rPr lang="en-GB" sz="1200" b="0" i="0" u="none" strike="noStrike" kern="1200" cap="none" baseline="0" dirty="0">
                <a:solidFill>
                  <a:schemeClr val="tx1"/>
                </a:solidFill>
                <a:effectLst/>
                <a:latin typeface="+mn-lt"/>
                <a:ea typeface="Calibri"/>
                <a:cs typeface="Calibri"/>
                <a:sym typeface="Calibri"/>
              </a:rPr>
              <a:t> [641]; </a:t>
            </a:r>
            <a:r>
              <a:rPr lang="en-GB" sz="1200" b="0" i="0" u="none" strike="noStrike" kern="1200" cap="none" baseline="0" dirty="0" err="1">
                <a:solidFill>
                  <a:schemeClr val="tx1"/>
                </a:solidFill>
                <a:effectLst/>
                <a:latin typeface="+mn-lt"/>
                <a:ea typeface="Calibri"/>
                <a:cs typeface="Calibri"/>
                <a:sym typeface="Calibri"/>
              </a:rPr>
              <a:t>nueve</a:t>
            </a:r>
            <a:r>
              <a:rPr lang="en-GB" sz="1200" b="0" i="0" u="none" strike="noStrike" kern="1200" cap="none" baseline="0" dirty="0">
                <a:solidFill>
                  <a:schemeClr val="tx1"/>
                </a:solidFill>
                <a:effectLst/>
                <a:latin typeface="+mn-lt"/>
                <a:ea typeface="Calibri"/>
                <a:cs typeface="Calibri"/>
                <a:sym typeface="Calibri"/>
              </a:rPr>
              <a:t> [991]; </a:t>
            </a:r>
            <a:r>
              <a:rPr lang="en-GB" sz="1200" b="0" i="0" u="none" strike="noStrike" kern="1200" cap="none" baseline="0" dirty="0" err="1">
                <a:solidFill>
                  <a:schemeClr val="tx1"/>
                </a:solidFill>
                <a:effectLst/>
                <a:latin typeface="+mn-lt"/>
                <a:ea typeface="Calibri"/>
                <a:cs typeface="Calibri"/>
                <a:sym typeface="Calibri"/>
              </a:rPr>
              <a:t>diez</a:t>
            </a:r>
            <a:r>
              <a:rPr lang="en-GB" sz="1200" b="0" i="0" u="none" strike="noStrike" kern="1200" cap="none" baseline="0" dirty="0">
                <a:solidFill>
                  <a:schemeClr val="tx1"/>
                </a:solidFill>
                <a:effectLst/>
                <a:latin typeface="+mn-lt"/>
                <a:ea typeface="Calibri"/>
                <a:cs typeface="Calibri"/>
                <a:sym typeface="Calibri"/>
              </a:rPr>
              <a:t> [449]; once [1700]; </a:t>
            </a:r>
            <a:r>
              <a:rPr lang="en-GB" sz="1200" b="0" i="0" u="none" strike="noStrike" kern="1200" cap="none" baseline="0" dirty="0" err="1">
                <a:solidFill>
                  <a:schemeClr val="tx1"/>
                </a:solidFill>
                <a:effectLst/>
                <a:latin typeface="+mn-lt"/>
                <a:ea typeface="Calibri"/>
                <a:cs typeface="Calibri"/>
                <a:sym typeface="Calibri"/>
              </a:rPr>
              <a:t>doce</a:t>
            </a:r>
            <a:r>
              <a:rPr lang="en-GB" sz="1200" b="0" i="0" u="none" strike="noStrike" kern="1200" cap="none" baseline="0" dirty="0">
                <a:solidFill>
                  <a:schemeClr val="tx1"/>
                </a:solidFill>
                <a:effectLst/>
                <a:latin typeface="+mn-lt"/>
                <a:ea typeface="Calibri"/>
                <a:cs typeface="Calibri"/>
                <a:sym typeface="Calibri"/>
              </a:rPr>
              <a:t> [1138]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a:t>
            </a:fld>
            <a:endParaRPr lang="en-GB">
              <a:solidFill>
                <a:prstClr val="black"/>
              </a:solidFill>
              <a:latin typeface="Calibri"/>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a:t>
            </a:r>
            <a:r>
              <a:rPr lang="en-US" b="0" baseline="0" dirty="0"/>
              <a:t> minutes</a:t>
            </a:r>
            <a:endParaRPr lang="en-US" b="1" dirty="0"/>
          </a:p>
          <a:p>
            <a:endParaRPr lang="en-US" b="1" dirty="0"/>
          </a:p>
          <a:p>
            <a:r>
              <a:rPr lang="en-US" b="1" dirty="0"/>
              <a:t>Aim: </a:t>
            </a:r>
            <a:r>
              <a:rPr lang="en-US" b="0" baseline="0" dirty="0"/>
              <a:t>to understand key information in the text; to raise awareness of 2</a:t>
            </a:r>
            <a:r>
              <a:rPr lang="en-US" b="0" baseline="30000" dirty="0"/>
              <a:t>nd</a:t>
            </a:r>
            <a:r>
              <a:rPr lang="en-US" b="0" baseline="0" dirty="0"/>
              <a:t> person singular </a:t>
            </a:r>
            <a:r>
              <a:rPr lang="en-US" b="0" baseline="0" dirty="0" err="1"/>
              <a:t>preterite</a:t>
            </a:r>
            <a:r>
              <a:rPr lang="en-US" b="0" baseline="0" dirty="0"/>
              <a:t> forms of ‘-</a:t>
            </a:r>
            <a:r>
              <a:rPr lang="en-US" b="0" baseline="0" dirty="0" err="1"/>
              <a:t>ar</a:t>
            </a:r>
            <a:r>
              <a:rPr lang="en-US" b="0" baseline="0" dirty="0"/>
              <a:t>’, ’-</a:t>
            </a:r>
            <a:r>
              <a:rPr lang="en-US" b="0" baseline="0" dirty="0" err="1"/>
              <a:t>er</a:t>
            </a:r>
            <a:r>
              <a:rPr lang="en-US" b="0" baseline="0" dirty="0"/>
              <a:t>’ and ’-</a:t>
            </a:r>
            <a:r>
              <a:rPr lang="en-US" b="0" baseline="0" dirty="0" err="1"/>
              <a:t>ir</a:t>
            </a:r>
            <a:r>
              <a:rPr lang="en-US" b="0" baseline="0" dirty="0"/>
              <a:t>’ verbs and their meanings.</a:t>
            </a:r>
            <a:endParaRPr lang="en-US" b="1" dirty="0"/>
          </a:p>
          <a:p>
            <a:endParaRPr lang="en-US" b="1" dirty="0"/>
          </a:p>
          <a:p>
            <a:r>
              <a:rPr lang="en-US" b="1" dirty="0"/>
              <a:t>Procedure:</a:t>
            </a:r>
          </a:p>
          <a:p>
            <a:r>
              <a:rPr lang="en-US" b="0" dirty="0"/>
              <a:t>1. First,</a:t>
            </a:r>
            <a:r>
              <a:rPr lang="en-US" b="0" baseline="0" dirty="0"/>
              <a:t> teachers ask students to read the text, telling them that they will be asked some questions afterwards. T</a:t>
            </a:r>
            <a:r>
              <a:rPr lang="en-GB" sz="1200" i="0" kern="1200" dirty="0">
                <a:solidFill>
                  <a:schemeClr val="tx1"/>
                </a:solidFill>
                <a:effectLst/>
                <a:latin typeface="+mn-lt"/>
                <a:ea typeface="+mn-ea"/>
                <a:cs typeface="+mn-cs"/>
              </a:rPr>
              <a:t>o ensure understanding of the information in the text, teachers can opt to do one of the following or use another preferred task:</a:t>
            </a:r>
            <a:br>
              <a:rPr lang="en-GB" sz="1200" i="0" kern="1200" dirty="0">
                <a:solidFill>
                  <a:schemeClr val="tx1"/>
                </a:solidFill>
                <a:effectLst/>
                <a:latin typeface="+mn-lt"/>
                <a:ea typeface="+mn-ea"/>
                <a:cs typeface="+mn-cs"/>
              </a:rPr>
            </a:br>
            <a:r>
              <a:rPr lang="en-GB" sz="1200" i="0" kern="1200" dirty="0" err="1">
                <a:solidFill>
                  <a:schemeClr val="tx1"/>
                </a:solidFill>
                <a:effectLst/>
                <a:latin typeface="+mn-lt"/>
                <a:ea typeface="+mn-ea"/>
                <a:cs typeface="+mn-cs"/>
              </a:rPr>
              <a:t>i</a:t>
            </a:r>
            <a:r>
              <a:rPr lang="en-GB" sz="1200" i="0" kern="1200" dirty="0">
                <a:solidFill>
                  <a:schemeClr val="tx1"/>
                </a:solidFill>
                <a:effectLst/>
                <a:latin typeface="+mn-lt"/>
                <a:ea typeface="+mn-ea"/>
                <a:cs typeface="+mn-cs"/>
              </a:rPr>
              <a:t>. whole class oral English translation, phrase by phrase</a:t>
            </a:r>
            <a:br>
              <a:rPr lang="en-GB" sz="1200" i="0" kern="1200" dirty="0">
                <a:solidFill>
                  <a:schemeClr val="tx1"/>
                </a:solidFill>
                <a:effectLst/>
                <a:latin typeface="+mn-lt"/>
                <a:ea typeface="+mn-ea"/>
                <a:cs typeface="+mn-cs"/>
              </a:rPr>
            </a:br>
            <a:r>
              <a:rPr lang="en-GB" sz="1200" i="0" kern="1200" dirty="0">
                <a:solidFill>
                  <a:schemeClr val="tx1"/>
                </a:solidFill>
                <a:effectLst/>
                <a:latin typeface="+mn-lt"/>
                <a:ea typeface="+mn-ea"/>
                <a:cs typeface="+mn-cs"/>
              </a:rPr>
              <a:t>ii. Individual summary of the text, with the instruction – Note five</a:t>
            </a:r>
            <a:r>
              <a:rPr lang="en-GB" sz="1200" i="0" kern="1200" baseline="0" dirty="0">
                <a:solidFill>
                  <a:schemeClr val="tx1"/>
                </a:solidFill>
                <a:effectLst/>
                <a:latin typeface="+mn-lt"/>
                <a:ea typeface="+mn-ea"/>
                <a:cs typeface="+mn-cs"/>
              </a:rPr>
              <a:t> activities that were done, note five places that were visited.</a:t>
            </a:r>
            <a:endParaRPr lang="en-GB" sz="1200" i="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iii. Ask direct questions to elicit the key information.  Here are some suggestions:</a:t>
            </a:r>
            <a:r>
              <a:rPr lang="en-GB" sz="1200" i="0" kern="1200" baseline="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1. Which</a:t>
            </a:r>
            <a:r>
              <a:rPr lang="en-GB" sz="1200" i="0" kern="1200" baseline="0" dirty="0">
                <a:solidFill>
                  <a:schemeClr val="tx1"/>
                </a:solidFill>
                <a:effectLst/>
                <a:latin typeface="+mn-lt"/>
                <a:ea typeface="+mn-ea"/>
                <a:cs typeface="+mn-cs"/>
              </a:rPr>
              <a:t> city in Spain did Daniel visit? 2. When exactly did he arrive? 3. When did Daniel go out horse riding? 4. What did Daniel do in the evening after horse riding? 5. What does Hugo think of Daniel’s singing and how do we know? 6. Where are the mountains? 7. Who did Daniel play football with, and where? 8. Why did Daniel run to the bank?</a:t>
            </a:r>
            <a:endParaRPr lang="en-GB" sz="1200" i="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a:t>
            </a:r>
            <a:r>
              <a:rPr lang="en-GB" sz="1200" kern="1200" baseline="0" dirty="0">
                <a:solidFill>
                  <a:schemeClr val="tx1"/>
                </a:solidFill>
                <a:effectLst/>
                <a:latin typeface="+mn-lt"/>
                <a:ea typeface="+mn-ea"/>
                <a:cs typeface="+mn-cs"/>
              </a:rPr>
              <a:t> Then, a second instruction appears, prompting students to search the text for all examples of verbs referring to ‘you’ in the </a:t>
            </a:r>
            <a:r>
              <a:rPr lang="en-GB" sz="1200" kern="1200" baseline="0" dirty="0" err="1">
                <a:solidFill>
                  <a:schemeClr val="tx1"/>
                </a:solidFill>
                <a:effectLst/>
                <a:latin typeface="+mn-lt"/>
                <a:ea typeface="+mn-ea"/>
                <a:cs typeface="+mn-cs"/>
              </a:rPr>
              <a:t>preterite</a:t>
            </a:r>
            <a:r>
              <a:rPr lang="en-GB" sz="1200" kern="1200" baseline="0" dirty="0">
                <a:solidFill>
                  <a:schemeClr val="tx1"/>
                </a:solidFill>
                <a:effectLst/>
                <a:latin typeface="+mn-lt"/>
                <a:ea typeface="+mn-ea"/>
                <a:cs typeface="+mn-cs"/>
              </a:rPr>
              <a:t>. This includes both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and –</a:t>
            </a:r>
            <a:r>
              <a:rPr lang="en-GB" sz="1200" kern="1200" baseline="0" dirty="0" err="1">
                <a:solidFill>
                  <a:schemeClr val="tx1"/>
                </a:solidFill>
                <a:effectLst/>
                <a:latin typeface="+mn-lt"/>
                <a:ea typeface="+mn-ea"/>
                <a:cs typeface="+mn-cs"/>
              </a:rPr>
              <a:t>er</a:t>
            </a:r>
            <a:r>
              <a:rPr lang="en-GB" sz="1200" kern="1200" baseline="0" dirty="0">
                <a:solidFill>
                  <a:schemeClr val="tx1"/>
                </a:solidFill>
                <a:effectLst/>
                <a:latin typeface="+mn-lt"/>
                <a:ea typeface="+mn-ea"/>
                <a:cs typeface="+mn-cs"/>
              </a:rPr>
              <a:t>/-</a:t>
            </a:r>
            <a:r>
              <a:rPr lang="en-GB" sz="1200" kern="1200" baseline="0" dirty="0" err="1">
                <a:solidFill>
                  <a:schemeClr val="tx1"/>
                </a:solidFill>
                <a:effectLst/>
                <a:latin typeface="+mn-lt"/>
                <a:ea typeface="+mn-ea"/>
                <a:cs typeface="+mn-cs"/>
              </a:rPr>
              <a:t>ir</a:t>
            </a:r>
            <a:r>
              <a:rPr lang="en-GB" sz="1200" kern="1200" baseline="0" dirty="0">
                <a:solidFill>
                  <a:schemeClr val="tx1"/>
                </a:solidFill>
                <a:effectLst/>
                <a:latin typeface="+mn-lt"/>
                <a:ea typeface="+mn-ea"/>
                <a:cs typeface="+mn-cs"/>
              </a:rPr>
              <a:t> verb forms. Students skim the text and try to identify as many as they can.</a:t>
            </a:r>
          </a:p>
          <a:p>
            <a:r>
              <a:rPr lang="en-GB" sz="1200" kern="1200" baseline="0" dirty="0">
                <a:solidFill>
                  <a:schemeClr val="tx1"/>
                </a:solidFill>
                <a:effectLst/>
                <a:latin typeface="+mn-lt"/>
                <a:ea typeface="+mn-ea"/>
                <a:cs typeface="+mn-cs"/>
              </a:rPr>
              <a:t>3. Correct answers appear one by one and are circled. Students can be asked for these in the order of the text. The translation can be elicited after each one is given. It is worth reminding students that ‘</a:t>
            </a:r>
            <a:r>
              <a:rPr lang="en-GB" sz="1200" kern="1200" baseline="0" dirty="0" err="1">
                <a:solidFill>
                  <a:schemeClr val="tx1"/>
                </a:solidFill>
                <a:effectLst/>
                <a:latin typeface="+mn-lt"/>
                <a:ea typeface="+mn-ea"/>
                <a:cs typeface="+mn-cs"/>
              </a:rPr>
              <a:t>hiciste</a:t>
            </a:r>
            <a:r>
              <a:rPr lang="en-GB" sz="1200" kern="1200" baseline="0" dirty="0">
                <a:solidFill>
                  <a:schemeClr val="tx1"/>
                </a:solidFill>
                <a:effectLst/>
                <a:latin typeface="+mn-lt"/>
                <a:ea typeface="+mn-ea"/>
                <a:cs typeface="+mn-cs"/>
              </a:rPr>
              <a:t>’ is slightly irregular in its stem, but does share the ‘</a:t>
            </a:r>
            <a:r>
              <a:rPr lang="en-GB" sz="1200" kern="1200" baseline="0" dirty="0" err="1">
                <a:solidFill>
                  <a:schemeClr val="tx1"/>
                </a:solidFill>
                <a:effectLst/>
                <a:latin typeface="+mn-lt"/>
                <a:ea typeface="+mn-ea"/>
                <a:cs typeface="+mn-cs"/>
              </a:rPr>
              <a:t>iste</a:t>
            </a:r>
            <a:r>
              <a:rPr lang="en-GB" sz="1200" kern="1200" baseline="0" dirty="0">
                <a:solidFill>
                  <a:schemeClr val="tx1"/>
                </a:solidFill>
                <a:effectLst/>
                <a:latin typeface="+mn-lt"/>
                <a:ea typeface="+mn-ea"/>
                <a:cs typeface="+mn-cs"/>
              </a:rPr>
              <a:t>’ ending of –</a:t>
            </a:r>
            <a:r>
              <a:rPr lang="en-GB" sz="1200" kern="1200" baseline="0" dirty="0" err="1">
                <a:solidFill>
                  <a:schemeClr val="tx1"/>
                </a:solidFill>
                <a:effectLst/>
                <a:latin typeface="+mn-lt"/>
                <a:ea typeface="+mn-ea"/>
                <a:cs typeface="+mn-cs"/>
              </a:rPr>
              <a:t>er</a:t>
            </a:r>
            <a:r>
              <a:rPr lang="en-GB" sz="1200" kern="1200" baseline="0" dirty="0">
                <a:solidFill>
                  <a:schemeClr val="tx1"/>
                </a:solidFill>
                <a:effectLst/>
                <a:latin typeface="+mn-lt"/>
                <a:ea typeface="+mn-ea"/>
                <a:cs typeface="+mn-cs"/>
              </a:rPr>
              <a:t>/-</a:t>
            </a:r>
            <a:r>
              <a:rPr lang="en-GB" sz="1200" kern="1200" baseline="0" dirty="0" err="1">
                <a:solidFill>
                  <a:schemeClr val="tx1"/>
                </a:solidFill>
                <a:effectLst/>
                <a:latin typeface="+mn-lt"/>
                <a:ea typeface="+mn-ea"/>
                <a:cs typeface="+mn-cs"/>
              </a:rPr>
              <a:t>ir</a:t>
            </a:r>
            <a:r>
              <a:rPr lang="en-GB" sz="1200" kern="1200" baseline="0" dirty="0">
                <a:solidFill>
                  <a:schemeClr val="tx1"/>
                </a:solidFill>
                <a:effectLst/>
                <a:latin typeface="+mn-lt"/>
                <a:ea typeface="+mn-ea"/>
                <a:cs typeface="+mn-cs"/>
              </a:rPr>
              <a:t> </a:t>
            </a:r>
            <a:r>
              <a:rPr lang="en-GB" sz="1200" kern="1200" baseline="0">
                <a:solidFill>
                  <a:schemeClr val="tx1"/>
                </a:solidFill>
                <a:effectLst/>
                <a:latin typeface="+mn-lt"/>
                <a:ea typeface="+mn-ea"/>
                <a:cs typeface="+mn-cs"/>
              </a:rPr>
              <a:t>verbs.</a:t>
            </a:r>
          </a:p>
          <a:p>
            <a:endParaRPr lang="en-GB" sz="1200" kern="1200" baseline="0">
              <a:solidFill>
                <a:schemeClr val="tx1"/>
              </a:solidFill>
              <a:effectLst/>
              <a:latin typeface="+mn-lt"/>
              <a:ea typeface="+mn-ea"/>
              <a:cs typeface="+mn-cs"/>
            </a:endParaRPr>
          </a:p>
          <a:p>
            <a:r>
              <a:rPr lang="en-GB" sz="1200" b="1" kern="1200" baseline="0">
                <a:solidFill>
                  <a:schemeClr val="tx1"/>
                </a:solidFill>
                <a:effectLst/>
                <a:latin typeface="+mn-lt"/>
                <a:ea typeface="+mn-ea"/>
                <a:cs typeface="+mn-cs"/>
              </a:rPr>
              <a:t>Note: </a:t>
            </a:r>
            <a:r>
              <a:rPr lang="en-GB" sz="1200" kern="1200" baseline="0">
                <a:solidFill>
                  <a:schemeClr val="tx1"/>
                </a:solidFill>
                <a:effectLst/>
                <a:latin typeface="+mn-lt"/>
                <a:ea typeface="+mn-ea"/>
                <a:cs typeface="+mn-cs"/>
              </a:rPr>
              <a:t>see the following page from the RAE regarding the Spanish equivalent of ‘haha’. https://www.rae.es/duda-linguistica/es-valido-escribir-la-risa-jajaja#:~:text=Lo%20indicado%20es%20escribir%20ja,todos%20los%20elementos%20son%20t%C3%B3nicos.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to teach</a:t>
            </a:r>
            <a:r>
              <a:rPr lang="en-US" b="0" baseline="0" dirty="0"/>
              <a:t> students</a:t>
            </a:r>
            <a:r>
              <a:rPr lang="en-US" b="0" dirty="0"/>
              <a:t> how to say dates in Spanish; to raise awareness of cross-linguistic differences between English and Spanish</a:t>
            </a:r>
          </a:p>
          <a:p>
            <a:endParaRPr lang="en-US" b="1" dirty="0"/>
          </a:p>
          <a:p>
            <a:r>
              <a:rPr lang="en-US" b="1" dirty="0"/>
              <a:t>Procedure:</a:t>
            </a:r>
          </a:p>
          <a:p>
            <a:pPr marL="228600" indent="-228600">
              <a:buAutoNum type="arabicPeriod"/>
            </a:pPr>
            <a:r>
              <a:rPr lang="en-US" b="0" dirty="0"/>
              <a:t>Teachers click to go through the slide. Gaps are left to allow teachers to elicit answers from students.</a:t>
            </a:r>
          </a:p>
          <a:p>
            <a:pPr marL="228600" indent="-228600">
              <a:buAutoNum type="arabicPeriod"/>
            </a:pPr>
            <a:r>
              <a:rPr lang="en-US" b="0" dirty="0"/>
              <a:t>Teachers could go back to the previous slide to show the examples of dates used in the text.</a:t>
            </a:r>
          </a:p>
          <a:p>
            <a:pPr marL="228600" indent="-228600">
              <a:buAutoNum type="arabicPeriod"/>
            </a:pPr>
            <a:endParaRPr lang="en-US" b="0" dirty="0"/>
          </a:p>
          <a:p>
            <a:pPr marL="0" indent="0">
              <a:buNone/>
            </a:pPr>
            <a:r>
              <a:rPr lang="en-US" b="1" dirty="0"/>
              <a:t>Notes:</a:t>
            </a:r>
          </a:p>
          <a:p>
            <a:pPr marL="0" indent="0">
              <a:buNone/>
            </a:pPr>
            <a:r>
              <a:rPr lang="en-US" b="0" dirty="0"/>
              <a:t>1. Teachers could also highlight</a:t>
            </a:r>
            <a:r>
              <a:rPr lang="en-US" b="0" baseline="0" dirty="0"/>
              <a:t> how the English say ‘</a:t>
            </a:r>
            <a:r>
              <a:rPr lang="en-US" b="1" baseline="0" dirty="0"/>
              <a:t>on</a:t>
            </a:r>
            <a:r>
              <a:rPr lang="en-US" b="0" baseline="0" dirty="0"/>
              <a:t> the 7</a:t>
            </a:r>
            <a:r>
              <a:rPr lang="en-US" b="0" baseline="30000" dirty="0"/>
              <a:t>th</a:t>
            </a:r>
            <a:r>
              <a:rPr lang="en-US" b="0" baseline="0" dirty="0"/>
              <a:t> July’, but Spanish doesn’t have a word for ‘on’ in this context.</a:t>
            </a:r>
          </a:p>
          <a:p>
            <a:pPr marL="0" indent="0">
              <a:buNone/>
            </a:pPr>
            <a:r>
              <a:rPr lang="en-US" b="0" baseline="0" dirty="0"/>
              <a:t>2. Teachers could draw attention to the fact that </a:t>
            </a:r>
            <a:r>
              <a:rPr lang="en-US" sz="1200" dirty="0">
                <a:solidFill>
                  <a:srgbClr val="002060"/>
                </a:solidFill>
              </a:rPr>
              <a:t>months do not have capitals.</a:t>
            </a:r>
            <a:endParaRPr lang="en-US" b="0" baseline="0" dirty="0"/>
          </a:p>
          <a:p>
            <a:pPr marL="0" indent="0">
              <a:buNone/>
            </a:pPr>
            <a:r>
              <a:rPr lang="en-US" b="0" baseline="0" dirty="0"/>
              <a:t>3. Months and numbers are part of the vocabulary set to be revisited this week, which coincides with the introduction of this new feature.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0" indent="0">
              <a:buNone/>
            </a:pPr>
            <a:r>
              <a:rPr lang="en-GB" sz="1200" b="0" kern="1200" dirty="0">
                <a:solidFill>
                  <a:schemeClr val="tx1"/>
                </a:solidFill>
                <a:effectLst/>
                <a:latin typeface="+mn-lt"/>
                <a:ea typeface="+mn-ea"/>
                <a:cs typeface="+mn-cs"/>
              </a:rPr>
              <a:t>1. Teachers 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7 sections with a pause just before the words in bold in the text on the slide below, to facilitate easy stop/start. </a:t>
            </a:r>
          </a:p>
          <a:p>
            <a:pPr marL="0" indent="0">
              <a:buNone/>
            </a:pPr>
            <a:r>
              <a:rPr lang="en-GB" sz="1200" kern="1200" dirty="0">
                <a:solidFill>
                  <a:schemeClr val="tx1"/>
                </a:solidFill>
                <a:effectLst/>
                <a:latin typeface="+mn-lt"/>
                <a:ea typeface="+mn-ea"/>
                <a:cs typeface="+mn-cs"/>
              </a:rPr>
              <a:t>2.</a:t>
            </a: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3. In addition, to develop understanding, vocabulary and grammar knowledge, pause at the key points and ask students to suggest an alternative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The recordings are divided up into 7 parts. The audio stops after each extract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a:solidFill>
                <a:schemeClr val="tx1"/>
              </a:solidFill>
              <a:effectLst/>
              <a:latin typeface="+mn-lt"/>
              <a:ea typeface="+mn-ea"/>
              <a:cs typeface="+mn-cs"/>
            </a:endParaRPr>
          </a:p>
          <a:p>
            <a:r>
              <a:rPr lang="en-US" sz="1200" dirty="0"/>
              <a:t>1. </a:t>
            </a:r>
            <a:r>
              <a:rPr lang="es-ES" sz="1200" b="1" dirty="0">
                <a:solidFill>
                  <a:schemeClr val="accent5">
                    <a:lumMod val="50000"/>
                  </a:schemeClr>
                </a:solidFill>
              </a:rPr>
              <a:t>Daniel</a:t>
            </a:r>
            <a:r>
              <a:rPr lang="es-ES" sz="1200" dirty="0">
                <a:solidFill>
                  <a:schemeClr val="accent5">
                    <a:lumMod val="50000"/>
                  </a:schemeClr>
                </a:solidFill>
              </a:rPr>
              <a:t>: ¿Viajé a Gijón en julio, verdad?</a:t>
            </a:r>
          </a:p>
          <a:p>
            <a:r>
              <a:rPr lang="es-ES" sz="1200" b="1" dirty="0">
                <a:solidFill>
                  <a:schemeClr val="accent5">
                    <a:lumMod val="50000"/>
                  </a:schemeClr>
                </a:solidFill>
              </a:rPr>
              <a:t>Hugo:</a:t>
            </a:r>
            <a:r>
              <a:rPr lang="es-ES" sz="1200" dirty="0">
                <a:solidFill>
                  <a:schemeClr val="accent5">
                    <a:lumMod val="50000"/>
                  </a:schemeClr>
                </a:solidFill>
              </a:rPr>
              <a:t> Sí, tienes razón. Llegaste el…. (</a:t>
            </a:r>
            <a:r>
              <a:rPr lang="es-ES" sz="1200" b="1" dirty="0" err="1">
                <a:solidFill>
                  <a:schemeClr val="accent5">
                    <a:lumMod val="50000"/>
                  </a:schemeClr>
                </a:solidFill>
              </a:rPr>
              <a:t>students</a:t>
            </a:r>
            <a:r>
              <a:rPr lang="es-ES" sz="1200" b="1" dirty="0">
                <a:solidFill>
                  <a:schemeClr val="accent5">
                    <a:lumMod val="50000"/>
                  </a:schemeClr>
                </a:solidFill>
              </a:rPr>
              <a:t> </a:t>
            </a:r>
            <a:r>
              <a:rPr lang="es-ES" sz="1200" b="1" dirty="0" err="1">
                <a:solidFill>
                  <a:schemeClr val="accent5">
                    <a:lumMod val="50000"/>
                  </a:schemeClr>
                </a:solidFill>
              </a:rPr>
              <a:t>suggest</a:t>
            </a:r>
            <a:r>
              <a:rPr lang="es-ES" sz="1200" b="1" dirty="0">
                <a:solidFill>
                  <a:schemeClr val="accent5">
                    <a:lumMod val="50000"/>
                  </a:schemeClr>
                </a:solidFill>
              </a:rPr>
              <a:t> </a:t>
            </a:r>
            <a:r>
              <a:rPr lang="es-ES" sz="1200" b="1" dirty="0" err="1">
                <a:solidFill>
                  <a:schemeClr val="accent5">
                    <a:lumMod val="50000"/>
                  </a:schemeClr>
                </a:solidFill>
              </a:rPr>
              <a:t>an</a:t>
            </a:r>
            <a:r>
              <a:rPr lang="es-ES" sz="1200" b="1" dirty="0">
                <a:solidFill>
                  <a:schemeClr val="accent5">
                    <a:lumMod val="50000"/>
                  </a:schemeClr>
                </a:solidFill>
              </a:rPr>
              <a:t> </a:t>
            </a:r>
            <a:r>
              <a:rPr lang="es-ES" sz="1200" b="1" dirty="0" err="1">
                <a:solidFill>
                  <a:schemeClr val="accent5">
                    <a:lumMod val="50000"/>
                  </a:schemeClr>
                </a:solidFill>
              </a:rPr>
              <a:t>alternative</a:t>
            </a:r>
            <a:r>
              <a:rPr lang="es-ES" sz="1200" b="1" dirty="0">
                <a:solidFill>
                  <a:schemeClr val="accent5">
                    <a:lumMod val="50000"/>
                  </a:schemeClr>
                </a:solidFill>
              </a:rPr>
              <a:t> </a:t>
            </a:r>
            <a:r>
              <a:rPr lang="es-ES" sz="1200" b="1" dirty="0" err="1">
                <a:solidFill>
                  <a:schemeClr val="accent5">
                    <a:lumMod val="50000"/>
                  </a:schemeClr>
                </a:solidFill>
              </a:rPr>
              <a:t>day</a:t>
            </a:r>
            <a:r>
              <a:rPr lang="es-ES" sz="1200" b="1" dirty="0">
                <a:solidFill>
                  <a:schemeClr val="accent5">
                    <a:lumMod val="50000"/>
                  </a:schemeClr>
                </a:solidFill>
              </a:rPr>
              <a:t> </a:t>
            </a:r>
            <a:r>
              <a:rPr lang="es-ES" sz="1200" b="1" dirty="0" err="1">
                <a:solidFill>
                  <a:schemeClr val="accent5">
                    <a:lumMod val="50000"/>
                  </a:schemeClr>
                </a:solidFill>
              </a:rPr>
              <a:t>or</a:t>
            </a:r>
            <a:r>
              <a:rPr lang="es-ES" sz="1200" b="1" dirty="0">
                <a:solidFill>
                  <a:schemeClr val="accent5">
                    <a:lumMod val="50000"/>
                  </a:schemeClr>
                </a:solidFill>
              </a:rPr>
              <a:t> date</a:t>
            </a:r>
            <a:r>
              <a:rPr lang="es-ES" sz="1200" dirty="0">
                <a:solidFill>
                  <a:schemeClr val="accent5">
                    <a:lumMod val="50000"/>
                  </a:schemeClr>
                </a:solidFill>
              </a:rPr>
              <a:t>)</a:t>
            </a:r>
          </a:p>
          <a:p>
            <a:endParaRPr lang="es-ES" sz="1200" dirty="0">
              <a:solidFill>
                <a:schemeClr val="accent5">
                  <a:lumMod val="50000"/>
                </a:schemeClr>
              </a:solidFill>
            </a:endParaRPr>
          </a:p>
          <a:p>
            <a:r>
              <a:rPr lang="es-ES" sz="1200" dirty="0">
                <a:solidFill>
                  <a:schemeClr val="accent5">
                    <a:lumMod val="50000"/>
                  </a:schemeClr>
                </a:solidFill>
              </a:rPr>
              <a:t>2. </a:t>
            </a:r>
            <a:r>
              <a:rPr lang="es-ES" sz="1200" b="1" dirty="0">
                <a:solidFill>
                  <a:schemeClr val="accent5">
                    <a:lumMod val="50000"/>
                  </a:schemeClr>
                </a:solidFill>
              </a:rPr>
              <a:t>Hugo:</a:t>
            </a:r>
            <a:r>
              <a:rPr lang="es-ES" sz="1200" b="1" baseline="0" dirty="0">
                <a:solidFill>
                  <a:schemeClr val="accent5">
                    <a:lumMod val="50000"/>
                  </a:schemeClr>
                </a:solidFill>
              </a:rPr>
              <a:t> </a:t>
            </a:r>
            <a:r>
              <a:rPr lang="es-ES" sz="1200" dirty="0">
                <a:solidFill>
                  <a:schemeClr val="accent5">
                    <a:lumMod val="50000"/>
                  </a:schemeClr>
                </a:solidFill>
              </a:rPr>
              <a:t>el</a:t>
            </a:r>
            <a:r>
              <a:rPr lang="es-ES" sz="1200" baseline="0" dirty="0">
                <a:solidFill>
                  <a:schemeClr val="accent5">
                    <a:lumMod val="50000"/>
                  </a:schemeClr>
                </a:solidFill>
              </a:rPr>
              <a:t> </a:t>
            </a:r>
            <a:r>
              <a:rPr lang="es-ES" sz="1200" dirty="0">
                <a:solidFill>
                  <a:schemeClr val="accent5">
                    <a:lumMod val="50000"/>
                  </a:schemeClr>
                </a:solidFill>
              </a:rPr>
              <a:t>siete de julio, muy temprano, a las cinco de la mañana. </a:t>
            </a:r>
            <a:r>
              <a:rPr lang="es-ES" sz="1200" b="0" dirty="0">
                <a:solidFill>
                  <a:schemeClr val="accent5">
                    <a:lumMod val="50000"/>
                  </a:schemeClr>
                </a:solidFill>
              </a:rPr>
              <a:t>Desayunaste en un café</a:t>
            </a:r>
            <a:r>
              <a:rPr lang="es-ES" sz="1200" dirty="0">
                <a:solidFill>
                  <a:schemeClr val="accent5">
                    <a:lumMod val="50000"/>
                  </a:schemeClr>
                </a:solidFill>
              </a:rPr>
              <a:t> después de… (</a:t>
            </a:r>
            <a:r>
              <a:rPr lang="es-ES" sz="1200" b="1" dirty="0" err="1">
                <a:solidFill>
                  <a:schemeClr val="accent5">
                    <a:lumMod val="50000"/>
                  </a:schemeClr>
                </a:solidFill>
              </a:rPr>
              <a:t>students</a:t>
            </a:r>
            <a:r>
              <a:rPr lang="es-ES" sz="1200" b="1" dirty="0">
                <a:solidFill>
                  <a:schemeClr val="accent5">
                    <a:lumMod val="50000"/>
                  </a:schemeClr>
                </a:solidFill>
              </a:rPr>
              <a:t> </a:t>
            </a:r>
            <a:r>
              <a:rPr lang="es-ES" sz="1200" b="1" dirty="0" err="1">
                <a:solidFill>
                  <a:schemeClr val="accent5">
                    <a:lumMod val="50000"/>
                  </a:schemeClr>
                </a:solidFill>
              </a:rPr>
              <a:t>suggest</a:t>
            </a:r>
            <a:r>
              <a:rPr lang="es-ES" sz="1200" b="1" dirty="0">
                <a:solidFill>
                  <a:schemeClr val="accent5">
                    <a:lumMod val="50000"/>
                  </a:schemeClr>
                </a:solidFill>
              </a:rPr>
              <a:t> </a:t>
            </a:r>
            <a:r>
              <a:rPr lang="es-ES" sz="1200" b="1" dirty="0" err="1">
                <a:solidFill>
                  <a:schemeClr val="accent5">
                    <a:lumMod val="50000"/>
                  </a:schemeClr>
                </a:solidFill>
              </a:rPr>
              <a:t>an</a:t>
            </a:r>
            <a:r>
              <a:rPr lang="es-ES" sz="1200" b="1" dirty="0">
                <a:solidFill>
                  <a:schemeClr val="accent5">
                    <a:lumMod val="50000"/>
                  </a:schemeClr>
                </a:solidFill>
              </a:rPr>
              <a:t> </a:t>
            </a:r>
            <a:r>
              <a:rPr lang="es-ES" sz="1200" b="1" dirty="0" err="1">
                <a:solidFill>
                  <a:schemeClr val="accent5">
                    <a:lumMod val="50000"/>
                  </a:schemeClr>
                </a:solidFill>
              </a:rPr>
              <a:t>infinitive</a:t>
            </a:r>
            <a:r>
              <a:rPr lang="es-ES" sz="1200" dirty="0">
                <a:solidFill>
                  <a:schemeClr val="accent5">
                    <a:lumMod val="50000"/>
                  </a:schemeClr>
                </a:solidFill>
              </a:rPr>
              <a:t>).</a:t>
            </a:r>
          </a:p>
          <a:p>
            <a:endParaRPr lang="es-ES" sz="1200" dirty="0">
              <a:solidFill>
                <a:schemeClr val="accent5">
                  <a:lumMod val="50000"/>
                </a:schemeClr>
              </a:solidFill>
            </a:endParaRPr>
          </a:p>
          <a:p>
            <a:r>
              <a:rPr lang="es-ES" sz="1200" dirty="0">
                <a:solidFill>
                  <a:schemeClr val="accent5">
                    <a:lumMod val="50000"/>
                  </a:schemeClr>
                </a:solidFill>
              </a:rPr>
              <a:t>3. </a:t>
            </a:r>
            <a:r>
              <a:rPr lang="es-ES" sz="1200" b="1" dirty="0">
                <a:solidFill>
                  <a:schemeClr val="accent5">
                    <a:lumMod val="50000"/>
                  </a:schemeClr>
                </a:solidFill>
              </a:rPr>
              <a:t>Hugo: </a:t>
            </a:r>
            <a:r>
              <a:rPr lang="es-ES" sz="1200" dirty="0">
                <a:solidFill>
                  <a:schemeClr val="accent5">
                    <a:lumMod val="50000"/>
                  </a:schemeClr>
                </a:solidFill>
              </a:rPr>
              <a:t>No, montaste a caballo el día después, el ocho de julio. Y luego</a:t>
            </a:r>
            <a:r>
              <a:rPr lang="is-IS" sz="1200" dirty="0">
                <a:solidFill>
                  <a:schemeClr val="accent5">
                    <a:lumMod val="50000"/>
                  </a:schemeClr>
                </a:solidFill>
              </a:rPr>
              <a:t>… (</a:t>
            </a:r>
            <a:r>
              <a:rPr lang="is-IS" sz="1200" b="1" dirty="0">
                <a:solidFill>
                  <a:schemeClr val="accent5">
                    <a:lumMod val="50000"/>
                  </a:schemeClr>
                </a:solidFill>
              </a:rPr>
              <a:t>students suggest another</a:t>
            </a:r>
            <a:r>
              <a:rPr lang="is-IS" sz="1200" b="1" baseline="0" dirty="0">
                <a:solidFill>
                  <a:schemeClr val="accent5">
                    <a:lumMod val="50000"/>
                  </a:schemeClr>
                </a:solidFill>
              </a:rPr>
              <a:t> verb in 2nd person singular preterite or a change in person and another clause</a:t>
            </a:r>
            <a:r>
              <a:rPr lang="is-IS" sz="1200" baseline="0" dirty="0">
                <a:solidFill>
                  <a:schemeClr val="accent5">
                    <a:lumMod val="50000"/>
                  </a:schemeClr>
                </a:solidFill>
              </a:rPr>
              <a:t>)</a:t>
            </a:r>
          </a:p>
          <a:p>
            <a:endParaRPr lang="is-IS" sz="1200" baseline="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baseline="0" dirty="0">
                <a:solidFill>
                  <a:schemeClr val="accent5">
                    <a:lumMod val="50000"/>
                  </a:schemeClr>
                </a:solidFill>
              </a:rPr>
              <a:t>4. </a:t>
            </a:r>
            <a:r>
              <a:rPr lang="es-ES" sz="1200" b="1" dirty="0">
                <a:solidFill>
                  <a:schemeClr val="accent5">
                    <a:lumMod val="50000"/>
                  </a:schemeClr>
                </a:solidFill>
              </a:rPr>
              <a:t>Daniel:</a:t>
            </a:r>
            <a:r>
              <a:rPr lang="es-ES" sz="1200" dirty="0">
                <a:solidFill>
                  <a:schemeClr val="accent5">
                    <a:lumMod val="50000"/>
                  </a:schemeClr>
                </a:solidFill>
              </a:rPr>
              <a:t> </a:t>
            </a:r>
            <a:r>
              <a:rPr lang="es-ES" sz="1200" dirty="0">
                <a:solidFill>
                  <a:srgbClr val="002060"/>
                </a:solidFill>
              </a:rPr>
              <a:t>¡Ja, ja, ja! Vale. El  día después, el... </a:t>
            </a:r>
            <a:r>
              <a:rPr lang="es-ES" sz="1200" dirty="0">
                <a:solidFill>
                  <a:schemeClr val="accent5">
                    <a:lumMod val="50000"/>
                  </a:schemeClr>
                </a:solidFill>
              </a:rPr>
              <a:t>(</a:t>
            </a:r>
            <a:r>
              <a:rPr lang="es-ES" sz="1200" b="1" dirty="0" err="1">
                <a:solidFill>
                  <a:schemeClr val="accent5">
                    <a:lumMod val="50000"/>
                  </a:schemeClr>
                </a:solidFill>
              </a:rPr>
              <a:t>students</a:t>
            </a:r>
            <a:r>
              <a:rPr lang="es-ES" sz="1200" b="1" dirty="0">
                <a:solidFill>
                  <a:schemeClr val="accent5">
                    <a:lumMod val="50000"/>
                  </a:schemeClr>
                </a:solidFill>
              </a:rPr>
              <a:t> </a:t>
            </a:r>
            <a:r>
              <a:rPr lang="es-ES" sz="1200" b="1" dirty="0" err="1">
                <a:solidFill>
                  <a:schemeClr val="accent5">
                    <a:lumMod val="50000"/>
                  </a:schemeClr>
                </a:solidFill>
              </a:rPr>
              <a:t>suggest</a:t>
            </a:r>
            <a:r>
              <a:rPr lang="es-ES" sz="1200" b="1" dirty="0">
                <a:solidFill>
                  <a:schemeClr val="accent5">
                    <a:lumMod val="50000"/>
                  </a:schemeClr>
                </a:solidFill>
              </a:rPr>
              <a:t> </a:t>
            </a:r>
            <a:r>
              <a:rPr lang="es-ES" sz="1200" b="1" dirty="0" err="1">
                <a:solidFill>
                  <a:schemeClr val="accent5">
                    <a:lumMod val="50000"/>
                  </a:schemeClr>
                </a:solidFill>
              </a:rPr>
              <a:t>an</a:t>
            </a:r>
            <a:r>
              <a:rPr lang="es-ES" sz="1200" b="1" dirty="0">
                <a:solidFill>
                  <a:schemeClr val="accent5">
                    <a:lumMod val="50000"/>
                  </a:schemeClr>
                </a:solidFill>
              </a:rPr>
              <a:t> </a:t>
            </a:r>
            <a:r>
              <a:rPr lang="es-ES" sz="1200" b="1" dirty="0" err="1">
                <a:solidFill>
                  <a:schemeClr val="accent5">
                    <a:lumMod val="50000"/>
                  </a:schemeClr>
                </a:solidFill>
              </a:rPr>
              <a:t>alternative</a:t>
            </a:r>
            <a:r>
              <a:rPr lang="es-ES" sz="1200" b="1" dirty="0">
                <a:solidFill>
                  <a:schemeClr val="accent5">
                    <a:lumMod val="50000"/>
                  </a:schemeClr>
                </a:solidFill>
              </a:rPr>
              <a:t> </a:t>
            </a:r>
            <a:r>
              <a:rPr lang="es-ES" sz="1200" b="1" dirty="0" err="1">
                <a:solidFill>
                  <a:schemeClr val="accent5">
                    <a:lumMod val="50000"/>
                  </a:schemeClr>
                </a:solidFill>
              </a:rPr>
              <a:t>day</a:t>
            </a:r>
            <a:r>
              <a:rPr lang="es-ES" sz="1200" b="1" dirty="0">
                <a:solidFill>
                  <a:schemeClr val="accent5">
                    <a:lumMod val="50000"/>
                  </a:schemeClr>
                </a:solidFill>
              </a:rPr>
              <a:t> </a:t>
            </a:r>
            <a:r>
              <a:rPr lang="es-ES" sz="1200" b="1" dirty="0" err="1">
                <a:solidFill>
                  <a:schemeClr val="accent5">
                    <a:lumMod val="50000"/>
                  </a:schemeClr>
                </a:solidFill>
              </a:rPr>
              <a:t>or</a:t>
            </a:r>
            <a:r>
              <a:rPr lang="es-ES" sz="1200" b="1" dirty="0">
                <a:solidFill>
                  <a:schemeClr val="accent5">
                    <a:lumMod val="50000"/>
                  </a:schemeClr>
                </a:solidFill>
              </a:rPr>
              <a:t> date</a:t>
            </a:r>
            <a:r>
              <a:rPr lang="es-ES" sz="1200" dirty="0">
                <a:solidFill>
                  <a:schemeClr val="accent5">
                    <a:lumMod val="50000"/>
                  </a:schemeClr>
                </a:solidFill>
              </a:rPr>
              <a:t>)</a:t>
            </a:r>
          </a:p>
          <a:p>
            <a:endParaRPr lang="es-ES" sz="1200" dirty="0">
              <a:solidFill>
                <a:srgbClr val="002060"/>
              </a:solidFill>
            </a:endParaRPr>
          </a:p>
          <a:p>
            <a:r>
              <a:rPr lang="is-IS" sz="1200" dirty="0">
                <a:solidFill>
                  <a:schemeClr val="accent5">
                    <a:lumMod val="50000"/>
                  </a:schemeClr>
                </a:solidFill>
              </a:rPr>
              <a:t>5. </a:t>
            </a:r>
            <a:r>
              <a:rPr lang="es-ES" sz="1200" b="1" dirty="0">
                <a:solidFill>
                  <a:schemeClr val="accent5">
                    <a:lumMod val="50000"/>
                  </a:schemeClr>
                </a:solidFill>
              </a:rPr>
              <a:t>Hugo:</a:t>
            </a:r>
            <a:r>
              <a:rPr lang="es-ES" sz="1200" dirty="0">
                <a:solidFill>
                  <a:schemeClr val="accent5">
                    <a:lumMod val="50000"/>
                  </a:schemeClr>
                </a:solidFill>
              </a:rPr>
              <a:t> Sí, y además </a:t>
            </a:r>
            <a:r>
              <a:rPr lang="is-IS" sz="1200" dirty="0">
                <a:solidFill>
                  <a:schemeClr val="accent5">
                    <a:lumMod val="50000"/>
                  </a:schemeClr>
                </a:solidFill>
              </a:rPr>
              <a:t>… (</a:t>
            </a:r>
            <a:r>
              <a:rPr lang="is-IS" sz="1200" b="1" dirty="0">
                <a:solidFill>
                  <a:schemeClr val="accent5">
                    <a:lumMod val="50000"/>
                  </a:schemeClr>
                </a:solidFill>
              </a:rPr>
              <a:t>students suggest an alternative verb in 2nd person singular preterite</a:t>
            </a:r>
            <a:r>
              <a:rPr lang="is-IS" sz="1200" dirty="0">
                <a:solidFill>
                  <a:schemeClr val="accent5">
                    <a:lumMod val="50000"/>
                  </a:schemeClr>
                </a:solidFill>
              </a:rPr>
              <a:t>)</a:t>
            </a:r>
          </a:p>
          <a:p>
            <a:endParaRPr lang="is-IS" sz="1200" dirty="0">
              <a:solidFill>
                <a:schemeClr val="accent5">
                  <a:lumMod val="50000"/>
                </a:schemeClr>
              </a:solidFill>
            </a:endParaRPr>
          </a:p>
          <a:p>
            <a:r>
              <a:rPr lang="is-IS" sz="1200" dirty="0">
                <a:solidFill>
                  <a:schemeClr val="accent5">
                    <a:lumMod val="50000"/>
                  </a:schemeClr>
                </a:solidFill>
              </a:rPr>
              <a:t>6. ..</a:t>
            </a:r>
            <a:r>
              <a:rPr lang="is-IS" sz="1200" b="1" dirty="0">
                <a:solidFill>
                  <a:schemeClr val="accent5">
                    <a:lumMod val="50000"/>
                  </a:schemeClr>
                </a:solidFill>
              </a:rPr>
              <a:t>.</a:t>
            </a:r>
            <a:r>
              <a:rPr lang="es-ES" sz="1200" b="0" dirty="0">
                <a:solidFill>
                  <a:schemeClr val="accent5">
                    <a:lumMod val="50000"/>
                  </a:schemeClr>
                </a:solidFill>
              </a:rPr>
              <a:t>jugaste al fútbol</a:t>
            </a:r>
            <a:r>
              <a:rPr lang="es-ES" sz="1200" b="1" dirty="0">
                <a:solidFill>
                  <a:schemeClr val="accent5">
                    <a:lumMod val="50000"/>
                  </a:schemeClr>
                </a:solidFill>
              </a:rPr>
              <a:t> </a:t>
            </a:r>
            <a:r>
              <a:rPr lang="es-ES" sz="1200" dirty="0">
                <a:solidFill>
                  <a:schemeClr val="accent5">
                    <a:lumMod val="50000"/>
                  </a:schemeClr>
                </a:solidFill>
              </a:rPr>
              <a:t>también con unos chicos españoles cerca del mar. Corriste al… (</a:t>
            </a:r>
            <a:r>
              <a:rPr lang="es-ES" sz="1200" b="1" dirty="0" err="1">
                <a:solidFill>
                  <a:schemeClr val="accent5">
                    <a:lumMod val="50000"/>
                  </a:schemeClr>
                </a:solidFill>
              </a:rPr>
              <a:t>students</a:t>
            </a:r>
            <a:r>
              <a:rPr lang="es-ES" sz="1200" b="1" dirty="0">
                <a:solidFill>
                  <a:schemeClr val="accent5">
                    <a:lumMod val="50000"/>
                  </a:schemeClr>
                </a:solidFill>
              </a:rPr>
              <a:t> </a:t>
            </a:r>
            <a:r>
              <a:rPr lang="es-ES" sz="1200" b="1" dirty="0" err="1">
                <a:solidFill>
                  <a:schemeClr val="accent5">
                    <a:lumMod val="50000"/>
                  </a:schemeClr>
                </a:solidFill>
              </a:rPr>
              <a:t>suggest</a:t>
            </a:r>
            <a:r>
              <a:rPr lang="es-ES" sz="1200" b="1" dirty="0">
                <a:solidFill>
                  <a:schemeClr val="accent5">
                    <a:lumMod val="50000"/>
                  </a:schemeClr>
                </a:solidFill>
              </a:rPr>
              <a:t> a singular </a:t>
            </a:r>
            <a:r>
              <a:rPr lang="es-ES" sz="1200" b="1" dirty="0" err="1">
                <a:solidFill>
                  <a:schemeClr val="accent5">
                    <a:lumMod val="50000"/>
                  </a:schemeClr>
                </a:solidFill>
              </a:rPr>
              <a:t>masculine</a:t>
            </a:r>
            <a:r>
              <a:rPr lang="es-ES" sz="1200" b="1" dirty="0">
                <a:solidFill>
                  <a:schemeClr val="accent5">
                    <a:lumMod val="50000"/>
                  </a:schemeClr>
                </a:solidFill>
              </a:rPr>
              <a:t> </a:t>
            </a:r>
            <a:r>
              <a:rPr lang="es-ES" sz="1200" b="1" dirty="0" err="1">
                <a:solidFill>
                  <a:schemeClr val="accent5">
                    <a:lumMod val="50000"/>
                  </a:schemeClr>
                </a:solidFill>
              </a:rPr>
              <a:t>noun</a:t>
            </a:r>
            <a:r>
              <a:rPr lang="es-ES" sz="1200" dirty="0">
                <a:solidFill>
                  <a:schemeClr val="accent5">
                    <a:lumMod val="50000"/>
                  </a:schemeClr>
                </a:solidFill>
              </a:rPr>
              <a:t>)</a:t>
            </a:r>
          </a:p>
          <a:p>
            <a:endParaRPr lang="es-ES" sz="1200" dirty="0">
              <a:solidFill>
                <a:schemeClr val="accent5">
                  <a:lumMod val="50000"/>
                </a:schemeClr>
              </a:solidFill>
            </a:endParaRPr>
          </a:p>
          <a:p>
            <a:r>
              <a:rPr lang="es-ES" sz="1200" dirty="0">
                <a:solidFill>
                  <a:schemeClr val="accent5">
                    <a:lumMod val="50000"/>
                  </a:schemeClr>
                </a:solidFill>
              </a:rPr>
              <a:t> </a:t>
            </a:r>
            <a:r>
              <a:rPr lang="es-ES" sz="1200" b="0" dirty="0">
                <a:solidFill>
                  <a:schemeClr val="accent5">
                    <a:lumMod val="50000"/>
                  </a:schemeClr>
                </a:solidFill>
              </a:rPr>
              <a:t>7. </a:t>
            </a:r>
            <a:r>
              <a:rPr lang="es-ES" sz="1200" b="0" dirty="0" err="1">
                <a:solidFill>
                  <a:schemeClr val="accent5">
                    <a:lumMod val="50000"/>
                  </a:schemeClr>
                </a:solidFill>
              </a:rPr>
              <a:t>Students</a:t>
            </a:r>
            <a:r>
              <a:rPr lang="es-ES" sz="1200" b="0" baseline="0" dirty="0">
                <a:solidFill>
                  <a:schemeClr val="accent5">
                    <a:lumMod val="50000"/>
                  </a:schemeClr>
                </a:solidFill>
              </a:rPr>
              <a:t> </a:t>
            </a:r>
            <a:r>
              <a:rPr lang="es-ES" sz="1200" b="0" baseline="0" dirty="0" err="1">
                <a:solidFill>
                  <a:schemeClr val="accent5">
                    <a:lumMod val="50000"/>
                  </a:schemeClr>
                </a:solidFill>
              </a:rPr>
              <a:t>hear</a:t>
            </a:r>
            <a:r>
              <a:rPr lang="es-ES" sz="1200" b="0" baseline="0" dirty="0">
                <a:solidFill>
                  <a:schemeClr val="accent5">
                    <a:lumMod val="50000"/>
                  </a:schemeClr>
                </a:solidFill>
              </a:rPr>
              <a:t>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rest</a:t>
            </a:r>
            <a:r>
              <a:rPr lang="es-ES" sz="1200" b="0" baseline="0" dirty="0">
                <a:solidFill>
                  <a:schemeClr val="accent5">
                    <a:lumMod val="50000"/>
                  </a:schemeClr>
                </a:solidFill>
              </a:rPr>
              <a:t> of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text</a:t>
            </a:r>
            <a:endParaRPr lang="es-ES" sz="1200" dirty="0">
              <a:solidFill>
                <a:schemeClr val="accent5">
                  <a:lumMod val="50000"/>
                </a:schemeClr>
              </a:solidFill>
            </a:endParaRPr>
          </a:p>
          <a:p>
            <a:endParaRPr lang="es-ES" sz="1200" b="0" dirty="0">
              <a:solidFill>
                <a:schemeClr val="accent5">
                  <a:lumMod val="50000"/>
                </a:schemeClr>
              </a:solidFill>
            </a:endParaRPr>
          </a:p>
          <a:p>
            <a:r>
              <a:rPr lang="es-ES" sz="1200" b="1" dirty="0">
                <a:solidFill>
                  <a:schemeClr val="accent5">
                    <a:lumMod val="50000"/>
                  </a:schemeClr>
                </a:solidFill>
              </a:rPr>
              <a:t>Note:</a:t>
            </a:r>
            <a:r>
              <a:rPr lang="es-ES" sz="1200" b="1" baseline="0" dirty="0">
                <a:solidFill>
                  <a:schemeClr val="accent5">
                    <a:lumMod val="50000"/>
                  </a:schemeClr>
                </a:solidFill>
              </a:rPr>
              <a:t> </a:t>
            </a:r>
          </a:p>
          <a:p>
            <a:r>
              <a:rPr lang="es-ES" sz="1200" b="0" baseline="0" dirty="0" err="1">
                <a:solidFill>
                  <a:schemeClr val="accent5">
                    <a:lumMod val="50000"/>
                  </a:schemeClr>
                </a:solidFill>
              </a:rPr>
              <a:t>One</a:t>
            </a:r>
            <a:r>
              <a:rPr lang="es-ES" sz="1200" b="0" baseline="0" dirty="0">
                <a:solidFill>
                  <a:schemeClr val="accent5">
                    <a:lumMod val="50000"/>
                  </a:schemeClr>
                </a:solidFill>
              </a:rPr>
              <a:t> idea </a:t>
            </a:r>
            <a:r>
              <a:rPr lang="es-ES" sz="1200" b="0" baseline="0" dirty="0" err="1">
                <a:solidFill>
                  <a:schemeClr val="accent5">
                    <a:lumMod val="50000"/>
                  </a:schemeClr>
                </a:solidFill>
              </a:rPr>
              <a:t>for</a:t>
            </a:r>
            <a:r>
              <a:rPr lang="es-ES" sz="1200" b="0" baseline="0" dirty="0">
                <a:solidFill>
                  <a:schemeClr val="accent5">
                    <a:lumMod val="50000"/>
                  </a:schemeClr>
                </a:solidFill>
              </a:rPr>
              <a:t> extensión </a:t>
            </a:r>
            <a:r>
              <a:rPr lang="es-ES" sz="1200" b="0" baseline="0" dirty="0" err="1">
                <a:solidFill>
                  <a:schemeClr val="accent5">
                    <a:lumMod val="50000"/>
                  </a:schemeClr>
                </a:solidFill>
              </a:rPr>
              <a:t>could</a:t>
            </a:r>
            <a:r>
              <a:rPr lang="es-ES" sz="1200" b="0" baseline="0" dirty="0">
                <a:solidFill>
                  <a:schemeClr val="accent5">
                    <a:lumMod val="50000"/>
                  </a:schemeClr>
                </a:solidFill>
              </a:rPr>
              <a:t> be to explore </a:t>
            </a:r>
            <a:r>
              <a:rPr lang="es-ES" sz="1200" b="0" baseline="0" dirty="0" err="1">
                <a:solidFill>
                  <a:schemeClr val="accent5">
                    <a:lumMod val="50000"/>
                  </a:schemeClr>
                </a:solidFill>
              </a:rPr>
              <a:t>how</a:t>
            </a:r>
            <a:r>
              <a:rPr lang="es-ES" sz="1200" b="0" baseline="0" dirty="0">
                <a:solidFill>
                  <a:schemeClr val="accent5">
                    <a:lumMod val="50000"/>
                  </a:schemeClr>
                </a:solidFill>
              </a:rPr>
              <a:t> </a:t>
            </a:r>
            <a:r>
              <a:rPr lang="es-ES" sz="1200" b="0" baseline="0" dirty="0" err="1">
                <a:solidFill>
                  <a:schemeClr val="accent5">
                    <a:lumMod val="50000"/>
                  </a:schemeClr>
                </a:solidFill>
              </a:rPr>
              <a:t>changes</a:t>
            </a:r>
            <a:r>
              <a:rPr lang="es-ES" sz="1200" b="0" baseline="0" dirty="0">
                <a:solidFill>
                  <a:schemeClr val="accent5">
                    <a:lumMod val="50000"/>
                  </a:schemeClr>
                </a:solidFill>
              </a:rPr>
              <a:t> to </a:t>
            </a:r>
            <a:r>
              <a:rPr lang="es-ES" sz="1200" b="0" baseline="0" dirty="0" err="1">
                <a:solidFill>
                  <a:schemeClr val="accent5">
                    <a:lumMod val="50000"/>
                  </a:schemeClr>
                </a:solidFill>
              </a:rPr>
              <a:t>one</a:t>
            </a:r>
            <a:r>
              <a:rPr lang="es-ES" sz="1200" b="0" baseline="0" dirty="0">
                <a:solidFill>
                  <a:schemeClr val="accent5">
                    <a:lumMod val="50000"/>
                  </a:schemeClr>
                </a:solidFill>
              </a:rPr>
              <a:t> </a:t>
            </a:r>
            <a:r>
              <a:rPr lang="es-ES" sz="1200" b="0" baseline="0" dirty="0" err="1">
                <a:solidFill>
                  <a:schemeClr val="accent5">
                    <a:lumMod val="50000"/>
                  </a:schemeClr>
                </a:solidFill>
              </a:rPr>
              <a:t>part</a:t>
            </a:r>
            <a:r>
              <a:rPr lang="es-ES" sz="1200" b="0" baseline="0" dirty="0">
                <a:solidFill>
                  <a:schemeClr val="accent5">
                    <a:lumMod val="50000"/>
                  </a:schemeClr>
                </a:solidFill>
              </a:rPr>
              <a:t> of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text</a:t>
            </a:r>
            <a:r>
              <a:rPr lang="es-ES" sz="1200" b="0" baseline="0" dirty="0">
                <a:solidFill>
                  <a:schemeClr val="accent5">
                    <a:lumMod val="50000"/>
                  </a:schemeClr>
                </a:solidFill>
              </a:rPr>
              <a:t> </a:t>
            </a:r>
            <a:r>
              <a:rPr lang="es-ES" sz="1200" b="0" baseline="0" dirty="0" err="1">
                <a:solidFill>
                  <a:schemeClr val="accent5">
                    <a:lumMod val="50000"/>
                  </a:schemeClr>
                </a:solidFill>
              </a:rPr>
              <a:t>affect</a:t>
            </a:r>
            <a:r>
              <a:rPr lang="es-ES" sz="1200" b="0" baseline="0" dirty="0">
                <a:solidFill>
                  <a:schemeClr val="accent5">
                    <a:lumMod val="50000"/>
                  </a:schemeClr>
                </a:solidFill>
              </a:rPr>
              <a:t> </a:t>
            </a:r>
            <a:r>
              <a:rPr lang="es-ES" sz="1200" b="0" baseline="0" dirty="0" err="1">
                <a:solidFill>
                  <a:schemeClr val="accent5">
                    <a:lumMod val="50000"/>
                  </a:schemeClr>
                </a:solidFill>
              </a:rPr>
              <a:t>other</a:t>
            </a:r>
            <a:r>
              <a:rPr lang="es-ES" sz="1200" b="0" baseline="0" dirty="0">
                <a:solidFill>
                  <a:schemeClr val="accent5">
                    <a:lumMod val="50000"/>
                  </a:schemeClr>
                </a:solidFill>
              </a:rPr>
              <a:t> </a:t>
            </a:r>
            <a:r>
              <a:rPr lang="es-ES" sz="1200" b="0" baseline="0" dirty="0" err="1">
                <a:solidFill>
                  <a:schemeClr val="accent5">
                    <a:lumMod val="50000"/>
                  </a:schemeClr>
                </a:solidFill>
              </a:rPr>
              <a:t>parts</a:t>
            </a:r>
            <a:r>
              <a:rPr lang="es-ES" sz="1200" b="0" baseline="0" dirty="0">
                <a:solidFill>
                  <a:schemeClr val="accent5">
                    <a:lumMod val="50000"/>
                  </a:schemeClr>
                </a:solidFill>
              </a:rPr>
              <a:t> of </a:t>
            </a:r>
            <a:r>
              <a:rPr lang="es-ES" sz="1200" b="0" baseline="0" dirty="0" err="1">
                <a:solidFill>
                  <a:schemeClr val="accent5">
                    <a:lumMod val="50000"/>
                  </a:schemeClr>
                </a:solidFill>
              </a:rPr>
              <a:t>it</a:t>
            </a:r>
            <a:r>
              <a:rPr lang="es-ES" sz="1200" b="0" baseline="0" dirty="0">
                <a:solidFill>
                  <a:schemeClr val="accent5">
                    <a:lumMod val="50000"/>
                  </a:schemeClr>
                </a:solidFill>
              </a:rPr>
              <a:t> (i.e. </a:t>
            </a:r>
            <a:r>
              <a:rPr lang="es-ES" sz="1200" b="0" baseline="0" dirty="0" err="1">
                <a:solidFill>
                  <a:schemeClr val="accent5">
                    <a:lumMod val="50000"/>
                  </a:schemeClr>
                </a:solidFill>
              </a:rPr>
              <a:t>beyond</a:t>
            </a:r>
            <a:r>
              <a:rPr lang="es-ES" sz="1200" b="0" baseline="0" dirty="0">
                <a:solidFill>
                  <a:schemeClr val="accent5">
                    <a:lumMod val="50000"/>
                  </a:schemeClr>
                </a:solidFill>
              </a:rPr>
              <a:t>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same</a:t>
            </a:r>
            <a:r>
              <a:rPr lang="es-ES" sz="1200" b="0" baseline="0" dirty="0">
                <a:solidFill>
                  <a:schemeClr val="accent5">
                    <a:lumMod val="50000"/>
                  </a:schemeClr>
                </a:solidFill>
              </a:rPr>
              <a:t> </a:t>
            </a:r>
            <a:r>
              <a:rPr lang="es-ES" sz="1200" b="0" baseline="0" dirty="0" err="1">
                <a:solidFill>
                  <a:schemeClr val="accent5">
                    <a:lumMod val="50000"/>
                  </a:schemeClr>
                </a:solidFill>
              </a:rPr>
              <a:t>phrase</a:t>
            </a:r>
            <a:r>
              <a:rPr lang="es-ES" sz="1200" b="0" baseline="0" dirty="0">
                <a:solidFill>
                  <a:schemeClr val="accent5">
                    <a:lumMod val="50000"/>
                  </a:schemeClr>
                </a:solidFill>
              </a:rPr>
              <a:t> </a:t>
            </a:r>
            <a:r>
              <a:rPr lang="es-ES" sz="1200" b="0" baseline="0" dirty="0" err="1">
                <a:solidFill>
                  <a:schemeClr val="accent5">
                    <a:lumMod val="50000"/>
                  </a:schemeClr>
                </a:solidFill>
              </a:rPr>
              <a:t>or</a:t>
            </a:r>
            <a:r>
              <a:rPr lang="es-ES" sz="1200" b="0" baseline="0" dirty="0">
                <a:solidFill>
                  <a:schemeClr val="accent5">
                    <a:lumMod val="50000"/>
                  </a:schemeClr>
                </a:solidFill>
              </a:rPr>
              <a:t> </a:t>
            </a:r>
            <a:r>
              <a:rPr lang="es-ES" sz="1200" b="0" baseline="0" dirty="0" err="1">
                <a:solidFill>
                  <a:schemeClr val="accent5">
                    <a:lumMod val="50000"/>
                  </a:schemeClr>
                </a:solidFill>
              </a:rPr>
              <a:t>sentence</a:t>
            </a:r>
            <a:r>
              <a:rPr lang="es-ES" sz="1200" b="0" baseline="0" dirty="0">
                <a:solidFill>
                  <a:schemeClr val="accent5">
                    <a:lumMod val="50000"/>
                  </a:schemeClr>
                </a:solidFill>
              </a:rPr>
              <a:t>). </a:t>
            </a:r>
            <a:r>
              <a:rPr lang="es-ES" sz="1200" b="0" baseline="0" dirty="0" err="1">
                <a:solidFill>
                  <a:schemeClr val="accent5">
                    <a:lumMod val="50000"/>
                  </a:schemeClr>
                </a:solidFill>
              </a:rPr>
              <a:t>Suggested</a:t>
            </a:r>
            <a:r>
              <a:rPr lang="es-ES" sz="1200" b="0" baseline="0" dirty="0">
                <a:solidFill>
                  <a:schemeClr val="accent5">
                    <a:lumMod val="50000"/>
                  </a:schemeClr>
                </a:solidFill>
              </a:rPr>
              <a:t> </a:t>
            </a:r>
            <a:r>
              <a:rPr lang="es-ES" sz="1200" b="0" baseline="0" dirty="0" err="1">
                <a:solidFill>
                  <a:schemeClr val="accent5">
                    <a:lumMod val="50000"/>
                  </a:schemeClr>
                </a:solidFill>
              </a:rPr>
              <a:t>changes</a:t>
            </a:r>
            <a:r>
              <a:rPr lang="es-ES" sz="1200" b="0" baseline="0" dirty="0">
                <a:solidFill>
                  <a:schemeClr val="accent5">
                    <a:lumMod val="50000"/>
                  </a:schemeClr>
                </a:solidFill>
              </a:rPr>
              <a:t> </a:t>
            </a:r>
            <a:r>
              <a:rPr lang="es-ES" sz="1200" b="0" baseline="0" dirty="0" err="1">
                <a:solidFill>
                  <a:schemeClr val="accent5">
                    <a:lumMod val="50000"/>
                  </a:schemeClr>
                </a:solidFill>
              </a:rPr>
              <a:t>may</a:t>
            </a:r>
            <a:r>
              <a:rPr lang="es-ES" sz="1200" b="0" baseline="0" dirty="0">
                <a:solidFill>
                  <a:schemeClr val="accent5">
                    <a:lumMod val="50000"/>
                  </a:schemeClr>
                </a:solidFill>
              </a:rPr>
              <a:t> </a:t>
            </a:r>
            <a:r>
              <a:rPr lang="es-ES" sz="1200" b="0" baseline="0" dirty="0" err="1">
                <a:solidFill>
                  <a:schemeClr val="accent5">
                    <a:lumMod val="50000"/>
                  </a:schemeClr>
                </a:solidFill>
              </a:rPr>
              <a:t>sound</a:t>
            </a:r>
            <a:r>
              <a:rPr lang="es-ES" sz="1200" b="0" baseline="0" dirty="0">
                <a:solidFill>
                  <a:schemeClr val="accent5">
                    <a:lumMod val="50000"/>
                  </a:schemeClr>
                </a:solidFill>
              </a:rPr>
              <a:t> natural in </a:t>
            </a:r>
            <a:r>
              <a:rPr lang="es-ES" sz="1200" b="0" baseline="0" dirty="0" err="1">
                <a:solidFill>
                  <a:schemeClr val="accent5">
                    <a:lumMod val="50000"/>
                  </a:schemeClr>
                </a:solidFill>
              </a:rPr>
              <a:t>one</a:t>
            </a:r>
            <a:r>
              <a:rPr lang="es-ES" sz="1200" b="0" baseline="0" dirty="0">
                <a:solidFill>
                  <a:schemeClr val="accent5">
                    <a:lumMod val="50000"/>
                  </a:schemeClr>
                </a:solidFill>
              </a:rPr>
              <a:t> place, </a:t>
            </a:r>
            <a:r>
              <a:rPr lang="es-ES" sz="1200" b="0" baseline="0" dirty="0" err="1">
                <a:solidFill>
                  <a:schemeClr val="accent5">
                    <a:lumMod val="50000"/>
                  </a:schemeClr>
                </a:solidFill>
              </a:rPr>
              <a:t>but</a:t>
            </a:r>
            <a:r>
              <a:rPr lang="es-ES" sz="1200" b="0" baseline="0" dirty="0">
                <a:solidFill>
                  <a:schemeClr val="accent5">
                    <a:lumMod val="50000"/>
                  </a:schemeClr>
                </a:solidFill>
              </a:rPr>
              <a:t> </a:t>
            </a:r>
            <a:r>
              <a:rPr lang="es-ES" sz="1200" b="0" baseline="0" dirty="0" err="1">
                <a:solidFill>
                  <a:schemeClr val="accent5">
                    <a:lumMod val="50000"/>
                  </a:schemeClr>
                </a:solidFill>
              </a:rPr>
              <a:t>might</a:t>
            </a:r>
            <a:r>
              <a:rPr lang="es-ES" sz="1200" b="0" baseline="0" dirty="0">
                <a:solidFill>
                  <a:schemeClr val="accent5">
                    <a:lumMod val="50000"/>
                  </a:schemeClr>
                </a:solidFill>
              </a:rPr>
              <a:t> </a:t>
            </a:r>
            <a:r>
              <a:rPr lang="es-ES" sz="1200" b="0" baseline="0" dirty="0" err="1">
                <a:solidFill>
                  <a:schemeClr val="accent5">
                    <a:lumMod val="50000"/>
                  </a:schemeClr>
                </a:solidFill>
              </a:rPr>
              <a:t>not</a:t>
            </a:r>
            <a:r>
              <a:rPr lang="es-ES" sz="1200" b="0" baseline="0" dirty="0">
                <a:solidFill>
                  <a:schemeClr val="accent5">
                    <a:lumMod val="50000"/>
                  </a:schemeClr>
                </a:solidFill>
              </a:rPr>
              <a:t> </a:t>
            </a:r>
            <a:r>
              <a:rPr lang="es-ES" sz="1200" b="0" baseline="0" dirty="0" err="1">
                <a:solidFill>
                  <a:schemeClr val="accent5">
                    <a:lumMod val="50000"/>
                  </a:schemeClr>
                </a:solidFill>
              </a:rPr>
              <a:t>always</a:t>
            </a:r>
            <a:r>
              <a:rPr lang="es-ES" sz="1200" b="0" baseline="0" dirty="0">
                <a:solidFill>
                  <a:schemeClr val="accent5">
                    <a:lumMod val="50000"/>
                  </a:schemeClr>
                </a:solidFill>
              </a:rPr>
              <a:t> </a:t>
            </a:r>
            <a:r>
              <a:rPr lang="es-ES" sz="1200" b="0" baseline="0" dirty="0" err="1">
                <a:solidFill>
                  <a:schemeClr val="accent5">
                    <a:lumMod val="50000"/>
                  </a:schemeClr>
                </a:solidFill>
              </a:rPr>
              <a:t>make</a:t>
            </a:r>
            <a:r>
              <a:rPr lang="es-ES" sz="1200" b="0" baseline="0" dirty="0">
                <a:solidFill>
                  <a:schemeClr val="accent5">
                    <a:lumMod val="50000"/>
                  </a:schemeClr>
                </a:solidFill>
              </a:rPr>
              <a:t> </a:t>
            </a:r>
            <a:r>
              <a:rPr lang="es-ES" sz="1200" b="0" baseline="0" dirty="0" err="1">
                <a:solidFill>
                  <a:schemeClr val="accent5">
                    <a:lumMod val="50000"/>
                  </a:schemeClr>
                </a:solidFill>
              </a:rPr>
              <a:t>sense</a:t>
            </a:r>
            <a:r>
              <a:rPr lang="es-ES" sz="1200" b="0" baseline="0" dirty="0">
                <a:solidFill>
                  <a:schemeClr val="accent5">
                    <a:lumMod val="50000"/>
                  </a:schemeClr>
                </a:solidFill>
              </a:rPr>
              <a:t> </a:t>
            </a:r>
            <a:r>
              <a:rPr lang="es-ES" sz="1200" b="0" baseline="0" dirty="0" err="1">
                <a:solidFill>
                  <a:schemeClr val="accent5">
                    <a:lumMod val="50000"/>
                  </a:schemeClr>
                </a:solidFill>
              </a:rPr>
              <a:t>when</a:t>
            </a:r>
            <a:r>
              <a:rPr lang="es-ES" sz="1200" b="0" baseline="0" dirty="0">
                <a:solidFill>
                  <a:schemeClr val="accent5">
                    <a:lumMod val="50000"/>
                  </a:schemeClr>
                </a:solidFill>
              </a:rPr>
              <a:t> </a:t>
            </a:r>
            <a:r>
              <a:rPr lang="es-ES" sz="1200" b="0" baseline="0" dirty="0" err="1">
                <a:solidFill>
                  <a:schemeClr val="accent5">
                    <a:lumMod val="50000"/>
                  </a:schemeClr>
                </a:solidFill>
              </a:rPr>
              <a:t>reading</a:t>
            </a:r>
            <a:r>
              <a:rPr lang="es-ES" sz="1200" b="0" baseline="0" dirty="0">
                <a:solidFill>
                  <a:schemeClr val="accent5">
                    <a:lumMod val="50000"/>
                  </a:schemeClr>
                </a:solidFill>
              </a:rPr>
              <a:t> </a:t>
            </a:r>
            <a:r>
              <a:rPr lang="es-ES" sz="1200" b="0" baseline="0" dirty="0" err="1">
                <a:solidFill>
                  <a:schemeClr val="accent5">
                    <a:lumMod val="50000"/>
                  </a:schemeClr>
                </a:solidFill>
              </a:rPr>
              <a:t>another</a:t>
            </a:r>
            <a:r>
              <a:rPr lang="es-ES" sz="1200" b="0" baseline="0" dirty="0">
                <a:solidFill>
                  <a:schemeClr val="accent5">
                    <a:lumMod val="50000"/>
                  </a:schemeClr>
                </a:solidFill>
              </a:rPr>
              <a:t> </a:t>
            </a:r>
            <a:r>
              <a:rPr lang="es-ES" sz="1200" b="0" baseline="0" dirty="0" err="1">
                <a:solidFill>
                  <a:schemeClr val="accent5">
                    <a:lumMod val="50000"/>
                  </a:schemeClr>
                </a:solidFill>
              </a:rPr>
              <a:t>section</a:t>
            </a:r>
            <a:r>
              <a:rPr lang="es-ES" sz="1200" b="0" baseline="0" dirty="0">
                <a:solidFill>
                  <a:schemeClr val="accent5">
                    <a:lumMod val="50000"/>
                  </a:schemeClr>
                </a:solidFill>
              </a:rPr>
              <a:t> of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text</a:t>
            </a:r>
            <a:r>
              <a:rPr lang="es-ES" sz="1200" b="0" baseline="0" dirty="0">
                <a:solidFill>
                  <a:schemeClr val="accent5">
                    <a:lumMod val="50000"/>
                  </a:schemeClr>
                </a:solidFill>
              </a:rPr>
              <a:t>. </a:t>
            </a:r>
            <a:r>
              <a:rPr lang="es-ES" sz="1200" b="0" baseline="0" dirty="0" err="1">
                <a:solidFill>
                  <a:schemeClr val="accent5">
                    <a:lumMod val="50000"/>
                  </a:schemeClr>
                </a:solidFill>
              </a:rPr>
              <a:t>This</a:t>
            </a:r>
            <a:r>
              <a:rPr lang="es-ES" sz="1200" b="0" baseline="0" dirty="0">
                <a:solidFill>
                  <a:schemeClr val="accent5">
                    <a:lumMod val="50000"/>
                  </a:schemeClr>
                </a:solidFill>
              </a:rPr>
              <a:t> </a:t>
            </a:r>
            <a:r>
              <a:rPr lang="es-ES" sz="1200" b="0" baseline="0" dirty="0" err="1">
                <a:solidFill>
                  <a:schemeClr val="accent5">
                    <a:lumMod val="50000"/>
                  </a:schemeClr>
                </a:solidFill>
              </a:rPr>
              <a:t>is</a:t>
            </a:r>
            <a:r>
              <a:rPr lang="es-ES" sz="1200" b="0" baseline="0" dirty="0">
                <a:solidFill>
                  <a:schemeClr val="accent5">
                    <a:lumMod val="50000"/>
                  </a:schemeClr>
                </a:solidFill>
              </a:rPr>
              <a:t> to be </a:t>
            </a:r>
            <a:r>
              <a:rPr lang="es-ES" sz="1200" b="0" baseline="0" dirty="0" err="1">
                <a:solidFill>
                  <a:schemeClr val="accent5">
                    <a:lumMod val="50000"/>
                  </a:schemeClr>
                </a:solidFill>
              </a:rPr>
              <a:t>expected</a:t>
            </a:r>
            <a:r>
              <a:rPr lang="es-ES" sz="1200" b="0" baseline="0" dirty="0">
                <a:solidFill>
                  <a:schemeClr val="accent5">
                    <a:lumMod val="50000"/>
                  </a:schemeClr>
                </a:solidFill>
              </a:rPr>
              <a:t>, and </a:t>
            </a:r>
            <a:r>
              <a:rPr lang="es-ES" sz="1200" b="0" baseline="0" dirty="0" err="1">
                <a:solidFill>
                  <a:schemeClr val="accent5">
                    <a:lumMod val="50000"/>
                  </a:schemeClr>
                </a:solidFill>
              </a:rPr>
              <a:t>is</a:t>
            </a:r>
            <a:r>
              <a:rPr lang="es-ES" sz="1200" b="0" baseline="0" dirty="0">
                <a:solidFill>
                  <a:schemeClr val="accent5">
                    <a:lumMod val="50000"/>
                  </a:schemeClr>
                </a:solidFill>
              </a:rPr>
              <a:t> </a:t>
            </a:r>
            <a:r>
              <a:rPr lang="es-ES" sz="1200" b="0" baseline="0" dirty="0" err="1">
                <a:solidFill>
                  <a:schemeClr val="accent5">
                    <a:lumMod val="50000"/>
                  </a:schemeClr>
                </a:solidFill>
              </a:rPr>
              <a:t>not</a:t>
            </a:r>
            <a:r>
              <a:rPr lang="es-ES" sz="1200" b="0" baseline="0" dirty="0">
                <a:solidFill>
                  <a:schemeClr val="accent5">
                    <a:lumMod val="50000"/>
                  </a:schemeClr>
                </a:solidFill>
              </a:rPr>
              <a:t> </a:t>
            </a:r>
            <a:r>
              <a:rPr lang="es-ES" sz="1200" b="0" baseline="0" dirty="0" err="1">
                <a:solidFill>
                  <a:schemeClr val="accent5">
                    <a:lumMod val="50000"/>
                  </a:schemeClr>
                </a:solidFill>
              </a:rPr>
              <a:t>an</a:t>
            </a:r>
            <a:r>
              <a:rPr lang="es-ES" sz="1200" b="0" baseline="0" dirty="0">
                <a:solidFill>
                  <a:schemeClr val="accent5">
                    <a:lumMod val="50000"/>
                  </a:schemeClr>
                </a:solidFill>
              </a:rPr>
              <a:t> </a:t>
            </a:r>
            <a:r>
              <a:rPr lang="es-ES" sz="1200" b="0" baseline="0" dirty="0" err="1">
                <a:solidFill>
                  <a:schemeClr val="accent5">
                    <a:lumMod val="50000"/>
                  </a:schemeClr>
                </a:solidFill>
              </a:rPr>
              <a:t>issue</a:t>
            </a:r>
            <a:r>
              <a:rPr lang="es-ES" sz="1200" b="0" baseline="0" dirty="0">
                <a:solidFill>
                  <a:schemeClr val="accent5">
                    <a:lumMod val="50000"/>
                  </a:schemeClr>
                </a:solidFill>
              </a:rPr>
              <a:t>; </a:t>
            </a:r>
            <a:r>
              <a:rPr lang="es-ES" sz="1200" b="0" baseline="0" dirty="0" err="1">
                <a:solidFill>
                  <a:schemeClr val="accent5">
                    <a:lumMod val="50000"/>
                  </a:schemeClr>
                </a:solidFill>
              </a:rPr>
              <a:t>students</a:t>
            </a:r>
            <a:r>
              <a:rPr lang="es-ES" sz="1200" b="0" baseline="0" dirty="0">
                <a:solidFill>
                  <a:schemeClr val="accent5">
                    <a:lumMod val="50000"/>
                  </a:schemeClr>
                </a:solidFill>
              </a:rPr>
              <a:t> are </a:t>
            </a:r>
            <a:r>
              <a:rPr lang="es-ES" sz="1200" b="0" baseline="0" dirty="0" err="1">
                <a:solidFill>
                  <a:schemeClr val="accent5">
                    <a:lumMod val="50000"/>
                  </a:schemeClr>
                </a:solidFill>
              </a:rPr>
              <a:t>likely</a:t>
            </a:r>
            <a:r>
              <a:rPr lang="es-ES" sz="1200" b="0" baseline="0" dirty="0">
                <a:solidFill>
                  <a:schemeClr val="accent5">
                    <a:lumMod val="50000"/>
                  </a:schemeClr>
                </a:solidFill>
              </a:rPr>
              <a:t> to be </a:t>
            </a:r>
            <a:r>
              <a:rPr lang="es-ES" sz="1200" b="0" baseline="0" dirty="0" err="1">
                <a:solidFill>
                  <a:schemeClr val="accent5">
                    <a:lumMod val="50000"/>
                  </a:schemeClr>
                </a:solidFill>
              </a:rPr>
              <a:t>focusing</a:t>
            </a:r>
            <a:r>
              <a:rPr lang="es-ES" sz="1200" b="0" baseline="0" dirty="0">
                <a:solidFill>
                  <a:schemeClr val="accent5">
                    <a:lumMod val="50000"/>
                  </a:schemeClr>
                </a:solidFill>
              </a:rPr>
              <a:t> </a:t>
            </a:r>
            <a:r>
              <a:rPr lang="es-ES" sz="1200" b="0" baseline="0" dirty="0" err="1">
                <a:solidFill>
                  <a:schemeClr val="accent5">
                    <a:lumMod val="50000"/>
                  </a:schemeClr>
                </a:solidFill>
              </a:rPr>
              <a:t>on</a:t>
            </a:r>
            <a:r>
              <a:rPr lang="es-ES" sz="1200" b="0" baseline="0" dirty="0">
                <a:solidFill>
                  <a:schemeClr val="accent5">
                    <a:lumMod val="50000"/>
                  </a:schemeClr>
                </a:solidFill>
              </a:rPr>
              <a:t> a single </a:t>
            </a:r>
            <a:r>
              <a:rPr lang="es-ES" sz="1200" b="0" baseline="0" dirty="0" err="1">
                <a:solidFill>
                  <a:schemeClr val="accent5">
                    <a:lumMod val="50000"/>
                  </a:schemeClr>
                </a:solidFill>
              </a:rPr>
              <a:t>word</a:t>
            </a:r>
            <a:r>
              <a:rPr lang="es-ES" sz="1200" b="0" baseline="0" dirty="0">
                <a:solidFill>
                  <a:schemeClr val="accent5">
                    <a:lumMod val="50000"/>
                  </a:schemeClr>
                </a:solidFill>
              </a:rPr>
              <a:t> </a:t>
            </a:r>
            <a:r>
              <a:rPr lang="es-ES" sz="1200" b="0" baseline="0" dirty="0" err="1">
                <a:solidFill>
                  <a:schemeClr val="accent5">
                    <a:lumMod val="50000"/>
                  </a:schemeClr>
                </a:solidFill>
              </a:rPr>
              <a:t>or</a:t>
            </a:r>
            <a:r>
              <a:rPr lang="es-ES" sz="1200" b="0" baseline="0" dirty="0">
                <a:solidFill>
                  <a:schemeClr val="accent5">
                    <a:lumMod val="50000"/>
                  </a:schemeClr>
                </a:solidFill>
              </a:rPr>
              <a:t> </a:t>
            </a:r>
            <a:r>
              <a:rPr lang="es-ES" sz="1200" b="0" baseline="0" dirty="0" err="1">
                <a:solidFill>
                  <a:schemeClr val="accent5">
                    <a:lumMod val="50000"/>
                  </a:schemeClr>
                </a:solidFill>
              </a:rPr>
              <a:t>phrase</a:t>
            </a:r>
            <a:r>
              <a:rPr lang="es-ES" sz="1200" b="0" baseline="0" dirty="0">
                <a:solidFill>
                  <a:schemeClr val="accent5">
                    <a:lumMod val="50000"/>
                  </a:schemeClr>
                </a:solidFill>
              </a:rPr>
              <a:t> in </a:t>
            </a:r>
            <a:r>
              <a:rPr lang="es-ES" sz="1200" b="0" baseline="0" dirty="0" err="1">
                <a:solidFill>
                  <a:schemeClr val="accent5">
                    <a:lumMod val="50000"/>
                  </a:schemeClr>
                </a:solidFill>
              </a:rPr>
              <a:t>one</a:t>
            </a:r>
            <a:r>
              <a:rPr lang="es-ES" sz="1200" b="0" baseline="0" dirty="0">
                <a:solidFill>
                  <a:schemeClr val="accent5">
                    <a:lumMod val="50000"/>
                  </a:schemeClr>
                </a:solidFill>
              </a:rPr>
              <a:t> place at a time. </a:t>
            </a:r>
            <a:r>
              <a:rPr lang="es-ES" sz="1200" b="0" baseline="0" dirty="0" err="1">
                <a:solidFill>
                  <a:schemeClr val="accent5">
                    <a:lumMod val="50000"/>
                  </a:schemeClr>
                </a:solidFill>
              </a:rPr>
              <a:t>However</a:t>
            </a:r>
            <a:r>
              <a:rPr lang="es-ES" sz="1200" b="0" baseline="0" dirty="0">
                <a:solidFill>
                  <a:schemeClr val="accent5">
                    <a:lumMod val="50000"/>
                  </a:schemeClr>
                </a:solidFill>
              </a:rPr>
              <a:t>, </a:t>
            </a:r>
            <a:r>
              <a:rPr lang="es-ES" sz="1200" b="0" baseline="0" dirty="0" err="1">
                <a:solidFill>
                  <a:schemeClr val="accent5">
                    <a:lumMod val="50000"/>
                  </a:schemeClr>
                </a:solidFill>
              </a:rPr>
              <a:t>students</a:t>
            </a:r>
            <a:r>
              <a:rPr lang="es-ES" sz="1200" b="0" baseline="0" dirty="0">
                <a:solidFill>
                  <a:schemeClr val="accent5">
                    <a:lumMod val="50000"/>
                  </a:schemeClr>
                </a:solidFill>
              </a:rPr>
              <a:t> </a:t>
            </a:r>
            <a:r>
              <a:rPr lang="es-ES" sz="1200" b="0" baseline="0" dirty="0" err="1">
                <a:solidFill>
                  <a:schemeClr val="accent5">
                    <a:lumMod val="50000"/>
                  </a:schemeClr>
                </a:solidFill>
              </a:rPr>
              <a:t>could</a:t>
            </a:r>
            <a:r>
              <a:rPr lang="es-ES" sz="1200" b="0" baseline="0" dirty="0">
                <a:solidFill>
                  <a:schemeClr val="accent5">
                    <a:lumMod val="50000"/>
                  </a:schemeClr>
                </a:solidFill>
              </a:rPr>
              <a:t> be </a:t>
            </a:r>
            <a:r>
              <a:rPr lang="es-ES" sz="1200" b="0" baseline="0" dirty="0" err="1">
                <a:solidFill>
                  <a:schemeClr val="accent5">
                    <a:lumMod val="50000"/>
                  </a:schemeClr>
                </a:solidFill>
              </a:rPr>
              <a:t>asked</a:t>
            </a:r>
            <a:r>
              <a:rPr lang="es-ES" sz="1200" b="0" baseline="0" dirty="0">
                <a:solidFill>
                  <a:schemeClr val="accent5">
                    <a:lumMod val="50000"/>
                  </a:schemeClr>
                </a:solidFill>
              </a:rPr>
              <a:t> to </a:t>
            </a:r>
            <a:r>
              <a:rPr lang="es-ES" sz="1200" b="0" baseline="0" dirty="0" err="1">
                <a:solidFill>
                  <a:schemeClr val="accent5">
                    <a:lumMod val="50000"/>
                  </a:schemeClr>
                </a:solidFill>
              </a:rPr>
              <a:t>consider</a:t>
            </a:r>
            <a:r>
              <a:rPr lang="es-ES" sz="1200" b="0" baseline="0" dirty="0">
                <a:solidFill>
                  <a:schemeClr val="accent5">
                    <a:lumMod val="50000"/>
                  </a:schemeClr>
                </a:solidFill>
              </a:rPr>
              <a:t>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effects</a:t>
            </a:r>
            <a:r>
              <a:rPr lang="es-ES" sz="1200" b="0" baseline="0" dirty="0">
                <a:solidFill>
                  <a:schemeClr val="accent5">
                    <a:lumMod val="50000"/>
                  </a:schemeClr>
                </a:solidFill>
              </a:rPr>
              <a:t> of </a:t>
            </a:r>
            <a:r>
              <a:rPr lang="es-ES" sz="1200" b="0" baseline="0" dirty="0" err="1">
                <a:solidFill>
                  <a:schemeClr val="accent5">
                    <a:lumMod val="50000"/>
                  </a:schemeClr>
                </a:solidFill>
              </a:rPr>
              <a:t>word</a:t>
            </a:r>
            <a:r>
              <a:rPr lang="es-ES" sz="1200" b="0" baseline="0" dirty="0">
                <a:solidFill>
                  <a:schemeClr val="accent5">
                    <a:lumMod val="50000"/>
                  </a:schemeClr>
                </a:solidFill>
              </a:rPr>
              <a:t> </a:t>
            </a:r>
            <a:r>
              <a:rPr lang="es-ES" sz="1200" b="0" baseline="0" dirty="0" err="1">
                <a:solidFill>
                  <a:schemeClr val="accent5">
                    <a:lumMod val="50000"/>
                  </a:schemeClr>
                </a:solidFill>
              </a:rPr>
              <a:t>changes</a:t>
            </a:r>
            <a:r>
              <a:rPr lang="es-ES" sz="1200" b="0" baseline="0" dirty="0">
                <a:solidFill>
                  <a:schemeClr val="accent5">
                    <a:lumMod val="50000"/>
                  </a:schemeClr>
                </a:solidFill>
              </a:rPr>
              <a:t> </a:t>
            </a:r>
            <a:r>
              <a:rPr lang="es-ES" sz="1200" b="0" baseline="0" dirty="0" err="1">
                <a:solidFill>
                  <a:schemeClr val="accent5">
                    <a:lumMod val="50000"/>
                  </a:schemeClr>
                </a:solidFill>
              </a:rPr>
              <a:t>beyond</a:t>
            </a:r>
            <a:r>
              <a:rPr lang="es-ES" sz="1200" b="0" baseline="0" dirty="0">
                <a:solidFill>
                  <a:schemeClr val="accent5">
                    <a:lumMod val="50000"/>
                  </a:schemeClr>
                </a:solidFill>
              </a:rPr>
              <a:t>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sentence</a:t>
            </a:r>
            <a:r>
              <a:rPr lang="es-ES" sz="1200" b="0" baseline="0" dirty="0">
                <a:solidFill>
                  <a:schemeClr val="accent5">
                    <a:lumMod val="50000"/>
                  </a:schemeClr>
                </a:solidFill>
              </a:rPr>
              <a:t> </a:t>
            </a:r>
            <a:r>
              <a:rPr lang="es-ES" sz="1200" b="0" baseline="0" dirty="0" err="1">
                <a:solidFill>
                  <a:schemeClr val="accent5">
                    <a:lumMod val="50000"/>
                  </a:schemeClr>
                </a:solidFill>
              </a:rPr>
              <a:t>level</a:t>
            </a:r>
            <a:r>
              <a:rPr lang="es-ES" sz="1200" b="0" baseline="0" dirty="0">
                <a:solidFill>
                  <a:schemeClr val="accent5">
                    <a:lumMod val="50000"/>
                  </a:schemeClr>
                </a:solidFill>
              </a:rPr>
              <a:t>. </a:t>
            </a:r>
            <a:r>
              <a:rPr lang="es-ES" sz="1200" b="0" baseline="0" dirty="0" err="1">
                <a:solidFill>
                  <a:schemeClr val="accent5">
                    <a:lumMod val="50000"/>
                  </a:schemeClr>
                </a:solidFill>
              </a:rPr>
              <a:t>For</a:t>
            </a:r>
            <a:r>
              <a:rPr lang="es-ES" sz="1200" b="0" baseline="0" dirty="0">
                <a:solidFill>
                  <a:schemeClr val="accent5">
                    <a:lumMod val="50000"/>
                  </a:schemeClr>
                </a:solidFill>
              </a:rPr>
              <a:t> </a:t>
            </a:r>
            <a:r>
              <a:rPr lang="es-ES" sz="1200" b="0" baseline="0" dirty="0" err="1">
                <a:solidFill>
                  <a:schemeClr val="accent5">
                    <a:lumMod val="50000"/>
                  </a:schemeClr>
                </a:solidFill>
              </a:rPr>
              <a:t>example</a:t>
            </a:r>
            <a:r>
              <a:rPr lang="es-ES" sz="1200" b="0" baseline="0" dirty="0">
                <a:solidFill>
                  <a:schemeClr val="accent5">
                    <a:lumMod val="50000"/>
                  </a:schemeClr>
                </a:solidFill>
              </a:rPr>
              <a:t>, </a:t>
            </a:r>
            <a:r>
              <a:rPr lang="es-ES" sz="1200" b="0" baseline="0" dirty="0" err="1">
                <a:solidFill>
                  <a:schemeClr val="accent5">
                    <a:lumMod val="50000"/>
                  </a:schemeClr>
                </a:solidFill>
              </a:rPr>
              <a:t>they</a:t>
            </a:r>
            <a:r>
              <a:rPr lang="es-ES" sz="1200" b="0" baseline="0" dirty="0">
                <a:solidFill>
                  <a:schemeClr val="accent5">
                    <a:lumMod val="50000"/>
                  </a:schemeClr>
                </a:solidFill>
              </a:rPr>
              <a:t> </a:t>
            </a:r>
            <a:r>
              <a:rPr lang="es-ES" sz="1200" b="0" baseline="0" dirty="0" err="1">
                <a:solidFill>
                  <a:schemeClr val="accent5">
                    <a:lumMod val="50000"/>
                  </a:schemeClr>
                </a:solidFill>
              </a:rPr>
              <a:t>may</a:t>
            </a:r>
            <a:r>
              <a:rPr lang="es-ES" sz="1200" b="0" baseline="0" dirty="0">
                <a:solidFill>
                  <a:schemeClr val="accent5">
                    <a:lumMod val="50000"/>
                  </a:schemeClr>
                </a:solidFill>
              </a:rPr>
              <a:t> be </a:t>
            </a:r>
            <a:r>
              <a:rPr lang="es-ES" sz="1200" b="0" baseline="0" dirty="0" err="1">
                <a:solidFill>
                  <a:schemeClr val="accent5">
                    <a:lumMod val="50000"/>
                  </a:schemeClr>
                </a:solidFill>
              </a:rPr>
              <a:t>replace</a:t>
            </a:r>
            <a:r>
              <a:rPr lang="es-ES" sz="1200" b="0" baseline="0" dirty="0">
                <a:solidFill>
                  <a:schemeClr val="accent5">
                    <a:lumMod val="50000"/>
                  </a:schemeClr>
                </a:solidFill>
              </a:rPr>
              <a:t> ‘caminaste’ </a:t>
            </a:r>
            <a:r>
              <a:rPr lang="es-ES" sz="1200" b="0" baseline="0" dirty="0" err="1">
                <a:solidFill>
                  <a:schemeClr val="accent5">
                    <a:lumMod val="50000"/>
                  </a:schemeClr>
                </a:solidFill>
              </a:rPr>
              <a:t>with</a:t>
            </a:r>
            <a:r>
              <a:rPr lang="es-ES" sz="1200" b="0" baseline="0" dirty="0">
                <a:solidFill>
                  <a:schemeClr val="accent5">
                    <a:lumMod val="50000"/>
                  </a:schemeClr>
                </a:solidFill>
              </a:rPr>
              <a:t> </a:t>
            </a:r>
            <a:r>
              <a:rPr lang="es-ES" sz="1200" b="0" baseline="0" dirty="0" err="1">
                <a:solidFill>
                  <a:schemeClr val="accent5">
                    <a:lumMod val="50000"/>
                  </a:schemeClr>
                </a:solidFill>
              </a:rPr>
              <a:t>another</a:t>
            </a:r>
            <a:r>
              <a:rPr lang="es-ES" sz="1200" b="0" baseline="0" dirty="0">
                <a:solidFill>
                  <a:schemeClr val="accent5">
                    <a:lumMod val="50000"/>
                  </a:schemeClr>
                </a:solidFill>
              </a:rPr>
              <a:t> </a:t>
            </a:r>
            <a:r>
              <a:rPr lang="es-ES" sz="1200" b="0" baseline="0" dirty="0" err="1">
                <a:solidFill>
                  <a:schemeClr val="accent5">
                    <a:lumMod val="50000"/>
                  </a:schemeClr>
                </a:solidFill>
              </a:rPr>
              <a:t>verb</a:t>
            </a:r>
            <a:r>
              <a:rPr lang="es-ES" sz="1200" b="0" baseline="0" dirty="0">
                <a:solidFill>
                  <a:schemeClr val="accent5">
                    <a:lumMod val="50000"/>
                  </a:schemeClr>
                </a:solidFill>
              </a:rPr>
              <a:t>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third</a:t>
            </a:r>
            <a:r>
              <a:rPr lang="es-ES" sz="1200" b="0" baseline="0" dirty="0">
                <a:solidFill>
                  <a:schemeClr val="accent5">
                    <a:lumMod val="50000"/>
                  </a:schemeClr>
                </a:solidFill>
              </a:rPr>
              <a:t> </a:t>
            </a:r>
            <a:r>
              <a:rPr lang="es-ES" sz="1200" b="0" baseline="0" dirty="0" err="1">
                <a:solidFill>
                  <a:schemeClr val="accent5">
                    <a:lumMod val="50000"/>
                  </a:schemeClr>
                </a:solidFill>
              </a:rPr>
              <a:t>change</a:t>
            </a:r>
            <a:r>
              <a:rPr lang="es-ES" sz="1200" b="0" baseline="0" dirty="0">
                <a:solidFill>
                  <a:schemeClr val="accent5">
                    <a:lumMod val="50000"/>
                  </a:schemeClr>
                </a:solidFill>
              </a:rPr>
              <a:t> </a:t>
            </a:r>
            <a:r>
              <a:rPr lang="es-ES" sz="1200" b="0" baseline="0" dirty="0" err="1">
                <a:solidFill>
                  <a:schemeClr val="accent5">
                    <a:lumMod val="50000"/>
                  </a:schemeClr>
                </a:solidFill>
              </a:rPr>
              <a:t>above</a:t>
            </a:r>
            <a:r>
              <a:rPr lang="es-ES" sz="1200" b="0" baseline="0" dirty="0">
                <a:solidFill>
                  <a:schemeClr val="accent5">
                    <a:lumMod val="50000"/>
                  </a:schemeClr>
                </a:solidFill>
              </a:rPr>
              <a:t>) and </a:t>
            </a:r>
            <a:r>
              <a:rPr lang="es-ES" sz="1200" b="0" baseline="0" dirty="0" err="1">
                <a:solidFill>
                  <a:schemeClr val="accent5">
                    <a:lumMod val="50000"/>
                  </a:schemeClr>
                </a:solidFill>
              </a:rPr>
              <a:t>then</a:t>
            </a:r>
            <a:r>
              <a:rPr lang="es-ES" sz="1200" b="0" baseline="0" dirty="0">
                <a:solidFill>
                  <a:schemeClr val="accent5">
                    <a:lumMod val="50000"/>
                  </a:schemeClr>
                </a:solidFill>
              </a:rPr>
              <a:t> </a:t>
            </a:r>
            <a:r>
              <a:rPr lang="es-ES" sz="1200" b="0" baseline="0" dirty="0" err="1">
                <a:solidFill>
                  <a:schemeClr val="accent5">
                    <a:lumMod val="50000"/>
                  </a:schemeClr>
                </a:solidFill>
              </a:rPr>
              <a:t>find</a:t>
            </a:r>
            <a:r>
              <a:rPr lang="es-ES" sz="1200" b="0" baseline="0" dirty="0">
                <a:solidFill>
                  <a:schemeClr val="accent5">
                    <a:lumMod val="50000"/>
                  </a:schemeClr>
                </a:solidFill>
              </a:rPr>
              <a:t> </a:t>
            </a:r>
            <a:r>
              <a:rPr lang="es-ES" sz="1200" b="0" baseline="0" dirty="0" err="1">
                <a:solidFill>
                  <a:schemeClr val="accent5">
                    <a:lumMod val="50000"/>
                  </a:schemeClr>
                </a:solidFill>
              </a:rPr>
              <a:t>that</a:t>
            </a:r>
            <a:r>
              <a:rPr lang="es-ES" sz="1200" b="0" baseline="0" dirty="0">
                <a:solidFill>
                  <a:schemeClr val="accent5">
                    <a:lumMod val="50000"/>
                  </a:schemeClr>
                </a:solidFill>
              </a:rPr>
              <a:t> in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sentence</a:t>
            </a:r>
            <a:r>
              <a:rPr lang="es-ES" sz="1200" b="0" baseline="0" dirty="0">
                <a:solidFill>
                  <a:schemeClr val="accent5">
                    <a:lumMod val="50000"/>
                  </a:schemeClr>
                </a:solidFill>
              </a:rPr>
              <a:t> </a:t>
            </a:r>
            <a:r>
              <a:rPr lang="es-ES" sz="1200" b="0" baseline="0" dirty="0" err="1">
                <a:solidFill>
                  <a:schemeClr val="accent5">
                    <a:lumMod val="50000"/>
                  </a:schemeClr>
                </a:solidFill>
              </a:rPr>
              <a:t>below</a:t>
            </a:r>
            <a:r>
              <a:rPr lang="es-ES" sz="1200" b="0" baseline="0" dirty="0">
                <a:solidFill>
                  <a:schemeClr val="accent5">
                    <a:lumMod val="50000"/>
                  </a:schemeClr>
                </a:solidFill>
              </a:rPr>
              <a:t> </a:t>
            </a:r>
            <a:r>
              <a:rPr lang="es-ES" sz="1200" b="0" baseline="0" dirty="0" err="1">
                <a:solidFill>
                  <a:schemeClr val="accent5">
                    <a:lumMod val="50000"/>
                  </a:schemeClr>
                </a:solidFill>
              </a:rPr>
              <a:t>that</a:t>
            </a:r>
            <a:r>
              <a:rPr lang="es-ES" sz="1200" b="0" baseline="0" dirty="0">
                <a:solidFill>
                  <a:schemeClr val="accent5">
                    <a:lumMod val="50000"/>
                  </a:schemeClr>
                </a:solidFill>
              </a:rPr>
              <a:t> Daniel </a:t>
            </a:r>
            <a:r>
              <a:rPr lang="es-ES" sz="1200" b="0" baseline="0" dirty="0" err="1">
                <a:solidFill>
                  <a:schemeClr val="accent5">
                    <a:lumMod val="50000"/>
                  </a:schemeClr>
                </a:solidFill>
              </a:rPr>
              <a:t>says</a:t>
            </a:r>
            <a:r>
              <a:rPr lang="es-ES" sz="1200" b="0" baseline="0" dirty="0">
                <a:solidFill>
                  <a:schemeClr val="accent5">
                    <a:lumMod val="50000"/>
                  </a:schemeClr>
                </a:solidFill>
              </a:rPr>
              <a:t> ‘caminé al pueblo’. </a:t>
            </a:r>
            <a:r>
              <a:rPr lang="es-ES" sz="1200" b="0" baseline="0" dirty="0" err="1">
                <a:solidFill>
                  <a:schemeClr val="accent5">
                    <a:lumMod val="50000"/>
                  </a:schemeClr>
                </a:solidFill>
              </a:rPr>
              <a:t>Students</a:t>
            </a:r>
            <a:r>
              <a:rPr lang="es-ES" sz="1200" b="0" baseline="0" dirty="0">
                <a:solidFill>
                  <a:schemeClr val="accent5">
                    <a:lumMod val="50000"/>
                  </a:schemeClr>
                </a:solidFill>
              </a:rPr>
              <a:t> </a:t>
            </a:r>
            <a:r>
              <a:rPr lang="es-ES" sz="1200" b="0" baseline="0" dirty="0" err="1">
                <a:solidFill>
                  <a:schemeClr val="accent5">
                    <a:lumMod val="50000"/>
                  </a:schemeClr>
                </a:solidFill>
              </a:rPr>
              <a:t>could</a:t>
            </a:r>
            <a:r>
              <a:rPr lang="es-ES" sz="1200" b="0" baseline="0" dirty="0">
                <a:solidFill>
                  <a:schemeClr val="accent5">
                    <a:lumMod val="50000"/>
                  </a:schemeClr>
                </a:solidFill>
              </a:rPr>
              <a:t> be </a:t>
            </a:r>
            <a:r>
              <a:rPr lang="es-ES" sz="1200" b="0" baseline="0" dirty="0" err="1">
                <a:solidFill>
                  <a:schemeClr val="accent5">
                    <a:lumMod val="50000"/>
                  </a:schemeClr>
                </a:solidFill>
              </a:rPr>
              <a:t>asked</a:t>
            </a:r>
            <a:r>
              <a:rPr lang="es-ES" sz="1200" b="0" baseline="0" dirty="0">
                <a:solidFill>
                  <a:schemeClr val="accent5">
                    <a:lumMod val="50000"/>
                  </a:schemeClr>
                </a:solidFill>
              </a:rPr>
              <a:t> </a:t>
            </a:r>
            <a:r>
              <a:rPr lang="es-ES" sz="1200" b="0" baseline="0" dirty="0" err="1">
                <a:solidFill>
                  <a:schemeClr val="accent5">
                    <a:lumMod val="50000"/>
                  </a:schemeClr>
                </a:solidFill>
              </a:rPr>
              <a:t>for</a:t>
            </a:r>
            <a:r>
              <a:rPr lang="es-ES" sz="1200" b="0" baseline="0" dirty="0">
                <a:solidFill>
                  <a:schemeClr val="accent5">
                    <a:lumMod val="50000"/>
                  </a:schemeClr>
                </a:solidFill>
              </a:rPr>
              <a:t>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same</a:t>
            </a:r>
            <a:r>
              <a:rPr lang="es-ES" sz="1200" b="0" baseline="0" dirty="0">
                <a:solidFill>
                  <a:schemeClr val="accent5">
                    <a:lumMod val="50000"/>
                  </a:schemeClr>
                </a:solidFill>
              </a:rPr>
              <a:t> </a:t>
            </a:r>
            <a:r>
              <a:rPr lang="es-ES" sz="1200" b="0" baseline="0" dirty="0" err="1">
                <a:solidFill>
                  <a:schemeClr val="accent5">
                    <a:lumMod val="50000"/>
                  </a:schemeClr>
                </a:solidFill>
              </a:rPr>
              <a:t>verb</a:t>
            </a:r>
            <a:r>
              <a:rPr lang="es-ES" sz="1200" b="0" baseline="0" dirty="0">
                <a:solidFill>
                  <a:schemeClr val="accent5">
                    <a:lumMod val="50000"/>
                  </a:schemeClr>
                </a:solidFill>
              </a:rPr>
              <a:t> </a:t>
            </a:r>
            <a:r>
              <a:rPr lang="es-ES" sz="1200" b="0" baseline="0" dirty="0" err="1">
                <a:solidFill>
                  <a:schemeClr val="accent5">
                    <a:lumMod val="50000"/>
                  </a:schemeClr>
                </a:solidFill>
              </a:rPr>
              <a:t>that</a:t>
            </a:r>
            <a:r>
              <a:rPr lang="es-ES" sz="1200" b="0" baseline="0" dirty="0">
                <a:solidFill>
                  <a:schemeClr val="accent5">
                    <a:lumMod val="50000"/>
                  </a:schemeClr>
                </a:solidFill>
              </a:rPr>
              <a:t> </a:t>
            </a:r>
            <a:r>
              <a:rPr lang="es-ES" sz="1200" b="0" baseline="0" dirty="0" err="1">
                <a:solidFill>
                  <a:schemeClr val="accent5">
                    <a:lumMod val="50000"/>
                  </a:schemeClr>
                </a:solidFill>
              </a:rPr>
              <a:t>they</a:t>
            </a:r>
            <a:r>
              <a:rPr lang="es-ES" sz="1200" b="0" baseline="0" dirty="0">
                <a:solidFill>
                  <a:schemeClr val="accent5">
                    <a:lumMod val="50000"/>
                  </a:schemeClr>
                </a:solidFill>
              </a:rPr>
              <a:t> </a:t>
            </a:r>
            <a:r>
              <a:rPr lang="es-ES" sz="1200" b="0" baseline="0" dirty="0" err="1">
                <a:solidFill>
                  <a:schemeClr val="accent5">
                    <a:lumMod val="50000"/>
                  </a:schemeClr>
                </a:solidFill>
              </a:rPr>
              <a:t>previously</a:t>
            </a:r>
            <a:r>
              <a:rPr lang="es-ES" sz="1200" b="0" baseline="0" dirty="0">
                <a:solidFill>
                  <a:schemeClr val="accent5">
                    <a:lumMod val="50000"/>
                  </a:schemeClr>
                </a:solidFill>
              </a:rPr>
              <a:t> </a:t>
            </a:r>
            <a:r>
              <a:rPr lang="es-ES" sz="1200" b="0" baseline="0" dirty="0" err="1">
                <a:solidFill>
                  <a:schemeClr val="accent5">
                    <a:lumMod val="50000"/>
                  </a:schemeClr>
                </a:solidFill>
              </a:rPr>
              <a:t>suggested</a:t>
            </a:r>
            <a:r>
              <a:rPr lang="es-ES" sz="1200" b="0" baseline="0" dirty="0">
                <a:solidFill>
                  <a:schemeClr val="accent5">
                    <a:lumMod val="50000"/>
                  </a:schemeClr>
                </a:solidFill>
              </a:rPr>
              <a:t>, </a:t>
            </a:r>
            <a:r>
              <a:rPr lang="es-ES" sz="1200" b="0" baseline="0" dirty="0" err="1">
                <a:solidFill>
                  <a:schemeClr val="accent5">
                    <a:lumMod val="50000"/>
                  </a:schemeClr>
                </a:solidFill>
              </a:rPr>
              <a:t>but</a:t>
            </a:r>
            <a:r>
              <a:rPr lang="es-ES" sz="1200" b="0" baseline="0" dirty="0">
                <a:solidFill>
                  <a:schemeClr val="accent5">
                    <a:lumMod val="50000"/>
                  </a:schemeClr>
                </a:solidFill>
              </a:rPr>
              <a:t> </a:t>
            </a:r>
            <a:r>
              <a:rPr lang="es-ES" sz="1200" b="0" baseline="0" dirty="0" err="1">
                <a:solidFill>
                  <a:schemeClr val="accent5">
                    <a:lumMod val="50000"/>
                  </a:schemeClr>
                </a:solidFill>
              </a:rPr>
              <a:t>now</a:t>
            </a:r>
            <a:r>
              <a:rPr lang="es-ES" sz="1200" b="0" baseline="0" dirty="0">
                <a:solidFill>
                  <a:schemeClr val="accent5">
                    <a:lumMod val="50000"/>
                  </a:schemeClr>
                </a:solidFill>
              </a:rPr>
              <a:t> in </a:t>
            </a:r>
            <a:r>
              <a:rPr lang="es-ES" sz="1200" b="0" baseline="0" dirty="0" err="1">
                <a:solidFill>
                  <a:schemeClr val="accent5">
                    <a:lumMod val="50000"/>
                  </a:schemeClr>
                </a:solidFill>
              </a:rPr>
              <a:t>the</a:t>
            </a:r>
            <a:r>
              <a:rPr lang="es-ES" sz="1200" b="0" baseline="0" dirty="0">
                <a:solidFill>
                  <a:schemeClr val="accent5">
                    <a:lumMod val="50000"/>
                  </a:schemeClr>
                </a:solidFill>
              </a:rPr>
              <a:t> ‘I’ </a:t>
            </a:r>
            <a:r>
              <a:rPr lang="es-ES" sz="1200" b="0" baseline="0" dirty="0" err="1">
                <a:solidFill>
                  <a:schemeClr val="accent5">
                    <a:lumMod val="50000"/>
                  </a:schemeClr>
                </a:solidFill>
              </a:rPr>
              <a:t>form</a:t>
            </a:r>
            <a:r>
              <a:rPr lang="en-GB" sz="1200" b="0" baseline="0" dirty="0">
                <a:solidFill>
                  <a:schemeClr val="accent5">
                    <a:lumMod val="50000"/>
                  </a:schemeClr>
                </a:solidFill>
              </a:rPr>
              <a:t>.</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Transcript:</a:t>
            </a:r>
          </a:p>
          <a:p>
            <a:r>
              <a:rPr lang="es-ES" sz="1200" b="1" dirty="0">
                <a:solidFill>
                  <a:srgbClr val="002060"/>
                </a:solidFill>
              </a:rPr>
              <a:t>Daniel</a:t>
            </a:r>
            <a:r>
              <a:rPr lang="es-ES" sz="1200" dirty="0">
                <a:solidFill>
                  <a:srgbClr val="002060"/>
                </a:solidFill>
              </a:rPr>
              <a:t>: ¿Viajé al norte de España en julio, verdad?</a:t>
            </a:r>
          </a:p>
          <a:p>
            <a:r>
              <a:rPr lang="es-ES" sz="1200" b="1" dirty="0">
                <a:solidFill>
                  <a:srgbClr val="002060"/>
                </a:solidFill>
              </a:rPr>
              <a:t>Hugo:</a:t>
            </a:r>
            <a:r>
              <a:rPr lang="es-ES" sz="1200" dirty="0">
                <a:solidFill>
                  <a:srgbClr val="002060"/>
                </a:solidFill>
              </a:rPr>
              <a:t> Sí, tienes razón. Llegaste el siete de julio, muy temprano, a las cinco de la mañana</a:t>
            </a:r>
            <a:r>
              <a:rPr lang="es-ES" sz="1200" b="0" dirty="0">
                <a:solidFill>
                  <a:srgbClr val="002060"/>
                </a:solidFill>
              </a:rPr>
              <a:t>. Desayunaste en un café </a:t>
            </a:r>
            <a:r>
              <a:rPr lang="es-ES" sz="1200" dirty="0">
                <a:solidFill>
                  <a:srgbClr val="002060"/>
                </a:solidFill>
              </a:rPr>
              <a:t>después de llegar.</a:t>
            </a:r>
          </a:p>
          <a:p>
            <a:r>
              <a:rPr lang="es-ES" sz="1200" b="1" dirty="0">
                <a:solidFill>
                  <a:srgbClr val="002060"/>
                </a:solidFill>
              </a:rPr>
              <a:t>Daniel:</a:t>
            </a:r>
            <a:r>
              <a:rPr lang="es-ES" sz="1200" dirty="0">
                <a:solidFill>
                  <a:srgbClr val="002060"/>
                </a:solidFill>
              </a:rPr>
              <a:t> ¡Qué memoria tan mala tengo! ¡Qué vergüenza! Pues, creo que salí  por la tarde</a:t>
            </a:r>
            <a:r>
              <a:rPr lang="es-ES" sz="1200" b="0" dirty="0">
                <a:solidFill>
                  <a:srgbClr val="002060"/>
                </a:solidFill>
              </a:rPr>
              <a:t>. ¿Monté a caballo </a:t>
            </a:r>
            <a:r>
              <a:rPr lang="es-ES" sz="1200" dirty="0">
                <a:solidFill>
                  <a:srgbClr val="002060"/>
                </a:solidFill>
              </a:rPr>
              <a:t>al lado de un río el mismo día?</a:t>
            </a:r>
          </a:p>
          <a:p>
            <a:r>
              <a:rPr lang="es-ES" sz="1200" b="1" dirty="0">
                <a:solidFill>
                  <a:srgbClr val="002060"/>
                </a:solidFill>
              </a:rPr>
              <a:t>Hugo: </a:t>
            </a:r>
            <a:r>
              <a:rPr lang="es-ES" sz="1200" dirty="0">
                <a:solidFill>
                  <a:srgbClr val="002060"/>
                </a:solidFill>
              </a:rPr>
              <a:t>No, montaste a caballo el día después, el ocho de julio. Y luego, </a:t>
            </a:r>
            <a:r>
              <a:rPr lang="es-ES" sz="1200" b="0" dirty="0">
                <a:solidFill>
                  <a:srgbClr val="002060"/>
                </a:solidFill>
              </a:rPr>
              <a:t>caminaste al pueblo</a:t>
            </a:r>
            <a:r>
              <a:rPr lang="es-ES" sz="1200" b="1" dirty="0">
                <a:solidFill>
                  <a:srgbClr val="002060"/>
                </a:solidFill>
              </a:rPr>
              <a:t> </a:t>
            </a:r>
            <a:r>
              <a:rPr lang="es-ES" sz="1200" dirty="0">
                <a:solidFill>
                  <a:srgbClr val="002060"/>
                </a:solidFill>
              </a:rPr>
              <a:t>para visitar el teatro.</a:t>
            </a:r>
          </a:p>
          <a:p>
            <a:r>
              <a:rPr lang="es-ES" sz="1200" b="1" dirty="0">
                <a:solidFill>
                  <a:srgbClr val="002060"/>
                </a:solidFill>
              </a:rPr>
              <a:t>Daniel:</a:t>
            </a:r>
            <a:r>
              <a:rPr lang="es-ES" sz="1200" dirty="0">
                <a:solidFill>
                  <a:srgbClr val="002060"/>
                </a:solidFill>
              </a:rPr>
              <a:t> ¿Caminé al pueblo para ir al teatro? ¡Parece raro! ¿Por qué?</a:t>
            </a:r>
          </a:p>
          <a:p>
            <a:r>
              <a:rPr lang="es-ES" sz="1200" b="1" dirty="0">
                <a:solidFill>
                  <a:srgbClr val="002060"/>
                </a:solidFill>
              </a:rPr>
              <a:t>Hugo:</a:t>
            </a:r>
            <a:r>
              <a:rPr lang="es-ES" sz="1200" dirty="0">
                <a:solidFill>
                  <a:srgbClr val="002060"/>
                </a:solidFill>
              </a:rPr>
              <a:t> Escuchaste un concierto de música tradicional por la noche. </a:t>
            </a:r>
          </a:p>
          <a:p>
            <a:r>
              <a:rPr lang="es-ES" sz="1200" b="1" dirty="0">
                <a:solidFill>
                  <a:srgbClr val="002060"/>
                </a:solidFill>
              </a:rPr>
              <a:t>Daniel:</a:t>
            </a:r>
            <a:r>
              <a:rPr lang="es-ES" sz="1200" dirty="0">
                <a:solidFill>
                  <a:srgbClr val="002060"/>
                </a:solidFill>
              </a:rPr>
              <a:t> ¡Uy, sí! Siempre me alegra la música española. Canté mucho después del concierto cuando volví a la casa a las once.</a:t>
            </a:r>
          </a:p>
          <a:p>
            <a:r>
              <a:rPr lang="es-ES" sz="1200" b="1" dirty="0">
                <a:solidFill>
                  <a:srgbClr val="002060"/>
                </a:solidFill>
              </a:rPr>
              <a:t>Hugo: </a:t>
            </a:r>
            <a:r>
              <a:rPr lang="es-ES" sz="1200" dirty="0">
                <a:solidFill>
                  <a:srgbClr val="002060"/>
                </a:solidFill>
              </a:rPr>
              <a:t>Bueno, intentaste cantar. ¡En realidad hiciste ruido! </a:t>
            </a:r>
          </a:p>
          <a:p>
            <a:r>
              <a:rPr lang="es-ES" sz="1200" b="1" dirty="0">
                <a:solidFill>
                  <a:srgbClr val="002060"/>
                </a:solidFill>
              </a:rPr>
              <a:t>Daniel:</a:t>
            </a:r>
            <a:r>
              <a:rPr lang="es-ES" sz="1200" dirty="0">
                <a:solidFill>
                  <a:srgbClr val="002060"/>
                </a:solidFill>
              </a:rPr>
              <a:t> ¡Ja, ja, ja! Vale. El  día después, el nueve,</a:t>
            </a:r>
            <a:r>
              <a:rPr lang="es-ES" sz="1200" b="1" dirty="0">
                <a:solidFill>
                  <a:srgbClr val="002060"/>
                </a:solidFill>
              </a:rPr>
              <a:t> </a:t>
            </a:r>
            <a:r>
              <a:rPr lang="es-ES" sz="1200" b="0" dirty="0">
                <a:solidFill>
                  <a:srgbClr val="002060"/>
                </a:solidFill>
              </a:rPr>
              <a:t>decidí ir a las montañas </a:t>
            </a:r>
            <a:r>
              <a:rPr lang="es-ES" sz="1200" dirty="0">
                <a:solidFill>
                  <a:srgbClr val="002060"/>
                </a:solidFill>
              </a:rPr>
              <a:t>que están al oeste del pueblo.</a:t>
            </a:r>
          </a:p>
          <a:p>
            <a:r>
              <a:rPr lang="es-ES" sz="1200" b="1" dirty="0">
                <a:solidFill>
                  <a:srgbClr val="002060"/>
                </a:solidFill>
              </a:rPr>
              <a:t>Hugo:</a:t>
            </a:r>
            <a:r>
              <a:rPr lang="es-ES" sz="1200" dirty="0">
                <a:solidFill>
                  <a:srgbClr val="002060"/>
                </a:solidFill>
              </a:rPr>
              <a:t> Sí, y además </a:t>
            </a:r>
            <a:r>
              <a:rPr lang="es-ES" sz="1200" b="0" dirty="0">
                <a:solidFill>
                  <a:srgbClr val="002060"/>
                </a:solidFill>
              </a:rPr>
              <a:t>jugaste al</a:t>
            </a:r>
            <a:r>
              <a:rPr lang="es-ES" sz="1200" b="0" baseline="0" dirty="0">
                <a:solidFill>
                  <a:srgbClr val="002060"/>
                </a:solidFill>
              </a:rPr>
              <a:t> </a:t>
            </a:r>
            <a:r>
              <a:rPr lang="es-ES" sz="1200" b="0" dirty="0">
                <a:solidFill>
                  <a:srgbClr val="002060"/>
                </a:solidFill>
              </a:rPr>
              <a:t>fútbol </a:t>
            </a:r>
            <a:r>
              <a:rPr lang="es-ES" sz="1200" dirty="0">
                <a:solidFill>
                  <a:srgbClr val="002060"/>
                </a:solidFill>
              </a:rPr>
              <a:t>también con unos chicos cerca del mar. Corriste al banco más tarde.</a:t>
            </a:r>
          </a:p>
          <a:p>
            <a:r>
              <a:rPr lang="es-ES" sz="1200" b="1" dirty="0">
                <a:solidFill>
                  <a:srgbClr val="002060"/>
                </a:solidFill>
              </a:rPr>
              <a:t>Daniel:</a:t>
            </a:r>
            <a:r>
              <a:rPr lang="es-ES" sz="1200" dirty="0">
                <a:solidFill>
                  <a:srgbClr val="002060"/>
                </a:solidFill>
              </a:rPr>
              <a:t> ¿Corrí al banco? ¿Por qué? ¿Perdí algo?</a:t>
            </a:r>
          </a:p>
          <a:p>
            <a:r>
              <a:rPr lang="es-ES" sz="1200" b="1" dirty="0">
                <a:solidFill>
                  <a:srgbClr val="002060"/>
                </a:solidFill>
              </a:rPr>
              <a:t>Hugo: </a:t>
            </a:r>
            <a:r>
              <a:rPr lang="es-ES" sz="1200" b="0" dirty="0">
                <a:solidFill>
                  <a:srgbClr val="002060"/>
                </a:solidFill>
              </a:rPr>
              <a:t>Perdiste tu bolsa con todo tu dinero. </a:t>
            </a:r>
            <a:r>
              <a:rPr lang="es-ES" sz="1200" dirty="0">
                <a:solidFill>
                  <a:srgbClr val="002060"/>
                </a:solidFill>
              </a:rPr>
              <a:t>¡Parece que perdiste tu memoria también!</a:t>
            </a:r>
            <a:endParaRPr lang="en-US" sz="120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1 minute</a:t>
            </a:r>
          </a:p>
          <a:p>
            <a:endParaRPr lang="en-GB" dirty="0"/>
          </a:p>
          <a:p>
            <a:r>
              <a:rPr lang="en-GB" b="1" dirty="0"/>
              <a:t>Aim:</a:t>
            </a:r>
            <a:r>
              <a:rPr lang="en-GB" b="1" baseline="0" dirty="0"/>
              <a:t> </a:t>
            </a:r>
            <a:r>
              <a:rPr lang="en-GB" dirty="0"/>
              <a:t>to remind students of question formation differences between English and Spanish,</a:t>
            </a:r>
            <a:r>
              <a:rPr lang="en-GB" baseline="0" dirty="0"/>
              <a:t> in particular the use of the auxiliary ‘do’ (which becomes ‘did’ in past), as this is a feature of the next activity.</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r>
              <a:rPr lang="en-US" b="0" dirty="0"/>
              <a:t>teachers click to go through the slide. T</a:t>
            </a:r>
            <a:r>
              <a:rPr lang="en-US" b="0" baseline="0" dirty="0"/>
              <a:t>eachers can elicit translations of the Spanish example sentences before revealing them.</a:t>
            </a:r>
            <a:endParaRPr lang="en-US" b="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2099320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12</a:t>
            </a:r>
            <a:r>
              <a:rPr lang="en-GB" baseline="0" dirty="0"/>
              <a:t> minutes</a:t>
            </a:r>
            <a:endParaRPr lang="en-GB" dirty="0"/>
          </a:p>
          <a:p>
            <a:endParaRPr lang="en-GB" dirty="0"/>
          </a:p>
          <a:p>
            <a:r>
              <a:rPr lang="en-US" b="1" dirty="0"/>
              <a:t>Aim</a:t>
            </a:r>
            <a:r>
              <a:rPr lang="en-US" b="1"/>
              <a:t>: </a:t>
            </a:r>
            <a:r>
              <a:rPr lang="en-GB"/>
              <a:t>to practise 1</a:t>
            </a:r>
            <a:r>
              <a:rPr lang="en-GB" baseline="30000"/>
              <a:t>st</a:t>
            </a:r>
            <a:r>
              <a:rPr lang="en-GB"/>
              <a:t> and 2</a:t>
            </a:r>
            <a:r>
              <a:rPr lang="en-GB" baseline="30000"/>
              <a:t>nd</a:t>
            </a:r>
            <a:r>
              <a:rPr lang="en-GB"/>
              <a:t> person singular endings in the preterite</a:t>
            </a:r>
            <a:r>
              <a:rPr lang="en-GB" baseline="0"/>
              <a:t> with a range of regular verbs (see notes on the pairings of verbs)</a:t>
            </a:r>
            <a:endParaRPr lang="en-GB"/>
          </a:p>
          <a:p>
            <a:endParaRPr lang="en-GB" b="1" baseline="0" dirty="0"/>
          </a:p>
          <a:p>
            <a:pPr marL="0" indent="0">
              <a:buFontTx/>
              <a:buNone/>
            </a:pPr>
            <a:r>
              <a:rPr lang="en-GB" b="1" baseline="0" dirty="0"/>
              <a:t>Procedure: </a:t>
            </a:r>
          </a:p>
          <a:p>
            <a:pPr marL="228600" indent="-228600">
              <a:buFontTx/>
              <a:buAutoNum type="arabicPeriod"/>
            </a:pPr>
            <a:r>
              <a:rPr lang="en-GB" baseline="0" dirty="0"/>
              <a:t>Person A uses their prompt cards to ask a question that either starts </a:t>
            </a:r>
            <a:r>
              <a:rPr lang="en-GB" baseline="0"/>
              <a:t>with ‘did </a:t>
            </a:r>
            <a:r>
              <a:rPr lang="en-GB" baseline="0" dirty="0"/>
              <a:t>I’ or ‘did you’. </a:t>
            </a:r>
          </a:p>
          <a:p>
            <a:pPr marL="228600" indent="-228600">
              <a:buFontTx/>
              <a:buAutoNum type="arabicPeriod"/>
            </a:pPr>
            <a:r>
              <a:rPr lang="en-GB" baseline="0" dirty="0"/>
              <a:t>Student B listens and says ‘</a:t>
            </a:r>
            <a:r>
              <a:rPr lang="en-GB" baseline="0" dirty="0" err="1"/>
              <a:t>sí</a:t>
            </a:r>
            <a:r>
              <a:rPr lang="en-GB" baseline="0"/>
              <a:t>’ or ‘no’, depending on whether the person referenced by their partner did the action. Teachers should encourage </a:t>
            </a:r>
            <a:r>
              <a:rPr lang="en-GB" baseline="0" dirty="0"/>
              <a:t>full sentences </a:t>
            </a:r>
            <a:r>
              <a:rPr lang="en-GB" baseline="0"/>
              <a:t>in students’ responses here, as modelled by the example.</a:t>
            </a:r>
          </a:p>
          <a:p>
            <a:pPr marL="228600" indent="-228600">
              <a:buFontTx/>
              <a:buAutoNum type="arabicPeriod"/>
            </a:pPr>
            <a:r>
              <a:rPr lang="en-GB" baseline="0"/>
              <a:t>Student </a:t>
            </a:r>
            <a:r>
              <a:rPr lang="en-GB" baseline="0" dirty="0"/>
              <a:t>A then completes their card accordingly, adding a tick or cross after each question</a:t>
            </a:r>
            <a:r>
              <a:rPr lang="en-GB" baseline="0"/>
              <a:t>. </a:t>
            </a:r>
          </a:p>
          <a:p>
            <a:pPr marL="228600" indent="-228600">
              <a:buFontTx/>
              <a:buAutoNum type="arabicPeriod"/>
            </a:pPr>
            <a:r>
              <a:rPr lang="en-GB" baseline="0"/>
              <a:t>Students then swap roles.</a:t>
            </a:r>
          </a:p>
          <a:p>
            <a:pPr marL="228600" indent="-228600">
              <a:buFontTx/>
              <a:buAutoNum type="arabicPeriod"/>
            </a:pPr>
            <a:endParaRPr lang="en-GB" baseline="0"/>
          </a:p>
          <a:p>
            <a:pPr marL="0" indent="0">
              <a:buFontTx/>
              <a:buNone/>
            </a:pPr>
            <a:r>
              <a:rPr lang="en-GB" b="1" baseline="0"/>
              <a:t>Notes</a:t>
            </a:r>
          </a:p>
          <a:p>
            <a:pPr marL="228600" indent="-228600">
              <a:buFontTx/>
              <a:buAutoNum type="arabicPeriod"/>
            </a:pPr>
            <a:r>
              <a:rPr lang="en-GB" baseline="0"/>
              <a:t>In the first interaction (Person A speaking, person B listening), –ar verbs are used, in order to practise the endings –é and –aste. Then, in the second interaction (Person B speaking, Person A listening) –er and –ir verbs are used, in order to practise –í and –iste. This ensures that all verb types are revisited in the activity, but in a controlled way that maintains focus on one pair of endings at a time.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Higher-ability students could even try to respond in the negative using subject pronouns for comparison. E.g. ‘</a:t>
            </a:r>
            <a:r>
              <a:rPr lang="en-GB" sz="1200" kern="1200">
                <a:solidFill>
                  <a:schemeClr val="tx1"/>
                </a:solidFill>
                <a:effectLst/>
                <a:latin typeface="+mn-lt"/>
                <a:ea typeface="+mn-ea"/>
                <a:cs typeface="+mn-cs"/>
              </a:rPr>
              <a:t>Yo no. Tú prestaste una cámara</a:t>
            </a:r>
            <a:r>
              <a:rPr lang="en-GB" sz="1200" kern="1200" baseline="0">
                <a:solidFill>
                  <a:schemeClr val="tx1"/>
                </a:solidFill>
                <a:effectLst/>
                <a:latin typeface="+mn-lt"/>
                <a:ea typeface="+mn-ea"/>
                <a:cs typeface="+mn-cs"/>
              </a:rPr>
              <a:t> a Lucía</a:t>
            </a:r>
            <a:r>
              <a:rPr lang="en-GB" sz="1200" kern="1200">
                <a:solidFill>
                  <a:schemeClr val="tx1"/>
                </a:solidFill>
                <a:effectLst/>
                <a:latin typeface="+mn-lt"/>
                <a:ea typeface="+mn-ea"/>
                <a:cs typeface="+mn-cs"/>
              </a:rPr>
              <a:t>.’ or ‘No,</a:t>
            </a:r>
            <a:r>
              <a:rPr lang="en-GB" sz="1200" kern="1200" baseline="0">
                <a:solidFill>
                  <a:schemeClr val="tx1"/>
                </a:solidFill>
                <a:effectLst/>
                <a:latin typeface="+mn-lt"/>
                <a:ea typeface="+mn-ea"/>
                <a:cs typeface="+mn-cs"/>
              </a:rPr>
              <a:t> yo no presté la cámara a Lucía. Tú sí</a:t>
            </a:r>
            <a:r>
              <a:rPr lang="en-GB" sz="1200" kern="1200">
                <a:solidFill>
                  <a:schemeClr val="tx1"/>
                </a:solidFill>
                <a:effectLst/>
                <a:latin typeface="+mn-lt"/>
                <a:ea typeface="+mn-ea"/>
                <a:cs typeface="+mn-cs"/>
              </a:rPr>
              <a:t>‘. However, a shorter response is still ok – </a:t>
            </a:r>
            <a:r>
              <a:rPr lang="en-GB" sz="1200" kern="1200" baseline="0">
                <a:solidFill>
                  <a:schemeClr val="tx1"/>
                </a:solidFill>
                <a:effectLst/>
                <a:latin typeface="+mn-lt"/>
                <a:ea typeface="+mn-ea"/>
                <a:cs typeface="+mn-cs"/>
              </a:rPr>
              <a:t>students are also having to listen carefully for the right verb form, which is the key for task completion. They will still have the chance to produce full sentences orally when they swap roles.</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605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b="1" baseline="0" dirty="0"/>
              <a:t>Target answers for Student A during speaking, based on Student B’s questions:</a:t>
            </a:r>
          </a:p>
          <a:p>
            <a:pPr marL="228600" indent="-228600">
              <a:buAutoNum type="arabicPeriod"/>
            </a:pPr>
            <a:r>
              <a:rPr lang="en-GB" b="0" baseline="0" dirty="0"/>
              <a:t>No, no </a:t>
            </a:r>
            <a:r>
              <a:rPr lang="en-GB" b="0" baseline="0" dirty="0" err="1"/>
              <a:t>escribiste</a:t>
            </a:r>
            <a:r>
              <a:rPr lang="en-GB" b="0" baseline="0" dirty="0"/>
              <a:t> una carta a </a:t>
            </a:r>
            <a:r>
              <a:rPr lang="en-GB" b="0" baseline="0" dirty="0" err="1"/>
              <a:t>unos</a:t>
            </a:r>
            <a:r>
              <a:rPr lang="en-GB" b="0" baseline="0" dirty="0"/>
              <a:t> amigos.</a:t>
            </a:r>
          </a:p>
          <a:p>
            <a:pPr marL="228600" indent="-228600">
              <a:buAutoNum type="arabicPeriod"/>
            </a:pPr>
            <a:r>
              <a:rPr lang="en-GB" b="0" baseline="0" dirty="0" err="1"/>
              <a:t>Sí</a:t>
            </a:r>
            <a:r>
              <a:rPr lang="en-GB" b="0" baseline="0" dirty="0"/>
              <a:t>, </a:t>
            </a:r>
            <a:r>
              <a:rPr lang="en-GB" b="0" baseline="0" dirty="0" err="1"/>
              <a:t>perdiste</a:t>
            </a:r>
            <a:r>
              <a:rPr lang="en-GB" b="0" baseline="0" dirty="0"/>
              <a:t> los </a:t>
            </a:r>
            <a:r>
              <a:rPr lang="en-GB" b="0" baseline="0" dirty="0" err="1"/>
              <a:t>pantalones</a:t>
            </a:r>
            <a:r>
              <a:rPr lang="en-GB" b="0" baseline="0" dirty="0"/>
              <a:t>.</a:t>
            </a:r>
          </a:p>
          <a:p>
            <a:pPr marL="228600" indent="-228600">
              <a:buAutoNum type="arabicPeriod"/>
            </a:pPr>
            <a:r>
              <a:rPr lang="en-GB" b="0" baseline="0" dirty="0"/>
              <a:t>No, no </a:t>
            </a:r>
            <a:r>
              <a:rPr lang="en-GB" b="0" baseline="0" dirty="0" err="1"/>
              <a:t>volví</a:t>
            </a:r>
            <a:r>
              <a:rPr lang="en-GB" b="0" baseline="0" dirty="0"/>
              <a:t> en </a:t>
            </a:r>
            <a:r>
              <a:rPr lang="en-GB" b="0" baseline="0" dirty="0" err="1"/>
              <a:t>barco</a:t>
            </a:r>
            <a:r>
              <a:rPr lang="en-GB" b="0" baseline="0" dirty="0"/>
              <a:t>.</a:t>
            </a:r>
          </a:p>
          <a:p>
            <a:pPr marL="228600" indent="-228600">
              <a:buAutoNum type="arabicPeriod"/>
            </a:pPr>
            <a:r>
              <a:rPr lang="en-GB" b="0" baseline="0"/>
              <a:t>Sí, </a:t>
            </a:r>
            <a:r>
              <a:rPr lang="en-GB" b="0" baseline="0" err="1"/>
              <a:t>bebí</a:t>
            </a:r>
            <a:r>
              <a:rPr lang="en-GB" b="0" baseline="0"/>
              <a:t> algo </a:t>
            </a:r>
            <a:r>
              <a:rPr lang="en-GB" b="0" baseline="0" dirty="0"/>
              <a:t>en la fiesta.</a:t>
            </a:r>
          </a:p>
          <a:p>
            <a:pPr marL="228600" indent="-228600">
              <a:buAutoNum type="arabicPeriod"/>
            </a:pPr>
            <a:r>
              <a:rPr lang="en-GB" b="0" baseline="0" dirty="0" err="1"/>
              <a:t>Sí</a:t>
            </a:r>
            <a:r>
              <a:rPr lang="en-GB" b="0" baseline="0" dirty="0"/>
              <a:t>, </a:t>
            </a:r>
            <a:r>
              <a:rPr lang="en-GB" b="0" baseline="0" err="1"/>
              <a:t>conociste</a:t>
            </a:r>
            <a:r>
              <a:rPr lang="en-GB" b="0" baseline="0"/>
              <a:t> a un músico.</a:t>
            </a:r>
            <a:endParaRPr lang="en-GB" b="0" baseline="0" dirty="0"/>
          </a:p>
          <a:p>
            <a:pPr marL="228600" indent="-228600">
              <a:buAutoNum type="arabicPeriod"/>
            </a:pPr>
            <a:r>
              <a:rPr lang="en-GB" b="0" baseline="0" dirty="0" err="1"/>
              <a:t>Sí</a:t>
            </a:r>
            <a:r>
              <a:rPr lang="en-GB" b="0" baseline="0" dirty="0"/>
              <a:t>, </a:t>
            </a:r>
            <a:r>
              <a:rPr lang="en-GB" b="0" baseline="0" dirty="0" err="1"/>
              <a:t>subí</a:t>
            </a:r>
            <a:r>
              <a:rPr lang="en-GB" b="0" baseline="0" dirty="0"/>
              <a:t> la </a:t>
            </a:r>
            <a:r>
              <a:rPr lang="en-GB" b="0" baseline="0" dirty="0" err="1"/>
              <a:t>montaña</a:t>
            </a:r>
            <a:r>
              <a:rPr lang="en-GB" b="0" baseline="0" dirty="0"/>
              <a:t>.</a:t>
            </a:r>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235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See accompanying Word doc for printable version.</a:t>
            </a:r>
          </a:p>
          <a:p>
            <a:endParaRPr lang="en-GB" b="0" baseline="0" dirty="0"/>
          </a:p>
          <a:p>
            <a:r>
              <a:rPr lang="en-GB" b="1" baseline="0" dirty="0"/>
              <a:t>Target answers for Student B during speaking, based </a:t>
            </a:r>
            <a:r>
              <a:rPr lang="en-GB" b="1" baseline="0"/>
              <a:t>on Student </a:t>
            </a:r>
            <a:r>
              <a:rPr lang="en-GB" b="1" baseline="0" dirty="0"/>
              <a:t>A’s questions:</a:t>
            </a:r>
          </a:p>
          <a:p>
            <a:pPr marL="228600" indent="-228600">
              <a:buAutoNum type="arabicPeriod"/>
            </a:pPr>
            <a:r>
              <a:rPr lang="en-GB" b="0" baseline="0" dirty="0" err="1"/>
              <a:t>Sí</a:t>
            </a:r>
            <a:r>
              <a:rPr lang="en-GB" b="0" baseline="0" dirty="0"/>
              <a:t>, </a:t>
            </a:r>
            <a:r>
              <a:rPr lang="en-GB" b="0" baseline="0" dirty="0" err="1"/>
              <a:t>olvidaste</a:t>
            </a:r>
            <a:r>
              <a:rPr lang="en-GB" b="0" baseline="0" dirty="0"/>
              <a:t> los </a:t>
            </a:r>
            <a:r>
              <a:rPr lang="en-GB" b="0" baseline="0" dirty="0" err="1"/>
              <a:t>billetes</a:t>
            </a:r>
            <a:r>
              <a:rPr lang="en-GB" b="0" baseline="0" dirty="0"/>
              <a:t> </a:t>
            </a:r>
            <a:r>
              <a:rPr lang="en-GB" b="0" baseline="0" dirty="0" err="1"/>
              <a:t>para</a:t>
            </a:r>
            <a:r>
              <a:rPr lang="en-GB" b="0" baseline="0" dirty="0"/>
              <a:t> el </a:t>
            </a:r>
            <a:r>
              <a:rPr lang="en-GB" b="0" baseline="0" dirty="0" err="1"/>
              <a:t>tren</a:t>
            </a:r>
            <a:r>
              <a:rPr lang="en-GB" b="0" baseline="0" dirty="0"/>
              <a:t>.</a:t>
            </a:r>
          </a:p>
          <a:p>
            <a:pPr marL="228600" indent="-228600">
              <a:buAutoNum type="arabicPeriod"/>
            </a:pPr>
            <a:r>
              <a:rPr lang="en-GB" b="0" baseline="0" dirty="0"/>
              <a:t>No, no </a:t>
            </a:r>
            <a:r>
              <a:rPr lang="en-GB" b="0" baseline="0" err="1"/>
              <a:t>celebré</a:t>
            </a:r>
            <a:r>
              <a:rPr lang="en-GB" b="0" baseline="0"/>
              <a:t> un cumpleaños.</a:t>
            </a:r>
            <a:endParaRPr lang="en-GB" b="0" baseline="0" dirty="0"/>
          </a:p>
          <a:p>
            <a:pPr marL="228600" indent="-228600">
              <a:buAutoNum type="arabicPeriod"/>
            </a:pPr>
            <a:r>
              <a:rPr lang="en-GB" b="0" baseline="0"/>
              <a:t>Sí, </a:t>
            </a:r>
            <a:r>
              <a:rPr lang="en-GB" b="0" baseline="0" err="1"/>
              <a:t>desayuné</a:t>
            </a:r>
            <a:r>
              <a:rPr lang="en-GB" b="0" baseline="0"/>
              <a:t> en casa.</a:t>
            </a:r>
            <a:endParaRPr lang="en-GB" b="0" baseline="0" dirty="0"/>
          </a:p>
          <a:p>
            <a:pPr marL="228600" indent="-228600">
              <a:buAutoNum type="arabicPeriod"/>
            </a:pPr>
            <a:r>
              <a:rPr lang="en-GB" b="0" baseline="0" dirty="0"/>
              <a:t>No, no </a:t>
            </a:r>
            <a:r>
              <a:rPr lang="en-GB" b="0" baseline="0" dirty="0" err="1"/>
              <a:t>prestaste</a:t>
            </a:r>
            <a:r>
              <a:rPr lang="en-GB" b="0" baseline="0" dirty="0"/>
              <a:t> un </a:t>
            </a:r>
            <a:r>
              <a:rPr lang="en-GB" b="0" baseline="0" dirty="0" err="1"/>
              <a:t>libro</a:t>
            </a:r>
            <a:r>
              <a:rPr lang="en-GB" b="0" baseline="0" dirty="0"/>
              <a:t> a Juan.</a:t>
            </a:r>
          </a:p>
          <a:p>
            <a:pPr marL="228600" indent="-228600">
              <a:buAutoNum type="arabicPeriod"/>
            </a:pPr>
            <a:r>
              <a:rPr lang="en-GB" b="0" baseline="0" dirty="0" err="1"/>
              <a:t>Sí</a:t>
            </a:r>
            <a:r>
              <a:rPr lang="en-GB" b="0" baseline="0" dirty="0"/>
              <a:t>, </a:t>
            </a:r>
            <a:r>
              <a:rPr lang="en-GB" b="0" baseline="0" dirty="0" err="1"/>
              <a:t>compraste</a:t>
            </a:r>
            <a:r>
              <a:rPr lang="en-GB" b="0" baseline="0" dirty="0"/>
              <a:t> un </a:t>
            </a:r>
            <a:r>
              <a:rPr lang="en-GB" b="0" baseline="0" dirty="0" err="1"/>
              <a:t>regalo</a:t>
            </a:r>
            <a:r>
              <a:rPr lang="en-GB" b="0" baseline="0" dirty="0"/>
              <a:t>.</a:t>
            </a:r>
          </a:p>
          <a:p>
            <a:pPr marL="228600" indent="-228600">
              <a:buAutoNum type="arabicPeriod"/>
            </a:pPr>
            <a:r>
              <a:rPr lang="en-GB" b="0" baseline="0" dirty="0"/>
              <a:t>No, </a:t>
            </a:r>
            <a:r>
              <a:rPr lang="en-GB" b="0" baseline="0"/>
              <a:t>no llegué temprano.</a:t>
            </a:r>
            <a:endParaRPr lang="en-GB" b="0" baseline="0" dirty="0"/>
          </a:p>
          <a:p>
            <a:pPr marL="228600" indent="-228600">
              <a:buAutoNum type="arabicPeriod"/>
            </a:pPr>
            <a:endParaRPr lang="en-GB" b="0" baseline="0"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86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558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a:t>
            </a:r>
            <a:r>
              <a:rPr lang="en-GB" b="1" baseline="0" dirty="0"/>
              <a:t> outcomes (lesson 2):</a:t>
            </a:r>
            <a:endParaRPr lang="en-GB" b="1" dirty="0"/>
          </a:p>
          <a:p>
            <a:r>
              <a:rPr lang="en-GB" sz="1200" kern="1200" dirty="0">
                <a:solidFill>
                  <a:schemeClr val="tx1"/>
                </a:solidFill>
                <a:effectLst/>
                <a:latin typeface="+mn-lt"/>
                <a:ea typeface="+mn-ea"/>
                <a:cs typeface="+mn-cs"/>
              </a:rPr>
              <a:t>Consolidation of </a:t>
            </a:r>
            <a:r>
              <a:rPr lang="en-GB" sz="1200" kern="1200">
                <a:solidFill>
                  <a:schemeClr val="tx1"/>
                </a:solidFill>
                <a:effectLst/>
                <a:latin typeface="+mn-lt"/>
                <a:ea typeface="+mn-ea"/>
                <a:cs typeface="+mn-cs"/>
              </a:rPr>
              <a:t>–ar, –er and</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–ir </a:t>
            </a:r>
            <a:r>
              <a:rPr lang="en-GB" sz="1200" kern="1200" dirty="0">
                <a:solidFill>
                  <a:schemeClr val="tx1"/>
                </a:solidFill>
                <a:effectLst/>
                <a:latin typeface="+mn-lt"/>
                <a:ea typeface="+mn-ea"/>
                <a:cs typeface="+mn-cs"/>
              </a:rPr>
              <a:t>verbs in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singular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singular -</a:t>
            </a:r>
            <a:r>
              <a:rPr lang="en-GB" sz="1200" kern="1200" dirty="0" err="1">
                <a:solidFill>
                  <a:schemeClr val="tx1"/>
                </a:solidFill>
                <a:effectLst/>
                <a:latin typeface="+mn-lt"/>
                <a:ea typeface="+mn-ea"/>
                <a:cs typeface="+mn-cs"/>
              </a:rPr>
              <a:t>ó</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ió</a:t>
            </a:r>
            <a:r>
              <a:rPr lang="en-GB" sz="1200" kern="1200" dirty="0">
                <a:solidFill>
                  <a:schemeClr val="tx1"/>
                </a:solidFill>
                <a:effectLst/>
                <a:latin typeface="+mn-lt"/>
                <a:ea typeface="+mn-ea"/>
                <a:cs typeface="+mn-cs"/>
              </a:rPr>
              <a:t> endings) </a:t>
            </a:r>
          </a:p>
          <a:p>
            <a:r>
              <a:rPr lang="en-GB" sz="1200" kern="1200" dirty="0">
                <a:solidFill>
                  <a:schemeClr val="tx1"/>
                </a:solidFill>
                <a:effectLst/>
                <a:latin typeface="+mn-lt"/>
                <a:ea typeface="+mn-ea"/>
                <a:cs typeface="+mn-cs"/>
              </a:rPr>
              <a:t>Consolidation of ‘</a:t>
            </a:r>
            <a:r>
              <a:rPr lang="en-GB" sz="1200" kern="1200" dirty="0" err="1">
                <a:solidFill>
                  <a:schemeClr val="tx1"/>
                </a:solidFill>
                <a:effectLst/>
                <a:latin typeface="+mn-lt"/>
                <a:ea typeface="+mn-ea"/>
                <a:cs typeface="+mn-cs"/>
              </a:rPr>
              <a:t>ir</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hacer</a:t>
            </a:r>
            <a:r>
              <a:rPr lang="en-GB" sz="1200" kern="1200" dirty="0">
                <a:solidFill>
                  <a:schemeClr val="tx1"/>
                </a:solidFill>
                <a:effectLst/>
                <a:latin typeface="+mn-lt"/>
                <a:ea typeface="+mn-ea"/>
                <a:cs typeface="+mn-cs"/>
              </a:rPr>
              <a:t>’ in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singular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fue</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hizo</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Consolidation of penultimate syllable stress and spelling rules</a:t>
            </a:r>
          </a:p>
          <a:p>
            <a:r>
              <a:rPr lang="en-GB" sz="1200" kern="1200" dirty="0">
                <a:solidFill>
                  <a:schemeClr val="tx1"/>
                </a:solidFill>
                <a:effectLst/>
                <a:latin typeface="+mn-lt"/>
                <a:ea typeface="+mn-ea"/>
                <a:cs typeface="+mn-cs"/>
              </a:rPr>
              <a:t>Consolidation of a subset of Y7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Revisted</a:t>
            </a:r>
            <a:r>
              <a:rPr lang="en-GB" b="1" baseline="0" dirty="0"/>
              <a:t> Y7 Vocabulary subset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dirty="0" err="1">
                <a:solidFill>
                  <a:schemeClr val="tx1"/>
                </a:solidFill>
                <a:effectLst/>
                <a:latin typeface="+mn-lt"/>
                <a:ea typeface="Calibri"/>
                <a:cs typeface="Calibri"/>
                <a:sym typeface="Calibri"/>
              </a:rPr>
              <a:t>norte</a:t>
            </a:r>
            <a:r>
              <a:rPr lang="en-GB" sz="1200" b="0" i="0" u="none" strike="noStrike" kern="1200" cap="none" baseline="0" dirty="0">
                <a:solidFill>
                  <a:schemeClr val="tx1"/>
                </a:solidFill>
                <a:effectLst/>
                <a:latin typeface="+mn-lt"/>
                <a:ea typeface="Calibri"/>
                <a:cs typeface="Calibri"/>
                <a:sym typeface="Calibri"/>
              </a:rPr>
              <a:t> [624]; </a:t>
            </a:r>
            <a:r>
              <a:rPr lang="en-GB" sz="1200" b="0" i="0" u="none" strike="noStrike" kern="1200" cap="none" baseline="0" dirty="0" err="1">
                <a:solidFill>
                  <a:schemeClr val="tx1"/>
                </a:solidFill>
                <a:effectLst/>
                <a:latin typeface="+mn-lt"/>
                <a:ea typeface="Calibri"/>
                <a:cs typeface="Calibri"/>
                <a:sym typeface="Calibri"/>
              </a:rPr>
              <a:t>sur</a:t>
            </a:r>
            <a:r>
              <a:rPr lang="en-GB" sz="1200" b="0" i="0" u="none" strike="noStrike" kern="1200" cap="none" baseline="0" dirty="0">
                <a:solidFill>
                  <a:schemeClr val="tx1"/>
                </a:solidFill>
                <a:effectLst/>
                <a:latin typeface="+mn-lt"/>
                <a:ea typeface="Calibri"/>
                <a:cs typeface="Calibri"/>
                <a:sym typeface="Calibri"/>
              </a:rPr>
              <a:t> [661]; </a:t>
            </a:r>
            <a:r>
              <a:rPr lang="en-GB" sz="1200" b="0" i="0" u="none" strike="noStrike" kern="1200" cap="none" baseline="0" dirty="0" err="1">
                <a:solidFill>
                  <a:schemeClr val="tx1"/>
                </a:solidFill>
                <a:effectLst/>
                <a:latin typeface="+mn-lt"/>
                <a:ea typeface="Calibri"/>
                <a:cs typeface="Calibri"/>
                <a:sym typeface="Calibri"/>
              </a:rPr>
              <a:t>España</a:t>
            </a:r>
            <a:r>
              <a:rPr lang="en-GB" sz="1200" b="0" i="0" u="none" strike="noStrike" kern="1200" cap="none" baseline="0" dirty="0">
                <a:solidFill>
                  <a:schemeClr val="tx1"/>
                </a:solidFill>
                <a:effectLst/>
                <a:latin typeface="+mn-lt"/>
                <a:ea typeface="Calibri"/>
                <a:cs typeface="Calibri"/>
                <a:sym typeface="Calibri"/>
              </a:rPr>
              <a:t> [&gt;5000]; casa [106]; </a:t>
            </a:r>
            <a:r>
              <a:rPr lang="en-GB" sz="1200" b="0" i="0" u="none" strike="noStrike" kern="1200" cap="none" baseline="0" dirty="0" err="1">
                <a:solidFill>
                  <a:schemeClr val="tx1"/>
                </a:solidFill>
                <a:effectLst/>
                <a:latin typeface="+mn-lt"/>
                <a:ea typeface="Calibri"/>
                <a:cs typeface="Calibri"/>
                <a:sym typeface="Calibri"/>
              </a:rPr>
              <a:t>música</a:t>
            </a:r>
            <a:r>
              <a:rPr lang="en-GB" sz="1200" b="0" i="0" u="none" strike="noStrike" kern="1200" cap="none" baseline="0" dirty="0">
                <a:solidFill>
                  <a:schemeClr val="tx1"/>
                </a:solidFill>
                <a:effectLst/>
                <a:latin typeface="+mn-lt"/>
                <a:ea typeface="Calibri"/>
                <a:cs typeface="Calibri"/>
                <a:sym typeface="Calibri"/>
              </a:rPr>
              <a:t> [340]; </a:t>
            </a:r>
            <a:r>
              <a:rPr lang="en-GB" sz="1200" b="0" i="0" u="none" strike="noStrike" kern="1200" cap="none" baseline="0" dirty="0" err="1">
                <a:solidFill>
                  <a:schemeClr val="tx1"/>
                </a:solidFill>
                <a:effectLst/>
                <a:latin typeface="+mn-lt"/>
                <a:ea typeface="Calibri"/>
                <a:cs typeface="Calibri"/>
                <a:sym typeface="Calibri"/>
              </a:rPr>
              <a:t>teatro</a:t>
            </a:r>
            <a:r>
              <a:rPr lang="en-GB" sz="1200" b="0" i="0" u="none" strike="noStrike" kern="1200" cap="none" baseline="0" dirty="0">
                <a:solidFill>
                  <a:schemeClr val="tx1"/>
                </a:solidFill>
                <a:effectLst/>
                <a:latin typeface="+mn-lt"/>
                <a:ea typeface="Calibri"/>
                <a:cs typeface="Calibri"/>
                <a:sym typeface="Calibri"/>
              </a:rPr>
              <a:t> [605]; </a:t>
            </a:r>
            <a:r>
              <a:rPr lang="en-GB" sz="1200" b="0" i="0" u="none" strike="noStrike" kern="1200" cap="none" baseline="0" dirty="0" err="1">
                <a:solidFill>
                  <a:schemeClr val="tx1"/>
                </a:solidFill>
                <a:effectLst/>
                <a:latin typeface="+mn-lt"/>
                <a:ea typeface="Calibri"/>
                <a:cs typeface="Calibri"/>
                <a:sym typeface="Calibri"/>
              </a:rPr>
              <a:t>banco</a:t>
            </a:r>
            <a:r>
              <a:rPr lang="en-GB" sz="1200" b="0" i="0" u="none" strike="noStrike" kern="1200" cap="none" baseline="0" dirty="0">
                <a:solidFill>
                  <a:schemeClr val="tx1"/>
                </a:solidFill>
                <a:effectLst/>
                <a:latin typeface="+mn-lt"/>
                <a:ea typeface="Calibri"/>
                <a:cs typeface="Calibri"/>
                <a:sym typeface="Calibri"/>
              </a:rPr>
              <a:t> [728]; pueblo [244]; </a:t>
            </a:r>
            <a:r>
              <a:rPr lang="en-GB" sz="1200" b="0" i="0" u="none" strike="noStrike" kern="1200" cap="none" baseline="0" dirty="0" err="1">
                <a:solidFill>
                  <a:schemeClr val="tx1"/>
                </a:solidFill>
                <a:effectLst/>
                <a:latin typeface="+mn-lt"/>
                <a:ea typeface="Calibri"/>
                <a:cs typeface="Calibri"/>
                <a:sym typeface="Calibri"/>
              </a:rPr>
              <a:t>río</a:t>
            </a:r>
            <a:r>
              <a:rPr lang="en-GB" sz="1200" b="0" i="0" u="none" strike="noStrike" kern="1200" cap="none" baseline="0" dirty="0">
                <a:solidFill>
                  <a:schemeClr val="tx1"/>
                </a:solidFill>
                <a:effectLst/>
                <a:latin typeface="+mn-lt"/>
                <a:ea typeface="Calibri"/>
                <a:cs typeface="Calibri"/>
                <a:sym typeface="Calibri"/>
              </a:rPr>
              <a:t> [496]; </a:t>
            </a:r>
            <a:r>
              <a:rPr lang="en-GB" sz="1200" b="0" i="0" u="none" strike="noStrike" kern="1200" cap="none" baseline="0" dirty="0" err="1">
                <a:solidFill>
                  <a:schemeClr val="tx1"/>
                </a:solidFill>
                <a:effectLst/>
                <a:latin typeface="+mn-lt"/>
                <a:ea typeface="Calibri"/>
                <a:cs typeface="Calibri"/>
                <a:sym typeface="Calibri"/>
              </a:rPr>
              <a:t>oeste</a:t>
            </a:r>
            <a:r>
              <a:rPr lang="en-GB" sz="1200" b="0" i="0" u="none" strike="noStrike" kern="1200" cap="none" baseline="0" dirty="0">
                <a:solidFill>
                  <a:schemeClr val="tx1"/>
                </a:solidFill>
                <a:effectLst/>
                <a:latin typeface="+mn-lt"/>
                <a:ea typeface="Calibri"/>
                <a:cs typeface="Calibri"/>
                <a:sym typeface="Calibri"/>
              </a:rPr>
              <a:t> [2416] ; </a:t>
            </a:r>
            <a:r>
              <a:rPr lang="en-GB" sz="1200" b="0" i="0" u="none" strike="noStrike" kern="1200" cap="none" baseline="0" dirty="0" err="1">
                <a:solidFill>
                  <a:schemeClr val="tx1"/>
                </a:solidFill>
                <a:effectLst/>
                <a:latin typeface="+mn-lt"/>
                <a:ea typeface="Calibri"/>
                <a:cs typeface="Calibri"/>
                <a:sym typeface="Calibri"/>
              </a:rPr>
              <a:t>este</a:t>
            </a:r>
            <a:r>
              <a:rPr lang="en-GB" sz="1200" b="0" i="0" u="none" strike="noStrike" kern="1200" cap="none" baseline="0" dirty="0">
                <a:solidFill>
                  <a:schemeClr val="tx1"/>
                </a:solidFill>
                <a:effectLst/>
                <a:latin typeface="+mn-lt"/>
                <a:ea typeface="Calibri"/>
                <a:cs typeface="Calibri"/>
                <a:sym typeface="Calibri"/>
              </a:rPr>
              <a:t> [&gt;5000]; </a:t>
            </a:r>
            <a:r>
              <a:rPr lang="en-GB" sz="1200" b="0" i="0" u="none" strike="noStrike" kern="1200" cap="none" baseline="0" dirty="0" err="1">
                <a:solidFill>
                  <a:schemeClr val="tx1"/>
                </a:solidFill>
                <a:effectLst/>
                <a:latin typeface="+mn-lt"/>
                <a:ea typeface="Calibri"/>
                <a:cs typeface="Calibri"/>
                <a:sym typeface="Calibri"/>
              </a:rPr>
              <a:t>día</a:t>
            </a:r>
            <a:r>
              <a:rPr lang="en-GB" sz="1200" b="0" i="0" u="none" strike="noStrike" kern="1200" cap="none" baseline="0" dirty="0">
                <a:solidFill>
                  <a:schemeClr val="tx1"/>
                </a:solidFill>
                <a:effectLst/>
                <a:latin typeface="+mn-lt"/>
                <a:ea typeface="Calibri"/>
                <a:cs typeface="Calibri"/>
                <a:sym typeface="Calibri"/>
              </a:rPr>
              <a:t> [65]; </a:t>
            </a:r>
            <a:r>
              <a:rPr lang="en-GB" sz="1200" b="0" i="0" u="none" strike="noStrike" kern="1200" cap="none" baseline="0" dirty="0" err="1">
                <a:solidFill>
                  <a:schemeClr val="tx1"/>
                </a:solidFill>
                <a:effectLst/>
                <a:latin typeface="+mn-lt"/>
                <a:ea typeface="Calibri"/>
                <a:cs typeface="Calibri"/>
                <a:sym typeface="Calibri"/>
              </a:rPr>
              <a:t>noche</a:t>
            </a:r>
            <a:r>
              <a:rPr lang="en-GB" sz="1200" b="0" i="0" u="none" strike="noStrike" kern="1200" cap="none" baseline="0" dirty="0">
                <a:solidFill>
                  <a:schemeClr val="tx1"/>
                </a:solidFill>
                <a:effectLst/>
                <a:latin typeface="+mn-lt"/>
                <a:ea typeface="Calibri"/>
                <a:cs typeface="Calibri"/>
                <a:sym typeface="Calibri"/>
              </a:rPr>
              <a:t> [164]; </a:t>
            </a:r>
            <a:r>
              <a:rPr lang="en-GB" sz="1200" b="0" i="0" u="none" strike="noStrike" kern="1200" cap="none" baseline="0" dirty="0" err="1">
                <a:solidFill>
                  <a:schemeClr val="tx1"/>
                </a:solidFill>
                <a:effectLst/>
                <a:latin typeface="+mn-lt"/>
                <a:ea typeface="Calibri"/>
                <a:cs typeface="Calibri"/>
                <a:sym typeface="Calibri"/>
              </a:rPr>
              <a:t>mañana</a:t>
            </a:r>
            <a:r>
              <a:rPr lang="en-GB" sz="1200" b="0" i="0" u="none" strike="noStrike" kern="1200" cap="none" baseline="0" dirty="0">
                <a:solidFill>
                  <a:schemeClr val="tx1"/>
                </a:solidFill>
                <a:effectLst/>
                <a:latin typeface="+mn-lt"/>
                <a:ea typeface="Calibri"/>
                <a:cs typeface="Calibri"/>
                <a:sym typeface="Calibri"/>
              </a:rPr>
              <a:t> [402]; </a:t>
            </a:r>
            <a:r>
              <a:rPr lang="en-GB" sz="1200" b="0" i="0" u="none" strike="noStrike" kern="1200" cap="none" baseline="0" dirty="0" err="1">
                <a:solidFill>
                  <a:schemeClr val="tx1"/>
                </a:solidFill>
                <a:effectLst/>
                <a:latin typeface="+mn-lt"/>
                <a:ea typeface="Calibri"/>
                <a:cs typeface="Calibri"/>
                <a:sym typeface="Calibri"/>
              </a:rPr>
              <a:t>tarde</a:t>
            </a:r>
            <a:r>
              <a:rPr lang="en-GB" sz="1200" b="0" i="0" u="none" strike="noStrike" kern="1200" cap="none" baseline="0" dirty="0">
                <a:solidFill>
                  <a:schemeClr val="tx1"/>
                </a:solidFill>
                <a:effectLst/>
                <a:latin typeface="+mn-lt"/>
                <a:ea typeface="Calibri"/>
                <a:cs typeface="Calibri"/>
                <a:sym typeface="Calibri"/>
              </a:rPr>
              <a:t> [392]; </a:t>
            </a:r>
            <a:r>
              <a:rPr lang="en-GB" sz="1200" b="0" i="0" u="none" strike="noStrike" kern="1200" cap="none" baseline="0" dirty="0" err="1">
                <a:solidFill>
                  <a:schemeClr val="tx1"/>
                </a:solidFill>
                <a:effectLst/>
                <a:latin typeface="+mn-lt"/>
                <a:ea typeface="Calibri"/>
                <a:cs typeface="Calibri"/>
                <a:sym typeface="Calibri"/>
              </a:rPr>
              <a:t>número</a:t>
            </a:r>
            <a:r>
              <a:rPr lang="en-GB" sz="1200" b="0" i="0" u="none" strike="noStrike" kern="1200" cap="none" baseline="0" dirty="0">
                <a:solidFill>
                  <a:schemeClr val="tx1"/>
                </a:solidFill>
                <a:effectLst/>
                <a:latin typeface="+mn-lt"/>
                <a:ea typeface="Calibri"/>
                <a:cs typeface="Calibri"/>
                <a:sym typeface="Calibri"/>
              </a:rPr>
              <a:t> [324]; </a:t>
            </a:r>
            <a:r>
              <a:rPr lang="en-GB" sz="1200" b="0" i="0" u="none" strike="noStrike" kern="1200" cap="none" baseline="0" dirty="0" err="1">
                <a:solidFill>
                  <a:schemeClr val="tx1"/>
                </a:solidFill>
                <a:effectLst/>
                <a:latin typeface="+mn-lt"/>
                <a:ea typeface="Calibri"/>
                <a:cs typeface="Calibri"/>
                <a:sym typeface="Calibri"/>
              </a:rPr>
              <a:t>enero</a:t>
            </a:r>
            <a:r>
              <a:rPr lang="en-GB" sz="1200" b="0" i="0" u="none" strike="noStrike" kern="1200" cap="none" baseline="0" dirty="0">
                <a:solidFill>
                  <a:schemeClr val="tx1"/>
                </a:solidFill>
                <a:effectLst/>
                <a:latin typeface="+mn-lt"/>
                <a:ea typeface="Calibri"/>
                <a:cs typeface="Calibri"/>
                <a:sym typeface="Calibri"/>
              </a:rPr>
              <a:t> [1173]; </a:t>
            </a:r>
            <a:r>
              <a:rPr lang="en-GB" sz="1200" b="0" i="0" u="none" strike="noStrike" kern="1200" cap="none" baseline="0" dirty="0" err="1">
                <a:solidFill>
                  <a:schemeClr val="tx1"/>
                </a:solidFill>
                <a:effectLst/>
                <a:latin typeface="+mn-lt"/>
                <a:ea typeface="Calibri"/>
                <a:cs typeface="Calibri"/>
                <a:sym typeface="Calibri"/>
              </a:rPr>
              <a:t>marzo</a:t>
            </a:r>
            <a:r>
              <a:rPr lang="en-GB" sz="1200" b="0" i="0" u="none" strike="noStrike" kern="1200" cap="none" baseline="0" dirty="0">
                <a:solidFill>
                  <a:schemeClr val="tx1"/>
                </a:solidFill>
                <a:effectLst/>
                <a:latin typeface="+mn-lt"/>
                <a:ea typeface="Calibri"/>
                <a:cs typeface="Calibri"/>
                <a:sym typeface="Calibri"/>
              </a:rPr>
              <a:t> [1231]; </a:t>
            </a:r>
            <a:r>
              <a:rPr lang="en-GB" sz="1200" b="0" i="0" u="none" strike="noStrike" kern="1200" cap="none" baseline="0" dirty="0" err="1">
                <a:solidFill>
                  <a:schemeClr val="tx1"/>
                </a:solidFill>
                <a:effectLst/>
                <a:latin typeface="+mn-lt"/>
                <a:ea typeface="Calibri"/>
                <a:cs typeface="Calibri"/>
                <a:sym typeface="Calibri"/>
              </a:rPr>
              <a:t>abril</a:t>
            </a:r>
            <a:r>
              <a:rPr lang="en-GB" sz="1200" b="0" i="0" u="none" strike="noStrike" kern="1200" cap="none" baseline="0" dirty="0">
                <a:solidFill>
                  <a:schemeClr val="tx1"/>
                </a:solidFill>
                <a:effectLst/>
                <a:latin typeface="+mn-lt"/>
                <a:ea typeface="Calibri"/>
                <a:cs typeface="Calibri"/>
                <a:sym typeface="Calibri"/>
              </a:rPr>
              <a:t> [1064]; </a:t>
            </a:r>
            <a:r>
              <a:rPr lang="en-GB" sz="1200" b="0" i="0" u="none" strike="noStrike" kern="1200" cap="none" baseline="0" dirty="0" err="1">
                <a:solidFill>
                  <a:schemeClr val="tx1"/>
                </a:solidFill>
                <a:effectLst/>
                <a:latin typeface="+mn-lt"/>
                <a:ea typeface="Calibri"/>
                <a:cs typeface="Calibri"/>
                <a:sym typeface="Calibri"/>
              </a:rPr>
              <a:t>julio</a:t>
            </a:r>
            <a:r>
              <a:rPr lang="en-GB" sz="1200" b="0" i="0" u="none" strike="noStrike" kern="1200" cap="none" baseline="0" dirty="0">
                <a:solidFill>
                  <a:schemeClr val="tx1"/>
                </a:solidFill>
                <a:effectLst/>
                <a:latin typeface="+mn-lt"/>
                <a:ea typeface="Calibri"/>
                <a:cs typeface="Calibri"/>
                <a:sym typeface="Calibri"/>
              </a:rPr>
              <a:t> [659]; </a:t>
            </a:r>
            <a:r>
              <a:rPr lang="en-GB" sz="1200" b="0" i="0" u="none" strike="noStrike" kern="1200" cap="none" baseline="0" dirty="0" err="1">
                <a:solidFill>
                  <a:schemeClr val="tx1"/>
                </a:solidFill>
                <a:effectLst/>
                <a:latin typeface="+mn-lt"/>
                <a:ea typeface="Calibri"/>
                <a:cs typeface="Calibri"/>
                <a:sym typeface="Calibri"/>
              </a:rPr>
              <a:t>agosto</a:t>
            </a:r>
            <a:r>
              <a:rPr lang="en-GB" sz="1200" b="0" i="0" u="none" strike="noStrike" kern="1200" cap="none" baseline="0" dirty="0">
                <a:solidFill>
                  <a:schemeClr val="tx1"/>
                </a:solidFill>
                <a:effectLst/>
                <a:latin typeface="+mn-lt"/>
                <a:ea typeface="Calibri"/>
                <a:cs typeface="Calibri"/>
                <a:sym typeface="Calibri"/>
              </a:rPr>
              <a:t> [931]; mar [480]; </a:t>
            </a:r>
            <a:r>
              <a:rPr lang="en-GB" sz="1200" b="0" i="0" u="none" strike="noStrike" kern="1200" cap="none" baseline="0" dirty="0" err="1">
                <a:solidFill>
                  <a:schemeClr val="tx1"/>
                </a:solidFill>
                <a:effectLst/>
                <a:latin typeface="+mn-lt"/>
                <a:ea typeface="Calibri"/>
                <a:cs typeface="Calibri"/>
                <a:sym typeface="Calibri"/>
              </a:rPr>
              <a:t>isla</a:t>
            </a:r>
            <a:r>
              <a:rPr lang="en-GB" sz="1200" b="0" i="0" u="none" strike="noStrike" kern="1200" cap="none" baseline="0" dirty="0">
                <a:solidFill>
                  <a:schemeClr val="tx1"/>
                </a:solidFill>
                <a:effectLst/>
                <a:latin typeface="+mn-lt"/>
                <a:ea typeface="Calibri"/>
                <a:cs typeface="Calibri"/>
                <a:sym typeface="Calibri"/>
              </a:rPr>
              <a:t> [810]; </a:t>
            </a:r>
            <a:r>
              <a:rPr lang="en-GB" sz="1200" b="0" i="0" u="none" strike="noStrike" kern="1200" cap="none" baseline="0" dirty="0" err="1">
                <a:solidFill>
                  <a:schemeClr val="tx1"/>
                </a:solidFill>
                <a:effectLst/>
                <a:latin typeface="+mn-lt"/>
                <a:ea typeface="Calibri"/>
                <a:cs typeface="Calibri"/>
                <a:sym typeface="Calibri"/>
              </a:rPr>
              <a:t>montaña</a:t>
            </a:r>
            <a:r>
              <a:rPr lang="en-GB" sz="1200" b="0" i="0" u="none" strike="noStrike" kern="1200" cap="none" baseline="0" dirty="0">
                <a:solidFill>
                  <a:schemeClr val="tx1"/>
                </a:solidFill>
                <a:effectLst/>
                <a:latin typeface="+mn-lt"/>
                <a:ea typeface="Calibri"/>
                <a:cs typeface="Calibri"/>
                <a:sym typeface="Calibri"/>
              </a:rPr>
              <a:t> [1464]; </a:t>
            </a:r>
            <a:r>
              <a:rPr lang="en-GB" sz="1200" b="0" i="0" u="none" strike="noStrike" kern="1200" cap="none" baseline="0" dirty="0" err="1">
                <a:solidFill>
                  <a:schemeClr val="tx1"/>
                </a:solidFill>
                <a:effectLst/>
                <a:latin typeface="+mn-lt"/>
                <a:ea typeface="Calibri"/>
                <a:cs typeface="Calibri"/>
                <a:sym typeface="Calibri"/>
              </a:rPr>
              <a:t>estudiar</a:t>
            </a:r>
            <a:r>
              <a:rPr lang="en-GB" sz="1200" b="0" i="0" u="none" strike="noStrike" kern="1200" cap="none" baseline="0" dirty="0">
                <a:solidFill>
                  <a:schemeClr val="tx1"/>
                </a:solidFill>
                <a:effectLst/>
                <a:latin typeface="+mn-lt"/>
                <a:ea typeface="Calibri"/>
                <a:cs typeface="Calibri"/>
                <a:sym typeface="Calibri"/>
              </a:rPr>
              <a:t> [281]; </a:t>
            </a:r>
            <a:r>
              <a:rPr lang="en-GB" sz="1200" b="0" i="0" u="none" strike="noStrike" kern="1200" cap="none" baseline="0" dirty="0" err="1">
                <a:solidFill>
                  <a:schemeClr val="tx1"/>
                </a:solidFill>
                <a:effectLst/>
                <a:latin typeface="+mn-lt"/>
                <a:ea typeface="Calibri"/>
                <a:cs typeface="Calibri"/>
                <a:sym typeface="Calibri"/>
              </a:rPr>
              <a:t>ser</a:t>
            </a:r>
            <a:r>
              <a:rPr lang="en-GB" sz="1200" b="0" i="0" u="none" strike="noStrike" kern="1200" cap="none" baseline="0" dirty="0">
                <a:solidFill>
                  <a:schemeClr val="tx1"/>
                </a:solidFill>
                <a:effectLst/>
                <a:latin typeface="+mn-lt"/>
                <a:ea typeface="Calibri"/>
                <a:cs typeface="Calibri"/>
                <a:sym typeface="Calibri"/>
              </a:rPr>
              <a:t> [7]; soy [</a:t>
            </a:r>
            <a:r>
              <a:rPr lang="en-GB" sz="1200" b="0" i="0" u="none" strike="noStrike" kern="1200" cap="none" baseline="0" dirty="0" err="1">
                <a:solidFill>
                  <a:schemeClr val="tx1"/>
                </a:solidFill>
                <a:effectLst/>
                <a:latin typeface="+mn-lt"/>
                <a:ea typeface="Calibri"/>
                <a:cs typeface="Calibri"/>
                <a:sym typeface="Calibri"/>
              </a:rPr>
              <a:t>ser</a:t>
            </a:r>
            <a:r>
              <a:rPr lang="en-GB" sz="1200" b="0" i="0" u="none" strike="noStrike" kern="1200" cap="none" baseline="0" dirty="0">
                <a:solidFill>
                  <a:schemeClr val="tx1"/>
                </a:solidFill>
                <a:effectLst/>
                <a:latin typeface="+mn-lt"/>
                <a:ea typeface="Calibri"/>
                <a:cs typeface="Calibri"/>
                <a:sym typeface="Calibri"/>
              </a:rPr>
              <a:t>, 7]; </a:t>
            </a:r>
            <a:r>
              <a:rPr lang="en-GB" sz="1200" b="0" i="0" u="none" strike="noStrike" kern="1200" cap="none" baseline="0" dirty="0" err="1">
                <a:solidFill>
                  <a:schemeClr val="tx1"/>
                </a:solidFill>
                <a:effectLst/>
                <a:latin typeface="+mn-lt"/>
                <a:ea typeface="Calibri"/>
                <a:cs typeface="Calibri"/>
                <a:sym typeface="Calibri"/>
              </a:rPr>
              <a:t>eres</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ser</a:t>
            </a:r>
            <a:r>
              <a:rPr lang="en-GB" sz="1200" b="0" i="0" u="none" strike="noStrike" kern="1200" cap="none" baseline="0" dirty="0">
                <a:solidFill>
                  <a:schemeClr val="tx1"/>
                </a:solidFill>
                <a:effectLst/>
                <a:latin typeface="+mn-lt"/>
                <a:ea typeface="Calibri"/>
                <a:cs typeface="Calibri"/>
                <a:sym typeface="Calibri"/>
              </a:rPr>
              <a:t>, 7]; </a:t>
            </a:r>
            <a:r>
              <a:rPr lang="en-GB" sz="1200" b="0" i="0" u="none" strike="noStrike" kern="1200" cap="none" baseline="0" dirty="0" err="1">
                <a:solidFill>
                  <a:schemeClr val="tx1"/>
                </a:solidFill>
                <a:effectLst/>
                <a:latin typeface="+mn-lt"/>
                <a:ea typeface="Calibri"/>
                <a:cs typeface="Calibri"/>
                <a:sym typeface="Calibri"/>
              </a:rPr>
              <a:t>es</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ser</a:t>
            </a:r>
            <a:r>
              <a:rPr lang="en-GB" sz="1200" b="0" i="0" u="none" strike="noStrike" kern="1200" cap="none" baseline="0" dirty="0">
                <a:solidFill>
                  <a:schemeClr val="tx1"/>
                </a:solidFill>
                <a:effectLst/>
                <a:latin typeface="+mn-lt"/>
                <a:ea typeface="Calibri"/>
                <a:cs typeface="Calibri"/>
                <a:sym typeface="Calibri"/>
              </a:rPr>
              <a:t>, 7]; son [</a:t>
            </a:r>
            <a:r>
              <a:rPr lang="en-GB" sz="1200" b="0" i="0" u="none" strike="noStrike" kern="1200" cap="none" baseline="0" dirty="0" err="1">
                <a:solidFill>
                  <a:schemeClr val="tx1"/>
                </a:solidFill>
                <a:effectLst/>
                <a:latin typeface="+mn-lt"/>
                <a:ea typeface="Calibri"/>
                <a:cs typeface="Calibri"/>
                <a:sym typeface="Calibri"/>
              </a:rPr>
              <a:t>ser</a:t>
            </a:r>
            <a:r>
              <a:rPr lang="en-GB" sz="1200" b="0" i="0" u="none" strike="noStrike" kern="1200" cap="none" baseline="0" dirty="0">
                <a:solidFill>
                  <a:schemeClr val="tx1"/>
                </a:solidFill>
                <a:effectLst/>
                <a:latin typeface="+mn-lt"/>
                <a:ea typeface="Calibri"/>
                <a:cs typeface="Calibri"/>
                <a:sym typeface="Calibri"/>
              </a:rPr>
              <a:t>, 7]; </a:t>
            </a:r>
            <a:r>
              <a:rPr lang="en-GB" sz="1200" b="0" i="0" u="none" strike="noStrike" kern="1200" cap="none" baseline="0" dirty="0" err="1">
                <a:solidFill>
                  <a:schemeClr val="tx1"/>
                </a:solidFill>
                <a:effectLst/>
                <a:latin typeface="+mn-lt"/>
                <a:ea typeface="Calibri"/>
                <a:cs typeface="Calibri"/>
                <a:sym typeface="Calibri"/>
              </a:rPr>
              <a:t>serio</a:t>
            </a:r>
            <a:r>
              <a:rPr lang="en-GB" sz="1200" b="0" i="0" u="none" strike="noStrike" kern="1200" cap="none" baseline="0" dirty="0">
                <a:solidFill>
                  <a:schemeClr val="tx1"/>
                </a:solidFill>
                <a:effectLst/>
                <a:latin typeface="+mn-lt"/>
                <a:ea typeface="Calibri"/>
                <a:cs typeface="Calibri"/>
                <a:sym typeface="Calibri"/>
              </a:rPr>
              <a:t> [856]; loco [846]; mucho [41]; </a:t>
            </a:r>
            <a:r>
              <a:rPr lang="en-GB" sz="1200" b="0" i="0" u="none" strike="noStrike" kern="1200" cap="none" baseline="0" dirty="0" err="1">
                <a:solidFill>
                  <a:schemeClr val="tx1"/>
                </a:solidFill>
                <a:effectLst/>
                <a:latin typeface="+mn-lt"/>
                <a:ea typeface="Calibri"/>
                <a:cs typeface="Calibri"/>
                <a:sym typeface="Calibri"/>
              </a:rPr>
              <a:t>feliz</a:t>
            </a:r>
            <a:r>
              <a:rPr lang="en-GB" sz="1200" b="0" i="0" u="none" strike="noStrike" kern="1200" cap="none" baseline="0" dirty="0">
                <a:solidFill>
                  <a:schemeClr val="tx1"/>
                </a:solidFill>
                <a:effectLst/>
                <a:latin typeface="+mn-lt"/>
                <a:ea typeface="Calibri"/>
                <a:cs typeface="Calibri"/>
                <a:sym typeface="Calibri"/>
              </a:rPr>
              <a:t> [908]; </a:t>
            </a:r>
            <a:r>
              <a:rPr lang="en-GB" sz="1200" b="0" i="0" u="none" strike="noStrike" kern="1200" cap="none" baseline="0" dirty="0" err="1">
                <a:solidFill>
                  <a:schemeClr val="tx1"/>
                </a:solidFill>
                <a:effectLst/>
                <a:latin typeface="+mn-lt"/>
                <a:ea typeface="Calibri"/>
                <a:cs typeface="Calibri"/>
                <a:sym typeface="Calibri"/>
              </a:rPr>
              <a:t>nunca</a:t>
            </a:r>
            <a:r>
              <a:rPr lang="en-GB" sz="1200" b="0" i="0" u="none" strike="noStrike" kern="1200" cap="none" baseline="0" dirty="0">
                <a:solidFill>
                  <a:schemeClr val="tx1"/>
                </a:solidFill>
                <a:effectLst/>
                <a:latin typeface="+mn-lt"/>
                <a:ea typeface="Calibri"/>
                <a:cs typeface="Calibri"/>
                <a:sym typeface="Calibri"/>
              </a:rPr>
              <a:t> [158]; </a:t>
            </a:r>
            <a:r>
              <a:rPr lang="en-GB" sz="1200" b="0" i="0" u="none" strike="noStrike" kern="1200" cap="none" baseline="0" dirty="0" err="1">
                <a:solidFill>
                  <a:schemeClr val="tx1"/>
                </a:solidFill>
                <a:effectLst/>
                <a:latin typeface="+mn-lt"/>
                <a:ea typeface="Calibri"/>
                <a:cs typeface="Calibri"/>
                <a:sym typeface="Calibri"/>
              </a:rPr>
              <a:t>temprano</a:t>
            </a:r>
            <a:r>
              <a:rPr lang="en-GB" sz="1200" b="0" i="0" u="none" strike="noStrike" kern="1200" cap="none" baseline="0" dirty="0">
                <a:solidFill>
                  <a:schemeClr val="tx1"/>
                </a:solidFill>
                <a:effectLst/>
                <a:latin typeface="+mn-lt"/>
                <a:ea typeface="Calibri"/>
                <a:cs typeface="Calibri"/>
                <a:sym typeface="Calibri"/>
              </a:rPr>
              <a:t> [1578]; </a:t>
            </a:r>
            <a:r>
              <a:rPr lang="en-GB" sz="1200" b="0" i="0" u="none" strike="noStrike" kern="1200" cap="none" baseline="0" dirty="0" err="1">
                <a:solidFill>
                  <a:schemeClr val="tx1"/>
                </a:solidFill>
                <a:effectLst/>
                <a:latin typeface="+mn-lt"/>
                <a:ea typeface="Calibri"/>
                <a:cs typeface="Calibri"/>
                <a:sym typeface="Calibri"/>
              </a:rPr>
              <a:t>tarde</a:t>
            </a:r>
            <a:r>
              <a:rPr lang="en-GB" sz="1200" b="0" i="0" u="none" strike="noStrike" kern="1200" cap="none" baseline="0" dirty="0">
                <a:solidFill>
                  <a:schemeClr val="tx1"/>
                </a:solidFill>
                <a:effectLst/>
                <a:latin typeface="+mn-lt"/>
                <a:ea typeface="Calibri"/>
                <a:cs typeface="Calibri"/>
                <a:sym typeface="Calibri"/>
              </a:rPr>
              <a:t> [392]; no [11]; o [29]; </a:t>
            </a:r>
            <a:r>
              <a:rPr lang="en-GB" sz="1200" b="0" i="0" u="none" strike="noStrike" kern="1200" cap="none" baseline="0" dirty="0" err="1">
                <a:solidFill>
                  <a:schemeClr val="tx1"/>
                </a:solidFill>
                <a:effectLst/>
                <a:latin typeface="+mn-lt"/>
                <a:ea typeface="Calibri"/>
                <a:cs typeface="Calibri"/>
                <a:sym typeface="Calibri"/>
              </a:rPr>
              <a:t>algo</a:t>
            </a:r>
            <a:r>
              <a:rPr lang="en-GB" sz="1200" b="0" i="0" u="none" strike="noStrike" kern="1200" cap="none" baseline="0" dirty="0">
                <a:solidFill>
                  <a:schemeClr val="tx1"/>
                </a:solidFill>
                <a:effectLst/>
                <a:latin typeface="+mn-lt"/>
                <a:ea typeface="Calibri"/>
                <a:cs typeface="Calibri"/>
                <a:sym typeface="Calibri"/>
              </a:rPr>
              <a:t> [110]; ¿</a:t>
            </a:r>
            <a:r>
              <a:rPr lang="en-GB" sz="1200" b="0" i="0" u="none" strike="noStrike" kern="1200" cap="none" baseline="0" dirty="0" err="1">
                <a:solidFill>
                  <a:schemeClr val="tx1"/>
                </a:solidFill>
                <a:effectLst/>
                <a:latin typeface="+mn-lt"/>
                <a:ea typeface="Calibri"/>
                <a:cs typeface="Calibri"/>
                <a:sym typeface="Calibri"/>
              </a:rPr>
              <a:t>cómo</a:t>
            </a:r>
            <a:r>
              <a:rPr lang="en-GB" sz="1200" b="0" i="0" u="none" strike="noStrike" kern="1200" cap="none" baseline="0" dirty="0">
                <a:solidFill>
                  <a:schemeClr val="tx1"/>
                </a:solidFill>
                <a:effectLst/>
                <a:latin typeface="+mn-lt"/>
                <a:ea typeface="Calibri"/>
                <a:cs typeface="Calibri"/>
                <a:sym typeface="Calibri"/>
              </a:rPr>
              <a:t>? [151]; ¿</a:t>
            </a:r>
            <a:r>
              <a:rPr lang="en-GB" sz="1200" b="0" i="0" u="none" strike="noStrike" kern="1200" cap="none" baseline="0" dirty="0" err="1">
                <a:solidFill>
                  <a:schemeClr val="tx1"/>
                </a:solidFill>
                <a:effectLst/>
                <a:latin typeface="+mn-lt"/>
                <a:ea typeface="Calibri"/>
                <a:cs typeface="Calibri"/>
                <a:sym typeface="Calibri"/>
              </a:rPr>
              <a:t>qué</a:t>
            </a:r>
            <a:r>
              <a:rPr lang="en-GB" sz="1200" b="0" i="0" u="none" strike="noStrike" kern="1200" cap="none" baseline="0" dirty="0">
                <a:solidFill>
                  <a:schemeClr val="tx1"/>
                </a:solidFill>
                <a:effectLst/>
                <a:latin typeface="+mn-lt"/>
                <a:ea typeface="Calibri"/>
                <a:cs typeface="Calibri"/>
                <a:sym typeface="Calibri"/>
              </a:rPr>
              <a:t>? [50]; ¿</a:t>
            </a:r>
            <a:r>
              <a:rPr lang="en-GB" sz="1200" b="0" i="0" u="none" strike="noStrike" kern="1200" cap="none" baseline="0" dirty="0" err="1">
                <a:solidFill>
                  <a:schemeClr val="tx1"/>
                </a:solidFill>
                <a:effectLst/>
                <a:latin typeface="+mn-lt"/>
                <a:ea typeface="Calibri"/>
                <a:cs typeface="Calibri"/>
                <a:sym typeface="Calibri"/>
              </a:rPr>
              <a:t>quién</a:t>
            </a:r>
            <a:r>
              <a:rPr lang="en-GB" sz="1200" b="0" i="0" u="none" strike="noStrike" kern="1200" cap="none" baseline="0" dirty="0">
                <a:solidFill>
                  <a:schemeClr val="tx1"/>
                </a:solidFill>
                <a:effectLst/>
                <a:latin typeface="+mn-lt"/>
                <a:ea typeface="Calibri"/>
                <a:cs typeface="Calibri"/>
                <a:sym typeface="Calibri"/>
              </a:rPr>
              <a:t>? [289]; ¿</a:t>
            </a:r>
            <a:r>
              <a:rPr lang="en-GB" sz="1200" b="0" i="0" u="none" strike="noStrike" kern="1200" cap="none" baseline="0" dirty="0" err="1">
                <a:solidFill>
                  <a:schemeClr val="tx1"/>
                </a:solidFill>
                <a:effectLst/>
                <a:latin typeface="+mn-lt"/>
                <a:ea typeface="Calibri"/>
                <a:cs typeface="Calibri"/>
                <a:sym typeface="Calibri"/>
              </a:rPr>
              <a:t>cuándo</a:t>
            </a:r>
            <a:r>
              <a:rPr lang="en-GB" sz="1200" b="0" i="0" u="none" strike="noStrike" kern="1200" cap="none" baseline="0" dirty="0">
                <a:solidFill>
                  <a:schemeClr val="tx1"/>
                </a:solidFill>
                <a:effectLst/>
                <a:latin typeface="+mn-lt"/>
                <a:ea typeface="Calibri"/>
                <a:cs typeface="Calibri"/>
                <a:sym typeface="Calibri"/>
              </a:rPr>
              <a:t>? [57];¿</a:t>
            </a:r>
            <a:r>
              <a:rPr lang="en-GB" sz="1200" b="0" i="0" u="none" strike="noStrike" kern="1200" cap="none" baseline="0" dirty="0" err="1">
                <a:solidFill>
                  <a:schemeClr val="tx1"/>
                </a:solidFill>
                <a:effectLst/>
                <a:latin typeface="+mn-lt"/>
                <a:ea typeface="Calibri"/>
                <a:cs typeface="Calibri"/>
                <a:sym typeface="Calibri"/>
              </a:rPr>
              <a:t>cuál</a:t>
            </a:r>
            <a:r>
              <a:rPr lang="en-GB" sz="1200" b="0" i="0" u="none" strike="noStrike" kern="1200" cap="none" baseline="0" dirty="0">
                <a:solidFill>
                  <a:schemeClr val="tx1"/>
                </a:solidFill>
                <a:effectLst/>
                <a:latin typeface="+mn-lt"/>
                <a:ea typeface="Calibri"/>
                <a:cs typeface="Calibri"/>
                <a:sym typeface="Calibri"/>
              </a:rPr>
              <a:t>? [445]; ¿</a:t>
            </a:r>
            <a:r>
              <a:rPr lang="en-GB" sz="1200" b="0" i="0" u="none" strike="noStrike" kern="1200" cap="none" baseline="0" dirty="0" err="1">
                <a:solidFill>
                  <a:schemeClr val="tx1"/>
                </a:solidFill>
                <a:effectLst/>
                <a:latin typeface="+mn-lt"/>
                <a:ea typeface="Calibri"/>
                <a:cs typeface="Calibri"/>
                <a:sym typeface="Calibri"/>
              </a:rPr>
              <a:t>por</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qué</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dónde</a:t>
            </a:r>
            <a:r>
              <a:rPr lang="en-GB" sz="1200" b="0" i="0" u="none" strike="noStrike" kern="1200" cap="none" baseline="0" dirty="0">
                <a:solidFill>
                  <a:schemeClr val="tx1"/>
                </a:solidFill>
                <a:effectLst/>
                <a:latin typeface="+mn-lt"/>
                <a:ea typeface="Calibri"/>
                <a:cs typeface="Calibri"/>
                <a:sym typeface="Calibri"/>
              </a:rPr>
              <a:t>? [161]; </a:t>
            </a:r>
            <a:r>
              <a:rPr lang="en-GB" sz="1200" b="0" i="0" u="none" strike="noStrike" kern="1200" cap="none" baseline="0" dirty="0" err="1">
                <a:solidFill>
                  <a:schemeClr val="tx1"/>
                </a:solidFill>
                <a:effectLst/>
                <a:latin typeface="+mn-lt"/>
                <a:ea typeface="Calibri"/>
                <a:cs typeface="Calibri"/>
                <a:sym typeface="Calibri"/>
              </a:rPr>
              <a:t>uno</a:t>
            </a:r>
            <a:r>
              <a:rPr lang="en-GB" sz="1200" b="0" i="0" u="none" strike="noStrike" kern="1200" cap="none" baseline="0" dirty="0">
                <a:solidFill>
                  <a:schemeClr val="tx1"/>
                </a:solidFill>
                <a:effectLst/>
                <a:latin typeface="+mn-lt"/>
                <a:ea typeface="Calibri"/>
                <a:cs typeface="Calibri"/>
                <a:sym typeface="Calibri"/>
              </a:rPr>
              <a:t> [425]; dos [64]; </a:t>
            </a:r>
            <a:r>
              <a:rPr lang="en-GB" sz="1200" b="0" i="0" u="none" strike="noStrike" kern="1200" cap="none" baseline="0" dirty="0" err="1">
                <a:solidFill>
                  <a:schemeClr val="tx1"/>
                </a:solidFill>
                <a:effectLst/>
                <a:latin typeface="+mn-lt"/>
                <a:ea typeface="Calibri"/>
                <a:cs typeface="Calibri"/>
                <a:sym typeface="Calibri"/>
              </a:rPr>
              <a:t>tres</a:t>
            </a:r>
            <a:r>
              <a:rPr lang="en-GB" sz="1200" b="0" i="0" u="none" strike="noStrike" kern="1200" cap="none" baseline="0" dirty="0">
                <a:solidFill>
                  <a:schemeClr val="tx1"/>
                </a:solidFill>
                <a:effectLst/>
                <a:latin typeface="+mn-lt"/>
                <a:ea typeface="Calibri"/>
                <a:cs typeface="Calibri"/>
                <a:sym typeface="Calibri"/>
              </a:rPr>
              <a:t> [134]; </a:t>
            </a:r>
            <a:r>
              <a:rPr lang="en-GB" sz="1200" b="0" i="0" u="none" strike="noStrike" kern="1200" cap="none" baseline="0" dirty="0" err="1">
                <a:solidFill>
                  <a:schemeClr val="tx1"/>
                </a:solidFill>
                <a:effectLst/>
                <a:latin typeface="+mn-lt"/>
                <a:ea typeface="Calibri"/>
                <a:cs typeface="Calibri"/>
                <a:sym typeface="Calibri"/>
              </a:rPr>
              <a:t>cuatro</a:t>
            </a:r>
            <a:r>
              <a:rPr lang="en-GB" sz="1200" b="0" i="0" u="none" strike="noStrike" kern="1200" cap="none" baseline="0" dirty="0">
                <a:solidFill>
                  <a:schemeClr val="tx1"/>
                </a:solidFill>
                <a:effectLst/>
                <a:latin typeface="+mn-lt"/>
                <a:ea typeface="Calibri"/>
                <a:cs typeface="Calibri"/>
                <a:sym typeface="Calibri"/>
              </a:rPr>
              <a:t> [241]; </a:t>
            </a:r>
            <a:r>
              <a:rPr lang="en-GB" sz="1200" b="0" i="0" u="none" strike="noStrike" kern="1200" cap="none" baseline="0" dirty="0" err="1">
                <a:solidFill>
                  <a:schemeClr val="tx1"/>
                </a:solidFill>
                <a:effectLst/>
                <a:latin typeface="+mn-lt"/>
                <a:ea typeface="Calibri"/>
                <a:cs typeface="Calibri"/>
                <a:sym typeface="Calibri"/>
              </a:rPr>
              <a:t>cinco</a:t>
            </a:r>
            <a:r>
              <a:rPr lang="en-GB" sz="1200" b="0" i="0" u="none" strike="noStrike" kern="1200" cap="none" baseline="0" dirty="0">
                <a:solidFill>
                  <a:schemeClr val="tx1"/>
                </a:solidFill>
                <a:effectLst/>
                <a:latin typeface="+mn-lt"/>
                <a:ea typeface="Calibri"/>
                <a:cs typeface="Calibri"/>
                <a:sym typeface="Calibri"/>
              </a:rPr>
              <a:t> [284]; </a:t>
            </a:r>
            <a:r>
              <a:rPr lang="en-GB" sz="1200" b="0" i="0" u="none" strike="noStrike" kern="1200" cap="none" baseline="0" dirty="0" err="1">
                <a:solidFill>
                  <a:schemeClr val="tx1"/>
                </a:solidFill>
                <a:effectLst/>
                <a:latin typeface="+mn-lt"/>
                <a:ea typeface="Calibri"/>
                <a:cs typeface="Calibri"/>
                <a:sym typeface="Calibri"/>
              </a:rPr>
              <a:t>seis</a:t>
            </a:r>
            <a:r>
              <a:rPr lang="en-GB" sz="1200" b="0" i="0" u="none" strike="noStrike" kern="1200" cap="none" baseline="0" dirty="0">
                <a:solidFill>
                  <a:schemeClr val="tx1"/>
                </a:solidFill>
                <a:effectLst/>
                <a:latin typeface="+mn-lt"/>
                <a:ea typeface="Calibri"/>
                <a:cs typeface="Calibri"/>
                <a:sym typeface="Calibri"/>
              </a:rPr>
              <a:t> [438]; </a:t>
            </a:r>
            <a:r>
              <a:rPr lang="en-GB" sz="1200" b="0" i="0" u="none" strike="noStrike" kern="1200" cap="none" baseline="0" dirty="0" err="1">
                <a:solidFill>
                  <a:schemeClr val="tx1"/>
                </a:solidFill>
                <a:effectLst/>
                <a:latin typeface="+mn-lt"/>
                <a:ea typeface="Calibri"/>
                <a:cs typeface="Calibri"/>
                <a:sym typeface="Calibri"/>
              </a:rPr>
              <a:t>siete</a:t>
            </a:r>
            <a:r>
              <a:rPr lang="en-GB" sz="1200" b="0" i="0" u="none" strike="noStrike" kern="1200" cap="none" baseline="0" dirty="0">
                <a:solidFill>
                  <a:schemeClr val="tx1"/>
                </a:solidFill>
                <a:effectLst/>
                <a:latin typeface="+mn-lt"/>
                <a:ea typeface="Calibri"/>
                <a:cs typeface="Calibri"/>
                <a:sym typeface="Calibri"/>
              </a:rPr>
              <a:t> [603]; </a:t>
            </a:r>
            <a:r>
              <a:rPr lang="en-GB" sz="1200" b="0" i="0" u="none" strike="noStrike" kern="1200" cap="none" baseline="0" dirty="0" err="1">
                <a:solidFill>
                  <a:schemeClr val="tx1"/>
                </a:solidFill>
                <a:effectLst/>
                <a:latin typeface="+mn-lt"/>
                <a:ea typeface="Calibri"/>
                <a:cs typeface="Calibri"/>
                <a:sym typeface="Calibri"/>
              </a:rPr>
              <a:t>ocho</a:t>
            </a:r>
            <a:r>
              <a:rPr lang="en-GB" sz="1200" b="0" i="0" u="none" strike="noStrike" kern="1200" cap="none" baseline="0" dirty="0">
                <a:solidFill>
                  <a:schemeClr val="tx1"/>
                </a:solidFill>
                <a:effectLst/>
                <a:latin typeface="+mn-lt"/>
                <a:ea typeface="Calibri"/>
                <a:cs typeface="Calibri"/>
                <a:sym typeface="Calibri"/>
              </a:rPr>
              <a:t> [641]; </a:t>
            </a:r>
            <a:r>
              <a:rPr lang="en-GB" sz="1200" b="0" i="0" u="none" strike="noStrike" kern="1200" cap="none" baseline="0" dirty="0" err="1">
                <a:solidFill>
                  <a:schemeClr val="tx1"/>
                </a:solidFill>
                <a:effectLst/>
                <a:latin typeface="+mn-lt"/>
                <a:ea typeface="Calibri"/>
                <a:cs typeface="Calibri"/>
                <a:sym typeface="Calibri"/>
              </a:rPr>
              <a:t>nueve</a:t>
            </a:r>
            <a:r>
              <a:rPr lang="en-GB" sz="1200" b="0" i="0" u="none" strike="noStrike" kern="1200" cap="none" baseline="0" dirty="0">
                <a:solidFill>
                  <a:schemeClr val="tx1"/>
                </a:solidFill>
                <a:effectLst/>
                <a:latin typeface="+mn-lt"/>
                <a:ea typeface="Calibri"/>
                <a:cs typeface="Calibri"/>
                <a:sym typeface="Calibri"/>
              </a:rPr>
              <a:t> [991]; </a:t>
            </a:r>
            <a:r>
              <a:rPr lang="en-GB" sz="1200" b="0" i="0" u="none" strike="noStrike" kern="1200" cap="none" baseline="0" dirty="0" err="1">
                <a:solidFill>
                  <a:schemeClr val="tx1"/>
                </a:solidFill>
                <a:effectLst/>
                <a:latin typeface="+mn-lt"/>
                <a:ea typeface="Calibri"/>
                <a:cs typeface="Calibri"/>
                <a:sym typeface="Calibri"/>
              </a:rPr>
              <a:t>diez</a:t>
            </a:r>
            <a:r>
              <a:rPr lang="en-GB" sz="1200" b="0" i="0" u="none" strike="noStrike" kern="1200" cap="none" baseline="0" dirty="0">
                <a:solidFill>
                  <a:schemeClr val="tx1"/>
                </a:solidFill>
                <a:effectLst/>
                <a:latin typeface="+mn-lt"/>
                <a:ea typeface="Calibri"/>
                <a:cs typeface="Calibri"/>
                <a:sym typeface="Calibri"/>
              </a:rPr>
              <a:t> [449]; once [1700]; </a:t>
            </a:r>
            <a:r>
              <a:rPr lang="en-GB" sz="1200" b="0" i="0" u="none" strike="noStrike" kern="1200" cap="none" baseline="0" dirty="0" err="1">
                <a:solidFill>
                  <a:schemeClr val="tx1"/>
                </a:solidFill>
                <a:effectLst/>
                <a:latin typeface="+mn-lt"/>
                <a:ea typeface="Calibri"/>
                <a:cs typeface="Calibri"/>
                <a:sym typeface="Calibri"/>
              </a:rPr>
              <a:t>doce</a:t>
            </a:r>
            <a:r>
              <a:rPr lang="en-GB" sz="1200" b="0" i="0" u="none" strike="noStrike" kern="1200" cap="none" baseline="0" dirty="0">
                <a:solidFill>
                  <a:schemeClr val="tx1"/>
                </a:solidFill>
                <a:effectLst/>
                <a:latin typeface="+mn-lt"/>
                <a:ea typeface="Calibri"/>
                <a:cs typeface="Calibri"/>
                <a:sym typeface="Calibri"/>
              </a:rPr>
              <a:t> [1138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latin typeface="Calibri" panose="020F0502020204030204"/>
              </a:rPr>
              <a:pPr>
                <a:defRPr/>
              </a:pPr>
              <a:t>18</a:t>
            </a:fld>
            <a:endParaRPr lang="en-GB">
              <a:solidFill>
                <a:prstClr val="black"/>
              </a:solidFill>
              <a:latin typeface="Calibri" panose="020F0502020204030204"/>
            </a:endParaRPr>
          </a:p>
        </p:txBody>
      </p:sp>
    </p:spTree>
    <p:extLst>
      <p:ext uri="{BB962C8B-B14F-4D97-AF65-F5344CB8AC3E}">
        <p14:creationId xmlns:p14="http://schemas.microsoft.com/office/powerpoint/2010/main" val="1377963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 6 minutes</a:t>
            </a:r>
            <a:endParaRPr lang="en-US" b="1" dirty="0"/>
          </a:p>
          <a:p>
            <a:endParaRPr lang="en-US" b="1" dirty="0"/>
          </a:p>
          <a:p>
            <a:r>
              <a:rPr lang="en-US" b="1" dirty="0"/>
              <a:t>Aim: </a:t>
            </a:r>
            <a:r>
              <a:rPr lang="en-US" b="0" dirty="0"/>
              <a:t>speaking,</a:t>
            </a:r>
            <a:r>
              <a:rPr lang="en-US" b="0" baseline="0" dirty="0"/>
              <a:t> listening and writing exercise focusing on spelling and the penultimate syllable stress in Spanish.</a:t>
            </a:r>
            <a:endParaRPr lang="en-US" b="1" dirty="0"/>
          </a:p>
          <a:p>
            <a:endParaRPr lang="en-US" b="1" dirty="0"/>
          </a:p>
          <a:p>
            <a:r>
              <a:rPr lang="en-US" b="1" dirty="0"/>
              <a:t>Procedure:</a:t>
            </a:r>
          </a:p>
          <a:p>
            <a:r>
              <a:rPr lang="en-US" b="0" dirty="0"/>
              <a:t>1. Students A </a:t>
            </a:r>
            <a:r>
              <a:rPr lang="es-ES" b="0" dirty="0" err="1"/>
              <a:t>reads</a:t>
            </a:r>
            <a:r>
              <a:rPr lang="es-ES" b="0" dirty="0"/>
              <a:t> </a:t>
            </a:r>
            <a:r>
              <a:rPr lang="es-ES" b="0" dirty="0" err="1"/>
              <a:t>out</a:t>
            </a:r>
            <a:r>
              <a:rPr lang="es-ES" b="0" dirty="0"/>
              <a:t> </a:t>
            </a:r>
            <a:r>
              <a:rPr lang="es-ES" b="0" dirty="0" err="1"/>
              <a:t>each</a:t>
            </a:r>
            <a:r>
              <a:rPr lang="es-ES" b="0" dirty="0"/>
              <a:t> </a:t>
            </a:r>
            <a:r>
              <a:rPr lang="es-ES" b="0" dirty="0" err="1"/>
              <a:t>sentence</a:t>
            </a:r>
            <a:r>
              <a:rPr lang="es-ES" b="0" dirty="0"/>
              <a:t> in </a:t>
            </a:r>
            <a:r>
              <a:rPr lang="es-ES" b="0" dirty="0" err="1"/>
              <a:t>Spanish</a:t>
            </a:r>
            <a:r>
              <a:rPr lang="es-ES" b="0" dirty="0"/>
              <a:t>.</a:t>
            </a:r>
            <a:endParaRPr lang="en-US" b="0" dirty="0"/>
          </a:p>
          <a:p>
            <a:r>
              <a:rPr lang="en-US" b="0" dirty="0"/>
              <a:t>2. Student B </a:t>
            </a:r>
            <a:r>
              <a:rPr lang="es-ES" sz="1200" kern="1200" dirty="0" err="1">
                <a:solidFill>
                  <a:schemeClr val="tx1"/>
                </a:solidFill>
                <a:effectLst/>
                <a:latin typeface="+mn-lt"/>
                <a:ea typeface="+mn-ea"/>
                <a:cs typeface="+mn-cs"/>
              </a:rPr>
              <a:t>listens</a:t>
            </a:r>
            <a:r>
              <a:rPr lang="es-ES" sz="1200" kern="1200" dirty="0">
                <a:solidFill>
                  <a:schemeClr val="tx1"/>
                </a:solidFill>
                <a:effectLst/>
                <a:latin typeface="+mn-lt"/>
                <a:ea typeface="+mn-ea"/>
                <a:cs typeface="+mn-cs"/>
              </a:rPr>
              <a:t> and completes the </a:t>
            </a:r>
            <a:r>
              <a:rPr lang="es-ES" sz="1200" kern="1200" dirty="0" err="1">
                <a:solidFill>
                  <a:schemeClr val="tx1"/>
                </a:solidFill>
                <a:effectLst/>
                <a:latin typeface="+mn-lt"/>
                <a:ea typeface="+mn-ea"/>
                <a:cs typeface="+mn-cs"/>
              </a:rPr>
              <a:t>grid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must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fill</a:t>
            </a:r>
            <a:r>
              <a:rPr lang="es-ES" sz="1200" kern="1200" dirty="0">
                <a:solidFill>
                  <a:schemeClr val="tx1"/>
                </a:solidFill>
                <a:effectLst/>
                <a:latin typeface="+mn-lt"/>
                <a:ea typeface="+mn-ea"/>
                <a:cs typeface="+mn-cs"/>
              </a:rPr>
              <a:t> in the </a:t>
            </a:r>
            <a:r>
              <a:rPr lang="es-ES" sz="1200" kern="1200" dirty="0" err="1">
                <a:solidFill>
                  <a:schemeClr val="tx1"/>
                </a:solidFill>
                <a:effectLst/>
                <a:latin typeface="+mn-lt"/>
                <a:ea typeface="+mn-ea"/>
                <a:cs typeface="+mn-cs"/>
              </a:rPr>
              <a:t>missing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words</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Spanish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all</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which</a:t>
            </a:r>
            <a:r>
              <a:rPr lang="es-ES" sz="1200" kern="1200" dirty="0">
                <a:solidFill>
                  <a:schemeClr val="tx1"/>
                </a:solidFill>
                <a:effectLst/>
                <a:latin typeface="+mn-lt"/>
                <a:ea typeface="+mn-ea"/>
                <a:cs typeface="+mn-cs"/>
              </a:rPr>
              <a:t> are </a:t>
            </a:r>
            <a:r>
              <a:rPr lang="es-ES" sz="1200" kern="1200" dirty="0" err="1">
                <a:solidFill>
                  <a:schemeClr val="tx1"/>
                </a:solidFill>
                <a:effectLst/>
                <a:latin typeface="+mn-lt"/>
                <a:ea typeface="+mn-ea"/>
                <a:cs typeface="+mn-cs"/>
              </a:rPr>
              <a:t>stressed</a:t>
            </a:r>
            <a:r>
              <a:rPr lang="es-ES" sz="1200" kern="1200" dirty="0">
                <a:solidFill>
                  <a:schemeClr val="tx1"/>
                </a:solidFill>
                <a:effectLst/>
                <a:latin typeface="+mn-lt"/>
                <a:ea typeface="+mn-ea"/>
                <a:cs typeface="+mn-cs"/>
              </a:rPr>
              <a:t> on the </a:t>
            </a:r>
            <a:r>
              <a:rPr lang="es-ES" sz="1200" kern="1200" dirty="0" err="1">
                <a:solidFill>
                  <a:schemeClr val="tx1"/>
                </a:solidFill>
                <a:effectLst/>
                <a:latin typeface="+mn-lt"/>
                <a:ea typeface="+mn-ea"/>
                <a:cs typeface="+mn-cs"/>
              </a:rPr>
              <a:t>penultimate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syllable</a:t>
            </a:r>
            <a:r>
              <a:rPr lang="es-ES" sz="1200" kern="1200" dirty="0">
                <a:solidFill>
                  <a:schemeClr val="tx1"/>
                </a:solidFill>
                <a:effectLst/>
                <a:latin typeface="+mn-lt"/>
                <a:ea typeface="+mn-ea"/>
                <a:cs typeface="+mn-cs"/>
              </a:rPr>
              <a:t>, and decide </a:t>
            </a:r>
            <a:r>
              <a:rPr lang="es-ES" sz="1200" kern="1200" dirty="0" err="1">
                <a:solidFill>
                  <a:schemeClr val="tx1"/>
                </a:solidFill>
                <a:effectLst/>
                <a:latin typeface="+mn-lt"/>
                <a:ea typeface="+mn-ea"/>
                <a:cs typeface="+mn-cs"/>
              </a:rPr>
              <a:t>whether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need</a:t>
            </a:r>
            <a:r>
              <a:rPr lang="es-ES" sz="1200" kern="1200" dirty="0">
                <a:solidFill>
                  <a:schemeClr val="tx1"/>
                </a:solidFill>
                <a:effectLst/>
                <a:latin typeface="+mn-lt"/>
                <a:ea typeface="+mn-ea"/>
                <a:cs typeface="+mn-cs"/>
              </a:rPr>
              <a:t> to </a:t>
            </a:r>
            <a:r>
              <a:rPr lang="es-ES" sz="1200" kern="1200" dirty="0" err="1">
                <a:solidFill>
                  <a:schemeClr val="tx1"/>
                </a:solidFill>
                <a:effectLst/>
                <a:latin typeface="+mn-lt"/>
                <a:ea typeface="+mn-ea"/>
                <a:cs typeface="+mn-cs"/>
              </a:rPr>
              <a:t>add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accent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should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also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write</a:t>
            </a:r>
            <a:r>
              <a:rPr lang="es-ES" sz="1200" kern="1200" dirty="0">
                <a:solidFill>
                  <a:schemeClr val="tx1"/>
                </a:solidFill>
                <a:effectLst/>
                <a:latin typeface="+mn-lt"/>
                <a:ea typeface="+mn-ea"/>
                <a:cs typeface="+mn-cs"/>
              </a:rPr>
              <a:t> the English for </a:t>
            </a:r>
            <a:r>
              <a:rPr lang="es-ES" sz="1200" kern="1200" dirty="0" err="1">
                <a:solidFill>
                  <a:schemeClr val="tx1"/>
                </a:solidFill>
                <a:effectLst/>
                <a:latin typeface="+mn-lt"/>
                <a:ea typeface="+mn-ea"/>
                <a:cs typeface="+mn-cs"/>
              </a:rPr>
              <a:t>known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missing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words</a:t>
            </a:r>
            <a:r>
              <a:rPr lang="es-ES" sz="1200" kern="1200" dirty="0">
                <a:solidFill>
                  <a:schemeClr val="tx1"/>
                </a:solidFill>
                <a:effectLst/>
                <a:latin typeface="+mn-lt"/>
                <a:ea typeface="+mn-ea"/>
                <a:cs typeface="+mn-cs"/>
              </a:rPr>
              <a:t>. English </a:t>
            </a:r>
            <a:r>
              <a:rPr lang="es-ES" sz="1200" kern="1200" dirty="0" err="1">
                <a:solidFill>
                  <a:schemeClr val="tx1"/>
                </a:solidFill>
                <a:effectLst/>
                <a:latin typeface="+mn-lt"/>
                <a:ea typeface="+mn-ea"/>
                <a:cs typeface="+mn-cs"/>
              </a:rPr>
              <a:t>translations</a:t>
            </a:r>
            <a:r>
              <a:rPr lang="es-ES" sz="1200" kern="1200" dirty="0">
                <a:solidFill>
                  <a:schemeClr val="tx1"/>
                </a:solidFill>
                <a:effectLst/>
                <a:latin typeface="+mn-lt"/>
                <a:ea typeface="+mn-ea"/>
                <a:cs typeface="+mn-cs"/>
              </a:rPr>
              <a:t> for </a:t>
            </a:r>
            <a:r>
              <a:rPr lang="es-ES" sz="1200" kern="1200" dirty="0" err="1">
                <a:solidFill>
                  <a:schemeClr val="tx1"/>
                </a:solidFill>
                <a:effectLst/>
                <a:latin typeface="+mn-lt"/>
                <a:ea typeface="+mn-ea"/>
                <a:cs typeface="+mn-cs"/>
              </a:rPr>
              <a:t>unknown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words</a:t>
            </a:r>
            <a:r>
              <a:rPr lang="es-ES" sz="1200" kern="1200" dirty="0">
                <a:solidFill>
                  <a:schemeClr val="tx1"/>
                </a:solidFill>
                <a:effectLst/>
                <a:latin typeface="+mn-lt"/>
                <a:ea typeface="+mn-ea"/>
                <a:cs typeface="+mn-cs"/>
              </a:rPr>
              <a:t> are </a:t>
            </a:r>
            <a:r>
              <a:rPr lang="es-ES" sz="1200" kern="1200" dirty="0" err="1">
                <a:solidFill>
                  <a:schemeClr val="tx1"/>
                </a:solidFill>
                <a:effectLst/>
                <a:latin typeface="+mn-lt"/>
                <a:ea typeface="+mn-ea"/>
                <a:cs typeface="+mn-cs"/>
              </a:rPr>
              <a:t>given</a:t>
            </a:r>
            <a:r>
              <a:rPr lang="es-ES" sz="1200" kern="1200" dirty="0">
                <a:solidFill>
                  <a:schemeClr val="tx1"/>
                </a:solidFill>
                <a:effectLst/>
                <a:latin typeface="+mn-lt"/>
                <a:ea typeface="+mn-ea"/>
                <a:cs typeface="+mn-cs"/>
              </a:rPr>
              <a:t>.</a:t>
            </a:r>
          </a:p>
          <a:p>
            <a:r>
              <a:rPr lang="es-ES" sz="1200" b="0" kern="1200" dirty="0">
                <a:solidFill>
                  <a:schemeClr val="tx1"/>
                </a:solidFill>
                <a:effectLst/>
                <a:latin typeface="+mn-lt"/>
                <a:ea typeface="+mn-ea"/>
                <a:cs typeface="+mn-cs"/>
              </a:rPr>
              <a:t>3. </a:t>
            </a:r>
            <a:r>
              <a:rPr lang="es-ES" sz="1200" b="0" kern="1200" dirty="0" err="1">
                <a:solidFill>
                  <a:schemeClr val="tx1"/>
                </a:solidFill>
                <a:effectLst/>
                <a:latin typeface="+mn-lt"/>
                <a:ea typeface="+mn-ea"/>
                <a:cs typeface="+mn-cs"/>
              </a:rPr>
              <a:t>Students</a:t>
            </a:r>
            <a:r>
              <a:rPr lang="es-ES" sz="1200" b="0" kern="1200" dirty="0">
                <a:solidFill>
                  <a:schemeClr val="tx1"/>
                </a:solidFill>
                <a:effectLst/>
                <a:latin typeface="+mn-lt"/>
                <a:ea typeface="+mn-ea"/>
                <a:cs typeface="+mn-cs"/>
              </a:rPr>
              <a:t> swap roles.</a:t>
            </a:r>
          </a:p>
          <a:p>
            <a:r>
              <a:rPr lang="es-ES" sz="1200" b="0" kern="1200" dirty="0">
                <a:solidFill>
                  <a:schemeClr val="tx1"/>
                </a:solidFill>
                <a:effectLst/>
                <a:latin typeface="+mn-lt"/>
                <a:ea typeface="+mn-ea"/>
                <a:cs typeface="+mn-cs"/>
              </a:rPr>
              <a:t>4. </a:t>
            </a:r>
            <a:r>
              <a:rPr lang="es-ES" sz="1200" b="0" kern="1200" dirty="0" err="1">
                <a:solidFill>
                  <a:schemeClr val="tx1"/>
                </a:solidFill>
                <a:effectLst/>
                <a:latin typeface="+mn-lt"/>
                <a:ea typeface="+mn-ea"/>
                <a:cs typeface="+mn-cs"/>
              </a:rPr>
              <a:t>Teachers</a:t>
            </a:r>
            <a:r>
              <a:rPr lang="es-ES" sz="1200" b="0" kern="1200" dirty="0">
                <a:solidFill>
                  <a:schemeClr val="tx1"/>
                </a:solidFill>
                <a:effectLst/>
                <a:latin typeface="+mn-lt"/>
                <a:ea typeface="+mn-ea"/>
                <a:cs typeface="+mn-cs"/>
              </a:rPr>
              <a:t> can </a:t>
            </a:r>
            <a:r>
              <a:rPr lang="es-ES" sz="1200" b="0" kern="1200" dirty="0" err="1">
                <a:solidFill>
                  <a:schemeClr val="tx1"/>
                </a:solidFill>
                <a:effectLst/>
                <a:latin typeface="+mn-lt"/>
                <a:ea typeface="+mn-ea"/>
                <a:cs typeface="+mn-cs"/>
              </a:rPr>
              <a:t>offer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feedback</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using</a:t>
            </a:r>
            <a:r>
              <a:rPr lang="es-ES" sz="1200" b="0" kern="1200" dirty="0">
                <a:solidFill>
                  <a:schemeClr val="tx1"/>
                </a:solidFill>
                <a:effectLst/>
                <a:latin typeface="+mn-lt"/>
                <a:ea typeface="+mn-ea"/>
                <a:cs typeface="+mn-cs"/>
              </a:rPr>
              <a:t> the </a:t>
            </a:r>
            <a:r>
              <a:rPr lang="es-ES" sz="1200" b="0" kern="1200" dirty="0" err="1">
                <a:solidFill>
                  <a:schemeClr val="tx1"/>
                </a:solidFill>
                <a:effectLst/>
                <a:latin typeface="+mn-lt"/>
                <a:ea typeface="+mn-ea"/>
                <a:cs typeface="+mn-cs"/>
              </a:rPr>
              <a:t>answer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slides</a:t>
            </a:r>
            <a:r>
              <a:rPr lang="es-ES" sz="1200" b="0" kern="1200" dirty="0">
                <a:solidFill>
                  <a:schemeClr val="tx1"/>
                </a:solidFill>
                <a:effectLst/>
                <a:latin typeface="+mn-lt"/>
                <a:ea typeface="+mn-ea"/>
                <a:cs typeface="+mn-cs"/>
              </a:rPr>
              <a:t>.</a:t>
            </a:r>
          </a:p>
          <a:p>
            <a:endParaRPr lang="es-E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kern="1200" dirty="0">
                <a:solidFill>
                  <a:schemeClr val="tx1"/>
                </a:solidFill>
                <a:effectLst/>
                <a:latin typeface="+mn-lt"/>
                <a:ea typeface="+mn-ea"/>
                <a:cs typeface="+mn-cs"/>
              </a:rPr>
              <a:t>Note: </a:t>
            </a:r>
            <a:r>
              <a:rPr lang="es-ES" sz="1200" b="0" kern="1200" dirty="0" err="1">
                <a:solidFill>
                  <a:schemeClr val="tx1"/>
                </a:solidFill>
                <a:effectLst/>
                <a:latin typeface="+mn-lt"/>
                <a:ea typeface="+mn-ea"/>
                <a:cs typeface="+mn-cs"/>
              </a:rPr>
              <a:t>Half</a:t>
            </a:r>
            <a:r>
              <a:rPr lang="es-ES" sz="1200" b="0" kern="1200" dirty="0">
                <a:solidFill>
                  <a:schemeClr val="tx1"/>
                </a:solidFill>
                <a:effectLst/>
                <a:latin typeface="+mn-lt"/>
                <a:ea typeface="+mn-ea"/>
                <a:cs typeface="+mn-cs"/>
              </a:rPr>
              <a:t> of the </a:t>
            </a:r>
            <a:r>
              <a:rPr lang="es-ES" sz="1200" b="0" kern="1200" dirty="0" err="1">
                <a:solidFill>
                  <a:schemeClr val="tx1"/>
                </a:solidFill>
                <a:effectLst/>
                <a:latin typeface="+mn-lt"/>
                <a:ea typeface="+mn-ea"/>
                <a:cs typeface="+mn-cs"/>
              </a:rPr>
              <a:t>missing</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words</a:t>
            </a:r>
            <a:r>
              <a:rPr lang="es-ES" sz="1200" b="0" kern="1200" dirty="0">
                <a:solidFill>
                  <a:schemeClr val="tx1"/>
                </a:solidFill>
                <a:effectLst/>
                <a:latin typeface="+mn-lt"/>
                <a:ea typeface="+mn-ea"/>
                <a:cs typeface="+mn-cs"/>
              </a:rPr>
              <a:t> are </a:t>
            </a:r>
            <a:r>
              <a:rPr lang="es-ES" sz="1200" b="0" kern="1200" dirty="0" err="1">
                <a:solidFill>
                  <a:schemeClr val="tx1"/>
                </a:solidFill>
                <a:effectLst/>
                <a:latin typeface="+mn-lt"/>
                <a:ea typeface="+mn-ea"/>
                <a:cs typeface="+mn-cs"/>
              </a:rPr>
              <a:t>known</a:t>
            </a:r>
            <a:r>
              <a:rPr lang="es-ES" sz="1200" b="0" kern="1200" dirty="0">
                <a:solidFill>
                  <a:schemeClr val="tx1"/>
                </a:solidFill>
                <a:effectLst/>
                <a:latin typeface="+mn-lt"/>
                <a:ea typeface="+mn-ea"/>
                <a:cs typeface="+mn-cs"/>
              </a:rPr>
              <a:t> and </a:t>
            </a:r>
            <a:r>
              <a:rPr lang="es-ES" sz="1200" b="0" kern="1200" dirty="0" err="1">
                <a:solidFill>
                  <a:schemeClr val="tx1"/>
                </a:solidFill>
                <a:effectLst/>
                <a:latin typeface="+mn-lt"/>
                <a:ea typeface="+mn-ea"/>
                <a:cs typeface="+mn-cs"/>
              </a:rPr>
              <a:t>half</a:t>
            </a:r>
            <a:r>
              <a:rPr lang="es-ES" sz="1200" b="0" kern="1200" dirty="0">
                <a:solidFill>
                  <a:schemeClr val="tx1"/>
                </a:solidFill>
                <a:effectLst/>
                <a:latin typeface="+mn-lt"/>
                <a:ea typeface="+mn-ea"/>
                <a:cs typeface="+mn-cs"/>
              </a:rPr>
              <a:t> are </a:t>
            </a:r>
            <a:r>
              <a:rPr lang="es-ES" sz="1200" b="0" kern="1200" dirty="0" err="1">
                <a:solidFill>
                  <a:schemeClr val="tx1"/>
                </a:solidFill>
                <a:effectLst/>
                <a:latin typeface="+mn-lt"/>
                <a:ea typeface="+mn-ea"/>
                <a:cs typeface="+mn-cs"/>
              </a:rPr>
              <a:t>unknown</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Frequency</a:t>
            </a:r>
            <a:r>
              <a:rPr lang="es-ES" sz="1200" b="0" kern="1200" dirty="0">
                <a:solidFill>
                  <a:schemeClr val="tx1"/>
                </a:solidFill>
                <a:effectLst/>
                <a:latin typeface="+mn-lt"/>
                <a:ea typeface="+mn-ea"/>
                <a:cs typeface="+mn-cs"/>
              </a:rPr>
              <a:t> rankings for </a:t>
            </a:r>
            <a:r>
              <a:rPr lang="es-ES" sz="1200" b="0" kern="1200" dirty="0" err="1">
                <a:solidFill>
                  <a:schemeClr val="tx1"/>
                </a:solidFill>
                <a:effectLst/>
                <a:latin typeface="+mn-lt"/>
                <a:ea typeface="+mn-ea"/>
                <a:cs typeface="+mn-cs"/>
              </a:rPr>
              <a:t>unknown</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words</a:t>
            </a:r>
            <a:r>
              <a:rPr lang="es-ES" sz="1200" b="0" kern="1200" dirty="0">
                <a:solidFill>
                  <a:schemeClr val="tx1"/>
                </a:solidFill>
                <a:effectLst/>
                <a:latin typeface="+mn-lt"/>
                <a:ea typeface="+mn-ea"/>
                <a:cs typeface="+mn-cs"/>
              </a:rPr>
              <a:t> are </a:t>
            </a:r>
            <a:r>
              <a:rPr lang="es-ES" sz="1200" b="0" kern="1200" dirty="0" err="1">
                <a:solidFill>
                  <a:schemeClr val="tx1"/>
                </a:solidFill>
                <a:effectLst/>
                <a:latin typeface="+mn-lt"/>
                <a:ea typeface="+mn-ea"/>
                <a:cs typeface="+mn-cs"/>
              </a:rPr>
              <a:t>below</a:t>
            </a:r>
            <a:r>
              <a:rPr lang="es-ES"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moderno</a:t>
            </a:r>
            <a:r>
              <a:rPr lang="en-GB" sz="1200" kern="1200" dirty="0">
                <a:solidFill>
                  <a:schemeClr val="tx1"/>
                </a:solidFill>
                <a:effectLst/>
                <a:latin typeface="+mn-lt"/>
                <a:ea typeface="+mn-ea"/>
                <a:cs typeface="+mn-cs"/>
              </a:rPr>
              <a:t> [861], </a:t>
            </a:r>
            <a:r>
              <a:rPr lang="en-GB" sz="1200" kern="1200" dirty="0" err="1">
                <a:solidFill>
                  <a:schemeClr val="tx1"/>
                </a:solidFill>
                <a:effectLst/>
                <a:latin typeface="+mn-lt"/>
                <a:ea typeface="+mn-ea"/>
                <a:cs typeface="+mn-cs"/>
              </a:rPr>
              <a:t>cáncer</a:t>
            </a:r>
            <a:r>
              <a:rPr lang="en-GB" sz="1200" kern="1200" dirty="0">
                <a:solidFill>
                  <a:schemeClr val="tx1"/>
                </a:solidFill>
                <a:effectLst/>
                <a:latin typeface="+mn-lt"/>
                <a:ea typeface="+mn-ea"/>
                <a:cs typeface="+mn-cs"/>
              </a:rPr>
              <a:t> [1983], </a:t>
            </a:r>
            <a:r>
              <a:rPr lang="en-GB" sz="1200" kern="1200" dirty="0" err="1">
                <a:solidFill>
                  <a:schemeClr val="tx1"/>
                </a:solidFill>
                <a:effectLst/>
                <a:latin typeface="+mn-lt"/>
                <a:ea typeface="+mn-ea"/>
                <a:cs typeface="+mn-cs"/>
              </a:rPr>
              <a:t>cuidar</a:t>
            </a:r>
            <a:r>
              <a:rPr lang="en-GB" sz="1200" kern="1200" dirty="0">
                <a:solidFill>
                  <a:schemeClr val="tx1"/>
                </a:solidFill>
                <a:effectLst/>
                <a:latin typeface="+mn-lt"/>
                <a:ea typeface="+mn-ea"/>
                <a:cs typeface="+mn-cs"/>
              </a:rPr>
              <a:t> [751], </a:t>
            </a:r>
            <a:r>
              <a:rPr lang="en-GB" sz="1200" kern="1200" dirty="0" err="1">
                <a:solidFill>
                  <a:schemeClr val="tx1"/>
                </a:solidFill>
                <a:effectLst/>
                <a:latin typeface="+mn-lt"/>
                <a:ea typeface="+mn-ea"/>
                <a:cs typeface="+mn-cs"/>
              </a:rPr>
              <a:t>enfermo</a:t>
            </a:r>
            <a:r>
              <a:rPr lang="en-GB" sz="1200" kern="1200" dirty="0">
                <a:solidFill>
                  <a:schemeClr val="tx1"/>
                </a:solidFill>
                <a:effectLst/>
                <a:latin typeface="+mn-lt"/>
                <a:ea typeface="+mn-ea"/>
                <a:cs typeface="+mn-cs"/>
              </a:rPr>
              <a:t> [1092], </a:t>
            </a:r>
            <a:r>
              <a:rPr lang="en-GB" sz="1200" kern="1200" dirty="0" err="1">
                <a:solidFill>
                  <a:schemeClr val="tx1"/>
                </a:solidFill>
                <a:effectLst/>
                <a:latin typeface="+mn-lt"/>
                <a:ea typeface="+mn-ea"/>
                <a:cs typeface="+mn-cs"/>
              </a:rPr>
              <a:t>carácter</a:t>
            </a:r>
            <a:r>
              <a:rPr lang="en-GB" sz="1200" kern="1200" dirty="0">
                <a:solidFill>
                  <a:schemeClr val="tx1"/>
                </a:solidFill>
                <a:effectLst/>
                <a:latin typeface="+mn-lt"/>
                <a:ea typeface="+mn-ea"/>
                <a:cs typeface="+mn-cs"/>
              </a:rPr>
              <a:t> [813], </a:t>
            </a:r>
            <a:r>
              <a:rPr lang="en-GB" sz="1200" kern="1200" dirty="0" err="1">
                <a:solidFill>
                  <a:schemeClr val="tx1"/>
                </a:solidFill>
                <a:effectLst/>
                <a:latin typeface="+mn-lt"/>
                <a:ea typeface="+mn-ea"/>
                <a:cs typeface="+mn-cs"/>
              </a:rPr>
              <a:t>líder</a:t>
            </a:r>
            <a:r>
              <a:rPr lang="en-GB" sz="1200" kern="1200" dirty="0">
                <a:solidFill>
                  <a:schemeClr val="tx1"/>
                </a:solidFill>
                <a:effectLst/>
                <a:latin typeface="+mn-lt"/>
                <a:ea typeface="+mn-ea"/>
                <a:cs typeface="+mn-cs"/>
              </a:rPr>
              <a:t> [1155], </a:t>
            </a:r>
            <a:r>
              <a:rPr lang="es-ES" sz="1200" kern="1200" dirty="0">
                <a:solidFill>
                  <a:schemeClr val="tx1"/>
                </a:solidFill>
                <a:effectLst/>
                <a:latin typeface="+mn-lt"/>
                <a:ea typeface="+mn-ea"/>
                <a:cs typeface="+mn-cs"/>
              </a:rPr>
              <a:t>escritor [864], merecer [1216], enorme [631], ángel [1300], dólar [677], inútil [1753]</a:t>
            </a:r>
            <a:endParaRPr lang="x-non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minutes (for slides 2-5)</a:t>
            </a:r>
          </a:p>
          <a:p>
            <a:br>
              <a:rPr lang="en-US" dirty="0"/>
            </a:br>
            <a:r>
              <a:rPr lang="en-US" b="1" dirty="0"/>
              <a:t>Aim</a:t>
            </a:r>
            <a:r>
              <a:rPr lang="en-US" dirty="0"/>
              <a:t>: to </a:t>
            </a:r>
            <a:r>
              <a:rPr lang="en-US" dirty="0" err="1"/>
              <a:t>practise</a:t>
            </a:r>
            <a:r>
              <a:rPr lang="en-US" dirty="0"/>
              <a:t> productive (oral) recall of twelve words from this week’s vocabulary</a:t>
            </a:r>
            <a:r>
              <a:rPr lang="en-US" baseline="0" dirty="0"/>
              <a:t> revision subset of Y7 vocabulary,</a:t>
            </a:r>
            <a:r>
              <a:rPr lang="en-US" dirty="0"/>
              <a:t> within a given time. This is slide 1/4.</a:t>
            </a:r>
          </a:p>
          <a:p>
            <a:endParaRPr lang="en-US" dirty="0"/>
          </a:p>
          <a:p>
            <a:r>
              <a:rPr lang="en-US" b="1" dirty="0"/>
              <a:t>Procedure:</a:t>
            </a:r>
          </a:p>
          <a:p>
            <a:pPr marL="0" indent="0">
              <a:buFont typeface="+mj-lt"/>
              <a:buNone/>
            </a:pPr>
            <a:r>
              <a:rPr lang="en-US" dirty="0"/>
              <a:t>1. Students need to say all three words before three seconds elapse.</a:t>
            </a:r>
          </a:p>
          <a:p>
            <a:pPr marL="0" indent="0">
              <a:buFont typeface="+mj-lt"/>
              <a:buNone/>
            </a:pPr>
            <a:r>
              <a:rPr lang="en-US" dirty="0"/>
              <a:t>2. Teachers click to reveal answers.</a:t>
            </a:r>
          </a:p>
          <a:p>
            <a:pPr marL="0" indent="0">
              <a:buFont typeface="+mj-lt"/>
              <a:buNone/>
            </a:pPr>
            <a:r>
              <a:rPr lang="en-US" dirty="0"/>
              <a:t>3. Repeat if additional practice needed.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Student A speaking cards and answer grid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DO NOT DISPLAY DURING </a:t>
            </a:r>
            <a:r>
              <a:rPr lang="en-GB" b="1" dirty="0"/>
              <a:t>ACTIVITY</a:t>
            </a:r>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latin typeface="Calibri"/>
              </a:rPr>
              <a:pPr/>
              <a:t>20</a:t>
            </a:fld>
            <a:endParaRPr lang="en-GB">
              <a:solidFill>
                <a:prstClr val="black"/>
              </a:solidFill>
              <a:latin typeface="Calibri"/>
            </a:endParaRPr>
          </a:p>
        </p:txBody>
      </p:sp>
    </p:spTree>
    <p:extLst>
      <p:ext uri="{BB962C8B-B14F-4D97-AF65-F5344CB8AC3E}">
        <p14:creationId xmlns:p14="http://schemas.microsoft.com/office/powerpoint/2010/main" val="1734878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Student B speaking cards and answer grid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DO NOT DISPLAY DURING </a:t>
            </a:r>
            <a:r>
              <a:rPr lang="en-GB" b="1" dirty="0"/>
              <a:t>ACTIVITY</a:t>
            </a:r>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latin typeface="Calibri"/>
              </a:rPr>
              <a:pPr/>
              <a:t>21</a:t>
            </a:fld>
            <a:endParaRPr lang="en-GB">
              <a:solidFill>
                <a:prstClr val="black"/>
              </a:solidFill>
              <a:latin typeface="Calibri"/>
            </a:endParaRPr>
          </a:p>
        </p:txBody>
      </p:sp>
    </p:spTree>
    <p:extLst>
      <p:ext uri="{BB962C8B-B14F-4D97-AF65-F5344CB8AC3E}">
        <p14:creationId xmlns:p14="http://schemas.microsoft.com/office/powerpoint/2010/main" val="4147740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endParaRPr lang="en-US" b="1" dirty="0"/>
          </a:p>
          <a:p>
            <a:r>
              <a:rPr lang="en-US" b="1" dirty="0"/>
              <a:t>Notes:</a:t>
            </a:r>
            <a:r>
              <a:rPr lang="en-US" b="0" dirty="0"/>
              <a:t> Words appear one at a time, first missing words and then English translations.</a:t>
            </a:r>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latin typeface="Calibri"/>
              </a:rPr>
              <a:pPr/>
              <a:t>22</a:t>
            </a:fld>
            <a:endParaRPr lang="en-GB">
              <a:solidFill>
                <a:prstClr val="black"/>
              </a:solidFill>
              <a:latin typeface="Calibri"/>
            </a:endParaRPr>
          </a:p>
        </p:txBody>
      </p:sp>
    </p:spTree>
    <p:extLst>
      <p:ext uri="{BB962C8B-B14F-4D97-AF65-F5344CB8AC3E}">
        <p14:creationId xmlns:p14="http://schemas.microsoft.com/office/powerpoint/2010/main" val="429876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endParaRPr lang="en-US" b="1" dirty="0"/>
          </a:p>
          <a:p>
            <a:r>
              <a:rPr lang="en-US" b="1" dirty="0"/>
              <a:t>Notes:</a:t>
            </a:r>
            <a:r>
              <a:rPr lang="en-US" b="0" dirty="0"/>
              <a:t> Words appear one at a time, first missing words and then English translations.</a:t>
            </a:r>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latin typeface="Calibri"/>
              </a:rPr>
              <a:pPr/>
              <a:t>23</a:t>
            </a:fld>
            <a:endParaRPr lang="en-GB">
              <a:solidFill>
                <a:prstClr val="black"/>
              </a:solidFill>
              <a:latin typeface="Calibri"/>
            </a:endParaRPr>
          </a:p>
        </p:txBody>
      </p:sp>
    </p:spTree>
    <p:extLst>
      <p:ext uri="{BB962C8B-B14F-4D97-AF65-F5344CB8AC3E}">
        <p14:creationId xmlns:p14="http://schemas.microsoft.com/office/powerpoint/2010/main" val="378496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a:t>
            </a:r>
            <a:r>
              <a:rPr lang="en-US" b="1"/>
              <a:t>: </a:t>
            </a:r>
            <a:r>
              <a:rPr lang="en-US" b="0"/>
              <a:t>to</a:t>
            </a:r>
            <a:r>
              <a:rPr lang="en-US" b="1"/>
              <a:t> </a:t>
            </a:r>
            <a:r>
              <a:rPr lang="en-US" b="0"/>
              <a:t>recap </a:t>
            </a:r>
            <a:r>
              <a:rPr lang="en-US" b="0" dirty="0"/>
              <a:t>how </a:t>
            </a:r>
            <a:r>
              <a:rPr lang="en-US" b="0"/>
              <a:t>to say the date in Spanish.</a:t>
            </a:r>
            <a:endParaRPr lang="en-US" b="0" dirty="0"/>
          </a:p>
          <a:p>
            <a:endParaRPr lang="en-US" b="1" dirty="0"/>
          </a:p>
          <a:p>
            <a:r>
              <a:rPr lang="en-US" b="1" dirty="0"/>
              <a:t>Procedure:</a:t>
            </a:r>
          </a:p>
          <a:p>
            <a:pPr marL="228600" indent="-228600">
              <a:buAutoNum type="arabicPeriod"/>
            </a:pPr>
            <a:r>
              <a:rPr lang="en-US" b="0" dirty="0"/>
              <a:t>Teachers click to go through the slide and examples. Gaps are left for students to provide answers.</a:t>
            </a:r>
          </a:p>
          <a:p>
            <a:pPr marL="228600" indent="-228600">
              <a:buAutoNum type="arabicPeriod"/>
            </a:pPr>
            <a:endParaRPr lang="en-US"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baseline="0" dirty="0"/>
              <a:t>to </a:t>
            </a:r>
            <a:r>
              <a:rPr lang="en-US" b="0" baseline="0" dirty="0" err="1"/>
              <a:t>practise</a:t>
            </a:r>
            <a:r>
              <a:rPr lang="en-US" b="0" baseline="0" dirty="0"/>
              <a:t> aural recognition of dates.</a:t>
            </a:r>
            <a:endParaRPr lang="en-US" b="1" dirty="0"/>
          </a:p>
          <a:p>
            <a:endParaRPr lang="en-US" b="1" dirty="0"/>
          </a:p>
          <a:p>
            <a:r>
              <a:rPr lang="en-US" b="1" dirty="0"/>
              <a:t>Procedure:</a:t>
            </a:r>
          </a:p>
          <a:p>
            <a:r>
              <a:rPr lang="en-US" b="0" dirty="0"/>
              <a:t>1. Students will need to write the correct</a:t>
            </a:r>
            <a:r>
              <a:rPr lang="en-US" b="0" baseline="0" dirty="0"/>
              <a:t> letter for each person’s birthday. They can write 1-8 in their exercise books. The potential answers are in English on the right hand side.</a:t>
            </a:r>
            <a:endParaRPr lang="en-US" b="0" dirty="0"/>
          </a:p>
          <a:p>
            <a:r>
              <a:rPr lang="en-US" b="0" dirty="0"/>
              <a:t>2. Teachers click the number</a:t>
            </a:r>
            <a:r>
              <a:rPr lang="en-US" b="0" baseline="0" dirty="0"/>
              <a:t> buttons to hear the recording.</a:t>
            </a:r>
            <a:endParaRPr lang="en-US" b="0" dirty="0"/>
          </a:p>
          <a:p>
            <a:r>
              <a:rPr lang="en-US" b="0" dirty="0"/>
              <a:t>3. Click again to see the answers.</a:t>
            </a:r>
          </a:p>
          <a:p>
            <a:endParaRPr lang="en-US" b="0" dirty="0"/>
          </a:p>
          <a:p>
            <a:r>
              <a:rPr lang="en-US" b="1" dirty="0"/>
              <a:t>Idea</a:t>
            </a:r>
            <a:r>
              <a:rPr lang="en-US" b="1" baseline="0" dirty="0"/>
              <a:t> for extension: </a:t>
            </a:r>
            <a:r>
              <a:rPr lang="en-US" b="0" dirty="0"/>
              <a:t>Teachers could ask students to listen again and write down</a:t>
            </a:r>
            <a:r>
              <a:rPr lang="en-US" b="0" baseline="0" dirty="0"/>
              <a:t> the names that they hear. Teachers could then ask, for example, ‘</a:t>
            </a:r>
            <a:r>
              <a:rPr lang="en-US" b="0" dirty="0"/>
              <a:t>¿</a:t>
            </a:r>
            <a:r>
              <a:rPr lang="en-US" b="0" dirty="0" err="1"/>
              <a:t>Quién</a:t>
            </a:r>
            <a:r>
              <a:rPr lang="en-US" b="0" dirty="0"/>
              <a:t> es la persona 1?’</a:t>
            </a:r>
            <a:r>
              <a:rPr lang="en-US" b="0" baseline="0" dirty="0"/>
              <a:t> after hearing the audio again (or alternatively, ¿</a:t>
            </a:r>
            <a:r>
              <a:rPr lang="en-US" b="0" baseline="0" dirty="0" err="1"/>
              <a:t>Cómo</a:t>
            </a:r>
            <a:r>
              <a:rPr lang="en-US" b="0" baseline="0" dirty="0"/>
              <a:t> se llama la persona 1?) to see whether students are have noted these down accurately, and are able to reproduce them orally. All the names will appear on the next slide, so this could be used to give feedback on spelling.</a:t>
            </a:r>
            <a:endParaRPr lang="en-US" b="0" dirty="0"/>
          </a:p>
          <a:p>
            <a:endParaRPr lang="en-US" b="0" dirty="0"/>
          </a:p>
          <a:p>
            <a:r>
              <a:rPr lang="en-US" b="1" dirty="0"/>
              <a:t>Transcript:</a:t>
            </a:r>
          </a:p>
          <a:p>
            <a:pPr marL="228600" indent="-228600">
              <a:buAutoNum type="arabicPeriod"/>
            </a:pPr>
            <a:r>
              <a:rPr lang="en-US" b="0" baseline="0" dirty="0"/>
              <a:t>El </a:t>
            </a:r>
            <a:r>
              <a:rPr lang="en-US" b="0" baseline="0" dirty="0" err="1"/>
              <a:t>cumpleaños</a:t>
            </a:r>
            <a:r>
              <a:rPr lang="en-US" b="0" baseline="0" dirty="0"/>
              <a:t> de Javier </a:t>
            </a:r>
            <a:r>
              <a:rPr lang="en-US" b="0" baseline="0" dirty="0" err="1"/>
              <a:t>Bardem</a:t>
            </a:r>
            <a:r>
              <a:rPr lang="en-US" b="0" baseline="0" dirty="0"/>
              <a:t> </a:t>
            </a:r>
            <a:r>
              <a:rPr lang="en-US" b="0" baseline="0" dirty="0" err="1"/>
              <a:t>es</a:t>
            </a:r>
            <a:r>
              <a:rPr lang="en-US" b="0" baseline="0" dirty="0"/>
              <a:t> el </a:t>
            </a:r>
            <a:r>
              <a:rPr lang="en-US" b="0" baseline="0" dirty="0" err="1"/>
              <a:t>nueve</a:t>
            </a:r>
            <a:r>
              <a:rPr lang="en-US" b="0" baseline="0" dirty="0"/>
              <a:t> de </a:t>
            </a:r>
            <a:r>
              <a:rPr lang="en-US" b="0" baseline="0" dirty="0" err="1"/>
              <a:t>agosto</a:t>
            </a:r>
            <a:r>
              <a:rPr lang="en-US" b="0" baseline="0" dirty="0"/>
              <a:t>.</a:t>
            </a:r>
          </a:p>
          <a:p>
            <a:pPr marL="228600" indent="-228600">
              <a:buAutoNum type="arabicPeriod"/>
            </a:pPr>
            <a:r>
              <a:rPr lang="en-US" b="0" baseline="0" dirty="0"/>
              <a:t>El </a:t>
            </a:r>
            <a:r>
              <a:rPr lang="en-US" b="0" baseline="0" dirty="0" err="1"/>
              <a:t>cumpleaños</a:t>
            </a:r>
            <a:r>
              <a:rPr lang="en-US" b="0" baseline="0" dirty="0"/>
              <a:t> de Rafael </a:t>
            </a:r>
            <a:r>
              <a:rPr lang="en-US" b="0" baseline="0" dirty="0" err="1"/>
              <a:t>Nadal</a:t>
            </a:r>
            <a:r>
              <a:rPr lang="en-US" b="0" baseline="0" dirty="0"/>
              <a:t> </a:t>
            </a:r>
            <a:r>
              <a:rPr lang="en-US" b="0" baseline="0" dirty="0" err="1"/>
              <a:t>es</a:t>
            </a:r>
            <a:r>
              <a:rPr lang="en-US" b="0" baseline="0" dirty="0"/>
              <a:t> el </a:t>
            </a:r>
            <a:r>
              <a:rPr lang="en-US" b="0" baseline="0" dirty="0" err="1"/>
              <a:t>tres</a:t>
            </a:r>
            <a:r>
              <a:rPr lang="en-US" b="0" baseline="0" dirty="0"/>
              <a:t> de </a:t>
            </a:r>
            <a:r>
              <a:rPr lang="en-US" b="0" baseline="0" dirty="0" err="1"/>
              <a:t>junio</a:t>
            </a:r>
            <a:r>
              <a:rPr lang="en-US" b="0" baseline="0" dirty="0"/>
              <a:t>.</a:t>
            </a:r>
          </a:p>
          <a:p>
            <a:pPr marL="228600" indent="-228600">
              <a:buAutoNum type="arabicPeriod"/>
            </a:pPr>
            <a:r>
              <a:rPr lang="en-US" b="0" baseline="0" dirty="0"/>
              <a:t>El </a:t>
            </a:r>
            <a:r>
              <a:rPr lang="en-US" b="0" baseline="0" dirty="0" err="1"/>
              <a:t>cumpleaños</a:t>
            </a:r>
            <a:r>
              <a:rPr lang="en-US" b="0" baseline="0" dirty="0"/>
              <a:t> de Carolina </a:t>
            </a:r>
            <a:r>
              <a:rPr lang="en-US" b="0" baseline="0" dirty="0" err="1"/>
              <a:t>Marín</a:t>
            </a:r>
            <a:r>
              <a:rPr lang="en-US" b="0" baseline="0" dirty="0"/>
              <a:t> </a:t>
            </a:r>
            <a:r>
              <a:rPr lang="en-US" b="0" baseline="0" dirty="0" err="1"/>
              <a:t>es</a:t>
            </a:r>
            <a:r>
              <a:rPr lang="en-US" b="0" baseline="0" dirty="0"/>
              <a:t> el quince de </a:t>
            </a:r>
            <a:r>
              <a:rPr lang="en-US" b="0" baseline="0" dirty="0" err="1"/>
              <a:t>junio</a:t>
            </a:r>
            <a:r>
              <a:rPr lang="en-US" b="0" baseline="0" dirty="0"/>
              <a:t>.</a:t>
            </a:r>
          </a:p>
          <a:p>
            <a:pPr marL="228600" indent="-228600">
              <a:buAutoNum type="arabicPeriod"/>
            </a:pPr>
            <a:r>
              <a:rPr lang="en-US" b="0" baseline="0" dirty="0"/>
              <a:t>El </a:t>
            </a:r>
            <a:r>
              <a:rPr lang="en-US" b="0" baseline="0" dirty="0" err="1"/>
              <a:t>cumpleaños</a:t>
            </a:r>
            <a:r>
              <a:rPr lang="en-US" b="0" baseline="0" dirty="0"/>
              <a:t> de Isabel Allende </a:t>
            </a:r>
            <a:r>
              <a:rPr lang="en-US" b="0" baseline="0" dirty="0" err="1"/>
              <a:t>es</a:t>
            </a:r>
            <a:r>
              <a:rPr lang="en-US" b="0" baseline="0" dirty="0"/>
              <a:t> el dos de </a:t>
            </a:r>
            <a:r>
              <a:rPr lang="en-US" b="0" baseline="0" dirty="0" err="1"/>
              <a:t>agosto</a:t>
            </a:r>
            <a:r>
              <a:rPr lang="en-US" b="0" baseline="0" dirty="0"/>
              <a:t>.</a:t>
            </a:r>
          </a:p>
          <a:p>
            <a:pPr marL="228600" indent="-228600">
              <a:buAutoNum type="arabicPeriod"/>
            </a:pPr>
            <a:r>
              <a:rPr lang="en-US" b="0" baseline="0" dirty="0"/>
              <a:t>El </a:t>
            </a:r>
            <a:r>
              <a:rPr lang="en-US" b="0" baseline="0" dirty="0" err="1"/>
              <a:t>cumpleaños</a:t>
            </a:r>
            <a:r>
              <a:rPr lang="en-US" b="0" baseline="0" dirty="0"/>
              <a:t> de David Silva </a:t>
            </a:r>
            <a:r>
              <a:rPr lang="en-US" b="0" baseline="0" dirty="0" err="1"/>
              <a:t>es</a:t>
            </a:r>
            <a:r>
              <a:rPr lang="en-US" b="0" baseline="0" dirty="0"/>
              <a:t> el </a:t>
            </a:r>
            <a:r>
              <a:rPr lang="en-US" b="0" baseline="0" dirty="0" err="1"/>
              <a:t>ocho</a:t>
            </a:r>
            <a:r>
              <a:rPr lang="en-US" b="0" baseline="0" dirty="0"/>
              <a:t> de </a:t>
            </a:r>
            <a:r>
              <a:rPr lang="en-US" b="0" baseline="0" dirty="0" err="1"/>
              <a:t>enero</a:t>
            </a:r>
            <a:r>
              <a:rPr lang="en-US" b="0" baseline="0" dirty="0"/>
              <a:t>.</a:t>
            </a:r>
          </a:p>
          <a:p>
            <a:pPr marL="228600" indent="-228600">
              <a:buAutoNum type="arabicPeriod"/>
            </a:pPr>
            <a:r>
              <a:rPr lang="en-US" b="0" baseline="0" dirty="0"/>
              <a:t>El </a:t>
            </a:r>
            <a:r>
              <a:rPr lang="en-US" b="0" baseline="0" dirty="0" err="1"/>
              <a:t>cumpleaños</a:t>
            </a:r>
            <a:r>
              <a:rPr lang="en-US" b="0" baseline="0" dirty="0"/>
              <a:t> de Natalia </a:t>
            </a:r>
            <a:r>
              <a:rPr lang="en-US" b="0" baseline="0" dirty="0" err="1"/>
              <a:t>Gaitán</a:t>
            </a:r>
            <a:r>
              <a:rPr lang="en-US" b="0" baseline="0" dirty="0"/>
              <a:t> </a:t>
            </a:r>
            <a:r>
              <a:rPr lang="en-US" b="0" baseline="0" dirty="0" err="1"/>
              <a:t>es</a:t>
            </a:r>
            <a:r>
              <a:rPr lang="en-US" b="0" baseline="0" dirty="0"/>
              <a:t> el </a:t>
            </a:r>
            <a:r>
              <a:rPr lang="en-US" b="0" baseline="0" dirty="0" err="1"/>
              <a:t>tres</a:t>
            </a:r>
            <a:r>
              <a:rPr lang="en-US" b="0" baseline="0" dirty="0"/>
              <a:t> de </a:t>
            </a:r>
            <a:r>
              <a:rPr lang="en-US" b="0" baseline="0" dirty="0" err="1"/>
              <a:t>marzo</a:t>
            </a:r>
            <a:r>
              <a:rPr lang="en-US" b="0" baseline="0" dirty="0"/>
              <a:t>.</a:t>
            </a:r>
          </a:p>
          <a:p>
            <a:pPr marL="228600" indent="-228600">
              <a:buAutoNum type="arabicPeriod"/>
            </a:pPr>
            <a:r>
              <a:rPr lang="en-US" b="0" baseline="0" dirty="0"/>
              <a:t>El </a:t>
            </a:r>
            <a:r>
              <a:rPr lang="en-US" b="0" baseline="0" dirty="0" err="1"/>
              <a:t>cumpleaños</a:t>
            </a:r>
            <a:r>
              <a:rPr lang="en-US" b="0" baseline="0" dirty="0"/>
              <a:t> de Ana de </a:t>
            </a:r>
            <a:r>
              <a:rPr lang="en-US" b="0" baseline="0" dirty="0" err="1"/>
              <a:t>Armas</a:t>
            </a:r>
            <a:r>
              <a:rPr lang="en-US" b="0" baseline="0" dirty="0"/>
              <a:t> </a:t>
            </a:r>
            <a:r>
              <a:rPr lang="en-US" b="0" baseline="0" dirty="0" err="1"/>
              <a:t>es</a:t>
            </a:r>
            <a:r>
              <a:rPr lang="en-US" b="0" baseline="0" dirty="0"/>
              <a:t> el </a:t>
            </a:r>
            <a:r>
              <a:rPr lang="en-US" b="0" baseline="0" dirty="0" err="1"/>
              <a:t>treinta</a:t>
            </a:r>
            <a:r>
              <a:rPr lang="en-US" b="0" baseline="0" dirty="0"/>
              <a:t> de </a:t>
            </a:r>
            <a:r>
              <a:rPr lang="en-US" b="0" baseline="0" dirty="0" err="1"/>
              <a:t>abril</a:t>
            </a:r>
            <a:r>
              <a:rPr lang="en-US" b="0" baseline="0" dirty="0"/>
              <a:t>.</a:t>
            </a:r>
          </a:p>
          <a:p>
            <a:pPr marL="228600" indent="-228600">
              <a:buAutoNum type="arabicPeriod"/>
            </a:pPr>
            <a:r>
              <a:rPr lang="en-US" b="0" baseline="0" dirty="0"/>
              <a:t>El </a:t>
            </a:r>
            <a:r>
              <a:rPr lang="en-US" b="0" baseline="0" dirty="0" err="1"/>
              <a:t>cumpleaños</a:t>
            </a:r>
            <a:r>
              <a:rPr lang="en-US" b="0" baseline="0" dirty="0"/>
              <a:t> de James Rodríguez es el </a:t>
            </a:r>
            <a:r>
              <a:rPr lang="en-US" b="0" baseline="0" dirty="0" err="1"/>
              <a:t>doce</a:t>
            </a:r>
            <a:r>
              <a:rPr lang="en-US" b="0" baseline="0" dirty="0"/>
              <a:t> de </a:t>
            </a:r>
            <a:r>
              <a:rPr lang="en-US" b="0" baseline="0" dirty="0" err="1"/>
              <a:t>julio</a:t>
            </a:r>
            <a:r>
              <a:rPr lang="en-US" b="0" baseline="0" dirty="0"/>
              <a:t>.</a:t>
            </a:r>
            <a:endParaRPr lang="en-US" b="0" dirty="0"/>
          </a:p>
          <a:p>
            <a:endParaRPr lang="en-US" b="1" dirty="0"/>
          </a:p>
          <a:p>
            <a:r>
              <a:rPr lang="en-GB" dirty="0"/>
              <a:t>Phot</a:t>
            </a:r>
            <a:r>
              <a:rPr lang="en-GB" baseline="0" dirty="0"/>
              <a:t>o of Javier </a:t>
            </a:r>
            <a:r>
              <a:rPr lang="en-GB" baseline="0" dirty="0" err="1"/>
              <a:t>Bardem</a:t>
            </a:r>
            <a:r>
              <a:rPr lang="en-GB" baseline="0" dirty="0"/>
              <a:t> free from </a:t>
            </a:r>
            <a:r>
              <a:rPr lang="en-GB" baseline="0" dirty="0" err="1"/>
              <a:t>Siebbi</a:t>
            </a:r>
            <a:r>
              <a:rPr lang="en-GB" baseline="0" dirty="0"/>
              <a:t> from https://</a:t>
            </a:r>
            <a:r>
              <a:rPr lang="en-GB" baseline="0" dirty="0" err="1"/>
              <a:t>commons.wikimedia.org</a:t>
            </a:r>
            <a:r>
              <a:rPr lang="en-GB" baseline="0" dirty="0"/>
              <a:t>/wiki/</a:t>
            </a:r>
            <a:r>
              <a:rPr lang="en-GB" baseline="0" dirty="0" err="1"/>
              <a:t>File:Javier_Bardem</a:t>
            </a:r>
            <a:r>
              <a:rPr lang="en-GB" baseline="0" dirty="0"/>
              <a:t>_(Berlin_Film_Festival_2007).jpg. The file is licensed under the Creative Commons Attribution 3.0 </a:t>
            </a:r>
            <a:r>
              <a:rPr lang="en-GB" baseline="0" dirty="0" err="1"/>
              <a:t>Unported</a:t>
            </a:r>
            <a:r>
              <a:rPr lang="en-GB" baseline="0" dirty="0"/>
              <a:t> license.</a:t>
            </a:r>
          </a:p>
          <a:p>
            <a:r>
              <a:rPr lang="en-GB" baseline="0" dirty="0"/>
              <a:t>Photo of Rafael </a:t>
            </a:r>
            <a:r>
              <a:rPr lang="en-GB" baseline="0" dirty="0" err="1"/>
              <a:t>Nadal</a:t>
            </a:r>
            <a:r>
              <a:rPr lang="en-GB" baseline="0" dirty="0"/>
              <a:t> free from Tatiana from https://</a:t>
            </a:r>
            <a:r>
              <a:rPr lang="en-GB" baseline="0" dirty="0" err="1"/>
              <a:t>commons.wikimedia.org</a:t>
            </a:r>
            <a:r>
              <a:rPr lang="en-GB" baseline="0" dirty="0"/>
              <a:t>/wiki/</a:t>
            </a:r>
            <a:r>
              <a:rPr lang="en-GB" baseline="0" dirty="0" err="1"/>
              <a:t>File:Rafael_Nadal</a:t>
            </a:r>
            <a:r>
              <a:rPr lang="en-GB" baseline="0" dirty="0"/>
              <a:t>_(16207904747).jpg. The file is licensed under the Creative Commons Attribution-Share Alike 2.0 Generic license.</a:t>
            </a:r>
          </a:p>
          <a:p>
            <a:r>
              <a:rPr lang="en-GB" baseline="0" dirty="0"/>
              <a:t>Photo of Isabel Allende from </a:t>
            </a:r>
            <a:r>
              <a:rPr lang="en-GB" baseline="0" dirty="0" err="1"/>
              <a:t>Lesekreis</a:t>
            </a:r>
            <a:r>
              <a:rPr lang="en-GB" baseline="0" dirty="0"/>
              <a:t> from https://</a:t>
            </a:r>
            <a:r>
              <a:rPr lang="en-GB" baseline="0" dirty="0" err="1"/>
              <a:t>commons.wikimedia.org</a:t>
            </a:r>
            <a:r>
              <a:rPr lang="en-GB" baseline="0" dirty="0"/>
              <a:t>/wiki/File:Isabel_Allende_Frankfurter_Buchmesse_2015_(cropped).JPG. This file is licensed under the Creative Commons Attribution-Share Alike 4.0 International license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Photo of David Silva from </a:t>
            </a:r>
            <a:r>
              <a:rPr lang="en-GB" dirty="0" err="1"/>
              <a:t>Steindy</a:t>
            </a:r>
            <a:r>
              <a:rPr lang="en-GB" dirty="0"/>
              <a:t> from https://</a:t>
            </a:r>
            <a:r>
              <a:rPr lang="en-GB" dirty="0" err="1"/>
              <a:t>commons.wikimedia.org</a:t>
            </a:r>
            <a:r>
              <a:rPr lang="en-GB" dirty="0"/>
              <a:t>/wiki/File:David_Silva_cropped_02.jpg. This file is licensed under the Creative Commons Attribution-Share</a:t>
            </a:r>
            <a:r>
              <a:rPr lang="en-GB" baseline="0" dirty="0"/>
              <a:t> Alike 3.0 </a:t>
            </a:r>
            <a:r>
              <a:rPr lang="en-GB" baseline="0" dirty="0" err="1"/>
              <a:t>Unported</a:t>
            </a:r>
            <a:r>
              <a:rPr lang="en-GB" baseline="0" dirty="0"/>
              <a:t>, 2.5 generic, 2.0 Generic and 1.0 Generic license.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Picture of Natalia </a:t>
            </a:r>
            <a:r>
              <a:rPr lang="en-GB" baseline="0" dirty="0" err="1"/>
              <a:t>Gaitán</a:t>
            </a:r>
            <a:r>
              <a:rPr lang="en-GB" baseline="0" dirty="0"/>
              <a:t> from her Twitter profile pic @NataliaGaitan3</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Photo of James Rodríguez from </a:t>
            </a:r>
            <a:r>
              <a:rPr lang="en-GB" baseline="0" dirty="0" err="1"/>
              <a:t>Hasebemakoto</a:t>
            </a:r>
            <a:r>
              <a:rPr lang="en-GB" baseline="0" dirty="0"/>
              <a:t> from https://</a:t>
            </a:r>
            <a:r>
              <a:rPr lang="en-GB" baseline="0" dirty="0" err="1"/>
              <a:t>commons.wikimedia.org</a:t>
            </a:r>
            <a:r>
              <a:rPr lang="en-GB" baseline="0" dirty="0"/>
              <a:t>/wiki/</a:t>
            </a:r>
            <a:r>
              <a:rPr lang="en-GB" baseline="0" dirty="0" err="1"/>
              <a:t>File:Jamesrodriguez.jpg</a:t>
            </a:r>
            <a:r>
              <a:rPr lang="en-GB" baseline="0" dirty="0"/>
              <a:t>. The file is licensed under the Creative Commons Attribution-Share Alike 4.0 International license</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latin typeface="Calibri" panose="020F0502020204030204"/>
              </a:rPr>
              <a:pPr>
                <a:defRPr/>
              </a:pPr>
              <a:t>25</a:t>
            </a:fld>
            <a:endParaRPr lang="en-GB">
              <a:solidFill>
                <a:prstClr val="black"/>
              </a:solidFill>
              <a:latin typeface="Calibri" panose="020F0502020204030204"/>
            </a:endParaRPr>
          </a:p>
        </p:txBody>
      </p:sp>
    </p:spTree>
    <p:extLst>
      <p:ext uri="{BB962C8B-B14F-4D97-AF65-F5344CB8AC3E}">
        <p14:creationId xmlns:p14="http://schemas.microsoft.com/office/powerpoint/2010/main" val="3388570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0" dirty="0"/>
              <a:t> 1 minute</a:t>
            </a:r>
          </a:p>
          <a:p>
            <a:endParaRPr lang="en-US" b="1" dirty="0"/>
          </a:p>
          <a:p>
            <a:r>
              <a:rPr lang="en-US" b="1" dirty="0"/>
              <a:t>Aim: </a:t>
            </a:r>
            <a:r>
              <a:rPr lang="en-US" b="0" dirty="0"/>
              <a:t>to present some factual information</a:t>
            </a:r>
            <a:r>
              <a:rPr lang="en-US" b="0" baseline="0" dirty="0"/>
              <a:t> about some of the celebrities mentioned in the previous activity.</a:t>
            </a:r>
            <a:endParaRPr lang="en-US" b="1" dirty="0"/>
          </a:p>
          <a:p>
            <a:endParaRPr lang="en-US" b="1" dirty="0"/>
          </a:p>
          <a:p>
            <a:r>
              <a:rPr lang="en-US" b="1" dirty="0"/>
              <a:t>Procedure:</a:t>
            </a:r>
          </a:p>
          <a:p>
            <a:pPr marL="228600" indent="-228600">
              <a:buAutoNum type="arabicPeriod"/>
            </a:pPr>
            <a:r>
              <a:rPr lang="en-US" b="0" dirty="0"/>
              <a:t>Teachers could ask who each person is with ‘¿</a:t>
            </a:r>
            <a:r>
              <a:rPr lang="en-US" b="0" dirty="0" err="1"/>
              <a:t>Quién</a:t>
            </a:r>
            <a:r>
              <a:rPr lang="en-US" b="0" dirty="0"/>
              <a:t> es? and ¿De</a:t>
            </a:r>
            <a:r>
              <a:rPr lang="en-US" b="0" baseline="0" dirty="0"/>
              <a:t> </a:t>
            </a:r>
            <a:r>
              <a:rPr lang="en-US" b="0" baseline="0" dirty="0" err="1"/>
              <a:t>dónde</a:t>
            </a:r>
            <a:r>
              <a:rPr lang="en-US" b="0" baseline="0" dirty="0"/>
              <a:t> </a:t>
            </a:r>
            <a:r>
              <a:rPr lang="en-US" b="0" baseline="0"/>
              <a:t>es?, in case any students know, </a:t>
            </a:r>
            <a:r>
              <a:rPr lang="en-US" b="0" baseline="0" dirty="0"/>
              <a:t>before clicking to reveal the short information (left to right, top row then bottom </a:t>
            </a:r>
            <a:r>
              <a:rPr lang="en-US" b="0" baseline="0"/>
              <a:t>row).</a:t>
            </a:r>
            <a:endParaRPr lang="en-US" b="0" baseline="0" dirty="0"/>
          </a:p>
          <a:p>
            <a:pPr marL="228600" indent="-228600">
              <a:buAutoNum type="arabicPeriod"/>
            </a:pPr>
            <a:endParaRPr lang="en-US" b="0" baseline="0" dirty="0"/>
          </a:p>
          <a:p>
            <a:pPr marL="0" indent="0">
              <a:buNone/>
            </a:pPr>
            <a:r>
              <a:rPr lang="en-US" b="1" baseline="0" dirty="0"/>
              <a:t>Note: </a:t>
            </a:r>
            <a:r>
              <a:rPr lang="en-US" b="0" baseline="0" dirty="0"/>
              <a:t>a number of the adjectives of nationality are near-cognates (</a:t>
            </a:r>
            <a:r>
              <a:rPr lang="en-US" b="0" baseline="0" dirty="0" err="1"/>
              <a:t>chilena</a:t>
            </a:r>
            <a:r>
              <a:rPr lang="en-US" b="0" baseline="0" dirty="0"/>
              <a:t>, </a:t>
            </a:r>
            <a:r>
              <a:rPr lang="en-US" b="0" baseline="0" dirty="0" err="1"/>
              <a:t>colombiano</a:t>
            </a:r>
            <a:r>
              <a:rPr lang="en-US" b="0" baseline="0" dirty="0"/>
              <a:t>, </a:t>
            </a:r>
            <a:r>
              <a:rPr lang="en-US" b="0" baseline="0" dirty="0" err="1"/>
              <a:t>cubana</a:t>
            </a:r>
            <a:r>
              <a:rPr lang="en-US" b="0" baseline="0" dirty="0"/>
              <a:t>). The meanings of these words may need to be given to students. </a:t>
            </a:r>
          </a:p>
          <a:p>
            <a:pPr marL="0" indent="0">
              <a:buNone/>
            </a:pPr>
            <a:endParaRPr lang="en-US" b="0" baseline="0" dirty="0"/>
          </a:p>
          <a:p>
            <a:pPr marL="0" indent="0">
              <a:buNone/>
            </a:pPr>
            <a:r>
              <a:rPr lang="en-US" b="1" dirty="0"/>
              <a:t>Frequency of</a:t>
            </a:r>
            <a:r>
              <a:rPr lang="en-US" b="1" baseline="0" dirty="0"/>
              <a:t> unknown words/cognates:</a:t>
            </a:r>
          </a:p>
          <a:p>
            <a:pPr marL="0" indent="0">
              <a:buNone/>
            </a:pPr>
            <a:r>
              <a:rPr lang="en-US" b="0" baseline="0" dirty="0"/>
              <a:t>actor [1533]; </a:t>
            </a:r>
            <a:r>
              <a:rPr lang="en-US" b="0" baseline="0" dirty="0" err="1"/>
              <a:t>actriz</a:t>
            </a:r>
            <a:r>
              <a:rPr lang="en-US" b="0" baseline="0" dirty="0"/>
              <a:t> [3567]; </a:t>
            </a:r>
            <a:r>
              <a:rPr lang="en-US" b="0" baseline="0" dirty="0" err="1"/>
              <a:t>futbolista</a:t>
            </a:r>
            <a:r>
              <a:rPr lang="en-US" b="0" baseline="0" dirty="0"/>
              <a:t> [4897]; </a:t>
            </a:r>
            <a:r>
              <a:rPr lang="en-US" b="0" baseline="0" dirty="0" err="1"/>
              <a:t>colombiano</a:t>
            </a:r>
            <a:r>
              <a:rPr lang="en-US" b="0" baseline="0" dirty="0"/>
              <a:t> [1611]; </a:t>
            </a:r>
            <a:r>
              <a:rPr lang="en-US" b="0" baseline="0" dirty="0" err="1"/>
              <a:t>cubano</a:t>
            </a:r>
            <a:r>
              <a:rPr lang="en-US" b="0" baseline="0" dirty="0"/>
              <a:t> [703]; </a:t>
            </a:r>
            <a:r>
              <a:rPr lang="en-US" b="0" baseline="0" dirty="0" err="1"/>
              <a:t>actriz</a:t>
            </a:r>
            <a:r>
              <a:rPr lang="en-US" b="0" baseline="0" dirty="0"/>
              <a:t> [3567]; chileno [1887]</a:t>
            </a:r>
            <a:endParaRPr lang="en-US" b="0" dirty="0"/>
          </a:p>
          <a:p>
            <a:endParaRPr lang="en-GB" dirty="0"/>
          </a:p>
          <a:p>
            <a:r>
              <a:rPr lang="en-GB" dirty="0"/>
              <a:t>Phot</a:t>
            </a:r>
            <a:r>
              <a:rPr lang="en-GB" baseline="0" dirty="0"/>
              <a:t>o of Javier </a:t>
            </a:r>
            <a:r>
              <a:rPr lang="en-GB" baseline="0" dirty="0" err="1"/>
              <a:t>Bardem</a:t>
            </a:r>
            <a:r>
              <a:rPr lang="en-GB" baseline="0" dirty="0"/>
              <a:t> free from </a:t>
            </a:r>
            <a:r>
              <a:rPr lang="en-GB" baseline="0" dirty="0" err="1"/>
              <a:t>Siebbi</a:t>
            </a:r>
            <a:r>
              <a:rPr lang="en-GB" baseline="0" dirty="0"/>
              <a:t> from https://</a:t>
            </a:r>
            <a:r>
              <a:rPr lang="en-GB" baseline="0" dirty="0" err="1"/>
              <a:t>commons.wikimedia.org</a:t>
            </a:r>
            <a:r>
              <a:rPr lang="en-GB" baseline="0" dirty="0"/>
              <a:t>/wiki/</a:t>
            </a:r>
            <a:r>
              <a:rPr lang="en-GB" baseline="0" dirty="0" err="1"/>
              <a:t>File:Javier_Bardem</a:t>
            </a:r>
            <a:r>
              <a:rPr lang="en-GB" baseline="0" dirty="0"/>
              <a:t>_(Berlin_Film_Festival_2007).jpg. The file is licensed under the Creative Commons Attribution 3.0 </a:t>
            </a:r>
            <a:r>
              <a:rPr lang="en-GB" baseline="0" dirty="0" err="1"/>
              <a:t>Unported</a:t>
            </a:r>
            <a:r>
              <a:rPr lang="en-GB" baseline="0" dirty="0"/>
              <a:t> license.</a:t>
            </a:r>
          </a:p>
          <a:p>
            <a:r>
              <a:rPr lang="en-GB" baseline="0" dirty="0"/>
              <a:t>Photo of Rafael </a:t>
            </a:r>
            <a:r>
              <a:rPr lang="en-GB" baseline="0" dirty="0" err="1"/>
              <a:t>Nadal</a:t>
            </a:r>
            <a:r>
              <a:rPr lang="en-GB" baseline="0" dirty="0"/>
              <a:t> free from Tatiana from https://</a:t>
            </a:r>
            <a:r>
              <a:rPr lang="en-GB" baseline="0" dirty="0" err="1"/>
              <a:t>commons.wikimedia.org</a:t>
            </a:r>
            <a:r>
              <a:rPr lang="en-GB" baseline="0" dirty="0"/>
              <a:t>/wiki/</a:t>
            </a:r>
            <a:r>
              <a:rPr lang="en-GB" baseline="0" dirty="0" err="1"/>
              <a:t>File:Rafael_Nadal</a:t>
            </a:r>
            <a:r>
              <a:rPr lang="en-GB" baseline="0" dirty="0"/>
              <a:t>_(16207904747).jpg. The file is licensed under the Creative Commons Attribution-Share Alike 2.0 Generic license.</a:t>
            </a:r>
          </a:p>
          <a:p>
            <a:r>
              <a:rPr lang="en-GB" dirty="0"/>
              <a:t>Photo</a:t>
            </a:r>
            <a:r>
              <a:rPr lang="en-GB" baseline="0" dirty="0"/>
              <a:t> of Sergio </a:t>
            </a:r>
            <a:r>
              <a:rPr lang="en-GB" baseline="0" dirty="0" err="1"/>
              <a:t>García</a:t>
            </a:r>
            <a:r>
              <a:rPr lang="en-GB" baseline="0" dirty="0"/>
              <a:t> free from </a:t>
            </a:r>
            <a:r>
              <a:rPr lang="en-GB" baseline="0" dirty="0" err="1"/>
              <a:t>Usien</a:t>
            </a:r>
            <a:r>
              <a:rPr lang="en-GB" baseline="0" dirty="0"/>
              <a:t> from https://</a:t>
            </a:r>
            <a:r>
              <a:rPr lang="en-GB" baseline="0" dirty="0" err="1"/>
              <a:t>commons.wikimedia.org</a:t>
            </a:r>
            <a:r>
              <a:rPr lang="en-GB" baseline="0" dirty="0"/>
              <a:t>/wiki/</a:t>
            </a:r>
            <a:r>
              <a:rPr lang="en-GB" baseline="0" dirty="0" err="1"/>
              <a:t>File:BMW_Open_Sergio_Garcia_nxjc.jpg</a:t>
            </a:r>
            <a:r>
              <a:rPr lang="en-GB" baseline="0" dirty="0"/>
              <a:t>. This file is licensed under the Creative Commons Attribution-Share Alike 3.0 </a:t>
            </a:r>
            <a:r>
              <a:rPr lang="en-GB" baseline="0" dirty="0" err="1"/>
              <a:t>Unported</a:t>
            </a:r>
            <a:r>
              <a:rPr lang="en-GB" baseline="0" dirty="0"/>
              <a:t>, 2.5 Generic, 2.0 Generic and 1.0 Generic license.</a:t>
            </a:r>
          </a:p>
          <a:p>
            <a:r>
              <a:rPr lang="en-GB" baseline="0" dirty="0"/>
              <a:t>Photo of Isabel Allende from </a:t>
            </a:r>
            <a:r>
              <a:rPr lang="en-GB" baseline="0" dirty="0" err="1"/>
              <a:t>Lesekreis</a:t>
            </a:r>
            <a:r>
              <a:rPr lang="en-GB" baseline="0" dirty="0"/>
              <a:t> from https://</a:t>
            </a:r>
            <a:r>
              <a:rPr lang="en-GB" baseline="0" dirty="0" err="1"/>
              <a:t>commons.wikimedia.org</a:t>
            </a:r>
            <a:r>
              <a:rPr lang="en-GB" baseline="0" dirty="0"/>
              <a:t>/wiki/File:Isabel_Allende_Frankfurter_Buchmesse_2015_(cropped).JPG. This file is licensed under the Creative Commons Attribution-Share Alike 4.0 International license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Photo of David Silva from </a:t>
            </a:r>
            <a:r>
              <a:rPr lang="en-GB" dirty="0" err="1"/>
              <a:t>Steindy</a:t>
            </a:r>
            <a:r>
              <a:rPr lang="en-GB" dirty="0"/>
              <a:t> from https://</a:t>
            </a:r>
            <a:r>
              <a:rPr lang="en-GB" dirty="0" err="1"/>
              <a:t>commons.wikimedia.org</a:t>
            </a:r>
            <a:r>
              <a:rPr lang="en-GB" dirty="0"/>
              <a:t>/wiki/File:David_Silva_cropped_02.jpg. This file is licensed under the Creative Commons Attribution-Share</a:t>
            </a:r>
            <a:r>
              <a:rPr lang="en-GB" baseline="0" dirty="0"/>
              <a:t> Alike 3.0 </a:t>
            </a:r>
            <a:r>
              <a:rPr lang="en-GB" baseline="0" dirty="0" err="1"/>
              <a:t>Unported</a:t>
            </a:r>
            <a:r>
              <a:rPr lang="en-GB" baseline="0" dirty="0"/>
              <a:t>, 2.5 generic, 2.0 Generic and 1.0 Generic license.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Picture of Natalia Gaitán from her Twitter profile pic @NataliaGaitan3</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Photo of Manu </a:t>
            </a:r>
            <a:r>
              <a:rPr lang="en-GB" baseline="0" dirty="0" err="1"/>
              <a:t>Tenorio</a:t>
            </a:r>
            <a:r>
              <a:rPr lang="en-GB" baseline="0" dirty="0"/>
              <a:t> from </a:t>
            </a:r>
            <a:r>
              <a:rPr lang="en-GB" baseline="0" dirty="0" err="1"/>
              <a:t>Teodoromix</a:t>
            </a:r>
            <a:r>
              <a:rPr lang="en-GB" baseline="0" dirty="0"/>
              <a:t> from https://</a:t>
            </a:r>
            <a:r>
              <a:rPr lang="en-GB" baseline="0" dirty="0" err="1"/>
              <a:t>commons.wikimedia.org</a:t>
            </a:r>
            <a:r>
              <a:rPr lang="en-GB" baseline="0" dirty="0"/>
              <a:t>/wiki/File:Manu_</a:t>
            </a:r>
            <a:r>
              <a:rPr lang="en-GB" baseline="0" dirty="0" err="1"/>
              <a:t>Tenorio</a:t>
            </a:r>
            <a:r>
              <a:rPr lang="en-GB" baseline="0" dirty="0"/>
              <a:t>_-_</a:t>
            </a:r>
            <a:r>
              <a:rPr lang="en-GB" baseline="0" dirty="0" err="1"/>
              <a:t>Concierto_OT_Sant_Jordi.jpg</a:t>
            </a:r>
            <a:r>
              <a:rPr lang="en-GB" baseline="0" dirty="0"/>
              <a:t>. This file is licensed under the Creative Commons Attribution-Share Alike 4.0 International license.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Photo of James Rodríguez from </a:t>
            </a:r>
            <a:r>
              <a:rPr lang="en-GB" baseline="0" dirty="0" err="1"/>
              <a:t>Hasebemakoto</a:t>
            </a:r>
            <a:r>
              <a:rPr lang="en-GB" baseline="0" dirty="0"/>
              <a:t> from https://</a:t>
            </a:r>
            <a:r>
              <a:rPr lang="en-GB" baseline="0" dirty="0" err="1"/>
              <a:t>commons.wikimedia.org</a:t>
            </a:r>
            <a:r>
              <a:rPr lang="en-GB" baseline="0" dirty="0"/>
              <a:t>/wiki/</a:t>
            </a:r>
            <a:r>
              <a:rPr lang="en-GB" baseline="0" dirty="0" err="1"/>
              <a:t>File:Jamesrodriguez.jpg</a:t>
            </a:r>
            <a:r>
              <a:rPr lang="en-GB" baseline="0" dirty="0"/>
              <a:t>. The file is licensed under the Creative Commons Attribution-Share Alike 4.0 International license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endParaRPr lang="en-US" b="1" dirty="0"/>
          </a:p>
          <a:p>
            <a:endParaRPr lang="en-US" b="1" dirty="0"/>
          </a:p>
          <a:p>
            <a:r>
              <a:rPr lang="en-US" b="1" dirty="0"/>
              <a:t>Aim: </a:t>
            </a:r>
            <a:r>
              <a:rPr lang="en-US" b="0" dirty="0"/>
              <a:t>to build anticipation</a:t>
            </a:r>
            <a:r>
              <a:rPr lang="en-US" b="0" baseline="0" dirty="0"/>
              <a:t> about the identity of the person described in the text and to reveal who this person is.</a:t>
            </a:r>
          </a:p>
          <a:p>
            <a:endParaRPr lang="en-US" b="1" dirty="0"/>
          </a:p>
          <a:p>
            <a:r>
              <a:rPr lang="en-US" b="1" dirty="0"/>
              <a:t>Procedure:</a:t>
            </a:r>
          </a:p>
          <a:p>
            <a:pPr marL="228600" indent="-228600">
              <a:buAutoNum type="arabicPeriod"/>
            </a:pPr>
            <a:r>
              <a:rPr lang="en-US" b="0" dirty="0"/>
              <a:t>Teachers</a:t>
            </a:r>
            <a:r>
              <a:rPr lang="en-US" b="0" baseline="0" dirty="0"/>
              <a:t> click to reveal the clues one by one. </a:t>
            </a:r>
          </a:p>
          <a:p>
            <a:pPr marL="228600" indent="-228600">
              <a:buAutoNum type="arabicPeriod"/>
            </a:pPr>
            <a:r>
              <a:rPr lang="en-US" b="0" baseline="0" dirty="0"/>
              <a:t>Students are not expected to know the answer, but if they do, they should write it down (to avoid saying the correct answer aloud before the options appear!) Then, once all of the prompts have been shown, the teacher can ask for the answer.</a:t>
            </a:r>
          </a:p>
          <a:p>
            <a:pPr marL="228600" indent="-228600">
              <a:buAutoNum type="arabicPeriod"/>
            </a:pPr>
            <a:r>
              <a:rPr lang="en-US" b="0" dirty="0"/>
              <a:t>Teachers can ask students why it is not Kane or Ronaldo (¿Por </a:t>
            </a:r>
            <a:r>
              <a:rPr lang="en-US" b="0" dirty="0" err="1"/>
              <a:t>qué</a:t>
            </a:r>
            <a:r>
              <a:rPr lang="en-US" b="0" dirty="0"/>
              <a:t> no es…?). Students could say short</a:t>
            </a:r>
            <a:r>
              <a:rPr lang="en-US" b="0" baseline="0" dirty="0"/>
              <a:t> sentences about their nationalities (e.g., Kane es </a:t>
            </a:r>
            <a:r>
              <a:rPr lang="en-US" b="0" baseline="0" dirty="0" err="1"/>
              <a:t>inglés</a:t>
            </a:r>
            <a:r>
              <a:rPr lang="en-US" b="0" baseline="0" dirty="0"/>
              <a:t>, Ronaldo no es de Argentina), what shirt </a:t>
            </a:r>
            <a:r>
              <a:rPr lang="en-US" b="0" baseline="0" dirty="0" err="1"/>
              <a:t>colours</a:t>
            </a:r>
            <a:r>
              <a:rPr lang="en-US" b="0" baseline="0" dirty="0"/>
              <a:t> / numbers they wear (</a:t>
            </a:r>
            <a:r>
              <a:rPr lang="en-US" b="0" baseline="0" dirty="0" err="1"/>
              <a:t>Normalmente</a:t>
            </a:r>
            <a:r>
              <a:rPr lang="en-US" b="0" baseline="0" dirty="0"/>
              <a:t> Kane </a:t>
            </a:r>
            <a:r>
              <a:rPr lang="en-US" b="0" baseline="0" dirty="0" err="1"/>
              <a:t>lleva</a:t>
            </a:r>
            <a:r>
              <a:rPr lang="en-US" b="0" baseline="0" dirty="0"/>
              <a:t> una </a:t>
            </a:r>
            <a:r>
              <a:rPr lang="en-US" b="0" baseline="0" dirty="0" err="1"/>
              <a:t>camiseta</a:t>
            </a:r>
            <a:r>
              <a:rPr lang="en-US" b="0" baseline="0" dirty="0"/>
              <a:t> </a:t>
            </a:r>
            <a:r>
              <a:rPr lang="en-US" b="0" baseline="0" dirty="0" err="1"/>
              <a:t>blanca</a:t>
            </a:r>
            <a:r>
              <a:rPr lang="en-US" b="0" baseline="0" dirty="0"/>
              <a:t>; Harry Kane </a:t>
            </a:r>
            <a:r>
              <a:rPr lang="en-US" b="0" baseline="0" dirty="0" err="1"/>
              <a:t>lleva</a:t>
            </a:r>
            <a:r>
              <a:rPr lang="en-US" b="0" baseline="0" dirty="0"/>
              <a:t> el </a:t>
            </a:r>
            <a:r>
              <a:rPr lang="en-US" b="0" baseline="0" dirty="0" err="1"/>
              <a:t>número</a:t>
            </a:r>
            <a:r>
              <a:rPr lang="en-US" b="0" baseline="0" dirty="0"/>
              <a:t> </a:t>
            </a:r>
            <a:r>
              <a:rPr lang="en-US" b="0" baseline="0" dirty="0" err="1"/>
              <a:t>nueve</a:t>
            </a:r>
            <a:r>
              <a:rPr lang="en-US" b="0" baseline="0" dirty="0"/>
              <a:t>, Ronaldo </a:t>
            </a:r>
            <a:r>
              <a:rPr lang="en-US" b="0" baseline="0" dirty="0" err="1"/>
              <a:t>lleva</a:t>
            </a:r>
            <a:r>
              <a:rPr lang="en-US" b="0" baseline="0" dirty="0"/>
              <a:t> el </a:t>
            </a:r>
            <a:r>
              <a:rPr lang="en-US" b="0" baseline="0" dirty="0" err="1"/>
              <a:t>número</a:t>
            </a:r>
            <a:r>
              <a:rPr lang="en-US" b="0" baseline="0" dirty="0"/>
              <a:t> </a:t>
            </a:r>
            <a:r>
              <a:rPr lang="en-US" b="0" baseline="0" dirty="0" err="1"/>
              <a:t>siete</a:t>
            </a:r>
            <a:r>
              <a:rPr lang="en-US" b="0" baseline="0" dirty="0"/>
              <a:t> </a:t>
            </a:r>
            <a:r>
              <a:rPr lang="en-US" b="0" baseline="0" dirty="0" err="1"/>
              <a:t>etc</a:t>
            </a:r>
            <a:r>
              <a:rPr lang="en-US" b="0" baseline="0" dirty="0"/>
              <a:t>), or other things that contradict the information on the previous slide (Ronaldo es alto, Kane no </a:t>
            </a:r>
            <a:r>
              <a:rPr lang="en-US" b="0" baseline="0" dirty="0" err="1"/>
              <a:t>habla</a:t>
            </a:r>
            <a:r>
              <a:rPr lang="en-US" b="0" baseline="0" dirty="0"/>
              <a:t> </a:t>
            </a:r>
            <a:r>
              <a:rPr lang="en-US" b="0" baseline="0" dirty="0" err="1"/>
              <a:t>español</a:t>
            </a:r>
            <a:r>
              <a:rPr lang="en-US" b="0" baseline="0" dirty="0"/>
              <a:t>, Ronaldo no </a:t>
            </a:r>
            <a:r>
              <a:rPr lang="en-US" b="0" baseline="0" dirty="0" err="1"/>
              <a:t>vive</a:t>
            </a:r>
            <a:r>
              <a:rPr lang="en-US" b="0" baseline="0" dirty="0"/>
              <a:t> </a:t>
            </a:r>
            <a:r>
              <a:rPr lang="en-US" b="0" baseline="0" dirty="0" err="1"/>
              <a:t>en</a:t>
            </a:r>
            <a:r>
              <a:rPr lang="en-US" b="0" baseline="0" dirty="0"/>
              <a:t> </a:t>
            </a:r>
            <a:r>
              <a:rPr lang="en-US" b="0" baseline="0" dirty="0" err="1"/>
              <a:t>España</a:t>
            </a:r>
            <a:r>
              <a:rPr lang="en-US" b="0" baseline="0" dirty="0"/>
              <a:t>, etc.)</a:t>
            </a:r>
            <a:endParaRPr lang="en-US" b="0" dirty="0"/>
          </a:p>
          <a:p>
            <a:endParaRPr lang="en-GB" dirty="0"/>
          </a:p>
          <a:p>
            <a:r>
              <a:rPr lang="en-GB" b="1" dirty="0"/>
              <a:t>Frequency</a:t>
            </a:r>
            <a:r>
              <a:rPr lang="en-GB" b="1" baseline="0" dirty="0"/>
              <a:t> of unknown words/cognates:</a:t>
            </a:r>
          </a:p>
          <a:p>
            <a:r>
              <a:rPr lang="en-GB" baseline="0" dirty="0" err="1"/>
              <a:t>camiseta</a:t>
            </a:r>
            <a:r>
              <a:rPr lang="en-GB" baseline="0" dirty="0"/>
              <a:t> [4130]</a:t>
            </a:r>
          </a:p>
          <a:p>
            <a:endParaRPr lang="en-GB" baseline="0" dirty="0"/>
          </a:p>
          <a:p>
            <a:endParaRPr lang="en-GB" baseline="0" dirty="0"/>
          </a:p>
          <a:p>
            <a:pPr marL="0" indent="0">
              <a:buNone/>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Harry Kane image</a:t>
            </a:r>
            <a:r>
              <a:rPr lang="en-GB" b="1" baseline="0" dirty="0"/>
              <a:t> Source: </a:t>
            </a:r>
            <a:r>
              <a:rPr lang="en-GB" sz="1200" kern="1200" dirty="0">
                <a:solidFill>
                  <a:schemeClr val="tx1"/>
                </a:solidFill>
                <a:effectLst/>
                <a:latin typeface="+mn-lt"/>
                <a:ea typeface="+mn-ea"/>
                <a:cs typeface="+mn-cs"/>
              </a:rPr>
              <a:t>h</a:t>
            </a:r>
            <a:r>
              <a:rPr lang="en-GB" sz="1200" kern="1200" dirty="0">
                <a:solidFill>
                  <a:schemeClr val="tx1"/>
                </a:solidFill>
                <a:effectLst/>
                <a:latin typeface="+mn-lt"/>
                <a:ea typeface="+mn-ea"/>
                <a:cs typeface="+mn-cs"/>
                <a:hlinkClick r:id="rId3"/>
              </a:rPr>
              <a:t>ttps://www.soccer.ru/galery/1057623/photo/736078</a:t>
            </a:r>
            <a:r>
              <a:rPr lang="en-GB" sz="1200" kern="1200" dirty="0">
                <a:solidFill>
                  <a:schemeClr val="tx1"/>
                </a:solidFill>
                <a:effectLst/>
                <a:latin typeface="+mn-lt"/>
                <a:ea typeface="+mn-ea"/>
                <a:cs typeface="+mn-cs"/>
              </a:rPr>
              <a:t>, author:</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Антон</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Зайцев</a:t>
            </a:r>
            <a:r>
              <a:rPr lang="en-GB" sz="1200" kern="1200" baseline="0" dirty="0">
                <a:solidFill>
                  <a:schemeClr val="tx1"/>
                </a:solidFill>
                <a:effectLst/>
                <a:latin typeface="+mn-lt"/>
                <a:ea typeface="+mn-ea"/>
                <a:cs typeface="+mn-cs"/>
              </a:rPr>
              <a:t>. https://</a:t>
            </a:r>
            <a:r>
              <a:rPr lang="en-GB" sz="1200" kern="1200" baseline="0" dirty="0" err="1">
                <a:solidFill>
                  <a:schemeClr val="tx1"/>
                </a:solidFill>
                <a:effectLst/>
                <a:latin typeface="+mn-lt"/>
                <a:ea typeface="+mn-ea"/>
                <a:cs typeface="+mn-cs"/>
              </a:rPr>
              <a:t>commons.wikimedia.org</a:t>
            </a:r>
            <a:r>
              <a:rPr lang="en-GB" sz="1200" kern="1200" baseline="0" dirty="0">
                <a:solidFill>
                  <a:schemeClr val="tx1"/>
                </a:solidFill>
                <a:effectLst/>
                <a:latin typeface="+mn-lt"/>
                <a:ea typeface="+mn-ea"/>
                <a:cs typeface="+mn-cs"/>
              </a:rPr>
              <a:t>/wiki/File:Harry_Kane_2018.jpg  </a:t>
            </a:r>
            <a:r>
              <a:rPr lang="en-GB" sz="1200" kern="1200" dirty="0">
                <a:solidFill>
                  <a:schemeClr val="tx1"/>
                </a:solidFill>
                <a:effectLst/>
                <a:latin typeface="+mn-lt"/>
                <a:ea typeface="+mn-ea"/>
                <a:cs typeface="+mn-cs"/>
              </a:rPr>
              <a:t>Permission is granted to copy, distribute and/or modify this document under the terms of the </a:t>
            </a:r>
            <a:r>
              <a:rPr lang="en-GB" sz="1200" b="1" u="none" strike="noStrike" kern="1200" dirty="0">
                <a:solidFill>
                  <a:schemeClr val="tx1"/>
                </a:solidFill>
                <a:effectLst/>
                <a:latin typeface="+mn-lt"/>
                <a:ea typeface="+mn-ea"/>
                <a:cs typeface="+mn-cs"/>
                <a:hlinkClick r:id="rId4" tooltip="w:en:GNU Free Documentation License"/>
              </a:rPr>
              <a:t>GNU Free Documentation License</a:t>
            </a:r>
            <a:r>
              <a:rPr lang="en-GB" sz="1200" kern="1200" dirty="0">
                <a:solidFill>
                  <a:schemeClr val="tx1"/>
                </a:solidFill>
                <a:effectLst/>
                <a:latin typeface="+mn-lt"/>
                <a:ea typeface="+mn-ea"/>
                <a:cs typeface="+mn-cs"/>
              </a:rPr>
              <a:t>, Version 1.2 or any later version published by the </a:t>
            </a:r>
            <a:r>
              <a:rPr lang="en-GB" sz="1200" u="none" strike="noStrike" kern="1200" dirty="0">
                <a:solidFill>
                  <a:schemeClr val="tx1"/>
                </a:solidFill>
                <a:effectLst/>
                <a:latin typeface="+mn-lt"/>
                <a:ea typeface="+mn-ea"/>
                <a:cs typeface="+mn-cs"/>
                <a:hlinkClick r:id="rId5" tooltip="w:en:Free Software Foundation"/>
              </a:rPr>
              <a:t>Free Software Foundation</a:t>
            </a:r>
            <a:r>
              <a:rPr lang="en-GB" sz="1200" kern="1200" dirty="0">
                <a:solidFill>
                  <a:schemeClr val="tx1"/>
                </a:solidFill>
                <a:effectLst/>
                <a:latin typeface="+mn-lt"/>
                <a:ea typeface="+mn-ea"/>
                <a:cs typeface="+mn-cs"/>
              </a:rPr>
              <a:t>; with no Invariant Sections, no Front-Cover Texts, and no Back-Cover Texts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Cristiano</a:t>
            </a:r>
            <a:r>
              <a:rPr lang="en-GB" sz="1200" kern="1200" baseline="0" dirty="0">
                <a:solidFill>
                  <a:schemeClr val="tx1"/>
                </a:solidFill>
                <a:effectLst/>
                <a:latin typeface="+mn-lt"/>
                <a:ea typeface="+mn-ea"/>
                <a:cs typeface="+mn-cs"/>
              </a:rPr>
              <a:t> Ronaldo image source: Author </a:t>
            </a:r>
            <a:r>
              <a:rPr lang="en-GB" sz="1200" kern="1200" baseline="0" dirty="0" err="1">
                <a:solidFill>
                  <a:schemeClr val="tx1"/>
                </a:solidFill>
                <a:effectLst/>
                <a:latin typeface="+mn-lt"/>
                <a:ea typeface="+mn-ea"/>
                <a:cs typeface="+mn-cs"/>
              </a:rPr>
              <a:t>Ludovic</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Péron</a:t>
            </a:r>
            <a:r>
              <a:rPr lang="en-GB" sz="1200" kern="1200" baseline="0" dirty="0">
                <a:solidFill>
                  <a:schemeClr val="tx1"/>
                </a:solidFill>
                <a:effectLst/>
                <a:latin typeface="+mn-lt"/>
                <a:ea typeface="+mn-ea"/>
                <a:cs typeface="+mn-cs"/>
              </a:rPr>
              <a:t>, https://</a:t>
            </a:r>
            <a:r>
              <a:rPr lang="en-GB" sz="1200" kern="1200" baseline="0" dirty="0" err="1">
                <a:solidFill>
                  <a:schemeClr val="tx1"/>
                </a:solidFill>
                <a:effectLst/>
                <a:latin typeface="+mn-lt"/>
                <a:ea typeface="+mn-ea"/>
                <a:cs typeface="+mn-cs"/>
              </a:rPr>
              <a:t>commons.wikimedia.org</a:t>
            </a:r>
            <a:r>
              <a:rPr lang="en-GB" sz="1200" kern="1200" baseline="0" dirty="0">
                <a:solidFill>
                  <a:schemeClr val="tx1"/>
                </a:solidFill>
                <a:effectLst/>
                <a:latin typeface="+mn-lt"/>
                <a:ea typeface="+mn-ea"/>
                <a:cs typeface="+mn-cs"/>
              </a:rPr>
              <a:t>/wiki/</a:t>
            </a:r>
            <a:r>
              <a:rPr lang="en-GB" sz="1200" kern="1200" baseline="0" dirty="0" err="1">
                <a:solidFill>
                  <a:schemeClr val="tx1"/>
                </a:solidFill>
                <a:effectLst/>
                <a:latin typeface="+mn-lt"/>
                <a:ea typeface="+mn-ea"/>
                <a:cs typeface="+mn-cs"/>
              </a:rPr>
              <a:t>File:Argentine</a:t>
            </a:r>
            <a:r>
              <a:rPr lang="en-GB" sz="1200" kern="1200" baseline="0" dirty="0">
                <a:solidFill>
                  <a:schemeClr val="tx1"/>
                </a:solidFill>
                <a:effectLst/>
                <a:latin typeface="+mn-lt"/>
                <a:ea typeface="+mn-ea"/>
                <a:cs typeface="+mn-cs"/>
              </a:rPr>
              <a:t>_-_Portugal_-_</a:t>
            </a:r>
            <a:r>
              <a:rPr lang="en-GB" sz="1200" kern="1200" baseline="0" dirty="0" err="1">
                <a:solidFill>
                  <a:schemeClr val="tx1"/>
                </a:solidFill>
                <a:effectLst/>
                <a:latin typeface="+mn-lt"/>
                <a:ea typeface="+mn-ea"/>
                <a:cs typeface="+mn-cs"/>
              </a:rPr>
              <a:t>Cristiano_Ronaldo.jpg</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Permission is granted to copy, distribute and/or modify this document under the terms of the </a:t>
            </a:r>
            <a:r>
              <a:rPr lang="en-GB" sz="1200" b="1" u="sng" kern="1200" dirty="0">
                <a:solidFill>
                  <a:schemeClr val="tx1"/>
                </a:solidFill>
                <a:effectLst/>
                <a:latin typeface="+mn-lt"/>
                <a:ea typeface="+mn-ea"/>
                <a:cs typeface="+mn-cs"/>
                <a:hlinkClick r:id="rId4" tooltip="w:en:GNU Free Documentation License"/>
              </a:rPr>
              <a:t>GNU Free Documentation License</a:t>
            </a:r>
            <a:r>
              <a:rPr lang="en-GB" sz="1200" kern="1200" dirty="0">
                <a:solidFill>
                  <a:schemeClr val="tx1"/>
                </a:solidFill>
                <a:effectLst/>
                <a:latin typeface="+mn-lt"/>
                <a:ea typeface="+mn-ea"/>
                <a:cs typeface="+mn-cs"/>
              </a:rPr>
              <a:t>, Version 1.2 or any later version published by the </a:t>
            </a:r>
            <a:r>
              <a:rPr lang="en-GB" sz="1200" u="sng" kern="1200" dirty="0">
                <a:solidFill>
                  <a:schemeClr val="tx1"/>
                </a:solidFill>
                <a:effectLst/>
                <a:latin typeface="+mn-lt"/>
                <a:ea typeface="+mn-ea"/>
                <a:cs typeface="+mn-cs"/>
                <a:hlinkClick r:id="rId5" tooltip="w:en:Free Software Foundation"/>
              </a:rPr>
              <a:t>Free Software Foundation</a:t>
            </a:r>
            <a:r>
              <a:rPr lang="en-GB" sz="1200" kern="1200" dirty="0">
                <a:solidFill>
                  <a:schemeClr val="tx1"/>
                </a:solidFill>
                <a:effectLst/>
                <a:latin typeface="+mn-lt"/>
                <a:ea typeface="+mn-ea"/>
                <a:cs typeface="+mn-cs"/>
              </a:rPr>
              <a:t>; with no Invariant Sections, no Front-Cover Texts, and no Back-Cover Texts.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Lionel Messi image source:</a:t>
            </a:r>
            <a:r>
              <a:rPr lang="en-GB" sz="1200" kern="1200" baseline="0" dirty="0">
                <a:solidFill>
                  <a:schemeClr val="tx1"/>
                </a:solidFill>
                <a:effectLst/>
                <a:latin typeface="+mn-lt"/>
                <a:ea typeface="+mn-ea"/>
                <a:cs typeface="+mn-cs"/>
              </a:rPr>
              <a:t> </a:t>
            </a:r>
            <a:r>
              <a:rPr lang="en-GB" sz="1200" u="none" strike="noStrike" kern="1200" dirty="0">
                <a:solidFill>
                  <a:schemeClr val="tx1"/>
                </a:solidFill>
                <a:effectLst/>
                <a:latin typeface="+mn-lt"/>
                <a:ea typeface="+mn-ea"/>
                <a:cs typeface="+mn-cs"/>
                <a:hlinkClick r:id="rId6"/>
              </a:rPr>
              <a:t>www.realvalladolid.es</a:t>
            </a:r>
            <a:r>
              <a:rPr lang="en-GB" sz="1200" u="none" strike="noStrike" kern="1200" dirty="0">
                <a:solidFill>
                  <a:schemeClr val="tx1"/>
                </a:solidFill>
                <a:effectLst/>
                <a:latin typeface="+mn-lt"/>
                <a:ea typeface="+mn-ea"/>
                <a:cs typeface="+mn-cs"/>
              </a:rPr>
              <a:t>,,</a:t>
            </a:r>
            <a:r>
              <a:rPr lang="en-GB" sz="1200" u="none" strike="noStrike" kern="1200" baseline="0" dirty="0">
                <a:solidFill>
                  <a:schemeClr val="tx1"/>
                </a:solidFill>
                <a:effectLst/>
                <a:latin typeface="+mn-lt"/>
                <a:ea typeface="+mn-ea"/>
                <a:cs typeface="+mn-cs"/>
              </a:rPr>
              <a:t> https://</a:t>
            </a:r>
            <a:r>
              <a:rPr lang="en-GB" sz="1200" u="none" strike="noStrike" kern="1200" baseline="0" dirty="0" err="1">
                <a:solidFill>
                  <a:schemeClr val="tx1"/>
                </a:solidFill>
                <a:effectLst/>
                <a:latin typeface="+mn-lt"/>
                <a:ea typeface="+mn-ea"/>
                <a:cs typeface="+mn-cs"/>
              </a:rPr>
              <a:t>commons.wikimedia.org</a:t>
            </a:r>
            <a:r>
              <a:rPr lang="en-GB" sz="1200" u="none" strike="noStrike" kern="1200" baseline="0" dirty="0">
                <a:solidFill>
                  <a:schemeClr val="tx1"/>
                </a:solidFill>
                <a:effectLst/>
                <a:latin typeface="+mn-lt"/>
                <a:ea typeface="+mn-ea"/>
                <a:cs typeface="+mn-cs"/>
              </a:rPr>
              <a:t>/wiki/File:Lionel_Messi_vs_Valladolid_3.jpg, </a:t>
            </a:r>
            <a:r>
              <a:rPr lang="en-GB" sz="1200" kern="1200" dirty="0">
                <a:solidFill>
                  <a:schemeClr val="tx1"/>
                </a:solidFill>
                <a:effectLst/>
                <a:latin typeface="+mn-lt"/>
                <a:ea typeface="+mn-ea"/>
                <a:cs typeface="+mn-cs"/>
              </a:rPr>
              <a:t>This file is licensed under the </a:t>
            </a:r>
            <a:r>
              <a:rPr lang="en-GB" sz="1200" u="none" strike="noStrike" kern="1200" dirty="0">
                <a:solidFill>
                  <a:schemeClr val="tx1"/>
                </a:solidFill>
                <a:effectLst/>
                <a:latin typeface="+mn-lt"/>
                <a:ea typeface="+mn-ea"/>
                <a:cs typeface="+mn-cs"/>
                <a:hlinkClick r:id="rId7" tooltip="w:en:Creative Commons"/>
              </a:rPr>
              <a:t>Creative Commons</a:t>
            </a:r>
            <a:r>
              <a:rPr lang="en-GB" sz="1200" kern="1200" dirty="0">
                <a:solidFill>
                  <a:schemeClr val="tx1"/>
                </a:solidFill>
                <a:effectLst/>
                <a:latin typeface="+mn-lt"/>
                <a:ea typeface="+mn-ea"/>
                <a:cs typeface="+mn-cs"/>
              </a:rPr>
              <a:t> </a:t>
            </a:r>
            <a:r>
              <a:rPr lang="en-GB" sz="1200" u="none" strike="noStrike" kern="1200" dirty="0">
                <a:solidFill>
                  <a:schemeClr val="tx1"/>
                </a:solidFill>
                <a:effectLst/>
                <a:latin typeface="+mn-lt"/>
                <a:ea typeface="+mn-ea"/>
                <a:cs typeface="+mn-cs"/>
                <a:hlinkClick r:id="rId8"/>
              </a:rPr>
              <a:t>Attribution-Share Alike 4.0 International</a:t>
            </a:r>
            <a:r>
              <a:rPr lang="en-GB" sz="1200" kern="1200" dirty="0">
                <a:solidFill>
                  <a:schemeClr val="tx1"/>
                </a:solidFill>
                <a:effectLst/>
                <a:latin typeface="+mn-lt"/>
                <a:ea typeface="+mn-ea"/>
                <a:cs typeface="+mn-cs"/>
              </a:rPr>
              <a:t> license.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1862362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endParaRPr lang="en-US" b="1" dirty="0"/>
          </a:p>
          <a:p>
            <a:endParaRPr lang="en-US" b="1" dirty="0"/>
          </a:p>
          <a:p>
            <a:r>
              <a:rPr lang="en-US" b="1" dirty="0"/>
              <a:t>Aim: </a:t>
            </a:r>
            <a:r>
              <a:rPr lang="en-US" b="0" dirty="0"/>
              <a:t>to correctly</a:t>
            </a:r>
            <a:r>
              <a:rPr lang="en-US" b="0" baseline="0" dirty="0"/>
              <a:t> order the biographical information about Lionel Messi.</a:t>
            </a:r>
            <a:endParaRPr lang="en-US" b="1" dirty="0"/>
          </a:p>
          <a:p>
            <a:endParaRPr lang="en-US" b="1" dirty="0"/>
          </a:p>
          <a:p>
            <a:r>
              <a:rPr lang="en-US" b="1" dirty="0"/>
              <a:t>Procedure:</a:t>
            </a:r>
          </a:p>
          <a:p>
            <a:r>
              <a:rPr lang="en-US" b="0" dirty="0"/>
              <a:t>1. Students write 1-7 and will need to sort</a:t>
            </a:r>
            <a:r>
              <a:rPr lang="en-US" b="0" baseline="0" dirty="0"/>
              <a:t> the facts by chronological order, and write the letters of the answers.</a:t>
            </a:r>
            <a:endParaRPr lang="en-US" b="0" dirty="0"/>
          </a:p>
          <a:p>
            <a:r>
              <a:rPr lang="en-US" b="0" dirty="0"/>
              <a:t>2. There is a call out shown by clicking</a:t>
            </a:r>
            <a:r>
              <a:rPr lang="en-US" b="0" baseline="0" dirty="0"/>
              <a:t> </a:t>
            </a:r>
            <a:r>
              <a:rPr lang="en-US" b="0" dirty="0"/>
              <a:t>to explain</a:t>
            </a:r>
            <a:r>
              <a:rPr lang="en-US" b="0" baseline="0" dirty="0"/>
              <a:t> what the </a:t>
            </a:r>
            <a:r>
              <a:rPr lang="en-US" b="0" baseline="0" dirty="0" err="1"/>
              <a:t>Balón</a:t>
            </a:r>
            <a:r>
              <a:rPr lang="en-US" b="0" baseline="0" dirty="0"/>
              <a:t> de Oro is (</a:t>
            </a:r>
            <a:r>
              <a:rPr lang="en-US" b="0" baseline="0" dirty="0" err="1"/>
              <a:t>mejor</a:t>
            </a:r>
            <a:r>
              <a:rPr lang="en-US" b="0" baseline="0" dirty="0"/>
              <a:t> is used here in the superlative context ‘best’, which teachers will need to provide). It is removed by clicking again.</a:t>
            </a:r>
            <a:endParaRPr lang="en-US" b="0" dirty="0"/>
          </a:p>
          <a:p>
            <a:r>
              <a:rPr lang="en-US" b="0" dirty="0"/>
              <a:t>3. When students</a:t>
            </a:r>
            <a:r>
              <a:rPr lang="en-US" b="0" baseline="0" dirty="0"/>
              <a:t> are finished, teachers click to show the answer table, and then the answers one by one.</a:t>
            </a:r>
            <a:endParaRPr lang="en-US" b="0" dirty="0"/>
          </a:p>
          <a:p>
            <a:r>
              <a:rPr lang="en-US" b="0" dirty="0"/>
              <a:t>4. Teachers can ask students to translate</a:t>
            </a:r>
            <a:r>
              <a:rPr lang="en-US" b="0" baseline="0" dirty="0"/>
              <a:t> the sentences.</a:t>
            </a:r>
          </a:p>
          <a:p>
            <a:endParaRPr lang="en-US" b="0" dirty="0"/>
          </a:p>
          <a:p>
            <a:r>
              <a:rPr lang="en-US" b="1" dirty="0"/>
              <a:t>Note: </a:t>
            </a:r>
            <a:r>
              <a:rPr lang="en-US" b="0" dirty="0"/>
              <a:t>This</a:t>
            </a:r>
            <a:r>
              <a:rPr lang="en-US" b="0" baseline="0" dirty="0"/>
              <a:t> could be a good moment for teachers to explain how to say years in Spanish. No years before 2000 are included in this text (and subsequent activities) due to the SOW not having taught above 30 yet, but ‘mil’ has been taught, as have numbers 1-30. So 2009, 2010 and 2014 can be explained. </a:t>
            </a:r>
            <a:r>
              <a:rPr lang="en-GB" sz="1200" b="0" kern="1200" dirty="0">
                <a:solidFill>
                  <a:schemeClr val="tx1"/>
                </a:solidFill>
                <a:effectLst/>
                <a:latin typeface="+mn-lt"/>
                <a:ea typeface="+mn-ea"/>
                <a:cs typeface="+mn-cs"/>
              </a:rPr>
              <a:t>In Spanish, you simply say years as cardinal numbers: 2010 </a:t>
            </a:r>
            <a:r>
              <a:rPr lang="en-GB" sz="1200" b="0" kern="1200" dirty="0">
                <a:solidFill>
                  <a:schemeClr val="tx1"/>
                </a:solidFill>
                <a:effectLst/>
                <a:latin typeface="+mn-lt"/>
                <a:ea typeface="+mn-ea"/>
                <a:cs typeface="+mn-cs"/>
                <a:sym typeface="Wingdings" panose="05000000000000000000" pitchFamily="2" charset="2"/>
              </a:rPr>
              <a:t></a:t>
            </a:r>
            <a:r>
              <a:rPr lang="en-GB" sz="1200" b="0" kern="1200" dirty="0">
                <a:solidFill>
                  <a:schemeClr val="tx1"/>
                </a:solidFill>
                <a:effectLst/>
                <a:latin typeface="+mn-lt"/>
                <a:ea typeface="+mn-ea"/>
                <a:cs typeface="+mn-cs"/>
              </a:rPr>
              <a:t> dos mil </a:t>
            </a:r>
            <a:r>
              <a:rPr lang="en-GB" sz="1200" b="0" kern="1200" dirty="0" err="1">
                <a:solidFill>
                  <a:schemeClr val="tx1"/>
                </a:solidFill>
                <a:effectLst/>
                <a:latin typeface="+mn-lt"/>
                <a:ea typeface="+mn-ea"/>
                <a:cs typeface="+mn-cs"/>
              </a:rPr>
              <a:t>diez</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The small difference from English is the English addition of ‘and’.</a:t>
            </a:r>
            <a:endParaRPr lang="en-US" b="0" baseline="0" dirty="0"/>
          </a:p>
          <a:p>
            <a:endParaRPr lang="en-US" b="0" baseline="0" dirty="0"/>
          </a:p>
          <a:p>
            <a:r>
              <a:rPr lang="en-GB" b="1" baseline="0" dirty="0"/>
              <a:t>Word frequency (1 is the most frequent word in Spanish): </a:t>
            </a:r>
            <a:br>
              <a:rPr lang="en-GB" baseline="0" dirty="0"/>
            </a:br>
            <a:r>
              <a:rPr lang="en-US" b="0" baseline="0" dirty="0"/>
              <a:t>‘</a:t>
            </a:r>
            <a:r>
              <a:rPr lang="en-US" b="0" baseline="0" dirty="0" err="1"/>
              <a:t>nacer</a:t>
            </a:r>
            <a:r>
              <a:rPr lang="en-US" b="0" baseline="0" dirty="0"/>
              <a:t>’ [426] and ‘</a:t>
            </a:r>
            <a:r>
              <a:rPr lang="en-US" b="0" baseline="0" dirty="0" err="1"/>
              <a:t>marcar</a:t>
            </a:r>
            <a:r>
              <a:rPr lang="en-US" b="0" baseline="0" dirty="0"/>
              <a:t>’ [994] have not yet been taught, so are provided here as a gloss on the slide.</a:t>
            </a:r>
          </a:p>
          <a:p>
            <a:r>
              <a:rPr lang="en-US" b="0" baseline="0" dirty="0"/>
              <a:t>Other words ‘début’ [&gt;5000], ‘</a:t>
            </a:r>
            <a:r>
              <a:rPr lang="en-US" b="0" baseline="0" dirty="0" err="1"/>
              <a:t>gol</a:t>
            </a:r>
            <a:r>
              <a:rPr lang="en-US" b="0" baseline="0" dirty="0"/>
              <a:t>’ [2069] and ‘final’ [366] have also not been taught but are cognates or near cognates.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1" dirty="0"/>
              <a:t> </a:t>
            </a:r>
            <a:r>
              <a:rPr lang="en-US" b="0" dirty="0"/>
              <a:t>recap</a:t>
            </a:r>
            <a:r>
              <a:rPr lang="en-US" b="0" baseline="0" dirty="0"/>
              <a:t> 3</a:t>
            </a:r>
            <a:r>
              <a:rPr lang="en-US" b="0" baseline="30000" dirty="0"/>
              <a:t>rd</a:t>
            </a:r>
            <a:r>
              <a:rPr lang="en-US" b="0" baseline="0" dirty="0"/>
              <a:t> person singular verb endings in the </a:t>
            </a:r>
            <a:r>
              <a:rPr lang="en-US" b="0" baseline="0" dirty="0" err="1"/>
              <a:t>preterite</a:t>
            </a:r>
            <a:r>
              <a:rPr lang="en-US" b="0" baseline="0" dirty="0"/>
              <a:t> for ‘-</a:t>
            </a:r>
            <a:r>
              <a:rPr lang="en-US" b="0" baseline="0" err="1"/>
              <a:t>ar</a:t>
            </a:r>
            <a:r>
              <a:rPr lang="en-US" b="0" baseline="0"/>
              <a:t>’, ’-</a:t>
            </a:r>
            <a:r>
              <a:rPr lang="en-US" b="0" baseline="0" err="1"/>
              <a:t>er</a:t>
            </a:r>
            <a:r>
              <a:rPr lang="en-US" b="0" baseline="0"/>
              <a:t>’ and </a:t>
            </a:r>
            <a:r>
              <a:rPr lang="en-US" b="0" baseline="0" dirty="0"/>
              <a:t>‘-</a:t>
            </a:r>
            <a:r>
              <a:rPr lang="en-US" b="0" baseline="0" dirty="0" err="1"/>
              <a:t>ir’verbs</a:t>
            </a:r>
            <a:endParaRPr lang="en-US" b="1" dirty="0"/>
          </a:p>
          <a:p>
            <a:endParaRPr lang="en-US" b="1" dirty="0"/>
          </a:p>
          <a:p>
            <a:r>
              <a:rPr lang="en-US" b="1" dirty="0"/>
              <a:t>Procedure:</a:t>
            </a:r>
          </a:p>
          <a:p>
            <a:r>
              <a:rPr lang="en-US" b="0" dirty="0"/>
              <a:t>1. Teachers click to go through</a:t>
            </a:r>
            <a:r>
              <a:rPr lang="en-US" b="0" baseline="0" dirty="0"/>
              <a:t> this recap slide. Gaps are left with the animation for teachers to elicit answers from the students about verb endings.</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12 minutes</a:t>
            </a:r>
          </a:p>
          <a:p>
            <a:endParaRPr lang="en-US" b="1" dirty="0"/>
          </a:p>
          <a:p>
            <a:r>
              <a:rPr lang="en-US" b="1" dirty="0"/>
              <a:t>Aim: </a:t>
            </a:r>
            <a:r>
              <a:rPr lang="en-US" b="0" baseline="0" dirty="0"/>
              <a:t>to learn more about the life of Lionel Messi; to </a:t>
            </a:r>
            <a:r>
              <a:rPr lang="en-US" b="0" baseline="0" dirty="0" err="1"/>
              <a:t>practise</a:t>
            </a:r>
            <a:r>
              <a:rPr lang="en-US" b="0" baseline="0" dirty="0"/>
              <a:t> recognition and spelling of 3</a:t>
            </a:r>
            <a:r>
              <a:rPr lang="en-US" b="0" baseline="30000" dirty="0"/>
              <a:t>rd</a:t>
            </a:r>
            <a:r>
              <a:rPr lang="en-US" b="0" baseline="0" dirty="0"/>
              <a:t> person singular ‘-</a:t>
            </a:r>
            <a:r>
              <a:rPr lang="en-US" b="0" baseline="0" dirty="0" err="1"/>
              <a:t>ar</a:t>
            </a:r>
            <a:r>
              <a:rPr lang="en-US" b="0" baseline="0" dirty="0"/>
              <a:t>’, ’-</a:t>
            </a:r>
            <a:r>
              <a:rPr lang="en-US" b="0" baseline="0" dirty="0" err="1"/>
              <a:t>er</a:t>
            </a:r>
            <a:r>
              <a:rPr lang="en-US" b="0" baseline="0" dirty="0"/>
              <a:t>’ and ’-</a:t>
            </a:r>
            <a:r>
              <a:rPr lang="en-US" b="0" baseline="0" dirty="0" err="1"/>
              <a:t>ir</a:t>
            </a:r>
            <a:r>
              <a:rPr lang="en-US" b="0" baseline="0" dirty="0"/>
              <a:t>’ verbs. Two known irregular verbs, ‘</a:t>
            </a:r>
            <a:r>
              <a:rPr lang="en-US" b="0" baseline="0" dirty="0" err="1"/>
              <a:t>fue</a:t>
            </a:r>
            <a:r>
              <a:rPr lang="en-US" b="0" baseline="0" dirty="0"/>
              <a:t>’ and ‘</a:t>
            </a:r>
            <a:r>
              <a:rPr lang="en-US" b="0" baseline="0" dirty="0" err="1"/>
              <a:t>hizo</a:t>
            </a:r>
            <a:r>
              <a:rPr lang="en-US" b="0" baseline="0" dirty="0"/>
              <a:t>’ are also included in the text.</a:t>
            </a:r>
          </a:p>
          <a:p>
            <a:endParaRPr lang="en-US" b="1" dirty="0"/>
          </a:p>
          <a:p>
            <a:r>
              <a:rPr lang="en-US" b="1" dirty="0"/>
              <a:t>Procedure:</a:t>
            </a:r>
          </a:p>
          <a:p>
            <a:pPr marL="228600" indent="-228600">
              <a:buAutoNum type="arabicPeriod"/>
            </a:pPr>
            <a:r>
              <a:rPr lang="en-US" b="0" dirty="0"/>
              <a:t>Students look at the list of verbs in past tense on the</a:t>
            </a:r>
            <a:r>
              <a:rPr lang="en-US" b="0" baseline="0" dirty="0"/>
              <a:t> right hand side</a:t>
            </a:r>
            <a:r>
              <a:rPr lang="en-US" b="0" dirty="0"/>
              <a:t> and try to fit them in the most appropriate space, depending on the meaning and the context. </a:t>
            </a:r>
          </a:p>
          <a:p>
            <a:pPr marL="228600" indent="-228600">
              <a:buAutoNum type="arabicPeriod"/>
            </a:pPr>
            <a:r>
              <a:rPr lang="en-US" b="0" dirty="0"/>
              <a:t>To check their answers, students listen to the recording,</a:t>
            </a:r>
            <a:r>
              <a:rPr lang="en-US" b="0" baseline="0" dirty="0"/>
              <a:t> which the teacher plays by clicking on the play button in the top right. The recording can be paused if necessary to give students time to write down their answers. </a:t>
            </a:r>
          </a:p>
          <a:p>
            <a:pPr marL="228600" indent="-228600">
              <a:buAutoNum type="arabicPeriod"/>
            </a:pPr>
            <a:r>
              <a:rPr lang="en-US" b="0" dirty="0"/>
              <a:t>Then students should look through the</a:t>
            </a:r>
            <a:r>
              <a:rPr lang="en-US" b="0" baseline="0" dirty="0"/>
              <a:t> texts and their answers and tally how many 3</a:t>
            </a:r>
            <a:r>
              <a:rPr lang="en-US" b="0" baseline="30000" dirty="0"/>
              <a:t>rd</a:t>
            </a:r>
            <a:r>
              <a:rPr lang="en-US" b="0" baseline="0" dirty="0"/>
              <a:t> person </a:t>
            </a:r>
            <a:r>
              <a:rPr lang="en-US" b="1" baseline="0" dirty="0"/>
              <a:t>regular</a:t>
            </a:r>
            <a:r>
              <a:rPr lang="en-US" b="0" baseline="0" dirty="0"/>
              <a:t> verbs there are for ‘-</a:t>
            </a:r>
            <a:r>
              <a:rPr lang="en-US" b="0" baseline="0" dirty="0" err="1"/>
              <a:t>ar</a:t>
            </a:r>
            <a:r>
              <a:rPr lang="en-US" b="0" baseline="0" dirty="0"/>
              <a:t>’ and ‘</a:t>
            </a:r>
            <a:r>
              <a:rPr lang="en-US" b="0" baseline="0" dirty="0" err="1"/>
              <a:t>er</a:t>
            </a:r>
            <a:r>
              <a:rPr lang="en-US" b="0" baseline="0" dirty="0"/>
              <a:t>/’</a:t>
            </a:r>
            <a:r>
              <a:rPr lang="en-US" b="0" baseline="0" dirty="0" err="1"/>
              <a:t>ir</a:t>
            </a:r>
            <a:r>
              <a:rPr lang="en-US" b="0" baseline="0" dirty="0"/>
              <a:t>’, respectively. ‘</a:t>
            </a:r>
            <a:r>
              <a:rPr lang="en-US" b="0" baseline="0" dirty="0" err="1"/>
              <a:t>Fue</a:t>
            </a:r>
            <a:r>
              <a:rPr lang="en-US" b="0" baseline="0" dirty="0"/>
              <a:t>’ and ‘</a:t>
            </a:r>
            <a:r>
              <a:rPr lang="en-US" b="0" baseline="0" dirty="0" err="1"/>
              <a:t>hizo</a:t>
            </a:r>
            <a:r>
              <a:rPr lang="en-US" b="0" baseline="0" dirty="0"/>
              <a:t>’ should not be counted. The text can be listened to again if needed.</a:t>
            </a:r>
          </a:p>
          <a:p>
            <a:pPr marL="228600" indent="-228600">
              <a:buAutoNum type="arabicPeriod"/>
            </a:pPr>
            <a:r>
              <a:rPr lang="en-US" b="0" dirty="0"/>
              <a:t>Teachers</a:t>
            </a:r>
            <a:r>
              <a:rPr lang="en-US" b="0" baseline="0" dirty="0"/>
              <a:t> reveal the missing verbs first by clicking. Then the answers are shown to the tally exercise. Teachers can ask students to say which the ‘-</a:t>
            </a:r>
            <a:r>
              <a:rPr lang="en-US" b="0" baseline="0" dirty="0" err="1"/>
              <a:t>ar</a:t>
            </a:r>
            <a:r>
              <a:rPr lang="en-US" b="0" baseline="0" dirty="0"/>
              <a:t>’ verbs and ‘-</a:t>
            </a:r>
            <a:r>
              <a:rPr lang="en-US" b="0" baseline="0" dirty="0" err="1"/>
              <a:t>er</a:t>
            </a:r>
            <a:r>
              <a:rPr lang="en-US" b="0" baseline="0" dirty="0"/>
              <a:t>/-</a:t>
            </a:r>
            <a:r>
              <a:rPr lang="en-US" b="0" baseline="0" dirty="0" err="1"/>
              <a:t>ir</a:t>
            </a:r>
            <a:r>
              <a:rPr lang="en-US" b="0" baseline="0" dirty="0"/>
              <a:t>’ verbs are. Teachers click to show the ‘-</a:t>
            </a:r>
            <a:r>
              <a:rPr lang="en-US" b="0" baseline="0" dirty="0" err="1"/>
              <a:t>ar</a:t>
            </a:r>
            <a:r>
              <a:rPr lang="en-US" b="0" baseline="0" dirty="0"/>
              <a:t>’ verbs first (one by one), and then to show the ‘</a:t>
            </a:r>
            <a:r>
              <a:rPr lang="en-US" b="0" baseline="0" dirty="0" err="1"/>
              <a:t>er</a:t>
            </a:r>
            <a:r>
              <a:rPr lang="en-US" b="0" baseline="0" dirty="0"/>
              <a:t>/</a:t>
            </a:r>
            <a:r>
              <a:rPr lang="en-US" b="0" baseline="0" dirty="0" err="1"/>
              <a:t>ir</a:t>
            </a:r>
            <a:r>
              <a:rPr lang="en-US" b="0" baseline="0" dirty="0"/>
              <a:t>’ verbs.</a:t>
            </a:r>
          </a:p>
          <a:p>
            <a:pPr marL="228600" indent="-228600">
              <a:buAutoNum type="arabicPeriod"/>
            </a:pPr>
            <a:r>
              <a:rPr lang="en-US" b="0" baseline="0" dirty="0"/>
              <a:t>Teachers can go through this text with students as an L2-&gt;L1 oral translation exercise as well, either by translating with the class or potentially asking some questions of the class to demonstrate comprehension. Questions could include: </a:t>
            </a:r>
            <a:r>
              <a:rPr lang="en-US" b="0" baseline="0" dirty="0" err="1"/>
              <a:t>i</a:t>
            </a:r>
            <a:r>
              <a:rPr lang="en-US" b="0" baseline="0" dirty="0"/>
              <a:t>) Where did Messi grow up? ii) Who did Messi live with in Spain? iii) Why is Ronaldinho mentioned? iv) What happened in 2010? v) Why does Messi make people happy?</a:t>
            </a:r>
            <a:endParaRPr lang="en-US" b="0" dirty="0"/>
          </a:p>
          <a:p>
            <a:endParaRPr lang="en-US" b="0" dirty="0"/>
          </a:p>
          <a:p>
            <a:r>
              <a:rPr lang="en-US" b="1" dirty="0"/>
              <a:t>Notes</a:t>
            </a:r>
          </a:p>
          <a:p>
            <a:r>
              <a:rPr lang="en-US" b="0" dirty="0"/>
              <a:t>As</a:t>
            </a:r>
            <a:r>
              <a:rPr lang="en-US" b="0" baseline="0" dirty="0"/>
              <a:t> mentioned on the previous slide, students may need some help with years in Spanish. As ‘mil’ has been taught, years such as ‘dos mil </a:t>
            </a:r>
            <a:r>
              <a:rPr lang="en-US" b="0" baseline="0" dirty="0" err="1"/>
              <a:t>nueve</a:t>
            </a:r>
            <a:r>
              <a:rPr lang="en-US" b="0" baseline="0" dirty="0"/>
              <a:t>’ (2009) should be understandable in the context.</a:t>
            </a:r>
          </a:p>
          <a:p>
            <a:r>
              <a:rPr lang="en-US" b="0" baseline="0" dirty="0"/>
              <a:t>There are several cognates or near cognates in the text, which appeared on the previous slide. In addition ‘</a:t>
            </a:r>
            <a:r>
              <a:rPr lang="en-US" b="0" baseline="0" dirty="0" err="1"/>
              <a:t>Alemania</a:t>
            </a:r>
            <a:r>
              <a:rPr lang="en-US" b="0" baseline="0" dirty="0"/>
              <a:t>’ [&gt;5000] is a new word but as ‘</a:t>
            </a:r>
            <a:r>
              <a:rPr lang="en-US" b="0" baseline="0" dirty="0" err="1"/>
              <a:t>alemán</a:t>
            </a:r>
            <a:r>
              <a:rPr lang="en-US" b="0" baseline="0" dirty="0"/>
              <a:t>’ has been taught, students may be able to work this out.</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Frequency of unknown words/cognates</a:t>
            </a:r>
            <a:r>
              <a:rPr lang="en-US" sz="1200" b="1" kern="1200" baseline="0" dirty="0">
                <a:solidFill>
                  <a:schemeClr val="tx1"/>
                </a:solidFill>
                <a:effectLst/>
                <a:latin typeface="+mn-lt"/>
                <a:ea typeface="+mn-ea"/>
                <a:cs typeface="+mn-cs"/>
              </a:rPr>
              <a:t> </a:t>
            </a:r>
            <a:r>
              <a:rPr lang="en-GB" b="1" baseline="0" dirty="0"/>
              <a:t>(1 is the most frequent word in Spanish): </a:t>
            </a:r>
            <a:br>
              <a:rPr lang="en-GB" baseline="0" dirty="0"/>
            </a:br>
            <a:r>
              <a:rPr lang="en-GB" baseline="0" dirty="0" err="1"/>
              <a:t>Alemania</a:t>
            </a:r>
            <a:r>
              <a:rPr lang="en-GB" baseline="0" dirty="0"/>
              <a:t> [&gt;5000]; final [366]; debut [&gt;5000]</a:t>
            </a:r>
            <a:endParaRPr lang="en-US" b="0" dirty="0"/>
          </a:p>
          <a:p>
            <a:endParaRPr lang="en-US" b="0" dirty="0"/>
          </a:p>
          <a:p>
            <a:r>
              <a:rPr lang="en-US" b="1" dirty="0"/>
              <a:t>Transcript:</a:t>
            </a:r>
          </a:p>
          <a:p>
            <a:pPr>
              <a:lnSpc>
                <a:spcPct val="110000"/>
              </a:lnSpc>
            </a:pPr>
            <a:r>
              <a:rPr lang="en-GB" sz="1200" dirty="0">
                <a:solidFill>
                  <a:srgbClr val="115076"/>
                </a:solidFill>
              </a:rPr>
              <a:t>Lionel Messi </a:t>
            </a:r>
            <a:r>
              <a:rPr lang="en-GB" sz="1200" dirty="0" err="1">
                <a:solidFill>
                  <a:srgbClr val="115076"/>
                </a:solidFill>
              </a:rPr>
              <a:t>nació</a:t>
            </a:r>
            <a:r>
              <a:rPr lang="en-GB" sz="1200" dirty="0">
                <a:solidFill>
                  <a:srgbClr val="115076"/>
                </a:solidFill>
              </a:rPr>
              <a:t> en la ciudad de Rosario en Argentina. </a:t>
            </a:r>
            <a:r>
              <a:rPr lang="en-GB" sz="1200" dirty="0" err="1">
                <a:solidFill>
                  <a:srgbClr val="115076"/>
                </a:solidFill>
              </a:rPr>
              <a:t>Creció</a:t>
            </a:r>
            <a:r>
              <a:rPr lang="en-GB" sz="1200" dirty="0">
                <a:solidFill>
                  <a:srgbClr val="115076"/>
                </a:solidFill>
              </a:rPr>
              <a:t> en </a:t>
            </a:r>
            <a:r>
              <a:rPr lang="en-GB" sz="1200" dirty="0" err="1">
                <a:solidFill>
                  <a:srgbClr val="115076"/>
                </a:solidFill>
              </a:rPr>
              <a:t>esta</a:t>
            </a:r>
            <a:r>
              <a:rPr lang="en-GB" sz="1200" dirty="0">
                <a:solidFill>
                  <a:srgbClr val="115076"/>
                </a:solidFill>
              </a:rPr>
              <a:t> ciudad y a los seis </a:t>
            </a:r>
            <a:r>
              <a:rPr lang="en-GB" sz="1200" dirty="0" err="1">
                <a:solidFill>
                  <a:srgbClr val="115076"/>
                </a:solidFill>
              </a:rPr>
              <a:t>años</a:t>
            </a:r>
            <a:r>
              <a:rPr lang="en-GB" sz="1200" dirty="0">
                <a:solidFill>
                  <a:srgbClr val="115076"/>
                </a:solidFill>
              </a:rPr>
              <a:t>, </a:t>
            </a:r>
            <a:r>
              <a:rPr lang="en-GB" sz="1200" dirty="0" err="1">
                <a:solidFill>
                  <a:srgbClr val="115076"/>
                </a:solidFill>
              </a:rPr>
              <a:t>empezó</a:t>
            </a:r>
            <a:r>
              <a:rPr lang="en-GB" sz="1200" dirty="0">
                <a:solidFill>
                  <a:srgbClr val="115076"/>
                </a:solidFill>
              </a:rPr>
              <a:t> a </a:t>
            </a:r>
            <a:r>
              <a:rPr lang="en-GB" sz="1200" dirty="0" err="1">
                <a:solidFill>
                  <a:srgbClr val="115076"/>
                </a:solidFill>
              </a:rPr>
              <a:t>jugar</a:t>
            </a:r>
            <a:r>
              <a:rPr lang="en-GB" sz="1200" dirty="0">
                <a:solidFill>
                  <a:srgbClr val="115076"/>
                </a:solidFill>
              </a:rPr>
              <a:t> para un club local. A los </a:t>
            </a:r>
            <a:r>
              <a:rPr lang="en-GB" sz="1200" dirty="0" err="1">
                <a:solidFill>
                  <a:srgbClr val="115076"/>
                </a:solidFill>
              </a:rPr>
              <a:t>catorce</a:t>
            </a:r>
            <a:r>
              <a:rPr lang="en-GB" sz="1200" dirty="0">
                <a:solidFill>
                  <a:srgbClr val="115076"/>
                </a:solidFill>
              </a:rPr>
              <a:t> </a:t>
            </a:r>
            <a:r>
              <a:rPr lang="en-GB" sz="1200" dirty="0" err="1">
                <a:solidFill>
                  <a:srgbClr val="115076"/>
                </a:solidFill>
              </a:rPr>
              <a:t>años</a:t>
            </a:r>
            <a:r>
              <a:rPr lang="en-GB" sz="1200" dirty="0">
                <a:solidFill>
                  <a:srgbClr val="115076"/>
                </a:solidFill>
              </a:rPr>
              <a:t> </a:t>
            </a:r>
            <a:r>
              <a:rPr lang="en-GB" sz="1200" dirty="0" err="1">
                <a:solidFill>
                  <a:srgbClr val="115076"/>
                </a:solidFill>
              </a:rPr>
              <a:t>fue</a:t>
            </a:r>
            <a:r>
              <a:rPr lang="en-GB" sz="1200" dirty="0">
                <a:solidFill>
                  <a:srgbClr val="115076"/>
                </a:solidFill>
              </a:rPr>
              <a:t> con </a:t>
            </a:r>
            <a:r>
              <a:rPr lang="en-GB" sz="1200" dirty="0" err="1">
                <a:solidFill>
                  <a:srgbClr val="115076"/>
                </a:solidFill>
              </a:rPr>
              <a:t>su</a:t>
            </a:r>
            <a:r>
              <a:rPr lang="en-GB" sz="1200" dirty="0">
                <a:solidFill>
                  <a:srgbClr val="115076"/>
                </a:solidFill>
              </a:rPr>
              <a:t> </a:t>
            </a:r>
            <a:r>
              <a:rPr lang="en-GB" sz="1200" dirty="0" err="1">
                <a:solidFill>
                  <a:srgbClr val="115076"/>
                </a:solidFill>
              </a:rPr>
              <a:t>familia</a:t>
            </a:r>
            <a:r>
              <a:rPr lang="en-GB" sz="1200" dirty="0">
                <a:solidFill>
                  <a:srgbClr val="115076"/>
                </a:solidFill>
              </a:rPr>
              <a:t> a </a:t>
            </a:r>
            <a:r>
              <a:rPr lang="en-GB" sz="1200" dirty="0" err="1">
                <a:solidFill>
                  <a:srgbClr val="115076"/>
                </a:solidFill>
              </a:rPr>
              <a:t>España</a:t>
            </a:r>
            <a:r>
              <a:rPr lang="en-GB" sz="1200" dirty="0">
                <a:solidFill>
                  <a:srgbClr val="115076"/>
                </a:solidFill>
              </a:rPr>
              <a:t>. Poco </a:t>
            </a:r>
            <a:r>
              <a:rPr lang="en-GB" sz="1200" dirty="0" err="1">
                <a:solidFill>
                  <a:srgbClr val="115076"/>
                </a:solidFill>
              </a:rPr>
              <a:t>después</a:t>
            </a:r>
            <a:r>
              <a:rPr lang="en-GB" sz="1200" dirty="0">
                <a:solidFill>
                  <a:srgbClr val="115076"/>
                </a:solidFill>
              </a:rPr>
              <a:t>, </a:t>
            </a:r>
            <a:r>
              <a:rPr lang="en-GB" sz="1200" dirty="0" err="1">
                <a:solidFill>
                  <a:srgbClr val="115076"/>
                </a:solidFill>
              </a:rPr>
              <a:t>su</a:t>
            </a:r>
            <a:r>
              <a:rPr lang="en-GB" sz="1200" dirty="0">
                <a:solidFill>
                  <a:srgbClr val="115076"/>
                </a:solidFill>
              </a:rPr>
              <a:t> </a:t>
            </a:r>
            <a:r>
              <a:rPr lang="en-GB" sz="1200" dirty="0" err="1">
                <a:solidFill>
                  <a:srgbClr val="115076"/>
                </a:solidFill>
              </a:rPr>
              <a:t>madre</a:t>
            </a:r>
            <a:r>
              <a:rPr lang="en-GB" sz="1200" dirty="0">
                <a:solidFill>
                  <a:srgbClr val="115076"/>
                </a:solidFill>
              </a:rPr>
              <a:t> </a:t>
            </a:r>
            <a:r>
              <a:rPr lang="en-GB" sz="1200" dirty="0" err="1">
                <a:solidFill>
                  <a:srgbClr val="115076"/>
                </a:solidFill>
              </a:rPr>
              <a:t>volvió</a:t>
            </a:r>
            <a:r>
              <a:rPr lang="en-GB" sz="1200" dirty="0">
                <a:solidFill>
                  <a:srgbClr val="115076"/>
                </a:solidFill>
              </a:rPr>
              <a:t> a Argentina con sus </a:t>
            </a:r>
            <a:r>
              <a:rPr lang="en-GB" sz="1200" dirty="0" err="1">
                <a:solidFill>
                  <a:srgbClr val="115076"/>
                </a:solidFill>
              </a:rPr>
              <a:t>hermanos</a:t>
            </a:r>
            <a:r>
              <a:rPr lang="en-GB" sz="1200" dirty="0">
                <a:solidFill>
                  <a:srgbClr val="115076"/>
                </a:solidFill>
              </a:rPr>
              <a:t> y Lionel </a:t>
            </a:r>
            <a:r>
              <a:rPr lang="en-GB" sz="1200" dirty="0" err="1">
                <a:solidFill>
                  <a:srgbClr val="115076"/>
                </a:solidFill>
              </a:rPr>
              <a:t>vivió</a:t>
            </a:r>
            <a:r>
              <a:rPr lang="en-GB" sz="1200" dirty="0">
                <a:solidFill>
                  <a:srgbClr val="115076"/>
                </a:solidFill>
              </a:rPr>
              <a:t> con </a:t>
            </a:r>
            <a:r>
              <a:rPr lang="en-GB" sz="1200" dirty="0" err="1">
                <a:solidFill>
                  <a:srgbClr val="115076"/>
                </a:solidFill>
              </a:rPr>
              <a:t>su</a:t>
            </a:r>
            <a:r>
              <a:rPr lang="en-GB" sz="1200" dirty="0">
                <a:solidFill>
                  <a:srgbClr val="115076"/>
                </a:solidFill>
              </a:rPr>
              <a:t> padre. </a:t>
            </a:r>
            <a:r>
              <a:rPr lang="en-GB" sz="1200" dirty="0" err="1">
                <a:solidFill>
                  <a:srgbClr val="115076"/>
                </a:solidFill>
              </a:rPr>
              <a:t>Pasó</a:t>
            </a:r>
            <a:r>
              <a:rPr lang="en-GB" sz="1200" dirty="0">
                <a:solidFill>
                  <a:srgbClr val="115076"/>
                </a:solidFill>
              </a:rPr>
              <a:t> </a:t>
            </a:r>
            <a:r>
              <a:rPr lang="en-GB" sz="1200" dirty="0" err="1">
                <a:solidFill>
                  <a:srgbClr val="115076"/>
                </a:solidFill>
              </a:rPr>
              <a:t>unos</a:t>
            </a:r>
            <a:r>
              <a:rPr lang="en-GB" sz="1200" dirty="0">
                <a:solidFill>
                  <a:srgbClr val="115076"/>
                </a:solidFill>
              </a:rPr>
              <a:t> </a:t>
            </a:r>
            <a:r>
              <a:rPr lang="en-GB" sz="1200" dirty="0" err="1">
                <a:solidFill>
                  <a:srgbClr val="115076"/>
                </a:solidFill>
              </a:rPr>
              <a:t>años</a:t>
            </a:r>
            <a:r>
              <a:rPr lang="en-GB" sz="1200" dirty="0">
                <a:solidFill>
                  <a:srgbClr val="115076"/>
                </a:solidFill>
              </a:rPr>
              <a:t> no </a:t>
            </a:r>
            <a:r>
              <a:rPr lang="en-GB" sz="1200" dirty="0" err="1">
                <a:solidFill>
                  <a:srgbClr val="115076"/>
                </a:solidFill>
              </a:rPr>
              <a:t>muy</a:t>
            </a:r>
            <a:r>
              <a:rPr lang="en-GB" sz="1200" dirty="0">
                <a:solidFill>
                  <a:srgbClr val="115076"/>
                </a:solidFill>
              </a:rPr>
              <a:t> </a:t>
            </a:r>
            <a:r>
              <a:rPr lang="en-GB" sz="1200" dirty="0" err="1">
                <a:solidFill>
                  <a:srgbClr val="115076"/>
                </a:solidFill>
              </a:rPr>
              <a:t>felices</a:t>
            </a:r>
            <a:r>
              <a:rPr lang="en-GB" sz="1200" dirty="0">
                <a:solidFill>
                  <a:srgbClr val="115076"/>
                </a:solidFill>
              </a:rPr>
              <a:t>. </a:t>
            </a:r>
          </a:p>
          <a:p>
            <a:pPr>
              <a:lnSpc>
                <a:spcPct val="110000"/>
              </a:lnSpc>
            </a:pPr>
            <a:r>
              <a:rPr lang="en-GB" sz="1200" dirty="0" err="1">
                <a:solidFill>
                  <a:srgbClr val="115076"/>
                </a:solidFill>
              </a:rPr>
              <a:t>Hizo</a:t>
            </a:r>
            <a:r>
              <a:rPr lang="en-GB" sz="1200" dirty="0">
                <a:solidFill>
                  <a:srgbClr val="115076"/>
                </a:solidFill>
              </a:rPr>
              <a:t> </a:t>
            </a:r>
            <a:r>
              <a:rPr lang="en-GB" sz="1200" dirty="0" err="1">
                <a:solidFill>
                  <a:srgbClr val="115076"/>
                </a:solidFill>
              </a:rPr>
              <a:t>su</a:t>
            </a:r>
            <a:r>
              <a:rPr lang="en-GB" sz="1200" dirty="0">
                <a:solidFill>
                  <a:srgbClr val="115076"/>
                </a:solidFill>
              </a:rPr>
              <a:t> debut para Barcelona a los </a:t>
            </a:r>
            <a:r>
              <a:rPr lang="en-GB" sz="1200" dirty="0" err="1">
                <a:solidFill>
                  <a:srgbClr val="115076"/>
                </a:solidFill>
              </a:rPr>
              <a:t>dieciséis</a:t>
            </a:r>
            <a:r>
              <a:rPr lang="en-GB" sz="1200" dirty="0">
                <a:solidFill>
                  <a:srgbClr val="115076"/>
                </a:solidFill>
              </a:rPr>
              <a:t> </a:t>
            </a:r>
            <a:r>
              <a:rPr lang="en-GB" sz="1200" dirty="0" err="1">
                <a:solidFill>
                  <a:srgbClr val="115076"/>
                </a:solidFill>
              </a:rPr>
              <a:t>años</a:t>
            </a:r>
            <a:r>
              <a:rPr lang="en-GB" sz="1200" dirty="0">
                <a:solidFill>
                  <a:srgbClr val="115076"/>
                </a:solidFill>
              </a:rPr>
              <a:t> y </a:t>
            </a:r>
            <a:r>
              <a:rPr lang="en-GB" sz="1200" dirty="0" err="1">
                <a:solidFill>
                  <a:srgbClr val="115076"/>
                </a:solidFill>
              </a:rPr>
              <a:t>jugó</a:t>
            </a:r>
            <a:r>
              <a:rPr lang="en-GB" sz="1200" dirty="0">
                <a:solidFill>
                  <a:srgbClr val="115076"/>
                </a:solidFill>
              </a:rPr>
              <a:t> con </a:t>
            </a:r>
            <a:r>
              <a:rPr lang="en-GB" sz="1200" dirty="0" err="1">
                <a:solidFill>
                  <a:srgbClr val="115076"/>
                </a:solidFill>
              </a:rPr>
              <a:t>futbolistas</a:t>
            </a:r>
            <a:r>
              <a:rPr lang="en-GB" sz="1200" dirty="0">
                <a:solidFill>
                  <a:srgbClr val="115076"/>
                </a:solidFill>
              </a:rPr>
              <a:t> </a:t>
            </a:r>
            <a:r>
              <a:rPr lang="en-GB" sz="1200" dirty="0" err="1">
                <a:solidFill>
                  <a:srgbClr val="115076"/>
                </a:solidFill>
              </a:rPr>
              <a:t>muy</a:t>
            </a:r>
            <a:r>
              <a:rPr lang="en-GB" sz="1200" dirty="0">
                <a:solidFill>
                  <a:srgbClr val="115076"/>
                </a:solidFill>
              </a:rPr>
              <a:t> </a:t>
            </a:r>
            <a:r>
              <a:rPr lang="en-GB" sz="1200" dirty="0" err="1">
                <a:solidFill>
                  <a:srgbClr val="115076"/>
                </a:solidFill>
              </a:rPr>
              <a:t>conocidos</a:t>
            </a:r>
            <a:r>
              <a:rPr lang="en-GB" sz="1200" dirty="0">
                <a:solidFill>
                  <a:srgbClr val="115076"/>
                </a:solidFill>
              </a:rPr>
              <a:t> </a:t>
            </a:r>
            <a:r>
              <a:rPr lang="en-GB" sz="1200" dirty="0" err="1">
                <a:solidFill>
                  <a:srgbClr val="115076"/>
                </a:solidFill>
              </a:rPr>
              <a:t>como</a:t>
            </a:r>
            <a:r>
              <a:rPr lang="en-GB" sz="1200" dirty="0">
                <a:solidFill>
                  <a:srgbClr val="115076"/>
                </a:solidFill>
              </a:rPr>
              <a:t> Ronaldinho. </a:t>
            </a:r>
            <a:r>
              <a:rPr lang="en-GB" sz="1200" dirty="0" err="1">
                <a:solidFill>
                  <a:srgbClr val="115076"/>
                </a:solidFill>
              </a:rPr>
              <a:t>Muy</a:t>
            </a:r>
            <a:r>
              <a:rPr lang="en-GB" sz="1200" dirty="0">
                <a:solidFill>
                  <a:srgbClr val="115076"/>
                </a:solidFill>
              </a:rPr>
              <a:t> pronto </a:t>
            </a:r>
            <a:r>
              <a:rPr lang="en-GB" sz="1200" dirty="0" err="1">
                <a:solidFill>
                  <a:srgbClr val="115076"/>
                </a:solidFill>
              </a:rPr>
              <a:t>dejó</a:t>
            </a:r>
            <a:r>
              <a:rPr lang="en-GB" sz="1200" dirty="0">
                <a:solidFill>
                  <a:srgbClr val="115076"/>
                </a:solidFill>
              </a:rPr>
              <a:t> el </a:t>
            </a:r>
            <a:r>
              <a:rPr lang="en-GB" sz="1200" dirty="0" err="1">
                <a:solidFill>
                  <a:srgbClr val="115076"/>
                </a:solidFill>
              </a:rPr>
              <a:t>segundo</a:t>
            </a:r>
            <a:r>
              <a:rPr lang="en-GB" sz="1200" dirty="0">
                <a:solidFill>
                  <a:srgbClr val="115076"/>
                </a:solidFill>
              </a:rPr>
              <a:t> </a:t>
            </a:r>
            <a:r>
              <a:rPr lang="en-GB" sz="1200" dirty="0" err="1">
                <a:solidFill>
                  <a:srgbClr val="115076"/>
                </a:solidFill>
              </a:rPr>
              <a:t>equipo</a:t>
            </a:r>
            <a:r>
              <a:rPr lang="en-GB" sz="1200" dirty="0">
                <a:solidFill>
                  <a:srgbClr val="115076"/>
                </a:solidFill>
              </a:rPr>
              <a:t> y </a:t>
            </a:r>
            <a:r>
              <a:rPr lang="en-GB" sz="1200" dirty="0" err="1">
                <a:solidFill>
                  <a:srgbClr val="115076"/>
                </a:solidFill>
              </a:rPr>
              <a:t>después</a:t>
            </a:r>
            <a:r>
              <a:rPr lang="en-GB" sz="1200" dirty="0">
                <a:solidFill>
                  <a:srgbClr val="115076"/>
                </a:solidFill>
              </a:rPr>
              <a:t> </a:t>
            </a:r>
            <a:r>
              <a:rPr lang="en-GB" sz="1200" dirty="0" err="1">
                <a:solidFill>
                  <a:srgbClr val="115076"/>
                </a:solidFill>
              </a:rPr>
              <a:t>hizo</a:t>
            </a:r>
            <a:r>
              <a:rPr lang="en-GB" sz="1200" dirty="0">
                <a:solidFill>
                  <a:srgbClr val="115076"/>
                </a:solidFill>
              </a:rPr>
              <a:t> </a:t>
            </a:r>
            <a:r>
              <a:rPr lang="en-GB" sz="1200" dirty="0" err="1">
                <a:solidFill>
                  <a:srgbClr val="115076"/>
                </a:solidFill>
              </a:rPr>
              <a:t>historia</a:t>
            </a:r>
            <a:r>
              <a:rPr lang="en-GB" sz="1200" dirty="0">
                <a:solidFill>
                  <a:srgbClr val="115076"/>
                </a:solidFill>
              </a:rPr>
              <a:t> con sus </a:t>
            </a:r>
            <a:r>
              <a:rPr lang="en-GB" sz="1200" dirty="0" err="1">
                <a:solidFill>
                  <a:srgbClr val="115076"/>
                </a:solidFill>
              </a:rPr>
              <a:t>goles</a:t>
            </a:r>
            <a:r>
              <a:rPr lang="en-GB" sz="1200" dirty="0">
                <a:solidFill>
                  <a:srgbClr val="115076"/>
                </a:solidFill>
              </a:rPr>
              <a:t> para el primer </a:t>
            </a:r>
            <a:r>
              <a:rPr lang="en-GB" sz="1200" dirty="0" err="1">
                <a:solidFill>
                  <a:srgbClr val="115076"/>
                </a:solidFill>
              </a:rPr>
              <a:t>equipo</a:t>
            </a:r>
            <a:r>
              <a:rPr lang="en-GB" sz="1200" dirty="0">
                <a:solidFill>
                  <a:srgbClr val="115076"/>
                </a:solidFill>
              </a:rPr>
              <a:t>. En 2009 </a:t>
            </a:r>
            <a:r>
              <a:rPr lang="en-GB" sz="1200" dirty="0" err="1">
                <a:solidFill>
                  <a:srgbClr val="115076"/>
                </a:solidFill>
              </a:rPr>
              <a:t>marcó</a:t>
            </a:r>
            <a:r>
              <a:rPr lang="en-GB" sz="1200" dirty="0">
                <a:solidFill>
                  <a:srgbClr val="115076"/>
                </a:solidFill>
              </a:rPr>
              <a:t> un </a:t>
            </a:r>
            <a:r>
              <a:rPr lang="en-GB" sz="1200" dirty="0" err="1">
                <a:solidFill>
                  <a:srgbClr val="115076"/>
                </a:solidFill>
              </a:rPr>
              <a:t>gol</a:t>
            </a:r>
            <a:r>
              <a:rPr lang="en-GB" sz="1200" dirty="0">
                <a:solidFill>
                  <a:srgbClr val="115076"/>
                </a:solidFill>
              </a:rPr>
              <a:t> y </a:t>
            </a:r>
            <a:r>
              <a:rPr lang="en-GB" sz="1200" dirty="0" err="1">
                <a:solidFill>
                  <a:srgbClr val="115076"/>
                </a:solidFill>
              </a:rPr>
              <a:t>ganó</a:t>
            </a:r>
            <a:r>
              <a:rPr lang="en-GB" sz="1200" dirty="0">
                <a:solidFill>
                  <a:srgbClr val="115076"/>
                </a:solidFill>
              </a:rPr>
              <a:t> la </a:t>
            </a:r>
            <a:r>
              <a:rPr lang="en-GB" sz="1200" dirty="0" err="1">
                <a:solidFill>
                  <a:srgbClr val="115076"/>
                </a:solidFill>
              </a:rPr>
              <a:t>copa</a:t>
            </a:r>
            <a:r>
              <a:rPr lang="en-GB" sz="1200" dirty="0">
                <a:solidFill>
                  <a:srgbClr val="115076"/>
                </a:solidFill>
              </a:rPr>
              <a:t> de la Champions League. </a:t>
            </a:r>
            <a:r>
              <a:rPr lang="en-GB" sz="1200" dirty="0" err="1">
                <a:solidFill>
                  <a:srgbClr val="115076"/>
                </a:solidFill>
              </a:rPr>
              <a:t>Jugó</a:t>
            </a:r>
            <a:r>
              <a:rPr lang="en-GB" sz="1200" dirty="0">
                <a:solidFill>
                  <a:srgbClr val="115076"/>
                </a:solidFill>
              </a:rPr>
              <a:t> para Argentina </a:t>
            </a:r>
            <a:r>
              <a:rPr lang="en-GB" sz="1200" dirty="0" err="1">
                <a:solidFill>
                  <a:srgbClr val="115076"/>
                </a:solidFill>
              </a:rPr>
              <a:t>en</a:t>
            </a:r>
            <a:r>
              <a:rPr lang="en-GB" sz="1200" dirty="0">
                <a:solidFill>
                  <a:srgbClr val="115076"/>
                </a:solidFill>
              </a:rPr>
              <a:t> la Copa del Mundo </a:t>
            </a:r>
            <a:r>
              <a:rPr lang="en-GB" sz="1200" dirty="0" err="1">
                <a:solidFill>
                  <a:srgbClr val="115076"/>
                </a:solidFill>
              </a:rPr>
              <a:t>en</a:t>
            </a:r>
            <a:r>
              <a:rPr lang="en-GB" sz="1200" dirty="0">
                <a:solidFill>
                  <a:srgbClr val="115076"/>
                </a:solidFill>
              </a:rPr>
              <a:t> 2010 </a:t>
            </a:r>
            <a:r>
              <a:rPr lang="en-GB" sz="1200" dirty="0" err="1">
                <a:solidFill>
                  <a:srgbClr val="115076"/>
                </a:solidFill>
              </a:rPr>
              <a:t>pero</a:t>
            </a:r>
            <a:r>
              <a:rPr lang="en-GB" sz="1200" dirty="0">
                <a:solidFill>
                  <a:srgbClr val="115076"/>
                </a:solidFill>
              </a:rPr>
              <a:t> Argentina no </a:t>
            </a:r>
            <a:r>
              <a:rPr lang="en-GB" sz="1200" dirty="0" err="1">
                <a:solidFill>
                  <a:srgbClr val="115076"/>
                </a:solidFill>
              </a:rPr>
              <a:t>llegó</a:t>
            </a:r>
            <a:r>
              <a:rPr lang="en-GB" sz="1200" dirty="0">
                <a:solidFill>
                  <a:srgbClr val="115076"/>
                </a:solidFill>
              </a:rPr>
              <a:t> a la final. Sin embargo, Messi </a:t>
            </a:r>
            <a:r>
              <a:rPr lang="en-GB" sz="1200" dirty="0" err="1">
                <a:solidFill>
                  <a:srgbClr val="115076"/>
                </a:solidFill>
              </a:rPr>
              <a:t>recibió</a:t>
            </a:r>
            <a:r>
              <a:rPr lang="en-GB" sz="1200" dirty="0">
                <a:solidFill>
                  <a:srgbClr val="115076"/>
                </a:solidFill>
              </a:rPr>
              <a:t> </a:t>
            </a:r>
            <a:r>
              <a:rPr lang="en-GB" sz="1200" dirty="0" err="1">
                <a:solidFill>
                  <a:srgbClr val="115076"/>
                </a:solidFill>
              </a:rPr>
              <a:t>su</a:t>
            </a:r>
            <a:r>
              <a:rPr lang="en-GB" sz="1200" dirty="0">
                <a:solidFill>
                  <a:srgbClr val="115076"/>
                </a:solidFill>
              </a:rPr>
              <a:t> primer </a:t>
            </a:r>
            <a:r>
              <a:rPr lang="en-GB" sz="1200" dirty="0" err="1">
                <a:solidFill>
                  <a:srgbClr val="115076"/>
                </a:solidFill>
              </a:rPr>
              <a:t>Balón</a:t>
            </a:r>
            <a:r>
              <a:rPr lang="en-GB" sz="1200" dirty="0">
                <a:solidFill>
                  <a:srgbClr val="115076"/>
                </a:solidFill>
              </a:rPr>
              <a:t> de Oro, un </a:t>
            </a:r>
            <a:r>
              <a:rPr lang="en-GB" sz="1200" dirty="0" err="1">
                <a:solidFill>
                  <a:srgbClr val="115076"/>
                </a:solidFill>
              </a:rPr>
              <a:t>premio</a:t>
            </a:r>
            <a:r>
              <a:rPr lang="en-GB" sz="1200" dirty="0">
                <a:solidFill>
                  <a:srgbClr val="115076"/>
                </a:solidFill>
              </a:rPr>
              <a:t> para el </a:t>
            </a:r>
            <a:r>
              <a:rPr lang="en-GB" sz="1200" dirty="0" err="1">
                <a:solidFill>
                  <a:srgbClr val="115076"/>
                </a:solidFill>
              </a:rPr>
              <a:t>mejor</a:t>
            </a:r>
            <a:r>
              <a:rPr lang="en-GB" sz="1200" dirty="0">
                <a:solidFill>
                  <a:srgbClr val="115076"/>
                </a:solidFill>
              </a:rPr>
              <a:t> </a:t>
            </a:r>
            <a:r>
              <a:rPr lang="en-GB" sz="1200" dirty="0" err="1">
                <a:solidFill>
                  <a:srgbClr val="115076"/>
                </a:solidFill>
              </a:rPr>
              <a:t>futbolista</a:t>
            </a:r>
            <a:r>
              <a:rPr lang="en-GB" sz="1200" dirty="0">
                <a:solidFill>
                  <a:srgbClr val="115076"/>
                </a:solidFill>
              </a:rPr>
              <a:t>. </a:t>
            </a:r>
            <a:r>
              <a:rPr lang="en-GB" sz="1200" dirty="0" err="1">
                <a:solidFill>
                  <a:srgbClr val="115076"/>
                </a:solidFill>
              </a:rPr>
              <a:t>En</a:t>
            </a:r>
            <a:r>
              <a:rPr lang="en-GB" sz="1200" dirty="0">
                <a:solidFill>
                  <a:srgbClr val="115076"/>
                </a:solidFill>
              </a:rPr>
              <a:t> 2014 </a:t>
            </a:r>
            <a:r>
              <a:rPr lang="en-GB" sz="1200" dirty="0" err="1">
                <a:solidFill>
                  <a:srgbClr val="115076"/>
                </a:solidFill>
              </a:rPr>
              <a:t>participó</a:t>
            </a:r>
            <a:r>
              <a:rPr lang="en-GB" sz="1200" dirty="0">
                <a:solidFill>
                  <a:srgbClr val="115076"/>
                </a:solidFill>
              </a:rPr>
              <a:t> con Argentina en la final de la Copa del Mundo </a:t>
            </a:r>
            <a:r>
              <a:rPr lang="en-GB" sz="1200" dirty="0" err="1">
                <a:solidFill>
                  <a:srgbClr val="115076"/>
                </a:solidFill>
              </a:rPr>
              <a:t>pero</a:t>
            </a:r>
            <a:r>
              <a:rPr lang="en-GB" sz="1200" dirty="0">
                <a:solidFill>
                  <a:srgbClr val="115076"/>
                </a:solidFill>
              </a:rPr>
              <a:t> </a:t>
            </a:r>
            <a:r>
              <a:rPr lang="en-GB" sz="1200" dirty="0" err="1">
                <a:solidFill>
                  <a:srgbClr val="115076"/>
                </a:solidFill>
              </a:rPr>
              <a:t>perdió</a:t>
            </a:r>
            <a:r>
              <a:rPr lang="en-GB" sz="1200" dirty="0">
                <a:solidFill>
                  <a:srgbClr val="115076"/>
                </a:solidFill>
              </a:rPr>
              <a:t> contra </a:t>
            </a:r>
            <a:r>
              <a:rPr lang="en-GB" sz="1200" dirty="0" err="1">
                <a:solidFill>
                  <a:srgbClr val="115076"/>
                </a:solidFill>
              </a:rPr>
              <a:t>Alemania</a:t>
            </a:r>
            <a:r>
              <a:rPr lang="en-GB" sz="1200" dirty="0">
                <a:solidFill>
                  <a:srgbClr val="115076"/>
                </a:solidFill>
              </a:rPr>
              <a:t> 1-0. </a:t>
            </a:r>
            <a:r>
              <a:rPr lang="en-GB" sz="1200" dirty="0" err="1">
                <a:solidFill>
                  <a:srgbClr val="115076"/>
                </a:solidFill>
              </a:rPr>
              <a:t>Viajó</a:t>
            </a:r>
            <a:r>
              <a:rPr lang="en-GB" sz="1200" dirty="0">
                <a:solidFill>
                  <a:srgbClr val="115076"/>
                </a:solidFill>
              </a:rPr>
              <a:t> con Argentina </a:t>
            </a:r>
            <a:r>
              <a:rPr lang="en-GB" sz="1200" dirty="0" err="1">
                <a:solidFill>
                  <a:srgbClr val="115076"/>
                </a:solidFill>
              </a:rPr>
              <a:t>otra</a:t>
            </a:r>
            <a:r>
              <a:rPr lang="en-GB" sz="1200" dirty="0">
                <a:solidFill>
                  <a:srgbClr val="115076"/>
                </a:solidFill>
              </a:rPr>
              <a:t> </a:t>
            </a:r>
            <a:r>
              <a:rPr lang="en-GB" sz="1200" dirty="0" err="1">
                <a:solidFill>
                  <a:srgbClr val="115076"/>
                </a:solidFill>
              </a:rPr>
              <a:t>vez</a:t>
            </a:r>
            <a:r>
              <a:rPr lang="en-GB" sz="1200" dirty="0">
                <a:solidFill>
                  <a:srgbClr val="115076"/>
                </a:solidFill>
              </a:rPr>
              <a:t> para </a:t>
            </a:r>
            <a:r>
              <a:rPr lang="en-GB" sz="1200" dirty="0" err="1">
                <a:solidFill>
                  <a:srgbClr val="115076"/>
                </a:solidFill>
              </a:rPr>
              <a:t>jugar</a:t>
            </a:r>
            <a:r>
              <a:rPr lang="en-GB" sz="1200" dirty="0">
                <a:solidFill>
                  <a:srgbClr val="115076"/>
                </a:solidFill>
              </a:rPr>
              <a:t> </a:t>
            </a:r>
            <a:r>
              <a:rPr lang="en-GB" sz="1200" dirty="0" err="1">
                <a:solidFill>
                  <a:srgbClr val="115076"/>
                </a:solidFill>
              </a:rPr>
              <a:t>en</a:t>
            </a:r>
            <a:r>
              <a:rPr lang="en-GB" sz="1200" dirty="0">
                <a:solidFill>
                  <a:srgbClr val="115076"/>
                </a:solidFill>
              </a:rPr>
              <a:t> la Copa del Mundo en 2018 </a:t>
            </a:r>
            <a:r>
              <a:rPr lang="en-GB" sz="1200" dirty="0" err="1">
                <a:solidFill>
                  <a:srgbClr val="115076"/>
                </a:solidFill>
              </a:rPr>
              <a:t>aunque</a:t>
            </a:r>
            <a:r>
              <a:rPr lang="en-GB" sz="1200" dirty="0">
                <a:solidFill>
                  <a:srgbClr val="115076"/>
                </a:solidFill>
              </a:rPr>
              <a:t> sin mucho </a:t>
            </a:r>
            <a:r>
              <a:rPr lang="en-GB" sz="1200" dirty="0" err="1">
                <a:solidFill>
                  <a:srgbClr val="115076"/>
                </a:solidFill>
              </a:rPr>
              <a:t>éxito</a:t>
            </a:r>
            <a:r>
              <a:rPr lang="en-GB" sz="1200" dirty="0">
                <a:solidFill>
                  <a:srgbClr val="115076"/>
                </a:solidFill>
              </a:rPr>
              <a:t>. </a:t>
            </a:r>
            <a:r>
              <a:rPr lang="en-GB" sz="1200" dirty="0" err="1">
                <a:solidFill>
                  <a:srgbClr val="115076"/>
                </a:solidFill>
              </a:rPr>
              <a:t>Todavía</a:t>
            </a:r>
            <a:r>
              <a:rPr lang="en-GB" sz="1200" dirty="0">
                <a:solidFill>
                  <a:srgbClr val="115076"/>
                </a:solidFill>
              </a:rPr>
              <a:t> hoy Messi da </a:t>
            </a:r>
            <a:r>
              <a:rPr lang="en-GB" sz="1200" dirty="0" err="1">
                <a:solidFill>
                  <a:srgbClr val="115076"/>
                </a:solidFill>
              </a:rPr>
              <a:t>mucha</a:t>
            </a:r>
            <a:r>
              <a:rPr lang="en-GB" sz="1200" dirty="0">
                <a:solidFill>
                  <a:srgbClr val="115076"/>
                </a:solidFill>
              </a:rPr>
              <a:t> </a:t>
            </a:r>
            <a:r>
              <a:rPr lang="en-GB" sz="1200" dirty="0" err="1">
                <a:solidFill>
                  <a:srgbClr val="115076"/>
                </a:solidFill>
              </a:rPr>
              <a:t>alegría</a:t>
            </a:r>
            <a:r>
              <a:rPr lang="en-GB" sz="1200" dirty="0">
                <a:solidFill>
                  <a:srgbClr val="115076"/>
                </a:solidFill>
              </a:rPr>
              <a:t> a </a:t>
            </a:r>
            <a:r>
              <a:rPr lang="en-GB" sz="1200" dirty="0" err="1">
                <a:solidFill>
                  <a:srgbClr val="115076"/>
                </a:solidFill>
              </a:rPr>
              <a:t>muchas</a:t>
            </a:r>
            <a:r>
              <a:rPr lang="en-GB" sz="1200" dirty="0">
                <a:solidFill>
                  <a:srgbClr val="115076"/>
                </a:solidFill>
              </a:rPr>
              <a:t> personas con sus </a:t>
            </a:r>
            <a:r>
              <a:rPr lang="en-GB" sz="1200" dirty="0" err="1">
                <a:solidFill>
                  <a:srgbClr val="115076"/>
                </a:solidFill>
              </a:rPr>
              <a:t>goles</a:t>
            </a:r>
            <a:r>
              <a:rPr lang="en-GB" sz="1200" dirty="0">
                <a:solidFill>
                  <a:srgbClr val="115076"/>
                </a:solidFill>
              </a:rPr>
              <a:t> </a:t>
            </a:r>
            <a:r>
              <a:rPr lang="en-GB" sz="1200" dirty="0" err="1">
                <a:solidFill>
                  <a:srgbClr val="115076"/>
                </a:solidFill>
              </a:rPr>
              <a:t>hermosos</a:t>
            </a:r>
            <a:r>
              <a:rPr lang="en-GB" sz="1200" dirty="0">
                <a:solidFill>
                  <a:srgbClr val="115076"/>
                </a:solidFill>
              </a:rPr>
              <a:t>.</a:t>
            </a: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Creative writing exercise</a:t>
            </a:r>
          </a:p>
          <a:p>
            <a:endParaRPr lang="en-US" b="1" dirty="0"/>
          </a:p>
          <a:p>
            <a:r>
              <a:rPr lang="en-US" b="1" dirty="0"/>
              <a:t>Timing: </a:t>
            </a:r>
            <a:r>
              <a:rPr lang="en-US" b="0" dirty="0"/>
              <a:t>12 minutes</a:t>
            </a:r>
          </a:p>
          <a:p>
            <a:endParaRPr lang="en-US" b="1" dirty="0"/>
          </a:p>
          <a:p>
            <a:r>
              <a:rPr lang="en-US" b="1" dirty="0"/>
              <a:t>Aim:</a:t>
            </a:r>
            <a:r>
              <a:rPr lang="en-US" b="0" dirty="0"/>
              <a:t> creative</a:t>
            </a:r>
            <a:r>
              <a:rPr lang="en-US" b="1" dirty="0"/>
              <a:t> </a:t>
            </a:r>
            <a:r>
              <a:rPr lang="en-US" b="0" dirty="0"/>
              <a:t>writing</a:t>
            </a:r>
            <a:r>
              <a:rPr lang="en-US" b="0" baseline="0" dirty="0"/>
              <a:t> activity to </a:t>
            </a:r>
            <a:r>
              <a:rPr lang="en-US" b="0" baseline="0" dirty="0" err="1"/>
              <a:t>practise</a:t>
            </a:r>
            <a:r>
              <a:rPr lang="en-US" b="0" baseline="0" dirty="0"/>
              <a:t> using 3</a:t>
            </a:r>
            <a:r>
              <a:rPr lang="en-US" b="0" baseline="30000" dirty="0"/>
              <a:t>rd</a:t>
            </a:r>
            <a:r>
              <a:rPr lang="en-US" b="0" baseline="0" dirty="0"/>
              <a:t> person singular verbs and encourage some research into famous Spanish-speaking people.</a:t>
            </a:r>
            <a:endParaRPr lang="en-US" b="1" dirty="0"/>
          </a:p>
          <a:p>
            <a:endParaRPr lang="en-US" b="1" dirty="0"/>
          </a:p>
          <a:p>
            <a:r>
              <a:rPr lang="en-US" b="1" dirty="0"/>
              <a:t>Procedure:</a:t>
            </a:r>
          </a:p>
          <a:p>
            <a:r>
              <a:rPr lang="en-US" b="0" dirty="0"/>
              <a:t>1. Teachers can set up the creative writing</a:t>
            </a:r>
            <a:r>
              <a:rPr lang="en-US" b="0" baseline="0" dirty="0"/>
              <a:t> activity by going through this slide. Teachers can either ask students to select from the names on this slide or encourage students to find other famous Spanish-speaking people to write about.</a:t>
            </a:r>
            <a:endParaRPr lang="en-US" b="0" dirty="0"/>
          </a:p>
          <a:p>
            <a:r>
              <a:rPr lang="en-US" b="0" dirty="0"/>
              <a:t>2. It is worth going through the suggested</a:t>
            </a:r>
            <a:r>
              <a:rPr lang="en-US" b="0" baseline="0" dirty="0"/>
              <a:t> verbs and time phrases provided on this slide and suggesting students model their writing by using verbs from this list, as well as ‘</a:t>
            </a:r>
            <a:r>
              <a:rPr lang="en-US" b="0" baseline="0" dirty="0" err="1"/>
              <a:t>fue</a:t>
            </a:r>
            <a:r>
              <a:rPr lang="en-US" b="0" baseline="0" dirty="0"/>
              <a:t>’ and ‘</a:t>
            </a:r>
            <a:r>
              <a:rPr lang="en-US" b="0" baseline="0" dirty="0" err="1"/>
              <a:t>hizo</a:t>
            </a:r>
            <a:r>
              <a:rPr lang="en-US" b="0" baseline="0" dirty="0"/>
              <a:t>’. This will avoid the chance of students using verbs with irregular </a:t>
            </a:r>
            <a:r>
              <a:rPr lang="en-US" b="0" baseline="0" dirty="0" err="1"/>
              <a:t>preterite</a:t>
            </a:r>
            <a:r>
              <a:rPr lang="en-US" b="0" baseline="0" dirty="0"/>
              <a:t> endings.</a:t>
            </a:r>
          </a:p>
          <a:p>
            <a:endParaRPr lang="en-US" b="0" baseline="0" dirty="0"/>
          </a:p>
          <a:p>
            <a:r>
              <a:rPr lang="en-US" b="0" baseline="0" dirty="0"/>
              <a:t>Photo of Frida by @</a:t>
            </a:r>
            <a:r>
              <a:rPr lang="en-US" b="0" baseline="0" dirty="0" err="1"/>
              <a:t>jpdc</a:t>
            </a:r>
            <a:r>
              <a:rPr lang="en-US" b="0" baseline="0" dirty="0"/>
              <a:t> from https://</a:t>
            </a:r>
            <a:r>
              <a:rPr lang="en-US" b="0" baseline="0" dirty="0" err="1"/>
              <a:t>unsplash.com</a:t>
            </a:r>
            <a:r>
              <a:rPr lang="en-US" b="0" baseline="0" dirty="0"/>
              <a:t>/photos/wPO-BKq96sc</a:t>
            </a:r>
          </a:p>
          <a:p>
            <a:r>
              <a:rPr lang="en-US" b="0" baseline="0" dirty="0"/>
              <a:t>Photo of James Rodríguez from https://</a:t>
            </a:r>
            <a:r>
              <a:rPr lang="en-US" b="0" baseline="0" dirty="0" err="1"/>
              <a:t>pixabay.com</a:t>
            </a:r>
            <a:r>
              <a:rPr lang="en-US" b="0" baseline="0" dirty="0"/>
              <a:t>/es/photos/james-rodr%C3%ADguez-futbolista-399817/ </a:t>
            </a:r>
          </a:p>
          <a:p>
            <a:r>
              <a:rPr lang="en-US" b="0" baseline="0" dirty="0"/>
              <a:t>Photo of </a:t>
            </a:r>
            <a:r>
              <a:rPr lang="en-US" b="0" baseline="0" dirty="0" err="1"/>
              <a:t>Arantxa</a:t>
            </a:r>
            <a:r>
              <a:rPr lang="en-US" b="0" baseline="0" dirty="0"/>
              <a:t> Sánchez Vicario from https://</a:t>
            </a:r>
            <a:r>
              <a:rPr lang="en-US" b="0" baseline="0" dirty="0" err="1"/>
              <a:t>es.wikipedia.org</a:t>
            </a:r>
            <a:r>
              <a:rPr lang="en-US" b="0" baseline="0" dirty="0"/>
              <a:t>/wiki/Arantxa_S%C3%A1nchez_Vicario</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a:t>OPTIONAL</a:t>
            </a:r>
          </a:p>
          <a:p>
            <a:endParaRPr lang="en-US" b="1" dirty="0"/>
          </a:p>
          <a:p>
            <a:r>
              <a:rPr lang="en-US" b="1" dirty="0"/>
              <a:t>Aim: </a:t>
            </a:r>
            <a:r>
              <a:rPr lang="en-US" b="0" dirty="0"/>
              <a:t>to</a:t>
            </a:r>
            <a:r>
              <a:rPr lang="en-US" b="0" baseline="0" dirty="0"/>
              <a:t> correctly match the sentence halves, working in pairs; to then accurately translate the sentences into English. This task involves producing 3</a:t>
            </a:r>
            <a:r>
              <a:rPr lang="en-US" b="0" baseline="30000" dirty="0"/>
              <a:t>rd</a:t>
            </a:r>
            <a:r>
              <a:rPr lang="en-US" b="0" baseline="0" dirty="0"/>
              <a:t> person singular verbs in the </a:t>
            </a:r>
            <a:r>
              <a:rPr lang="en-US" b="0" baseline="0" dirty="0" err="1"/>
              <a:t>preterite</a:t>
            </a:r>
            <a:endParaRPr lang="en-US" b="0" baseline="0" dirty="0"/>
          </a:p>
          <a:p>
            <a:endParaRPr lang="en-US" b="1" dirty="0"/>
          </a:p>
          <a:p>
            <a:r>
              <a:rPr lang="en-US" b="1" dirty="0"/>
              <a:t>Procedure:</a:t>
            </a:r>
          </a:p>
          <a:p>
            <a:pPr marL="228600" indent="-228600">
              <a:buAutoNum type="arabicPeriod"/>
            </a:pPr>
            <a:r>
              <a:rPr lang="en-US" b="0" dirty="0"/>
              <a:t>Students</a:t>
            </a:r>
            <a:r>
              <a:rPr lang="en-US" b="0" baseline="0" dirty="0"/>
              <a:t> A and B </a:t>
            </a:r>
            <a:r>
              <a:rPr lang="en-US" b="0" dirty="0"/>
              <a:t>are given their</a:t>
            </a:r>
            <a:r>
              <a:rPr lang="en-US" b="0" baseline="0" dirty="0"/>
              <a:t> </a:t>
            </a:r>
            <a:r>
              <a:rPr lang="en-US" b="0" dirty="0"/>
              <a:t>prompt cards.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 first time round,</a:t>
            </a:r>
            <a:r>
              <a:rPr lang="en-US" b="0" baseline="0" dirty="0"/>
              <a:t> Student A </a:t>
            </a:r>
            <a:r>
              <a:rPr lang="en-US" b="0" baseline="0"/>
              <a:t>reads the </a:t>
            </a:r>
            <a:r>
              <a:rPr lang="en-GB" b="0" baseline="0"/>
              <a:t>start </a:t>
            </a:r>
            <a:r>
              <a:rPr lang="en-GB" b="0" baseline="0" dirty="0"/>
              <a:t>of the sentence to translate. On both cards there are 4 sentences needing a </a:t>
            </a:r>
            <a:r>
              <a:rPr lang="en-GB" b="0" baseline="0" dirty="0" err="1"/>
              <a:t>preterite</a:t>
            </a:r>
            <a:r>
              <a:rPr lang="en-GB" b="0" baseline="0" dirty="0"/>
              <a:t>, and one needing a present tense verb. </a:t>
            </a:r>
            <a:r>
              <a:rPr lang="en-GB" sz="1200" b="0" baseline="0" dirty="0">
                <a:solidFill>
                  <a:srgbClr val="203864"/>
                </a:solidFill>
              </a:rPr>
              <a:t>Student B listens and searches for and then says the correct sentence ending form the five options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rgbClr val="203864"/>
                </a:solidFill>
              </a:rPr>
              <a:t>The students then work together to translate the sentence into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rgbClr val="203864"/>
                </a:solidFill>
              </a:rPr>
              <a:t>Students repeat for the rest of items 1-5, then swap roles. This time, Student B will repeat the sentence starter and Student A will listen and complete 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rgbClr val="203864"/>
                </a:solidFill>
              </a:rPr>
              <a:t>The answers are shown </a:t>
            </a:r>
            <a:r>
              <a:rPr lang="en-GB" sz="1200" b="0" baseline="0">
                <a:solidFill>
                  <a:srgbClr val="203864"/>
                </a:solidFill>
              </a:rPr>
              <a:t>on the following slides.</a:t>
            </a:r>
            <a:endParaRPr lang="en-GB" sz="1200" b="0" baseline="0" dirty="0">
              <a:solidFill>
                <a:srgbClr val="203864"/>
              </a:solidFill>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1955861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dirty="0"/>
              <a:t>Read</a:t>
            </a:r>
            <a:r>
              <a:rPr lang="en-GB" baseline="0" dirty="0"/>
              <a:t> aloud cards</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2600030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next two slides can be used to give feedback on students answers.</a:t>
            </a:r>
          </a:p>
          <a:p>
            <a:r>
              <a:rPr lang="en-GB"/>
              <a:t>The correct Spanish sentence appears first, and then the English translation.</a:t>
            </a:r>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3438454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latin typeface="Calibri"/>
              </a:rPr>
              <a:pPr/>
              <a:t>37</a:t>
            </a:fld>
            <a:endParaRPr lang="en-GB">
              <a:solidFill>
                <a:prstClr val="black"/>
              </a:solidFill>
              <a:latin typeface="Calibri"/>
            </a:endParaRPr>
          </a:p>
        </p:txBody>
      </p:sp>
    </p:spTree>
    <p:extLst>
      <p:ext uri="{BB962C8B-B14F-4D97-AF65-F5344CB8AC3E}">
        <p14:creationId xmlns:p14="http://schemas.microsoft.com/office/powerpoint/2010/main" val="508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[3/4]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[4/4]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s-ES" sz="1200" kern="1200" dirty="0">
                <a:solidFill>
                  <a:schemeClr val="tx1"/>
                </a:solidFill>
                <a:effectLst/>
                <a:latin typeface="+mn-lt"/>
                <a:ea typeface="+mn-ea"/>
                <a:cs typeface="+mn-cs"/>
              </a:rPr>
              <a:t>to </a:t>
            </a:r>
            <a:r>
              <a:rPr lang="es-ES" sz="1200" kern="1200" dirty="0" err="1">
                <a:solidFill>
                  <a:schemeClr val="tx1"/>
                </a:solidFill>
                <a:effectLst/>
                <a:latin typeface="+mn-lt"/>
                <a:ea typeface="+mn-ea"/>
                <a:cs typeface="+mn-cs"/>
              </a:rPr>
              <a:t>practise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identifying</a:t>
            </a:r>
            <a:r>
              <a:rPr lang="es-E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final-syllable stress and penultimate syllable stress</a:t>
            </a:r>
            <a:r>
              <a:rPr lang="x-none" sz="1200" kern="1200" dirty="0">
                <a:solidFill>
                  <a:schemeClr val="tx1"/>
                </a:solidFill>
                <a:effectLst/>
                <a:latin typeface="+mn-lt"/>
                <a:ea typeface="+mn-ea"/>
                <a:cs typeface="+mn-cs"/>
              </a:rPr>
              <a:t>.</a:t>
            </a:r>
          </a:p>
          <a:p>
            <a:endParaRPr lang="en-US" b="1" dirty="0"/>
          </a:p>
          <a:p>
            <a:r>
              <a:rPr lang="en-US" b="1" dirty="0"/>
              <a:t>Procedure:</a:t>
            </a:r>
          </a:p>
          <a:p>
            <a:pPr marL="228600" indent="-228600">
              <a:buAutoNum type="arabicPeriod"/>
            </a:pPr>
            <a:r>
              <a:rPr lang="en-US" b="0" dirty="0"/>
              <a:t>Teacher plays the audio for each word.</a:t>
            </a:r>
          </a:p>
          <a:p>
            <a:pPr marL="228600" indent="-228600">
              <a:buAutoNum type="arabicPeriod"/>
            </a:pPr>
            <a:r>
              <a:rPr lang="en-US" b="0" dirty="0"/>
              <a:t>Students listen to each word and decide if they hear the stress on the penultimate syllable or the final syllable.</a:t>
            </a:r>
          </a:p>
          <a:p>
            <a:pPr marL="228600" indent="-228600">
              <a:buAutoNum type="arabicPeriod"/>
            </a:pPr>
            <a:r>
              <a:rPr lang="en-US" b="0" dirty="0"/>
              <a:t>Students also write the meaning of the word in English.</a:t>
            </a:r>
            <a:r>
              <a:rPr lang="en-US" b="0" baseline="0" dirty="0"/>
              <a:t> They may need to hear the words again to do this.</a:t>
            </a:r>
            <a:endParaRPr lang="en-US" b="0" dirty="0"/>
          </a:p>
          <a:p>
            <a:pPr marL="228600" indent="-228600">
              <a:buAutoNum type="arabicPeriod"/>
            </a:pPr>
            <a:r>
              <a:rPr lang="en-US" b="0" dirty="0"/>
              <a:t>For each question</a:t>
            </a:r>
            <a:r>
              <a:rPr lang="en-US" b="0" baseline="0" dirty="0"/>
              <a:t> item, the t</a:t>
            </a:r>
            <a:r>
              <a:rPr lang="en-US" b="0" dirty="0"/>
              <a:t>eacher reveals answers for syllable stress position and then the</a:t>
            </a:r>
            <a:r>
              <a:rPr lang="en-US" b="0" baseline="0" dirty="0"/>
              <a:t> English meaning.</a:t>
            </a:r>
          </a:p>
          <a:p>
            <a:pPr marL="228600" indent="-228600">
              <a:buAutoNum type="arabicPeriod"/>
            </a:pPr>
            <a:r>
              <a:rPr lang="en-US" b="0" dirty="0"/>
              <a:t>Extension</a:t>
            </a:r>
            <a:r>
              <a:rPr lang="en-US" b="0" baseline="0" dirty="0"/>
              <a:t> suggestion: to revisit the vocabulary productively, teachers call out a random question number and students have to translate the English into Spanish and answer in choral fashion. For example, the teacher calls out ‘</a:t>
            </a:r>
            <a:r>
              <a:rPr lang="en-US" b="0" baseline="0" dirty="0" err="1"/>
              <a:t>siete</a:t>
            </a:r>
            <a:r>
              <a:rPr lang="en-US" b="0" baseline="0" dirty="0"/>
              <a:t>’ and students would say ‘</a:t>
            </a:r>
            <a:r>
              <a:rPr lang="en-US" b="0" baseline="0" dirty="0" err="1"/>
              <a:t>estudiar</a:t>
            </a:r>
            <a:r>
              <a:rPr lang="en-US" b="0" baseline="0" dirty="0"/>
              <a:t>’. Alternatively, this could be a short pairs activity.</a:t>
            </a:r>
            <a:endParaRPr lang="en-US" b="0" dirty="0"/>
          </a:p>
          <a:p>
            <a:pPr marL="0" indent="0">
              <a:buNone/>
            </a:pPr>
            <a:endParaRPr lang="en-US" b="0" dirty="0"/>
          </a:p>
          <a:p>
            <a:r>
              <a:rPr lang="en-US" b="1" dirty="0"/>
              <a:t>Notes</a:t>
            </a:r>
            <a:r>
              <a:rPr lang="en-US" b="1"/>
              <a:t>: </a:t>
            </a:r>
            <a:r>
              <a:rPr lang="en-US" b="0"/>
              <a:t>All words </a:t>
            </a:r>
            <a:r>
              <a:rPr lang="en-US" b="0" dirty="0"/>
              <a:t>in this </a:t>
            </a:r>
            <a:r>
              <a:rPr lang="en-US" b="0"/>
              <a:t>activity are previously taught. Most are </a:t>
            </a:r>
            <a:r>
              <a:rPr lang="en-US" b="0" dirty="0"/>
              <a:t>taken from this week’s Y7 revision subset</a:t>
            </a:r>
            <a:r>
              <a:rPr lang="en-US" b="0" baseline="0" dirty="0"/>
              <a:t> (</a:t>
            </a:r>
            <a:r>
              <a:rPr lang="en-US" b="0" dirty="0" err="1"/>
              <a:t>isla</a:t>
            </a:r>
            <a:r>
              <a:rPr lang="en-US" b="0" dirty="0"/>
              <a:t>,</a:t>
            </a:r>
            <a:r>
              <a:rPr lang="en-US" b="0" baseline="0" dirty="0"/>
              <a:t> </a:t>
            </a:r>
            <a:r>
              <a:rPr lang="en-US" b="0" baseline="0" dirty="0" err="1"/>
              <a:t>teatro</a:t>
            </a:r>
            <a:r>
              <a:rPr lang="en-US" b="0" baseline="0" dirty="0"/>
              <a:t>, banco</a:t>
            </a:r>
            <a:r>
              <a:rPr lang="en-US" b="0" dirty="0"/>
              <a:t>, </a:t>
            </a:r>
            <a:r>
              <a:rPr lang="en-US" b="0" dirty="0" err="1"/>
              <a:t>abril</a:t>
            </a:r>
            <a:r>
              <a:rPr lang="en-US" b="0" dirty="0"/>
              <a:t>, </a:t>
            </a:r>
            <a:r>
              <a:rPr lang="en-US" b="0" dirty="0" err="1"/>
              <a:t>estudiar</a:t>
            </a:r>
            <a:r>
              <a:rPr lang="en-US" b="0" dirty="0"/>
              <a:t>,</a:t>
            </a:r>
            <a:r>
              <a:rPr lang="en-US" b="0" baseline="0" dirty="0"/>
              <a:t> </a:t>
            </a:r>
            <a:r>
              <a:rPr lang="en-US" b="0" baseline="0" dirty="0" err="1"/>
              <a:t>noche</a:t>
            </a:r>
            <a:r>
              <a:rPr lang="en-US" b="0" baseline="0" dirty="0"/>
              <a:t>). Words taught are in Year 8 are </a:t>
            </a:r>
            <a:r>
              <a:rPr lang="en-US" b="0"/>
              <a:t>café (week 8.1.2.5</a:t>
            </a:r>
            <a:r>
              <a:rPr lang="en-US" b="0" dirty="0"/>
              <a:t>)</a:t>
            </a:r>
            <a:r>
              <a:rPr lang="en-US" b="0"/>
              <a:t> </a:t>
            </a:r>
            <a:r>
              <a:rPr lang="en-US" b="0" dirty="0"/>
              <a:t>and </a:t>
            </a:r>
            <a:r>
              <a:rPr lang="en-US" b="0" err="1"/>
              <a:t>además</a:t>
            </a:r>
            <a:r>
              <a:rPr lang="en-US" b="0"/>
              <a:t> (week 8.1.1.2). Pictures could be removed from the right hand side for a greater challenge.</a:t>
            </a:r>
            <a:endParaRPr lang="en-US" b="0" dirty="0"/>
          </a:p>
          <a:p>
            <a:endParaRPr lang="en-US" b="0" dirty="0"/>
          </a:p>
          <a:p>
            <a:r>
              <a:rPr lang="en-US" b="1" dirty="0"/>
              <a:t>Transcript:</a:t>
            </a:r>
            <a:endParaRPr lang="es-ES" b="0" dirty="0"/>
          </a:p>
          <a:p>
            <a:pPr marL="228600" indent="-228600">
              <a:buAutoNum type="arabicPeriod"/>
            </a:pPr>
            <a:r>
              <a:rPr lang="es-ES" b="0" dirty="0"/>
              <a:t>isla</a:t>
            </a:r>
          </a:p>
          <a:p>
            <a:pPr marL="228600" indent="-228600">
              <a:buAutoNum type="arabicPeriod"/>
            </a:pPr>
            <a:r>
              <a:rPr lang="es-ES" b="0" dirty="0"/>
              <a:t>teatro</a:t>
            </a:r>
          </a:p>
          <a:p>
            <a:pPr marL="228600" indent="-228600">
              <a:buAutoNum type="arabicPeriod"/>
            </a:pPr>
            <a:r>
              <a:rPr lang="es-ES" b="0" dirty="0"/>
              <a:t>café</a:t>
            </a:r>
          </a:p>
          <a:p>
            <a:pPr marL="228600" indent="-228600">
              <a:buAutoNum type="arabicPeriod"/>
            </a:pPr>
            <a:r>
              <a:rPr lang="es-ES" b="0" dirty="0"/>
              <a:t>banco</a:t>
            </a:r>
          </a:p>
          <a:p>
            <a:pPr marL="228600" indent="-228600">
              <a:buAutoNum type="arabicPeriod"/>
            </a:pPr>
            <a:r>
              <a:rPr lang="es-ES" b="0" dirty="0"/>
              <a:t>además</a:t>
            </a:r>
          </a:p>
          <a:p>
            <a:pPr marL="228600" indent="-228600">
              <a:buAutoNum type="arabicPeriod"/>
            </a:pPr>
            <a:r>
              <a:rPr lang="es-ES" b="0" dirty="0"/>
              <a:t>abril</a:t>
            </a:r>
          </a:p>
          <a:p>
            <a:pPr marL="228600" indent="-228600">
              <a:buAutoNum type="arabicPeriod"/>
            </a:pPr>
            <a:r>
              <a:rPr lang="es-ES" b="0" dirty="0"/>
              <a:t>estudiar</a:t>
            </a:r>
          </a:p>
          <a:p>
            <a:pPr marL="228600" indent="-228600">
              <a:buAutoNum type="arabicPeriod"/>
            </a:pPr>
            <a:r>
              <a:rPr lang="es-ES" b="0" dirty="0"/>
              <a:t>noche</a:t>
            </a:r>
          </a:p>
          <a:p>
            <a:pPr marL="0" indent="0">
              <a:buNone/>
            </a:pPr>
            <a:endParaRPr lang="es-ES" b="0" dirty="0"/>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1734878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minutes</a:t>
            </a:r>
            <a:endParaRPr lang="en-US" b="1" dirty="0"/>
          </a:p>
          <a:p>
            <a:endParaRPr lang="en-US" b="1" dirty="0"/>
          </a:p>
          <a:p>
            <a:r>
              <a:rPr lang="en-US" b="1" dirty="0"/>
              <a:t>Aim: </a:t>
            </a:r>
            <a:r>
              <a:rPr lang="en-US" b="0" dirty="0"/>
              <a:t>t</a:t>
            </a:r>
            <a:r>
              <a:rPr lang="en-US" b="0" baseline="0" dirty="0"/>
              <a:t>o briefly recap 1</a:t>
            </a:r>
            <a:r>
              <a:rPr lang="en-US" b="0" baseline="30000" dirty="0"/>
              <a:t>st</a:t>
            </a:r>
            <a:r>
              <a:rPr lang="en-US" b="0" baseline="0" dirty="0"/>
              <a:t> person singular endings of -</a:t>
            </a:r>
            <a:r>
              <a:rPr lang="en-US" b="0" baseline="0" dirty="0" err="1"/>
              <a:t>ar</a:t>
            </a:r>
            <a:r>
              <a:rPr lang="en-US" b="0" baseline="0" dirty="0"/>
              <a:t>, -</a:t>
            </a:r>
            <a:r>
              <a:rPr lang="en-US" b="0" baseline="0" dirty="0" err="1"/>
              <a:t>er</a:t>
            </a:r>
            <a:r>
              <a:rPr lang="en-US" b="0" baseline="0" dirty="0"/>
              <a:t> and -</a:t>
            </a:r>
            <a:r>
              <a:rPr lang="en-US" b="0" baseline="0" dirty="0" err="1"/>
              <a:t>ir</a:t>
            </a:r>
            <a:r>
              <a:rPr lang="en-US" b="0" baseline="0" dirty="0"/>
              <a:t> verbs in the </a:t>
            </a:r>
            <a:r>
              <a:rPr lang="en-US" b="0" baseline="0" dirty="0" err="1"/>
              <a:t>preterite</a:t>
            </a:r>
            <a:r>
              <a:rPr lang="en-US" b="0" baseline="0" dirty="0"/>
              <a:t>.</a:t>
            </a:r>
          </a:p>
          <a:p>
            <a:endParaRPr lang="en-US" b="1" dirty="0"/>
          </a:p>
          <a:p>
            <a:r>
              <a:rPr lang="en-US" b="1" dirty="0"/>
              <a:t>Procedure:</a:t>
            </a:r>
          </a:p>
          <a:p>
            <a:pPr marL="228600" indent="-228600">
              <a:buAutoNum type="arabicPeriod"/>
            </a:pPr>
            <a:r>
              <a:rPr lang="en-US" b="0" dirty="0"/>
              <a:t>Teachers click to go through the slide. Animations</a:t>
            </a:r>
            <a:r>
              <a:rPr lang="en-US" b="0" baseline="0" dirty="0"/>
              <a:t> are left for teachers to elicit answers from the students about formation of the verbs.</a:t>
            </a:r>
            <a:endParaRPr lang="en-US" b="0" dirty="0"/>
          </a:p>
          <a:p>
            <a:pPr marL="228600" indent="-228600">
              <a:buAutoNum type="arabicPeriod"/>
            </a:pPr>
            <a:endParaRPr lang="en-US" b="0" dirty="0"/>
          </a:p>
          <a:p>
            <a:r>
              <a:rPr lang="en-GB" b="1"/>
              <a:t>Notes:</a:t>
            </a:r>
          </a:p>
          <a:p>
            <a:pPr marL="228600" indent="-228600">
              <a:buAutoNum type="arabicPeriod"/>
            </a:pPr>
            <a:r>
              <a:rPr lang="en-GB" b="0"/>
              <a:t>T</a:t>
            </a:r>
            <a:r>
              <a:rPr lang="en-GB"/>
              <a:t>hese</a:t>
            </a:r>
            <a:r>
              <a:rPr lang="en-GB" baseline="0"/>
              <a:t> verb endings </a:t>
            </a:r>
            <a:r>
              <a:rPr lang="en-GB" baseline="0" dirty="0"/>
              <a:t>were first introduced in Year 8 Term </a:t>
            </a:r>
            <a:r>
              <a:rPr lang="en-GB" baseline="0"/>
              <a:t>1.</a:t>
            </a:r>
          </a:p>
          <a:p>
            <a:pPr marL="228600" indent="-228600">
              <a:buAutoNum type="arabicPeriod"/>
            </a:pPr>
            <a:r>
              <a:rPr lang="en-GB" baseline="0"/>
              <a:t>‘Bastante’ is used here with the meaning ‘enough’. It may be useful to point this out, since the word was previously introduced with the meaning ‘quite’.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endParaRPr lang="en-US" b="1" dirty="0"/>
          </a:p>
          <a:p>
            <a:endParaRPr lang="en-US" b="1" dirty="0"/>
          </a:p>
          <a:p>
            <a:r>
              <a:rPr lang="en-US" b="1" dirty="0"/>
              <a:t>Aim: </a:t>
            </a:r>
            <a:r>
              <a:rPr lang="en-US" b="0" baseline="0" dirty="0"/>
              <a:t>to </a:t>
            </a:r>
            <a:r>
              <a:rPr lang="en-US" b="0" baseline="0" dirty="0" err="1"/>
              <a:t>practise</a:t>
            </a:r>
            <a:r>
              <a:rPr lang="en-US" b="0" baseline="0" dirty="0"/>
              <a:t> </a:t>
            </a:r>
            <a:r>
              <a:rPr lang="en-US" b="0" baseline="0" err="1"/>
              <a:t>recognising</a:t>
            </a:r>
            <a:r>
              <a:rPr lang="en-US" b="0" baseline="0"/>
              <a:t> statement and question intonation </a:t>
            </a:r>
            <a:r>
              <a:rPr lang="en-US" b="0" baseline="0" dirty="0"/>
              <a:t>using the 1</a:t>
            </a:r>
            <a:r>
              <a:rPr lang="en-US" b="0" baseline="30000" dirty="0"/>
              <a:t>st</a:t>
            </a:r>
            <a:r>
              <a:rPr lang="en-US" b="0" baseline="0" dirty="0"/>
              <a:t> person singular of the </a:t>
            </a:r>
            <a:r>
              <a:rPr lang="en-US" b="0" baseline="0" dirty="0" err="1"/>
              <a:t>preterite</a:t>
            </a:r>
            <a:r>
              <a:rPr lang="en-US" b="0" baseline="0" dirty="0"/>
              <a:t> of ‘-</a:t>
            </a:r>
            <a:r>
              <a:rPr lang="en-US" b="0" baseline="0" dirty="0" err="1"/>
              <a:t>ar</a:t>
            </a:r>
            <a:r>
              <a:rPr lang="en-US" b="0" baseline="0" dirty="0"/>
              <a:t>’, ‘-er’, ’-</a:t>
            </a:r>
            <a:r>
              <a:rPr lang="en-US" b="0" baseline="0" dirty="0" err="1"/>
              <a:t>ir</a:t>
            </a:r>
            <a:r>
              <a:rPr lang="en-US" b="0" baseline="0" dirty="0"/>
              <a:t>’ verbs; to accurately </a:t>
            </a:r>
            <a:r>
              <a:rPr lang="en-US" b="0" baseline="0"/>
              <a:t>transcribe the question </a:t>
            </a:r>
            <a:r>
              <a:rPr lang="en-US" b="0" baseline="0" dirty="0"/>
              <a:t>mark punctuation (¿) </a:t>
            </a:r>
            <a:r>
              <a:rPr lang="en-US" b="0" baseline="0"/>
              <a:t>and the accents on the verbs.</a:t>
            </a:r>
          </a:p>
          <a:p>
            <a:endParaRPr lang="en-US" b="1" dirty="0"/>
          </a:p>
          <a:p>
            <a:r>
              <a:rPr lang="en-US" b="1" dirty="0"/>
              <a:t>Procedure:</a:t>
            </a:r>
          </a:p>
          <a:p>
            <a:r>
              <a:rPr lang="en-US" b="0" dirty="0"/>
              <a:t>1. Teachers click on the number buttons to play the recordings.</a:t>
            </a:r>
            <a:r>
              <a:rPr lang="en-US" b="0" baseline="0" dirty="0"/>
              <a:t> Students need to listen and decide if the sentence is a statement or a </a:t>
            </a:r>
            <a:r>
              <a:rPr lang="en-US" b="0" baseline="0"/>
              <a:t>question. Students should pay attention, in particular, to whether intonation is rising or falling at the end of the sentence.</a:t>
            </a:r>
            <a:endParaRPr lang="en-US" b="0" dirty="0"/>
          </a:p>
          <a:p>
            <a:r>
              <a:rPr lang="en-US" b="0" dirty="0"/>
              <a:t>2</a:t>
            </a:r>
            <a:r>
              <a:rPr lang="en-US" b="0"/>
              <a:t>. Students </a:t>
            </a:r>
            <a:r>
              <a:rPr lang="en-US" b="0" dirty="0"/>
              <a:t>should</a:t>
            </a:r>
            <a:r>
              <a:rPr lang="en-US" b="0" baseline="0" dirty="0"/>
              <a:t> then listen to the sentences again and </a:t>
            </a:r>
            <a:r>
              <a:rPr lang="en-US" b="0" baseline="0"/>
              <a:t>transcribe them. </a:t>
            </a:r>
            <a:r>
              <a:rPr lang="en-US" b="0" baseline="0" dirty="0"/>
              <a:t>Teachers should remind students of the need for correct punctuation (¿) and accents on the final vowel (all verbs have final syllable stress).</a:t>
            </a:r>
            <a:endParaRPr lang="en-US" b="0" dirty="0"/>
          </a:p>
          <a:p>
            <a:r>
              <a:rPr lang="en-US" b="0"/>
              <a:t>3. </a:t>
            </a:r>
            <a:r>
              <a:rPr lang="en-US" b="0" dirty="0"/>
              <a:t>Answers are shown by</a:t>
            </a:r>
            <a:r>
              <a:rPr lang="en-US" b="0" baseline="0" dirty="0"/>
              <a:t> clicking</a:t>
            </a:r>
            <a:r>
              <a:rPr lang="en-US" b="0" baseline="0"/>
              <a:t>. These appear by row (statement vs question, then the transcription). The </a:t>
            </a:r>
            <a:r>
              <a:rPr lang="en-US" b="0" baseline="0" dirty="0"/>
              <a:t>meaning of each Spanish sentence should be elicited via oral translation into English. This will help to support students’ comprehension of the text on the next slide. Students’ attention can be drawn here to the translation of yes-no questions (Did I…?).</a:t>
            </a:r>
            <a:endParaRPr lang="en-US" b="0" dirty="0"/>
          </a:p>
          <a:p>
            <a:endParaRPr lang="en-US" b="0" dirty="0"/>
          </a:p>
          <a:p>
            <a:r>
              <a:rPr lang="en-US" b="1" dirty="0"/>
              <a:t>Notes:</a:t>
            </a:r>
          </a:p>
          <a:p>
            <a:r>
              <a:rPr lang="en-US" b="0" dirty="0"/>
              <a:t>These</a:t>
            </a:r>
            <a:r>
              <a:rPr lang="en-US" b="0" baseline="0" dirty="0"/>
              <a:t> eight sentences are taken from the next reading activity.</a:t>
            </a:r>
            <a:endParaRPr lang="en-US" b="0" dirty="0"/>
          </a:p>
          <a:p>
            <a:endParaRPr lang="en-US" b="0" dirty="0"/>
          </a:p>
          <a:p>
            <a:r>
              <a:rPr lang="en-US" b="1" dirty="0"/>
              <a:t>Transcript:</a:t>
            </a:r>
          </a:p>
          <a:p>
            <a:pPr marL="228600" indent="-228600">
              <a:buAutoNum type="arabicPeriod"/>
            </a:pPr>
            <a:r>
              <a:rPr lang="en-US" sz="1200" dirty="0">
                <a:solidFill>
                  <a:schemeClr val="accent5">
                    <a:lumMod val="50000"/>
                  </a:schemeClr>
                </a:solidFill>
              </a:rPr>
              <a:t>¿</a:t>
            </a:r>
            <a:r>
              <a:rPr lang="en-US" sz="1200" err="1">
                <a:solidFill>
                  <a:schemeClr val="accent5">
                    <a:lumMod val="50000"/>
                  </a:schemeClr>
                </a:solidFill>
              </a:rPr>
              <a:t>Viajé</a:t>
            </a:r>
            <a:r>
              <a:rPr lang="en-US" sz="1200">
                <a:solidFill>
                  <a:schemeClr val="accent5">
                    <a:lumMod val="50000"/>
                  </a:schemeClr>
                </a:solidFill>
              </a:rPr>
              <a:t> a Gijón</a:t>
            </a:r>
            <a:r>
              <a:rPr lang="en-US" sz="1200" baseline="0">
                <a:solidFill>
                  <a:schemeClr val="accent5">
                    <a:lumMod val="50000"/>
                  </a:schemeClr>
                </a:solidFill>
              </a:rPr>
              <a:t> en julio</a:t>
            </a:r>
            <a:r>
              <a:rPr lang="en-US" sz="1200">
                <a:solidFill>
                  <a:schemeClr val="accent5">
                    <a:lumMod val="50000"/>
                  </a:schemeClr>
                </a:solidFill>
              </a:rPr>
              <a:t>?</a:t>
            </a:r>
            <a:endParaRPr lang="en-US" sz="1200" dirty="0">
              <a:solidFill>
                <a:schemeClr val="accent5">
                  <a:lumMod val="50000"/>
                </a:schemeClr>
              </a:solidFill>
            </a:endParaRPr>
          </a:p>
          <a:p>
            <a:pPr marL="228600" indent="-228600">
              <a:buAutoNum type="arabicPeriod"/>
            </a:pPr>
            <a:r>
              <a:rPr lang="en-US" sz="1200" dirty="0" err="1">
                <a:solidFill>
                  <a:schemeClr val="accent5">
                    <a:lumMod val="50000"/>
                  </a:schemeClr>
                </a:solidFill>
              </a:rPr>
              <a:t>Salí</a:t>
            </a:r>
            <a:r>
              <a:rPr lang="en-US" sz="1200" dirty="0">
                <a:solidFill>
                  <a:schemeClr val="accent5">
                    <a:lumMod val="50000"/>
                  </a:schemeClr>
                </a:solidFill>
              </a:rPr>
              <a:t> </a:t>
            </a:r>
            <a:r>
              <a:rPr lang="en-US" sz="1200" dirty="0" err="1">
                <a:solidFill>
                  <a:schemeClr val="accent5">
                    <a:lumMod val="50000"/>
                  </a:schemeClr>
                </a:solidFill>
              </a:rPr>
              <a:t>por</a:t>
            </a:r>
            <a:r>
              <a:rPr lang="en-US" sz="1200" dirty="0">
                <a:solidFill>
                  <a:schemeClr val="accent5">
                    <a:lumMod val="50000"/>
                  </a:schemeClr>
                </a:solidFill>
              </a:rPr>
              <a:t> la </a:t>
            </a:r>
            <a:r>
              <a:rPr lang="en-US" sz="1200" dirty="0" err="1">
                <a:solidFill>
                  <a:schemeClr val="accent5">
                    <a:lumMod val="50000"/>
                  </a:schemeClr>
                </a:solidFill>
              </a:rPr>
              <a:t>tarde</a:t>
            </a:r>
            <a:r>
              <a:rPr lang="en-US" sz="1200" dirty="0">
                <a:solidFill>
                  <a:schemeClr val="accent5">
                    <a:lumMod val="50000"/>
                  </a:schemeClr>
                </a:solidFill>
              </a:rPr>
              <a:t>.</a:t>
            </a:r>
          </a:p>
          <a:p>
            <a:pPr marL="228600" indent="-228600">
              <a:buAutoNum type="arabicPeriod"/>
            </a:pPr>
            <a:r>
              <a:rPr lang="en-US" sz="1200" dirty="0">
                <a:solidFill>
                  <a:schemeClr val="accent5">
                    <a:lumMod val="50000"/>
                  </a:schemeClr>
                </a:solidFill>
              </a:rPr>
              <a:t>¿</a:t>
            </a:r>
            <a:r>
              <a:rPr lang="en-US" sz="1200" dirty="0" err="1">
                <a:solidFill>
                  <a:schemeClr val="accent5">
                    <a:lumMod val="50000"/>
                  </a:schemeClr>
                </a:solidFill>
              </a:rPr>
              <a:t>Monté</a:t>
            </a:r>
            <a:r>
              <a:rPr lang="en-US" sz="1200" dirty="0">
                <a:solidFill>
                  <a:schemeClr val="accent5">
                    <a:lumMod val="50000"/>
                  </a:schemeClr>
                </a:solidFill>
              </a:rPr>
              <a:t> a </a:t>
            </a:r>
            <a:r>
              <a:rPr lang="en-US" sz="1200" dirty="0" err="1">
                <a:solidFill>
                  <a:schemeClr val="accent5">
                    <a:lumMod val="50000"/>
                  </a:schemeClr>
                </a:solidFill>
              </a:rPr>
              <a:t>caballo</a:t>
            </a:r>
            <a:r>
              <a:rPr lang="en-US" sz="1200" dirty="0">
                <a:solidFill>
                  <a:schemeClr val="accent5">
                    <a:lumMod val="50000"/>
                  </a:schemeClr>
                </a:solidFill>
              </a:rPr>
              <a:t>?</a:t>
            </a:r>
          </a:p>
          <a:p>
            <a:pPr marL="228600" indent="-228600">
              <a:buAutoNum type="arabicPeriod"/>
            </a:pPr>
            <a:r>
              <a:rPr lang="en-US" sz="1200" dirty="0">
                <a:solidFill>
                  <a:schemeClr val="accent5">
                    <a:lumMod val="50000"/>
                  </a:schemeClr>
                </a:solidFill>
              </a:rPr>
              <a:t>¿</a:t>
            </a:r>
            <a:r>
              <a:rPr lang="en-US" sz="1200" dirty="0" err="1">
                <a:solidFill>
                  <a:schemeClr val="accent5">
                    <a:lumMod val="50000"/>
                  </a:schemeClr>
                </a:solidFill>
              </a:rPr>
              <a:t>Caminé</a:t>
            </a:r>
            <a:r>
              <a:rPr lang="en-US" sz="1200" dirty="0">
                <a:solidFill>
                  <a:schemeClr val="accent5">
                    <a:lumMod val="50000"/>
                  </a:schemeClr>
                </a:solidFill>
              </a:rPr>
              <a:t> al pueblo </a:t>
            </a:r>
            <a:r>
              <a:rPr lang="en-US" sz="1200" dirty="0" err="1">
                <a:solidFill>
                  <a:schemeClr val="accent5">
                    <a:lumMod val="50000"/>
                  </a:schemeClr>
                </a:solidFill>
              </a:rPr>
              <a:t>para</a:t>
            </a:r>
            <a:r>
              <a:rPr lang="en-US" sz="1200" dirty="0">
                <a:solidFill>
                  <a:schemeClr val="accent5">
                    <a:lumMod val="50000"/>
                  </a:schemeClr>
                </a:solidFill>
              </a:rPr>
              <a:t> </a:t>
            </a:r>
            <a:r>
              <a:rPr lang="en-US" sz="1200" dirty="0" err="1">
                <a:solidFill>
                  <a:schemeClr val="accent5">
                    <a:lumMod val="50000"/>
                  </a:schemeClr>
                </a:solidFill>
              </a:rPr>
              <a:t>ir</a:t>
            </a:r>
            <a:r>
              <a:rPr lang="en-US" sz="1200" dirty="0">
                <a:solidFill>
                  <a:schemeClr val="accent5">
                    <a:lumMod val="50000"/>
                  </a:schemeClr>
                </a:solidFill>
              </a:rPr>
              <a:t> al </a:t>
            </a:r>
            <a:r>
              <a:rPr lang="en-US" sz="1200" dirty="0" err="1">
                <a:solidFill>
                  <a:schemeClr val="accent5">
                    <a:lumMod val="50000"/>
                  </a:schemeClr>
                </a:solidFill>
              </a:rPr>
              <a:t>teatro</a:t>
            </a:r>
            <a:r>
              <a:rPr lang="en-US" sz="1200" dirty="0">
                <a:solidFill>
                  <a:schemeClr val="accent5">
                    <a:lumMod val="50000"/>
                  </a:schemeClr>
                </a:solidFill>
              </a:rPr>
              <a:t>?</a:t>
            </a:r>
          </a:p>
          <a:p>
            <a:pPr marL="228600" indent="-228600">
              <a:buAutoNum type="arabicPeriod"/>
            </a:pPr>
            <a:r>
              <a:rPr lang="en-US" sz="1200" dirty="0" err="1">
                <a:solidFill>
                  <a:schemeClr val="accent5">
                    <a:lumMod val="50000"/>
                  </a:schemeClr>
                </a:solidFill>
              </a:rPr>
              <a:t>Canté</a:t>
            </a:r>
            <a:r>
              <a:rPr lang="en-US" sz="1200" dirty="0">
                <a:solidFill>
                  <a:schemeClr val="accent5">
                    <a:lumMod val="50000"/>
                  </a:schemeClr>
                </a:solidFill>
              </a:rPr>
              <a:t> mucho </a:t>
            </a:r>
            <a:r>
              <a:rPr lang="en-US" sz="1200" dirty="0" err="1">
                <a:solidFill>
                  <a:schemeClr val="accent5">
                    <a:lumMod val="50000"/>
                  </a:schemeClr>
                </a:solidFill>
              </a:rPr>
              <a:t>después</a:t>
            </a:r>
            <a:r>
              <a:rPr lang="en-US" sz="1200" dirty="0">
                <a:solidFill>
                  <a:schemeClr val="accent5">
                    <a:lumMod val="50000"/>
                  </a:schemeClr>
                </a:solidFill>
              </a:rPr>
              <a:t> del </a:t>
            </a:r>
            <a:r>
              <a:rPr lang="en-US" sz="1200" dirty="0" err="1">
                <a:solidFill>
                  <a:schemeClr val="accent5">
                    <a:lumMod val="50000"/>
                  </a:schemeClr>
                </a:solidFill>
              </a:rPr>
              <a:t>concierto</a:t>
            </a:r>
            <a:r>
              <a:rPr lang="en-US" sz="1200" dirty="0">
                <a:solidFill>
                  <a:schemeClr val="accent5">
                    <a:lumMod val="50000"/>
                  </a:schemeClr>
                </a:solidFill>
              </a:rPr>
              <a:t>.</a:t>
            </a:r>
          </a:p>
          <a:p>
            <a:pPr marL="228600" indent="-228600">
              <a:buAutoNum type="arabicPeriod"/>
            </a:pPr>
            <a:r>
              <a:rPr lang="en-US" sz="1200" dirty="0" err="1">
                <a:solidFill>
                  <a:schemeClr val="accent5">
                    <a:lumMod val="50000"/>
                  </a:schemeClr>
                </a:solidFill>
              </a:rPr>
              <a:t>Volví</a:t>
            </a:r>
            <a:r>
              <a:rPr lang="en-US" sz="1200" dirty="0">
                <a:solidFill>
                  <a:schemeClr val="accent5">
                    <a:lumMod val="50000"/>
                  </a:schemeClr>
                </a:solidFill>
              </a:rPr>
              <a:t> a la casa.</a:t>
            </a:r>
          </a:p>
          <a:p>
            <a:pPr marL="228600" indent="-228600">
              <a:buAutoNum type="arabicPeriod"/>
            </a:pPr>
            <a:r>
              <a:rPr lang="en-US" sz="1200" dirty="0" err="1">
                <a:solidFill>
                  <a:schemeClr val="accent5">
                    <a:lumMod val="50000"/>
                  </a:schemeClr>
                </a:solidFill>
              </a:rPr>
              <a:t>Decidí</a:t>
            </a:r>
            <a:r>
              <a:rPr lang="en-US" sz="1200" dirty="0">
                <a:solidFill>
                  <a:schemeClr val="accent5">
                    <a:lumMod val="50000"/>
                  </a:schemeClr>
                </a:solidFill>
              </a:rPr>
              <a:t> </a:t>
            </a:r>
            <a:r>
              <a:rPr lang="en-US" sz="1200" dirty="0" err="1">
                <a:solidFill>
                  <a:schemeClr val="accent5">
                    <a:lumMod val="50000"/>
                  </a:schemeClr>
                </a:solidFill>
              </a:rPr>
              <a:t>ir</a:t>
            </a:r>
            <a:r>
              <a:rPr lang="en-US" sz="1200" dirty="0">
                <a:solidFill>
                  <a:schemeClr val="accent5">
                    <a:lumMod val="50000"/>
                  </a:schemeClr>
                </a:solidFill>
              </a:rPr>
              <a:t> a </a:t>
            </a:r>
            <a:r>
              <a:rPr lang="en-US" sz="1200" dirty="0" err="1">
                <a:solidFill>
                  <a:schemeClr val="accent5">
                    <a:lumMod val="50000"/>
                  </a:schemeClr>
                </a:solidFill>
              </a:rPr>
              <a:t>las</a:t>
            </a:r>
            <a:r>
              <a:rPr lang="en-US" sz="1200" dirty="0">
                <a:solidFill>
                  <a:schemeClr val="accent5">
                    <a:lumMod val="50000"/>
                  </a:schemeClr>
                </a:solidFill>
              </a:rPr>
              <a:t> </a:t>
            </a:r>
            <a:r>
              <a:rPr lang="en-US" sz="1200" dirty="0" err="1">
                <a:solidFill>
                  <a:schemeClr val="accent5">
                    <a:lumMod val="50000"/>
                  </a:schemeClr>
                </a:solidFill>
              </a:rPr>
              <a:t>montañas</a:t>
            </a:r>
            <a:r>
              <a:rPr lang="en-US" sz="1200" dirty="0">
                <a:solidFill>
                  <a:schemeClr val="accent5">
                    <a:lumMod val="50000"/>
                  </a:schemeClr>
                </a:solidFill>
              </a:rPr>
              <a:t>.</a:t>
            </a:r>
          </a:p>
          <a:p>
            <a:pPr marL="228600" indent="-228600">
              <a:buAutoNum type="arabicPeriod"/>
            </a:pPr>
            <a:r>
              <a:rPr lang="en-US" sz="1200" dirty="0">
                <a:solidFill>
                  <a:schemeClr val="accent5">
                    <a:lumMod val="50000"/>
                  </a:schemeClr>
                </a:solidFill>
              </a:rPr>
              <a:t>¿</a:t>
            </a:r>
            <a:r>
              <a:rPr lang="en-US" sz="1200" dirty="0" err="1">
                <a:solidFill>
                  <a:schemeClr val="accent5">
                    <a:lumMod val="50000"/>
                  </a:schemeClr>
                </a:solidFill>
              </a:rPr>
              <a:t>Corrí</a:t>
            </a:r>
            <a:r>
              <a:rPr lang="en-US" sz="1200" dirty="0">
                <a:solidFill>
                  <a:schemeClr val="accent5">
                    <a:lumMod val="50000"/>
                  </a:schemeClr>
                </a:solidFill>
              </a:rPr>
              <a:t> </a:t>
            </a:r>
            <a:r>
              <a:rPr lang="en-US" sz="1200">
                <a:solidFill>
                  <a:schemeClr val="accent5">
                    <a:lumMod val="50000"/>
                  </a:schemeClr>
                </a:solidFill>
              </a:rPr>
              <a:t>al banco?</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minutes</a:t>
            </a:r>
            <a:endParaRPr lang="en-US" b="1" dirty="0"/>
          </a:p>
          <a:p>
            <a:endParaRPr lang="en-US" b="1" dirty="0"/>
          </a:p>
          <a:p>
            <a:r>
              <a:rPr lang="en-US" b="1" dirty="0"/>
              <a:t>Aim: </a:t>
            </a:r>
            <a:r>
              <a:rPr lang="en-US" b="0" dirty="0"/>
              <a:t>t</a:t>
            </a:r>
            <a:r>
              <a:rPr lang="en-US" b="0" baseline="0" dirty="0"/>
              <a:t>o recap 1</a:t>
            </a:r>
            <a:r>
              <a:rPr lang="en-US" b="0" baseline="30000" dirty="0"/>
              <a:t>st</a:t>
            </a:r>
            <a:r>
              <a:rPr lang="en-US" b="0" baseline="0" dirty="0"/>
              <a:t> and 2</a:t>
            </a:r>
            <a:r>
              <a:rPr lang="en-US" b="0" baseline="30000" dirty="0"/>
              <a:t>nd</a:t>
            </a:r>
            <a:r>
              <a:rPr lang="en-US" b="0" baseline="0" dirty="0"/>
              <a:t> person singular endings of ‘-</a:t>
            </a:r>
            <a:r>
              <a:rPr lang="en-US" b="0" baseline="0" dirty="0" err="1"/>
              <a:t>ar</a:t>
            </a:r>
            <a:r>
              <a:rPr lang="en-US" b="0" baseline="0" dirty="0"/>
              <a:t>’, ‘-</a:t>
            </a:r>
            <a:r>
              <a:rPr lang="en-US" b="0" baseline="0" dirty="0" err="1"/>
              <a:t>er</a:t>
            </a:r>
            <a:r>
              <a:rPr lang="en-US" b="0" baseline="0" dirty="0"/>
              <a:t>’ and ‘-</a:t>
            </a:r>
            <a:r>
              <a:rPr lang="en-US" b="0" baseline="0" dirty="0" err="1"/>
              <a:t>ir</a:t>
            </a:r>
            <a:r>
              <a:rPr lang="en-US" b="0" baseline="0" dirty="0"/>
              <a:t>’ verbs in the </a:t>
            </a:r>
            <a:r>
              <a:rPr lang="en-US" b="0" baseline="0" dirty="0" err="1"/>
              <a:t>preterite</a:t>
            </a:r>
            <a:r>
              <a:rPr lang="en-US" b="0" baseline="0" dirty="0"/>
              <a:t>.</a:t>
            </a:r>
            <a:endParaRPr lang="en-US" b="1" dirty="0"/>
          </a:p>
          <a:p>
            <a:endParaRPr lang="en-US" b="1" dirty="0"/>
          </a:p>
          <a:p>
            <a:r>
              <a:rPr lang="en-US" b="1" dirty="0"/>
              <a:t>Procedure:</a:t>
            </a:r>
          </a:p>
          <a:p>
            <a:pPr marL="228600" indent="-228600">
              <a:buAutoNum type="arabicPeriod"/>
            </a:pPr>
            <a:r>
              <a:rPr lang="en-US" b="0" dirty="0"/>
              <a:t>Teachers click to go through the slide. Animations</a:t>
            </a:r>
            <a:r>
              <a:rPr lang="en-US" b="0" baseline="0" dirty="0"/>
              <a:t> are left for teachers to elicit answers from the students about formation of the verbs</a:t>
            </a:r>
            <a:endParaRPr lang="en-US"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3684427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53884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8580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20916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3127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8171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latin typeface="Century Gothic"/>
              </a:rPr>
              <a:t>Text</a:t>
            </a:r>
          </a:p>
        </p:txBody>
      </p:sp>
    </p:spTree>
    <p:extLst>
      <p:ext uri="{BB962C8B-B14F-4D97-AF65-F5344CB8AC3E}">
        <p14:creationId xmlns:p14="http://schemas.microsoft.com/office/powerpoint/2010/main" val="1327592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421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83274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34936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0222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7586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590004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010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49323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1150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1883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92611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822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65628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06230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764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3167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614375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97619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50173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7131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358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latin typeface="Century Gothic"/>
              </a:rPr>
              <a:t>Text</a:t>
            </a:r>
          </a:p>
        </p:txBody>
      </p:sp>
    </p:spTree>
    <p:extLst>
      <p:ext uri="{BB962C8B-B14F-4D97-AF65-F5344CB8AC3E}">
        <p14:creationId xmlns:p14="http://schemas.microsoft.com/office/powerpoint/2010/main" val="3357439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462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896514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363214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6177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03201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589193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61775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84020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889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7625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latin typeface="Century Gothic"/>
              </a:rPr>
              <a:t>Text</a:t>
            </a:r>
          </a:p>
        </p:txBody>
      </p:sp>
    </p:spTree>
    <p:extLst>
      <p:ext uri="{BB962C8B-B14F-4D97-AF65-F5344CB8AC3E}">
        <p14:creationId xmlns:p14="http://schemas.microsoft.com/office/powerpoint/2010/main" val="2969428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1265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890041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74951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13438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6126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3857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04152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9688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795540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audio" Target="../media/audio19.wav"/><Relationship Id="rId12" Type="http://schemas.openxmlformats.org/officeDocument/2006/relationships/image" Target="../media/image2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notesSlide" Target="../notesSlides/notesSlide12.xml"/><Relationship Id="rId9" Type="http://schemas.openxmlformats.org/officeDocument/2006/relationships/audio" Target="../media/audio21.wav"/></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27.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26.wav"/><Relationship Id="rId5" Type="http://schemas.openxmlformats.org/officeDocument/2006/relationships/audio" Target="../media/audio25.wav"/><Relationship Id="rId4" Type="http://schemas.openxmlformats.org/officeDocument/2006/relationships/audio" Target="../media/audio24.wav"/></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3.gif"/><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audio" Target="../media/audio30.wav"/><Relationship Id="rId18" Type="http://schemas.openxmlformats.org/officeDocument/2006/relationships/audio" Target="../media/audio35.wav"/><Relationship Id="rId3" Type="http://schemas.openxmlformats.org/officeDocument/2006/relationships/image" Target="../media/image34.jpg"/><Relationship Id="rId7" Type="http://schemas.openxmlformats.org/officeDocument/2006/relationships/audio" Target="../media/audio28.wav"/><Relationship Id="rId12" Type="http://schemas.openxmlformats.org/officeDocument/2006/relationships/audio" Target="../media/audio29.wav"/><Relationship Id="rId17" Type="http://schemas.openxmlformats.org/officeDocument/2006/relationships/audio" Target="../media/audio34.wav"/><Relationship Id="rId2" Type="http://schemas.openxmlformats.org/officeDocument/2006/relationships/notesSlide" Target="../notesSlides/notesSlide25.xml"/><Relationship Id="rId16" Type="http://schemas.openxmlformats.org/officeDocument/2006/relationships/audio" Target="../media/audio33.wav"/><Relationship Id="rId1" Type="http://schemas.openxmlformats.org/officeDocument/2006/relationships/slideLayout" Target="../slideLayouts/slideLayout46.xml"/><Relationship Id="rId6" Type="http://schemas.openxmlformats.org/officeDocument/2006/relationships/image" Target="../media/image37.jpeg"/><Relationship Id="rId11" Type="http://schemas.openxmlformats.org/officeDocument/2006/relationships/image" Target="../media/image41.jpeg"/><Relationship Id="rId5" Type="http://schemas.openxmlformats.org/officeDocument/2006/relationships/image" Target="../media/image36.jpeg"/><Relationship Id="rId15" Type="http://schemas.openxmlformats.org/officeDocument/2006/relationships/audio" Target="../media/audio32.wav"/><Relationship Id="rId10" Type="http://schemas.openxmlformats.org/officeDocument/2006/relationships/image" Target="../media/image40.jpeg"/><Relationship Id="rId4" Type="http://schemas.openxmlformats.org/officeDocument/2006/relationships/image" Target="../media/image35.jpg"/><Relationship Id="rId9" Type="http://schemas.openxmlformats.org/officeDocument/2006/relationships/image" Target="../media/image39.jpeg"/><Relationship Id="rId14" Type="http://schemas.openxmlformats.org/officeDocument/2006/relationships/audio" Target="../media/audio31.wav"/></Relationships>
</file>

<file path=ppt/slides/_rels/slide2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png"/><Relationship Id="rId7"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37.jpeg"/><Relationship Id="rId11" Type="http://schemas.openxmlformats.org/officeDocument/2006/relationships/image" Target="../media/image40.jpeg"/><Relationship Id="rId5" Type="http://schemas.openxmlformats.org/officeDocument/2006/relationships/image" Target="../media/image35.jpg"/><Relationship Id="rId10" Type="http://schemas.openxmlformats.org/officeDocument/2006/relationships/image" Target="../media/image36.jpeg"/><Relationship Id="rId4" Type="http://schemas.openxmlformats.org/officeDocument/2006/relationships/image" Target="../media/image34.jpg"/><Relationship Id="rId9" Type="http://schemas.openxmlformats.org/officeDocument/2006/relationships/image" Target="../media/image39.jpeg"/></Relationships>
</file>

<file path=ppt/slides/_rels/slide27.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5.png"/><Relationship Id="rId5" Type="http://schemas.openxmlformats.org/officeDocument/2006/relationships/image" Target="../media/image49.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32.xml"/><Relationship Id="rId1" Type="http://schemas.openxmlformats.org/officeDocument/2006/relationships/slideLayout" Target="../slideLayouts/slideLayout29.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35.xml"/><Relationship Id="rId1" Type="http://schemas.openxmlformats.org/officeDocument/2006/relationships/slideLayout" Target="../slideLayouts/slideLayout28.xml"/><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35.xml"/><Relationship Id="rId6" Type="http://schemas.openxmlformats.org/officeDocument/2006/relationships/image" Target="../media/image57.png"/><Relationship Id="rId5" Type="http://schemas.openxmlformats.org/officeDocument/2006/relationships/hyperlink" Target="https://quizlet.com/gb/565306843/year-8-term-32-week-2-y7-vocabulary-mashup-6-flash-cards/" TargetMode="Externa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jpeg"/><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5.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9.tiff"/><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2.wav"/><Relationship Id="rId11" Type="http://schemas.openxmlformats.org/officeDocument/2006/relationships/image" Target="../media/image17.png"/><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20.tif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088933" cy="879475"/>
          </a:xfrm>
        </p:spPr>
        <p:txBody>
          <a:bodyPr>
            <a:normAutofit fontScale="90000"/>
          </a:bodyPr>
          <a:lstStyle/>
          <a:p>
            <a:pPr algn="l"/>
            <a:r>
              <a:rPr lang="en-GB" sz="4000" b="1" dirty="0">
                <a:solidFill>
                  <a:prstClr val="white"/>
                </a:solidFill>
              </a:rPr>
              <a:t>Asking questions about what people did</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6"/>
            <a:ext cx="7291126" cy="1177431"/>
          </a:xfrm>
        </p:spPr>
        <p:txBody>
          <a:bodyPr>
            <a:normAutofit fontScale="25000" lnSpcReduction="20000"/>
          </a:bodyPr>
          <a:lstStyle/>
          <a:p>
            <a:pPr algn="l">
              <a:lnSpc>
                <a:spcPct val="100000"/>
              </a:lnSpc>
            </a:pPr>
            <a:r>
              <a:rPr lang="en-GB" sz="9600" dirty="0">
                <a:solidFill>
                  <a:prstClr val="white"/>
                </a:solidFill>
              </a:rPr>
              <a:t>-</a:t>
            </a:r>
            <a:r>
              <a:rPr lang="en-GB" sz="9600" dirty="0" err="1">
                <a:solidFill>
                  <a:prstClr val="white"/>
                </a:solidFill>
              </a:rPr>
              <a:t>ar</a:t>
            </a:r>
            <a:r>
              <a:rPr lang="en-GB" sz="9600" dirty="0">
                <a:solidFill>
                  <a:prstClr val="white"/>
                </a:solidFill>
              </a:rPr>
              <a:t>, -</a:t>
            </a:r>
            <a:r>
              <a:rPr lang="en-GB" sz="9600" dirty="0" err="1">
                <a:solidFill>
                  <a:prstClr val="white"/>
                </a:solidFill>
              </a:rPr>
              <a:t>er</a:t>
            </a:r>
            <a:r>
              <a:rPr lang="en-GB" sz="9600" dirty="0">
                <a:solidFill>
                  <a:prstClr val="white"/>
                </a:solidFill>
              </a:rPr>
              <a:t> and -</a:t>
            </a:r>
            <a:r>
              <a:rPr lang="en-GB" sz="9600" dirty="0" err="1">
                <a:solidFill>
                  <a:prstClr val="white"/>
                </a:solidFill>
              </a:rPr>
              <a:t>ir</a:t>
            </a:r>
            <a:r>
              <a:rPr lang="en-GB" sz="9600" dirty="0">
                <a:solidFill>
                  <a:prstClr val="white"/>
                </a:solidFill>
              </a:rPr>
              <a:t> verbs in 1</a:t>
            </a:r>
            <a:r>
              <a:rPr lang="en-GB" sz="9600" baseline="30000" dirty="0">
                <a:solidFill>
                  <a:prstClr val="white"/>
                </a:solidFill>
              </a:rPr>
              <a:t>st</a:t>
            </a:r>
            <a:r>
              <a:rPr lang="en-GB" sz="9600" dirty="0">
                <a:solidFill>
                  <a:prstClr val="white"/>
                </a:solidFill>
              </a:rPr>
              <a:t> and 2</a:t>
            </a:r>
            <a:r>
              <a:rPr lang="en-GB" sz="9600" baseline="30000" dirty="0">
                <a:solidFill>
                  <a:prstClr val="white"/>
                </a:solidFill>
              </a:rPr>
              <a:t>nd</a:t>
            </a:r>
            <a:r>
              <a:rPr lang="en-GB" sz="9600" dirty="0">
                <a:solidFill>
                  <a:prstClr val="white"/>
                </a:solidFill>
              </a:rPr>
              <a:t> person singular </a:t>
            </a:r>
            <a:r>
              <a:rPr lang="en-GB" sz="9600" dirty="0" err="1">
                <a:solidFill>
                  <a:prstClr val="white"/>
                </a:solidFill>
              </a:rPr>
              <a:t>preterite</a:t>
            </a:r>
            <a:r>
              <a:rPr lang="en-GB" sz="9600" dirty="0">
                <a:solidFill>
                  <a:prstClr val="white"/>
                </a:solidFill>
              </a:rPr>
              <a:t> [revisited]</a:t>
            </a:r>
          </a:p>
          <a:p>
            <a:pPr algn="l">
              <a:lnSpc>
                <a:spcPct val="100000"/>
              </a:lnSpc>
            </a:pPr>
            <a:r>
              <a:rPr lang="en-GB" sz="9600" dirty="0">
                <a:solidFill>
                  <a:prstClr val="white"/>
                </a:solidFill>
              </a:rPr>
              <a:t>penultimate syllable stress [revisited]</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Y8 Spanish</a:t>
            </a:r>
          </a:p>
          <a:p>
            <a:pPr>
              <a:defRPr/>
            </a:pPr>
            <a:r>
              <a:rPr lang="en-GB" sz="2200" dirty="0">
                <a:solidFill>
                  <a:prstClr val="white"/>
                </a:solidFill>
                <a:latin typeface="Century Gothic" panose="020B0502020202020204" pitchFamily="34" charset="0"/>
              </a:rPr>
              <a:t>Term 3.2 – Week 1 – Lesson 61</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879697"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Pete Watson / Mollie Bentley-Smith / Nick Avery</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30/06/21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70869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273"/>
            <a:ext cx="11009786" cy="431559"/>
          </a:xfrm>
        </p:spPr>
        <p:txBody>
          <a:bodyPr>
            <a:noAutofit/>
          </a:bodyPr>
          <a:lstStyle/>
          <a:p>
            <a:r>
              <a:rPr lang="en-GB" sz="2000" b="1" dirty="0">
                <a:solidFill>
                  <a:srgbClr val="002060"/>
                </a:solidFill>
              </a:rPr>
              <a:t>Daniel </a:t>
            </a:r>
            <a:r>
              <a:rPr lang="en-GB" sz="2000" b="1" dirty="0" err="1">
                <a:solidFill>
                  <a:srgbClr val="002060"/>
                </a:solidFill>
              </a:rPr>
              <a:t>tiene</a:t>
            </a:r>
            <a:r>
              <a:rPr lang="en-GB" sz="2000" b="1" dirty="0">
                <a:solidFill>
                  <a:srgbClr val="002060"/>
                </a:solidFill>
              </a:rPr>
              <a:t> mala </a:t>
            </a:r>
            <a:r>
              <a:rPr lang="en-GB" sz="2000" b="1" dirty="0" err="1">
                <a:solidFill>
                  <a:srgbClr val="002060"/>
                </a:solidFill>
              </a:rPr>
              <a:t>memoria</a:t>
            </a:r>
            <a:r>
              <a:rPr lang="en-GB" sz="2000" b="1" dirty="0">
                <a:solidFill>
                  <a:srgbClr val="002060"/>
                </a:solidFill>
              </a:rPr>
              <a:t>. No </a:t>
            </a:r>
            <a:r>
              <a:rPr lang="en-GB" sz="2000" b="1" dirty="0" err="1">
                <a:solidFill>
                  <a:srgbClr val="002060"/>
                </a:solidFill>
              </a:rPr>
              <a:t>sabe</a:t>
            </a:r>
            <a:r>
              <a:rPr lang="en-GB" sz="2000" b="1" dirty="0">
                <a:solidFill>
                  <a:srgbClr val="002060"/>
                </a:solidFill>
              </a:rPr>
              <a:t> </a:t>
            </a:r>
            <a:r>
              <a:rPr lang="en-GB" sz="2000" b="1" dirty="0" err="1">
                <a:solidFill>
                  <a:srgbClr val="002060"/>
                </a:solidFill>
              </a:rPr>
              <a:t>qué</a:t>
            </a:r>
            <a:r>
              <a:rPr lang="en-GB" sz="2000" b="1" dirty="0">
                <a:solidFill>
                  <a:srgbClr val="002060"/>
                </a:solidFill>
              </a:rPr>
              <a:t> </a:t>
            </a:r>
            <a:r>
              <a:rPr lang="en-GB" sz="2000" b="1" dirty="0" err="1">
                <a:solidFill>
                  <a:srgbClr val="002060"/>
                </a:solidFill>
              </a:rPr>
              <a:t>hizo</a:t>
            </a:r>
            <a:r>
              <a:rPr lang="en-GB" sz="2000" b="1" dirty="0">
                <a:solidFill>
                  <a:srgbClr val="002060"/>
                </a:solidFill>
              </a:rPr>
              <a:t> </a:t>
            </a:r>
            <a:r>
              <a:rPr lang="en-GB" sz="2000" b="1" dirty="0" err="1">
                <a:solidFill>
                  <a:srgbClr val="002060"/>
                </a:solidFill>
              </a:rPr>
              <a:t>durante</a:t>
            </a:r>
            <a:r>
              <a:rPr lang="en-GB" sz="2000" b="1" dirty="0">
                <a:solidFill>
                  <a:srgbClr val="002060"/>
                </a:solidFill>
              </a:rPr>
              <a:t> una </a:t>
            </a:r>
            <a:r>
              <a:rPr lang="en-GB" sz="2000" b="1" dirty="0" err="1">
                <a:solidFill>
                  <a:srgbClr val="002060"/>
                </a:solidFill>
              </a:rPr>
              <a:t>visita</a:t>
            </a:r>
            <a:r>
              <a:rPr lang="en-GB" sz="2000" b="1" dirty="0">
                <a:solidFill>
                  <a:srgbClr val="002060"/>
                </a:solidFill>
              </a:rPr>
              <a:t> a </a:t>
            </a:r>
            <a:r>
              <a:rPr lang="en-GB" sz="2000" b="1" dirty="0" err="1">
                <a:solidFill>
                  <a:srgbClr val="002060"/>
                </a:solidFill>
              </a:rPr>
              <a:t>Gijón</a:t>
            </a:r>
            <a:r>
              <a:rPr lang="en-GB" sz="2000" b="1" dirty="0">
                <a:solidFill>
                  <a:srgbClr val="002060"/>
                </a:solidFill>
              </a:rPr>
              <a:t>. Lee el </a:t>
            </a:r>
            <a:r>
              <a:rPr lang="en-GB" sz="2000" b="1" dirty="0" err="1">
                <a:solidFill>
                  <a:srgbClr val="002060"/>
                </a:solidFill>
              </a:rPr>
              <a:t>texto</a:t>
            </a:r>
            <a:r>
              <a:rPr lang="en-GB" sz="2000" b="1" dirty="0">
                <a:solidFill>
                  <a:srgbClr val="002060"/>
                </a:solidFill>
              </a:rPr>
              <a:t>.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7" name="TextBox 6">
            <a:extLst>
              <a:ext uri="{FF2B5EF4-FFF2-40B4-BE49-F238E27FC236}">
                <a16:creationId xmlns:a16="http://schemas.microsoft.com/office/drawing/2014/main" id="{955C1F40-282D-9A45-ABA7-965FD9383203}"/>
              </a:ext>
            </a:extLst>
          </p:cNvPr>
          <p:cNvSpPr txBox="1"/>
          <p:nvPr/>
        </p:nvSpPr>
        <p:spPr>
          <a:xfrm>
            <a:off x="14689" y="723097"/>
            <a:ext cx="11088241" cy="5632311"/>
          </a:xfrm>
          <a:prstGeom prst="rect">
            <a:avLst/>
          </a:prstGeom>
          <a:noFill/>
        </p:spPr>
        <p:txBody>
          <a:bodyPr wrap="square" rtlCol="0">
            <a:spAutoFit/>
          </a:bodyPr>
          <a:lstStyle/>
          <a:p>
            <a:r>
              <a:rPr lang="es-ES" sz="2000" b="1" dirty="0">
                <a:solidFill>
                  <a:srgbClr val="002060"/>
                </a:solidFill>
              </a:rPr>
              <a:t>Daniel</a:t>
            </a:r>
            <a:r>
              <a:rPr lang="es-ES" sz="2000" dirty="0">
                <a:solidFill>
                  <a:srgbClr val="002060"/>
                </a:solidFill>
              </a:rPr>
              <a:t>: ¿Viajé Gijón en julio</a:t>
            </a:r>
            <a:r>
              <a:rPr lang="es-ES" sz="2000">
                <a:solidFill>
                  <a:srgbClr val="002060"/>
                </a:solidFill>
              </a:rPr>
              <a:t>, *verdad</a:t>
            </a:r>
            <a:r>
              <a:rPr lang="es-ES" sz="2000" dirty="0">
                <a:solidFill>
                  <a:srgbClr val="002060"/>
                </a:solidFill>
              </a:rPr>
              <a:t>?</a:t>
            </a:r>
          </a:p>
          <a:p>
            <a:r>
              <a:rPr lang="es-ES" sz="2000" b="1" dirty="0">
                <a:solidFill>
                  <a:srgbClr val="002060"/>
                </a:solidFill>
              </a:rPr>
              <a:t>Hugo:</a:t>
            </a:r>
            <a:r>
              <a:rPr lang="es-ES" sz="2000" dirty="0">
                <a:solidFill>
                  <a:srgbClr val="002060"/>
                </a:solidFill>
              </a:rPr>
              <a:t> Sí, tienes razón. Llegaste el siete de julio, muy temprano, a las cinco de la mañana. Desayunaste en un café después de llegar.</a:t>
            </a:r>
          </a:p>
          <a:p>
            <a:r>
              <a:rPr lang="es-ES" sz="2000" b="1" dirty="0">
                <a:solidFill>
                  <a:srgbClr val="002060"/>
                </a:solidFill>
              </a:rPr>
              <a:t>Daniel:</a:t>
            </a:r>
            <a:r>
              <a:rPr lang="es-ES" sz="2000" dirty="0">
                <a:solidFill>
                  <a:srgbClr val="002060"/>
                </a:solidFill>
              </a:rPr>
              <a:t> ¡Ay, tengo muy mala memoria! *¡Qué vergüenza! Pues, creo que salí por la tarde. ¿Monté a caballo al lado de un río el mismo día?</a:t>
            </a:r>
          </a:p>
          <a:p>
            <a:r>
              <a:rPr lang="es-ES" sz="2000" b="1" dirty="0">
                <a:solidFill>
                  <a:srgbClr val="002060"/>
                </a:solidFill>
              </a:rPr>
              <a:t>Hugo: </a:t>
            </a:r>
            <a:r>
              <a:rPr lang="es-ES" sz="2000" dirty="0">
                <a:solidFill>
                  <a:srgbClr val="002060"/>
                </a:solidFill>
              </a:rPr>
              <a:t>No, montaste a caballo el día después, el ocho de julio. Y luego, caminaste al pueblo para visitar el teatro.</a:t>
            </a:r>
          </a:p>
          <a:p>
            <a:r>
              <a:rPr lang="es-ES" sz="2000" b="1" dirty="0">
                <a:solidFill>
                  <a:srgbClr val="002060"/>
                </a:solidFill>
              </a:rPr>
              <a:t>Daniel:</a:t>
            </a:r>
            <a:r>
              <a:rPr lang="es-ES" sz="2000" dirty="0">
                <a:solidFill>
                  <a:srgbClr val="002060"/>
                </a:solidFill>
              </a:rPr>
              <a:t> ¿Caminé al pueblo para ir al teatro? ¡Parece raro! ¿Por qué?</a:t>
            </a:r>
          </a:p>
          <a:p>
            <a:r>
              <a:rPr lang="es-ES" sz="2000" b="1" dirty="0">
                <a:solidFill>
                  <a:srgbClr val="002060"/>
                </a:solidFill>
              </a:rPr>
              <a:t>Hugo:</a:t>
            </a:r>
            <a:r>
              <a:rPr lang="es-ES" sz="2000" dirty="0">
                <a:solidFill>
                  <a:srgbClr val="002060"/>
                </a:solidFill>
              </a:rPr>
              <a:t> Escuchaste un concierto de música tradicional por la noche. </a:t>
            </a:r>
          </a:p>
          <a:p>
            <a:r>
              <a:rPr lang="es-ES" sz="2000" b="1" dirty="0">
                <a:solidFill>
                  <a:srgbClr val="002060"/>
                </a:solidFill>
              </a:rPr>
              <a:t>Daniel:</a:t>
            </a:r>
            <a:r>
              <a:rPr lang="es-ES" sz="2000" dirty="0">
                <a:solidFill>
                  <a:srgbClr val="002060"/>
                </a:solidFill>
              </a:rPr>
              <a:t> ¡Uy, sí! Siempre me alegra la música española. Canté mucho </a:t>
            </a:r>
          </a:p>
          <a:p>
            <a:r>
              <a:rPr lang="es-ES" sz="2000" dirty="0">
                <a:solidFill>
                  <a:srgbClr val="002060"/>
                </a:solidFill>
              </a:rPr>
              <a:t>después del concierto cuando volví a la casa a las once.</a:t>
            </a:r>
          </a:p>
          <a:p>
            <a:r>
              <a:rPr lang="es-ES" sz="2000" b="1" dirty="0">
                <a:solidFill>
                  <a:srgbClr val="002060"/>
                </a:solidFill>
              </a:rPr>
              <a:t>Hugo</a:t>
            </a:r>
            <a:r>
              <a:rPr lang="es-ES" sz="2000" b="1">
                <a:solidFill>
                  <a:srgbClr val="002060"/>
                </a:solidFill>
              </a:rPr>
              <a:t>: </a:t>
            </a:r>
            <a:r>
              <a:rPr lang="es-ES" sz="2000">
                <a:solidFill>
                  <a:srgbClr val="002060"/>
                </a:solidFill>
              </a:rPr>
              <a:t>*Bueno</a:t>
            </a:r>
            <a:r>
              <a:rPr lang="es-ES" sz="2000" dirty="0">
                <a:solidFill>
                  <a:srgbClr val="002060"/>
                </a:solidFill>
              </a:rPr>
              <a:t>, intentaste cantar. ¡En realidad hiciste ruido! </a:t>
            </a:r>
          </a:p>
          <a:p>
            <a:r>
              <a:rPr lang="es-ES" sz="2000" b="1" dirty="0">
                <a:solidFill>
                  <a:srgbClr val="002060"/>
                </a:solidFill>
              </a:rPr>
              <a:t>Daniel:</a:t>
            </a:r>
            <a:r>
              <a:rPr lang="es-ES" sz="2000" dirty="0">
                <a:solidFill>
                  <a:srgbClr val="002060"/>
                </a:solidFill>
              </a:rPr>
              <a:t> ¡Ja, ja, ja! Vale. El día después, el nueve, decidí ir a las montañas al oeste del pueblo.</a:t>
            </a:r>
          </a:p>
          <a:p>
            <a:r>
              <a:rPr lang="es-ES" sz="2000" b="1" dirty="0">
                <a:solidFill>
                  <a:srgbClr val="002060"/>
                </a:solidFill>
              </a:rPr>
              <a:t>Hugo:</a:t>
            </a:r>
            <a:r>
              <a:rPr lang="es-ES" sz="2000" dirty="0">
                <a:solidFill>
                  <a:srgbClr val="002060"/>
                </a:solidFill>
              </a:rPr>
              <a:t> Sí, y además jugaste al fútbol también con unos chicos cerca del mar. </a:t>
            </a:r>
          </a:p>
          <a:p>
            <a:r>
              <a:rPr lang="es-ES" sz="2000" dirty="0">
                <a:solidFill>
                  <a:srgbClr val="002060"/>
                </a:solidFill>
              </a:rPr>
              <a:t>Corriste al banco más tarde.</a:t>
            </a:r>
          </a:p>
          <a:p>
            <a:r>
              <a:rPr lang="es-ES" sz="2000" b="1" dirty="0">
                <a:solidFill>
                  <a:srgbClr val="002060"/>
                </a:solidFill>
              </a:rPr>
              <a:t>Daniel:</a:t>
            </a:r>
            <a:r>
              <a:rPr lang="es-ES" sz="2000" dirty="0">
                <a:solidFill>
                  <a:srgbClr val="002060"/>
                </a:solidFill>
              </a:rPr>
              <a:t> ¿Corrí al banco? ¿Por qué? ¿Perdí algo?</a:t>
            </a:r>
          </a:p>
          <a:p>
            <a:r>
              <a:rPr lang="es-ES" sz="2000" b="1" dirty="0">
                <a:solidFill>
                  <a:srgbClr val="002060"/>
                </a:solidFill>
              </a:rPr>
              <a:t>Hugo: </a:t>
            </a:r>
            <a:r>
              <a:rPr lang="es-ES" sz="2000" dirty="0">
                <a:solidFill>
                  <a:srgbClr val="002060"/>
                </a:solidFill>
              </a:rPr>
              <a:t>Perdiste tu bolsa con todo tu dinero. ¡Parece que perdiste tu memoria también!</a:t>
            </a:r>
          </a:p>
        </p:txBody>
      </p:sp>
      <p:pic>
        <p:nvPicPr>
          <p:cNvPr id="3" name="Picture 2" descr="mountains trees.jpeg"/>
          <p:cNvPicPr>
            <a:picLocks noChangeAspect="1"/>
          </p:cNvPicPr>
          <p:nvPr/>
        </p:nvPicPr>
        <p:blipFill>
          <a:blip r:embed="rId3">
            <a:clrChange>
              <a:clrFrom>
                <a:srgbClr val="6F86CF"/>
              </a:clrFrom>
              <a:clrTo>
                <a:srgbClr val="6F86CF">
                  <a:alpha val="0"/>
                </a:srgbClr>
              </a:clrTo>
            </a:clrChange>
            <a:extLst>
              <a:ext uri="{28A0092B-C50C-407E-A947-70E740481C1C}">
                <a14:useLocalDpi xmlns:a14="http://schemas.microsoft.com/office/drawing/2010/main"/>
              </a:ext>
            </a:extLst>
          </a:blip>
          <a:stretch>
            <a:fillRect/>
          </a:stretch>
        </p:blipFill>
        <p:spPr>
          <a:xfrm>
            <a:off x="10493598" y="4738579"/>
            <a:ext cx="1415603" cy="1129710"/>
          </a:xfrm>
          <a:prstGeom prst="rect">
            <a:avLst/>
          </a:prstGeom>
        </p:spPr>
      </p:pic>
      <p:pic>
        <p:nvPicPr>
          <p:cNvPr id="8" name="Picture 30" descr="Sitting_Combo_03.png">
            <a:extLst>
              <a:ext uri="{FF2B5EF4-FFF2-40B4-BE49-F238E27FC236}">
                <a16:creationId xmlns:a16="http://schemas.microsoft.com/office/drawing/2014/main" id="{6BFE115F-16C4-6342-B577-CF17F1E7E4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10547" y="956493"/>
            <a:ext cx="1450303" cy="1054729"/>
          </a:xfrm>
          <a:prstGeom prst="rect">
            <a:avLst/>
          </a:prstGeom>
        </p:spPr>
      </p:pic>
      <p:sp>
        <p:nvSpPr>
          <p:cNvPr id="5" name="CuadroTexto 4">
            <a:extLst>
              <a:ext uri="{FF2B5EF4-FFF2-40B4-BE49-F238E27FC236}">
                <a16:creationId xmlns:a16="http://schemas.microsoft.com/office/drawing/2014/main" id="{0C218EB4-95C0-2547-8D3A-8637ED166A45}"/>
              </a:ext>
            </a:extLst>
          </p:cNvPr>
          <p:cNvSpPr txBox="1"/>
          <p:nvPr/>
        </p:nvSpPr>
        <p:spPr>
          <a:xfrm>
            <a:off x="9182992" y="2904929"/>
            <a:ext cx="2777858" cy="1323439"/>
          </a:xfrm>
          <a:prstGeom prst="rect">
            <a:avLst/>
          </a:prstGeom>
          <a:solidFill>
            <a:schemeClr val="accent4">
              <a:lumMod val="20000"/>
              <a:lumOff val="80000"/>
            </a:schemeClr>
          </a:solidFill>
          <a:ln>
            <a:solidFill>
              <a:srgbClr val="EE6000"/>
            </a:solidFill>
          </a:ln>
        </p:spPr>
        <p:txBody>
          <a:bodyPr wrap="square" rtlCol="0">
            <a:spAutoFit/>
          </a:bodyPr>
          <a:lstStyle/>
          <a:p>
            <a:r>
              <a:rPr lang="en-GB" sz="2000">
                <a:solidFill>
                  <a:srgbClr val="002060"/>
                </a:solidFill>
              </a:rPr>
              <a:t>*¿verdad? = </a:t>
            </a:r>
            <a:r>
              <a:rPr lang="en-GB" sz="2000" i="1">
                <a:solidFill>
                  <a:srgbClr val="002060"/>
                </a:solidFill>
              </a:rPr>
              <a:t>right?</a:t>
            </a:r>
            <a:endParaRPr lang="en-GB" sz="2000">
              <a:solidFill>
                <a:srgbClr val="002060"/>
              </a:solidFill>
            </a:endParaRPr>
          </a:p>
          <a:p>
            <a:r>
              <a:rPr lang="x-none" sz="2000">
                <a:solidFill>
                  <a:srgbClr val="002060"/>
                </a:solidFill>
              </a:rPr>
              <a:t>*¡</a:t>
            </a:r>
            <a:r>
              <a:rPr lang="x-none" sz="2000" dirty="0">
                <a:solidFill>
                  <a:srgbClr val="002060"/>
                </a:solidFill>
              </a:rPr>
              <a:t>Qué </a:t>
            </a:r>
            <a:r>
              <a:rPr lang="x-none" sz="2000">
                <a:solidFill>
                  <a:srgbClr val="002060"/>
                </a:solidFill>
              </a:rPr>
              <a:t>vergüenza! </a:t>
            </a:r>
            <a:r>
              <a:rPr lang="en-GB" sz="2000">
                <a:solidFill>
                  <a:srgbClr val="002060"/>
                </a:solidFill>
              </a:rPr>
              <a:t>= </a:t>
            </a:r>
            <a:r>
              <a:rPr lang="x-none" sz="2000" i="1">
                <a:solidFill>
                  <a:srgbClr val="002060"/>
                </a:solidFill>
              </a:rPr>
              <a:t>How embarra</a:t>
            </a:r>
            <a:r>
              <a:rPr lang="en-GB" sz="2000" i="1">
                <a:solidFill>
                  <a:srgbClr val="002060"/>
                </a:solidFill>
              </a:rPr>
              <a:t>s</a:t>
            </a:r>
            <a:r>
              <a:rPr lang="x-none" sz="2000" i="1">
                <a:solidFill>
                  <a:srgbClr val="002060"/>
                </a:solidFill>
              </a:rPr>
              <a:t>sing</a:t>
            </a:r>
            <a:r>
              <a:rPr lang="x-none" sz="2000" i="1" dirty="0">
                <a:solidFill>
                  <a:srgbClr val="002060"/>
                </a:solidFill>
              </a:rPr>
              <a:t>!</a:t>
            </a:r>
          </a:p>
          <a:p>
            <a:r>
              <a:rPr lang="x-none" sz="2000">
                <a:solidFill>
                  <a:srgbClr val="002060"/>
                </a:solidFill>
              </a:rPr>
              <a:t>* </a:t>
            </a:r>
            <a:r>
              <a:rPr lang="x-none" sz="2000" dirty="0">
                <a:solidFill>
                  <a:srgbClr val="002060"/>
                </a:solidFill>
              </a:rPr>
              <a:t>bueno </a:t>
            </a:r>
            <a:r>
              <a:rPr lang="x-none" sz="2000">
                <a:solidFill>
                  <a:srgbClr val="002060"/>
                </a:solidFill>
              </a:rPr>
              <a:t>= </a:t>
            </a:r>
            <a:r>
              <a:rPr lang="x-none" sz="2000" i="1">
                <a:solidFill>
                  <a:srgbClr val="002060"/>
                </a:solidFill>
              </a:rPr>
              <a:t>well</a:t>
            </a:r>
            <a:endParaRPr lang="en-GB" sz="2000" i="1">
              <a:solidFill>
                <a:srgbClr val="002060"/>
              </a:solidFill>
            </a:endParaRPr>
          </a:p>
        </p:txBody>
      </p:sp>
      <p:sp>
        <p:nvSpPr>
          <p:cNvPr id="6" name="Oval 5"/>
          <p:cNvSpPr/>
          <p:nvPr/>
        </p:nvSpPr>
        <p:spPr>
          <a:xfrm>
            <a:off x="2713208" y="1009317"/>
            <a:ext cx="1215189" cy="433136"/>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1156824" y="1322718"/>
            <a:ext cx="1844842" cy="433136"/>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1320800" y="2271825"/>
            <a:ext cx="1346200" cy="390401"/>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8825948" y="2250458"/>
            <a:ext cx="1490870" cy="433136"/>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728205" y="3178197"/>
            <a:ext cx="1684489" cy="388452"/>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797620" y="4075576"/>
            <a:ext cx="1460139" cy="433136"/>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10231" y="5303434"/>
            <a:ext cx="1167056" cy="433136"/>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28205" y="5908266"/>
            <a:ext cx="1261122" cy="433136"/>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5679348" y="4063755"/>
            <a:ext cx="863600" cy="433136"/>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0" y="351118"/>
            <a:ext cx="10950375" cy="400110"/>
          </a:xfrm>
          <a:prstGeom prst="rect">
            <a:avLst/>
          </a:prstGeom>
        </p:spPr>
        <p:txBody>
          <a:bodyPr wrap="square">
            <a:spAutoFit/>
          </a:bodyPr>
          <a:lstStyle/>
          <a:p>
            <a:r>
              <a:rPr lang="en-GB" sz="2000" b="1" dirty="0" err="1">
                <a:solidFill>
                  <a:srgbClr val="002060"/>
                </a:solidFill>
              </a:rPr>
              <a:t>Ahora</a:t>
            </a:r>
            <a:r>
              <a:rPr lang="en-GB" sz="2000" b="1" dirty="0">
                <a:solidFill>
                  <a:srgbClr val="002060"/>
                </a:solidFill>
              </a:rPr>
              <a:t> </a:t>
            </a:r>
            <a:r>
              <a:rPr lang="en-GB" sz="2000" b="1" dirty="0" err="1">
                <a:solidFill>
                  <a:srgbClr val="002060"/>
                </a:solidFill>
              </a:rPr>
              <a:t>busca</a:t>
            </a:r>
            <a:r>
              <a:rPr lang="en-GB" sz="2000" b="1" dirty="0">
                <a:solidFill>
                  <a:srgbClr val="002060"/>
                </a:solidFill>
              </a:rPr>
              <a:t> </a:t>
            </a:r>
            <a:r>
              <a:rPr lang="en-GB" sz="2000" b="1" dirty="0" err="1">
                <a:solidFill>
                  <a:srgbClr val="002060"/>
                </a:solidFill>
              </a:rPr>
              <a:t>todos</a:t>
            </a:r>
            <a:r>
              <a:rPr lang="en-GB" sz="2000" b="1" dirty="0">
                <a:solidFill>
                  <a:srgbClr val="002060"/>
                </a:solidFill>
              </a:rPr>
              <a:t> los </a:t>
            </a:r>
            <a:r>
              <a:rPr lang="en-GB" sz="2000" b="1" dirty="0" err="1">
                <a:solidFill>
                  <a:srgbClr val="002060"/>
                </a:solidFill>
              </a:rPr>
              <a:t>ejemplos</a:t>
            </a:r>
            <a:r>
              <a:rPr lang="en-GB" sz="2000" b="1" dirty="0">
                <a:solidFill>
                  <a:srgbClr val="002060"/>
                </a:solidFill>
              </a:rPr>
              <a:t> de </a:t>
            </a:r>
            <a:r>
              <a:rPr lang="en-GB" sz="2000" b="1" dirty="0" err="1">
                <a:solidFill>
                  <a:srgbClr val="002060"/>
                </a:solidFill>
              </a:rPr>
              <a:t>verbos</a:t>
            </a:r>
            <a:r>
              <a:rPr lang="en-GB" sz="2000" b="1" dirty="0">
                <a:solidFill>
                  <a:srgbClr val="002060"/>
                </a:solidFill>
              </a:rPr>
              <a:t> </a:t>
            </a:r>
            <a:r>
              <a:rPr lang="en-GB" sz="2000" b="1" dirty="0" err="1">
                <a:solidFill>
                  <a:srgbClr val="002060"/>
                </a:solidFill>
              </a:rPr>
              <a:t>en</a:t>
            </a:r>
            <a:r>
              <a:rPr lang="en-GB" sz="2000" b="1" dirty="0">
                <a:solidFill>
                  <a:srgbClr val="002060"/>
                </a:solidFill>
              </a:rPr>
              <a:t> </a:t>
            </a:r>
            <a:r>
              <a:rPr lang="en-GB" sz="2000" b="1" dirty="0" err="1">
                <a:solidFill>
                  <a:srgbClr val="002060"/>
                </a:solidFill>
              </a:rPr>
              <a:t>segunda</a:t>
            </a:r>
            <a:r>
              <a:rPr lang="en-GB" sz="2000" b="1" dirty="0">
                <a:solidFill>
                  <a:srgbClr val="002060"/>
                </a:solidFill>
              </a:rPr>
              <a:t> persona (‘you’) </a:t>
            </a:r>
            <a:r>
              <a:rPr lang="en-GB" sz="2000" b="1" dirty="0" err="1">
                <a:solidFill>
                  <a:srgbClr val="002060"/>
                </a:solidFill>
              </a:rPr>
              <a:t>en</a:t>
            </a:r>
            <a:r>
              <a:rPr lang="en-GB" sz="2000" b="1" dirty="0">
                <a:solidFill>
                  <a:srgbClr val="002060"/>
                </a:solidFill>
              </a:rPr>
              <a:t> el </a:t>
            </a:r>
            <a:r>
              <a:rPr lang="en-GB" sz="2000" b="1" dirty="0" err="1">
                <a:solidFill>
                  <a:srgbClr val="002060"/>
                </a:solidFill>
              </a:rPr>
              <a:t>pretérito</a:t>
            </a:r>
            <a:r>
              <a:rPr lang="en-GB" sz="2000" b="1" dirty="0">
                <a:solidFill>
                  <a:srgbClr val="002060"/>
                </a:solidFill>
              </a:rPr>
              <a:t>. </a:t>
            </a:r>
            <a:endParaRPr lang="en-GB" sz="2000" dirty="0"/>
          </a:p>
        </p:txBody>
      </p:sp>
      <p:sp>
        <p:nvSpPr>
          <p:cNvPr id="17" name="Rectangle 16"/>
          <p:cNvSpPr/>
          <p:nvPr/>
        </p:nvSpPr>
        <p:spPr>
          <a:xfrm>
            <a:off x="9182992" y="2904928"/>
            <a:ext cx="2777858" cy="1323439"/>
          </a:xfrm>
          <a:prstGeom prst="rect">
            <a:avLst/>
          </a:prstGeom>
          <a:solidFill>
            <a:schemeClr val="accent4">
              <a:lumMod val="20000"/>
              <a:lumOff val="8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Want to write ‘haha’? </a:t>
            </a:r>
          </a:p>
          <a:p>
            <a:pPr algn="ctr"/>
            <a:r>
              <a:rPr lang="en-GB" sz="2000">
                <a:solidFill>
                  <a:srgbClr val="002060"/>
                </a:solidFill>
              </a:rPr>
              <a:t>Use ‘ja, ja, ja’! </a:t>
            </a:r>
            <a:r>
              <a:rPr lang="en-GB" sz="2000">
                <a:solidFill>
                  <a:srgbClr val="002060"/>
                </a:solidFill>
                <a:sym typeface="Wingdings" panose="05000000000000000000" pitchFamily="2" charset="2"/>
              </a:rPr>
              <a:t></a:t>
            </a:r>
            <a:endParaRPr lang="en-GB" sz="2000">
              <a:solidFill>
                <a:srgbClr val="002060"/>
              </a:solidFill>
            </a:endParaRPr>
          </a:p>
        </p:txBody>
      </p:sp>
    </p:spTree>
    <p:extLst>
      <p:ext uri="{BB962C8B-B14F-4D97-AF65-F5344CB8AC3E}">
        <p14:creationId xmlns:p14="http://schemas.microsoft.com/office/powerpoint/2010/main" val="312537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14" grpId="0" animBg="1"/>
      <p:bldP spid="15" grpId="0" animBg="1"/>
      <p:bldP spid="16" grpId="0" animBg="1"/>
      <p:bldP spid="18"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Saying dates in Spanish</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79999" y="1243534"/>
            <a:ext cx="11760086" cy="904863"/>
          </a:xfrm>
          <a:prstGeom prst="rect">
            <a:avLst/>
          </a:prstGeom>
          <a:noFill/>
        </p:spPr>
        <p:txBody>
          <a:bodyPr wrap="square" rtlCol="0">
            <a:spAutoFit/>
          </a:bodyPr>
          <a:lstStyle/>
          <a:p>
            <a:pPr>
              <a:lnSpc>
                <a:spcPct val="110000"/>
              </a:lnSpc>
            </a:pPr>
            <a:r>
              <a:rPr lang="en-US" sz="2400" dirty="0">
                <a:solidFill>
                  <a:srgbClr val="002060"/>
                </a:solidFill>
              </a:rPr>
              <a:t>To say the date </a:t>
            </a:r>
            <a:r>
              <a:rPr lang="en-US" sz="2400">
                <a:solidFill>
                  <a:srgbClr val="002060"/>
                </a:solidFill>
              </a:rPr>
              <a:t>in English, </a:t>
            </a:r>
            <a:r>
              <a:rPr lang="en-US" sz="2400" dirty="0">
                <a:solidFill>
                  <a:srgbClr val="002060"/>
                </a:solidFill>
              </a:rPr>
              <a:t>we say, for example, the </a:t>
            </a:r>
            <a:r>
              <a:rPr lang="en-US" sz="2400" b="1" dirty="0">
                <a:solidFill>
                  <a:srgbClr val="002060"/>
                </a:solidFill>
              </a:rPr>
              <a:t>second</a:t>
            </a:r>
            <a:r>
              <a:rPr lang="en-US" sz="2400" dirty="0">
                <a:solidFill>
                  <a:srgbClr val="002060"/>
                </a:solidFill>
              </a:rPr>
              <a:t> of December or </a:t>
            </a:r>
            <a:r>
              <a:rPr lang="en-US" sz="2400" b="1" dirty="0">
                <a:solidFill>
                  <a:srgbClr val="002060"/>
                </a:solidFill>
              </a:rPr>
              <a:t>the twenty third</a:t>
            </a:r>
            <a:r>
              <a:rPr lang="en-US" sz="2400" dirty="0">
                <a:solidFill>
                  <a:srgbClr val="002060"/>
                </a:solidFill>
              </a:rPr>
              <a:t> of June.</a:t>
            </a:r>
          </a:p>
        </p:txBody>
      </p:sp>
      <p:sp>
        <p:nvSpPr>
          <p:cNvPr id="3" name="TextBox 2"/>
          <p:cNvSpPr txBox="1"/>
          <p:nvPr/>
        </p:nvSpPr>
        <p:spPr>
          <a:xfrm>
            <a:off x="194109" y="3338642"/>
            <a:ext cx="2589776" cy="461665"/>
          </a:xfrm>
          <a:prstGeom prst="rect">
            <a:avLst/>
          </a:prstGeom>
          <a:noFill/>
        </p:spPr>
        <p:txBody>
          <a:bodyPr wrap="square" rtlCol="0">
            <a:spAutoFit/>
          </a:bodyPr>
          <a:lstStyle/>
          <a:p>
            <a:r>
              <a:rPr lang="en-US" sz="2400" dirty="0">
                <a:solidFill>
                  <a:srgbClr val="002060"/>
                </a:solidFill>
              </a:rPr>
              <a:t>el</a:t>
            </a:r>
            <a:r>
              <a:rPr lang="en-US" sz="2400" dirty="0">
                <a:solidFill>
                  <a:schemeClr val="accent5">
                    <a:lumMod val="50000"/>
                  </a:schemeClr>
                </a:solidFill>
              </a:rPr>
              <a:t> </a:t>
            </a:r>
            <a:r>
              <a:rPr lang="en-US" sz="2400" dirty="0" err="1">
                <a:solidFill>
                  <a:srgbClr val="EE6000"/>
                </a:solidFill>
              </a:rPr>
              <a:t>tres</a:t>
            </a:r>
            <a:r>
              <a:rPr lang="en-US" sz="2400" dirty="0">
                <a:solidFill>
                  <a:schemeClr val="accent5">
                    <a:lumMod val="50000"/>
                  </a:schemeClr>
                </a:solidFill>
              </a:rPr>
              <a:t> </a:t>
            </a:r>
            <a:r>
              <a:rPr lang="en-US" sz="2400" dirty="0">
                <a:solidFill>
                  <a:srgbClr val="002060"/>
                </a:solidFill>
              </a:rPr>
              <a:t>de </a:t>
            </a:r>
            <a:r>
              <a:rPr lang="en-US" sz="2400" dirty="0" err="1">
                <a:solidFill>
                  <a:srgbClr val="002060"/>
                </a:solidFill>
              </a:rPr>
              <a:t>enero</a:t>
            </a:r>
            <a:endParaRPr lang="en-US" sz="2400" dirty="0">
              <a:solidFill>
                <a:srgbClr val="002060"/>
              </a:solidFill>
            </a:endParaRPr>
          </a:p>
        </p:txBody>
      </p:sp>
      <p:sp>
        <p:nvSpPr>
          <p:cNvPr id="6" name="TextBox 5"/>
          <p:cNvSpPr txBox="1"/>
          <p:nvPr/>
        </p:nvSpPr>
        <p:spPr>
          <a:xfrm>
            <a:off x="6394586" y="3306343"/>
            <a:ext cx="5797414" cy="461665"/>
          </a:xfrm>
          <a:prstGeom prst="rect">
            <a:avLst/>
          </a:prstGeom>
          <a:noFill/>
        </p:spPr>
        <p:txBody>
          <a:bodyPr wrap="square" rtlCol="0">
            <a:spAutoFit/>
          </a:bodyPr>
          <a:lstStyle/>
          <a:p>
            <a:r>
              <a:rPr lang="en-US" sz="2400">
                <a:solidFill>
                  <a:srgbClr val="002060"/>
                </a:solidFill>
                <a:sym typeface="Wingdings" pitchFamily="2" charset="2"/>
              </a:rPr>
              <a:t>(</a:t>
            </a:r>
            <a:r>
              <a:rPr lang="en-US" sz="2400">
                <a:solidFill>
                  <a:srgbClr val="002060"/>
                </a:solidFill>
              </a:rPr>
              <a:t>literally</a:t>
            </a:r>
            <a:r>
              <a:rPr lang="en-US" sz="2400" dirty="0">
                <a:solidFill>
                  <a:srgbClr val="002060"/>
                </a:solidFill>
              </a:rPr>
              <a:t>, ‘the three of </a:t>
            </a:r>
            <a:r>
              <a:rPr lang="en-US" sz="2400">
                <a:solidFill>
                  <a:srgbClr val="002060"/>
                </a:solidFill>
              </a:rPr>
              <a:t>January’)</a:t>
            </a:r>
            <a:endParaRPr lang="en-US" sz="2400" dirty="0">
              <a:solidFill>
                <a:srgbClr val="002060"/>
              </a:solidFill>
            </a:endParaRPr>
          </a:p>
        </p:txBody>
      </p:sp>
      <p:sp>
        <p:nvSpPr>
          <p:cNvPr id="9" name="TextBox 8"/>
          <p:cNvSpPr txBox="1"/>
          <p:nvPr/>
        </p:nvSpPr>
        <p:spPr>
          <a:xfrm>
            <a:off x="194109" y="3887600"/>
            <a:ext cx="2373348" cy="461665"/>
          </a:xfrm>
          <a:prstGeom prst="rect">
            <a:avLst/>
          </a:prstGeom>
          <a:noFill/>
        </p:spPr>
        <p:txBody>
          <a:bodyPr wrap="square" rtlCol="0">
            <a:spAutoFit/>
          </a:bodyPr>
          <a:lstStyle/>
          <a:p>
            <a:r>
              <a:rPr lang="en-US" sz="2400" dirty="0">
                <a:solidFill>
                  <a:srgbClr val="002060"/>
                </a:solidFill>
              </a:rPr>
              <a:t>el</a:t>
            </a:r>
            <a:r>
              <a:rPr lang="en-US" sz="2400" dirty="0">
                <a:solidFill>
                  <a:schemeClr val="accent5">
                    <a:lumMod val="50000"/>
                  </a:schemeClr>
                </a:solidFill>
              </a:rPr>
              <a:t> </a:t>
            </a:r>
            <a:r>
              <a:rPr lang="en-US" sz="2400" dirty="0">
                <a:solidFill>
                  <a:srgbClr val="EE6000"/>
                </a:solidFill>
              </a:rPr>
              <a:t>seis</a:t>
            </a:r>
            <a:r>
              <a:rPr lang="en-US" sz="2400" dirty="0">
                <a:solidFill>
                  <a:schemeClr val="accent5">
                    <a:lumMod val="50000"/>
                  </a:schemeClr>
                </a:solidFill>
              </a:rPr>
              <a:t> </a:t>
            </a:r>
            <a:r>
              <a:rPr lang="en-US" sz="2400" dirty="0">
                <a:solidFill>
                  <a:srgbClr val="002060"/>
                </a:solidFill>
              </a:rPr>
              <a:t>de </a:t>
            </a:r>
            <a:r>
              <a:rPr lang="en-US" sz="2400" dirty="0" err="1">
                <a:solidFill>
                  <a:srgbClr val="002060"/>
                </a:solidFill>
              </a:rPr>
              <a:t>abril</a:t>
            </a:r>
            <a:endParaRPr lang="en-US" sz="2400" dirty="0">
              <a:solidFill>
                <a:srgbClr val="002060"/>
              </a:solidFill>
            </a:endParaRPr>
          </a:p>
        </p:txBody>
      </p:sp>
      <p:sp>
        <p:nvSpPr>
          <p:cNvPr id="10" name="TextBox 9"/>
          <p:cNvSpPr txBox="1"/>
          <p:nvPr/>
        </p:nvSpPr>
        <p:spPr>
          <a:xfrm>
            <a:off x="6394586" y="3928301"/>
            <a:ext cx="4282488" cy="461665"/>
          </a:xfrm>
          <a:prstGeom prst="rect">
            <a:avLst/>
          </a:prstGeom>
          <a:noFill/>
        </p:spPr>
        <p:txBody>
          <a:bodyPr wrap="square" rtlCol="0">
            <a:spAutoFit/>
          </a:bodyPr>
          <a:lstStyle/>
          <a:p>
            <a:r>
              <a:rPr lang="en-US" sz="2400">
                <a:solidFill>
                  <a:srgbClr val="002060"/>
                </a:solidFill>
                <a:sym typeface="Wingdings" pitchFamily="2" charset="2"/>
              </a:rPr>
              <a:t>(</a:t>
            </a:r>
            <a:r>
              <a:rPr lang="en-US" sz="2400">
                <a:solidFill>
                  <a:srgbClr val="002060"/>
                </a:solidFill>
              </a:rPr>
              <a:t>literally, ‘the </a:t>
            </a:r>
            <a:r>
              <a:rPr lang="en-US" sz="2400" dirty="0">
                <a:solidFill>
                  <a:srgbClr val="002060"/>
                </a:solidFill>
              </a:rPr>
              <a:t>six </a:t>
            </a:r>
            <a:r>
              <a:rPr lang="en-US" sz="2400">
                <a:solidFill>
                  <a:srgbClr val="002060"/>
                </a:solidFill>
              </a:rPr>
              <a:t>of April’)</a:t>
            </a:r>
            <a:endParaRPr lang="en-US" sz="2400" dirty="0">
              <a:solidFill>
                <a:srgbClr val="002060"/>
              </a:solidFill>
            </a:endParaRPr>
          </a:p>
        </p:txBody>
      </p:sp>
      <p:sp>
        <p:nvSpPr>
          <p:cNvPr id="13" name="TextBox 12"/>
          <p:cNvSpPr txBox="1"/>
          <p:nvPr/>
        </p:nvSpPr>
        <p:spPr>
          <a:xfrm>
            <a:off x="210701" y="5242877"/>
            <a:ext cx="3506105" cy="461665"/>
          </a:xfrm>
          <a:prstGeom prst="rect">
            <a:avLst/>
          </a:prstGeom>
          <a:noFill/>
        </p:spPr>
        <p:txBody>
          <a:bodyPr wrap="square" rtlCol="0">
            <a:spAutoFit/>
          </a:bodyPr>
          <a:lstStyle/>
          <a:p>
            <a:r>
              <a:rPr lang="en-US" sz="2400" dirty="0">
                <a:solidFill>
                  <a:srgbClr val="002060"/>
                </a:solidFill>
              </a:rPr>
              <a:t>el</a:t>
            </a:r>
            <a:r>
              <a:rPr lang="en-US" sz="2400" dirty="0">
                <a:solidFill>
                  <a:schemeClr val="accent5">
                    <a:lumMod val="50000"/>
                  </a:schemeClr>
                </a:solidFill>
              </a:rPr>
              <a:t> </a:t>
            </a:r>
            <a:r>
              <a:rPr lang="en-US" sz="2400" dirty="0" err="1">
                <a:solidFill>
                  <a:srgbClr val="EE6000"/>
                </a:solidFill>
              </a:rPr>
              <a:t>primero</a:t>
            </a:r>
            <a:r>
              <a:rPr lang="en-US" sz="2400" dirty="0">
                <a:solidFill>
                  <a:schemeClr val="accent5">
                    <a:lumMod val="50000"/>
                  </a:schemeClr>
                </a:solidFill>
              </a:rPr>
              <a:t> </a:t>
            </a:r>
            <a:r>
              <a:rPr lang="en-US" sz="2400" dirty="0">
                <a:solidFill>
                  <a:srgbClr val="002060"/>
                </a:solidFill>
              </a:rPr>
              <a:t>de </a:t>
            </a:r>
            <a:r>
              <a:rPr lang="en-US" sz="2400" dirty="0" err="1">
                <a:solidFill>
                  <a:srgbClr val="002060"/>
                </a:solidFill>
              </a:rPr>
              <a:t>enero</a:t>
            </a:r>
            <a:endParaRPr lang="en-US" sz="2400" dirty="0">
              <a:solidFill>
                <a:srgbClr val="002060"/>
              </a:solidFill>
            </a:endParaRPr>
          </a:p>
        </p:txBody>
      </p:sp>
      <p:sp>
        <p:nvSpPr>
          <p:cNvPr id="15" name="TextBox 14"/>
          <p:cNvSpPr txBox="1"/>
          <p:nvPr/>
        </p:nvSpPr>
        <p:spPr>
          <a:xfrm>
            <a:off x="232856" y="5801937"/>
            <a:ext cx="3602731" cy="461665"/>
          </a:xfrm>
          <a:prstGeom prst="rect">
            <a:avLst/>
          </a:prstGeom>
          <a:noFill/>
        </p:spPr>
        <p:txBody>
          <a:bodyPr wrap="square" rtlCol="0">
            <a:spAutoFit/>
          </a:bodyPr>
          <a:lstStyle/>
          <a:p>
            <a:r>
              <a:rPr lang="en-US" sz="2400" dirty="0">
                <a:solidFill>
                  <a:srgbClr val="002060"/>
                </a:solidFill>
              </a:rPr>
              <a:t>el</a:t>
            </a:r>
            <a:r>
              <a:rPr lang="en-US" sz="2400" dirty="0">
                <a:solidFill>
                  <a:schemeClr val="accent5">
                    <a:lumMod val="50000"/>
                  </a:schemeClr>
                </a:solidFill>
              </a:rPr>
              <a:t> </a:t>
            </a:r>
            <a:r>
              <a:rPr lang="en-US" sz="2400" dirty="0">
                <a:solidFill>
                  <a:srgbClr val="EE6000"/>
                </a:solidFill>
              </a:rPr>
              <a:t>uno</a:t>
            </a:r>
            <a:r>
              <a:rPr lang="en-US" sz="2400" dirty="0">
                <a:solidFill>
                  <a:schemeClr val="accent5">
                    <a:lumMod val="50000"/>
                  </a:schemeClr>
                </a:solidFill>
              </a:rPr>
              <a:t> </a:t>
            </a:r>
            <a:r>
              <a:rPr lang="en-US" sz="2400" dirty="0">
                <a:solidFill>
                  <a:srgbClr val="002060"/>
                </a:solidFill>
              </a:rPr>
              <a:t>de </a:t>
            </a:r>
            <a:r>
              <a:rPr lang="en-US" sz="2400" dirty="0" err="1">
                <a:solidFill>
                  <a:srgbClr val="002060"/>
                </a:solidFill>
              </a:rPr>
              <a:t>enero</a:t>
            </a:r>
            <a:endParaRPr lang="en-US" sz="2400" dirty="0">
              <a:solidFill>
                <a:srgbClr val="002060"/>
              </a:solidFill>
            </a:endParaRPr>
          </a:p>
        </p:txBody>
      </p:sp>
      <p:sp>
        <p:nvSpPr>
          <p:cNvPr id="11" name="TextBox 10"/>
          <p:cNvSpPr txBox="1"/>
          <p:nvPr/>
        </p:nvSpPr>
        <p:spPr>
          <a:xfrm>
            <a:off x="179999" y="2396732"/>
            <a:ext cx="11811000" cy="461665"/>
          </a:xfrm>
          <a:prstGeom prst="rect">
            <a:avLst/>
          </a:prstGeom>
          <a:noFill/>
        </p:spPr>
        <p:txBody>
          <a:bodyPr wrap="square" rtlCol="0">
            <a:spAutoFit/>
          </a:bodyPr>
          <a:lstStyle/>
          <a:p>
            <a:r>
              <a:rPr lang="en-US" sz="2400" dirty="0">
                <a:solidFill>
                  <a:srgbClr val="002060"/>
                </a:solidFill>
              </a:rPr>
              <a:t>To say the date in Spanish, we use numbers such as </a:t>
            </a:r>
            <a:r>
              <a:rPr lang="en-US" sz="2400" b="1" dirty="0">
                <a:solidFill>
                  <a:srgbClr val="002060"/>
                </a:solidFill>
              </a:rPr>
              <a:t>uno</a:t>
            </a:r>
            <a:r>
              <a:rPr lang="en-US" sz="2400" dirty="0">
                <a:solidFill>
                  <a:srgbClr val="002060"/>
                </a:solidFill>
              </a:rPr>
              <a:t>, </a:t>
            </a:r>
            <a:r>
              <a:rPr lang="en-US" sz="2400" b="1" dirty="0">
                <a:solidFill>
                  <a:srgbClr val="002060"/>
                </a:solidFill>
              </a:rPr>
              <a:t>dos</a:t>
            </a:r>
            <a:r>
              <a:rPr lang="en-US" sz="2400" dirty="0">
                <a:solidFill>
                  <a:srgbClr val="002060"/>
                </a:solidFill>
              </a:rPr>
              <a:t>, </a:t>
            </a:r>
            <a:r>
              <a:rPr lang="en-US" sz="2400" b="1" dirty="0" err="1">
                <a:solidFill>
                  <a:srgbClr val="002060"/>
                </a:solidFill>
              </a:rPr>
              <a:t>tres</a:t>
            </a:r>
            <a:r>
              <a:rPr lang="en-US" sz="2400" dirty="0">
                <a:solidFill>
                  <a:srgbClr val="002060"/>
                </a:solidFill>
              </a:rPr>
              <a:t>... </a:t>
            </a:r>
          </a:p>
        </p:txBody>
      </p:sp>
      <p:sp>
        <p:nvSpPr>
          <p:cNvPr id="16" name="TextBox 15"/>
          <p:cNvSpPr txBox="1"/>
          <p:nvPr/>
        </p:nvSpPr>
        <p:spPr>
          <a:xfrm>
            <a:off x="194109" y="2880598"/>
            <a:ext cx="3019777" cy="461665"/>
          </a:xfrm>
          <a:prstGeom prst="rect">
            <a:avLst/>
          </a:prstGeom>
          <a:noFill/>
        </p:spPr>
        <p:txBody>
          <a:bodyPr wrap="square" rtlCol="0">
            <a:spAutoFit/>
          </a:bodyPr>
          <a:lstStyle/>
          <a:p>
            <a:r>
              <a:rPr lang="en-US" sz="2400" b="1" dirty="0" err="1">
                <a:solidFill>
                  <a:srgbClr val="002060"/>
                </a:solidFill>
              </a:rPr>
              <a:t>Ejemplos</a:t>
            </a:r>
            <a:r>
              <a:rPr lang="en-US" sz="2400" b="1" dirty="0">
                <a:solidFill>
                  <a:srgbClr val="002060"/>
                </a:solidFill>
              </a:rPr>
              <a:t>:</a:t>
            </a:r>
            <a:endParaRPr lang="en-US" sz="2400" dirty="0">
              <a:solidFill>
                <a:srgbClr val="002060"/>
              </a:solidFill>
            </a:endParaRPr>
          </a:p>
        </p:txBody>
      </p:sp>
      <p:sp>
        <p:nvSpPr>
          <p:cNvPr id="17" name="TextBox 16"/>
          <p:cNvSpPr txBox="1"/>
          <p:nvPr/>
        </p:nvSpPr>
        <p:spPr>
          <a:xfrm>
            <a:off x="3213886" y="3325801"/>
            <a:ext cx="3801175" cy="461665"/>
          </a:xfrm>
          <a:prstGeom prst="rect">
            <a:avLst/>
          </a:prstGeom>
          <a:noFill/>
        </p:spPr>
        <p:txBody>
          <a:bodyPr wrap="square" rtlCol="0">
            <a:spAutoFit/>
          </a:bodyPr>
          <a:lstStyle/>
          <a:p>
            <a:r>
              <a:rPr lang="en-US" sz="2400" dirty="0">
                <a:solidFill>
                  <a:srgbClr val="002060"/>
                </a:solidFill>
              </a:rPr>
              <a:t>the </a:t>
            </a:r>
            <a:r>
              <a:rPr lang="en-US" sz="2400" dirty="0">
                <a:solidFill>
                  <a:srgbClr val="EE6000"/>
                </a:solidFill>
              </a:rPr>
              <a:t>third</a:t>
            </a:r>
            <a:r>
              <a:rPr lang="en-US" sz="2400" dirty="0">
                <a:solidFill>
                  <a:srgbClr val="002060"/>
                </a:solidFill>
              </a:rPr>
              <a:t> </a:t>
            </a:r>
            <a:r>
              <a:rPr lang="en-US" sz="2400">
                <a:solidFill>
                  <a:srgbClr val="002060"/>
                </a:solidFill>
              </a:rPr>
              <a:t>of January</a:t>
            </a:r>
            <a:endParaRPr lang="en-US" sz="2400" dirty="0">
              <a:solidFill>
                <a:srgbClr val="002060"/>
              </a:solidFill>
            </a:endParaRPr>
          </a:p>
        </p:txBody>
      </p:sp>
      <p:sp>
        <p:nvSpPr>
          <p:cNvPr id="18" name="TextBox 17"/>
          <p:cNvSpPr txBox="1"/>
          <p:nvPr/>
        </p:nvSpPr>
        <p:spPr>
          <a:xfrm>
            <a:off x="3211268" y="3900117"/>
            <a:ext cx="2894505" cy="461665"/>
          </a:xfrm>
          <a:prstGeom prst="rect">
            <a:avLst/>
          </a:prstGeom>
          <a:noFill/>
        </p:spPr>
        <p:txBody>
          <a:bodyPr wrap="square" rtlCol="0">
            <a:spAutoFit/>
          </a:bodyPr>
          <a:lstStyle/>
          <a:p>
            <a:r>
              <a:rPr lang="en-US" sz="2400" dirty="0">
                <a:solidFill>
                  <a:srgbClr val="002060"/>
                </a:solidFill>
              </a:rPr>
              <a:t>the </a:t>
            </a:r>
            <a:r>
              <a:rPr lang="en-US" sz="2400" dirty="0">
                <a:solidFill>
                  <a:srgbClr val="EE6000"/>
                </a:solidFill>
              </a:rPr>
              <a:t>sixth</a:t>
            </a:r>
            <a:r>
              <a:rPr lang="en-US" sz="2400" dirty="0">
                <a:solidFill>
                  <a:srgbClr val="002060"/>
                </a:solidFill>
              </a:rPr>
              <a:t> of  </a:t>
            </a:r>
            <a:r>
              <a:rPr lang="en-US" sz="2400">
                <a:solidFill>
                  <a:srgbClr val="002060"/>
                </a:solidFill>
              </a:rPr>
              <a:t>April </a:t>
            </a:r>
            <a:endParaRPr lang="en-US" sz="2400" dirty="0">
              <a:solidFill>
                <a:srgbClr val="002060"/>
              </a:solidFill>
            </a:endParaRPr>
          </a:p>
        </p:txBody>
      </p:sp>
      <p:sp>
        <p:nvSpPr>
          <p:cNvPr id="19" name="TextBox 18"/>
          <p:cNvSpPr txBox="1"/>
          <p:nvPr/>
        </p:nvSpPr>
        <p:spPr>
          <a:xfrm>
            <a:off x="142063" y="4642999"/>
            <a:ext cx="10851445" cy="461665"/>
          </a:xfrm>
          <a:prstGeom prst="rect">
            <a:avLst/>
          </a:prstGeom>
          <a:noFill/>
        </p:spPr>
        <p:txBody>
          <a:bodyPr wrap="square" rtlCol="0">
            <a:spAutoFit/>
          </a:bodyPr>
          <a:lstStyle/>
          <a:p>
            <a:r>
              <a:rPr lang="en-US" sz="2400" dirty="0">
                <a:solidFill>
                  <a:srgbClr val="002060"/>
                </a:solidFill>
              </a:rPr>
              <a:t>The only exception is the first of </a:t>
            </a:r>
            <a:r>
              <a:rPr lang="en-US" sz="2400">
                <a:solidFill>
                  <a:srgbClr val="002060"/>
                </a:solidFill>
              </a:rPr>
              <a:t>the month. There are two possibilities:</a:t>
            </a:r>
            <a:endParaRPr lang="en-US" sz="2400" dirty="0">
              <a:solidFill>
                <a:srgbClr val="002060"/>
              </a:solidFill>
            </a:endParaRPr>
          </a:p>
        </p:txBody>
      </p:sp>
      <p:sp>
        <p:nvSpPr>
          <p:cNvPr id="20" name="TextBox 19"/>
          <p:cNvSpPr txBox="1"/>
          <p:nvPr/>
        </p:nvSpPr>
        <p:spPr>
          <a:xfrm>
            <a:off x="3895224" y="5571104"/>
            <a:ext cx="3169356" cy="461665"/>
          </a:xfrm>
          <a:prstGeom prst="rect">
            <a:avLst/>
          </a:prstGeom>
          <a:noFill/>
        </p:spPr>
        <p:txBody>
          <a:bodyPr wrap="square" rtlCol="0">
            <a:spAutoFit/>
          </a:bodyPr>
          <a:lstStyle/>
          <a:p>
            <a:r>
              <a:rPr lang="en-US" sz="2400" dirty="0">
                <a:solidFill>
                  <a:srgbClr val="002060"/>
                </a:solidFill>
              </a:rPr>
              <a:t>the first </a:t>
            </a:r>
            <a:r>
              <a:rPr lang="en-US" sz="2400">
                <a:solidFill>
                  <a:srgbClr val="002060"/>
                </a:solidFill>
              </a:rPr>
              <a:t>of January</a:t>
            </a:r>
            <a:endParaRPr lang="en-US" sz="2400" dirty="0">
              <a:solidFill>
                <a:srgbClr val="002060"/>
              </a:solidFill>
            </a:endParaRPr>
          </a:p>
        </p:txBody>
      </p:sp>
      <p:pic>
        <p:nvPicPr>
          <p:cNvPr id="21" name="Picture 20" descr="calendar.jpe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36661" y="3895836"/>
            <a:ext cx="1144109" cy="988260"/>
          </a:xfrm>
          <a:prstGeom prst="rect">
            <a:avLst/>
          </a:prstGeom>
        </p:spPr>
      </p:pic>
      <p:sp>
        <p:nvSpPr>
          <p:cNvPr id="22" name="Llamada rectangular redondeada 21">
            <a:extLst>
              <a:ext uri="{FF2B5EF4-FFF2-40B4-BE49-F238E27FC236}">
                <a16:creationId xmlns:a16="http://schemas.microsoft.com/office/drawing/2014/main" id="{A3E86A91-C683-4541-9C60-8256D7FDA4C2}"/>
              </a:ext>
            </a:extLst>
          </p:cNvPr>
          <p:cNvSpPr/>
          <p:nvPr/>
        </p:nvSpPr>
        <p:spPr>
          <a:xfrm>
            <a:off x="7064580" y="5177831"/>
            <a:ext cx="4816189" cy="1049666"/>
          </a:xfrm>
          <a:prstGeom prst="wedgeRoundRectCallout">
            <a:avLst>
              <a:gd name="adj1" fmla="val -53688"/>
              <a:gd name="adj2" fmla="val 22142"/>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002060"/>
                </a:solidFill>
              </a:rPr>
              <a:t>‘</a:t>
            </a:r>
            <a:r>
              <a:rPr lang="x-none" sz="2000" b="1" dirty="0">
                <a:solidFill>
                  <a:srgbClr val="002060"/>
                </a:solidFill>
              </a:rPr>
              <a:t>El primero</a:t>
            </a:r>
            <a:r>
              <a:rPr lang="x-none" sz="2000" dirty="0">
                <a:solidFill>
                  <a:srgbClr val="002060"/>
                </a:solidFill>
              </a:rPr>
              <a:t>’ is more </a:t>
            </a:r>
            <a:r>
              <a:rPr lang="x-none" sz="2000">
                <a:solidFill>
                  <a:srgbClr val="002060"/>
                </a:solidFill>
              </a:rPr>
              <a:t>common in</a:t>
            </a:r>
            <a:endParaRPr lang="en-GB" sz="2000">
              <a:solidFill>
                <a:srgbClr val="002060"/>
              </a:solidFill>
            </a:endParaRPr>
          </a:p>
          <a:p>
            <a:pPr algn="ctr"/>
            <a:r>
              <a:rPr lang="x-none" sz="2000">
                <a:solidFill>
                  <a:srgbClr val="002060"/>
                </a:solidFill>
              </a:rPr>
              <a:t>Latin </a:t>
            </a:r>
            <a:r>
              <a:rPr lang="x-none" sz="2000" dirty="0">
                <a:solidFill>
                  <a:srgbClr val="002060"/>
                </a:solidFill>
              </a:rPr>
              <a:t>America.</a:t>
            </a:r>
          </a:p>
          <a:p>
            <a:pPr algn="ctr"/>
            <a:r>
              <a:rPr lang="x-none" sz="2000" dirty="0">
                <a:solidFill>
                  <a:srgbClr val="002060"/>
                </a:solidFill>
              </a:rPr>
              <a:t>’</a:t>
            </a:r>
            <a:r>
              <a:rPr lang="x-none" sz="2000" b="1" dirty="0">
                <a:solidFill>
                  <a:srgbClr val="002060"/>
                </a:solidFill>
              </a:rPr>
              <a:t>El</a:t>
            </a:r>
            <a:r>
              <a:rPr lang="x-none" sz="2000" dirty="0">
                <a:solidFill>
                  <a:srgbClr val="002060"/>
                </a:solidFill>
              </a:rPr>
              <a:t> </a:t>
            </a:r>
            <a:r>
              <a:rPr lang="x-none" sz="2000" b="1" dirty="0">
                <a:solidFill>
                  <a:srgbClr val="002060"/>
                </a:solidFill>
              </a:rPr>
              <a:t>uno</a:t>
            </a:r>
            <a:r>
              <a:rPr lang="x-none" sz="2000" dirty="0">
                <a:solidFill>
                  <a:srgbClr val="002060"/>
                </a:solidFill>
              </a:rPr>
              <a:t>’ is more common in Spain.</a:t>
            </a:r>
          </a:p>
        </p:txBody>
      </p:sp>
      <p:sp>
        <p:nvSpPr>
          <p:cNvPr id="23" name="Llamada rectangular redondeada 22">
            <a:extLst>
              <a:ext uri="{FF2B5EF4-FFF2-40B4-BE49-F238E27FC236}">
                <a16:creationId xmlns:a16="http://schemas.microsoft.com/office/drawing/2014/main" id="{12373302-D209-0849-B5EB-04EA0914D868}"/>
              </a:ext>
            </a:extLst>
          </p:cNvPr>
          <p:cNvSpPr/>
          <p:nvPr/>
        </p:nvSpPr>
        <p:spPr>
          <a:xfrm>
            <a:off x="7183528" y="444036"/>
            <a:ext cx="2740286" cy="696530"/>
          </a:xfrm>
          <a:prstGeom prst="wedgeRoundRectCallout">
            <a:avLst>
              <a:gd name="adj1" fmla="val -21296"/>
              <a:gd name="adj2" fmla="val 66147"/>
              <a:gd name="adj3" fmla="val 16667"/>
            </a:avLst>
          </a:prstGeom>
          <a:solidFill>
            <a:schemeClr val="accent4">
              <a:lumMod val="20000"/>
              <a:lumOff val="80000"/>
            </a:schemeClr>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002060"/>
                </a:solidFill>
              </a:rPr>
              <a:t>These are called ‘ordinal numbers’.</a:t>
            </a:r>
          </a:p>
        </p:txBody>
      </p:sp>
      <p:sp>
        <p:nvSpPr>
          <p:cNvPr id="24" name="Llamada rectangular redondeada 23">
            <a:extLst>
              <a:ext uri="{FF2B5EF4-FFF2-40B4-BE49-F238E27FC236}">
                <a16:creationId xmlns:a16="http://schemas.microsoft.com/office/drawing/2014/main" id="{D13C079F-C464-044C-AF8D-AC76BB6C64D8}"/>
              </a:ext>
            </a:extLst>
          </p:cNvPr>
          <p:cNvSpPr/>
          <p:nvPr/>
        </p:nvSpPr>
        <p:spPr>
          <a:xfrm>
            <a:off x="8087629" y="1708037"/>
            <a:ext cx="3064392" cy="702010"/>
          </a:xfrm>
          <a:prstGeom prst="wedgeRoundRectCallout">
            <a:avLst/>
          </a:prstGeom>
          <a:solidFill>
            <a:schemeClr val="accent4">
              <a:lumMod val="20000"/>
              <a:lumOff val="80000"/>
            </a:schemeClr>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002060"/>
                </a:solidFill>
              </a:rPr>
              <a:t>These are called ‘cardinal numbers’.</a:t>
            </a:r>
          </a:p>
        </p:txBody>
      </p:sp>
      <p:cxnSp>
        <p:nvCxnSpPr>
          <p:cNvPr id="25" name="Straight Arrow Connector 24"/>
          <p:cNvCxnSpPr/>
          <p:nvPr/>
        </p:nvCxnSpPr>
        <p:spPr>
          <a:xfrm>
            <a:off x="2703613" y="3569043"/>
            <a:ext cx="407887"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8" name="Right Brace 7"/>
          <p:cNvSpPr/>
          <p:nvPr/>
        </p:nvSpPr>
        <p:spPr>
          <a:xfrm>
            <a:off x="3273014" y="5343648"/>
            <a:ext cx="502920" cy="883849"/>
          </a:xfrm>
          <a:prstGeom prst="rightBrace">
            <a:avLst>
              <a:gd name="adj1" fmla="val 8333"/>
              <a:gd name="adj2" fmla="val 53280"/>
            </a:avLst>
          </a:prstGeom>
          <a:ln w="3810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6" name="Straight Arrow Connector 25"/>
          <p:cNvCxnSpPr/>
          <p:nvPr/>
        </p:nvCxnSpPr>
        <p:spPr>
          <a:xfrm>
            <a:off x="2715569" y="4131475"/>
            <a:ext cx="407887"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41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0" grpId="0"/>
      <p:bldP spid="13" grpId="0"/>
      <p:bldP spid="15" grpId="0"/>
      <p:bldP spid="11" grpId="0"/>
      <p:bldP spid="16" grpId="0"/>
      <p:bldP spid="17" grpId="0"/>
      <p:bldP spid="18" grpId="0"/>
      <p:bldP spid="19" grpId="0"/>
      <p:bldP spid="20" grpId="0"/>
      <p:bldP spid="22" grpId="0" animBg="1"/>
      <p:bldP spid="23" grpId="0" animBg="1"/>
      <p:bldP spid="24"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58" y="81295"/>
            <a:ext cx="8947862" cy="628316"/>
          </a:xfrm>
        </p:spPr>
        <p:txBody>
          <a:bodyPr>
            <a:noAutofit/>
          </a:bodyPr>
          <a:lstStyle/>
          <a:p>
            <a:r>
              <a:rPr lang="en-GB" sz="2000" b="1">
                <a:solidFill>
                  <a:srgbClr val="002060"/>
                </a:solidFill>
              </a:rPr>
              <a:t>Ahora escucha y lee al mismo tiempo. Después de escuchar cada parte del texto, ¿puedes dar una palabra alternativa?</a:t>
            </a:r>
            <a:endParaRPr lang="en-GB" sz="2000" b="1"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664700" y="258166"/>
            <a:ext cx="2263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escuchar y 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955C1F40-282D-9A45-ABA7-965FD9383203}"/>
              </a:ext>
            </a:extLst>
          </p:cNvPr>
          <p:cNvSpPr txBox="1"/>
          <p:nvPr/>
        </p:nvSpPr>
        <p:spPr>
          <a:xfrm>
            <a:off x="113158" y="659085"/>
            <a:ext cx="10888939" cy="5632311"/>
          </a:xfrm>
          <a:prstGeom prst="rect">
            <a:avLst/>
          </a:prstGeom>
          <a:noFill/>
        </p:spPr>
        <p:txBody>
          <a:bodyPr wrap="square" rtlCol="0">
            <a:spAutoFit/>
          </a:bodyPr>
          <a:lstStyle/>
          <a:p>
            <a:r>
              <a:rPr lang="es-ES" sz="2000" b="1" dirty="0">
                <a:solidFill>
                  <a:srgbClr val="002060"/>
                </a:solidFill>
              </a:rPr>
              <a:t>Daniel</a:t>
            </a:r>
            <a:r>
              <a:rPr lang="es-ES" sz="2000" dirty="0">
                <a:solidFill>
                  <a:srgbClr val="002060"/>
                </a:solidFill>
              </a:rPr>
              <a:t>: ¿Viajé a Gijón en julio, verdad?</a:t>
            </a:r>
          </a:p>
          <a:p>
            <a:r>
              <a:rPr lang="es-ES" sz="2000" b="1" dirty="0">
                <a:solidFill>
                  <a:srgbClr val="002060"/>
                </a:solidFill>
              </a:rPr>
              <a:t>Hugo:</a:t>
            </a:r>
            <a:r>
              <a:rPr lang="es-ES" sz="2000" dirty="0">
                <a:solidFill>
                  <a:srgbClr val="002060"/>
                </a:solidFill>
              </a:rPr>
              <a:t> Sí, tienes razón. Llegaste el siete de julio, muy temprano, a las cinco de la mañana. Desayunaste en un café después de llegar.</a:t>
            </a:r>
          </a:p>
          <a:p>
            <a:r>
              <a:rPr lang="es-ES" sz="2000" b="1" dirty="0">
                <a:solidFill>
                  <a:srgbClr val="002060"/>
                </a:solidFill>
              </a:rPr>
              <a:t>Daniel:</a:t>
            </a:r>
            <a:r>
              <a:rPr lang="es-ES" sz="2000" dirty="0">
                <a:solidFill>
                  <a:srgbClr val="002060"/>
                </a:solidFill>
              </a:rPr>
              <a:t> ¡Ay, tengo muy mala memoria!  ¡Qué vergüenza! Pues, creo que salí por la tarde. ¿Monté a caballo al lado de un río el mismo día?</a:t>
            </a:r>
          </a:p>
          <a:p>
            <a:r>
              <a:rPr lang="es-ES" sz="2000" b="1" dirty="0">
                <a:solidFill>
                  <a:srgbClr val="002060"/>
                </a:solidFill>
              </a:rPr>
              <a:t>Hugo: </a:t>
            </a:r>
            <a:r>
              <a:rPr lang="es-ES" sz="2000" dirty="0">
                <a:solidFill>
                  <a:srgbClr val="002060"/>
                </a:solidFill>
              </a:rPr>
              <a:t>No, montaste a caballo el día después, el ocho de julio. Y luego, caminaste al pueblo para visitar el teatro.</a:t>
            </a:r>
          </a:p>
          <a:p>
            <a:r>
              <a:rPr lang="es-ES" sz="2000" b="1" dirty="0">
                <a:solidFill>
                  <a:srgbClr val="002060"/>
                </a:solidFill>
              </a:rPr>
              <a:t>Daniel:</a:t>
            </a:r>
            <a:r>
              <a:rPr lang="es-ES" sz="2000" dirty="0">
                <a:solidFill>
                  <a:srgbClr val="002060"/>
                </a:solidFill>
              </a:rPr>
              <a:t> ¿Caminé al pueblo para ir al teatro? ¡Parece raro! ¿Por qué?</a:t>
            </a:r>
          </a:p>
          <a:p>
            <a:r>
              <a:rPr lang="es-ES" sz="2000" b="1" dirty="0">
                <a:solidFill>
                  <a:srgbClr val="002060"/>
                </a:solidFill>
              </a:rPr>
              <a:t>Hugo:</a:t>
            </a:r>
            <a:r>
              <a:rPr lang="es-ES" sz="2000" dirty="0">
                <a:solidFill>
                  <a:srgbClr val="002060"/>
                </a:solidFill>
              </a:rPr>
              <a:t> Escuchaste un concierto de música tradicional por la noche. </a:t>
            </a:r>
          </a:p>
          <a:p>
            <a:r>
              <a:rPr lang="es-ES" sz="2000" b="1" dirty="0">
                <a:solidFill>
                  <a:srgbClr val="002060"/>
                </a:solidFill>
              </a:rPr>
              <a:t>Daniel:</a:t>
            </a:r>
            <a:r>
              <a:rPr lang="es-ES" sz="2000" dirty="0">
                <a:solidFill>
                  <a:srgbClr val="002060"/>
                </a:solidFill>
              </a:rPr>
              <a:t> ¡Uy, sí! Siempre me alegra la música española. Canté mucho después del concierto cuando volví a la casa a las once.</a:t>
            </a:r>
          </a:p>
          <a:p>
            <a:r>
              <a:rPr lang="es-ES" sz="2000" b="1" dirty="0">
                <a:solidFill>
                  <a:srgbClr val="002060"/>
                </a:solidFill>
              </a:rPr>
              <a:t>Hugo: </a:t>
            </a:r>
            <a:r>
              <a:rPr lang="es-ES" sz="2000" dirty="0">
                <a:solidFill>
                  <a:srgbClr val="002060"/>
                </a:solidFill>
              </a:rPr>
              <a:t>Bueno, intentaste cantar. ¡En realidad hiciste ruido! </a:t>
            </a:r>
          </a:p>
          <a:p>
            <a:r>
              <a:rPr lang="es-ES" sz="2000" b="1" dirty="0">
                <a:solidFill>
                  <a:srgbClr val="002060"/>
                </a:solidFill>
              </a:rPr>
              <a:t>Daniel:</a:t>
            </a:r>
            <a:r>
              <a:rPr lang="es-ES" sz="2000" dirty="0">
                <a:solidFill>
                  <a:srgbClr val="002060"/>
                </a:solidFill>
              </a:rPr>
              <a:t> ¡Ja, ja, ja! Vale. El día después, el nueve, decidí ir a las montañas al oeste del pueblo.</a:t>
            </a:r>
          </a:p>
          <a:p>
            <a:r>
              <a:rPr lang="es-ES" sz="2000" b="1" dirty="0">
                <a:solidFill>
                  <a:srgbClr val="002060"/>
                </a:solidFill>
              </a:rPr>
              <a:t>Hugo:</a:t>
            </a:r>
            <a:r>
              <a:rPr lang="es-ES" sz="2000" dirty="0">
                <a:solidFill>
                  <a:srgbClr val="002060"/>
                </a:solidFill>
              </a:rPr>
              <a:t> Sí, y además jugaste al fútbol también con unos chicos cerca del mar. Corriste al banco más tarde.</a:t>
            </a:r>
          </a:p>
          <a:p>
            <a:r>
              <a:rPr lang="es-ES" sz="2000" b="1" dirty="0">
                <a:solidFill>
                  <a:srgbClr val="002060"/>
                </a:solidFill>
              </a:rPr>
              <a:t>Daniel:</a:t>
            </a:r>
            <a:r>
              <a:rPr lang="es-ES" sz="2000" dirty="0">
                <a:solidFill>
                  <a:srgbClr val="002060"/>
                </a:solidFill>
              </a:rPr>
              <a:t> ¿Corrí al banco? ¿Por qué? ¿Perdí algo?</a:t>
            </a:r>
          </a:p>
          <a:p>
            <a:r>
              <a:rPr lang="es-ES" sz="2000" b="1" dirty="0">
                <a:solidFill>
                  <a:srgbClr val="002060"/>
                </a:solidFill>
              </a:rPr>
              <a:t>Hugo</a:t>
            </a:r>
            <a:r>
              <a:rPr lang="es-ES" sz="2000" dirty="0">
                <a:solidFill>
                  <a:srgbClr val="002060"/>
                </a:solidFill>
              </a:rPr>
              <a:t>: Perdiste tu bolsa con todo tu dinero. ¡Parece que perdiste tu memoria también!</a:t>
            </a:r>
          </a:p>
        </p:txBody>
      </p:sp>
      <p:sp>
        <p:nvSpPr>
          <p:cNvPr id="8" name="Rounded Rectangle 16">
            <a:extLst>
              <a:ext uri="{FF2B5EF4-FFF2-40B4-BE49-F238E27FC236}">
                <a16:creationId xmlns:a16="http://schemas.microsoft.com/office/drawing/2014/main" id="{8B8223B8-A9D6-3D48-B01A-D763C895CC84}"/>
              </a:ext>
            </a:extLst>
          </p:cNvPr>
          <p:cNvSpPr/>
          <p:nvPr/>
        </p:nvSpPr>
        <p:spPr>
          <a:xfrm>
            <a:off x="10788797" y="908360"/>
            <a:ext cx="1197253" cy="218475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Action Button: Custom 8">
            <a:hlinkClick r:id="" action="ppaction://noaction" highlightClick="1">
              <a:snd r:embed="rId5" name="Section 1.wav"/>
            </a:hlinkClick>
            <a:extLst>
              <a:ext uri="{FF2B5EF4-FFF2-40B4-BE49-F238E27FC236}">
                <a16:creationId xmlns:a16="http://schemas.microsoft.com/office/drawing/2014/main" id="{54DE754B-CBC6-2744-8B59-53DDDFF1AFAB}"/>
              </a:ext>
            </a:extLst>
          </p:cNvPr>
          <p:cNvSpPr/>
          <p:nvPr/>
        </p:nvSpPr>
        <p:spPr>
          <a:xfrm>
            <a:off x="10927869" y="103664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9">
            <a:hlinkClick r:id="" action="ppaction://noaction" highlightClick="1">
              <a:snd r:embed="rId6" name="Section 2.wav"/>
            </a:hlinkClick>
            <a:extLst>
              <a:ext uri="{FF2B5EF4-FFF2-40B4-BE49-F238E27FC236}">
                <a16:creationId xmlns:a16="http://schemas.microsoft.com/office/drawing/2014/main" id="{54DE754B-CBC6-2744-8B59-53DDDFF1AFAB}"/>
              </a:ext>
            </a:extLst>
          </p:cNvPr>
          <p:cNvSpPr/>
          <p:nvPr/>
        </p:nvSpPr>
        <p:spPr>
          <a:xfrm>
            <a:off x="10927868" y="160970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0">
            <a:hlinkClick r:id="" action="ppaction://noaction" highlightClick="1">
              <a:snd r:embed="rId7" name="Section 3.wav"/>
            </a:hlinkClick>
            <a:extLst>
              <a:ext uri="{FF2B5EF4-FFF2-40B4-BE49-F238E27FC236}">
                <a16:creationId xmlns:a16="http://schemas.microsoft.com/office/drawing/2014/main" id="{54DE754B-CBC6-2744-8B59-53DDDFF1AFAB}"/>
              </a:ext>
            </a:extLst>
          </p:cNvPr>
          <p:cNvSpPr/>
          <p:nvPr/>
        </p:nvSpPr>
        <p:spPr>
          <a:xfrm>
            <a:off x="10931432" y="215334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3</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1">
            <a:hlinkClick r:id="" action="ppaction://noaction" highlightClick="1">
              <a:snd r:embed="rId8" name="Section 4.wav"/>
            </a:hlinkClick>
            <a:extLst>
              <a:ext uri="{FF2B5EF4-FFF2-40B4-BE49-F238E27FC236}">
                <a16:creationId xmlns:a16="http://schemas.microsoft.com/office/drawing/2014/main" id="{54DE754B-CBC6-2744-8B59-53DDDFF1AFAB}"/>
              </a:ext>
            </a:extLst>
          </p:cNvPr>
          <p:cNvSpPr/>
          <p:nvPr/>
        </p:nvSpPr>
        <p:spPr>
          <a:xfrm>
            <a:off x="11441639" y="1037671"/>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4</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2">
            <a:hlinkClick r:id="" action="ppaction://noaction" highlightClick="1">
              <a:snd r:embed="rId9" name="Section 5.wav"/>
            </a:hlinkClick>
            <a:extLst>
              <a:ext uri="{FF2B5EF4-FFF2-40B4-BE49-F238E27FC236}">
                <a16:creationId xmlns:a16="http://schemas.microsoft.com/office/drawing/2014/main" id="{54DE754B-CBC6-2744-8B59-53DDDFF1AFAB}"/>
              </a:ext>
            </a:extLst>
          </p:cNvPr>
          <p:cNvSpPr/>
          <p:nvPr/>
        </p:nvSpPr>
        <p:spPr>
          <a:xfrm>
            <a:off x="11455006" y="158755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5</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3">
            <a:hlinkClick r:id="" action="ppaction://noaction" highlightClick="1">
              <a:snd r:embed="rId10" name="8.3.2.1_extra_part 6_segmentation.wav"/>
            </a:hlinkClick>
            <a:extLst>
              <a:ext uri="{FF2B5EF4-FFF2-40B4-BE49-F238E27FC236}">
                <a16:creationId xmlns:a16="http://schemas.microsoft.com/office/drawing/2014/main" id="{54DE754B-CBC6-2744-8B59-53DDDFF1AFAB}"/>
              </a:ext>
            </a:extLst>
          </p:cNvPr>
          <p:cNvSpPr/>
          <p:nvPr/>
        </p:nvSpPr>
        <p:spPr>
          <a:xfrm>
            <a:off x="11468375" y="216240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prstClr val="white"/>
                </a:solidFill>
                <a:latin typeface="Century Gothic" panose="020B0502020202020204" pitchFamily="34" charset="0"/>
              </a:rPr>
              <a:t>6</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Action Button: Custom 15">
            <a:hlinkClick r:id="" action="ppaction://noaction" highlightClick="1">
              <a:snd r:embed="rId11" name="8.3.2.1_extra_part 7_segmentation.wav"/>
            </a:hlinkClick>
            <a:extLst>
              <a:ext uri="{FF2B5EF4-FFF2-40B4-BE49-F238E27FC236}">
                <a16:creationId xmlns:a16="http://schemas.microsoft.com/office/drawing/2014/main" id="{54DE754B-CBC6-2744-8B59-53DDDFF1AFAB}"/>
              </a:ext>
            </a:extLst>
          </p:cNvPr>
          <p:cNvSpPr/>
          <p:nvPr/>
        </p:nvSpPr>
        <p:spPr>
          <a:xfrm>
            <a:off x="11251384" y="266135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football.jpeg"/>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39510" y="3293571"/>
            <a:ext cx="1488642" cy="1145969"/>
          </a:xfrm>
          <a:prstGeom prst="rect">
            <a:avLst/>
          </a:prstGeom>
        </p:spPr>
      </p:pic>
      <p:pic>
        <p:nvPicPr>
          <p:cNvPr id="3" name="Conversación Daniel y Hugo.mp3" descr="Conversación Daniel y Hugo.mp3">
            <a:hlinkClick r:id="" action="ppaction://media"/>
            <a:extLst>
              <a:ext uri="{FF2B5EF4-FFF2-40B4-BE49-F238E27FC236}">
                <a16:creationId xmlns:a16="http://schemas.microsoft.com/office/drawing/2014/main" id="{F365E81D-CF90-DC47-8289-2D8A6D363BA9}"/>
              </a:ext>
            </a:extLst>
          </p:cNvPr>
          <p:cNvPicPr>
            <a:picLocks noChangeAspect="1"/>
          </p:cNvPicPr>
          <p:nvPr>
            <a:audioFile r:link="rId2"/>
            <p:extLst>
              <p:ext uri="{DAA4B4D4-6D71-4841-9C94-3DE7FCFB9230}">
                <p14:media xmlns:p14="http://schemas.microsoft.com/office/powerpoint/2010/main" r:embed="rId1"/>
              </p:ext>
            </p:extLst>
          </p:nvPr>
        </p:nvPicPr>
        <p:blipFill>
          <a:blip r:embed="rId13">
            <a:duotone>
              <a:prstClr val="black"/>
              <a:schemeClr val="accent2">
                <a:tint val="45000"/>
                <a:satMod val="400000"/>
              </a:schemeClr>
            </a:duotone>
          </a:blip>
          <a:stretch>
            <a:fillRect/>
          </a:stretch>
        </p:blipFill>
        <p:spPr>
          <a:xfrm>
            <a:off x="8654620" y="81295"/>
            <a:ext cx="812800" cy="812800"/>
          </a:xfrm>
          <a:prstGeom prst="rect">
            <a:avLst/>
          </a:prstGeom>
        </p:spPr>
      </p:pic>
    </p:spTree>
    <p:extLst>
      <p:ext uri="{BB962C8B-B14F-4D97-AF65-F5344CB8AC3E}">
        <p14:creationId xmlns:p14="http://schemas.microsoft.com/office/powerpoint/2010/main" val="299695910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92682" y="265404"/>
            <a:ext cx="5715000" cy="787175"/>
          </a:xfrm>
        </p:spPr>
        <p:txBody>
          <a:bodyPr>
            <a:normAutofit fontScale="90000"/>
          </a:bodyPr>
          <a:lstStyle/>
          <a:p>
            <a:r>
              <a:rPr lang="en-GB" sz="2800" b="1">
                <a:solidFill>
                  <a:schemeClr val="bg1"/>
                </a:solidFill>
              </a:rPr>
              <a:t>Asking questions in Spanish</a:t>
            </a:r>
            <a:br>
              <a:rPr lang="en-GB" sz="2800" b="1">
                <a:solidFill>
                  <a:schemeClr val="bg1"/>
                </a:solidFill>
              </a:rPr>
            </a:br>
            <a:r>
              <a:rPr lang="en-GB" sz="2800" b="1">
                <a:solidFill>
                  <a:schemeClr val="bg1"/>
                </a:solidFill>
              </a:rPr>
              <a:t>Question intonation and verb use</a:t>
            </a:r>
            <a:endParaRPr lang="en-GB" sz="2800" dirty="0"/>
          </a:p>
        </p:txBody>
      </p:sp>
      <p:sp>
        <p:nvSpPr>
          <p:cNvPr id="6" name="TextBox 5"/>
          <p:cNvSpPr txBox="1"/>
          <p:nvPr/>
        </p:nvSpPr>
        <p:spPr>
          <a:xfrm>
            <a:off x="513195" y="1290786"/>
            <a:ext cx="10503148" cy="830997"/>
          </a:xfrm>
          <a:prstGeom prst="rect">
            <a:avLst/>
          </a:prstGeom>
          <a:noFill/>
        </p:spPr>
        <p:txBody>
          <a:bodyPr wrap="square" rtlCol="0">
            <a:spAutoFit/>
          </a:bodyPr>
          <a:lstStyle/>
          <a:p>
            <a:r>
              <a:rPr lang="en-GB" sz="2400" dirty="0">
                <a:solidFill>
                  <a:schemeClr val="accent5">
                    <a:lumMod val="50000"/>
                  </a:schemeClr>
                </a:solidFill>
              </a:rPr>
              <a:t>Remember that to ask a question in Spanish, you use the </a:t>
            </a:r>
            <a:r>
              <a:rPr lang="en-GB" sz="2400" b="1" i="1" dirty="0">
                <a:solidFill>
                  <a:schemeClr val="accent5">
                    <a:lumMod val="50000"/>
                  </a:schemeClr>
                </a:solidFill>
              </a:rPr>
              <a:t>same verb</a:t>
            </a:r>
            <a:r>
              <a:rPr lang="en-GB" sz="2400" dirty="0">
                <a:solidFill>
                  <a:schemeClr val="accent5">
                    <a:lumMod val="50000"/>
                  </a:schemeClr>
                </a:solidFill>
              </a:rPr>
              <a:t>, but with raised intonation</a:t>
            </a:r>
            <a:r>
              <a:rPr lang="en-GB" sz="2400">
                <a:solidFill>
                  <a:schemeClr val="accent5">
                    <a:lumMod val="50000"/>
                  </a:schemeClr>
                </a:solidFill>
              </a:rPr>
              <a:t>. Listen and compare:</a:t>
            </a:r>
            <a:endParaRPr lang="en-GB" sz="2400" dirty="0">
              <a:solidFill>
                <a:schemeClr val="accent5">
                  <a:lumMod val="50000"/>
                </a:schemeClr>
              </a:solidFill>
            </a:endParaRPr>
          </a:p>
        </p:txBody>
      </p:sp>
      <p:sp>
        <p:nvSpPr>
          <p:cNvPr id="7" name="Action Button: Custom 20">
            <a:hlinkClick r:id="" action="ppaction://noaction" highlightClick="1">
              <a:snd r:embed="rId4" name="Olvide%CC%81 los billetes.wav"/>
            </a:hlinkClick>
            <a:extLst>
              <a:ext uri="{FF2B5EF4-FFF2-40B4-BE49-F238E27FC236}">
                <a16:creationId xmlns:a16="http://schemas.microsoft.com/office/drawing/2014/main" id="{8AA8B279-06A6-0044-8DE6-06A9A04337E3}"/>
              </a:ext>
            </a:extLst>
          </p:cNvPr>
          <p:cNvSpPr/>
          <p:nvPr/>
        </p:nvSpPr>
        <p:spPr>
          <a:xfrm>
            <a:off x="648360" y="2354467"/>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Century Gothic" panose="020B0502020202020204" pitchFamily="34" charset="0"/>
              </a:rPr>
              <a:t>1</a:t>
            </a:r>
            <a:endParaRPr lang="en-GB" sz="2000" b="1" dirty="0">
              <a:latin typeface="Century Gothic" panose="020B0502020202020204" pitchFamily="34" charset="0"/>
            </a:endParaRPr>
          </a:p>
        </p:txBody>
      </p:sp>
      <p:sp>
        <p:nvSpPr>
          <p:cNvPr id="8" name="Action Button: Custom 20">
            <a:hlinkClick r:id="" action="ppaction://noaction" highlightClick="1">
              <a:snd r:embed="rId5" name="%C2%BFOlvide%CC%81 los billetes_.wav"/>
            </a:hlinkClick>
            <a:extLst>
              <a:ext uri="{FF2B5EF4-FFF2-40B4-BE49-F238E27FC236}">
                <a16:creationId xmlns:a16="http://schemas.microsoft.com/office/drawing/2014/main" id="{5622D942-15EB-FB43-AF54-2F28E23FCE4E}"/>
              </a:ext>
            </a:extLst>
          </p:cNvPr>
          <p:cNvSpPr/>
          <p:nvPr/>
        </p:nvSpPr>
        <p:spPr>
          <a:xfrm>
            <a:off x="648359" y="2960433"/>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0" name="TextBox 9"/>
          <p:cNvSpPr txBox="1"/>
          <p:nvPr/>
        </p:nvSpPr>
        <p:spPr>
          <a:xfrm>
            <a:off x="1433191" y="2368500"/>
            <a:ext cx="4343400" cy="461665"/>
          </a:xfrm>
          <a:prstGeom prst="rect">
            <a:avLst/>
          </a:prstGeom>
          <a:noFill/>
        </p:spPr>
        <p:txBody>
          <a:bodyPr wrap="square" rtlCol="0">
            <a:spAutoFit/>
          </a:bodyPr>
          <a:lstStyle/>
          <a:p>
            <a:pPr algn="l"/>
            <a:r>
              <a:rPr lang="en-GB" sz="2400">
                <a:solidFill>
                  <a:schemeClr val="accent5">
                    <a:lumMod val="50000"/>
                  </a:schemeClr>
                </a:solidFill>
              </a:rPr>
              <a:t>Olvidé los billetes. </a:t>
            </a:r>
            <a:endParaRPr lang="en-GB" sz="2400" dirty="0">
              <a:solidFill>
                <a:schemeClr val="accent5">
                  <a:lumMod val="50000"/>
                </a:schemeClr>
              </a:solidFill>
            </a:endParaRPr>
          </a:p>
        </p:txBody>
      </p:sp>
      <p:sp>
        <p:nvSpPr>
          <p:cNvPr id="11" name="TextBox 10"/>
          <p:cNvSpPr txBox="1"/>
          <p:nvPr/>
        </p:nvSpPr>
        <p:spPr>
          <a:xfrm>
            <a:off x="1397658" y="2960433"/>
            <a:ext cx="4343400" cy="461665"/>
          </a:xfrm>
          <a:prstGeom prst="rect">
            <a:avLst/>
          </a:prstGeom>
          <a:noFill/>
        </p:spPr>
        <p:txBody>
          <a:bodyPr wrap="square" rtlCol="0">
            <a:spAutoFit/>
          </a:bodyPr>
          <a:lstStyle/>
          <a:p>
            <a:pPr algn="l"/>
            <a:r>
              <a:rPr lang="en-GB" sz="2400">
                <a:solidFill>
                  <a:schemeClr val="accent5">
                    <a:lumMod val="50000"/>
                  </a:schemeClr>
                </a:solidFill>
              </a:rPr>
              <a:t>¿Olvidé los billetes? </a:t>
            </a:r>
            <a:endParaRPr lang="en-GB" sz="2400" dirty="0">
              <a:solidFill>
                <a:schemeClr val="accent5">
                  <a:lumMod val="50000"/>
                </a:schemeClr>
              </a:solidFill>
            </a:endParaRPr>
          </a:p>
        </p:txBody>
      </p:sp>
      <p:sp>
        <p:nvSpPr>
          <p:cNvPr id="12" name="TextBox 11"/>
          <p:cNvSpPr txBox="1"/>
          <p:nvPr/>
        </p:nvSpPr>
        <p:spPr>
          <a:xfrm>
            <a:off x="6198259" y="2354467"/>
            <a:ext cx="4343400" cy="461665"/>
          </a:xfrm>
          <a:prstGeom prst="rect">
            <a:avLst/>
          </a:prstGeom>
          <a:noFill/>
        </p:spPr>
        <p:txBody>
          <a:bodyPr wrap="square" rtlCol="0">
            <a:spAutoFit/>
          </a:bodyPr>
          <a:lstStyle/>
          <a:p>
            <a:pPr algn="l"/>
            <a:r>
              <a:rPr lang="en-GB" sz="2400">
                <a:solidFill>
                  <a:schemeClr val="accent5">
                    <a:lumMod val="50000"/>
                  </a:schemeClr>
                </a:solidFill>
              </a:rPr>
              <a:t>I forgot the tickets.</a:t>
            </a:r>
            <a:endParaRPr lang="en-GB" sz="2400" dirty="0">
              <a:solidFill>
                <a:schemeClr val="accent5">
                  <a:lumMod val="50000"/>
                </a:schemeClr>
              </a:solidFill>
            </a:endParaRPr>
          </a:p>
        </p:txBody>
      </p:sp>
      <p:sp>
        <p:nvSpPr>
          <p:cNvPr id="13" name="TextBox 12"/>
          <p:cNvSpPr txBox="1"/>
          <p:nvPr/>
        </p:nvSpPr>
        <p:spPr>
          <a:xfrm>
            <a:off x="6198259" y="2938634"/>
            <a:ext cx="4343400" cy="461665"/>
          </a:xfrm>
          <a:prstGeom prst="rect">
            <a:avLst/>
          </a:prstGeom>
          <a:noFill/>
        </p:spPr>
        <p:txBody>
          <a:bodyPr wrap="square" rtlCol="0">
            <a:spAutoFit/>
          </a:bodyPr>
          <a:lstStyle/>
          <a:p>
            <a:pPr algn="l"/>
            <a:r>
              <a:rPr lang="en-GB" sz="2400" b="1">
                <a:solidFill>
                  <a:schemeClr val="accent5">
                    <a:lumMod val="50000"/>
                  </a:schemeClr>
                </a:solidFill>
              </a:rPr>
              <a:t>Did I </a:t>
            </a:r>
            <a:r>
              <a:rPr lang="en-GB" sz="2400">
                <a:solidFill>
                  <a:schemeClr val="accent5">
                    <a:lumMod val="50000"/>
                  </a:schemeClr>
                </a:solidFill>
              </a:rPr>
              <a:t>forget the tickets?</a:t>
            </a:r>
            <a:endParaRPr lang="en-GB" sz="2400" dirty="0">
              <a:solidFill>
                <a:schemeClr val="accent5">
                  <a:lumMod val="50000"/>
                </a:schemeClr>
              </a:solidFill>
            </a:endParaRPr>
          </a:p>
        </p:txBody>
      </p:sp>
      <p:sp>
        <p:nvSpPr>
          <p:cNvPr id="14" name="Oval 13"/>
          <p:cNvSpPr/>
          <p:nvPr/>
        </p:nvSpPr>
        <p:spPr>
          <a:xfrm>
            <a:off x="6198259" y="2938634"/>
            <a:ext cx="876043" cy="52125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ular Callout 14"/>
          <p:cNvSpPr/>
          <p:nvPr/>
        </p:nvSpPr>
        <p:spPr>
          <a:xfrm>
            <a:off x="6866899" y="5081671"/>
            <a:ext cx="5093252" cy="1138139"/>
          </a:xfrm>
          <a:prstGeom prst="wedgeRoundRectCallout">
            <a:avLst>
              <a:gd name="adj1" fmla="val -34916"/>
              <a:gd name="adj2" fmla="val -636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bg1"/>
                </a:solidFill>
              </a:rPr>
              <a:t>In English </a:t>
            </a:r>
            <a:r>
              <a:rPr lang="en-GB" sz="2000" dirty="0">
                <a:solidFill>
                  <a:schemeClr val="bg1"/>
                </a:solidFill>
              </a:rPr>
              <a:t>we use the verb ‘</a:t>
            </a:r>
            <a:r>
              <a:rPr lang="en-GB" sz="2000" b="1" dirty="0">
                <a:solidFill>
                  <a:schemeClr val="bg1"/>
                </a:solidFill>
              </a:rPr>
              <a:t>did</a:t>
            </a:r>
            <a:r>
              <a:rPr lang="en-GB" sz="2000" dirty="0">
                <a:solidFill>
                  <a:schemeClr val="bg1"/>
                </a:solidFill>
              </a:rPr>
              <a:t>’ to ask these questions in the </a:t>
            </a:r>
            <a:r>
              <a:rPr lang="en-GB" sz="2000" b="1" dirty="0">
                <a:solidFill>
                  <a:schemeClr val="bg1"/>
                </a:solidFill>
              </a:rPr>
              <a:t>past</a:t>
            </a:r>
            <a:r>
              <a:rPr lang="en-GB" sz="2000" dirty="0">
                <a:solidFill>
                  <a:schemeClr val="bg1"/>
                </a:solidFill>
              </a:rPr>
              <a:t>.</a:t>
            </a:r>
          </a:p>
        </p:txBody>
      </p:sp>
      <p:sp>
        <p:nvSpPr>
          <p:cNvPr id="16" name="Action Button: Custom 20">
            <a:hlinkClick r:id="" action="ppaction://noaction" highlightClick="1">
              <a:snd r:embed="rId6" name="Viajaste a un pueblo.wav"/>
            </a:hlinkClick>
            <a:extLst>
              <a:ext uri="{FF2B5EF4-FFF2-40B4-BE49-F238E27FC236}">
                <a16:creationId xmlns:a16="http://schemas.microsoft.com/office/drawing/2014/main" id="{8AA8B279-06A6-0044-8DE6-06A9A04337E3}"/>
              </a:ext>
            </a:extLst>
          </p:cNvPr>
          <p:cNvSpPr/>
          <p:nvPr/>
        </p:nvSpPr>
        <p:spPr>
          <a:xfrm>
            <a:off x="648360" y="3870553"/>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Century Gothic" panose="020B0502020202020204" pitchFamily="34" charset="0"/>
              </a:rPr>
              <a:t>3</a:t>
            </a:r>
            <a:endParaRPr lang="en-GB" sz="2000" b="1" dirty="0">
              <a:latin typeface="Century Gothic" panose="020B0502020202020204" pitchFamily="34" charset="0"/>
            </a:endParaRPr>
          </a:p>
        </p:txBody>
      </p:sp>
      <p:sp>
        <p:nvSpPr>
          <p:cNvPr id="17" name="Action Button: Custom 20">
            <a:hlinkClick r:id="" action="ppaction://noaction" highlightClick="1">
              <a:snd r:embed="rId7" name="%C2%BFViajaste a un pueblo_.wav"/>
            </a:hlinkClick>
            <a:extLst>
              <a:ext uri="{FF2B5EF4-FFF2-40B4-BE49-F238E27FC236}">
                <a16:creationId xmlns:a16="http://schemas.microsoft.com/office/drawing/2014/main" id="{5622D942-15EB-FB43-AF54-2F28E23FCE4E}"/>
              </a:ext>
            </a:extLst>
          </p:cNvPr>
          <p:cNvSpPr/>
          <p:nvPr/>
        </p:nvSpPr>
        <p:spPr>
          <a:xfrm>
            <a:off x="648359" y="4476519"/>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Century Gothic" panose="020B0502020202020204" pitchFamily="34" charset="0"/>
              </a:rPr>
              <a:t>4</a:t>
            </a:r>
            <a:endParaRPr lang="en-GB" sz="2000" b="1" dirty="0">
              <a:latin typeface="Century Gothic" panose="020B0502020202020204" pitchFamily="34" charset="0"/>
            </a:endParaRPr>
          </a:p>
        </p:txBody>
      </p:sp>
      <p:sp>
        <p:nvSpPr>
          <p:cNvPr id="18" name="TextBox 17"/>
          <p:cNvSpPr txBox="1"/>
          <p:nvPr/>
        </p:nvSpPr>
        <p:spPr>
          <a:xfrm>
            <a:off x="1433191" y="3884586"/>
            <a:ext cx="4343400" cy="461665"/>
          </a:xfrm>
          <a:prstGeom prst="rect">
            <a:avLst/>
          </a:prstGeom>
          <a:noFill/>
        </p:spPr>
        <p:txBody>
          <a:bodyPr wrap="square" rtlCol="0">
            <a:spAutoFit/>
          </a:bodyPr>
          <a:lstStyle/>
          <a:p>
            <a:pPr algn="l"/>
            <a:r>
              <a:rPr lang="en-GB" sz="2400" dirty="0" err="1">
                <a:solidFill>
                  <a:schemeClr val="accent5">
                    <a:lumMod val="50000"/>
                  </a:schemeClr>
                </a:solidFill>
              </a:rPr>
              <a:t>Viajaste</a:t>
            </a:r>
            <a:r>
              <a:rPr lang="en-GB" sz="2400" dirty="0">
                <a:solidFill>
                  <a:schemeClr val="accent5">
                    <a:lumMod val="50000"/>
                  </a:schemeClr>
                </a:solidFill>
              </a:rPr>
              <a:t> a un pueblo. </a:t>
            </a:r>
          </a:p>
        </p:txBody>
      </p:sp>
      <p:sp>
        <p:nvSpPr>
          <p:cNvPr id="19" name="TextBox 18"/>
          <p:cNvSpPr txBox="1"/>
          <p:nvPr/>
        </p:nvSpPr>
        <p:spPr>
          <a:xfrm>
            <a:off x="1397658" y="4476519"/>
            <a:ext cx="4343400" cy="461665"/>
          </a:xfrm>
          <a:prstGeom prst="rect">
            <a:avLst/>
          </a:prstGeom>
          <a:noFill/>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Viajaste</a:t>
            </a:r>
            <a:r>
              <a:rPr lang="en-GB" sz="2400" dirty="0">
                <a:solidFill>
                  <a:schemeClr val="accent5">
                    <a:lumMod val="50000"/>
                  </a:schemeClr>
                </a:solidFill>
              </a:rPr>
              <a:t> a un pueblo? </a:t>
            </a:r>
          </a:p>
        </p:txBody>
      </p:sp>
      <p:sp>
        <p:nvSpPr>
          <p:cNvPr id="20" name="TextBox 19"/>
          <p:cNvSpPr txBox="1"/>
          <p:nvPr/>
        </p:nvSpPr>
        <p:spPr>
          <a:xfrm>
            <a:off x="6198259" y="3870553"/>
            <a:ext cx="4343400" cy="461665"/>
          </a:xfrm>
          <a:prstGeom prst="rect">
            <a:avLst/>
          </a:prstGeom>
          <a:noFill/>
        </p:spPr>
        <p:txBody>
          <a:bodyPr wrap="square" rtlCol="0">
            <a:spAutoFit/>
          </a:bodyPr>
          <a:lstStyle/>
          <a:p>
            <a:pPr algn="l"/>
            <a:r>
              <a:rPr lang="en-GB" sz="2400" dirty="0">
                <a:solidFill>
                  <a:schemeClr val="accent5">
                    <a:lumMod val="50000"/>
                  </a:schemeClr>
                </a:solidFill>
              </a:rPr>
              <a:t>You travelled to a town.</a:t>
            </a:r>
          </a:p>
        </p:txBody>
      </p:sp>
      <p:sp>
        <p:nvSpPr>
          <p:cNvPr id="21" name="TextBox 20"/>
          <p:cNvSpPr txBox="1"/>
          <p:nvPr/>
        </p:nvSpPr>
        <p:spPr>
          <a:xfrm>
            <a:off x="6198259" y="4454720"/>
            <a:ext cx="4343400" cy="461665"/>
          </a:xfrm>
          <a:prstGeom prst="rect">
            <a:avLst/>
          </a:prstGeom>
          <a:noFill/>
        </p:spPr>
        <p:txBody>
          <a:bodyPr wrap="square" rtlCol="0">
            <a:spAutoFit/>
          </a:bodyPr>
          <a:lstStyle/>
          <a:p>
            <a:pPr algn="l"/>
            <a:r>
              <a:rPr lang="en-GB" sz="2400" b="1" dirty="0">
                <a:solidFill>
                  <a:schemeClr val="accent5">
                    <a:lumMod val="50000"/>
                  </a:schemeClr>
                </a:solidFill>
              </a:rPr>
              <a:t>Did you </a:t>
            </a:r>
            <a:r>
              <a:rPr lang="en-GB" sz="2400" dirty="0">
                <a:solidFill>
                  <a:schemeClr val="accent5">
                    <a:lumMod val="50000"/>
                  </a:schemeClr>
                </a:solidFill>
              </a:rPr>
              <a:t>travel to a town?</a:t>
            </a:r>
          </a:p>
        </p:txBody>
      </p:sp>
      <p:sp>
        <p:nvSpPr>
          <p:cNvPr id="22" name="Oval 21"/>
          <p:cNvSpPr/>
          <p:nvPr/>
        </p:nvSpPr>
        <p:spPr>
          <a:xfrm>
            <a:off x="6233791" y="4289433"/>
            <a:ext cx="1266217" cy="792238"/>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197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0" grpId="0"/>
      <p:bldP spid="11" grpId="0"/>
      <p:bldP spid="12" grpId="0"/>
      <p:bldP spid="13" grpId="0"/>
      <p:bldP spid="14" grpId="0" animBg="1"/>
      <p:bldP spid="15" grpId="0" animBg="1"/>
      <p:bldP spid="16" grpId="0" animBg="1"/>
      <p:bldP spid="17" grpId="0" animBg="1"/>
      <p:bldP spid="18" grpId="0"/>
      <p:bldP spid="19" grpId="0"/>
      <p:bldP spid="20" grpId="0"/>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737" y="138014"/>
            <a:ext cx="117384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Daniel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lang="en-GB" sz="2000" b="1" dirty="0">
                <a:solidFill>
                  <a:srgbClr val="002060"/>
                </a:solidFill>
                <a:latin typeface="Century Gothic" panose="020B0502020202020204" pitchFamily="34" charset="0"/>
              </a:rPr>
              <a:t>Hugo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más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del</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viaje</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Gijón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preguntan otras cosas.</a:t>
            </a:r>
          </a:p>
        </p:txBody>
      </p:sp>
      <p:sp>
        <p:nvSpPr>
          <p:cNvPr id="4" name="TextBox 3"/>
          <p:cNvSpPr txBox="1"/>
          <p:nvPr/>
        </p:nvSpPr>
        <p:spPr>
          <a:xfrm>
            <a:off x="105489" y="601022"/>
            <a:ext cx="71393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estudiante</a:t>
            </a:r>
            <a:r>
              <a:rPr lang="en-GB" sz="2000" b="1" dirty="0">
                <a:solidFill>
                  <a:srgbClr val="002060"/>
                </a:solidFill>
                <a:latin typeface="Century Gothic" panose="020B0502020202020204" pitchFamily="34" charset="0"/>
              </a:rPr>
              <a:t> A </a:t>
            </a:r>
            <a:r>
              <a:rPr lang="en-GB" sz="2000" b="1" dirty="0" err="1">
                <a:solidFill>
                  <a:srgbClr val="002060"/>
                </a:solidFill>
                <a:latin typeface="Century Gothic" panose="020B0502020202020204" pitchFamily="34" charset="0"/>
              </a:rPr>
              <a:t>hace</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preguntas</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a:t>
            </a:r>
            <a:r>
              <a:rPr lang="en-GB" sz="2000" b="1">
                <a:solidFill>
                  <a:srgbClr val="002060"/>
                </a:solidFill>
                <a:latin typeface="Century Gothic" panose="020B0502020202020204" pitchFamily="34" charset="0"/>
              </a:rPr>
              <a:t>el pasado, según la tarjeta (‘</a:t>
            </a:r>
            <a:r>
              <a:rPr lang="en-GB" sz="2000" b="1" i="1">
                <a:solidFill>
                  <a:srgbClr val="002060"/>
                </a:solidFill>
                <a:latin typeface="Century Gothic" panose="020B0502020202020204" pitchFamily="34" charset="0"/>
              </a:rPr>
              <a:t>Did </a:t>
            </a:r>
            <a:r>
              <a:rPr lang="en-GB" sz="2000" b="1" i="1" dirty="0">
                <a:solidFill>
                  <a:srgbClr val="002060"/>
                </a:solidFill>
                <a:latin typeface="Century Gothic" panose="020B0502020202020204" pitchFamily="34" charset="0"/>
              </a:rPr>
              <a:t>you</a:t>
            </a:r>
            <a:r>
              <a:rPr lang="en-GB" sz="2000" b="1" dirty="0">
                <a:solidFill>
                  <a:srgbClr val="002060"/>
                </a:solidFill>
                <a:latin typeface="Century Gothic" panose="020B0502020202020204" pitchFamily="34" charset="0"/>
              </a:rPr>
              <a:t>...’ </a:t>
            </a:r>
            <a:r>
              <a:rPr lang="en-GB" sz="2000" b="1">
                <a:solidFill>
                  <a:srgbClr val="002060"/>
                </a:solidFill>
                <a:latin typeface="Century Gothic" panose="020B0502020202020204" pitchFamily="34" charset="0"/>
              </a:rPr>
              <a:t>o ‘</a:t>
            </a:r>
            <a:r>
              <a:rPr lang="en-GB" sz="2000" b="1" i="1">
                <a:solidFill>
                  <a:srgbClr val="002060"/>
                </a:solidFill>
                <a:latin typeface="Century Gothic" panose="020B0502020202020204" pitchFamily="34" charset="0"/>
              </a:rPr>
              <a:t>Did I</a:t>
            </a:r>
            <a:r>
              <a:rPr lang="en-GB" sz="2000" b="1">
                <a:solidFill>
                  <a:srgbClr val="002060"/>
                </a:solidFill>
                <a:latin typeface="Century Gothic" panose="020B0502020202020204" pitchFamily="34" charset="0"/>
              </a:rPr>
              <a:t>...’).</a:t>
            </a:r>
            <a:endParaRPr lang="en-GB" sz="2000" b="1" dirty="0">
              <a:solidFill>
                <a:srgbClr val="002060"/>
              </a:solidFill>
              <a:latin typeface="Century Gothic" panose="020B0502020202020204" pitchFamily="34" charset="0"/>
            </a:endParaRPr>
          </a:p>
        </p:txBody>
      </p:sp>
      <p:sp>
        <p:nvSpPr>
          <p:cNvPr id="45" name="TextBox 44"/>
          <p:cNvSpPr txBox="1"/>
          <p:nvPr/>
        </p:nvSpPr>
        <p:spPr>
          <a:xfrm>
            <a:off x="111949" y="2501740"/>
            <a:ext cx="59740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ejemplo:</a:t>
            </a:r>
          </a:p>
        </p:txBody>
      </p:sp>
      <p:sp>
        <p:nvSpPr>
          <p:cNvPr id="46" name="Oval Callout 45"/>
          <p:cNvSpPr/>
          <p:nvPr/>
        </p:nvSpPr>
        <p:spPr>
          <a:xfrm>
            <a:off x="2777139" y="2026897"/>
            <a:ext cx="3440853" cy="1124406"/>
          </a:xfrm>
          <a:prstGeom prst="wedgeEllipseCallout">
            <a:avLst>
              <a:gd name="adj1" fmla="val -54077"/>
              <a:gd name="adj2" fmla="val 11963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a:t>
            </a:r>
            <a:r>
              <a:rPr lang="en-GB" sz="2200" b="1" err="1">
                <a:solidFill>
                  <a:srgbClr val="002060"/>
                </a:solidFill>
                <a:latin typeface="Century Gothic" panose="020B0502020202020204" pitchFamily="34" charset="0"/>
              </a:rPr>
              <a:t>P</a:t>
            </a:r>
            <a:r>
              <a:rPr kumimoji="0" lang="en-GB" sz="2200" b="1" i="0" u="none" strike="noStrike" kern="1200" cap="none" spc="0" normalizeH="0" baseline="0" noProof="0" err="1">
                <a:ln>
                  <a:noFill/>
                </a:ln>
                <a:solidFill>
                  <a:srgbClr val="002060"/>
                </a:solidFill>
                <a:effectLst/>
                <a:uLnTx/>
                <a:uFillTx/>
                <a:latin typeface="Century Gothic" panose="020B0502020202020204" pitchFamily="34" charset="0"/>
              </a:rPr>
              <a:t>restaste</a:t>
            </a: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rPr>
              <a:t> </a:t>
            </a:r>
            <a:r>
              <a:rPr kumimoji="0" lang="en-GB" sz="2200" i="0" u="none" strike="noStrike" kern="1200" cap="none" spc="0" normalizeH="0" baseline="0" noProof="0">
                <a:ln>
                  <a:noFill/>
                </a:ln>
                <a:solidFill>
                  <a:srgbClr val="002060"/>
                </a:solidFill>
                <a:effectLst/>
                <a:uLnTx/>
                <a:uFillTx/>
                <a:latin typeface="Century Gothic" panose="020B0502020202020204" pitchFamily="34" charset="0"/>
              </a:rPr>
              <a:t>la </a:t>
            </a:r>
            <a:r>
              <a:rPr kumimoji="0" lang="en-GB" sz="2200" i="0" u="none" strike="noStrike" kern="1200" cap="none" spc="0" normalizeH="0" baseline="0" noProof="0" dirty="0" err="1">
                <a:ln>
                  <a:noFill/>
                </a:ln>
                <a:solidFill>
                  <a:srgbClr val="002060"/>
                </a:solidFill>
                <a:effectLst/>
                <a:uLnTx/>
                <a:uFillTx/>
                <a:latin typeface="Century Gothic" panose="020B0502020202020204" pitchFamily="34" charset="0"/>
              </a:rPr>
              <a:t>cámara</a:t>
            </a:r>
            <a:r>
              <a:rPr kumimoji="0" lang="en-GB" sz="2200" i="0" u="none" strike="noStrike" kern="1200" cap="none" spc="0" normalizeH="0" baseline="0" noProof="0" dirty="0">
                <a:ln>
                  <a:noFill/>
                </a:ln>
                <a:solidFill>
                  <a:srgbClr val="002060"/>
                </a:solidFill>
                <a:effectLst/>
                <a:uLnTx/>
                <a:uFillTx/>
                <a:latin typeface="Century Gothic" panose="020B0502020202020204" pitchFamily="34" charset="0"/>
              </a:rPr>
              <a:t> a </a:t>
            </a:r>
            <a:r>
              <a:rPr kumimoji="0" lang="en-GB" sz="2200" i="0" u="none" strike="noStrike" kern="1200" cap="none" spc="0" normalizeH="0" baseline="0" noProof="0" dirty="0" err="1">
                <a:ln>
                  <a:noFill/>
                </a:ln>
                <a:solidFill>
                  <a:srgbClr val="002060"/>
                </a:solidFill>
                <a:effectLst/>
                <a:uLnTx/>
                <a:uFillTx/>
                <a:latin typeface="Century Gothic" panose="020B0502020202020204" pitchFamily="34" charset="0"/>
              </a:rPr>
              <a:t>Lucía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47" name="TextBox 46"/>
          <p:cNvSpPr txBox="1"/>
          <p:nvPr/>
        </p:nvSpPr>
        <p:spPr>
          <a:xfrm>
            <a:off x="139820" y="3075875"/>
            <a:ext cx="27771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a:t>
            </a:r>
            <a:r>
              <a:rPr kumimoji="0" lang="en-GB" sz="2200" b="1" i="0" u="none" strike="noStrike" kern="1200" cap="none" spc="0" normalizeH="0" noProof="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(pregunta</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8" name="TextBox 47"/>
          <p:cNvSpPr txBox="1"/>
          <p:nvPr/>
        </p:nvSpPr>
        <p:spPr>
          <a:xfrm>
            <a:off x="8950847" y="3108445"/>
            <a:ext cx="273630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contesta):</a:t>
            </a:r>
          </a:p>
        </p:txBody>
      </p:sp>
      <p:sp>
        <p:nvSpPr>
          <p:cNvPr id="2049" name="Rounded Rectangular Callout 2048"/>
          <p:cNvSpPr/>
          <p:nvPr/>
        </p:nvSpPr>
        <p:spPr>
          <a:xfrm>
            <a:off x="7447483" y="1619762"/>
            <a:ext cx="4581227" cy="1122112"/>
          </a:xfrm>
          <a:prstGeom prst="wedgeRoundRectCallout">
            <a:avLst>
              <a:gd name="adj1" fmla="val 17064"/>
              <a:gd name="adj2" fmla="val 64916"/>
              <a:gd name="adj3" fmla="val 16667"/>
            </a:avLst>
          </a:prstGeom>
          <a:solidFill>
            <a:srgbClr val="FEF3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Say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Sí</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or “</a:t>
            </a: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No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 depending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on what you can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see on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your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card. Try to give a full sentence.</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Rectangle 2">
            <a:extLst>
              <a:ext uri="{FF2B5EF4-FFF2-40B4-BE49-F238E27FC236}">
                <a16:creationId xmlns:a16="http://schemas.microsoft.com/office/drawing/2014/main" id="{94C9B716-5EA8-AB48-A633-EA1D72AD1EA5}"/>
              </a:ext>
            </a:extLst>
          </p:cNvPr>
          <p:cNvSpPr/>
          <p:nvPr/>
        </p:nvSpPr>
        <p:spPr>
          <a:xfrm>
            <a:off x="199680" y="4031592"/>
            <a:ext cx="5345365" cy="225206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2">
            <a:extLst>
              <a:ext uri="{FF2B5EF4-FFF2-40B4-BE49-F238E27FC236}">
                <a16:creationId xmlns:a16="http://schemas.microsoft.com/office/drawing/2014/main" id="{CBF81529-E004-BA40-8DEF-918035FEE8F1}"/>
              </a:ext>
            </a:extLst>
          </p:cNvPr>
          <p:cNvSpPr/>
          <p:nvPr/>
        </p:nvSpPr>
        <p:spPr>
          <a:xfrm>
            <a:off x="6338127" y="4005326"/>
            <a:ext cx="5853873" cy="225206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824D32FD-53BC-B746-9F9D-DD371C6D5C6B}"/>
              </a:ext>
            </a:extLst>
          </p:cNvPr>
          <p:cNvSpPr txBox="1">
            <a:spLocks/>
          </p:cNvSpPr>
          <p:nvPr/>
        </p:nvSpPr>
        <p:spPr>
          <a:xfrm>
            <a:off x="199680" y="4074797"/>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Ask your partner these questions.</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2" name="Title 2">
            <a:extLst>
              <a:ext uri="{FF2B5EF4-FFF2-40B4-BE49-F238E27FC236}">
                <a16:creationId xmlns:a16="http://schemas.microsoft.com/office/drawing/2014/main" id="{0A93F5D3-60E0-4E4A-BEC2-025D5B7972FA}"/>
              </a:ext>
            </a:extLst>
          </p:cNvPr>
          <p:cNvSpPr txBox="1">
            <a:spLocks/>
          </p:cNvSpPr>
          <p:nvPr/>
        </p:nvSpPr>
        <p:spPr>
          <a:xfrm>
            <a:off x="186254" y="4635017"/>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Tick  (     )  if that person did it and cross out (     ) if that person didn’t.</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23" name="Picture 2" descr="http://www.clker.com/cliparts/j/p/l/D/8/K/green-tick-md.png">
            <a:extLst>
              <a:ext uri="{FF2B5EF4-FFF2-40B4-BE49-F238E27FC236}">
                <a16:creationId xmlns:a16="http://schemas.microsoft.com/office/drawing/2014/main" id="{978EBA54-8029-4849-A58C-4655512A054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2334" y="4532348"/>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Red X Cross Wrong Not Clip Art">
            <a:extLst>
              <a:ext uri="{FF2B5EF4-FFF2-40B4-BE49-F238E27FC236}">
                <a16:creationId xmlns:a16="http://schemas.microsoft.com/office/drawing/2014/main" id="{C398E765-C01B-A846-8E8D-20F93D4178F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5364" y="4969786"/>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TextBox 6">
            <a:extLst>
              <a:ext uri="{FF2B5EF4-FFF2-40B4-BE49-F238E27FC236}">
                <a16:creationId xmlns:a16="http://schemas.microsoft.com/office/drawing/2014/main" id="{048C2848-894C-1F40-A0BB-E1D33E8AAE24}"/>
              </a:ext>
            </a:extLst>
          </p:cNvPr>
          <p:cNvSpPr txBox="1"/>
          <p:nvPr/>
        </p:nvSpPr>
        <p:spPr>
          <a:xfrm>
            <a:off x="186254" y="5506597"/>
            <a:ext cx="5246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1. Did you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lend </a:t>
            </a:r>
            <a:r>
              <a:rPr lang="en-GB" sz="2000">
                <a:solidFill>
                  <a:srgbClr val="002060"/>
                </a:solidFill>
                <a:latin typeface="Century Gothic" panose="020F0302020204030204"/>
              </a:rPr>
              <a:t>the</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camera to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Lucía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31" name="TextBox 21">
            <a:extLst>
              <a:ext uri="{FF2B5EF4-FFF2-40B4-BE49-F238E27FC236}">
                <a16:creationId xmlns:a16="http://schemas.microsoft.com/office/drawing/2014/main" id="{DD2882AB-EF41-BF44-B5AA-41A9C7C7C408}"/>
              </a:ext>
            </a:extLst>
          </p:cNvPr>
          <p:cNvSpPr txBox="1"/>
          <p:nvPr/>
        </p:nvSpPr>
        <p:spPr>
          <a:xfrm>
            <a:off x="6297542" y="5742569"/>
            <a:ext cx="35350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lend the camera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Lucía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2" name="Picture 2" descr="http://www.clker.com/cliparts/j/p/l/D/8/K/green-tick-md.png">
            <a:extLst>
              <a:ext uri="{FF2B5EF4-FFF2-40B4-BE49-F238E27FC236}">
                <a16:creationId xmlns:a16="http://schemas.microsoft.com/office/drawing/2014/main" id="{02B6C7B9-15C9-5B45-A92D-2ABF179BE2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649907" y="5782354"/>
            <a:ext cx="340178" cy="354501"/>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TextBox 4">
            <a:extLst>
              <a:ext uri="{FF2B5EF4-FFF2-40B4-BE49-F238E27FC236}">
                <a16:creationId xmlns:a16="http://schemas.microsoft.com/office/drawing/2014/main" id="{A424CBFF-9F83-C640-9ECD-9FDA7F00AF8D}"/>
              </a:ext>
            </a:extLst>
          </p:cNvPr>
          <p:cNvSpPr txBox="1"/>
          <p:nvPr/>
        </p:nvSpPr>
        <p:spPr>
          <a:xfrm>
            <a:off x="9738097" y="5297517"/>
            <a:ext cx="158207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my partner</a:t>
            </a:r>
          </a:p>
        </p:txBody>
      </p:sp>
      <p:sp>
        <p:nvSpPr>
          <p:cNvPr id="34" name="TextBox 30">
            <a:extLst>
              <a:ext uri="{FF2B5EF4-FFF2-40B4-BE49-F238E27FC236}">
                <a16:creationId xmlns:a16="http://schemas.microsoft.com/office/drawing/2014/main" id="{200C2CC6-B73D-6443-B83A-2B422579FB49}"/>
              </a:ext>
            </a:extLst>
          </p:cNvPr>
          <p:cNvSpPr txBox="1"/>
          <p:nvPr/>
        </p:nvSpPr>
        <p:spPr>
          <a:xfrm>
            <a:off x="11216513" y="5297517"/>
            <a:ext cx="11331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me</a:t>
            </a:r>
          </a:p>
        </p:txBody>
      </p:sp>
      <p:pic>
        <p:nvPicPr>
          <p:cNvPr id="35" name="Picture 2" descr="Red X Cross Wrong Not Clip Art">
            <a:extLst>
              <a:ext uri="{FF2B5EF4-FFF2-40B4-BE49-F238E27FC236}">
                <a16:creationId xmlns:a16="http://schemas.microsoft.com/office/drawing/2014/main" id="{87C4BCCB-76CB-1145-8D1D-AADF606182B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68158" y="5860540"/>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Rounded Rectangle 11" descr="background rectangle&#10;">
            <a:extLst>
              <a:ext uri="{FF2B5EF4-FFF2-40B4-BE49-F238E27FC236}">
                <a16:creationId xmlns:a16="http://schemas.microsoft.com/office/drawing/2014/main" id="{9268BA27-9508-448E-9915-ACE234D74542}"/>
              </a:ext>
            </a:extLst>
          </p:cNvPr>
          <p:cNvSpPr/>
          <p:nvPr/>
        </p:nvSpPr>
        <p:spPr>
          <a:xfrm>
            <a:off x="9499058" y="252865"/>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58880" y="5712633"/>
            <a:ext cx="497904" cy="51886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9535730" y="234789"/>
            <a:ext cx="2521671" cy="456649"/>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
        <p:nvSpPr>
          <p:cNvPr id="36" name="Title 2">
            <a:extLst>
              <a:ext uri="{FF2B5EF4-FFF2-40B4-BE49-F238E27FC236}">
                <a16:creationId xmlns:a16="http://schemas.microsoft.com/office/drawing/2014/main" id="{89A9CC99-6E6F-BA4F-8531-09C581FE85E7}"/>
              </a:ext>
            </a:extLst>
          </p:cNvPr>
          <p:cNvSpPr txBox="1">
            <a:spLocks/>
          </p:cNvSpPr>
          <p:nvPr/>
        </p:nvSpPr>
        <p:spPr>
          <a:xfrm>
            <a:off x="6347699" y="3991944"/>
            <a:ext cx="5967118" cy="1220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Estudiante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lang="en-GB" sz="2000" b="1" dirty="0">
                <a:solidFill>
                  <a:srgbClr val="002060"/>
                </a:solidFill>
              </a:rPr>
              <a:t>B</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Is your partner asking ‘Did I…’ or ‘Did you…’ ?</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Say if that person did it  (    ) or not (    ) :</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38" name="Picture 2" descr="http://www.clker.com/cliparts/j/p/l/D/8/K/green-tick-md.png">
            <a:extLst>
              <a:ext uri="{FF2B5EF4-FFF2-40B4-BE49-F238E27FC236}">
                <a16:creationId xmlns:a16="http://schemas.microsoft.com/office/drawing/2014/main" id="{70CAE2CA-98D0-4E3A-BC3A-23AD15E9A81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477012" y="4867562"/>
            <a:ext cx="261092" cy="272084"/>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92521" y="4886635"/>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39" descr="Sitting_Combo_03.png"/>
          <p:cNvPicPr>
            <a:picLocks noChangeAspect="1"/>
          </p:cNvPicPr>
          <p:nvPr/>
        </p:nvPicPr>
        <p:blipFill rotWithShape="1">
          <a:blip r:embed="rId7" cstate="screen">
            <a:extLst>
              <a:ext uri="{28A0092B-C50C-407E-A947-70E740481C1C}">
                <a14:useLocalDpi xmlns:a14="http://schemas.microsoft.com/office/drawing/2010/main"/>
              </a:ext>
            </a:extLst>
          </a:blip>
          <a:srcRect l="17479" t="12714" r="15744"/>
          <a:stretch/>
        </p:blipFill>
        <p:spPr>
          <a:xfrm>
            <a:off x="8123050" y="344399"/>
            <a:ext cx="1541769" cy="1323011"/>
          </a:xfrm>
          <a:prstGeom prst="rect">
            <a:avLst/>
          </a:prstGeom>
        </p:spPr>
      </p:pic>
      <p:sp>
        <p:nvSpPr>
          <p:cNvPr id="41" name="Oval Callout 48">
            <a:extLst>
              <a:ext uri="{FF2B5EF4-FFF2-40B4-BE49-F238E27FC236}">
                <a16:creationId xmlns:a16="http://schemas.microsoft.com/office/drawing/2014/main" id="{38A3B647-FBE6-1244-A84C-4E6074B091E6}"/>
              </a:ext>
            </a:extLst>
          </p:cNvPr>
          <p:cNvSpPr/>
          <p:nvPr/>
        </p:nvSpPr>
        <p:spPr>
          <a:xfrm>
            <a:off x="5432612" y="2837932"/>
            <a:ext cx="3258163" cy="1097602"/>
          </a:xfrm>
          <a:prstGeom prst="wedgeEllipseCallout">
            <a:avLst>
              <a:gd name="adj1" fmla="val 52730"/>
              <a:gd name="adj2" fmla="val 7383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Sí, </a:t>
            </a:r>
            <a:r>
              <a:rPr kumimoji="0" lang="en-GB" sz="22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presté</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la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cámara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Lucía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 name="CuadroTexto 5">
            <a:extLst>
              <a:ext uri="{FF2B5EF4-FFF2-40B4-BE49-F238E27FC236}">
                <a16:creationId xmlns:a16="http://schemas.microsoft.com/office/drawing/2014/main" id="{C76D4681-B79A-F740-8720-6A39963D8327}"/>
              </a:ext>
            </a:extLst>
          </p:cNvPr>
          <p:cNvSpPr txBox="1"/>
          <p:nvPr/>
        </p:nvSpPr>
        <p:spPr>
          <a:xfrm>
            <a:off x="105489" y="1371806"/>
            <a:ext cx="7197804" cy="400110"/>
          </a:xfrm>
          <a:prstGeom prst="rect">
            <a:avLst/>
          </a:prstGeom>
          <a:noFill/>
        </p:spPr>
        <p:txBody>
          <a:bodyPr wrap="none" rtlCol="0">
            <a:spAutoFit/>
          </a:bodyPr>
          <a:lstStyle/>
          <a:p>
            <a:r>
              <a:rPr lang="en-GB" sz="2000" b="1"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estudiante</a:t>
            </a:r>
            <a:r>
              <a:rPr lang="en-GB" sz="2000" b="1" dirty="0">
                <a:solidFill>
                  <a:srgbClr val="002060"/>
                </a:solidFill>
                <a:latin typeface="Century Gothic" panose="020B0502020202020204" pitchFamily="34" charset="0"/>
              </a:rPr>
              <a:t> B </a:t>
            </a:r>
            <a:r>
              <a:rPr lang="en-GB" sz="2000" b="1" dirty="0" err="1">
                <a:solidFill>
                  <a:srgbClr val="002060"/>
                </a:solidFill>
                <a:latin typeface="Century Gothic" panose="020B0502020202020204" pitchFamily="34" charset="0"/>
              </a:rPr>
              <a:t>contesta</a:t>
            </a:r>
            <a:r>
              <a:rPr lang="en-GB" sz="2000" b="1" dirty="0">
                <a:solidFill>
                  <a:srgbClr val="002060"/>
                </a:solidFill>
                <a:latin typeface="Century Gothic" panose="020B0502020202020204" pitchFamily="34" charset="0"/>
              </a:rPr>
              <a:t> con la </a:t>
            </a:r>
            <a:r>
              <a:rPr lang="en-GB" sz="2000" b="1" dirty="0" err="1">
                <a:solidFill>
                  <a:srgbClr val="002060"/>
                </a:solidFill>
                <a:latin typeface="Century Gothic" panose="020B0502020202020204" pitchFamily="34" charset="0"/>
              </a:rPr>
              <a:t>información</a:t>
            </a:r>
            <a:r>
              <a:rPr lang="en-GB" sz="2000" b="1" dirty="0">
                <a:solidFill>
                  <a:srgbClr val="002060"/>
                </a:solidFill>
                <a:latin typeface="Century Gothic" panose="020B0502020202020204" pitchFamily="34" charset="0"/>
              </a:rPr>
              <a:t> de la </a:t>
            </a:r>
            <a:r>
              <a:rPr lang="en-GB" sz="2000" b="1" dirty="0" err="1">
                <a:solidFill>
                  <a:srgbClr val="002060"/>
                </a:solidFill>
                <a:latin typeface="Century Gothic" panose="020B0502020202020204" pitchFamily="34" charset="0"/>
              </a:rPr>
              <a:t>tarjeta</a:t>
            </a:r>
            <a:r>
              <a:rPr lang="en-GB" sz="20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185480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5" grpId="0"/>
      <p:bldP spid="46" grpId="0" animBg="1"/>
      <p:bldP spid="47" grpId="0"/>
      <p:bldP spid="48" grpId="0"/>
      <p:bldP spid="2049" grpId="0" animBg="1"/>
      <p:bldP spid="19" grpId="0" animBg="1"/>
      <p:bldP spid="20" grpId="0" animBg="1"/>
      <p:bldP spid="21" grpId="0"/>
      <p:bldP spid="22" grpId="0"/>
      <p:bldP spid="29" grpId="0"/>
      <p:bldP spid="31" grpId="0"/>
      <p:bldP spid="33" grpId="0"/>
      <p:bldP spid="34" grpId="0"/>
      <p:bldP spid="36" grpId="0"/>
      <p:bldP spid="41"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9472" y="1214417"/>
            <a:ext cx="5536814" cy="499541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295907" y="1343749"/>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Ask your partner these questions.</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8" name="TextBox 7"/>
          <p:cNvSpPr txBox="1"/>
          <p:nvPr/>
        </p:nvSpPr>
        <p:spPr>
          <a:xfrm>
            <a:off x="257185" y="3290764"/>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Did you </a:t>
            </a:r>
            <a:r>
              <a:rPr lang="en-GB" sz="2000" noProof="0">
                <a:solidFill>
                  <a:srgbClr val="002060"/>
                </a:solidFill>
                <a:latin typeface="Century Gothic" panose="020B0502020202020204" pitchFamily="34" charset="0"/>
              </a:rPr>
              <a:t>celebrate</a:t>
            </a:r>
            <a:r>
              <a:rPr lang="en-GB" sz="2000">
                <a:solidFill>
                  <a:srgbClr val="002060"/>
                </a:solidFill>
                <a:latin typeface="Century Gothic" panose="020B0502020202020204" pitchFamily="34" charset="0"/>
              </a:rPr>
              <a:t> a birthday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 name="Rectangle 16"/>
          <p:cNvSpPr/>
          <p:nvPr/>
        </p:nvSpPr>
        <p:spPr>
          <a:xfrm>
            <a:off x="5963211" y="1230521"/>
            <a:ext cx="5972033" cy="500958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5942401" y="1177752"/>
            <a:ext cx="5967118" cy="1220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Estudiante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 </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Is your partner asking ‘Did I…’ or ‘Did you…’ ?</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Say if that person did it  (    ) or not (    ) :</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282481" y="1903969"/>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Tick  (     )  if that person did it and cross out (     ) if that person didn’t.</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2" name="TextBox 21"/>
          <p:cNvSpPr txBox="1"/>
          <p:nvPr/>
        </p:nvSpPr>
        <p:spPr>
          <a:xfrm>
            <a:off x="5963211" y="2981071"/>
            <a:ext cx="3882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write a letter to some</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friends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4" name="TextBox 23"/>
          <p:cNvSpPr txBox="1"/>
          <p:nvPr/>
        </p:nvSpPr>
        <p:spPr>
          <a:xfrm>
            <a:off x="5963211" y="3516039"/>
            <a:ext cx="42316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[lose the trousers]</a:t>
            </a:r>
          </a:p>
        </p:txBody>
      </p:sp>
      <p:sp>
        <p:nvSpPr>
          <p:cNvPr id="26" name="TextBox 25"/>
          <p:cNvSpPr txBox="1"/>
          <p:nvPr/>
        </p:nvSpPr>
        <p:spPr>
          <a:xfrm>
            <a:off x="5970670" y="4102230"/>
            <a:ext cx="47896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[return by boat]</a:t>
            </a:r>
          </a:p>
        </p:txBody>
      </p:sp>
      <p:sp>
        <p:nvSpPr>
          <p:cNvPr id="28" name="TextBox 27"/>
          <p:cNvSpPr txBox="1"/>
          <p:nvPr/>
        </p:nvSpPr>
        <p:spPr>
          <a:xfrm>
            <a:off x="5970670" y="4686004"/>
            <a:ext cx="4179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drink something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party]</a:t>
            </a:r>
          </a:p>
        </p:txBody>
      </p:sp>
      <p:sp>
        <p:nvSpPr>
          <p:cNvPr id="30" name="TextBox 29"/>
          <p:cNvSpPr txBox="1"/>
          <p:nvPr/>
        </p:nvSpPr>
        <p:spPr>
          <a:xfrm>
            <a:off x="5970670" y="5269778"/>
            <a:ext cx="41758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[get to</a:t>
            </a:r>
            <a:r>
              <a:rPr kumimoji="0" lang="en-GB" sz="2000" b="0" i="0" u="none" strike="noStrike" kern="1200" cap="none" spc="0" normalizeH="0" noProof="0">
                <a:ln>
                  <a:noFill/>
                </a:ln>
                <a:solidFill>
                  <a:srgbClr val="002060"/>
                </a:solidFill>
                <a:effectLst/>
                <a:uLnTx/>
                <a:uFillTx/>
                <a:latin typeface="Century Gothic" panose="020B0502020202020204" pitchFamily="34" charset="0"/>
                <a:ea typeface="+mn-ea"/>
                <a:cs typeface="+mn-cs"/>
              </a:rPr>
              <a:t> know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 musician (m)]</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p:cNvSpPr txBox="1"/>
          <p:nvPr/>
        </p:nvSpPr>
        <p:spPr>
          <a:xfrm>
            <a:off x="5947936" y="5834915"/>
            <a:ext cx="41232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 up</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 mountain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3" name="TextBox 32"/>
          <p:cNvSpPr txBox="1"/>
          <p:nvPr/>
        </p:nvSpPr>
        <p:spPr>
          <a:xfrm>
            <a:off x="162904" y="573702"/>
            <a:ext cx="32703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 </a:t>
            </a:r>
            <a:r>
              <a:rPr lang="en-GB" sz="2200" b="1" dirty="0">
                <a:solidFill>
                  <a:srgbClr val="002060"/>
                </a:solidFill>
                <a:latin typeface="Century Gothic" panose="020B0502020202020204" pitchFamily="34" charset="0"/>
              </a:rPr>
              <a:t>Daniel</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11598" y="3072449"/>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2" descr="http://www.clker.com/cliparts/j/p/l/D/8/K/green-tick-md.png">
            <a:extLst>
              <a:ext uri="{FF2B5EF4-FFF2-40B4-BE49-F238E27FC236}">
                <a16:creationId xmlns:a16="http://schemas.microsoft.com/office/drawing/2014/main" id="{70CAE2CA-98D0-4E3A-BC3A-23AD15E9A81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71714" y="2053370"/>
            <a:ext cx="261092" cy="272084"/>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387223" y="2072443"/>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9534643" y="2585989"/>
            <a:ext cx="16342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my partner</a:t>
            </a:r>
          </a:p>
        </p:txBody>
      </p:sp>
      <p:sp>
        <p:nvSpPr>
          <p:cNvPr id="31" name="TextBox 30"/>
          <p:cNvSpPr txBox="1"/>
          <p:nvPr/>
        </p:nvSpPr>
        <p:spPr>
          <a:xfrm>
            <a:off x="11091497" y="2609184"/>
            <a:ext cx="9994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me</a:t>
            </a:r>
          </a:p>
        </p:txBody>
      </p:sp>
      <p:pic>
        <p:nvPicPr>
          <p:cNvPr id="3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59323" y="3159675"/>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06282" y="3630626"/>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40491" y="3557993"/>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91807" y="4610236"/>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81703" y="4730688"/>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35988" y="5896023"/>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62666" y="5727532"/>
            <a:ext cx="340178" cy="35450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259517" y="2661393"/>
            <a:ext cx="57554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1. Did I </a:t>
            </a:r>
            <a:r>
              <a:rPr lang="en-GB" sz="2000" noProof="0" dirty="0">
                <a:solidFill>
                  <a:srgbClr val="002060"/>
                </a:solidFill>
                <a:latin typeface="Century Gothic" panose="020F0302020204030204"/>
              </a:rPr>
              <a:t>forget</a:t>
            </a:r>
            <a:r>
              <a:rPr lang="en-GB" sz="2000" dirty="0">
                <a:solidFill>
                  <a:srgbClr val="002060"/>
                </a:solidFill>
                <a:latin typeface="Century Gothic" panose="020F0302020204030204"/>
              </a:rPr>
              <a:t> the tickets for the train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pic>
        <p:nvPicPr>
          <p:cNvPr id="53"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8561" y="1801300"/>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81591" y="2238738"/>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TextBox 56"/>
          <p:cNvSpPr txBox="1"/>
          <p:nvPr/>
        </p:nvSpPr>
        <p:spPr>
          <a:xfrm>
            <a:off x="257185" y="3920136"/>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Did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have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breakfast</a:t>
            </a:r>
            <a:r>
              <a:rPr kumimoji="0" lang="en-GB" sz="20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home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8" name="TextBox 57"/>
          <p:cNvSpPr txBox="1"/>
          <p:nvPr/>
        </p:nvSpPr>
        <p:spPr>
          <a:xfrm>
            <a:off x="265219" y="4575471"/>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Did I </a:t>
            </a:r>
            <a:r>
              <a:rPr lang="en-GB" sz="2000" dirty="0">
                <a:solidFill>
                  <a:srgbClr val="002060"/>
                </a:solidFill>
                <a:latin typeface="Century Gothic" panose="020B0502020202020204" pitchFamily="34" charset="0"/>
              </a:rPr>
              <a:t>lend a book to Juan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9" name="TextBox 58"/>
          <p:cNvSpPr txBox="1"/>
          <p:nvPr/>
        </p:nvSpPr>
        <p:spPr>
          <a:xfrm>
            <a:off x="291866" y="5156468"/>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Did I </a:t>
            </a:r>
            <a:r>
              <a:rPr lang="en-GB" sz="2000" noProof="0" dirty="0">
                <a:solidFill>
                  <a:srgbClr val="002060"/>
                </a:solidFill>
                <a:latin typeface="Century Gothic" panose="020B0502020202020204" pitchFamily="34" charset="0"/>
              </a:rPr>
              <a:t>buy</a:t>
            </a:r>
            <a:r>
              <a:rPr lang="en-GB" sz="2000" dirty="0">
                <a:solidFill>
                  <a:srgbClr val="002060"/>
                </a:solidFill>
                <a:latin typeface="Century Gothic" panose="020B0502020202020204" pitchFamily="34" charset="0"/>
              </a:rPr>
              <a:t> a present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0" name="TextBox 59"/>
          <p:cNvSpPr txBox="1"/>
          <p:nvPr/>
        </p:nvSpPr>
        <p:spPr>
          <a:xfrm>
            <a:off x="282481" y="5715292"/>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Did </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you </a:t>
            </a:r>
            <a:r>
              <a:rPr lang="en-GB" sz="2000">
                <a:solidFill>
                  <a:srgbClr val="002060"/>
                </a:solidFill>
                <a:latin typeface="Century Gothic" panose="020B0502020202020204" pitchFamily="34" charset="0"/>
              </a:rPr>
              <a:t>arrive early</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4511" y="4064272"/>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62"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384870" y="4167293"/>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344909" y="5297547"/>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43680" y="5244234"/>
            <a:ext cx="340178" cy="354501"/>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533420" y="390662"/>
            <a:ext cx="2716292" cy="463920"/>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pic>
        <p:nvPicPr>
          <p:cNvPr id="6" name="Picture 5" descr="Smiling_Cross_Standing_Boy.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3790" y="-28284"/>
            <a:ext cx="2200495" cy="1246472"/>
          </a:xfrm>
          <a:prstGeom prst="rect">
            <a:avLst/>
          </a:prstGeom>
        </p:spPr>
      </p:pic>
    </p:spTree>
    <p:extLst>
      <p:ext uri="{BB962C8B-B14F-4D97-AF65-F5344CB8AC3E}">
        <p14:creationId xmlns:p14="http://schemas.microsoft.com/office/powerpoint/2010/main" val="1877376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3774" y="1156045"/>
            <a:ext cx="5368693" cy="50384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293773" y="1231576"/>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Ask your partner these questions.</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8" name="TextBox 7"/>
          <p:cNvSpPr txBox="1"/>
          <p:nvPr/>
        </p:nvSpPr>
        <p:spPr>
          <a:xfrm>
            <a:off x="251487" y="3275460"/>
            <a:ext cx="60740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Did I </a:t>
            </a:r>
            <a:r>
              <a:rPr lang="en-GB" sz="2000" dirty="0">
                <a:solidFill>
                  <a:srgbClr val="002060"/>
                </a:solidFill>
                <a:latin typeface="Century Gothic" panose="020B0502020202020204" pitchFamily="34" charset="0"/>
              </a:rPr>
              <a:t>lose the trousers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 name="Rectangle 16"/>
          <p:cNvSpPr/>
          <p:nvPr/>
        </p:nvSpPr>
        <p:spPr>
          <a:xfrm>
            <a:off x="5847201" y="1141881"/>
            <a:ext cx="5972033" cy="505264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276783" y="1888665"/>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Tick  (     )  if that person did it and cross out (     ) if that person didn’t.</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2" name="TextBox 21"/>
          <p:cNvSpPr txBox="1"/>
          <p:nvPr/>
        </p:nvSpPr>
        <p:spPr>
          <a:xfrm>
            <a:off x="5786982" y="3006785"/>
            <a:ext cx="45363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[forget the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tickets for the train]</a:t>
            </a:r>
          </a:p>
        </p:txBody>
      </p:sp>
      <p:sp>
        <p:nvSpPr>
          <p:cNvPr id="24" name="TextBox 23"/>
          <p:cNvSpPr txBox="1"/>
          <p:nvPr/>
        </p:nvSpPr>
        <p:spPr>
          <a:xfrm>
            <a:off x="5807342" y="3531320"/>
            <a:ext cx="44707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a:solidFill>
                  <a:srgbClr val="002060"/>
                </a:solidFill>
                <a:latin typeface="Century Gothic" panose="020B0502020202020204" pitchFamily="34" charset="0"/>
              </a:rPr>
              <a:t>celebrate a </a:t>
            </a:r>
            <a:r>
              <a:rPr lang="en-GB" sz="2000" dirty="0">
                <a:solidFill>
                  <a:srgbClr val="002060"/>
                </a:solidFill>
                <a:latin typeface="Century Gothic" panose="020B0502020202020204" pitchFamily="34" charset="0"/>
              </a:rPr>
              <a:t>birthday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TextBox 25"/>
          <p:cNvSpPr txBox="1"/>
          <p:nvPr/>
        </p:nvSpPr>
        <p:spPr>
          <a:xfrm>
            <a:off x="5806973" y="4076025"/>
            <a:ext cx="47896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[have breakfast at home]</a:t>
            </a:r>
          </a:p>
        </p:txBody>
      </p:sp>
      <p:sp>
        <p:nvSpPr>
          <p:cNvPr id="28" name="TextBox 27"/>
          <p:cNvSpPr txBox="1"/>
          <p:nvPr/>
        </p:nvSpPr>
        <p:spPr>
          <a:xfrm>
            <a:off x="5796367" y="4610910"/>
            <a:ext cx="4179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[lend a book to Juan]</a:t>
            </a:r>
          </a:p>
        </p:txBody>
      </p:sp>
      <p:sp>
        <p:nvSpPr>
          <p:cNvPr id="30" name="TextBox 29"/>
          <p:cNvSpPr txBox="1"/>
          <p:nvPr/>
        </p:nvSpPr>
        <p:spPr>
          <a:xfrm>
            <a:off x="5819331" y="5155615"/>
            <a:ext cx="39667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[buy a present]</a:t>
            </a:r>
          </a:p>
        </p:txBody>
      </p:sp>
      <p:sp>
        <p:nvSpPr>
          <p:cNvPr id="32" name="TextBox 31"/>
          <p:cNvSpPr txBox="1"/>
          <p:nvPr/>
        </p:nvSpPr>
        <p:spPr>
          <a:xfrm>
            <a:off x="5847200" y="5686698"/>
            <a:ext cx="37696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[arrive early]</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p:cNvSpPr txBox="1"/>
          <p:nvPr/>
        </p:nvSpPr>
        <p:spPr>
          <a:xfrm>
            <a:off x="106505" y="404515"/>
            <a:ext cx="33528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 </a:t>
            </a:r>
            <a:r>
              <a:rPr lang="en-GB" sz="2200" b="1" dirty="0">
                <a:solidFill>
                  <a:srgbClr val="002060"/>
                </a:solidFill>
                <a:latin typeface="Century Gothic" panose="020B0502020202020204" pitchFamily="34" charset="0"/>
              </a:rPr>
              <a:t>Hugo</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54388" y="3021830"/>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87329" y="3057289"/>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87330" y="3597867"/>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41121" y="3554107"/>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63415" y="4171599"/>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4210" y="4010738"/>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51953" y="457657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54387" y="4739006"/>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41121" y="5230294"/>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57927" y="5249973"/>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50920" y="5812327"/>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41121" y="5727224"/>
            <a:ext cx="340178" cy="35450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253819" y="2646089"/>
            <a:ext cx="54146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1. Did </a:t>
            </a:r>
            <a:r>
              <a:rPr lang="en-GB" sz="2000" b="1" dirty="0">
                <a:solidFill>
                  <a:srgbClr val="002060"/>
                </a:solidFill>
                <a:latin typeface="Century Gothic" panose="020F0302020204030204"/>
              </a:rPr>
              <a:t>I </a:t>
            </a:r>
            <a:r>
              <a:rPr lang="en-GB" sz="2000" dirty="0">
                <a:solidFill>
                  <a:srgbClr val="002060"/>
                </a:solidFill>
                <a:latin typeface="Century Gothic" panose="020F0302020204030204"/>
              </a:rPr>
              <a:t>write a letter to some friends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53"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2863" y="1785996"/>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5893" y="2223434"/>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TextBox 56"/>
          <p:cNvSpPr txBox="1"/>
          <p:nvPr/>
        </p:nvSpPr>
        <p:spPr>
          <a:xfrm>
            <a:off x="251487" y="3904832"/>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Did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return</a:t>
            </a:r>
            <a:r>
              <a:rPr kumimoji="0" lang="en-GB" sz="20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by boat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8" name="TextBox 57"/>
          <p:cNvSpPr txBox="1"/>
          <p:nvPr/>
        </p:nvSpPr>
        <p:spPr>
          <a:xfrm>
            <a:off x="265808" y="4509566"/>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Did </a:t>
            </a:r>
            <a:r>
              <a:rPr lang="en-GB" sz="2000" b="1" dirty="0">
                <a:solidFill>
                  <a:srgbClr val="002060"/>
                </a:solidFill>
                <a:latin typeface="Century Gothic" panose="020B0502020202020204" pitchFamily="34" charset="0"/>
              </a:rPr>
              <a:t>you </a:t>
            </a:r>
            <a:r>
              <a:rPr lang="en-GB" sz="2000">
                <a:solidFill>
                  <a:srgbClr val="002060"/>
                </a:solidFill>
                <a:latin typeface="Century Gothic" panose="020B0502020202020204" pitchFamily="34" charset="0"/>
              </a:rPr>
              <a:t>drink something </a:t>
            </a:r>
            <a:r>
              <a:rPr lang="en-GB" sz="2000" dirty="0">
                <a:solidFill>
                  <a:srgbClr val="002060"/>
                </a:solidFill>
                <a:latin typeface="Century Gothic" panose="020B0502020202020204" pitchFamily="34" charset="0"/>
              </a:rPr>
              <a:t>at the party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9" name="TextBox 58"/>
          <p:cNvSpPr txBox="1"/>
          <p:nvPr/>
        </p:nvSpPr>
        <p:spPr>
          <a:xfrm>
            <a:off x="286168" y="5141164"/>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Did </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 </a:t>
            </a:r>
            <a:r>
              <a:rPr kumimoji="0" lang="en-GB" sz="200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get to know a musician (m)</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p:cNvSpPr txBox="1"/>
          <p:nvPr/>
        </p:nvSpPr>
        <p:spPr>
          <a:xfrm>
            <a:off x="276783" y="5699988"/>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Did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a:t>
            </a:r>
            <a:r>
              <a:rPr kumimoji="0" lang="en-GB" sz="20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up the mountain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3" name="TextBox 42"/>
          <p:cNvSpPr txBox="1"/>
          <p:nvPr/>
        </p:nvSpPr>
        <p:spPr>
          <a:xfrm>
            <a:off x="9689698" y="2508916"/>
            <a:ext cx="16342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my partner</a:t>
            </a:r>
          </a:p>
        </p:txBody>
      </p:sp>
      <p:sp>
        <p:nvSpPr>
          <p:cNvPr id="45" name="TextBox 44"/>
          <p:cNvSpPr txBox="1"/>
          <p:nvPr/>
        </p:nvSpPr>
        <p:spPr>
          <a:xfrm>
            <a:off x="11088092" y="2508916"/>
            <a:ext cx="9994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me</a:t>
            </a:r>
          </a:p>
        </p:txBody>
      </p:sp>
      <p:sp>
        <p:nvSpPr>
          <p:cNvPr id="47" name="Title 2">
            <a:extLst>
              <a:ext uri="{FF2B5EF4-FFF2-40B4-BE49-F238E27FC236}">
                <a16:creationId xmlns:a16="http://schemas.microsoft.com/office/drawing/2014/main" id="{89A9CC99-6E6F-BA4F-8531-09C581FE85E7}"/>
              </a:ext>
            </a:extLst>
          </p:cNvPr>
          <p:cNvSpPr txBox="1">
            <a:spLocks/>
          </p:cNvSpPr>
          <p:nvPr/>
        </p:nvSpPr>
        <p:spPr>
          <a:xfrm>
            <a:off x="5912986" y="1143375"/>
            <a:ext cx="5967118" cy="1220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Estudiante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B </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Is your partner asking ‘Did I…’ or ‘Did you…’ ?</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Say if that person did it  (    ) or not (    ) :</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52" name="Picture 2" descr="http://www.clker.com/cliparts/j/p/l/D/8/K/green-tick-md.png">
            <a:extLst>
              <a:ext uri="{FF2B5EF4-FFF2-40B4-BE49-F238E27FC236}">
                <a16:creationId xmlns:a16="http://schemas.microsoft.com/office/drawing/2014/main" id="{70CAE2CA-98D0-4E3A-BC3A-23AD15E9A81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085842" y="2001284"/>
            <a:ext cx="261092" cy="272084"/>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80876" y="2035690"/>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48"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Title 1"/>
          <p:cNvSpPr>
            <a:spLocks noGrp="1"/>
          </p:cNvSpPr>
          <p:nvPr>
            <p:ph type="title" idx="4294967295"/>
          </p:nvPr>
        </p:nvSpPr>
        <p:spPr>
          <a:xfrm>
            <a:off x="9530270" y="381071"/>
            <a:ext cx="2703239" cy="456649"/>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pic>
        <p:nvPicPr>
          <p:cNvPr id="42" name="Picture 1" descr="Standing_01.png">
            <a:extLst>
              <a:ext uri="{FF2B5EF4-FFF2-40B4-BE49-F238E27FC236}">
                <a16:creationId xmlns:a16="http://schemas.microsoft.com/office/drawing/2014/main" id="{03B5642F-892A-F042-B450-8892BF6226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42880" y="-41682"/>
            <a:ext cx="2407951" cy="1208186"/>
          </a:xfrm>
          <a:prstGeom prst="rect">
            <a:avLst/>
          </a:prstGeom>
        </p:spPr>
      </p:pic>
    </p:spTree>
    <p:extLst>
      <p:ext uri="{BB962C8B-B14F-4D97-AF65-F5344CB8AC3E}">
        <p14:creationId xmlns:p14="http://schemas.microsoft.com/office/powerpoint/2010/main" val="368680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6132" y="483476"/>
            <a:ext cx="31285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Estudiante</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p:cNvSpPr txBox="1"/>
          <p:nvPr/>
        </p:nvSpPr>
        <p:spPr>
          <a:xfrm>
            <a:off x="6061805" y="468924"/>
            <a:ext cx="30764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Estudiante</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B</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extBox 1"/>
          <p:cNvSpPr txBox="1"/>
          <p:nvPr/>
        </p:nvSpPr>
        <p:spPr>
          <a:xfrm>
            <a:off x="0" y="0"/>
            <a:ext cx="18854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Respuestas</a:t>
            </a:r>
          </a:p>
        </p:txBody>
      </p:sp>
      <p:sp>
        <p:nvSpPr>
          <p:cNvPr id="90" name="Rectangle 2">
            <a:extLst>
              <a:ext uri="{FF2B5EF4-FFF2-40B4-BE49-F238E27FC236}">
                <a16:creationId xmlns:a16="http://schemas.microsoft.com/office/drawing/2014/main" id="{F4B20202-4D9E-D847-8138-42DCDEE874E9}"/>
              </a:ext>
            </a:extLst>
          </p:cNvPr>
          <p:cNvSpPr/>
          <p:nvPr/>
        </p:nvSpPr>
        <p:spPr>
          <a:xfrm>
            <a:off x="128882" y="1205331"/>
            <a:ext cx="5967118" cy="499541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1" name="Title 2">
            <a:extLst>
              <a:ext uri="{FF2B5EF4-FFF2-40B4-BE49-F238E27FC236}">
                <a16:creationId xmlns:a16="http://schemas.microsoft.com/office/drawing/2014/main" id="{4080519B-ABF0-074B-8963-9B3258172ADC}"/>
              </a:ext>
            </a:extLst>
          </p:cNvPr>
          <p:cNvSpPr txBox="1">
            <a:spLocks/>
          </p:cNvSpPr>
          <p:nvPr/>
        </p:nvSpPr>
        <p:spPr>
          <a:xfrm>
            <a:off x="125317" y="1334663"/>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Ask your partner these questions.</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92" name="TextBox 7">
            <a:extLst>
              <a:ext uri="{FF2B5EF4-FFF2-40B4-BE49-F238E27FC236}">
                <a16:creationId xmlns:a16="http://schemas.microsoft.com/office/drawing/2014/main" id="{79117D17-C1D5-F84C-B2A1-E2B201F5C2A7}"/>
              </a:ext>
            </a:extLst>
          </p:cNvPr>
          <p:cNvSpPr txBox="1"/>
          <p:nvPr/>
        </p:nvSpPr>
        <p:spPr>
          <a:xfrm>
            <a:off x="86595" y="3281678"/>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Did you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celebrate a birthday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3" name="Title 2">
            <a:extLst>
              <a:ext uri="{FF2B5EF4-FFF2-40B4-BE49-F238E27FC236}">
                <a16:creationId xmlns:a16="http://schemas.microsoft.com/office/drawing/2014/main" id="{5AF17FE1-6A1A-F641-8B17-DEC44FC5AA35}"/>
              </a:ext>
            </a:extLst>
          </p:cNvPr>
          <p:cNvSpPr txBox="1">
            <a:spLocks/>
          </p:cNvSpPr>
          <p:nvPr/>
        </p:nvSpPr>
        <p:spPr>
          <a:xfrm>
            <a:off x="111891" y="1894883"/>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Tick  (     )  if that person did it and cross out (     ) if that person didn’t.</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94" name="TextBox 6">
            <a:extLst>
              <a:ext uri="{FF2B5EF4-FFF2-40B4-BE49-F238E27FC236}">
                <a16:creationId xmlns:a16="http://schemas.microsoft.com/office/drawing/2014/main" id="{9D2957C0-3308-A644-B0E2-8F990F86B047}"/>
              </a:ext>
            </a:extLst>
          </p:cNvPr>
          <p:cNvSpPr txBox="1"/>
          <p:nvPr/>
        </p:nvSpPr>
        <p:spPr>
          <a:xfrm>
            <a:off x="88927" y="2652307"/>
            <a:ext cx="57554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1. Did I </a:t>
            </a:r>
            <a:r>
              <a:rPr lang="en-GB" sz="2000" dirty="0">
                <a:solidFill>
                  <a:srgbClr val="002060"/>
                </a:solidFill>
                <a:latin typeface="Century Gothic" panose="020F0302020204030204"/>
              </a:rPr>
              <a:t>forget the tickets for the train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pic>
        <p:nvPicPr>
          <p:cNvPr id="95" name="Picture 2" descr="http://www.clker.com/cliparts/j/p/l/D/8/K/green-tick-md.png">
            <a:extLst>
              <a:ext uri="{FF2B5EF4-FFF2-40B4-BE49-F238E27FC236}">
                <a16:creationId xmlns:a16="http://schemas.microsoft.com/office/drawing/2014/main" id="{A64F9919-7E8D-D54D-8C54-F5C3F4838A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7971" y="1792214"/>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96" name="Picture 2" descr="Red X Cross Wrong Not Clip Art">
            <a:extLst>
              <a:ext uri="{FF2B5EF4-FFF2-40B4-BE49-F238E27FC236}">
                <a16:creationId xmlns:a16="http://schemas.microsoft.com/office/drawing/2014/main" id="{9464C5F8-5096-9547-9F1C-4D2B6A04CEE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1001" y="2229652"/>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97" name="TextBox 56">
            <a:extLst>
              <a:ext uri="{FF2B5EF4-FFF2-40B4-BE49-F238E27FC236}">
                <a16:creationId xmlns:a16="http://schemas.microsoft.com/office/drawing/2014/main" id="{73E38F3B-9A25-F54B-A710-8E7C68853280}"/>
              </a:ext>
            </a:extLst>
          </p:cNvPr>
          <p:cNvSpPr txBox="1"/>
          <p:nvPr/>
        </p:nvSpPr>
        <p:spPr>
          <a:xfrm>
            <a:off x="86595" y="3911050"/>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Did you </a:t>
            </a:r>
            <a:r>
              <a:rPr lang="en-GB" sz="2000" dirty="0">
                <a:solidFill>
                  <a:srgbClr val="002060"/>
                </a:solidFill>
                <a:latin typeface="Century Gothic" panose="020B0502020202020204" pitchFamily="34" charset="0"/>
              </a:rPr>
              <a:t>have breakfast at home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8" name="TextBox 57">
            <a:extLst>
              <a:ext uri="{FF2B5EF4-FFF2-40B4-BE49-F238E27FC236}">
                <a16:creationId xmlns:a16="http://schemas.microsoft.com/office/drawing/2014/main" id="{FF73BC2E-C05B-4E46-AB36-4419E181B178}"/>
              </a:ext>
            </a:extLst>
          </p:cNvPr>
          <p:cNvSpPr txBox="1"/>
          <p:nvPr/>
        </p:nvSpPr>
        <p:spPr>
          <a:xfrm>
            <a:off x="94629" y="4566385"/>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Did I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lend a book to</a:t>
            </a:r>
            <a:r>
              <a:rPr kumimoji="0" lang="en-GB" sz="20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Juan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9" name="TextBox 58">
            <a:extLst>
              <a:ext uri="{FF2B5EF4-FFF2-40B4-BE49-F238E27FC236}">
                <a16:creationId xmlns:a16="http://schemas.microsoft.com/office/drawing/2014/main" id="{A02CE506-D9F7-9D47-AD77-29C277D633F4}"/>
              </a:ext>
            </a:extLst>
          </p:cNvPr>
          <p:cNvSpPr txBox="1"/>
          <p:nvPr/>
        </p:nvSpPr>
        <p:spPr>
          <a:xfrm>
            <a:off x="121276" y="5147382"/>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Did I </a:t>
            </a:r>
            <a:r>
              <a:rPr lang="en-GB" sz="2000" dirty="0">
                <a:solidFill>
                  <a:srgbClr val="002060"/>
                </a:solidFill>
                <a:latin typeface="Century Gothic" panose="020B0502020202020204" pitchFamily="34" charset="0"/>
              </a:rPr>
              <a:t>buy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present?</a:t>
            </a:r>
          </a:p>
        </p:txBody>
      </p:sp>
      <p:sp>
        <p:nvSpPr>
          <p:cNvPr id="100" name="TextBox 59">
            <a:extLst>
              <a:ext uri="{FF2B5EF4-FFF2-40B4-BE49-F238E27FC236}">
                <a16:creationId xmlns:a16="http://schemas.microsoft.com/office/drawing/2014/main" id="{2778E0BA-18E4-2E47-B0B8-C420D2F23A1E}"/>
              </a:ext>
            </a:extLst>
          </p:cNvPr>
          <p:cNvSpPr txBox="1"/>
          <p:nvPr/>
        </p:nvSpPr>
        <p:spPr>
          <a:xfrm>
            <a:off x="111891" y="5706206"/>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Did </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you </a:t>
            </a:r>
            <a:r>
              <a:rPr lang="en-GB" sz="2000">
                <a:solidFill>
                  <a:srgbClr val="002060"/>
                </a:solidFill>
                <a:latin typeface="Century Gothic" panose="020B0502020202020204" pitchFamily="34" charset="0"/>
              </a:rPr>
              <a:t>arrive early</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1" name="Rectangle 2">
            <a:extLst>
              <a:ext uri="{FF2B5EF4-FFF2-40B4-BE49-F238E27FC236}">
                <a16:creationId xmlns:a16="http://schemas.microsoft.com/office/drawing/2014/main" id="{9C710A45-1ADF-1F41-A59F-6CC9194B0A47}"/>
              </a:ext>
            </a:extLst>
          </p:cNvPr>
          <p:cNvSpPr/>
          <p:nvPr/>
        </p:nvSpPr>
        <p:spPr>
          <a:xfrm>
            <a:off x="6160213" y="1205331"/>
            <a:ext cx="5967118" cy="50384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2" name="Title 2">
            <a:extLst>
              <a:ext uri="{FF2B5EF4-FFF2-40B4-BE49-F238E27FC236}">
                <a16:creationId xmlns:a16="http://schemas.microsoft.com/office/drawing/2014/main" id="{E81E71A4-D548-0E48-8E33-F115E72008AE}"/>
              </a:ext>
            </a:extLst>
          </p:cNvPr>
          <p:cNvSpPr txBox="1">
            <a:spLocks/>
          </p:cNvSpPr>
          <p:nvPr/>
        </p:nvSpPr>
        <p:spPr>
          <a:xfrm>
            <a:off x="6160212" y="1280862"/>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Ask your partner these questions.</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13" name="TextBox 7">
            <a:extLst>
              <a:ext uri="{FF2B5EF4-FFF2-40B4-BE49-F238E27FC236}">
                <a16:creationId xmlns:a16="http://schemas.microsoft.com/office/drawing/2014/main" id="{24B0E42F-B49D-3A45-92E2-BA444EACEDA8}"/>
              </a:ext>
            </a:extLst>
          </p:cNvPr>
          <p:cNvSpPr txBox="1"/>
          <p:nvPr/>
        </p:nvSpPr>
        <p:spPr>
          <a:xfrm>
            <a:off x="6117926" y="3324746"/>
            <a:ext cx="60740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Did I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lose the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trousers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14" name="Title 2">
            <a:extLst>
              <a:ext uri="{FF2B5EF4-FFF2-40B4-BE49-F238E27FC236}">
                <a16:creationId xmlns:a16="http://schemas.microsoft.com/office/drawing/2014/main" id="{5DB02419-6268-2744-960A-D72DD3F80F74}"/>
              </a:ext>
            </a:extLst>
          </p:cNvPr>
          <p:cNvSpPr txBox="1">
            <a:spLocks/>
          </p:cNvSpPr>
          <p:nvPr/>
        </p:nvSpPr>
        <p:spPr>
          <a:xfrm>
            <a:off x="6143222" y="1937951"/>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Tick  (     )  if that person did it and cross out (     ) if that person didn’t.</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15" name="TextBox 6">
            <a:extLst>
              <a:ext uri="{FF2B5EF4-FFF2-40B4-BE49-F238E27FC236}">
                <a16:creationId xmlns:a16="http://schemas.microsoft.com/office/drawing/2014/main" id="{EFAF849D-46A1-0B40-8F26-6AC391F1FFE9}"/>
              </a:ext>
            </a:extLst>
          </p:cNvPr>
          <p:cNvSpPr txBox="1"/>
          <p:nvPr/>
        </p:nvSpPr>
        <p:spPr>
          <a:xfrm>
            <a:off x="6120258" y="2695375"/>
            <a:ext cx="54146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1. Did </a:t>
            </a:r>
            <a:r>
              <a:rPr lang="en-GB" sz="2000" b="1" dirty="0">
                <a:solidFill>
                  <a:srgbClr val="002060"/>
                </a:solidFill>
                <a:latin typeface="Century Gothic" panose="020F0302020204030204"/>
              </a:rPr>
              <a:t>I </a:t>
            </a:r>
            <a:r>
              <a:rPr lang="en-GB" sz="2000" dirty="0">
                <a:solidFill>
                  <a:srgbClr val="002060"/>
                </a:solidFill>
                <a:latin typeface="Century Gothic" panose="020F0302020204030204"/>
              </a:rPr>
              <a:t>write a letter </a:t>
            </a:r>
            <a:r>
              <a:rPr lang="en-GB" sz="2000">
                <a:solidFill>
                  <a:srgbClr val="002060"/>
                </a:solidFill>
                <a:latin typeface="Century Gothic" panose="020F0302020204030204"/>
              </a:rPr>
              <a:t>to some </a:t>
            </a:r>
            <a:r>
              <a:rPr lang="en-GB" sz="2000" dirty="0">
                <a:solidFill>
                  <a:srgbClr val="002060"/>
                </a:solidFill>
                <a:latin typeface="Century Gothic" panose="020F0302020204030204"/>
              </a:rPr>
              <a:t>friends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116" name="Picture 2" descr="http://www.clker.com/cliparts/j/p/l/D/8/K/green-tick-md.png">
            <a:extLst>
              <a:ext uri="{FF2B5EF4-FFF2-40B4-BE49-F238E27FC236}">
                <a16:creationId xmlns:a16="http://schemas.microsoft.com/office/drawing/2014/main" id="{40EB21AC-8E72-C34D-B636-BBB89582134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59302" y="1835282"/>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117" name="Picture 2" descr="Red X Cross Wrong Not Clip Art">
            <a:extLst>
              <a:ext uri="{FF2B5EF4-FFF2-40B4-BE49-F238E27FC236}">
                <a16:creationId xmlns:a16="http://schemas.microsoft.com/office/drawing/2014/main" id="{6241C786-FBB4-AC43-8BA7-05BCE19B130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42332" y="2272720"/>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118" name="TextBox 56">
            <a:extLst>
              <a:ext uri="{FF2B5EF4-FFF2-40B4-BE49-F238E27FC236}">
                <a16:creationId xmlns:a16="http://schemas.microsoft.com/office/drawing/2014/main" id="{A778B726-2BB7-1A4A-9FA3-457D07A55B2A}"/>
              </a:ext>
            </a:extLst>
          </p:cNvPr>
          <p:cNvSpPr txBox="1"/>
          <p:nvPr/>
        </p:nvSpPr>
        <p:spPr>
          <a:xfrm>
            <a:off x="6117926" y="3954118"/>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Did you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return </a:t>
            </a:r>
            <a:r>
              <a:rPr lang="en-GB" sz="2000" dirty="0">
                <a:solidFill>
                  <a:srgbClr val="002060"/>
                </a:solidFill>
                <a:latin typeface="Century Gothic" panose="020B0502020202020204" pitchFamily="34" charset="0"/>
              </a:rPr>
              <a:t>by boat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19" name="TextBox 57">
            <a:extLst>
              <a:ext uri="{FF2B5EF4-FFF2-40B4-BE49-F238E27FC236}">
                <a16:creationId xmlns:a16="http://schemas.microsoft.com/office/drawing/2014/main" id="{6261909C-004B-4C4E-9120-2365AD4539BC}"/>
              </a:ext>
            </a:extLst>
          </p:cNvPr>
          <p:cNvSpPr txBox="1"/>
          <p:nvPr/>
        </p:nvSpPr>
        <p:spPr>
          <a:xfrm>
            <a:off x="6132247" y="4558852"/>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Did you </a:t>
            </a:r>
            <a:r>
              <a:rPr kumimoji="0" lang="en-GB" sz="200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drink something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party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0" name="TextBox 58">
            <a:extLst>
              <a:ext uri="{FF2B5EF4-FFF2-40B4-BE49-F238E27FC236}">
                <a16:creationId xmlns:a16="http://schemas.microsoft.com/office/drawing/2014/main" id="{E9508D95-287A-2443-A8B5-2D614F07034F}"/>
              </a:ext>
            </a:extLst>
          </p:cNvPr>
          <p:cNvSpPr txBox="1"/>
          <p:nvPr/>
        </p:nvSpPr>
        <p:spPr>
          <a:xfrm>
            <a:off x="6152607" y="5190450"/>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Did </a:t>
            </a:r>
            <a:r>
              <a:rPr lang="en-GB" sz="2000" b="1" dirty="0">
                <a:solidFill>
                  <a:srgbClr val="002060"/>
                </a:solidFill>
                <a:latin typeface="Century Gothic" panose="020B0502020202020204" pitchFamily="34" charset="0"/>
              </a:rPr>
              <a:t>I </a:t>
            </a:r>
            <a:r>
              <a:rPr lang="en-GB" sz="2000" dirty="0">
                <a:solidFill>
                  <a:srgbClr val="002060"/>
                </a:solidFill>
                <a:latin typeface="Century Gothic" panose="020B0502020202020204" pitchFamily="34" charset="0"/>
              </a:rPr>
              <a:t>get </a:t>
            </a:r>
            <a:r>
              <a:rPr lang="en-GB" sz="2000">
                <a:solidFill>
                  <a:srgbClr val="002060"/>
                </a:solidFill>
                <a:latin typeface="Century Gothic" panose="020B0502020202020204" pitchFamily="34" charset="0"/>
              </a:rPr>
              <a:t>to know a </a:t>
            </a:r>
            <a:r>
              <a:rPr lang="en-GB" sz="2000" dirty="0">
                <a:solidFill>
                  <a:srgbClr val="002060"/>
                </a:solidFill>
                <a:latin typeface="Century Gothic" panose="020B0502020202020204" pitchFamily="34" charset="0"/>
              </a:rPr>
              <a:t>musician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1" name="TextBox 59">
            <a:extLst>
              <a:ext uri="{FF2B5EF4-FFF2-40B4-BE49-F238E27FC236}">
                <a16:creationId xmlns:a16="http://schemas.microsoft.com/office/drawing/2014/main" id="{ADBC547C-1910-C342-8791-FAA5B46F7C15}"/>
              </a:ext>
            </a:extLst>
          </p:cNvPr>
          <p:cNvSpPr txBox="1"/>
          <p:nvPr/>
        </p:nvSpPr>
        <p:spPr>
          <a:xfrm>
            <a:off x="6143222" y="5749274"/>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Did you </a:t>
            </a:r>
            <a:r>
              <a:rPr lang="en-GB" sz="2000" dirty="0">
                <a:solidFill>
                  <a:srgbClr val="002060"/>
                </a:solidFill>
                <a:latin typeface="Century Gothic" panose="020B0502020202020204" pitchFamily="34" charset="0"/>
              </a:rPr>
              <a:t>go up the mountain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24" name="Picture 2" descr="http://www.clker.com/cliparts/j/p/l/D/8/K/green-tick-md.png">
            <a:extLst>
              <a:ext uri="{FF2B5EF4-FFF2-40B4-BE49-F238E27FC236}">
                <a16:creationId xmlns:a16="http://schemas.microsoft.com/office/drawing/2014/main" id="{8479F404-C110-D948-818E-4B1E9547D29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2955" y="265103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125" name="Picture 2" descr="Red X Cross Wrong Not Clip Art">
            <a:extLst>
              <a:ext uri="{FF2B5EF4-FFF2-40B4-BE49-F238E27FC236}">
                <a16:creationId xmlns:a16="http://schemas.microsoft.com/office/drawing/2014/main" id="{D6927BF7-F553-1A45-886F-3E1FB6784B4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6075" y="4590057"/>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126" name="Picture 2" descr="http://www.clker.com/cliparts/j/p/l/D/8/K/green-tick-md.png">
            <a:extLst>
              <a:ext uri="{FF2B5EF4-FFF2-40B4-BE49-F238E27FC236}">
                <a16:creationId xmlns:a16="http://schemas.microsoft.com/office/drawing/2014/main" id="{9927A7BB-32AE-9440-8F1A-C84216BEC7D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529029" y="4448847"/>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128" name="Picture 2" descr="http://www.clker.com/cliparts/j/p/l/D/8/K/green-tick-md.png">
            <a:extLst>
              <a:ext uri="{FF2B5EF4-FFF2-40B4-BE49-F238E27FC236}">
                <a16:creationId xmlns:a16="http://schemas.microsoft.com/office/drawing/2014/main" id="{D26B60FC-D62B-954A-8EDA-9C021A738B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2955" y="5156023"/>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129" name="Picture 2" descr="Red X Cross Wrong Not Clip Art">
            <a:extLst>
              <a:ext uri="{FF2B5EF4-FFF2-40B4-BE49-F238E27FC236}">
                <a16:creationId xmlns:a16="http://schemas.microsoft.com/office/drawing/2014/main" id="{42B10027-24A6-7446-98CB-F0DC58777D1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6075" y="5842550"/>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130" name="Picture 2" descr="Red X Cross Wrong Not Clip Art">
            <a:extLst>
              <a:ext uri="{FF2B5EF4-FFF2-40B4-BE49-F238E27FC236}">
                <a16:creationId xmlns:a16="http://schemas.microsoft.com/office/drawing/2014/main" id="{5F5FD9A5-E390-6149-AA84-6CAC4CB9C04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6075" y="3337563"/>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131" name="Picture 2" descr="Red X Cross Wrong Not Clip Art">
            <a:extLst>
              <a:ext uri="{FF2B5EF4-FFF2-40B4-BE49-F238E27FC236}">
                <a16:creationId xmlns:a16="http://schemas.microsoft.com/office/drawing/2014/main" id="{F3EE5545-F7BC-164F-9648-F38412D59B7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82149" y="2786912"/>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132" name="Picture 2" descr="http://www.clker.com/cliparts/j/p/l/D/8/K/green-tick-md.png">
            <a:extLst>
              <a:ext uri="{FF2B5EF4-FFF2-40B4-BE49-F238E27FC236}">
                <a16:creationId xmlns:a16="http://schemas.microsoft.com/office/drawing/2014/main" id="{464AD7C4-F5D9-0A44-A032-E00E40262D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529029" y="3300703"/>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134" name="Picture 2" descr="Red X Cross Wrong Not Clip Art">
            <a:extLst>
              <a:ext uri="{FF2B5EF4-FFF2-40B4-BE49-F238E27FC236}">
                <a16:creationId xmlns:a16="http://schemas.microsoft.com/office/drawing/2014/main" id="{03E0A055-7774-B647-A59F-F81F2287CE8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82149" y="3935056"/>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135" name="Picture 2" descr="http://www.clker.com/cliparts/j/p/l/D/8/K/green-tick-md.png">
            <a:extLst>
              <a:ext uri="{FF2B5EF4-FFF2-40B4-BE49-F238E27FC236}">
                <a16:creationId xmlns:a16="http://schemas.microsoft.com/office/drawing/2014/main" id="{090CFED8-904A-B042-BE60-CFF78F4A4B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529029" y="5717552"/>
            <a:ext cx="340178" cy="354501"/>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itle 3"/>
          <p:cNvSpPr>
            <a:spLocks noGrp="1"/>
          </p:cNvSpPr>
          <p:nvPr>
            <p:ph type="title"/>
          </p:nvPr>
        </p:nvSpPr>
        <p:spPr>
          <a:xfrm>
            <a:off x="9536510" y="310183"/>
            <a:ext cx="2834078" cy="612800"/>
          </a:xfrm>
        </p:spPr>
        <p:txBody>
          <a:bodyPr>
            <a:normAutofit/>
          </a:bodyPr>
          <a:lstStyle/>
          <a:p>
            <a:r>
              <a:rPr lang="en-GB" sz="2000" b="1" dirty="0" err="1">
                <a:solidFill>
                  <a:schemeClr val="bg1"/>
                </a:solidFill>
              </a:rPr>
              <a:t>hablar</a:t>
            </a:r>
            <a:r>
              <a:rPr lang="en-GB" sz="2000" b="1" baseline="0" dirty="0">
                <a:solidFill>
                  <a:schemeClr val="bg1"/>
                </a:solidFill>
              </a:rPr>
              <a:t> / </a:t>
            </a:r>
            <a:r>
              <a:rPr lang="en-GB" sz="2000" b="1" baseline="0" dirty="0" err="1">
                <a:solidFill>
                  <a:schemeClr val="bg1"/>
                </a:solidFill>
              </a:rPr>
              <a:t>escuchar</a:t>
            </a:r>
            <a:endParaRPr lang="en-GB" sz="2000" b="1" dirty="0">
              <a:solidFill>
                <a:schemeClr val="bg1"/>
              </a:solidFill>
            </a:endParaRPr>
          </a:p>
        </p:txBody>
      </p:sp>
      <p:pic>
        <p:nvPicPr>
          <p:cNvPr id="46" name="Picture 2" descr="http://www.clker.com/cliparts/j/p/l/D/8/K/green-tick-md.png">
            <a:extLst>
              <a:ext uri="{FF2B5EF4-FFF2-40B4-BE49-F238E27FC236}">
                <a16:creationId xmlns:a16="http://schemas.microsoft.com/office/drawing/2014/main" id="{0D2424A0-492A-E543-A0D0-A5E6D955AC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2955" y="3903529"/>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2" descr="http://www.clker.com/cliparts/j/p/l/D/8/K/green-tick-md.png">
            <a:extLst>
              <a:ext uri="{FF2B5EF4-FFF2-40B4-BE49-F238E27FC236}">
                <a16:creationId xmlns:a16="http://schemas.microsoft.com/office/drawing/2014/main" id="{0D2424A0-492A-E543-A0D0-A5E6D955AC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529029" y="5083200"/>
            <a:ext cx="340178" cy="3545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7815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73138" y="2094646"/>
            <a:ext cx="8772423" cy="879475"/>
          </a:xfrm>
        </p:spPr>
        <p:txBody>
          <a:bodyPr>
            <a:noAutofit/>
          </a:bodyPr>
          <a:lstStyle/>
          <a:p>
            <a:pPr algn="l"/>
            <a:r>
              <a:rPr lang="en-GB" sz="3200" b="1" dirty="0">
                <a:solidFill>
                  <a:prstClr val="white"/>
                </a:solidFill>
              </a:rPr>
              <a:t>Learning about a </a:t>
            </a:r>
            <a:r>
              <a:rPr lang="en-GB" sz="3200" b="1">
                <a:solidFill>
                  <a:prstClr val="white"/>
                </a:solidFill>
              </a:rPr>
              <a:t>famous Spanish-speaking </a:t>
            </a:r>
            <a:r>
              <a:rPr lang="en-GB" sz="3200" b="1" dirty="0">
                <a:solidFill>
                  <a:prstClr val="white"/>
                </a:solidFill>
              </a:rPr>
              <a:t>person</a:t>
            </a:r>
            <a:endParaRPr lang="en-US" sz="32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14816" y="2974121"/>
            <a:ext cx="8430706" cy="1441327"/>
          </a:xfrm>
        </p:spPr>
        <p:txBody>
          <a:bodyPr>
            <a:normAutofit fontScale="25000" lnSpcReduction="20000"/>
          </a:bodyPr>
          <a:lstStyle/>
          <a:p>
            <a:pPr algn="l">
              <a:lnSpc>
                <a:spcPct val="120000"/>
              </a:lnSpc>
            </a:pPr>
            <a:r>
              <a:rPr lang="en-GB" sz="9600">
                <a:solidFill>
                  <a:prstClr val="white"/>
                </a:solidFill>
              </a:rPr>
              <a:t>regular verbs in 3</a:t>
            </a:r>
            <a:r>
              <a:rPr lang="en-GB" sz="9600" baseline="30000">
                <a:solidFill>
                  <a:prstClr val="white"/>
                </a:solidFill>
              </a:rPr>
              <a:t>rd</a:t>
            </a:r>
            <a:r>
              <a:rPr lang="en-GB" sz="9600">
                <a:solidFill>
                  <a:prstClr val="white"/>
                </a:solidFill>
              </a:rPr>
              <a:t> person singular preterite </a:t>
            </a:r>
            <a:r>
              <a:rPr lang="en-GB" sz="9600" dirty="0">
                <a:solidFill>
                  <a:prstClr val="white"/>
                </a:solidFill>
              </a:rPr>
              <a:t>[revisited]</a:t>
            </a:r>
          </a:p>
          <a:p>
            <a:pPr algn="l">
              <a:lnSpc>
                <a:spcPct val="120000"/>
              </a:lnSpc>
            </a:pPr>
            <a:r>
              <a:rPr lang="en-GB" sz="9600">
                <a:solidFill>
                  <a:prstClr val="white"/>
                </a:solidFill>
              </a:rPr>
              <a:t>‘ir’ </a:t>
            </a:r>
            <a:r>
              <a:rPr lang="en-GB" sz="9600" dirty="0">
                <a:solidFill>
                  <a:prstClr val="white"/>
                </a:solidFill>
              </a:rPr>
              <a:t>and ‘</a:t>
            </a:r>
            <a:r>
              <a:rPr lang="en-GB" sz="9600" dirty="0" err="1">
                <a:solidFill>
                  <a:prstClr val="white"/>
                </a:solidFill>
              </a:rPr>
              <a:t>hacer</a:t>
            </a:r>
            <a:r>
              <a:rPr lang="en-GB" sz="9600" dirty="0">
                <a:solidFill>
                  <a:prstClr val="white"/>
                </a:solidFill>
              </a:rPr>
              <a:t>’ in the </a:t>
            </a:r>
            <a:r>
              <a:rPr lang="en-GB" sz="9600" dirty="0" err="1">
                <a:solidFill>
                  <a:prstClr val="white"/>
                </a:solidFill>
              </a:rPr>
              <a:t>preterite</a:t>
            </a:r>
            <a:r>
              <a:rPr lang="en-GB" sz="9600" dirty="0">
                <a:solidFill>
                  <a:prstClr val="white"/>
                </a:solidFill>
              </a:rPr>
              <a:t> [revisited]</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4817" y="493442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Y8 Spanish</a:t>
            </a:r>
          </a:p>
          <a:p>
            <a:pPr>
              <a:defRPr/>
            </a:pPr>
            <a:r>
              <a:rPr lang="en-GB" sz="2200" dirty="0">
                <a:solidFill>
                  <a:prstClr val="white"/>
                </a:solidFill>
                <a:latin typeface="Century Gothic" panose="020B0502020202020204" pitchFamily="34" charset="0"/>
              </a:rPr>
              <a:t>Term 3.2 – Week 1 – Lesson 62</a:t>
            </a:r>
          </a:p>
        </p:txBody>
      </p:sp>
      <p:sp>
        <p:nvSpPr>
          <p:cNvPr id="16" name="Title 3">
            <a:extLst>
              <a:ext uri="{FF2B5EF4-FFF2-40B4-BE49-F238E27FC236}">
                <a16:creationId xmlns:a16="http://schemas.microsoft.com/office/drawing/2014/main" id="{0CE3410D-ACFA-3647-856D-BF2E84254AD9}"/>
              </a:ext>
            </a:extLst>
          </p:cNvPr>
          <p:cNvSpPr txBox="1">
            <a:spLocks/>
          </p:cNvSpPr>
          <p:nvPr/>
        </p:nvSpPr>
        <p:spPr>
          <a:xfrm>
            <a:off x="214817" y="5780283"/>
            <a:ext cx="4821640"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Pete Watson / Mollie Bentley-Smith / Nick Avery</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30/06/21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583361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6">
            <a:extLst>
              <a:ext uri="{FF2B5EF4-FFF2-40B4-BE49-F238E27FC236}">
                <a16:creationId xmlns:a16="http://schemas.microsoft.com/office/drawing/2014/main" id="{6CFF1ABB-A864-3B4C-9D46-5596DE63E4BF}"/>
              </a:ext>
            </a:extLst>
          </p:cNvPr>
          <p:cNvSpPr txBox="1"/>
          <p:nvPr/>
        </p:nvSpPr>
        <p:spPr>
          <a:xfrm>
            <a:off x="82286" y="1195660"/>
            <a:ext cx="9980669" cy="1107996"/>
          </a:xfrm>
          <a:prstGeom prst="rect">
            <a:avLst/>
          </a:prstGeom>
          <a:noFill/>
        </p:spPr>
        <p:txBody>
          <a:bodyPr wrap="square" rtlCol="0">
            <a:spAutoFit/>
          </a:bodyPr>
          <a:lstStyle/>
          <a:p>
            <a:r>
              <a:rPr lang="en-US" sz="2200">
                <a:solidFill>
                  <a:srgbClr val="002060"/>
                </a:solidFill>
              </a:rPr>
              <a:t>Remember, if the stress is on the </a:t>
            </a:r>
            <a:r>
              <a:rPr lang="en-US" sz="2200" b="1" i="1">
                <a:solidFill>
                  <a:srgbClr val="002060"/>
                </a:solidFill>
              </a:rPr>
              <a:t>second-last</a:t>
            </a:r>
            <a:r>
              <a:rPr lang="en-US" sz="2200">
                <a:solidFill>
                  <a:srgbClr val="002060"/>
                </a:solidFill>
              </a:rPr>
              <a:t> syllable </a:t>
            </a:r>
            <a:r>
              <a:rPr lang="en-US" sz="2200" dirty="0">
                <a:solidFill>
                  <a:srgbClr val="002060"/>
                </a:solidFill>
              </a:rPr>
              <a:t>and the word ends </a:t>
            </a:r>
            <a:r>
              <a:rPr lang="en-US" sz="2200">
                <a:solidFill>
                  <a:srgbClr val="002060"/>
                </a:solidFill>
              </a:rPr>
              <a:t>in a</a:t>
            </a:r>
            <a:r>
              <a:rPr lang="en-US" sz="2200" b="1" i="1">
                <a:solidFill>
                  <a:srgbClr val="002060"/>
                </a:solidFill>
              </a:rPr>
              <a:t> _______ </a:t>
            </a:r>
            <a:r>
              <a:rPr lang="en-US" sz="2200">
                <a:solidFill>
                  <a:srgbClr val="002060"/>
                </a:solidFill>
              </a:rPr>
              <a:t>or the consonants </a:t>
            </a:r>
            <a:r>
              <a:rPr lang="en-US" sz="2200" b="1" i="1">
                <a:solidFill>
                  <a:srgbClr val="002060"/>
                </a:solidFill>
              </a:rPr>
              <a:t>___ or ___,</a:t>
            </a:r>
            <a:r>
              <a:rPr lang="en-US" sz="2200">
                <a:solidFill>
                  <a:srgbClr val="002060"/>
                </a:solidFill>
              </a:rPr>
              <a:t> then there will be no accent on the stressed vowel. For any other consonants, an accent is needed.</a:t>
            </a:r>
            <a:endParaRPr lang="en-US" sz="2200" dirty="0">
              <a:solidFill>
                <a:srgbClr val="002060"/>
              </a:solidFill>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8301789" y="258166"/>
            <a:ext cx="362635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C167F7C1-EE36-4674-A1EA-B9493AD1B604}"/>
              </a:ext>
            </a:extLst>
          </p:cNvPr>
          <p:cNvGraphicFramePr>
            <a:graphicFrameLocks noGrp="1"/>
          </p:cNvGraphicFramePr>
          <p:nvPr>
            <p:extLst>
              <p:ext uri="{D42A27DB-BD31-4B8C-83A1-F6EECF244321}">
                <p14:modId xmlns:p14="http://schemas.microsoft.com/office/powerpoint/2010/main" val="45623709"/>
              </p:ext>
            </p:extLst>
          </p:nvPr>
        </p:nvGraphicFramePr>
        <p:xfrm>
          <a:off x="137160" y="4459399"/>
          <a:ext cx="3620629" cy="1605154"/>
        </p:xfrm>
        <a:graphic>
          <a:graphicData uri="http://schemas.openxmlformats.org/drawingml/2006/table">
            <a:tbl>
              <a:tblPr firstRow="1" bandRow="1">
                <a:tableStyleId>{5DA37D80-6434-44D0-A028-1B22A696006F}</a:tableStyleId>
              </a:tblPr>
              <a:tblGrid>
                <a:gridCol w="3620629">
                  <a:extLst>
                    <a:ext uri="{9D8B030D-6E8A-4147-A177-3AD203B41FA5}">
                      <a16:colId xmlns:a16="http://schemas.microsoft.com/office/drawing/2014/main" val="1219653397"/>
                    </a:ext>
                  </a:extLst>
                </a:gridCol>
              </a:tblGrid>
              <a:tr h="802577">
                <a:tc>
                  <a:txBody>
                    <a:bodyPr/>
                    <a:lstStyle/>
                    <a:p>
                      <a:pPr algn="ctr"/>
                      <a:r>
                        <a:rPr lang="x-none" sz="2000" dirty="0">
                          <a:solidFill>
                            <a:srgbClr val="002060"/>
                          </a:solidFill>
                        </a:rPr>
                        <a:t>Say these sentences</a:t>
                      </a:r>
                    </a:p>
                  </a:txBody>
                  <a:tcPr anchor="ctr"/>
                </a:tc>
                <a:extLst>
                  <a:ext uri="{0D108BD9-81ED-4DB2-BD59-A6C34878D82A}">
                    <a16:rowId xmlns:a16="http://schemas.microsoft.com/office/drawing/2014/main" val="3089998423"/>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203864"/>
                          </a:solidFill>
                        </a:rPr>
                        <a:t>1. Yo </a:t>
                      </a:r>
                      <a:r>
                        <a:rPr lang="es-ES" sz="2000" u="sng" noProof="0" dirty="0">
                          <a:solidFill>
                            <a:srgbClr val="203864"/>
                          </a:solidFill>
                        </a:rPr>
                        <a:t>hablo</a:t>
                      </a:r>
                      <a:r>
                        <a:rPr lang="es-ES" sz="2000" noProof="0" dirty="0">
                          <a:solidFill>
                            <a:srgbClr val="203864"/>
                          </a:solidFill>
                        </a:rPr>
                        <a:t> español.</a:t>
                      </a:r>
                    </a:p>
                  </a:txBody>
                  <a:tcPr anchor="ctr"/>
                </a:tc>
                <a:extLst>
                  <a:ext uri="{0D108BD9-81ED-4DB2-BD59-A6C34878D82A}">
                    <a16:rowId xmlns:a16="http://schemas.microsoft.com/office/drawing/2014/main" val="3398757585"/>
                  </a:ext>
                </a:extLst>
              </a:tr>
            </a:tbl>
          </a:graphicData>
        </a:graphic>
      </p:graphicFrame>
      <p:graphicFrame>
        <p:nvGraphicFramePr>
          <p:cNvPr id="6" name="Table 5">
            <a:extLst>
              <a:ext uri="{FF2B5EF4-FFF2-40B4-BE49-F238E27FC236}">
                <a16:creationId xmlns:a16="http://schemas.microsoft.com/office/drawing/2014/main" id="{A1ED7BFA-AD16-4008-B599-C6603329B976}"/>
              </a:ext>
            </a:extLst>
          </p:cNvPr>
          <p:cNvGraphicFramePr>
            <a:graphicFrameLocks noGrp="1"/>
          </p:cNvGraphicFramePr>
          <p:nvPr>
            <p:extLst>
              <p:ext uri="{D42A27DB-BD31-4B8C-83A1-F6EECF244321}">
                <p14:modId xmlns:p14="http://schemas.microsoft.com/office/powerpoint/2010/main" val="45031267"/>
              </p:ext>
            </p:extLst>
          </p:nvPr>
        </p:nvGraphicFramePr>
        <p:xfrm>
          <a:off x="3906520" y="4459399"/>
          <a:ext cx="8083771" cy="1605154"/>
        </p:xfrm>
        <a:graphic>
          <a:graphicData uri="http://schemas.openxmlformats.org/drawingml/2006/table">
            <a:tbl>
              <a:tblPr firstRow="1" bandRow="1">
                <a:tableStyleId>{5DA37D80-6434-44D0-A028-1B22A696006F}</a:tableStyleId>
              </a:tblPr>
              <a:tblGrid>
                <a:gridCol w="5943600">
                  <a:extLst>
                    <a:ext uri="{9D8B030D-6E8A-4147-A177-3AD203B41FA5}">
                      <a16:colId xmlns:a16="http://schemas.microsoft.com/office/drawing/2014/main" val="2313080730"/>
                    </a:ext>
                  </a:extLst>
                </a:gridCol>
                <a:gridCol w="2140171">
                  <a:extLst>
                    <a:ext uri="{9D8B030D-6E8A-4147-A177-3AD203B41FA5}">
                      <a16:colId xmlns:a16="http://schemas.microsoft.com/office/drawing/2014/main" val="2663483745"/>
                    </a:ext>
                  </a:extLst>
                </a:gridCol>
              </a:tblGrid>
              <a:tr h="802577">
                <a:tc>
                  <a:txBody>
                    <a:bodyPr/>
                    <a:lstStyle/>
                    <a:p>
                      <a:pPr algn="ctr"/>
                      <a:r>
                        <a:rPr lang="en-GB" sz="2000" dirty="0">
                          <a:solidFill>
                            <a:srgbClr val="002060"/>
                          </a:solidFill>
                        </a:rPr>
                        <a:t>Fill in the gaps. If necessary, include an accent to keep the stress on the penultimate syllable.</a:t>
                      </a:r>
                      <a:endParaRPr lang="x-none" sz="2000" dirty="0">
                        <a:solidFill>
                          <a:srgbClr val="002060"/>
                        </a:solidFill>
                      </a:endParaRPr>
                    </a:p>
                  </a:txBody>
                  <a:tcPr anchor="ctr"/>
                </a:tc>
                <a:tc>
                  <a:txBody>
                    <a:bodyPr/>
                    <a:lstStyle/>
                    <a:p>
                      <a:pPr algn="ctr"/>
                      <a:r>
                        <a:rPr lang="en-GB" sz="2000" dirty="0">
                          <a:solidFill>
                            <a:srgbClr val="002060"/>
                          </a:solidFill>
                        </a:rPr>
                        <a:t>Missing words in English</a:t>
                      </a:r>
                      <a:endParaRPr lang="x-none" sz="2000" dirty="0">
                        <a:solidFill>
                          <a:srgbClr val="002060"/>
                        </a:solidFill>
                      </a:endParaRPr>
                    </a:p>
                  </a:txBody>
                  <a:tcPr anchor="ctr"/>
                </a:tc>
                <a:extLst>
                  <a:ext uri="{0D108BD9-81ED-4DB2-BD59-A6C34878D82A}">
                    <a16:rowId xmlns:a16="http://schemas.microsoft.com/office/drawing/2014/main" val="679443853"/>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203864"/>
                          </a:solidFill>
                        </a:rPr>
                        <a:t>1. Yo </a:t>
                      </a:r>
                      <a:r>
                        <a:rPr lang="es-ES" sz="2000" b="0" u="none" noProof="0" dirty="0">
                          <a:solidFill>
                            <a:srgbClr val="203864"/>
                          </a:solidFill>
                        </a:rPr>
                        <a:t>__________</a:t>
                      </a:r>
                      <a:r>
                        <a:rPr lang="es-ES" sz="2000" noProof="0" dirty="0">
                          <a:solidFill>
                            <a:srgbClr val="203864"/>
                          </a:solidFill>
                        </a:rPr>
                        <a:t> español.</a:t>
                      </a: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2830345383"/>
                  </a:ext>
                </a:extLst>
              </a:tr>
            </a:tbl>
          </a:graphicData>
        </a:graphic>
      </p:graphicFrame>
      <p:sp>
        <p:nvSpPr>
          <p:cNvPr id="7" name="TextBox 6">
            <a:extLst>
              <a:ext uri="{FF2B5EF4-FFF2-40B4-BE49-F238E27FC236}">
                <a16:creationId xmlns:a16="http://schemas.microsoft.com/office/drawing/2014/main" id="{9DE735A2-8E8F-467C-BAF2-9AC94CB218CA}"/>
              </a:ext>
            </a:extLst>
          </p:cNvPr>
          <p:cNvSpPr txBox="1"/>
          <p:nvPr/>
        </p:nvSpPr>
        <p:spPr>
          <a:xfrm>
            <a:off x="4846320" y="5417614"/>
            <a:ext cx="910827" cy="400110"/>
          </a:xfrm>
          <a:prstGeom prst="rect">
            <a:avLst/>
          </a:prstGeom>
          <a:noFill/>
        </p:spPr>
        <p:txBody>
          <a:bodyPr wrap="none" rtlCol="0">
            <a:spAutoFit/>
          </a:bodyPr>
          <a:lstStyle/>
          <a:p>
            <a:r>
              <a:rPr lang="es-ES" sz="2000" b="1" dirty="0">
                <a:solidFill>
                  <a:schemeClr val="accent5">
                    <a:lumMod val="50000"/>
                  </a:schemeClr>
                </a:solidFill>
              </a:rPr>
              <a:t>hablo</a:t>
            </a:r>
            <a:endParaRPr lang="en-GB" sz="2000" b="1" dirty="0">
              <a:solidFill>
                <a:schemeClr val="accent5">
                  <a:lumMod val="50000"/>
                </a:schemeClr>
              </a:solidFill>
            </a:endParaRPr>
          </a:p>
        </p:txBody>
      </p:sp>
      <p:sp>
        <p:nvSpPr>
          <p:cNvPr id="8" name="TextBox 7">
            <a:extLst>
              <a:ext uri="{FF2B5EF4-FFF2-40B4-BE49-F238E27FC236}">
                <a16:creationId xmlns:a16="http://schemas.microsoft.com/office/drawing/2014/main" id="{0C17B89E-295C-42EE-929E-BD5FF7C8C212}"/>
              </a:ext>
            </a:extLst>
          </p:cNvPr>
          <p:cNvSpPr txBox="1"/>
          <p:nvPr/>
        </p:nvSpPr>
        <p:spPr>
          <a:xfrm>
            <a:off x="10383520" y="5468414"/>
            <a:ext cx="1093569" cy="400110"/>
          </a:xfrm>
          <a:prstGeom prst="rect">
            <a:avLst/>
          </a:prstGeom>
          <a:noFill/>
        </p:spPr>
        <p:txBody>
          <a:bodyPr wrap="none" rtlCol="0">
            <a:spAutoFit/>
          </a:bodyPr>
          <a:lstStyle/>
          <a:p>
            <a:r>
              <a:rPr lang="es-ES" sz="2000" b="1" dirty="0">
                <a:solidFill>
                  <a:schemeClr val="accent5">
                    <a:lumMod val="50000"/>
                  </a:schemeClr>
                </a:solidFill>
              </a:rPr>
              <a:t>I </a:t>
            </a:r>
            <a:r>
              <a:rPr lang="es-ES" sz="2000" b="1" dirty="0" err="1">
                <a:solidFill>
                  <a:schemeClr val="accent5">
                    <a:lumMod val="50000"/>
                  </a:schemeClr>
                </a:solidFill>
              </a:rPr>
              <a:t>speak</a:t>
            </a:r>
            <a:endParaRPr lang="en-GB" sz="2000" b="1" dirty="0">
              <a:solidFill>
                <a:schemeClr val="accent5">
                  <a:lumMod val="50000"/>
                </a:schemeClr>
              </a:solidFill>
            </a:endParaRPr>
          </a:p>
        </p:txBody>
      </p:sp>
      <p:sp>
        <p:nvSpPr>
          <p:cNvPr id="10" name="TextBox 6">
            <a:extLst>
              <a:ext uri="{FF2B5EF4-FFF2-40B4-BE49-F238E27FC236}">
                <a16:creationId xmlns:a16="http://schemas.microsoft.com/office/drawing/2014/main" id="{E284970C-27ED-4674-BDE8-84A094F12829}"/>
              </a:ext>
            </a:extLst>
          </p:cNvPr>
          <p:cNvSpPr txBox="1"/>
          <p:nvPr/>
        </p:nvSpPr>
        <p:spPr>
          <a:xfrm>
            <a:off x="137160" y="2664987"/>
            <a:ext cx="8718931" cy="430887"/>
          </a:xfrm>
          <a:prstGeom prst="rect">
            <a:avLst/>
          </a:prstGeom>
          <a:noFill/>
        </p:spPr>
        <p:txBody>
          <a:bodyPr wrap="square" rtlCol="0">
            <a:spAutoFit/>
          </a:bodyPr>
          <a:lstStyle/>
          <a:p>
            <a:r>
              <a:rPr lang="en-US" sz="2200" b="1" dirty="0" err="1">
                <a:solidFill>
                  <a:srgbClr val="002060"/>
                </a:solidFill>
              </a:rPr>
              <a:t>Estudiante</a:t>
            </a:r>
            <a:r>
              <a:rPr lang="en-US" sz="2200" b="1" dirty="0">
                <a:solidFill>
                  <a:srgbClr val="002060"/>
                </a:solidFill>
              </a:rPr>
              <a:t> A lee </a:t>
            </a:r>
            <a:r>
              <a:rPr lang="en-US" sz="2200" b="1" dirty="0" err="1">
                <a:solidFill>
                  <a:srgbClr val="002060"/>
                </a:solidFill>
              </a:rPr>
              <a:t>cada</a:t>
            </a:r>
            <a:r>
              <a:rPr lang="en-US" sz="2200" b="1" dirty="0">
                <a:solidFill>
                  <a:srgbClr val="002060"/>
                </a:solidFill>
              </a:rPr>
              <a:t> </a:t>
            </a:r>
            <a:r>
              <a:rPr lang="en-US" sz="2200" b="1" dirty="0" err="1">
                <a:solidFill>
                  <a:srgbClr val="002060"/>
                </a:solidFill>
              </a:rPr>
              <a:t>frase</a:t>
            </a:r>
            <a:r>
              <a:rPr lang="en-US" sz="2200" b="1" dirty="0">
                <a:solidFill>
                  <a:srgbClr val="002060"/>
                </a:solidFill>
              </a:rPr>
              <a:t> </a:t>
            </a:r>
            <a:r>
              <a:rPr lang="en-US" sz="2200" b="1" dirty="0" err="1">
                <a:solidFill>
                  <a:srgbClr val="002060"/>
                </a:solidFill>
              </a:rPr>
              <a:t>en</a:t>
            </a:r>
            <a:r>
              <a:rPr lang="en-US" sz="2200" b="1" dirty="0">
                <a:solidFill>
                  <a:srgbClr val="002060"/>
                </a:solidFill>
              </a:rPr>
              <a:t> </a:t>
            </a:r>
            <a:r>
              <a:rPr lang="en-US" sz="2200" b="1" dirty="0" err="1">
                <a:solidFill>
                  <a:srgbClr val="002060"/>
                </a:solidFill>
              </a:rPr>
              <a:t>español</a:t>
            </a:r>
            <a:r>
              <a:rPr lang="en-US" sz="2200" b="1" dirty="0">
                <a:solidFill>
                  <a:srgbClr val="002060"/>
                </a:solidFill>
              </a:rPr>
              <a:t>.</a:t>
            </a:r>
          </a:p>
        </p:txBody>
      </p:sp>
      <p:sp>
        <p:nvSpPr>
          <p:cNvPr id="11" name="TextBox 6">
            <a:extLst>
              <a:ext uri="{FF2B5EF4-FFF2-40B4-BE49-F238E27FC236}">
                <a16:creationId xmlns:a16="http://schemas.microsoft.com/office/drawing/2014/main" id="{AE07F86D-29CE-4DE8-B406-FA14A9F10FBA}"/>
              </a:ext>
            </a:extLst>
          </p:cNvPr>
          <p:cNvSpPr txBox="1"/>
          <p:nvPr/>
        </p:nvSpPr>
        <p:spPr>
          <a:xfrm>
            <a:off x="137160" y="3127543"/>
            <a:ext cx="7480793" cy="430887"/>
          </a:xfrm>
          <a:prstGeom prst="rect">
            <a:avLst/>
          </a:prstGeom>
          <a:noFill/>
        </p:spPr>
        <p:txBody>
          <a:bodyPr wrap="square" rtlCol="0">
            <a:spAutoFit/>
          </a:bodyPr>
          <a:lstStyle/>
          <a:p>
            <a:r>
              <a:rPr lang="en-US" sz="2200" b="1" dirty="0" err="1">
                <a:solidFill>
                  <a:srgbClr val="002060"/>
                </a:solidFill>
              </a:rPr>
              <a:t>Estudiante</a:t>
            </a:r>
            <a:r>
              <a:rPr lang="en-US" sz="2200" b="1" dirty="0">
                <a:solidFill>
                  <a:srgbClr val="002060"/>
                </a:solidFill>
              </a:rPr>
              <a:t> B </a:t>
            </a:r>
            <a:r>
              <a:rPr lang="en-US" sz="2200" b="1" dirty="0" err="1">
                <a:solidFill>
                  <a:srgbClr val="002060"/>
                </a:solidFill>
              </a:rPr>
              <a:t>completa</a:t>
            </a:r>
            <a:r>
              <a:rPr lang="en-US" sz="2200" b="1" dirty="0">
                <a:solidFill>
                  <a:srgbClr val="002060"/>
                </a:solidFill>
              </a:rPr>
              <a:t> la </a:t>
            </a:r>
            <a:r>
              <a:rPr lang="en-US" sz="2200" b="1" dirty="0" err="1">
                <a:solidFill>
                  <a:srgbClr val="002060"/>
                </a:solidFill>
              </a:rPr>
              <a:t>tabla</a:t>
            </a:r>
            <a:r>
              <a:rPr lang="en-US" sz="2200" b="1" dirty="0">
                <a:solidFill>
                  <a:srgbClr val="002060"/>
                </a:solidFill>
              </a:rPr>
              <a:t>.</a:t>
            </a:r>
          </a:p>
        </p:txBody>
      </p:sp>
      <p:sp>
        <p:nvSpPr>
          <p:cNvPr id="12" name="TextBox 6">
            <a:extLst>
              <a:ext uri="{FF2B5EF4-FFF2-40B4-BE49-F238E27FC236}">
                <a16:creationId xmlns:a16="http://schemas.microsoft.com/office/drawing/2014/main" id="{E02A95C2-61BB-4562-9E13-499B4A3439A0}"/>
              </a:ext>
            </a:extLst>
          </p:cNvPr>
          <p:cNvSpPr txBox="1"/>
          <p:nvPr/>
        </p:nvSpPr>
        <p:spPr>
          <a:xfrm>
            <a:off x="138528" y="3624194"/>
            <a:ext cx="3186050" cy="769441"/>
          </a:xfrm>
          <a:prstGeom prst="rect">
            <a:avLst/>
          </a:prstGeom>
          <a:noFill/>
        </p:spPr>
        <p:txBody>
          <a:bodyPr wrap="square" rtlCol="0">
            <a:spAutoFit/>
          </a:bodyPr>
          <a:lstStyle/>
          <a:p>
            <a:r>
              <a:rPr lang="en-US" sz="2200" b="1" dirty="0" err="1">
                <a:solidFill>
                  <a:srgbClr val="002060"/>
                </a:solidFill>
              </a:rPr>
              <a:t>Ejemplo</a:t>
            </a:r>
            <a:r>
              <a:rPr lang="en-US" sz="2200" dirty="0">
                <a:solidFill>
                  <a:srgbClr val="002060"/>
                </a:solidFill>
              </a:rPr>
              <a:t>:</a:t>
            </a:r>
          </a:p>
          <a:p>
            <a:r>
              <a:rPr lang="en-US" sz="2200" dirty="0" err="1">
                <a:solidFill>
                  <a:srgbClr val="002060"/>
                </a:solidFill>
              </a:rPr>
              <a:t>Estudiante</a:t>
            </a:r>
            <a:r>
              <a:rPr lang="en-US" sz="2200" dirty="0">
                <a:solidFill>
                  <a:srgbClr val="002060"/>
                </a:solidFill>
              </a:rPr>
              <a:t> A </a:t>
            </a:r>
            <a:r>
              <a:rPr lang="en-US" sz="2200" dirty="0" err="1">
                <a:solidFill>
                  <a:srgbClr val="002060"/>
                </a:solidFill>
              </a:rPr>
              <a:t>habla</a:t>
            </a:r>
            <a:r>
              <a:rPr lang="en-US" sz="2200" dirty="0">
                <a:solidFill>
                  <a:srgbClr val="002060"/>
                </a:solidFill>
              </a:rPr>
              <a:t>.</a:t>
            </a:r>
          </a:p>
        </p:txBody>
      </p:sp>
      <p:sp>
        <p:nvSpPr>
          <p:cNvPr id="14" name="TextBox 6">
            <a:extLst>
              <a:ext uri="{FF2B5EF4-FFF2-40B4-BE49-F238E27FC236}">
                <a16:creationId xmlns:a16="http://schemas.microsoft.com/office/drawing/2014/main" id="{94F47EC8-D009-48BA-BDCE-9977C9CDDF80}"/>
              </a:ext>
            </a:extLst>
          </p:cNvPr>
          <p:cNvSpPr txBox="1"/>
          <p:nvPr/>
        </p:nvSpPr>
        <p:spPr>
          <a:xfrm>
            <a:off x="3906520" y="3962748"/>
            <a:ext cx="6119813" cy="430887"/>
          </a:xfrm>
          <a:prstGeom prst="rect">
            <a:avLst/>
          </a:prstGeom>
          <a:noFill/>
        </p:spPr>
        <p:txBody>
          <a:bodyPr wrap="square" rtlCol="0">
            <a:spAutoFit/>
          </a:bodyPr>
          <a:lstStyle/>
          <a:p>
            <a:r>
              <a:rPr lang="en-US" sz="2200" dirty="0" err="1">
                <a:solidFill>
                  <a:srgbClr val="002060"/>
                </a:solidFill>
              </a:rPr>
              <a:t>Estudiante</a:t>
            </a:r>
            <a:r>
              <a:rPr lang="en-US" sz="2200" dirty="0">
                <a:solidFill>
                  <a:srgbClr val="002060"/>
                </a:solidFill>
              </a:rPr>
              <a:t> B </a:t>
            </a:r>
            <a:r>
              <a:rPr lang="en-US" sz="2200" dirty="0" err="1">
                <a:solidFill>
                  <a:srgbClr val="002060"/>
                </a:solidFill>
              </a:rPr>
              <a:t>escucha</a:t>
            </a:r>
            <a:r>
              <a:rPr lang="en-US" sz="2200" dirty="0">
                <a:solidFill>
                  <a:srgbClr val="002060"/>
                </a:solidFill>
              </a:rPr>
              <a:t> y </a:t>
            </a:r>
            <a:r>
              <a:rPr lang="en-US" sz="2200" dirty="0" err="1">
                <a:solidFill>
                  <a:srgbClr val="002060"/>
                </a:solidFill>
              </a:rPr>
              <a:t>completa</a:t>
            </a:r>
            <a:r>
              <a:rPr lang="en-US" sz="2200" dirty="0">
                <a:solidFill>
                  <a:srgbClr val="002060"/>
                </a:solidFill>
              </a:rPr>
              <a:t> la </a:t>
            </a:r>
            <a:r>
              <a:rPr lang="en-US" sz="2200" dirty="0" err="1">
                <a:solidFill>
                  <a:srgbClr val="002060"/>
                </a:solidFill>
              </a:rPr>
              <a:t>tabla</a:t>
            </a:r>
            <a:r>
              <a:rPr lang="en-US" sz="2200" dirty="0">
                <a:solidFill>
                  <a:srgbClr val="002060"/>
                </a:solidFill>
              </a:rPr>
              <a:t>.</a:t>
            </a:r>
          </a:p>
        </p:txBody>
      </p:sp>
      <p:pic>
        <p:nvPicPr>
          <p:cNvPr id="1026" name="Picture 2" descr="Writing Drawing Clip art - writing png download - 2383*1898 - Free ...">
            <a:extLst>
              <a:ext uri="{FF2B5EF4-FFF2-40B4-BE49-F238E27FC236}">
                <a16:creationId xmlns:a16="http://schemas.microsoft.com/office/drawing/2014/main" id="{E997CFFF-5982-C046-A3D3-CDB9B87455AC}"/>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01019" y="5183235"/>
            <a:ext cx="1094772" cy="868867"/>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hinese people talking - Clip Art Library">
            <a:extLst>
              <a:ext uri="{FF2B5EF4-FFF2-40B4-BE49-F238E27FC236}">
                <a16:creationId xmlns:a16="http://schemas.microsoft.com/office/drawing/2014/main" id="{BA6FA53F-B19A-3A46-9649-6C1E3174F01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56092" y="2665008"/>
            <a:ext cx="2255606" cy="116856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746432" y="1515697"/>
            <a:ext cx="998991" cy="430887"/>
          </a:xfrm>
          <a:prstGeom prst="rect">
            <a:avLst/>
          </a:prstGeom>
        </p:spPr>
        <p:txBody>
          <a:bodyPr wrap="none">
            <a:spAutoFit/>
          </a:bodyPr>
          <a:lstStyle/>
          <a:p>
            <a:r>
              <a:rPr lang="en-US" sz="2200" b="1" i="1">
                <a:solidFill>
                  <a:srgbClr val="002060"/>
                </a:solidFill>
              </a:rPr>
              <a:t>vowel</a:t>
            </a:r>
            <a:endParaRPr lang="en-GB" sz="2200"/>
          </a:p>
        </p:txBody>
      </p:sp>
      <p:sp>
        <p:nvSpPr>
          <p:cNvPr id="19" name="Rectangle 18"/>
          <p:cNvSpPr/>
          <p:nvPr/>
        </p:nvSpPr>
        <p:spPr>
          <a:xfrm>
            <a:off x="4240785" y="1522063"/>
            <a:ext cx="511679" cy="430887"/>
          </a:xfrm>
          <a:prstGeom prst="rect">
            <a:avLst/>
          </a:prstGeom>
        </p:spPr>
        <p:txBody>
          <a:bodyPr wrap="none">
            <a:spAutoFit/>
          </a:bodyPr>
          <a:lstStyle/>
          <a:p>
            <a:r>
              <a:rPr lang="en-US" sz="2200" b="1" i="1">
                <a:solidFill>
                  <a:srgbClr val="002060"/>
                </a:solidFill>
              </a:rPr>
              <a:t>‘n’</a:t>
            </a:r>
            <a:endParaRPr lang="en-GB" sz="2200"/>
          </a:p>
        </p:txBody>
      </p:sp>
      <p:sp>
        <p:nvSpPr>
          <p:cNvPr id="20" name="Rectangle 19"/>
          <p:cNvSpPr/>
          <p:nvPr/>
        </p:nvSpPr>
        <p:spPr>
          <a:xfrm>
            <a:off x="5101949" y="1538155"/>
            <a:ext cx="465192" cy="430887"/>
          </a:xfrm>
          <a:prstGeom prst="rect">
            <a:avLst/>
          </a:prstGeom>
        </p:spPr>
        <p:txBody>
          <a:bodyPr wrap="none">
            <a:spAutoFit/>
          </a:bodyPr>
          <a:lstStyle/>
          <a:p>
            <a:r>
              <a:rPr lang="en-US" sz="2200" b="1" i="1">
                <a:solidFill>
                  <a:srgbClr val="002060"/>
                </a:solidFill>
              </a:rPr>
              <a:t>‘s’</a:t>
            </a:r>
            <a:endParaRPr lang="en-GB" sz="2200"/>
          </a:p>
        </p:txBody>
      </p:sp>
    </p:spTree>
    <p:extLst>
      <p:ext uri="{BB962C8B-B14F-4D97-AF65-F5344CB8AC3E}">
        <p14:creationId xmlns:p14="http://schemas.microsoft.com/office/powerpoint/2010/main" val="163992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P spid="8" grpId="0"/>
      <p:bldP spid="10" grpId="0"/>
      <p:bldP spid="11" grpId="0"/>
      <p:bldP spid="12" grpId="0"/>
      <p:bldP spid="14" grpId="0"/>
      <p:bldP spid="9"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72017" y="258166"/>
            <a:ext cx="12561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539094" y="4780769"/>
            <a:ext cx="273614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solidFill>
                  <a:srgbClr val="002060"/>
                </a:solidFill>
                <a:latin typeface="Century Gothic" panose="020F0302020204030204"/>
              </a:rPr>
              <a:t>el </a:t>
            </a:r>
            <a:r>
              <a:rPr lang="fr-FR" sz="5400" dirty="0" err="1">
                <a:solidFill>
                  <a:srgbClr val="002060"/>
                </a:solidFill>
                <a:latin typeface="Century Gothic" panose="020F0302020204030204"/>
              </a:rPr>
              <a:t>norte</a:t>
            </a:r>
            <a:endParaRPr kumimoji="0" lang="fr-FR" sz="3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990768" y="4780769"/>
            <a:ext cx="264412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solidFill>
                  <a:srgbClr val="002060"/>
                </a:solidFill>
                <a:latin typeface="Century Gothic" panose="020F0302020204030204"/>
              </a:rPr>
              <a:t>el este</a:t>
            </a:r>
            <a:endParaRPr kumimoji="0" lang="fr-FR" sz="5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327682" y="4780769"/>
            <a:ext cx="275051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solidFill>
                  <a:srgbClr val="002060"/>
                </a:solidFill>
                <a:latin typeface="Century Gothic" panose="020F0302020204030204"/>
              </a:rPr>
              <a:t>el sur</a:t>
            </a:r>
            <a:endParaRPr kumimoji="0" lang="fr-FR" sz="54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3" name="Picture 2" descr="compas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7683" y="1743186"/>
            <a:ext cx="2750512" cy="2819400"/>
          </a:xfrm>
          <a:prstGeom prst="rect">
            <a:avLst/>
          </a:prstGeom>
        </p:spPr>
      </p:pic>
      <p:pic>
        <p:nvPicPr>
          <p:cNvPr id="20" name="Picture 19" descr="compas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36139" y="1757530"/>
            <a:ext cx="2995373" cy="2819400"/>
          </a:xfrm>
          <a:prstGeom prst="rect">
            <a:avLst/>
          </a:prstGeom>
        </p:spPr>
      </p:pic>
      <p:pic>
        <p:nvPicPr>
          <p:cNvPr id="22" name="Picture 21" descr="compas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39093" y="1729918"/>
            <a:ext cx="2736147" cy="2819400"/>
          </a:xfrm>
          <a:prstGeom prst="rect">
            <a:avLst/>
          </a:prstGeom>
        </p:spPr>
      </p:pic>
      <p:sp>
        <p:nvSpPr>
          <p:cNvPr id="24" name="TextBox 23"/>
          <p:cNvSpPr txBox="1"/>
          <p:nvPr/>
        </p:nvSpPr>
        <p:spPr>
          <a:xfrm>
            <a:off x="10614942" y="786926"/>
            <a:ext cx="1256125" cy="461665"/>
          </a:xfrm>
          <a:prstGeom prst="rect">
            <a:avLst/>
          </a:prstGeom>
          <a:noFill/>
        </p:spPr>
        <p:txBody>
          <a:bodyPr wrap="square" rtlCol="0">
            <a:spAutoFit/>
          </a:bodyPr>
          <a:lstStyle/>
          <a:p>
            <a:r>
              <a:rPr lang="en-US" sz="2400" b="1" dirty="0">
                <a:solidFill>
                  <a:srgbClr val="002060"/>
                </a:solidFill>
              </a:rPr>
              <a:t>[1/4]</a:t>
            </a:r>
          </a:p>
        </p:txBody>
      </p:sp>
      <p:sp>
        <p:nvSpPr>
          <p:cNvPr id="25" name="Anillo 24">
            <a:extLst>
              <a:ext uri="{FF2B5EF4-FFF2-40B4-BE49-F238E27FC236}">
                <a16:creationId xmlns:a16="http://schemas.microsoft.com/office/drawing/2014/main" id="{317ACC15-0D04-4E4C-8D26-8192344931A5}"/>
              </a:ext>
            </a:extLst>
          </p:cNvPr>
          <p:cNvSpPr/>
          <p:nvPr/>
        </p:nvSpPr>
        <p:spPr>
          <a:xfrm>
            <a:off x="1383095" y="4025462"/>
            <a:ext cx="851385" cy="801955"/>
          </a:xfrm>
          <a:prstGeom prst="donut">
            <a:avLst>
              <a:gd name="adj" fmla="val 1593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26" name="Anillo 25">
            <a:extLst>
              <a:ext uri="{FF2B5EF4-FFF2-40B4-BE49-F238E27FC236}">
                <a16:creationId xmlns:a16="http://schemas.microsoft.com/office/drawing/2014/main" id="{526B5965-7BD1-CC4E-A072-FEB8D24A08F8}"/>
              </a:ext>
            </a:extLst>
          </p:cNvPr>
          <p:cNvSpPr/>
          <p:nvPr/>
        </p:nvSpPr>
        <p:spPr>
          <a:xfrm>
            <a:off x="4535694" y="1471252"/>
            <a:ext cx="851385" cy="801955"/>
          </a:xfrm>
          <a:prstGeom prst="donut">
            <a:avLst>
              <a:gd name="adj" fmla="val 1593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27" name="Anillo 26">
            <a:extLst>
              <a:ext uri="{FF2B5EF4-FFF2-40B4-BE49-F238E27FC236}">
                <a16:creationId xmlns:a16="http://schemas.microsoft.com/office/drawing/2014/main" id="{6D86A81F-0F32-9742-ABE0-F6CE5A3EE560}"/>
              </a:ext>
            </a:extLst>
          </p:cNvPr>
          <p:cNvSpPr/>
          <p:nvPr/>
        </p:nvSpPr>
        <p:spPr>
          <a:xfrm>
            <a:off x="9203211" y="2766252"/>
            <a:ext cx="851385" cy="801955"/>
          </a:xfrm>
          <a:prstGeom prst="donut">
            <a:avLst>
              <a:gd name="adj" fmla="val 1593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28" name="Rectangle 3">
            <a:extLst>
              <a:ext uri="{FF2B5EF4-FFF2-40B4-BE49-F238E27FC236}">
                <a16:creationId xmlns:a16="http://schemas.microsoft.com/office/drawing/2014/main" id="{19F92A6F-C2B4-2344-99BF-C7C50A13DDBE}"/>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AutoShape 11">
            <a:hlinkClick r:id="" action="ppaction://noaction" highlightClick="1"/>
            <a:extLst>
              <a:ext uri="{FF2B5EF4-FFF2-40B4-BE49-F238E27FC236}">
                <a16:creationId xmlns:a16="http://schemas.microsoft.com/office/drawing/2014/main" id="{A8676E6E-BE81-4A49-9B21-E1B31DEC3A6B}"/>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30" name="Rectangle 2">
            <a:extLst>
              <a:ext uri="{FF2B5EF4-FFF2-40B4-BE49-F238E27FC236}">
                <a16:creationId xmlns:a16="http://schemas.microsoft.com/office/drawing/2014/main" id="{2B944339-85A1-1348-B08E-9E526E8492C2}"/>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1" name="Group 11">
            <a:extLst>
              <a:ext uri="{FF2B5EF4-FFF2-40B4-BE49-F238E27FC236}">
                <a16:creationId xmlns:a16="http://schemas.microsoft.com/office/drawing/2014/main" id="{2AFE8C8C-C8E8-8443-B3D0-E50F4709E5DC}"/>
              </a:ext>
            </a:extLst>
          </p:cNvPr>
          <p:cNvGrpSpPr/>
          <p:nvPr/>
        </p:nvGrpSpPr>
        <p:grpSpPr>
          <a:xfrm>
            <a:off x="10635094" y="1293571"/>
            <a:ext cx="1439862" cy="4462189"/>
            <a:chOff x="10558328" y="1163992"/>
            <a:chExt cx="1439862" cy="4462189"/>
          </a:xfrm>
        </p:grpSpPr>
        <p:sp>
          <p:nvSpPr>
            <p:cNvPr id="32" name="Line 4">
              <a:extLst>
                <a:ext uri="{FF2B5EF4-FFF2-40B4-BE49-F238E27FC236}">
                  <a16:creationId xmlns:a16="http://schemas.microsoft.com/office/drawing/2014/main" id="{D92938ED-28C8-914B-BC5F-E74E7E855232}"/>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Line 7">
              <a:extLst>
                <a:ext uri="{FF2B5EF4-FFF2-40B4-BE49-F238E27FC236}">
                  <a16:creationId xmlns:a16="http://schemas.microsoft.com/office/drawing/2014/main" id="{3C2EB774-20AB-EC4A-9A83-50185CBEB35D}"/>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Line 9">
              <a:extLst>
                <a:ext uri="{FF2B5EF4-FFF2-40B4-BE49-F238E27FC236}">
                  <a16:creationId xmlns:a16="http://schemas.microsoft.com/office/drawing/2014/main" id="{381E7C75-4809-0641-9FB4-17C6F18ABED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 Box 10">
              <a:extLst>
                <a:ext uri="{FF2B5EF4-FFF2-40B4-BE49-F238E27FC236}">
                  <a16:creationId xmlns:a16="http://schemas.microsoft.com/office/drawing/2014/main" id="{5D33A136-C6E0-D74F-A8D4-CAC172DE8C5F}"/>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6" name="Text Box 12">
              <a:extLst>
                <a:ext uri="{FF2B5EF4-FFF2-40B4-BE49-F238E27FC236}">
                  <a16:creationId xmlns:a16="http://schemas.microsoft.com/office/drawing/2014/main" id="{F1BB4708-EE4C-1E46-A144-9AB64B3092E3}"/>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3</a:t>
              </a:r>
            </a:p>
          </p:txBody>
        </p:sp>
        <p:sp>
          <p:nvSpPr>
            <p:cNvPr id="37" name="Text Box 14">
              <a:extLst>
                <a:ext uri="{FF2B5EF4-FFF2-40B4-BE49-F238E27FC236}">
                  <a16:creationId xmlns:a16="http://schemas.microsoft.com/office/drawing/2014/main" id="{61708C80-2E47-9546-8D96-1F93F06FCB19}"/>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grpSp>
    </p:spTree>
    <p:extLst>
      <p:ext uri="{BB962C8B-B14F-4D97-AF65-F5344CB8AC3E}">
        <p14:creationId xmlns:p14="http://schemas.microsoft.com/office/powerpoint/2010/main" val="346607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28"/>
                                        </p:tgtEl>
                                      </p:cBhvr>
                                    </p:animEffect>
                                    <p:set>
                                      <p:cBhvr>
                                        <p:cTn id="16" dur="1" fill="hold">
                                          <p:stCondLst>
                                            <p:cond delay="2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8341895" y="93581"/>
            <a:ext cx="367379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8315158" y="-90480"/>
            <a:ext cx="3700534" cy="769039"/>
          </a:xfrm>
        </p:spPr>
        <p:txBody>
          <a:bodyPr>
            <a:normAutofit/>
          </a:bodyPr>
          <a:lstStyle/>
          <a:p>
            <a:pPr algn="ct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r>
              <a:rPr lang="en-GB" sz="2000" b="1" dirty="0">
                <a:solidFill>
                  <a:prstClr val="white"/>
                </a:solidFill>
              </a:rPr>
              <a:t> / </a:t>
            </a:r>
            <a:r>
              <a:rPr lang="en-GB" sz="2000" b="1" dirty="0" err="1">
                <a:solidFill>
                  <a:prstClr val="white"/>
                </a:solidFill>
              </a:rPr>
              <a:t>escribir</a:t>
            </a:r>
            <a:endParaRPr lang="en-US" sz="2000" dirty="0"/>
          </a:p>
        </p:txBody>
      </p:sp>
      <p:graphicFrame>
        <p:nvGraphicFramePr>
          <p:cNvPr id="4" name="Tabla 2">
            <a:extLst>
              <a:ext uri="{FF2B5EF4-FFF2-40B4-BE49-F238E27FC236}">
                <a16:creationId xmlns:a16="http://schemas.microsoft.com/office/drawing/2014/main" id="{D8F407A8-43B3-47AE-A66F-0AD8B7B4D2ED}"/>
              </a:ext>
            </a:extLst>
          </p:cNvPr>
          <p:cNvGraphicFramePr>
            <a:graphicFrameLocks noGrp="1"/>
          </p:cNvGraphicFramePr>
          <p:nvPr>
            <p:extLst>
              <p:ext uri="{D42A27DB-BD31-4B8C-83A1-F6EECF244321}">
                <p14:modId xmlns:p14="http://schemas.microsoft.com/office/powerpoint/2010/main" val="1311881432"/>
              </p:ext>
            </p:extLst>
          </p:nvPr>
        </p:nvGraphicFramePr>
        <p:xfrm>
          <a:off x="3931920" y="636457"/>
          <a:ext cx="8083771" cy="5618039"/>
        </p:xfrm>
        <a:graphic>
          <a:graphicData uri="http://schemas.openxmlformats.org/drawingml/2006/table">
            <a:tbl>
              <a:tblPr firstRow="1" bandRow="1">
                <a:tableStyleId>{5DA37D80-6434-44D0-A028-1B22A696006F}</a:tableStyleId>
              </a:tblPr>
              <a:tblGrid>
                <a:gridCol w="5943600">
                  <a:extLst>
                    <a:ext uri="{9D8B030D-6E8A-4147-A177-3AD203B41FA5}">
                      <a16:colId xmlns:a16="http://schemas.microsoft.com/office/drawing/2014/main" val="1775176646"/>
                    </a:ext>
                  </a:extLst>
                </a:gridCol>
                <a:gridCol w="2140171">
                  <a:extLst>
                    <a:ext uri="{9D8B030D-6E8A-4147-A177-3AD203B41FA5}">
                      <a16:colId xmlns:a16="http://schemas.microsoft.com/office/drawing/2014/main" val="709409682"/>
                    </a:ext>
                  </a:extLst>
                </a:gridCol>
              </a:tblGrid>
              <a:tr h="802577">
                <a:tc>
                  <a:txBody>
                    <a:bodyPr/>
                    <a:lstStyle/>
                    <a:p>
                      <a:pPr algn="ctr"/>
                      <a:r>
                        <a:rPr lang="en-GB" sz="2000" dirty="0">
                          <a:solidFill>
                            <a:srgbClr val="002060"/>
                          </a:solidFill>
                        </a:rPr>
                        <a:t>Fill in the gaps. If necessary, include an accent to keep the stress on the penultimate syllable.</a:t>
                      </a:r>
                      <a:endParaRPr lang="x-none" sz="2000" dirty="0">
                        <a:solidFill>
                          <a:srgbClr val="002060"/>
                        </a:solidFill>
                      </a:endParaRPr>
                    </a:p>
                  </a:txBody>
                  <a:tcPr anchor="ctr"/>
                </a:tc>
                <a:tc>
                  <a:txBody>
                    <a:bodyPr/>
                    <a:lstStyle/>
                    <a:p>
                      <a:pPr algn="ctr"/>
                      <a:r>
                        <a:rPr lang="en-GB" sz="2000" dirty="0">
                          <a:solidFill>
                            <a:srgbClr val="002060"/>
                          </a:solidFill>
                        </a:rPr>
                        <a:t>Missing words in English</a:t>
                      </a:r>
                      <a:endParaRPr lang="x-none" sz="2000" dirty="0">
                        <a:solidFill>
                          <a:srgbClr val="002060"/>
                        </a:solidFill>
                      </a:endParaRPr>
                    </a:p>
                  </a:txBody>
                  <a:tcPr anchor="ctr"/>
                </a:tc>
                <a:extLst>
                  <a:ext uri="{0D108BD9-81ED-4DB2-BD59-A6C34878D82A}">
                    <a16:rowId xmlns:a16="http://schemas.microsoft.com/office/drawing/2014/main" val="106670579"/>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1. Mi abuela no usa un </a:t>
                      </a:r>
                      <a:r>
                        <a:rPr lang="es-ES" sz="2000" b="0" u="none" noProof="0" dirty="0">
                          <a:solidFill>
                            <a:srgbClr val="002060"/>
                          </a:solidFill>
                        </a:rPr>
                        <a:t>__________</a:t>
                      </a:r>
                      <a:r>
                        <a:rPr lang="es-ES" sz="2000" noProof="0" dirty="0">
                          <a:solidFill>
                            <a:srgbClr val="002060"/>
                          </a:solidFill>
                        </a:rPr>
                        <a:t> porque es </a:t>
                      </a:r>
                      <a:r>
                        <a:rPr lang="es-ES" sz="2000" b="0" u="none" noProof="0" dirty="0">
                          <a:solidFill>
                            <a:srgbClr val="002060"/>
                          </a:solidFill>
                        </a:rPr>
                        <a:t>__________</a:t>
                      </a:r>
                      <a:r>
                        <a:rPr lang="es-ES" sz="2000" noProof="0" dirty="0">
                          <a:solidFill>
                            <a:srgbClr val="002060"/>
                          </a:solidFill>
                        </a:rPr>
                        <a:t>.</a:t>
                      </a: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493973381"/>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2. Tú </a:t>
                      </a:r>
                      <a:r>
                        <a:rPr lang="es-ES" sz="2000" b="0" u="none" noProof="0" dirty="0">
                          <a:solidFill>
                            <a:srgbClr val="002060"/>
                          </a:solidFill>
                        </a:rPr>
                        <a:t>__________</a:t>
                      </a:r>
                      <a:r>
                        <a:rPr lang="es-ES" sz="2000" noProof="0" dirty="0">
                          <a:solidFill>
                            <a:srgbClr val="002060"/>
                          </a:solidFill>
                        </a:rPr>
                        <a:t> mucho tiempo en los</a:t>
                      </a:r>
                      <a:r>
                        <a:rPr lang="es-ES" sz="2000" u="sng" noProof="0" dirty="0">
                          <a:solidFill>
                            <a:srgbClr val="002060"/>
                          </a:solidFill>
                        </a:rPr>
                        <a:t> </a:t>
                      </a:r>
                      <a:r>
                        <a:rPr lang="es-ES" sz="2000" b="0" u="none" noProof="0" dirty="0">
                          <a:solidFill>
                            <a:srgbClr val="002060"/>
                          </a:solidFill>
                        </a:rPr>
                        <a:t>____________________.</a:t>
                      </a:r>
                      <a:endParaRPr lang="es-ES" sz="2000" noProof="0" dirty="0">
                        <a:solidFill>
                          <a:srgbClr val="002060"/>
                        </a:solidFill>
                      </a:endParaRPr>
                    </a:p>
                  </a:txBody>
                  <a:tcPr anchor="ctr"/>
                </a:tc>
                <a:tc>
                  <a:txBody>
                    <a:bodyPr/>
                    <a:lstStyle/>
                    <a:p>
                      <a:pPr algn="ctr"/>
                      <a:endParaRPr lang="x-none" sz="2000">
                        <a:solidFill>
                          <a:srgbClr val="203864"/>
                        </a:solidFill>
                      </a:endParaRPr>
                    </a:p>
                  </a:txBody>
                  <a:tcPr/>
                </a:tc>
                <a:extLst>
                  <a:ext uri="{0D108BD9-81ED-4DB2-BD59-A6C34878D82A}">
                    <a16:rowId xmlns:a16="http://schemas.microsoft.com/office/drawing/2014/main" val="2944536397"/>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3. Mis primas </a:t>
                      </a:r>
                      <a:r>
                        <a:rPr lang="es-ES" sz="2000" b="0" u="none" noProof="0" dirty="0">
                          <a:solidFill>
                            <a:srgbClr val="002060"/>
                          </a:solidFill>
                        </a:rPr>
                        <a:t>__________</a:t>
                      </a:r>
                      <a:r>
                        <a:rPr lang="es-ES" sz="2000" noProof="0" dirty="0">
                          <a:solidFill>
                            <a:srgbClr val="002060"/>
                          </a:solidFill>
                        </a:rPr>
                        <a:t> </a:t>
                      </a:r>
                      <a:r>
                        <a:rPr lang="es-ES" sz="2000" u="none" noProof="0" dirty="0">
                          <a:solidFill>
                            <a:srgbClr val="002060"/>
                          </a:solidFill>
                        </a:rPr>
                        <a:t>ropa </a:t>
                      </a:r>
                      <a:r>
                        <a:rPr lang="es-ES" sz="2000" b="0" u="none" noProof="0" dirty="0">
                          <a:solidFill>
                            <a:srgbClr val="002060"/>
                          </a:solidFill>
                        </a:rPr>
                        <a:t>__________</a:t>
                      </a:r>
                      <a:r>
                        <a:rPr lang="es-ES" sz="2000" u="none" noProof="0" dirty="0">
                          <a:solidFill>
                            <a:srgbClr val="002060"/>
                          </a:solidFill>
                        </a:rPr>
                        <a:t> en el mercado.</a:t>
                      </a:r>
                    </a:p>
                  </a:txBody>
                  <a:tcPr anchor="ctr"/>
                </a:tc>
                <a:tc>
                  <a:txBody>
                    <a:bodyPr/>
                    <a:lstStyle/>
                    <a:p>
                      <a:pPr algn="ctr"/>
                      <a:endParaRPr lang="x-none" sz="2000">
                        <a:solidFill>
                          <a:srgbClr val="203864"/>
                        </a:solidFill>
                      </a:endParaRPr>
                    </a:p>
                  </a:txBody>
                  <a:tcPr/>
                </a:tc>
                <a:extLst>
                  <a:ext uri="{0D108BD9-81ED-4DB2-BD59-A6C34878D82A}">
                    <a16:rowId xmlns:a16="http://schemas.microsoft.com/office/drawing/2014/main" val="3694586834"/>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4. El </a:t>
                      </a:r>
                      <a:r>
                        <a:rPr lang="en-GB" sz="2000" dirty="0" err="1">
                          <a:solidFill>
                            <a:srgbClr val="002060"/>
                          </a:solidFill>
                        </a:rPr>
                        <a:t>gato</a:t>
                      </a:r>
                      <a:r>
                        <a:rPr lang="en-GB" sz="2000" dirty="0">
                          <a:solidFill>
                            <a:srgbClr val="002060"/>
                          </a:solidFill>
                        </a:rPr>
                        <a:t> ________ </a:t>
                      </a:r>
                      <a:r>
                        <a:rPr lang="en-GB" sz="2000" dirty="0" err="1">
                          <a:solidFill>
                            <a:srgbClr val="002060"/>
                          </a:solidFill>
                        </a:rPr>
                        <a:t>sube</a:t>
                      </a:r>
                      <a:r>
                        <a:rPr lang="en-GB" sz="2000" dirty="0">
                          <a:solidFill>
                            <a:srgbClr val="002060"/>
                          </a:solidFill>
                        </a:rPr>
                        <a:t> el </a:t>
                      </a:r>
                      <a:r>
                        <a:rPr lang="es-ES" sz="2000" b="0" u="none" noProof="0" dirty="0">
                          <a:solidFill>
                            <a:srgbClr val="002060"/>
                          </a:solidFill>
                        </a:rPr>
                        <a:t>__________</a:t>
                      </a:r>
                      <a:r>
                        <a:rPr lang="en-GB" sz="2000" dirty="0">
                          <a:solidFill>
                            <a:srgbClr val="002060"/>
                          </a:solidFill>
                        </a:rPr>
                        <a:t> </a:t>
                      </a:r>
                      <a:r>
                        <a:rPr lang="en-GB" sz="2000" dirty="0" err="1">
                          <a:solidFill>
                            <a:srgbClr val="002060"/>
                          </a:solidFill>
                        </a:rPr>
                        <a:t>porque</a:t>
                      </a:r>
                      <a:r>
                        <a:rPr lang="en-GB" sz="2000" dirty="0">
                          <a:solidFill>
                            <a:srgbClr val="002060"/>
                          </a:solidFill>
                        </a:rPr>
                        <a:t> </a:t>
                      </a:r>
                      <a:r>
                        <a:rPr lang="en-GB" sz="2000" dirty="0" err="1">
                          <a:solidFill>
                            <a:srgbClr val="002060"/>
                          </a:solidFill>
                        </a:rPr>
                        <a:t>tiene</a:t>
                      </a:r>
                      <a:r>
                        <a:rPr lang="en-GB" sz="2000" dirty="0">
                          <a:solidFill>
                            <a:srgbClr val="002060"/>
                          </a:solidFill>
                        </a:rPr>
                        <a:t> </a:t>
                      </a:r>
                      <a:r>
                        <a:rPr lang="es-ES" sz="2000" b="0" u="none" noProof="0" dirty="0">
                          <a:solidFill>
                            <a:srgbClr val="002060"/>
                          </a:solidFill>
                        </a:rPr>
                        <a:t>__________</a:t>
                      </a:r>
                      <a:r>
                        <a:rPr lang="en-GB" sz="2000" dirty="0">
                          <a:solidFill>
                            <a:srgbClr val="002060"/>
                          </a:solidFill>
                        </a:rPr>
                        <a:t>.</a:t>
                      </a:r>
                      <a:endParaRPr lang="x-none" sz="2000" dirty="0">
                        <a:solidFill>
                          <a:srgbClr val="002060"/>
                        </a:solidFill>
                      </a:endParaRPr>
                    </a:p>
                  </a:txBody>
                  <a:tcPr anchor="ctr"/>
                </a:tc>
                <a:tc>
                  <a:txBody>
                    <a:bodyPr/>
                    <a:lstStyle/>
                    <a:p>
                      <a:pPr algn="ctr"/>
                      <a:endParaRPr lang="x-none" sz="2000">
                        <a:solidFill>
                          <a:srgbClr val="203864"/>
                        </a:solidFill>
                      </a:endParaRPr>
                    </a:p>
                  </a:txBody>
                  <a:tcPr/>
                </a:tc>
                <a:extLst>
                  <a:ext uri="{0D108BD9-81ED-4DB2-BD59-A6C34878D82A}">
                    <a16:rowId xmlns:a16="http://schemas.microsoft.com/office/drawing/2014/main" val="2355107805"/>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5. El padre </a:t>
                      </a:r>
                      <a:r>
                        <a:rPr lang="es-ES" sz="2000" b="0" u="none" noProof="0" dirty="0">
                          <a:solidFill>
                            <a:srgbClr val="002060"/>
                          </a:solidFill>
                        </a:rPr>
                        <a:t>__________</a:t>
                      </a:r>
                      <a:r>
                        <a:rPr lang="en-GB" sz="2000" dirty="0">
                          <a:solidFill>
                            <a:srgbClr val="002060"/>
                          </a:solidFill>
                        </a:rPr>
                        <a:t> a </a:t>
                      </a:r>
                      <a:r>
                        <a:rPr lang="en-GB" sz="2000" dirty="0" err="1">
                          <a:solidFill>
                            <a:srgbClr val="002060"/>
                          </a:solidFill>
                        </a:rPr>
                        <a:t>su</a:t>
                      </a:r>
                      <a:r>
                        <a:rPr lang="en-GB" sz="2000" dirty="0">
                          <a:solidFill>
                            <a:srgbClr val="002060"/>
                          </a:solidFill>
                        </a:rPr>
                        <a:t> </a:t>
                      </a:r>
                      <a:r>
                        <a:rPr lang="de-DE" sz="2000" dirty="0" err="1">
                          <a:solidFill>
                            <a:srgbClr val="002060"/>
                          </a:solidFill>
                        </a:rPr>
                        <a:t>hijo</a:t>
                      </a:r>
                      <a:r>
                        <a:rPr lang="de-DE" sz="2000" dirty="0">
                          <a:solidFill>
                            <a:srgbClr val="002060"/>
                          </a:solidFill>
                        </a:rPr>
                        <a:t> </a:t>
                      </a:r>
                      <a:r>
                        <a:rPr lang="de-DE" sz="2000" dirty="0" err="1">
                          <a:solidFill>
                            <a:srgbClr val="002060"/>
                          </a:solidFill>
                        </a:rPr>
                        <a:t>cuando</a:t>
                      </a:r>
                      <a:r>
                        <a:rPr lang="de-DE" sz="2000" dirty="0">
                          <a:solidFill>
                            <a:srgbClr val="002060"/>
                          </a:solidFill>
                        </a:rPr>
                        <a:t> </a:t>
                      </a:r>
                      <a:r>
                        <a:rPr lang="de-DE" sz="2000" dirty="0" err="1">
                          <a:solidFill>
                            <a:srgbClr val="002060"/>
                          </a:solidFill>
                        </a:rPr>
                        <a:t>está</a:t>
                      </a:r>
                      <a:r>
                        <a:rPr lang="de-DE" sz="2000" dirty="0">
                          <a:solidFill>
                            <a:srgbClr val="002060"/>
                          </a:solidFill>
                        </a:rPr>
                        <a:t> </a:t>
                      </a:r>
                      <a:r>
                        <a:rPr lang="es-ES" sz="2000" b="0" u="none" noProof="0" dirty="0">
                          <a:solidFill>
                            <a:srgbClr val="002060"/>
                          </a:solidFill>
                        </a:rPr>
                        <a:t>__________</a:t>
                      </a:r>
                      <a:r>
                        <a:rPr lang="de-DE" sz="2000" dirty="0">
                          <a:solidFill>
                            <a:srgbClr val="002060"/>
                          </a:solidFill>
                        </a:rPr>
                        <a:t>.</a:t>
                      </a:r>
                      <a:endParaRPr lang="x-none" sz="2000" dirty="0">
                        <a:solidFill>
                          <a:srgbClr val="002060"/>
                        </a:solidFill>
                      </a:endParaRPr>
                    </a:p>
                  </a:txBody>
                  <a:tcPr anchor="ctr"/>
                </a:tc>
                <a:tc>
                  <a:txBody>
                    <a:bodyPr/>
                    <a:lstStyle/>
                    <a:p>
                      <a:pPr algn="ctr"/>
                      <a:endParaRPr lang="x-none" sz="2000">
                        <a:solidFill>
                          <a:srgbClr val="203864"/>
                        </a:solidFill>
                      </a:endParaRPr>
                    </a:p>
                  </a:txBody>
                  <a:tcPr/>
                </a:tc>
                <a:extLst>
                  <a:ext uri="{0D108BD9-81ED-4DB2-BD59-A6C34878D82A}">
                    <a16:rowId xmlns:a16="http://schemas.microsoft.com/office/drawing/2014/main" val="415022783"/>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6. María, </a:t>
                      </a:r>
                      <a:r>
                        <a:rPr lang="en-GB" sz="2000" dirty="0" err="1">
                          <a:solidFill>
                            <a:srgbClr val="002060"/>
                          </a:solidFill>
                        </a:rPr>
                        <a:t>tienes</a:t>
                      </a:r>
                      <a:r>
                        <a:rPr lang="en-GB" sz="2000" dirty="0">
                          <a:solidFill>
                            <a:srgbClr val="002060"/>
                          </a:solidFill>
                        </a:rPr>
                        <a:t> el </a:t>
                      </a:r>
                      <a:r>
                        <a:rPr lang="es-ES" sz="2000" b="0" u="none" noProof="0" dirty="0">
                          <a:solidFill>
                            <a:srgbClr val="002060"/>
                          </a:solidFill>
                        </a:rPr>
                        <a:t>__________</a:t>
                      </a:r>
                      <a:r>
                        <a:rPr lang="en-GB" sz="2000" dirty="0">
                          <a:solidFill>
                            <a:srgbClr val="002060"/>
                          </a:solidFill>
                        </a:rPr>
                        <a:t> de una </a:t>
                      </a:r>
                      <a:r>
                        <a:rPr lang="en-GB" sz="2000" dirty="0" err="1">
                          <a:solidFill>
                            <a:srgbClr val="002060"/>
                          </a:solidFill>
                        </a:rPr>
                        <a:t>buena</a:t>
                      </a:r>
                      <a:r>
                        <a:rPr lang="en-GB" sz="2000" dirty="0">
                          <a:solidFill>
                            <a:srgbClr val="002060"/>
                          </a:solidFill>
                        </a:rPr>
                        <a:t> </a:t>
                      </a:r>
                      <a:r>
                        <a:rPr lang="es-ES" sz="2000" b="0" u="none" noProof="0" dirty="0">
                          <a:solidFill>
                            <a:srgbClr val="002060"/>
                          </a:solidFill>
                        </a:rPr>
                        <a:t>__________</a:t>
                      </a:r>
                      <a:r>
                        <a:rPr lang="en-GB" sz="2000" dirty="0">
                          <a:solidFill>
                            <a:srgbClr val="002060"/>
                          </a:solidFill>
                        </a:rPr>
                        <a:t>. Eres ________ .</a:t>
                      </a:r>
                      <a:endParaRPr lang="x-none" sz="2000" dirty="0">
                        <a:solidFill>
                          <a:srgbClr val="002060"/>
                        </a:solidFill>
                      </a:endParaRP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2907717989"/>
                  </a:ext>
                </a:extLst>
              </a:tr>
            </a:tbl>
          </a:graphicData>
        </a:graphic>
      </p:graphicFrame>
      <p:graphicFrame>
        <p:nvGraphicFramePr>
          <p:cNvPr id="5" name="Tabla 5">
            <a:extLst>
              <a:ext uri="{FF2B5EF4-FFF2-40B4-BE49-F238E27FC236}">
                <a16:creationId xmlns:a16="http://schemas.microsoft.com/office/drawing/2014/main" id="{F8E2661E-C905-453C-AF14-A5D299763C35}"/>
              </a:ext>
            </a:extLst>
          </p:cNvPr>
          <p:cNvGraphicFramePr>
            <a:graphicFrameLocks noGrp="1"/>
          </p:cNvGraphicFramePr>
          <p:nvPr>
            <p:extLst>
              <p:ext uri="{D42A27DB-BD31-4B8C-83A1-F6EECF244321}">
                <p14:modId xmlns:p14="http://schemas.microsoft.com/office/powerpoint/2010/main" val="2211646171"/>
              </p:ext>
            </p:extLst>
          </p:nvPr>
        </p:nvGraphicFramePr>
        <p:xfrm>
          <a:off x="176308" y="636458"/>
          <a:ext cx="3620629" cy="5618039"/>
        </p:xfrm>
        <a:graphic>
          <a:graphicData uri="http://schemas.openxmlformats.org/drawingml/2006/table">
            <a:tbl>
              <a:tblPr firstRow="1" bandRow="1">
                <a:tableStyleId>{5DA37D80-6434-44D0-A028-1B22A696006F}</a:tableStyleId>
              </a:tblPr>
              <a:tblGrid>
                <a:gridCol w="3620629">
                  <a:extLst>
                    <a:ext uri="{9D8B030D-6E8A-4147-A177-3AD203B41FA5}">
                      <a16:colId xmlns:a16="http://schemas.microsoft.com/office/drawing/2014/main" val="1775176646"/>
                    </a:ext>
                  </a:extLst>
                </a:gridCol>
              </a:tblGrid>
              <a:tr h="802577">
                <a:tc>
                  <a:txBody>
                    <a:bodyPr/>
                    <a:lstStyle/>
                    <a:p>
                      <a:pPr algn="ctr"/>
                      <a:r>
                        <a:rPr lang="x-none" sz="2000" dirty="0">
                          <a:solidFill>
                            <a:srgbClr val="002060"/>
                          </a:solidFill>
                        </a:rPr>
                        <a:t>Say these sentences</a:t>
                      </a:r>
                    </a:p>
                  </a:txBody>
                  <a:tcPr anchor="ctr"/>
                </a:tc>
                <a:extLst>
                  <a:ext uri="{0D108BD9-81ED-4DB2-BD59-A6C34878D82A}">
                    <a16:rowId xmlns:a16="http://schemas.microsoft.com/office/drawing/2014/main" val="106670579"/>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1. Tú </a:t>
                      </a:r>
                      <a:r>
                        <a:rPr lang="es-ES" sz="2000" b="0" u="sng" noProof="0" dirty="0">
                          <a:solidFill>
                            <a:srgbClr val="002060"/>
                          </a:solidFill>
                        </a:rPr>
                        <a:t>sales</a:t>
                      </a:r>
                      <a:r>
                        <a:rPr lang="es-ES" sz="2000" noProof="0" dirty="0">
                          <a:solidFill>
                            <a:srgbClr val="002060"/>
                          </a:solidFill>
                        </a:rPr>
                        <a:t> por la </a:t>
                      </a:r>
                      <a:r>
                        <a:rPr lang="es-ES" sz="2000" u="sng" noProof="0" dirty="0">
                          <a:solidFill>
                            <a:srgbClr val="002060"/>
                          </a:solidFill>
                        </a:rPr>
                        <a:t>noche</a:t>
                      </a:r>
                      <a:r>
                        <a:rPr lang="es-ES" sz="2000" noProof="0" dirty="0">
                          <a:solidFill>
                            <a:srgbClr val="002060"/>
                          </a:solidFill>
                        </a:rPr>
                        <a:t> todos los viernes en marzo.</a:t>
                      </a:r>
                    </a:p>
                  </a:txBody>
                  <a:tcPr anchor="ctr"/>
                </a:tc>
                <a:extLst>
                  <a:ext uri="{0D108BD9-81ED-4DB2-BD59-A6C34878D82A}">
                    <a16:rowId xmlns:a16="http://schemas.microsoft.com/office/drawing/2014/main" val="493973381"/>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2. Me gusta jugar al </a:t>
                      </a:r>
                      <a:r>
                        <a:rPr lang="es-ES" sz="2000" u="sng" noProof="0" dirty="0">
                          <a:solidFill>
                            <a:srgbClr val="002060"/>
                          </a:solidFill>
                        </a:rPr>
                        <a:t>fútbol</a:t>
                      </a:r>
                      <a:r>
                        <a:rPr lang="es-ES" sz="2000" u="none" noProof="0" dirty="0">
                          <a:solidFill>
                            <a:srgbClr val="002060"/>
                          </a:solidFill>
                        </a:rPr>
                        <a:t> .</a:t>
                      </a:r>
                      <a:r>
                        <a:rPr lang="es-ES" sz="2000" noProof="0" dirty="0">
                          <a:solidFill>
                            <a:srgbClr val="002060"/>
                          </a:solidFill>
                        </a:rPr>
                        <a:t> Es </a:t>
                      </a:r>
                      <a:r>
                        <a:rPr lang="es-ES" sz="2000" u="sng" noProof="0" dirty="0">
                          <a:solidFill>
                            <a:srgbClr val="002060"/>
                          </a:solidFill>
                        </a:rPr>
                        <a:t>fácil</a:t>
                      </a:r>
                      <a:r>
                        <a:rPr lang="es-ES" sz="2000" u="none" noProof="0" dirty="0">
                          <a:solidFill>
                            <a:srgbClr val="002060"/>
                          </a:solidFill>
                        </a:rPr>
                        <a:t> porque soy activo</a:t>
                      </a:r>
                      <a:r>
                        <a:rPr lang="es-ES" sz="2000" noProof="0" dirty="0">
                          <a:solidFill>
                            <a:srgbClr val="002060"/>
                          </a:solidFill>
                        </a:rPr>
                        <a:t>.</a:t>
                      </a:r>
                    </a:p>
                  </a:txBody>
                  <a:tcPr anchor="ctr"/>
                </a:tc>
                <a:extLst>
                  <a:ext uri="{0D108BD9-81ED-4DB2-BD59-A6C34878D82A}">
                    <a16:rowId xmlns:a16="http://schemas.microsoft.com/office/drawing/2014/main" val="2944536397"/>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3. Pedro </a:t>
                      </a:r>
                      <a:r>
                        <a:rPr lang="es-ES" sz="2000" u="sng" noProof="0" dirty="0">
                          <a:solidFill>
                            <a:srgbClr val="002060"/>
                          </a:solidFill>
                        </a:rPr>
                        <a:t>conoce</a:t>
                      </a:r>
                      <a:r>
                        <a:rPr lang="es-ES" sz="2000" noProof="0" dirty="0">
                          <a:solidFill>
                            <a:srgbClr val="002060"/>
                          </a:solidFill>
                        </a:rPr>
                        <a:t> a muchos </a:t>
                      </a:r>
                      <a:r>
                        <a:rPr lang="es-ES" sz="2000" u="sng" noProof="0" dirty="0">
                          <a:solidFill>
                            <a:srgbClr val="002060"/>
                          </a:solidFill>
                        </a:rPr>
                        <a:t>escritores</a:t>
                      </a:r>
                      <a:r>
                        <a:rPr lang="es-ES" sz="2000" noProof="0" dirty="0">
                          <a:solidFill>
                            <a:srgbClr val="002060"/>
                          </a:solidFill>
                        </a:rPr>
                        <a:t> famosos.</a:t>
                      </a:r>
                    </a:p>
                  </a:txBody>
                  <a:tcPr anchor="ctr"/>
                </a:tc>
                <a:extLst>
                  <a:ext uri="{0D108BD9-81ED-4DB2-BD59-A6C34878D82A}">
                    <a16:rowId xmlns:a16="http://schemas.microsoft.com/office/drawing/2014/main" val="3694586834"/>
                  </a:ext>
                </a:extLst>
              </a:tr>
              <a:tr h="802577">
                <a:tc>
                  <a:txBody>
                    <a:bodyPr/>
                    <a:lstStyle/>
                    <a:p>
                      <a:pPr algn="l"/>
                      <a:r>
                        <a:rPr lang="es-ES" sz="2000" noProof="0" dirty="0">
                          <a:solidFill>
                            <a:srgbClr val="002060"/>
                          </a:solidFill>
                        </a:rPr>
                        <a:t>4. Mis padres </a:t>
                      </a:r>
                      <a:r>
                        <a:rPr lang="es-ES" sz="2000" u="sng" noProof="0" dirty="0">
                          <a:solidFill>
                            <a:srgbClr val="002060"/>
                          </a:solidFill>
                        </a:rPr>
                        <a:t>merecen</a:t>
                      </a:r>
                      <a:r>
                        <a:rPr lang="es-ES" sz="2000" noProof="0" dirty="0">
                          <a:solidFill>
                            <a:srgbClr val="002060"/>
                          </a:solidFill>
                        </a:rPr>
                        <a:t> una fiesta </a:t>
                      </a:r>
                      <a:r>
                        <a:rPr lang="es-ES" sz="2000" u="sng" noProof="0" dirty="0">
                          <a:solidFill>
                            <a:srgbClr val="002060"/>
                          </a:solidFill>
                        </a:rPr>
                        <a:t>loca</a:t>
                      </a:r>
                      <a:r>
                        <a:rPr lang="es-ES" sz="2000" noProof="0" dirty="0">
                          <a:solidFill>
                            <a:srgbClr val="002060"/>
                          </a:solidFill>
                        </a:rPr>
                        <a:t>.</a:t>
                      </a:r>
                    </a:p>
                  </a:txBody>
                  <a:tcPr anchor="ctr"/>
                </a:tc>
                <a:extLst>
                  <a:ext uri="{0D108BD9-81ED-4DB2-BD59-A6C34878D82A}">
                    <a16:rowId xmlns:a16="http://schemas.microsoft.com/office/drawing/2014/main" val="2355107805"/>
                  </a:ext>
                </a:extLst>
              </a:tr>
              <a:tr h="802577">
                <a:tc>
                  <a:txBody>
                    <a:bodyPr/>
                    <a:lstStyle/>
                    <a:p>
                      <a:pPr algn="l"/>
                      <a:r>
                        <a:rPr lang="es-ES" sz="2000" noProof="0" dirty="0">
                          <a:solidFill>
                            <a:srgbClr val="002060"/>
                          </a:solidFill>
                        </a:rPr>
                        <a:t>5. Su perro se llama </a:t>
                      </a:r>
                      <a:r>
                        <a:rPr lang="es-ES" sz="2000" u="sng" noProof="0" dirty="0">
                          <a:solidFill>
                            <a:srgbClr val="002060"/>
                          </a:solidFill>
                        </a:rPr>
                        <a:t>Ángel</a:t>
                      </a:r>
                      <a:r>
                        <a:rPr lang="es-ES" sz="2000" noProof="0" dirty="0">
                          <a:solidFill>
                            <a:srgbClr val="002060"/>
                          </a:solidFill>
                        </a:rPr>
                        <a:t> y es muy </a:t>
                      </a:r>
                      <a:r>
                        <a:rPr lang="es-ES" sz="2000" u="sng" noProof="0" dirty="0">
                          <a:solidFill>
                            <a:srgbClr val="002060"/>
                          </a:solidFill>
                        </a:rPr>
                        <a:t>débil</a:t>
                      </a:r>
                      <a:r>
                        <a:rPr lang="es-ES" sz="2000" noProof="0" dirty="0">
                          <a:solidFill>
                            <a:srgbClr val="002060"/>
                          </a:solidFill>
                        </a:rPr>
                        <a:t>.</a:t>
                      </a:r>
                    </a:p>
                  </a:txBody>
                  <a:tcPr anchor="ctr"/>
                </a:tc>
                <a:extLst>
                  <a:ext uri="{0D108BD9-81ED-4DB2-BD59-A6C34878D82A}">
                    <a16:rowId xmlns:a16="http://schemas.microsoft.com/office/drawing/2014/main" val="415022783"/>
                  </a:ext>
                </a:extLst>
              </a:tr>
              <a:tr h="802577">
                <a:tc>
                  <a:txBody>
                    <a:bodyPr/>
                    <a:lstStyle/>
                    <a:p>
                      <a:pPr algn="l"/>
                      <a:r>
                        <a:rPr lang="es-ES" sz="2000" noProof="0" dirty="0">
                          <a:solidFill>
                            <a:srgbClr val="002060"/>
                          </a:solidFill>
                        </a:rPr>
                        <a:t>6. Tengo un </a:t>
                      </a:r>
                      <a:r>
                        <a:rPr lang="es-ES" sz="2000" u="sng" noProof="0" dirty="0">
                          <a:solidFill>
                            <a:srgbClr val="002060"/>
                          </a:solidFill>
                        </a:rPr>
                        <a:t>dólar</a:t>
                      </a:r>
                      <a:r>
                        <a:rPr lang="es-ES" sz="2000" noProof="0" dirty="0">
                          <a:solidFill>
                            <a:srgbClr val="002060"/>
                          </a:solidFill>
                        </a:rPr>
                        <a:t> pero es </a:t>
                      </a:r>
                      <a:r>
                        <a:rPr lang="es-ES" sz="2000" u="sng" noProof="0" dirty="0">
                          <a:solidFill>
                            <a:srgbClr val="002060"/>
                          </a:solidFill>
                        </a:rPr>
                        <a:t>inútil</a:t>
                      </a:r>
                      <a:r>
                        <a:rPr lang="es-ES" sz="2000" noProof="0" dirty="0">
                          <a:solidFill>
                            <a:srgbClr val="002060"/>
                          </a:solidFill>
                        </a:rPr>
                        <a:t> en Inglaterra.</a:t>
                      </a:r>
                    </a:p>
                  </a:txBody>
                  <a:tcPr anchor="ctr"/>
                </a:tc>
                <a:extLst>
                  <a:ext uri="{0D108BD9-81ED-4DB2-BD59-A6C34878D82A}">
                    <a16:rowId xmlns:a16="http://schemas.microsoft.com/office/drawing/2014/main" val="2907717989"/>
                  </a:ext>
                </a:extLst>
              </a:tr>
            </a:tbl>
          </a:graphicData>
        </a:graphic>
      </p:graphicFrame>
      <p:sp>
        <p:nvSpPr>
          <p:cNvPr id="6" name="Title 6">
            <a:extLst>
              <a:ext uri="{FF2B5EF4-FFF2-40B4-BE49-F238E27FC236}">
                <a16:creationId xmlns:a16="http://schemas.microsoft.com/office/drawing/2014/main" id="{3B007AFE-D38C-41C8-BEAE-57240BBFB2E7}"/>
              </a:ext>
            </a:extLst>
          </p:cNvPr>
          <p:cNvSpPr txBox="1">
            <a:spLocks/>
          </p:cNvSpPr>
          <p:nvPr/>
        </p:nvSpPr>
        <p:spPr>
          <a:xfrm>
            <a:off x="176308" y="93581"/>
            <a:ext cx="2043897" cy="547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x-none" sz="2400" b="1" dirty="0">
                <a:solidFill>
                  <a:srgbClr val="002060"/>
                </a:solidFill>
              </a:rPr>
              <a:t>Estudiante A</a:t>
            </a:r>
            <a:endParaRPr lang="en-GB" sz="2400" dirty="0">
              <a:solidFill>
                <a:srgbClr val="002060"/>
              </a:solidFill>
            </a:endParaRPr>
          </a:p>
        </p:txBody>
      </p:sp>
      <p:sp>
        <p:nvSpPr>
          <p:cNvPr id="10" name="TextBox 9">
            <a:extLst>
              <a:ext uri="{FF2B5EF4-FFF2-40B4-BE49-F238E27FC236}">
                <a16:creationId xmlns:a16="http://schemas.microsoft.com/office/drawing/2014/main" id="{3FBA78B4-356E-44F5-ABF7-F765BFBD2D77}"/>
              </a:ext>
            </a:extLst>
          </p:cNvPr>
          <p:cNvSpPr txBox="1"/>
          <p:nvPr/>
        </p:nvSpPr>
        <p:spPr>
          <a:xfrm>
            <a:off x="10913413" y="4241076"/>
            <a:ext cx="1093569" cy="400110"/>
          </a:xfrm>
          <a:prstGeom prst="rect">
            <a:avLst/>
          </a:prstGeom>
          <a:noFill/>
        </p:spPr>
        <p:txBody>
          <a:bodyPr wrap="none" rtlCol="0">
            <a:spAutoFit/>
          </a:bodyPr>
          <a:lstStyle/>
          <a:p>
            <a:r>
              <a:rPr lang="en-GB" sz="2000" dirty="0">
                <a:solidFill>
                  <a:srgbClr val="002060"/>
                </a:solidFill>
                <a:latin typeface="Century Gothic"/>
              </a:rPr>
              <a:t>cancer</a:t>
            </a:r>
          </a:p>
        </p:txBody>
      </p:sp>
      <p:sp>
        <p:nvSpPr>
          <p:cNvPr id="12" name="TextBox 11">
            <a:extLst>
              <a:ext uri="{FF2B5EF4-FFF2-40B4-BE49-F238E27FC236}">
                <a16:creationId xmlns:a16="http://schemas.microsoft.com/office/drawing/2014/main" id="{04CD8FA2-06B7-4EB5-A653-489F08A67FF9}"/>
              </a:ext>
            </a:extLst>
          </p:cNvPr>
          <p:cNvSpPr txBox="1"/>
          <p:nvPr/>
        </p:nvSpPr>
        <p:spPr>
          <a:xfrm>
            <a:off x="10836469" y="3436767"/>
            <a:ext cx="1170513" cy="400110"/>
          </a:xfrm>
          <a:prstGeom prst="rect">
            <a:avLst/>
          </a:prstGeom>
          <a:noFill/>
        </p:spPr>
        <p:txBody>
          <a:bodyPr wrap="none" rtlCol="0">
            <a:spAutoFit/>
          </a:bodyPr>
          <a:lstStyle/>
          <a:p>
            <a:r>
              <a:rPr lang="en-GB" sz="2000" dirty="0">
                <a:solidFill>
                  <a:srgbClr val="002060"/>
                </a:solidFill>
                <a:latin typeface="Century Gothic"/>
              </a:rPr>
              <a:t>modern</a:t>
            </a:r>
          </a:p>
        </p:txBody>
      </p:sp>
      <p:sp>
        <p:nvSpPr>
          <p:cNvPr id="13" name="TextBox 12">
            <a:extLst>
              <a:ext uri="{FF2B5EF4-FFF2-40B4-BE49-F238E27FC236}">
                <a16:creationId xmlns:a16="http://schemas.microsoft.com/office/drawing/2014/main" id="{0656F21E-2510-41DC-AE5D-28FEEAEF52B2}"/>
              </a:ext>
            </a:extLst>
          </p:cNvPr>
          <p:cNvSpPr txBox="1"/>
          <p:nvPr/>
        </p:nvSpPr>
        <p:spPr>
          <a:xfrm>
            <a:off x="9883430" y="5460401"/>
            <a:ext cx="1529586" cy="400110"/>
          </a:xfrm>
          <a:prstGeom prst="rect">
            <a:avLst/>
          </a:prstGeom>
          <a:noFill/>
        </p:spPr>
        <p:txBody>
          <a:bodyPr wrap="none" rtlCol="0">
            <a:spAutoFit/>
          </a:bodyPr>
          <a:lstStyle/>
          <a:p>
            <a:r>
              <a:rPr lang="en-GB" sz="2000" dirty="0">
                <a:solidFill>
                  <a:srgbClr val="002060"/>
                </a:solidFill>
                <a:latin typeface="Century Gothic"/>
              </a:rPr>
              <a:t>personality</a:t>
            </a:r>
          </a:p>
        </p:txBody>
      </p:sp>
      <p:sp>
        <p:nvSpPr>
          <p:cNvPr id="14" name="TextBox 13">
            <a:extLst>
              <a:ext uri="{FF2B5EF4-FFF2-40B4-BE49-F238E27FC236}">
                <a16:creationId xmlns:a16="http://schemas.microsoft.com/office/drawing/2014/main" id="{FE03706F-BB59-4D94-80B6-2F7573CC78FD}"/>
              </a:ext>
            </a:extLst>
          </p:cNvPr>
          <p:cNvSpPr txBox="1"/>
          <p:nvPr/>
        </p:nvSpPr>
        <p:spPr>
          <a:xfrm>
            <a:off x="11009593" y="5847182"/>
            <a:ext cx="997389" cy="400110"/>
          </a:xfrm>
          <a:prstGeom prst="rect">
            <a:avLst/>
          </a:prstGeom>
          <a:noFill/>
        </p:spPr>
        <p:txBody>
          <a:bodyPr wrap="none" rtlCol="0">
            <a:spAutoFit/>
          </a:bodyPr>
          <a:lstStyle/>
          <a:p>
            <a:r>
              <a:rPr lang="en-GB" sz="2000" dirty="0">
                <a:solidFill>
                  <a:srgbClr val="002060"/>
                </a:solidFill>
                <a:latin typeface="Century Gothic"/>
              </a:rPr>
              <a:t>leader</a:t>
            </a:r>
          </a:p>
        </p:txBody>
      </p:sp>
    </p:spTree>
    <p:extLst>
      <p:ext uri="{BB962C8B-B14F-4D97-AF65-F5344CB8AC3E}">
        <p14:creationId xmlns:p14="http://schemas.microsoft.com/office/powerpoint/2010/main" val="2281696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8448842" y="93581"/>
            <a:ext cx="356685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8448842" y="-90480"/>
            <a:ext cx="3566849" cy="769039"/>
          </a:xfrm>
        </p:spPr>
        <p:txBody>
          <a:bodyPr>
            <a:normAutofit/>
          </a:bodyPr>
          <a:lstStyle/>
          <a:p>
            <a:pPr algn="ct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r>
              <a:rPr lang="en-GB" sz="2000" b="1" dirty="0">
                <a:solidFill>
                  <a:prstClr val="white"/>
                </a:solidFill>
              </a:rPr>
              <a:t> / </a:t>
            </a:r>
            <a:r>
              <a:rPr lang="en-GB" sz="2000" b="1" dirty="0" err="1">
                <a:solidFill>
                  <a:prstClr val="white"/>
                </a:solidFill>
              </a:rPr>
              <a:t>escribir</a:t>
            </a:r>
            <a:endParaRPr lang="en-US" sz="2000" dirty="0"/>
          </a:p>
        </p:txBody>
      </p:sp>
      <p:graphicFrame>
        <p:nvGraphicFramePr>
          <p:cNvPr id="4" name="Tabla 2">
            <a:extLst>
              <a:ext uri="{FF2B5EF4-FFF2-40B4-BE49-F238E27FC236}">
                <a16:creationId xmlns:a16="http://schemas.microsoft.com/office/drawing/2014/main" id="{D8F407A8-43B3-47AE-A66F-0AD8B7B4D2ED}"/>
              </a:ext>
            </a:extLst>
          </p:cNvPr>
          <p:cNvGraphicFramePr>
            <a:graphicFrameLocks noGrp="1"/>
          </p:cNvGraphicFramePr>
          <p:nvPr>
            <p:extLst>
              <p:ext uri="{D42A27DB-BD31-4B8C-83A1-F6EECF244321}">
                <p14:modId xmlns:p14="http://schemas.microsoft.com/office/powerpoint/2010/main" val="709992773"/>
              </p:ext>
            </p:extLst>
          </p:nvPr>
        </p:nvGraphicFramePr>
        <p:xfrm>
          <a:off x="3931920" y="636457"/>
          <a:ext cx="8083771" cy="5632148"/>
        </p:xfrm>
        <a:graphic>
          <a:graphicData uri="http://schemas.openxmlformats.org/drawingml/2006/table">
            <a:tbl>
              <a:tblPr firstRow="1" bandRow="1">
                <a:tableStyleId>{5DA37D80-6434-44D0-A028-1B22A696006F}</a:tableStyleId>
              </a:tblPr>
              <a:tblGrid>
                <a:gridCol w="5943600">
                  <a:extLst>
                    <a:ext uri="{9D8B030D-6E8A-4147-A177-3AD203B41FA5}">
                      <a16:colId xmlns:a16="http://schemas.microsoft.com/office/drawing/2014/main" val="1775176646"/>
                    </a:ext>
                  </a:extLst>
                </a:gridCol>
                <a:gridCol w="2140171">
                  <a:extLst>
                    <a:ext uri="{9D8B030D-6E8A-4147-A177-3AD203B41FA5}">
                      <a16:colId xmlns:a16="http://schemas.microsoft.com/office/drawing/2014/main" val="709409682"/>
                    </a:ext>
                  </a:extLst>
                </a:gridCol>
              </a:tblGrid>
              <a:tr h="766305">
                <a:tc>
                  <a:txBody>
                    <a:bodyPr/>
                    <a:lstStyle/>
                    <a:p>
                      <a:pPr algn="ctr"/>
                      <a:r>
                        <a:rPr lang="en-GB" sz="2000" dirty="0">
                          <a:solidFill>
                            <a:srgbClr val="002060"/>
                          </a:solidFill>
                        </a:rPr>
                        <a:t>Fill in the gaps. If necessary, include an accent to keep the stress on the penultimate syllable.</a:t>
                      </a:r>
                      <a:endParaRPr lang="x-none" sz="2000" dirty="0">
                        <a:solidFill>
                          <a:srgbClr val="002060"/>
                        </a:solidFill>
                      </a:endParaRPr>
                    </a:p>
                  </a:txBody>
                  <a:tcPr anchor="ctr"/>
                </a:tc>
                <a:tc>
                  <a:txBody>
                    <a:bodyPr/>
                    <a:lstStyle/>
                    <a:p>
                      <a:pPr algn="ctr"/>
                      <a:r>
                        <a:rPr lang="en-GB" sz="2000" dirty="0">
                          <a:solidFill>
                            <a:srgbClr val="002060"/>
                          </a:solidFill>
                        </a:rPr>
                        <a:t>Missing words in English</a:t>
                      </a:r>
                      <a:endParaRPr lang="x-none" sz="2000" dirty="0">
                        <a:solidFill>
                          <a:srgbClr val="002060"/>
                        </a:solidFill>
                      </a:endParaRPr>
                    </a:p>
                  </a:txBody>
                  <a:tcPr anchor="ctr"/>
                </a:tc>
                <a:extLst>
                  <a:ext uri="{0D108BD9-81ED-4DB2-BD59-A6C34878D82A}">
                    <a16:rowId xmlns:a16="http://schemas.microsoft.com/office/drawing/2014/main" val="106670579"/>
                  </a:ext>
                </a:extLst>
              </a:tr>
              <a:tr h="771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1. Tú </a:t>
                      </a:r>
                      <a:r>
                        <a:rPr lang="es-ES" sz="2000" b="0" u="none" noProof="0" dirty="0">
                          <a:solidFill>
                            <a:srgbClr val="002060"/>
                          </a:solidFill>
                        </a:rPr>
                        <a:t>__________</a:t>
                      </a:r>
                      <a:r>
                        <a:rPr lang="es-ES" sz="2000" noProof="0" dirty="0">
                          <a:solidFill>
                            <a:srgbClr val="002060"/>
                          </a:solidFill>
                        </a:rPr>
                        <a:t> por la </a:t>
                      </a:r>
                      <a:r>
                        <a:rPr lang="es-ES" sz="2000" b="0" u="none" noProof="0" dirty="0">
                          <a:solidFill>
                            <a:srgbClr val="002060"/>
                          </a:solidFill>
                        </a:rPr>
                        <a:t>__________</a:t>
                      </a:r>
                      <a:r>
                        <a:rPr lang="es-ES" sz="2000" noProof="0" dirty="0">
                          <a:solidFill>
                            <a:srgbClr val="002060"/>
                          </a:solidFill>
                        </a:rPr>
                        <a:t> todos los viernes en ________.</a:t>
                      </a: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493973381"/>
                  </a:ext>
                </a:extLst>
              </a:tr>
              <a:tr h="7906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2. Me gusta jugar al </a:t>
                      </a:r>
                      <a:r>
                        <a:rPr lang="es-ES" sz="2000" b="0" u="none" noProof="0" dirty="0">
                          <a:solidFill>
                            <a:srgbClr val="002060"/>
                          </a:solidFill>
                        </a:rPr>
                        <a:t>__________</a:t>
                      </a:r>
                      <a:r>
                        <a:rPr lang="es-ES" sz="2000" noProof="0" dirty="0">
                          <a:solidFill>
                            <a:srgbClr val="002060"/>
                          </a:solidFill>
                        </a:rPr>
                        <a:t> . Es </a:t>
                      </a:r>
                      <a:r>
                        <a:rPr lang="es-ES" sz="2000" b="0" u="none" noProof="0" dirty="0">
                          <a:solidFill>
                            <a:srgbClr val="002060"/>
                          </a:solidFill>
                        </a:rPr>
                        <a:t>__________ porque soy activo</a:t>
                      </a:r>
                      <a:r>
                        <a:rPr lang="es-ES" sz="2000" noProof="0" dirty="0">
                          <a:solidFill>
                            <a:srgbClr val="002060"/>
                          </a:solidFill>
                        </a:rPr>
                        <a:t>.</a:t>
                      </a:r>
                    </a:p>
                  </a:txBody>
                  <a:tcPr anchor="ctr"/>
                </a:tc>
                <a:tc>
                  <a:txBody>
                    <a:bodyPr/>
                    <a:lstStyle/>
                    <a:p>
                      <a:pPr algn="ctr"/>
                      <a:endParaRPr lang="x-none" sz="2000">
                        <a:solidFill>
                          <a:srgbClr val="203864"/>
                        </a:solidFill>
                      </a:endParaRPr>
                    </a:p>
                  </a:txBody>
                  <a:tcPr/>
                </a:tc>
                <a:extLst>
                  <a:ext uri="{0D108BD9-81ED-4DB2-BD59-A6C34878D82A}">
                    <a16:rowId xmlns:a16="http://schemas.microsoft.com/office/drawing/2014/main" val="2944536397"/>
                  </a:ext>
                </a:extLst>
              </a:tr>
              <a:tr h="762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3. Pedro </a:t>
                      </a:r>
                      <a:r>
                        <a:rPr lang="es-ES" sz="2000" b="0" u="none" noProof="0" dirty="0">
                          <a:solidFill>
                            <a:srgbClr val="002060"/>
                          </a:solidFill>
                        </a:rPr>
                        <a:t>__________</a:t>
                      </a:r>
                      <a:r>
                        <a:rPr lang="es-ES" sz="2000" noProof="0" dirty="0">
                          <a:solidFill>
                            <a:srgbClr val="002060"/>
                          </a:solidFill>
                        </a:rPr>
                        <a:t> a muchos </a:t>
                      </a:r>
                      <a:r>
                        <a:rPr lang="es-ES" sz="2000" b="0" u="none" noProof="0" dirty="0">
                          <a:solidFill>
                            <a:srgbClr val="002060"/>
                          </a:solidFill>
                        </a:rPr>
                        <a:t>__________</a:t>
                      </a:r>
                      <a:r>
                        <a:rPr lang="es-ES" sz="2000" noProof="0" dirty="0">
                          <a:solidFill>
                            <a:srgbClr val="002060"/>
                          </a:solidFill>
                        </a:rPr>
                        <a:t> famosos.</a:t>
                      </a:r>
                    </a:p>
                  </a:txBody>
                  <a:tcPr anchor="ctr"/>
                </a:tc>
                <a:tc>
                  <a:txBody>
                    <a:bodyPr/>
                    <a:lstStyle/>
                    <a:p>
                      <a:pPr algn="ctr"/>
                      <a:endParaRPr lang="x-none" sz="2000">
                        <a:solidFill>
                          <a:srgbClr val="203864"/>
                        </a:solidFill>
                      </a:endParaRPr>
                    </a:p>
                  </a:txBody>
                  <a:tcPr/>
                </a:tc>
                <a:extLst>
                  <a:ext uri="{0D108BD9-81ED-4DB2-BD59-A6C34878D82A}">
                    <a16:rowId xmlns:a16="http://schemas.microsoft.com/office/drawing/2014/main" val="3694586834"/>
                  </a:ext>
                </a:extLst>
              </a:tr>
              <a:tr h="7936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4. Mis padres </a:t>
                      </a:r>
                      <a:r>
                        <a:rPr lang="es-ES" sz="2000" b="0" u="none" noProof="0" dirty="0">
                          <a:solidFill>
                            <a:srgbClr val="002060"/>
                          </a:solidFill>
                        </a:rPr>
                        <a:t>__________</a:t>
                      </a:r>
                      <a:r>
                        <a:rPr lang="es-ES" sz="2000" noProof="0" dirty="0">
                          <a:solidFill>
                            <a:srgbClr val="002060"/>
                          </a:solidFill>
                        </a:rPr>
                        <a:t> una fiesta </a:t>
                      </a:r>
                      <a:r>
                        <a:rPr lang="es-ES" sz="2000" b="0" u="none" noProof="0" dirty="0">
                          <a:solidFill>
                            <a:srgbClr val="002060"/>
                          </a:solidFill>
                        </a:rPr>
                        <a:t>__________</a:t>
                      </a:r>
                      <a:r>
                        <a:rPr lang="es-ES" sz="2000" noProof="0" dirty="0">
                          <a:solidFill>
                            <a:srgbClr val="002060"/>
                          </a:solidFill>
                        </a:rPr>
                        <a:t>.</a:t>
                      </a:r>
                    </a:p>
                  </a:txBody>
                  <a:tcPr anchor="ctr"/>
                </a:tc>
                <a:tc>
                  <a:txBody>
                    <a:bodyPr/>
                    <a:lstStyle/>
                    <a:p>
                      <a:pPr algn="ctr"/>
                      <a:endParaRPr lang="x-none" sz="2000">
                        <a:solidFill>
                          <a:srgbClr val="203864"/>
                        </a:solidFill>
                      </a:endParaRPr>
                    </a:p>
                  </a:txBody>
                  <a:tcPr/>
                </a:tc>
                <a:extLst>
                  <a:ext uri="{0D108BD9-81ED-4DB2-BD59-A6C34878D82A}">
                    <a16:rowId xmlns:a16="http://schemas.microsoft.com/office/drawing/2014/main" val="2355107805"/>
                  </a:ext>
                </a:extLst>
              </a:tr>
              <a:tr h="7425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5. Su perro se llama </a:t>
                      </a:r>
                      <a:r>
                        <a:rPr lang="es-ES" sz="2000" b="0" u="none" noProof="0" dirty="0">
                          <a:solidFill>
                            <a:srgbClr val="002060"/>
                          </a:solidFill>
                        </a:rPr>
                        <a:t>__________</a:t>
                      </a:r>
                      <a:r>
                        <a:rPr lang="es-ES" sz="2000" noProof="0" dirty="0">
                          <a:solidFill>
                            <a:srgbClr val="002060"/>
                          </a:solidFill>
                        </a:rPr>
                        <a:t> y es muy </a:t>
                      </a:r>
                      <a:r>
                        <a:rPr lang="es-ES" sz="2000" b="0" u="none" noProof="0" dirty="0">
                          <a:solidFill>
                            <a:srgbClr val="002060"/>
                          </a:solidFill>
                        </a:rPr>
                        <a:t>__________</a:t>
                      </a:r>
                      <a:r>
                        <a:rPr lang="es-ES" sz="2000" noProof="0" dirty="0">
                          <a:solidFill>
                            <a:srgbClr val="002060"/>
                          </a:solidFill>
                        </a:rPr>
                        <a:t>.</a:t>
                      </a: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415022783"/>
                  </a:ext>
                </a:extLst>
              </a:tr>
              <a:tr h="826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6. Tengo un </a:t>
                      </a:r>
                      <a:r>
                        <a:rPr lang="es-ES" sz="2000" b="0" u="none" noProof="0" dirty="0">
                          <a:solidFill>
                            <a:srgbClr val="002060"/>
                          </a:solidFill>
                        </a:rPr>
                        <a:t>__________</a:t>
                      </a:r>
                      <a:r>
                        <a:rPr lang="es-ES" sz="2000" noProof="0" dirty="0">
                          <a:solidFill>
                            <a:srgbClr val="002060"/>
                          </a:solidFill>
                        </a:rPr>
                        <a:t> pero es </a:t>
                      </a:r>
                      <a:r>
                        <a:rPr lang="es-ES" sz="2000" b="0" u="none" noProof="0" dirty="0">
                          <a:solidFill>
                            <a:srgbClr val="002060"/>
                          </a:solidFill>
                        </a:rPr>
                        <a:t>__________</a:t>
                      </a:r>
                      <a:r>
                        <a:rPr lang="es-ES" sz="2000" noProof="0" dirty="0">
                          <a:solidFill>
                            <a:srgbClr val="002060"/>
                          </a:solidFill>
                        </a:rPr>
                        <a:t> en Inglaterra.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noProof="0" dirty="0">
                        <a:solidFill>
                          <a:srgbClr val="002060"/>
                        </a:solidFill>
                      </a:endParaRP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2907717989"/>
                  </a:ext>
                </a:extLst>
              </a:tr>
            </a:tbl>
          </a:graphicData>
        </a:graphic>
      </p:graphicFrame>
      <p:graphicFrame>
        <p:nvGraphicFramePr>
          <p:cNvPr id="5" name="Tabla 5">
            <a:extLst>
              <a:ext uri="{FF2B5EF4-FFF2-40B4-BE49-F238E27FC236}">
                <a16:creationId xmlns:a16="http://schemas.microsoft.com/office/drawing/2014/main" id="{F8E2661E-C905-453C-AF14-A5D299763C35}"/>
              </a:ext>
            </a:extLst>
          </p:cNvPr>
          <p:cNvGraphicFramePr>
            <a:graphicFrameLocks noGrp="1"/>
          </p:cNvGraphicFramePr>
          <p:nvPr>
            <p:extLst>
              <p:ext uri="{D42A27DB-BD31-4B8C-83A1-F6EECF244321}">
                <p14:modId xmlns:p14="http://schemas.microsoft.com/office/powerpoint/2010/main" val="2853612276"/>
              </p:ext>
            </p:extLst>
          </p:nvPr>
        </p:nvGraphicFramePr>
        <p:xfrm>
          <a:off x="176307" y="636456"/>
          <a:ext cx="3620629" cy="5653158"/>
        </p:xfrm>
        <a:graphic>
          <a:graphicData uri="http://schemas.openxmlformats.org/drawingml/2006/table">
            <a:tbl>
              <a:tblPr firstRow="1" bandRow="1">
                <a:tableStyleId>{5DA37D80-6434-44D0-A028-1B22A696006F}</a:tableStyleId>
              </a:tblPr>
              <a:tblGrid>
                <a:gridCol w="3620629">
                  <a:extLst>
                    <a:ext uri="{9D8B030D-6E8A-4147-A177-3AD203B41FA5}">
                      <a16:colId xmlns:a16="http://schemas.microsoft.com/office/drawing/2014/main" val="1775176646"/>
                    </a:ext>
                  </a:extLst>
                </a:gridCol>
              </a:tblGrid>
              <a:tr h="774553">
                <a:tc>
                  <a:txBody>
                    <a:bodyPr/>
                    <a:lstStyle/>
                    <a:p>
                      <a:pPr algn="ctr"/>
                      <a:r>
                        <a:rPr lang="x-none" sz="2000" dirty="0">
                          <a:solidFill>
                            <a:srgbClr val="002060"/>
                          </a:solidFill>
                        </a:rPr>
                        <a:t>Say these sentences</a:t>
                      </a:r>
                    </a:p>
                  </a:txBody>
                  <a:tcPr anchor="ctr"/>
                </a:tc>
                <a:extLst>
                  <a:ext uri="{0D108BD9-81ED-4DB2-BD59-A6C34878D82A}">
                    <a16:rowId xmlns:a16="http://schemas.microsoft.com/office/drawing/2014/main" val="106670579"/>
                  </a:ext>
                </a:extLst>
              </a:tr>
              <a:tr h="774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1. Mi abuela no usa un </a:t>
                      </a:r>
                      <a:r>
                        <a:rPr lang="es-ES" sz="2000" u="sng" noProof="0" dirty="0">
                          <a:solidFill>
                            <a:srgbClr val="002060"/>
                          </a:solidFill>
                        </a:rPr>
                        <a:t>móvil</a:t>
                      </a:r>
                      <a:r>
                        <a:rPr lang="es-ES" sz="2000" noProof="0" dirty="0">
                          <a:solidFill>
                            <a:srgbClr val="002060"/>
                          </a:solidFill>
                        </a:rPr>
                        <a:t> porque es </a:t>
                      </a:r>
                      <a:r>
                        <a:rPr lang="es-ES" sz="2000" u="sng" noProof="0" dirty="0">
                          <a:solidFill>
                            <a:srgbClr val="002060"/>
                          </a:solidFill>
                        </a:rPr>
                        <a:t>difícil</a:t>
                      </a:r>
                      <a:r>
                        <a:rPr lang="es-ES" sz="2000" noProof="0" dirty="0">
                          <a:solidFill>
                            <a:srgbClr val="002060"/>
                          </a:solidFill>
                        </a:rPr>
                        <a:t>.</a:t>
                      </a:r>
                    </a:p>
                  </a:txBody>
                  <a:tcPr anchor="ctr"/>
                </a:tc>
                <a:extLst>
                  <a:ext uri="{0D108BD9-81ED-4DB2-BD59-A6C34878D82A}">
                    <a16:rowId xmlns:a16="http://schemas.microsoft.com/office/drawing/2014/main" val="493973381"/>
                  </a:ext>
                </a:extLst>
              </a:tr>
              <a:tr h="774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2. Tú </a:t>
                      </a:r>
                      <a:r>
                        <a:rPr lang="es-ES" sz="2000" u="sng" noProof="0" dirty="0">
                          <a:solidFill>
                            <a:srgbClr val="002060"/>
                          </a:solidFill>
                        </a:rPr>
                        <a:t>pasas</a:t>
                      </a:r>
                      <a:r>
                        <a:rPr lang="es-ES" sz="2000" noProof="0" dirty="0">
                          <a:solidFill>
                            <a:srgbClr val="002060"/>
                          </a:solidFill>
                        </a:rPr>
                        <a:t> mucho tiempo en los </a:t>
                      </a:r>
                      <a:r>
                        <a:rPr lang="es-ES" sz="2000" u="sng" noProof="0" dirty="0">
                          <a:solidFill>
                            <a:srgbClr val="002060"/>
                          </a:solidFill>
                        </a:rPr>
                        <a:t>Estados Unidos</a:t>
                      </a:r>
                      <a:r>
                        <a:rPr lang="es-ES" sz="2000" noProof="0" dirty="0">
                          <a:solidFill>
                            <a:srgbClr val="002060"/>
                          </a:solidFill>
                        </a:rPr>
                        <a:t>.</a:t>
                      </a:r>
                    </a:p>
                  </a:txBody>
                  <a:tcPr anchor="ctr"/>
                </a:tc>
                <a:extLst>
                  <a:ext uri="{0D108BD9-81ED-4DB2-BD59-A6C34878D82A}">
                    <a16:rowId xmlns:a16="http://schemas.microsoft.com/office/drawing/2014/main" val="2944536397"/>
                  </a:ext>
                </a:extLst>
              </a:tr>
              <a:tr h="774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3. Mis primas </a:t>
                      </a:r>
                      <a:r>
                        <a:rPr lang="es-ES" sz="2000" u="sng" noProof="0" dirty="0">
                          <a:solidFill>
                            <a:srgbClr val="002060"/>
                          </a:solidFill>
                        </a:rPr>
                        <a:t>venden</a:t>
                      </a:r>
                      <a:r>
                        <a:rPr lang="es-ES" sz="2000" noProof="0" dirty="0">
                          <a:solidFill>
                            <a:srgbClr val="002060"/>
                          </a:solidFill>
                        </a:rPr>
                        <a:t> </a:t>
                      </a:r>
                      <a:r>
                        <a:rPr lang="es-ES" sz="2000" u="none" noProof="0" dirty="0">
                          <a:solidFill>
                            <a:srgbClr val="002060"/>
                          </a:solidFill>
                        </a:rPr>
                        <a:t>ropa </a:t>
                      </a:r>
                      <a:r>
                        <a:rPr lang="es-ES" sz="2000" u="sng" noProof="0" dirty="0">
                          <a:solidFill>
                            <a:srgbClr val="002060"/>
                          </a:solidFill>
                        </a:rPr>
                        <a:t>moderna</a:t>
                      </a:r>
                      <a:r>
                        <a:rPr lang="es-ES" sz="2000" u="none" noProof="0" dirty="0">
                          <a:solidFill>
                            <a:srgbClr val="002060"/>
                          </a:solidFill>
                        </a:rPr>
                        <a:t> en el mercado.</a:t>
                      </a:r>
                    </a:p>
                  </a:txBody>
                  <a:tcPr anchor="ctr"/>
                </a:tc>
                <a:extLst>
                  <a:ext uri="{0D108BD9-81ED-4DB2-BD59-A6C34878D82A}">
                    <a16:rowId xmlns:a16="http://schemas.microsoft.com/office/drawing/2014/main" val="3694586834"/>
                  </a:ext>
                </a:extLst>
              </a:tr>
              <a:tr h="774553">
                <a:tc>
                  <a:txBody>
                    <a:bodyPr/>
                    <a:lstStyle/>
                    <a:p>
                      <a:pPr algn="l"/>
                      <a:r>
                        <a:rPr lang="en-GB" sz="2000" dirty="0">
                          <a:solidFill>
                            <a:srgbClr val="002060"/>
                          </a:solidFill>
                        </a:rPr>
                        <a:t>4. El </a:t>
                      </a:r>
                      <a:r>
                        <a:rPr lang="en-GB" sz="2000" dirty="0" err="1">
                          <a:solidFill>
                            <a:srgbClr val="002060"/>
                          </a:solidFill>
                        </a:rPr>
                        <a:t>gato</a:t>
                      </a:r>
                      <a:r>
                        <a:rPr lang="en-GB" sz="2000" baseline="0" dirty="0">
                          <a:solidFill>
                            <a:srgbClr val="002060"/>
                          </a:solidFill>
                        </a:rPr>
                        <a:t> </a:t>
                      </a:r>
                      <a:r>
                        <a:rPr lang="en-GB" sz="2000" u="sng" baseline="0" dirty="0" err="1">
                          <a:solidFill>
                            <a:srgbClr val="002060"/>
                          </a:solidFill>
                        </a:rPr>
                        <a:t>nunca</a:t>
                      </a:r>
                      <a:r>
                        <a:rPr lang="en-GB" sz="2000" dirty="0">
                          <a:solidFill>
                            <a:srgbClr val="002060"/>
                          </a:solidFill>
                        </a:rPr>
                        <a:t> </a:t>
                      </a:r>
                      <a:r>
                        <a:rPr lang="en-GB" sz="2000" dirty="0" err="1">
                          <a:solidFill>
                            <a:srgbClr val="002060"/>
                          </a:solidFill>
                        </a:rPr>
                        <a:t>sube</a:t>
                      </a:r>
                      <a:r>
                        <a:rPr lang="en-GB" sz="2000" dirty="0">
                          <a:solidFill>
                            <a:srgbClr val="002060"/>
                          </a:solidFill>
                        </a:rPr>
                        <a:t> el </a:t>
                      </a:r>
                      <a:r>
                        <a:rPr lang="en-GB" sz="2000" u="sng" dirty="0">
                          <a:solidFill>
                            <a:srgbClr val="002060"/>
                          </a:solidFill>
                        </a:rPr>
                        <a:t>árbol</a:t>
                      </a:r>
                      <a:r>
                        <a:rPr lang="en-GB" sz="2000" dirty="0">
                          <a:solidFill>
                            <a:srgbClr val="002060"/>
                          </a:solidFill>
                        </a:rPr>
                        <a:t> </a:t>
                      </a:r>
                      <a:r>
                        <a:rPr lang="en-GB" sz="2000" dirty="0" err="1">
                          <a:solidFill>
                            <a:srgbClr val="002060"/>
                          </a:solidFill>
                        </a:rPr>
                        <a:t>porque</a:t>
                      </a:r>
                      <a:r>
                        <a:rPr lang="en-GB" sz="2000" dirty="0">
                          <a:solidFill>
                            <a:srgbClr val="002060"/>
                          </a:solidFill>
                        </a:rPr>
                        <a:t> </a:t>
                      </a:r>
                      <a:r>
                        <a:rPr lang="en-GB" sz="2000" dirty="0" err="1">
                          <a:solidFill>
                            <a:srgbClr val="002060"/>
                          </a:solidFill>
                        </a:rPr>
                        <a:t>tiene</a:t>
                      </a:r>
                      <a:r>
                        <a:rPr lang="en-GB" sz="2000" dirty="0">
                          <a:solidFill>
                            <a:srgbClr val="002060"/>
                          </a:solidFill>
                        </a:rPr>
                        <a:t> </a:t>
                      </a:r>
                      <a:r>
                        <a:rPr lang="en-GB" sz="2000" u="sng" dirty="0" err="1">
                          <a:solidFill>
                            <a:srgbClr val="002060"/>
                          </a:solidFill>
                        </a:rPr>
                        <a:t>cáncer</a:t>
                      </a:r>
                      <a:r>
                        <a:rPr lang="en-GB" sz="2000" dirty="0">
                          <a:solidFill>
                            <a:srgbClr val="002060"/>
                          </a:solidFill>
                        </a:rPr>
                        <a:t>.</a:t>
                      </a:r>
                      <a:endParaRPr lang="x-none" sz="2000" dirty="0">
                        <a:solidFill>
                          <a:srgbClr val="002060"/>
                        </a:solidFill>
                      </a:endParaRPr>
                    </a:p>
                  </a:txBody>
                  <a:tcPr anchor="ctr"/>
                </a:tc>
                <a:extLst>
                  <a:ext uri="{0D108BD9-81ED-4DB2-BD59-A6C34878D82A}">
                    <a16:rowId xmlns:a16="http://schemas.microsoft.com/office/drawing/2014/main" val="2355107805"/>
                  </a:ext>
                </a:extLst>
              </a:tr>
              <a:tr h="774553">
                <a:tc>
                  <a:txBody>
                    <a:bodyPr/>
                    <a:lstStyle/>
                    <a:p>
                      <a:pPr algn="l"/>
                      <a:r>
                        <a:rPr lang="en-GB" sz="2000" dirty="0">
                          <a:solidFill>
                            <a:srgbClr val="002060"/>
                          </a:solidFill>
                        </a:rPr>
                        <a:t>5. El padre </a:t>
                      </a:r>
                      <a:r>
                        <a:rPr lang="en-GB" sz="2000" u="sng" dirty="0" err="1">
                          <a:solidFill>
                            <a:srgbClr val="002060"/>
                          </a:solidFill>
                        </a:rPr>
                        <a:t>cuida</a:t>
                      </a:r>
                      <a:r>
                        <a:rPr lang="en-GB" sz="2000" dirty="0">
                          <a:solidFill>
                            <a:srgbClr val="002060"/>
                          </a:solidFill>
                        </a:rPr>
                        <a:t> a </a:t>
                      </a:r>
                      <a:r>
                        <a:rPr lang="en-GB" sz="2000" dirty="0" err="1">
                          <a:solidFill>
                            <a:srgbClr val="002060"/>
                          </a:solidFill>
                        </a:rPr>
                        <a:t>su</a:t>
                      </a:r>
                      <a:r>
                        <a:rPr lang="en-GB" sz="2000" dirty="0">
                          <a:solidFill>
                            <a:srgbClr val="002060"/>
                          </a:solidFill>
                        </a:rPr>
                        <a:t> </a:t>
                      </a:r>
                      <a:r>
                        <a:rPr lang="de-DE" sz="2000" dirty="0" err="1">
                          <a:solidFill>
                            <a:srgbClr val="002060"/>
                          </a:solidFill>
                        </a:rPr>
                        <a:t>hijo</a:t>
                      </a:r>
                      <a:r>
                        <a:rPr lang="de-DE" sz="2000" dirty="0">
                          <a:solidFill>
                            <a:srgbClr val="002060"/>
                          </a:solidFill>
                        </a:rPr>
                        <a:t> </a:t>
                      </a:r>
                      <a:r>
                        <a:rPr lang="de-DE" sz="2000" dirty="0" err="1">
                          <a:solidFill>
                            <a:srgbClr val="002060"/>
                          </a:solidFill>
                        </a:rPr>
                        <a:t>cuando</a:t>
                      </a:r>
                      <a:r>
                        <a:rPr lang="de-DE" sz="2000" dirty="0">
                          <a:solidFill>
                            <a:srgbClr val="002060"/>
                          </a:solidFill>
                        </a:rPr>
                        <a:t> </a:t>
                      </a:r>
                      <a:r>
                        <a:rPr lang="de-DE" sz="2000" dirty="0" err="1">
                          <a:solidFill>
                            <a:srgbClr val="002060"/>
                          </a:solidFill>
                        </a:rPr>
                        <a:t>está</a:t>
                      </a:r>
                      <a:r>
                        <a:rPr lang="de-DE" sz="2000" dirty="0">
                          <a:solidFill>
                            <a:srgbClr val="002060"/>
                          </a:solidFill>
                        </a:rPr>
                        <a:t> </a:t>
                      </a:r>
                      <a:r>
                        <a:rPr lang="de-DE" sz="2000" u="sng" dirty="0" err="1">
                          <a:solidFill>
                            <a:srgbClr val="002060"/>
                          </a:solidFill>
                        </a:rPr>
                        <a:t>enfermo</a:t>
                      </a:r>
                      <a:r>
                        <a:rPr lang="de-DE" sz="2000" dirty="0">
                          <a:solidFill>
                            <a:srgbClr val="002060"/>
                          </a:solidFill>
                        </a:rPr>
                        <a:t>.</a:t>
                      </a:r>
                      <a:endParaRPr lang="x-none" sz="2000" dirty="0">
                        <a:solidFill>
                          <a:srgbClr val="002060"/>
                        </a:solidFill>
                      </a:endParaRPr>
                    </a:p>
                  </a:txBody>
                  <a:tcPr anchor="ctr"/>
                </a:tc>
                <a:extLst>
                  <a:ext uri="{0D108BD9-81ED-4DB2-BD59-A6C34878D82A}">
                    <a16:rowId xmlns:a16="http://schemas.microsoft.com/office/drawing/2014/main" val="415022783"/>
                  </a:ext>
                </a:extLst>
              </a:tr>
              <a:tr h="970719">
                <a:tc>
                  <a:txBody>
                    <a:bodyPr/>
                    <a:lstStyle/>
                    <a:p>
                      <a:pPr algn="l"/>
                      <a:r>
                        <a:rPr lang="en-GB" sz="2000" dirty="0">
                          <a:solidFill>
                            <a:srgbClr val="002060"/>
                          </a:solidFill>
                        </a:rPr>
                        <a:t>6. María, </a:t>
                      </a:r>
                      <a:r>
                        <a:rPr lang="en-GB" sz="2000" dirty="0" err="1">
                          <a:solidFill>
                            <a:srgbClr val="002060"/>
                          </a:solidFill>
                        </a:rPr>
                        <a:t>tienes</a:t>
                      </a:r>
                      <a:r>
                        <a:rPr lang="en-GB" sz="2000" dirty="0">
                          <a:solidFill>
                            <a:srgbClr val="002060"/>
                          </a:solidFill>
                        </a:rPr>
                        <a:t> el </a:t>
                      </a:r>
                      <a:r>
                        <a:rPr lang="en-GB" sz="2000" u="sng" dirty="0" err="1">
                          <a:solidFill>
                            <a:srgbClr val="002060"/>
                          </a:solidFill>
                        </a:rPr>
                        <a:t>carácter</a:t>
                      </a:r>
                      <a:r>
                        <a:rPr lang="en-GB" sz="2000" dirty="0">
                          <a:solidFill>
                            <a:srgbClr val="002060"/>
                          </a:solidFill>
                        </a:rPr>
                        <a:t> de una </a:t>
                      </a:r>
                      <a:r>
                        <a:rPr lang="en-GB" sz="2000" dirty="0" err="1">
                          <a:solidFill>
                            <a:srgbClr val="002060"/>
                          </a:solidFill>
                        </a:rPr>
                        <a:t>buena</a:t>
                      </a:r>
                      <a:r>
                        <a:rPr lang="en-GB" sz="2000" dirty="0">
                          <a:solidFill>
                            <a:srgbClr val="002060"/>
                          </a:solidFill>
                        </a:rPr>
                        <a:t> </a:t>
                      </a:r>
                      <a:r>
                        <a:rPr lang="en-GB" sz="2000" u="sng" dirty="0" err="1">
                          <a:solidFill>
                            <a:srgbClr val="002060"/>
                          </a:solidFill>
                        </a:rPr>
                        <a:t>líder</a:t>
                      </a:r>
                      <a:r>
                        <a:rPr lang="en-GB" sz="2000" dirty="0">
                          <a:solidFill>
                            <a:srgbClr val="002060"/>
                          </a:solidFill>
                        </a:rPr>
                        <a:t>. Eres </a:t>
                      </a:r>
                      <a:r>
                        <a:rPr lang="en-GB" sz="2000" u="sng" dirty="0" err="1">
                          <a:solidFill>
                            <a:srgbClr val="002060"/>
                          </a:solidFill>
                        </a:rPr>
                        <a:t>seria</a:t>
                      </a:r>
                      <a:r>
                        <a:rPr lang="en-GB" sz="2000" dirty="0">
                          <a:solidFill>
                            <a:srgbClr val="002060"/>
                          </a:solidFill>
                        </a:rPr>
                        <a:t>.</a:t>
                      </a:r>
                      <a:endParaRPr lang="x-none" sz="2000" dirty="0">
                        <a:solidFill>
                          <a:srgbClr val="002060"/>
                        </a:solidFill>
                      </a:endParaRPr>
                    </a:p>
                  </a:txBody>
                  <a:tcPr anchor="ctr"/>
                </a:tc>
                <a:extLst>
                  <a:ext uri="{0D108BD9-81ED-4DB2-BD59-A6C34878D82A}">
                    <a16:rowId xmlns:a16="http://schemas.microsoft.com/office/drawing/2014/main" val="2907717989"/>
                  </a:ext>
                </a:extLst>
              </a:tr>
            </a:tbl>
          </a:graphicData>
        </a:graphic>
      </p:graphicFrame>
      <p:sp>
        <p:nvSpPr>
          <p:cNvPr id="6" name="Title 6">
            <a:extLst>
              <a:ext uri="{FF2B5EF4-FFF2-40B4-BE49-F238E27FC236}">
                <a16:creationId xmlns:a16="http://schemas.microsoft.com/office/drawing/2014/main" id="{3B007AFE-D38C-41C8-BEAE-57240BBFB2E7}"/>
              </a:ext>
            </a:extLst>
          </p:cNvPr>
          <p:cNvSpPr txBox="1">
            <a:spLocks/>
          </p:cNvSpPr>
          <p:nvPr/>
        </p:nvSpPr>
        <p:spPr>
          <a:xfrm>
            <a:off x="176308" y="93581"/>
            <a:ext cx="2043897" cy="547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x-none" sz="2400" b="1" dirty="0">
                <a:solidFill>
                  <a:srgbClr val="002060"/>
                </a:solidFill>
              </a:rPr>
              <a:t>Estudiante </a:t>
            </a:r>
            <a:r>
              <a:rPr lang="en-GB" sz="2400" b="1" dirty="0">
                <a:solidFill>
                  <a:srgbClr val="002060"/>
                </a:solidFill>
              </a:rPr>
              <a:t>B</a:t>
            </a:r>
            <a:endParaRPr lang="en-GB" sz="2400" dirty="0">
              <a:solidFill>
                <a:srgbClr val="002060"/>
              </a:solidFill>
            </a:endParaRPr>
          </a:p>
        </p:txBody>
      </p:sp>
      <p:sp>
        <p:nvSpPr>
          <p:cNvPr id="8" name="TextBox 7">
            <a:extLst>
              <a:ext uri="{FF2B5EF4-FFF2-40B4-BE49-F238E27FC236}">
                <a16:creationId xmlns:a16="http://schemas.microsoft.com/office/drawing/2014/main" id="{BDD315D0-3032-48D7-A9E1-3F46116037D6}"/>
              </a:ext>
            </a:extLst>
          </p:cNvPr>
          <p:cNvSpPr txBox="1"/>
          <p:nvPr/>
        </p:nvSpPr>
        <p:spPr>
          <a:xfrm>
            <a:off x="11016405" y="3320972"/>
            <a:ext cx="955711" cy="400110"/>
          </a:xfrm>
          <a:prstGeom prst="rect">
            <a:avLst/>
          </a:prstGeom>
          <a:noFill/>
        </p:spPr>
        <p:txBody>
          <a:bodyPr wrap="none" rtlCol="0">
            <a:spAutoFit/>
          </a:bodyPr>
          <a:lstStyle/>
          <a:p>
            <a:r>
              <a:rPr lang="en-GB" sz="2000" dirty="0">
                <a:solidFill>
                  <a:srgbClr val="002060"/>
                </a:solidFill>
                <a:latin typeface="Century Gothic"/>
              </a:rPr>
              <a:t>writers</a:t>
            </a:r>
          </a:p>
        </p:txBody>
      </p:sp>
      <p:sp>
        <p:nvSpPr>
          <p:cNvPr id="10" name="TextBox 9">
            <a:extLst>
              <a:ext uri="{FF2B5EF4-FFF2-40B4-BE49-F238E27FC236}">
                <a16:creationId xmlns:a16="http://schemas.microsoft.com/office/drawing/2014/main" id="{65413CFD-C10B-4A78-9F46-8531853E1CE7}"/>
              </a:ext>
            </a:extLst>
          </p:cNvPr>
          <p:cNvSpPr txBox="1"/>
          <p:nvPr/>
        </p:nvSpPr>
        <p:spPr>
          <a:xfrm>
            <a:off x="9877871" y="3776966"/>
            <a:ext cx="1839632" cy="400110"/>
          </a:xfrm>
          <a:prstGeom prst="rect">
            <a:avLst/>
          </a:prstGeom>
          <a:noFill/>
        </p:spPr>
        <p:txBody>
          <a:bodyPr wrap="square" rtlCol="0">
            <a:spAutoFit/>
          </a:bodyPr>
          <a:lstStyle/>
          <a:p>
            <a:r>
              <a:rPr lang="en-GB" sz="2000" dirty="0">
                <a:solidFill>
                  <a:srgbClr val="002060"/>
                </a:solidFill>
                <a:latin typeface="Century Gothic"/>
              </a:rPr>
              <a:t>they deserve</a:t>
            </a:r>
          </a:p>
        </p:txBody>
      </p:sp>
      <p:sp>
        <p:nvSpPr>
          <p:cNvPr id="12" name="TextBox 11">
            <a:extLst>
              <a:ext uri="{FF2B5EF4-FFF2-40B4-BE49-F238E27FC236}">
                <a16:creationId xmlns:a16="http://schemas.microsoft.com/office/drawing/2014/main" id="{E4A7B6D3-3D2F-4B06-A757-979DAB00BFCF}"/>
              </a:ext>
            </a:extLst>
          </p:cNvPr>
          <p:cNvSpPr txBox="1"/>
          <p:nvPr/>
        </p:nvSpPr>
        <p:spPr>
          <a:xfrm>
            <a:off x="11292745" y="4066463"/>
            <a:ext cx="1428292" cy="400110"/>
          </a:xfrm>
          <a:prstGeom prst="rect">
            <a:avLst/>
          </a:prstGeom>
          <a:noFill/>
        </p:spPr>
        <p:txBody>
          <a:bodyPr wrap="square" rtlCol="0">
            <a:spAutoFit/>
          </a:bodyPr>
          <a:lstStyle/>
          <a:p>
            <a:r>
              <a:rPr lang="en-GB" sz="2000" dirty="0" err="1">
                <a:solidFill>
                  <a:srgbClr val="002060"/>
                </a:solidFill>
                <a:latin typeface="Century Gothic"/>
              </a:rPr>
              <a:t>loca</a:t>
            </a:r>
            <a:endParaRPr lang="en-GB" sz="2000" dirty="0">
              <a:solidFill>
                <a:srgbClr val="002060"/>
              </a:solidFill>
              <a:latin typeface="Century Gothic"/>
            </a:endParaRPr>
          </a:p>
        </p:txBody>
      </p:sp>
      <p:sp>
        <p:nvSpPr>
          <p:cNvPr id="13" name="TextBox 12">
            <a:extLst>
              <a:ext uri="{FF2B5EF4-FFF2-40B4-BE49-F238E27FC236}">
                <a16:creationId xmlns:a16="http://schemas.microsoft.com/office/drawing/2014/main" id="{CF18F276-2891-40DE-862A-F1C75434F522}"/>
              </a:ext>
            </a:extLst>
          </p:cNvPr>
          <p:cNvSpPr txBox="1"/>
          <p:nvPr/>
        </p:nvSpPr>
        <p:spPr>
          <a:xfrm>
            <a:off x="9877871" y="4651493"/>
            <a:ext cx="964421" cy="400110"/>
          </a:xfrm>
          <a:prstGeom prst="rect">
            <a:avLst/>
          </a:prstGeom>
          <a:noFill/>
        </p:spPr>
        <p:txBody>
          <a:bodyPr wrap="square" rtlCol="0">
            <a:spAutoFit/>
          </a:bodyPr>
          <a:lstStyle/>
          <a:p>
            <a:r>
              <a:rPr lang="en-GB" sz="2000" dirty="0">
                <a:solidFill>
                  <a:srgbClr val="002060"/>
                </a:solidFill>
                <a:latin typeface="Century Gothic"/>
              </a:rPr>
              <a:t>Angel</a:t>
            </a:r>
          </a:p>
        </p:txBody>
      </p:sp>
      <p:sp>
        <p:nvSpPr>
          <p:cNvPr id="14" name="TextBox 13">
            <a:extLst>
              <a:ext uri="{FF2B5EF4-FFF2-40B4-BE49-F238E27FC236}">
                <a16:creationId xmlns:a16="http://schemas.microsoft.com/office/drawing/2014/main" id="{27EFFB27-5B91-4508-8DCF-817394CD86DF}"/>
              </a:ext>
            </a:extLst>
          </p:cNvPr>
          <p:cNvSpPr txBox="1"/>
          <p:nvPr/>
        </p:nvSpPr>
        <p:spPr>
          <a:xfrm>
            <a:off x="9877871" y="5452994"/>
            <a:ext cx="964421" cy="400110"/>
          </a:xfrm>
          <a:prstGeom prst="rect">
            <a:avLst/>
          </a:prstGeom>
          <a:noFill/>
        </p:spPr>
        <p:txBody>
          <a:bodyPr wrap="square" rtlCol="0">
            <a:spAutoFit/>
          </a:bodyPr>
          <a:lstStyle/>
          <a:p>
            <a:r>
              <a:rPr lang="en-GB" sz="2000" dirty="0">
                <a:solidFill>
                  <a:srgbClr val="002060"/>
                </a:solidFill>
                <a:latin typeface="Century Gothic"/>
              </a:rPr>
              <a:t>dollar</a:t>
            </a:r>
          </a:p>
        </p:txBody>
      </p:sp>
      <p:sp>
        <p:nvSpPr>
          <p:cNvPr id="15" name="TextBox 14">
            <a:extLst>
              <a:ext uri="{FF2B5EF4-FFF2-40B4-BE49-F238E27FC236}">
                <a16:creationId xmlns:a16="http://schemas.microsoft.com/office/drawing/2014/main" id="{0F118C3A-6D8C-4BD8-89F9-E4EFFEE57EEC}"/>
              </a:ext>
            </a:extLst>
          </p:cNvPr>
          <p:cNvSpPr txBox="1"/>
          <p:nvPr/>
        </p:nvSpPr>
        <p:spPr>
          <a:xfrm>
            <a:off x="10977276" y="5846833"/>
            <a:ext cx="1033970" cy="400110"/>
          </a:xfrm>
          <a:prstGeom prst="rect">
            <a:avLst/>
          </a:prstGeom>
          <a:noFill/>
        </p:spPr>
        <p:txBody>
          <a:bodyPr wrap="square" rtlCol="0">
            <a:spAutoFit/>
          </a:bodyPr>
          <a:lstStyle/>
          <a:p>
            <a:r>
              <a:rPr lang="en-GB" sz="2000" dirty="0">
                <a:solidFill>
                  <a:srgbClr val="002060"/>
                </a:solidFill>
                <a:latin typeface="Century Gothic"/>
              </a:rPr>
              <a:t>useless</a:t>
            </a:r>
          </a:p>
        </p:txBody>
      </p:sp>
    </p:spTree>
    <p:extLst>
      <p:ext uri="{BB962C8B-B14F-4D97-AF65-F5344CB8AC3E}">
        <p14:creationId xmlns:p14="http://schemas.microsoft.com/office/powerpoint/2010/main" val="2743199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8813074" y="93581"/>
            <a:ext cx="320261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8813074" y="-90480"/>
            <a:ext cx="3202617" cy="769039"/>
          </a:xfrm>
        </p:spPr>
        <p:txBody>
          <a:bodyPr>
            <a:normAutofit/>
          </a:bodyPr>
          <a:lstStyle/>
          <a:p>
            <a:pPr algn="ctr"/>
            <a:r>
              <a:rPr lang="en-GB" sz="1800" b="1" dirty="0" err="1">
                <a:solidFill>
                  <a:prstClr val="white"/>
                </a:solidFill>
              </a:rPr>
              <a:t>hablar</a:t>
            </a:r>
            <a:r>
              <a:rPr lang="en-GB" sz="1800" b="1" dirty="0">
                <a:solidFill>
                  <a:prstClr val="white"/>
                </a:solidFill>
              </a:rPr>
              <a:t> / </a:t>
            </a:r>
            <a:r>
              <a:rPr lang="en-GB" sz="1800" b="1" dirty="0" err="1">
                <a:solidFill>
                  <a:prstClr val="white"/>
                </a:solidFill>
              </a:rPr>
              <a:t>escuchar</a:t>
            </a:r>
            <a:r>
              <a:rPr lang="en-GB" sz="1800" b="1" dirty="0">
                <a:solidFill>
                  <a:prstClr val="white"/>
                </a:solidFill>
              </a:rPr>
              <a:t> / </a:t>
            </a:r>
            <a:r>
              <a:rPr lang="en-GB" sz="1800" b="1" dirty="0" err="1">
                <a:solidFill>
                  <a:prstClr val="white"/>
                </a:solidFill>
              </a:rPr>
              <a:t>escribir</a:t>
            </a:r>
            <a:endParaRPr lang="en-US" sz="1800" dirty="0"/>
          </a:p>
        </p:txBody>
      </p:sp>
      <p:graphicFrame>
        <p:nvGraphicFramePr>
          <p:cNvPr id="4" name="Tabla 2">
            <a:extLst>
              <a:ext uri="{FF2B5EF4-FFF2-40B4-BE49-F238E27FC236}">
                <a16:creationId xmlns:a16="http://schemas.microsoft.com/office/drawing/2014/main" id="{D8F407A8-43B3-47AE-A66F-0AD8B7B4D2ED}"/>
              </a:ext>
            </a:extLst>
          </p:cNvPr>
          <p:cNvGraphicFramePr>
            <a:graphicFrameLocks noGrp="1"/>
          </p:cNvGraphicFramePr>
          <p:nvPr>
            <p:extLst>
              <p:ext uri="{D42A27DB-BD31-4B8C-83A1-F6EECF244321}">
                <p14:modId xmlns:p14="http://schemas.microsoft.com/office/powerpoint/2010/main" val="2388127305"/>
              </p:ext>
            </p:extLst>
          </p:nvPr>
        </p:nvGraphicFramePr>
        <p:xfrm>
          <a:off x="2054114" y="640836"/>
          <a:ext cx="8083771" cy="5618039"/>
        </p:xfrm>
        <a:graphic>
          <a:graphicData uri="http://schemas.openxmlformats.org/drawingml/2006/table">
            <a:tbl>
              <a:tblPr firstRow="1" bandRow="1">
                <a:tableStyleId>{5DA37D80-6434-44D0-A028-1B22A696006F}</a:tableStyleId>
              </a:tblPr>
              <a:tblGrid>
                <a:gridCol w="5943600">
                  <a:extLst>
                    <a:ext uri="{9D8B030D-6E8A-4147-A177-3AD203B41FA5}">
                      <a16:colId xmlns:a16="http://schemas.microsoft.com/office/drawing/2014/main" val="1775176646"/>
                    </a:ext>
                  </a:extLst>
                </a:gridCol>
                <a:gridCol w="2140171">
                  <a:extLst>
                    <a:ext uri="{9D8B030D-6E8A-4147-A177-3AD203B41FA5}">
                      <a16:colId xmlns:a16="http://schemas.microsoft.com/office/drawing/2014/main" val="709409682"/>
                    </a:ext>
                  </a:extLst>
                </a:gridCol>
              </a:tblGrid>
              <a:tr h="802577">
                <a:tc>
                  <a:txBody>
                    <a:bodyPr/>
                    <a:lstStyle/>
                    <a:p>
                      <a:pPr algn="ctr"/>
                      <a:r>
                        <a:rPr lang="en-GB" sz="2000" dirty="0">
                          <a:solidFill>
                            <a:srgbClr val="002060"/>
                          </a:solidFill>
                        </a:rPr>
                        <a:t>Fill in the gaps. If necessary, include an accent to keep the stress on the penultimate syllable.</a:t>
                      </a:r>
                      <a:endParaRPr lang="x-none" sz="2000" dirty="0">
                        <a:solidFill>
                          <a:srgbClr val="002060"/>
                        </a:solidFill>
                      </a:endParaRPr>
                    </a:p>
                  </a:txBody>
                  <a:tcPr anchor="ctr"/>
                </a:tc>
                <a:tc>
                  <a:txBody>
                    <a:bodyPr/>
                    <a:lstStyle/>
                    <a:p>
                      <a:pPr algn="ctr"/>
                      <a:r>
                        <a:rPr lang="en-GB" sz="2000" dirty="0">
                          <a:solidFill>
                            <a:srgbClr val="002060"/>
                          </a:solidFill>
                        </a:rPr>
                        <a:t>Missing words in English</a:t>
                      </a:r>
                      <a:endParaRPr lang="x-none" sz="2000" dirty="0">
                        <a:solidFill>
                          <a:srgbClr val="002060"/>
                        </a:solidFill>
                      </a:endParaRPr>
                    </a:p>
                  </a:txBody>
                  <a:tcPr anchor="ctr"/>
                </a:tc>
                <a:extLst>
                  <a:ext uri="{0D108BD9-81ED-4DB2-BD59-A6C34878D82A}">
                    <a16:rowId xmlns:a16="http://schemas.microsoft.com/office/drawing/2014/main" val="106670579"/>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1. Mi abuela no usa un </a:t>
                      </a:r>
                      <a:r>
                        <a:rPr lang="es-ES" sz="2000" b="0" u="none" noProof="0" dirty="0">
                          <a:solidFill>
                            <a:srgbClr val="002060"/>
                          </a:solidFill>
                        </a:rPr>
                        <a:t>__________</a:t>
                      </a:r>
                      <a:r>
                        <a:rPr lang="es-ES" sz="2000" noProof="0" dirty="0">
                          <a:solidFill>
                            <a:srgbClr val="002060"/>
                          </a:solidFill>
                        </a:rPr>
                        <a:t> porque es </a:t>
                      </a:r>
                      <a:r>
                        <a:rPr lang="es-ES" sz="2000" b="0" u="none" noProof="0" dirty="0">
                          <a:solidFill>
                            <a:srgbClr val="002060"/>
                          </a:solidFill>
                        </a:rPr>
                        <a:t>__________</a:t>
                      </a:r>
                      <a:r>
                        <a:rPr lang="es-ES" sz="2000" noProof="0" dirty="0">
                          <a:solidFill>
                            <a:srgbClr val="002060"/>
                          </a:solidFill>
                        </a:rPr>
                        <a:t>.</a:t>
                      </a: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493973381"/>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2. Tú </a:t>
                      </a:r>
                      <a:r>
                        <a:rPr lang="es-ES" sz="2000" b="0" u="none" noProof="0" dirty="0">
                          <a:solidFill>
                            <a:srgbClr val="002060"/>
                          </a:solidFill>
                        </a:rPr>
                        <a:t>__________</a:t>
                      </a:r>
                      <a:r>
                        <a:rPr lang="es-ES" sz="2000" noProof="0" dirty="0">
                          <a:solidFill>
                            <a:srgbClr val="002060"/>
                          </a:solidFill>
                        </a:rPr>
                        <a:t> mucho tiempo en los </a:t>
                      </a:r>
                      <a:r>
                        <a:rPr lang="es-ES" sz="2000" b="0" u="none" noProof="0" dirty="0">
                          <a:solidFill>
                            <a:srgbClr val="002060"/>
                          </a:solidFill>
                        </a:rPr>
                        <a:t>____________________</a:t>
                      </a:r>
                      <a:r>
                        <a:rPr lang="es-ES" sz="2000" noProof="0" dirty="0">
                          <a:solidFill>
                            <a:srgbClr val="002060"/>
                          </a:solidFill>
                        </a:rPr>
                        <a:t>.</a:t>
                      </a: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2944536397"/>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3. Mis primas </a:t>
                      </a:r>
                      <a:r>
                        <a:rPr lang="es-ES" sz="2000" b="0" u="none" noProof="0" dirty="0">
                          <a:solidFill>
                            <a:srgbClr val="002060"/>
                          </a:solidFill>
                        </a:rPr>
                        <a:t>__________</a:t>
                      </a:r>
                      <a:r>
                        <a:rPr lang="es-ES" sz="2000" noProof="0" dirty="0">
                          <a:solidFill>
                            <a:srgbClr val="002060"/>
                          </a:solidFill>
                        </a:rPr>
                        <a:t> </a:t>
                      </a:r>
                      <a:r>
                        <a:rPr lang="es-ES" sz="2000" u="none" noProof="0" dirty="0">
                          <a:solidFill>
                            <a:srgbClr val="002060"/>
                          </a:solidFill>
                        </a:rPr>
                        <a:t>ropa </a:t>
                      </a:r>
                      <a:r>
                        <a:rPr lang="es-ES" sz="2000" b="0" u="none" noProof="0" dirty="0">
                          <a:solidFill>
                            <a:srgbClr val="002060"/>
                          </a:solidFill>
                        </a:rPr>
                        <a:t>__________</a:t>
                      </a:r>
                      <a:r>
                        <a:rPr lang="es-ES" sz="2000" u="none" noProof="0" dirty="0">
                          <a:solidFill>
                            <a:srgbClr val="002060"/>
                          </a:solidFill>
                        </a:rPr>
                        <a:t> en el mercado.</a:t>
                      </a:r>
                    </a:p>
                  </a:txBody>
                  <a:tcPr anchor="ctr"/>
                </a:tc>
                <a:tc>
                  <a:txBody>
                    <a:bodyPr/>
                    <a:lstStyle/>
                    <a:p>
                      <a:pPr algn="ctr"/>
                      <a:endParaRPr lang="x-none" sz="2000">
                        <a:solidFill>
                          <a:srgbClr val="203864"/>
                        </a:solidFill>
                      </a:endParaRPr>
                    </a:p>
                  </a:txBody>
                  <a:tcPr/>
                </a:tc>
                <a:extLst>
                  <a:ext uri="{0D108BD9-81ED-4DB2-BD59-A6C34878D82A}">
                    <a16:rowId xmlns:a16="http://schemas.microsoft.com/office/drawing/2014/main" val="3694586834"/>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4. El </a:t>
                      </a:r>
                      <a:r>
                        <a:rPr lang="en-GB" sz="2000" dirty="0" err="1">
                          <a:solidFill>
                            <a:srgbClr val="002060"/>
                          </a:solidFill>
                        </a:rPr>
                        <a:t>gato</a:t>
                      </a:r>
                      <a:r>
                        <a:rPr lang="en-GB" sz="2000" dirty="0">
                          <a:solidFill>
                            <a:srgbClr val="002060"/>
                          </a:solidFill>
                        </a:rPr>
                        <a:t> _______ </a:t>
                      </a:r>
                      <a:r>
                        <a:rPr lang="en-GB" sz="2000" dirty="0" err="1">
                          <a:solidFill>
                            <a:srgbClr val="002060"/>
                          </a:solidFill>
                        </a:rPr>
                        <a:t>sube</a:t>
                      </a:r>
                      <a:r>
                        <a:rPr lang="en-GB" sz="2000" dirty="0">
                          <a:solidFill>
                            <a:srgbClr val="002060"/>
                          </a:solidFill>
                        </a:rPr>
                        <a:t> el </a:t>
                      </a:r>
                      <a:r>
                        <a:rPr lang="es-ES" sz="2000" b="0" u="none" noProof="0" dirty="0">
                          <a:solidFill>
                            <a:srgbClr val="002060"/>
                          </a:solidFill>
                        </a:rPr>
                        <a:t>__________</a:t>
                      </a:r>
                      <a:r>
                        <a:rPr lang="en-GB" sz="2000" dirty="0">
                          <a:solidFill>
                            <a:srgbClr val="002060"/>
                          </a:solidFill>
                        </a:rPr>
                        <a:t> </a:t>
                      </a:r>
                      <a:r>
                        <a:rPr lang="en-GB" sz="2000" dirty="0" err="1">
                          <a:solidFill>
                            <a:srgbClr val="002060"/>
                          </a:solidFill>
                        </a:rPr>
                        <a:t>porque</a:t>
                      </a:r>
                      <a:r>
                        <a:rPr lang="en-GB" sz="2000" dirty="0">
                          <a:solidFill>
                            <a:srgbClr val="002060"/>
                          </a:solidFill>
                        </a:rPr>
                        <a:t> </a:t>
                      </a:r>
                      <a:r>
                        <a:rPr lang="en-GB" sz="2000" dirty="0" err="1">
                          <a:solidFill>
                            <a:srgbClr val="002060"/>
                          </a:solidFill>
                        </a:rPr>
                        <a:t>tiene</a:t>
                      </a:r>
                      <a:r>
                        <a:rPr lang="en-GB" sz="2000" dirty="0">
                          <a:solidFill>
                            <a:srgbClr val="002060"/>
                          </a:solidFill>
                        </a:rPr>
                        <a:t> </a:t>
                      </a:r>
                      <a:r>
                        <a:rPr lang="es-ES" sz="2000" b="0" u="none" noProof="0" dirty="0">
                          <a:solidFill>
                            <a:srgbClr val="002060"/>
                          </a:solidFill>
                        </a:rPr>
                        <a:t>__________</a:t>
                      </a:r>
                      <a:r>
                        <a:rPr lang="en-GB" sz="2000" dirty="0">
                          <a:solidFill>
                            <a:srgbClr val="002060"/>
                          </a:solidFill>
                        </a:rPr>
                        <a:t>.</a:t>
                      </a:r>
                      <a:endParaRPr lang="x-none" sz="2000" dirty="0">
                        <a:solidFill>
                          <a:srgbClr val="002060"/>
                        </a:solidFill>
                      </a:endParaRP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2355107805"/>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5. El padre </a:t>
                      </a:r>
                      <a:r>
                        <a:rPr lang="es-ES" sz="2000" b="0" u="none" noProof="0" dirty="0">
                          <a:solidFill>
                            <a:srgbClr val="002060"/>
                          </a:solidFill>
                        </a:rPr>
                        <a:t>__________</a:t>
                      </a:r>
                      <a:r>
                        <a:rPr lang="en-GB" sz="2000" dirty="0">
                          <a:solidFill>
                            <a:srgbClr val="002060"/>
                          </a:solidFill>
                        </a:rPr>
                        <a:t> a </a:t>
                      </a:r>
                      <a:r>
                        <a:rPr lang="en-GB" sz="2000" dirty="0" err="1">
                          <a:solidFill>
                            <a:srgbClr val="002060"/>
                          </a:solidFill>
                        </a:rPr>
                        <a:t>su</a:t>
                      </a:r>
                      <a:r>
                        <a:rPr lang="en-GB" sz="2000" dirty="0">
                          <a:solidFill>
                            <a:srgbClr val="002060"/>
                          </a:solidFill>
                        </a:rPr>
                        <a:t> </a:t>
                      </a:r>
                      <a:r>
                        <a:rPr lang="de-DE" sz="2000" dirty="0" err="1">
                          <a:solidFill>
                            <a:srgbClr val="002060"/>
                          </a:solidFill>
                        </a:rPr>
                        <a:t>hijo</a:t>
                      </a:r>
                      <a:r>
                        <a:rPr lang="de-DE" sz="2000" dirty="0">
                          <a:solidFill>
                            <a:srgbClr val="002060"/>
                          </a:solidFill>
                        </a:rPr>
                        <a:t> </a:t>
                      </a:r>
                      <a:r>
                        <a:rPr lang="de-DE" sz="2000" dirty="0" err="1">
                          <a:solidFill>
                            <a:srgbClr val="002060"/>
                          </a:solidFill>
                        </a:rPr>
                        <a:t>cuando</a:t>
                      </a:r>
                      <a:r>
                        <a:rPr lang="de-DE" sz="2000" dirty="0">
                          <a:solidFill>
                            <a:srgbClr val="002060"/>
                          </a:solidFill>
                        </a:rPr>
                        <a:t> </a:t>
                      </a:r>
                      <a:r>
                        <a:rPr lang="de-DE" sz="2000" dirty="0" err="1">
                          <a:solidFill>
                            <a:srgbClr val="002060"/>
                          </a:solidFill>
                        </a:rPr>
                        <a:t>está</a:t>
                      </a:r>
                      <a:r>
                        <a:rPr lang="de-DE" sz="2000" dirty="0">
                          <a:solidFill>
                            <a:srgbClr val="002060"/>
                          </a:solidFill>
                        </a:rPr>
                        <a:t> </a:t>
                      </a:r>
                      <a:r>
                        <a:rPr lang="es-ES" sz="2000" b="0" u="none" noProof="0" dirty="0">
                          <a:solidFill>
                            <a:srgbClr val="002060"/>
                          </a:solidFill>
                        </a:rPr>
                        <a:t>__________</a:t>
                      </a:r>
                      <a:r>
                        <a:rPr lang="de-DE" sz="2000" dirty="0">
                          <a:solidFill>
                            <a:srgbClr val="002060"/>
                          </a:solidFill>
                        </a:rPr>
                        <a:t>.</a:t>
                      </a:r>
                      <a:endParaRPr lang="x-none" sz="2000" dirty="0">
                        <a:solidFill>
                          <a:srgbClr val="002060"/>
                        </a:solidFill>
                      </a:endParaRPr>
                    </a:p>
                  </a:txBody>
                  <a:tcPr anchor="ctr"/>
                </a:tc>
                <a:tc>
                  <a:txBody>
                    <a:bodyPr/>
                    <a:lstStyle/>
                    <a:p>
                      <a:pPr algn="ctr"/>
                      <a:endParaRPr lang="x-none" sz="2000">
                        <a:solidFill>
                          <a:srgbClr val="203864"/>
                        </a:solidFill>
                      </a:endParaRPr>
                    </a:p>
                  </a:txBody>
                  <a:tcPr/>
                </a:tc>
                <a:extLst>
                  <a:ext uri="{0D108BD9-81ED-4DB2-BD59-A6C34878D82A}">
                    <a16:rowId xmlns:a16="http://schemas.microsoft.com/office/drawing/2014/main" val="415022783"/>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6. María </a:t>
                      </a:r>
                      <a:r>
                        <a:rPr lang="en-GB" sz="2000" dirty="0" err="1">
                          <a:solidFill>
                            <a:srgbClr val="002060"/>
                          </a:solidFill>
                        </a:rPr>
                        <a:t>tienes</a:t>
                      </a:r>
                      <a:r>
                        <a:rPr lang="en-GB" sz="2000" dirty="0">
                          <a:solidFill>
                            <a:srgbClr val="002060"/>
                          </a:solidFill>
                        </a:rPr>
                        <a:t> el </a:t>
                      </a:r>
                      <a:r>
                        <a:rPr lang="es-ES" sz="2000" b="0" u="none" noProof="0" dirty="0">
                          <a:solidFill>
                            <a:srgbClr val="002060"/>
                          </a:solidFill>
                        </a:rPr>
                        <a:t>__________</a:t>
                      </a:r>
                      <a:r>
                        <a:rPr lang="en-GB" sz="2000" dirty="0">
                          <a:solidFill>
                            <a:srgbClr val="002060"/>
                          </a:solidFill>
                        </a:rPr>
                        <a:t> de una </a:t>
                      </a:r>
                      <a:r>
                        <a:rPr lang="en-GB" sz="2000" dirty="0" err="1">
                          <a:solidFill>
                            <a:srgbClr val="002060"/>
                          </a:solidFill>
                        </a:rPr>
                        <a:t>buena</a:t>
                      </a:r>
                      <a:r>
                        <a:rPr lang="en-GB" sz="2000" dirty="0">
                          <a:solidFill>
                            <a:srgbClr val="002060"/>
                          </a:solidFill>
                        </a:rPr>
                        <a:t> </a:t>
                      </a:r>
                      <a:r>
                        <a:rPr lang="es-ES" sz="2000" b="0" u="none" noProof="0" dirty="0">
                          <a:solidFill>
                            <a:srgbClr val="002060"/>
                          </a:solidFill>
                        </a:rPr>
                        <a:t>__________</a:t>
                      </a:r>
                      <a:r>
                        <a:rPr lang="en-GB" sz="2000" dirty="0">
                          <a:solidFill>
                            <a:srgbClr val="002060"/>
                          </a:solidFill>
                        </a:rPr>
                        <a:t>. Eres _________.</a:t>
                      </a:r>
                      <a:endParaRPr lang="x-none" sz="2000" dirty="0">
                        <a:solidFill>
                          <a:srgbClr val="002060"/>
                        </a:solidFill>
                      </a:endParaRP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2907717989"/>
                  </a:ext>
                </a:extLst>
              </a:tr>
            </a:tbl>
          </a:graphicData>
        </a:graphic>
      </p:graphicFrame>
      <p:sp>
        <p:nvSpPr>
          <p:cNvPr id="6" name="Title 6">
            <a:extLst>
              <a:ext uri="{FF2B5EF4-FFF2-40B4-BE49-F238E27FC236}">
                <a16:creationId xmlns:a16="http://schemas.microsoft.com/office/drawing/2014/main" id="{3B007AFE-D38C-41C8-BEAE-57240BBFB2E7}"/>
              </a:ext>
            </a:extLst>
          </p:cNvPr>
          <p:cNvSpPr txBox="1">
            <a:spLocks/>
          </p:cNvSpPr>
          <p:nvPr/>
        </p:nvSpPr>
        <p:spPr>
          <a:xfrm>
            <a:off x="176308" y="93581"/>
            <a:ext cx="6096476" cy="547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err="1">
                <a:solidFill>
                  <a:srgbClr val="002060"/>
                </a:solidFill>
              </a:rPr>
              <a:t>Solución</a:t>
            </a:r>
            <a:r>
              <a:rPr lang="en-GB" sz="2400" b="1" dirty="0">
                <a:solidFill>
                  <a:srgbClr val="002060"/>
                </a:solidFill>
              </a:rPr>
              <a:t> – </a:t>
            </a:r>
            <a:r>
              <a:rPr lang="en-GB" sz="2400" b="1" dirty="0" err="1">
                <a:solidFill>
                  <a:srgbClr val="002060"/>
                </a:solidFill>
              </a:rPr>
              <a:t>Estudiante</a:t>
            </a:r>
            <a:r>
              <a:rPr lang="en-GB" sz="2400" b="1" dirty="0">
                <a:solidFill>
                  <a:srgbClr val="002060"/>
                </a:solidFill>
              </a:rPr>
              <a:t> A</a:t>
            </a:r>
            <a:endParaRPr lang="en-GB" sz="2400" dirty="0">
              <a:solidFill>
                <a:srgbClr val="002060"/>
              </a:solidFill>
            </a:endParaRPr>
          </a:p>
        </p:txBody>
      </p:sp>
      <p:sp>
        <p:nvSpPr>
          <p:cNvPr id="5" name="TextBox 4">
            <a:extLst>
              <a:ext uri="{FF2B5EF4-FFF2-40B4-BE49-F238E27FC236}">
                <a16:creationId xmlns:a16="http://schemas.microsoft.com/office/drawing/2014/main" id="{49DB11F2-B8CA-4103-A0F1-CCF6F274AE52}"/>
              </a:ext>
            </a:extLst>
          </p:cNvPr>
          <p:cNvSpPr txBox="1"/>
          <p:nvPr/>
        </p:nvSpPr>
        <p:spPr>
          <a:xfrm>
            <a:off x="9044316" y="4249786"/>
            <a:ext cx="1093569" cy="400110"/>
          </a:xfrm>
          <a:prstGeom prst="rect">
            <a:avLst/>
          </a:prstGeom>
          <a:noFill/>
        </p:spPr>
        <p:txBody>
          <a:bodyPr wrap="none" rtlCol="0">
            <a:spAutoFit/>
          </a:bodyPr>
          <a:lstStyle/>
          <a:p>
            <a:r>
              <a:rPr lang="en-GB" sz="2000" dirty="0">
                <a:solidFill>
                  <a:srgbClr val="002060"/>
                </a:solidFill>
                <a:latin typeface="Century Gothic"/>
              </a:rPr>
              <a:t>cancer</a:t>
            </a:r>
          </a:p>
        </p:txBody>
      </p:sp>
      <p:sp>
        <p:nvSpPr>
          <p:cNvPr id="8" name="TextBox 7">
            <a:extLst>
              <a:ext uri="{FF2B5EF4-FFF2-40B4-BE49-F238E27FC236}">
                <a16:creationId xmlns:a16="http://schemas.microsoft.com/office/drawing/2014/main" id="{E1707586-5E5D-49AE-A7FA-3FD616A5F332}"/>
              </a:ext>
            </a:extLst>
          </p:cNvPr>
          <p:cNvSpPr txBox="1"/>
          <p:nvPr/>
        </p:nvSpPr>
        <p:spPr>
          <a:xfrm>
            <a:off x="8964873" y="3449855"/>
            <a:ext cx="1170513" cy="400110"/>
          </a:xfrm>
          <a:prstGeom prst="rect">
            <a:avLst/>
          </a:prstGeom>
          <a:noFill/>
        </p:spPr>
        <p:txBody>
          <a:bodyPr wrap="none" rtlCol="0">
            <a:spAutoFit/>
          </a:bodyPr>
          <a:lstStyle/>
          <a:p>
            <a:r>
              <a:rPr lang="en-GB" sz="2000" dirty="0">
                <a:solidFill>
                  <a:srgbClr val="002060"/>
                </a:solidFill>
                <a:latin typeface="Century Gothic"/>
              </a:rPr>
              <a:t>modern</a:t>
            </a:r>
          </a:p>
        </p:txBody>
      </p:sp>
      <p:sp>
        <p:nvSpPr>
          <p:cNvPr id="10" name="TextBox 9">
            <a:extLst>
              <a:ext uri="{FF2B5EF4-FFF2-40B4-BE49-F238E27FC236}">
                <a16:creationId xmlns:a16="http://schemas.microsoft.com/office/drawing/2014/main" id="{52DF241F-F70D-4ACF-B9FE-6DBDF463BE30}"/>
              </a:ext>
            </a:extLst>
          </p:cNvPr>
          <p:cNvSpPr txBox="1"/>
          <p:nvPr/>
        </p:nvSpPr>
        <p:spPr>
          <a:xfrm>
            <a:off x="7999126" y="5460404"/>
            <a:ext cx="1529586" cy="400110"/>
          </a:xfrm>
          <a:prstGeom prst="rect">
            <a:avLst/>
          </a:prstGeom>
          <a:noFill/>
        </p:spPr>
        <p:txBody>
          <a:bodyPr wrap="none" rtlCol="0">
            <a:spAutoFit/>
          </a:bodyPr>
          <a:lstStyle/>
          <a:p>
            <a:r>
              <a:rPr lang="en-GB" sz="2000" dirty="0">
                <a:solidFill>
                  <a:srgbClr val="002060"/>
                </a:solidFill>
                <a:latin typeface="Century Gothic"/>
              </a:rPr>
              <a:t>personality</a:t>
            </a:r>
          </a:p>
        </p:txBody>
      </p:sp>
      <p:sp>
        <p:nvSpPr>
          <p:cNvPr id="12" name="TextBox 11">
            <a:extLst>
              <a:ext uri="{FF2B5EF4-FFF2-40B4-BE49-F238E27FC236}">
                <a16:creationId xmlns:a16="http://schemas.microsoft.com/office/drawing/2014/main" id="{87CB86F2-22C3-481B-A352-3814CEDD977E}"/>
              </a:ext>
            </a:extLst>
          </p:cNvPr>
          <p:cNvSpPr txBox="1"/>
          <p:nvPr/>
        </p:nvSpPr>
        <p:spPr>
          <a:xfrm>
            <a:off x="8021003" y="5847185"/>
            <a:ext cx="997389" cy="400110"/>
          </a:xfrm>
          <a:prstGeom prst="rect">
            <a:avLst/>
          </a:prstGeom>
          <a:noFill/>
        </p:spPr>
        <p:txBody>
          <a:bodyPr wrap="none" rtlCol="0">
            <a:spAutoFit/>
          </a:bodyPr>
          <a:lstStyle/>
          <a:p>
            <a:r>
              <a:rPr lang="en-GB" sz="2000" dirty="0">
                <a:solidFill>
                  <a:srgbClr val="002060"/>
                </a:solidFill>
                <a:latin typeface="Century Gothic"/>
              </a:rPr>
              <a:t>leader</a:t>
            </a:r>
          </a:p>
        </p:txBody>
      </p:sp>
      <p:sp>
        <p:nvSpPr>
          <p:cNvPr id="15" name="TextBox 14">
            <a:extLst>
              <a:ext uri="{FF2B5EF4-FFF2-40B4-BE49-F238E27FC236}">
                <a16:creationId xmlns:a16="http://schemas.microsoft.com/office/drawing/2014/main" id="{BA855575-C99E-4588-9D52-EB60F8B7AF23}"/>
              </a:ext>
            </a:extLst>
          </p:cNvPr>
          <p:cNvSpPr txBox="1"/>
          <p:nvPr/>
        </p:nvSpPr>
        <p:spPr>
          <a:xfrm>
            <a:off x="9120069" y="5032211"/>
            <a:ext cx="997389" cy="400110"/>
          </a:xfrm>
          <a:prstGeom prst="rect">
            <a:avLst/>
          </a:prstGeom>
          <a:noFill/>
        </p:spPr>
        <p:txBody>
          <a:bodyPr wrap="none" rtlCol="0">
            <a:spAutoFit/>
          </a:bodyPr>
          <a:lstStyle/>
          <a:p>
            <a:r>
              <a:rPr lang="en-GB" sz="2000" b="1">
                <a:solidFill>
                  <a:srgbClr val="002060"/>
                </a:solidFill>
                <a:latin typeface="Century Gothic"/>
              </a:rPr>
              <a:t>ill, sick</a:t>
            </a:r>
            <a:endParaRPr lang="en-GB" sz="2000" b="1" dirty="0">
              <a:solidFill>
                <a:srgbClr val="002060"/>
              </a:solidFill>
              <a:latin typeface="Century Gothic"/>
            </a:endParaRPr>
          </a:p>
        </p:txBody>
      </p:sp>
      <p:sp>
        <p:nvSpPr>
          <p:cNvPr id="16" name="TextBox 15">
            <a:extLst>
              <a:ext uri="{FF2B5EF4-FFF2-40B4-BE49-F238E27FC236}">
                <a16:creationId xmlns:a16="http://schemas.microsoft.com/office/drawing/2014/main" id="{D0863601-1978-4BAB-AC0E-EC7E78D611E5}"/>
              </a:ext>
            </a:extLst>
          </p:cNvPr>
          <p:cNvSpPr txBox="1"/>
          <p:nvPr/>
        </p:nvSpPr>
        <p:spPr>
          <a:xfrm>
            <a:off x="5231181" y="1463041"/>
            <a:ext cx="854721" cy="400110"/>
          </a:xfrm>
          <a:prstGeom prst="rect">
            <a:avLst/>
          </a:prstGeom>
          <a:noFill/>
        </p:spPr>
        <p:txBody>
          <a:bodyPr wrap="none" rtlCol="0">
            <a:spAutoFit/>
          </a:bodyPr>
          <a:lstStyle/>
          <a:p>
            <a:r>
              <a:rPr lang="en-GB" sz="2000" b="1" dirty="0" err="1">
                <a:solidFill>
                  <a:srgbClr val="002060"/>
                </a:solidFill>
                <a:latin typeface="Century Gothic"/>
              </a:rPr>
              <a:t>móvil</a:t>
            </a:r>
            <a:endParaRPr lang="en-GB" sz="2000" b="1" dirty="0">
              <a:solidFill>
                <a:srgbClr val="002060"/>
              </a:solidFill>
              <a:latin typeface="Century Gothic"/>
            </a:endParaRPr>
          </a:p>
        </p:txBody>
      </p:sp>
      <p:sp>
        <p:nvSpPr>
          <p:cNvPr id="17" name="TextBox 16">
            <a:extLst>
              <a:ext uri="{FF2B5EF4-FFF2-40B4-BE49-F238E27FC236}">
                <a16:creationId xmlns:a16="http://schemas.microsoft.com/office/drawing/2014/main" id="{6B0DC514-DDB3-4256-A7EF-B420B80AEAA9}"/>
              </a:ext>
            </a:extLst>
          </p:cNvPr>
          <p:cNvSpPr txBox="1"/>
          <p:nvPr/>
        </p:nvSpPr>
        <p:spPr>
          <a:xfrm>
            <a:off x="2361709" y="1758890"/>
            <a:ext cx="833883" cy="400110"/>
          </a:xfrm>
          <a:prstGeom prst="rect">
            <a:avLst/>
          </a:prstGeom>
          <a:noFill/>
        </p:spPr>
        <p:txBody>
          <a:bodyPr wrap="none" rtlCol="0">
            <a:spAutoFit/>
          </a:bodyPr>
          <a:lstStyle/>
          <a:p>
            <a:r>
              <a:rPr lang="en-GB" sz="2000" b="1" dirty="0" err="1">
                <a:solidFill>
                  <a:srgbClr val="002060"/>
                </a:solidFill>
                <a:latin typeface="Century Gothic"/>
              </a:rPr>
              <a:t>difícil</a:t>
            </a:r>
            <a:endParaRPr lang="en-GB" sz="2000" b="1" dirty="0">
              <a:solidFill>
                <a:srgbClr val="002060"/>
              </a:solidFill>
              <a:latin typeface="Century Gothic"/>
            </a:endParaRPr>
          </a:p>
        </p:txBody>
      </p:sp>
      <p:sp>
        <p:nvSpPr>
          <p:cNvPr id="18" name="TextBox 17">
            <a:extLst>
              <a:ext uri="{FF2B5EF4-FFF2-40B4-BE49-F238E27FC236}">
                <a16:creationId xmlns:a16="http://schemas.microsoft.com/office/drawing/2014/main" id="{E92B103D-EA2D-448D-BDA3-285A98F8DA1F}"/>
              </a:ext>
            </a:extLst>
          </p:cNvPr>
          <p:cNvSpPr txBox="1"/>
          <p:nvPr/>
        </p:nvSpPr>
        <p:spPr>
          <a:xfrm>
            <a:off x="2927764" y="2265773"/>
            <a:ext cx="918841" cy="400110"/>
          </a:xfrm>
          <a:prstGeom prst="rect">
            <a:avLst/>
          </a:prstGeom>
          <a:noFill/>
        </p:spPr>
        <p:txBody>
          <a:bodyPr wrap="none" rtlCol="0">
            <a:spAutoFit/>
          </a:bodyPr>
          <a:lstStyle/>
          <a:p>
            <a:r>
              <a:rPr lang="en-GB" sz="2000" b="1" dirty="0" err="1">
                <a:solidFill>
                  <a:srgbClr val="002060"/>
                </a:solidFill>
                <a:latin typeface="Century Gothic"/>
              </a:rPr>
              <a:t>pasas</a:t>
            </a:r>
            <a:endParaRPr lang="en-GB" sz="2000" b="1" dirty="0">
              <a:solidFill>
                <a:srgbClr val="002060"/>
              </a:solidFill>
              <a:latin typeface="Century Gothic"/>
            </a:endParaRPr>
          </a:p>
        </p:txBody>
      </p:sp>
      <p:sp>
        <p:nvSpPr>
          <p:cNvPr id="19" name="TextBox 18">
            <a:extLst>
              <a:ext uri="{FF2B5EF4-FFF2-40B4-BE49-F238E27FC236}">
                <a16:creationId xmlns:a16="http://schemas.microsoft.com/office/drawing/2014/main" id="{B07B41BB-8205-430D-B5DC-4F3AA6350B07}"/>
              </a:ext>
            </a:extLst>
          </p:cNvPr>
          <p:cNvSpPr txBox="1"/>
          <p:nvPr/>
        </p:nvSpPr>
        <p:spPr>
          <a:xfrm>
            <a:off x="2403596" y="2576320"/>
            <a:ext cx="2018501" cy="400110"/>
          </a:xfrm>
          <a:prstGeom prst="rect">
            <a:avLst/>
          </a:prstGeom>
          <a:noFill/>
        </p:spPr>
        <p:txBody>
          <a:bodyPr wrap="none" rtlCol="0">
            <a:spAutoFit/>
          </a:bodyPr>
          <a:lstStyle/>
          <a:p>
            <a:r>
              <a:rPr lang="en-GB" sz="2000" b="1" dirty="0" err="1">
                <a:solidFill>
                  <a:srgbClr val="002060"/>
                </a:solidFill>
                <a:latin typeface="Century Gothic"/>
              </a:rPr>
              <a:t>Estados</a:t>
            </a:r>
            <a:r>
              <a:rPr lang="en-GB" sz="2000" b="1" dirty="0">
                <a:solidFill>
                  <a:srgbClr val="002060"/>
                </a:solidFill>
                <a:latin typeface="Century Gothic"/>
              </a:rPr>
              <a:t> Unidos</a:t>
            </a:r>
          </a:p>
        </p:txBody>
      </p:sp>
      <p:sp>
        <p:nvSpPr>
          <p:cNvPr id="20" name="TextBox 19">
            <a:extLst>
              <a:ext uri="{FF2B5EF4-FFF2-40B4-BE49-F238E27FC236}">
                <a16:creationId xmlns:a16="http://schemas.microsoft.com/office/drawing/2014/main" id="{4ED64A29-C5B0-4975-9F8E-381A239FF427}"/>
              </a:ext>
            </a:extLst>
          </p:cNvPr>
          <p:cNvSpPr txBox="1"/>
          <p:nvPr/>
        </p:nvSpPr>
        <p:spPr>
          <a:xfrm>
            <a:off x="3837804" y="3067163"/>
            <a:ext cx="1133644" cy="400110"/>
          </a:xfrm>
          <a:prstGeom prst="rect">
            <a:avLst/>
          </a:prstGeom>
          <a:noFill/>
        </p:spPr>
        <p:txBody>
          <a:bodyPr wrap="none" rtlCol="0">
            <a:spAutoFit/>
          </a:bodyPr>
          <a:lstStyle/>
          <a:p>
            <a:r>
              <a:rPr lang="en-GB" sz="2000" b="1" dirty="0" err="1">
                <a:solidFill>
                  <a:srgbClr val="002060"/>
                </a:solidFill>
                <a:latin typeface="Century Gothic"/>
              </a:rPr>
              <a:t>venden</a:t>
            </a:r>
            <a:endParaRPr lang="en-GB" sz="2000" b="1" dirty="0">
              <a:solidFill>
                <a:srgbClr val="002060"/>
              </a:solidFill>
              <a:latin typeface="Century Gothic"/>
            </a:endParaRPr>
          </a:p>
        </p:txBody>
      </p:sp>
      <p:sp>
        <p:nvSpPr>
          <p:cNvPr id="21" name="TextBox 20">
            <a:extLst>
              <a:ext uri="{FF2B5EF4-FFF2-40B4-BE49-F238E27FC236}">
                <a16:creationId xmlns:a16="http://schemas.microsoft.com/office/drawing/2014/main" id="{B2B94A24-B507-4234-8B43-B5D6F198563E}"/>
              </a:ext>
            </a:extLst>
          </p:cNvPr>
          <p:cNvSpPr txBox="1"/>
          <p:nvPr/>
        </p:nvSpPr>
        <p:spPr>
          <a:xfrm>
            <a:off x="5731913" y="3067163"/>
            <a:ext cx="1327608" cy="400110"/>
          </a:xfrm>
          <a:prstGeom prst="rect">
            <a:avLst/>
          </a:prstGeom>
          <a:noFill/>
        </p:spPr>
        <p:txBody>
          <a:bodyPr wrap="none" rtlCol="0">
            <a:spAutoFit/>
          </a:bodyPr>
          <a:lstStyle/>
          <a:p>
            <a:r>
              <a:rPr lang="en-GB" sz="2000" b="1" dirty="0" err="1">
                <a:solidFill>
                  <a:srgbClr val="002060"/>
                </a:solidFill>
                <a:latin typeface="Century Gothic"/>
              </a:rPr>
              <a:t>moderna</a:t>
            </a:r>
            <a:endParaRPr lang="en-GB" sz="2000" b="1" dirty="0">
              <a:solidFill>
                <a:srgbClr val="002060"/>
              </a:solidFill>
              <a:latin typeface="Century Gothic"/>
            </a:endParaRPr>
          </a:p>
        </p:txBody>
      </p:sp>
      <p:sp>
        <p:nvSpPr>
          <p:cNvPr id="22" name="TextBox 21">
            <a:extLst>
              <a:ext uri="{FF2B5EF4-FFF2-40B4-BE49-F238E27FC236}">
                <a16:creationId xmlns:a16="http://schemas.microsoft.com/office/drawing/2014/main" id="{7D8EAB33-FAFE-4683-B118-10137F475B3E}"/>
              </a:ext>
            </a:extLst>
          </p:cNvPr>
          <p:cNvSpPr txBox="1"/>
          <p:nvPr/>
        </p:nvSpPr>
        <p:spPr>
          <a:xfrm>
            <a:off x="5380661" y="3882359"/>
            <a:ext cx="830677" cy="400110"/>
          </a:xfrm>
          <a:prstGeom prst="rect">
            <a:avLst/>
          </a:prstGeom>
          <a:noFill/>
        </p:spPr>
        <p:txBody>
          <a:bodyPr wrap="none" rtlCol="0">
            <a:spAutoFit/>
          </a:bodyPr>
          <a:lstStyle/>
          <a:p>
            <a:r>
              <a:rPr lang="en-GB" sz="2000" b="1" dirty="0">
                <a:solidFill>
                  <a:srgbClr val="002060"/>
                </a:solidFill>
                <a:latin typeface="Century Gothic"/>
              </a:rPr>
              <a:t>árbol</a:t>
            </a:r>
          </a:p>
        </p:txBody>
      </p:sp>
      <p:sp>
        <p:nvSpPr>
          <p:cNvPr id="23" name="TextBox 22">
            <a:extLst>
              <a:ext uri="{FF2B5EF4-FFF2-40B4-BE49-F238E27FC236}">
                <a16:creationId xmlns:a16="http://schemas.microsoft.com/office/drawing/2014/main" id="{E31B9F44-C3F3-47C0-9815-306082E39CB4}"/>
              </a:ext>
            </a:extLst>
          </p:cNvPr>
          <p:cNvSpPr txBox="1"/>
          <p:nvPr/>
        </p:nvSpPr>
        <p:spPr>
          <a:xfrm>
            <a:off x="2831831" y="4188506"/>
            <a:ext cx="1080745" cy="400110"/>
          </a:xfrm>
          <a:prstGeom prst="rect">
            <a:avLst/>
          </a:prstGeom>
          <a:noFill/>
        </p:spPr>
        <p:txBody>
          <a:bodyPr wrap="none" rtlCol="0">
            <a:spAutoFit/>
          </a:bodyPr>
          <a:lstStyle/>
          <a:p>
            <a:r>
              <a:rPr lang="en-GB" sz="2000" b="1" dirty="0" err="1">
                <a:solidFill>
                  <a:srgbClr val="002060"/>
                </a:solidFill>
                <a:latin typeface="Century Gothic"/>
              </a:rPr>
              <a:t>cáncer</a:t>
            </a:r>
            <a:endParaRPr lang="en-GB" sz="2000" b="1" dirty="0">
              <a:solidFill>
                <a:srgbClr val="002060"/>
              </a:solidFill>
              <a:latin typeface="Century Gothic"/>
            </a:endParaRPr>
          </a:p>
        </p:txBody>
      </p:sp>
      <p:sp>
        <p:nvSpPr>
          <p:cNvPr id="24" name="TextBox 23">
            <a:extLst>
              <a:ext uri="{FF2B5EF4-FFF2-40B4-BE49-F238E27FC236}">
                <a16:creationId xmlns:a16="http://schemas.microsoft.com/office/drawing/2014/main" id="{09595875-76E8-46ED-8A01-2815E135FD92}"/>
              </a:ext>
            </a:extLst>
          </p:cNvPr>
          <p:cNvSpPr txBox="1"/>
          <p:nvPr/>
        </p:nvSpPr>
        <p:spPr>
          <a:xfrm>
            <a:off x="3695781" y="4656095"/>
            <a:ext cx="902811" cy="400110"/>
          </a:xfrm>
          <a:prstGeom prst="rect">
            <a:avLst/>
          </a:prstGeom>
          <a:noFill/>
        </p:spPr>
        <p:txBody>
          <a:bodyPr wrap="none" rtlCol="0">
            <a:spAutoFit/>
          </a:bodyPr>
          <a:lstStyle/>
          <a:p>
            <a:r>
              <a:rPr lang="en-GB" sz="2000" b="1" dirty="0" err="1">
                <a:solidFill>
                  <a:srgbClr val="002060"/>
                </a:solidFill>
                <a:latin typeface="Century Gothic"/>
              </a:rPr>
              <a:t>cuida</a:t>
            </a:r>
            <a:endParaRPr lang="en-GB" sz="2000" b="1" dirty="0">
              <a:solidFill>
                <a:srgbClr val="002060"/>
              </a:solidFill>
              <a:latin typeface="Century Gothic"/>
            </a:endParaRPr>
          </a:p>
        </p:txBody>
      </p:sp>
      <p:sp>
        <p:nvSpPr>
          <p:cNvPr id="25" name="TextBox 24">
            <a:extLst>
              <a:ext uri="{FF2B5EF4-FFF2-40B4-BE49-F238E27FC236}">
                <a16:creationId xmlns:a16="http://schemas.microsoft.com/office/drawing/2014/main" id="{91764C9A-A06C-46F1-9BCB-1407B2E1FED8}"/>
              </a:ext>
            </a:extLst>
          </p:cNvPr>
          <p:cNvSpPr txBox="1"/>
          <p:nvPr/>
        </p:nvSpPr>
        <p:spPr>
          <a:xfrm>
            <a:off x="2182347" y="4980409"/>
            <a:ext cx="1223412" cy="400110"/>
          </a:xfrm>
          <a:prstGeom prst="rect">
            <a:avLst/>
          </a:prstGeom>
          <a:noFill/>
        </p:spPr>
        <p:txBody>
          <a:bodyPr wrap="none" rtlCol="0">
            <a:spAutoFit/>
          </a:bodyPr>
          <a:lstStyle/>
          <a:p>
            <a:r>
              <a:rPr lang="en-GB" sz="2000" b="1" dirty="0" err="1">
                <a:solidFill>
                  <a:srgbClr val="002060"/>
                </a:solidFill>
                <a:latin typeface="Century Gothic"/>
              </a:rPr>
              <a:t>enfermo</a:t>
            </a:r>
            <a:endParaRPr lang="en-GB" sz="2000" b="1" dirty="0">
              <a:solidFill>
                <a:srgbClr val="002060"/>
              </a:solidFill>
              <a:latin typeface="Century Gothic"/>
            </a:endParaRPr>
          </a:p>
        </p:txBody>
      </p:sp>
      <p:sp>
        <p:nvSpPr>
          <p:cNvPr id="26" name="TextBox 25">
            <a:extLst>
              <a:ext uri="{FF2B5EF4-FFF2-40B4-BE49-F238E27FC236}">
                <a16:creationId xmlns:a16="http://schemas.microsoft.com/office/drawing/2014/main" id="{669C5AAA-B17D-4952-A1D2-AF9945C4F782}"/>
              </a:ext>
            </a:extLst>
          </p:cNvPr>
          <p:cNvSpPr txBox="1"/>
          <p:nvPr/>
        </p:nvSpPr>
        <p:spPr>
          <a:xfrm>
            <a:off x="4276336" y="5485537"/>
            <a:ext cx="1255472" cy="400110"/>
          </a:xfrm>
          <a:prstGeom prst="rect">
            <a:avLst/>
          </a:prstGeom>
          <a:noFill/>
        </p:spPr>
        <p:txBody>
          <a:bodyPr wrap="none" rtlCol="0">
            <a:spAutoFit/>
          </a:bodyPr>
          <a:lstStyle/>
          <a:p>
            <a:r>
              <a:rPr lang="en-GB" sz="2000" b="1" dirty="0" err="1">
                <a:solidFill>
                  <a:srgbClr val="002060"/>
                </a:solidFill>
                <a:latin typeface="Century Gothic"/>
              </a:rPr>
              <a:t>carácter</a:t>
            </a:r>
            <a:endParaRPr lang="en-GB" sz="2000" b="1" dirty="0">
              <a:solidFill>
                <a:srgbClr val="002060"/>
              </a:solidFill>
              <a:latin typeface="Century Gothic"/>
            </a:endParaRPr>
          </a:p>
        </p:txBody>
      </p:sp>
      <p:sp>
        <p:nvSpPr>
          <p:cNvPr id="27" name="TextBox 26">
            <a:extLst>
              <a:ext uri="{FF2B5EF4-FFF2-40B4-BE49-F238E27FC236}">
                <a16:creationId xmlns:a16="http://schemas.microsoft.com/office/drawing/2014/main" id="{6FECE18E-E729-463C-BEA8-3CBFDE9A1EF9}"/>
              </a:ext>
            </a:extLst>
          </p:cNvPr>
          <p:cNvSpPr txBox="1"/>
          <p:nvPr/>
        </p:nvSpPr>
        <p:spPr>
          <a:xfrm>
            <a:off x="2394313" y="5780900"/>
            <a:ext cx="721672" cy="400110"/>
          </a:xfrm>
          <a:prstGeom prst="rect">
            <a:avLst/>
          </a:prstGeom>
          <a:noFill/>
        </p:spPr>
        <p:txBody>
          <a:bodyPr wrap="none" rtlCol="0">
            <a:spAutoFit/>
          </a:bodyPr>
          <a:lstStyle/>
          <a:p>
            <a:r>
              <a:rPr lang="en-GB" sz="2000" b="1" dirty="0" err="1">
                <a:solidFill>
                  <a:srgbClr val="002060"/>
                </a:solidFill>
                <a:latin typeface="Century Gothic"/>
              </a:rPr>
              <a:t>líder</a:t>
            </a:r>
            <a:endParaRPr lang="en-GB" sz="2000" b="1" dirty="0">
              <a:solidFill>
                <a:srgbClr val="002060"/>
              </a:solidFill>
              <a:latin typeface="Century Gothic"/>
            </a:endParaRPr>
          </a:p>
        </p:txBody>
      </p:sp>
      <p:sp>
        <p:nvSpPr>
          <p:cNvPr id="28" name="TextBox 27">
            <a:extLst>
              <a:ext uri="{FF2B5EF4-FFF2-40B4-BE49-F238E27FC236}">
                <a16:creationId xmlns:a16="http://schemas.microsoft.com/office/drawing/2014/main" id="{2DBD8C2A-AF3C-4FDE-97F1-414752C33148}"/>
              </a:ext>
            </a:extLst>
          </p:cNvPr>
          <p:cNvSpPr txBox="1"/>
          <p:nvPr/>
        </p:nvSpPr>
        <p:spPr>
          <a:xfrm>
            <a:off x="8003591" y="1457990"/>
            <a:ext cx="2116285" cy="400110"/>
          </a:xfrm>
          <a:prstGeom prst="rect">
            <a:avLst/>
          </a:prstGeom>
          <a:noFill/>
        </p:spPr>
        <p:txBody>
          <a:bodyPr wrap="none" rtlCol="0">
            <a:spAutoFit/>
          </a:bodyPr>
          <a:lstStyle/>
          <a:p>
            <a:r>
              <a:rPr lang="en-GB" sz="2000" b="1" dirty="0">
                <a:solidFill>
                  <a:srgbClr val="002060"/>
                </a:solidFill>
                <a:latin typeface="Century Gothic"/>
              </a:rPr>
              <a:t>mobile (phone)</a:t>
            </a:r>
          </a:p>
        </p:txBody>
      </p:sp>
      <p:sp>
        <p:nvSpPr>
          <p:cNvPr id="29" name="TextBox 28">
            <a:extLst>
              <a:ext uri="{FF2B5EF4-FFF2-40B4-BE49-F238E27FC236}">
                <a16:creationId xmlns:a16="http://schemas.microsoft.com/office/drawing/2014/main" id="{37C50078-C6EE-4E00-9CC9-E93A2B699DB4}"/>
              </a:ext>
            </a:extLst>
          </p:cNvPr>
          <p:cNvSpPr txBox="1"/>
          <p:nvPr/>
        </p:nvSpPr>
        <p:spPr>
          <a:xfrm>
            <a:off x="9055618" y="1842047"/>
            <a:ext cx="1075936" cy="400110"/>
          </a:xfrm>
          <a:prstGeom prst="rect">
            <a:avLst/>
          </a:prstGeom>
          <a:noFill/>
        </p:spPr>
        <p:txBody>
          <a:bodyPr wrap="none" rtlCol="0">
            <a:spAutoFit/>
          </a:bodyPr>
          <a:lstStyle/>
          <a:p>
            <a:r>
              <a:rPr lang="en-GB" sz="2000" b="1" dirty="0">
                <a:solidFill>
                  <a:srgbClr val="002060"/>
                </a:solidFill>
                <a:latin typeface="Century Gothic"/>
              </a:rPr>
              <a:t>difficult</a:t>
            </a:r>
          </a:p>
        </p:txBody>
      </p:sp>
      <p:sp>
        <p:nvSpPr>
          <p:cNvPr id="30" name="TextBox 29">
            <a:extLst>
              <a:ext uri="{FF2B5EF4-FFF2-40B4-BE49-F238E27FC236}">
                <a16:creationId xmlns:a16="http://schemas.microsoft.com/office/drawing/2014/main" id="{9B4EC0C4-240A-42C5-B07C-A2B336DC75EF}"/>
              </a:ext>
            </a:extLst>
          </p:cNvPr>
          <p:cNvSpPr txBox="1"/>
          <p:nvPr/>
        </p:nvSpPr>
        <p:spPr>
          <a:xfrm>
            <a:off x="7999126" y="2253867"/>
            <a:ext cx="1492716" cy="400110"/>
          </a:xfrm>
          <a:prstGeom prst="rect">
            <a:avLst/>
          </a:prstGeom>
          <a:noFill/>
        </p:spPr>
        <p:txBody>
          <a:bodyPr wrap="none" rtlCol="0">
            <a:spAutoFit/>
          </a:bodyPr>
          <a:lstStyle/>
          <a:p>
            <a:r>
              <a:rPr lang="en-GB" sz="2000" b="1" dirty="0">
                <a:solidFill>
                  <a:srgbClr val="002060"/>
                </a:solidFill>
                <a:latin typeface="Century Gothic"/>
              </a:rPr>
              <a:t>you spend</a:t>
            </a:r>
          </a:p>
        </p:txBody>
      </p:sp>
      <p:sp>
        <p:nvSpPr>
          <p:cNvPr id="31" name="TextBox 30">
            <a:extLst>
              <a:ext uri="{FF2B5EF4-FFF2-40B4-BE49-F238E27FC236}">
                <a16:creationId xmlns:a16="http://schemas.microsoft.com/office/drawing/2014/main" id="{EFABD15C-5C76-447C-9170-96831603BEBF}"/>
              </a:ext>
            </a:extLst>
          </p:cNvPr>
          <p:cNvSpPr txBox="1"/>
          <p:nvPr/>
        </p:nvSpPr>
        <p:spPr>
          <a:xfrm>
            <a:off x="8359834" y="2641879"/>
            <a:ext cx="1778051" cy="400110"/>
          </a:xfrm>
          <a:prstGeom prst="rect">
            <a:avLst/>
          </a:prstGeom>
          <a:noFill/>
        </p:spPr>
        <p:txBody>
          <a:bodyPr wrap="none" rtlCol="0">
            <a:spAutoFit/>
          </a:bodyPr>
          <a:lstStyle/>
          <a:p>
            <a:r>
              <a:rPr lang="en-GB" sz="2000" b="1" dirty="0">
                <a:solidFill>
                  <a:srgbClr val="002060"/>
                </a:solidFill>
                <a:latin typeface="Century Gothic"/>
              </a:rPr>
              <a:t>United States</a:t>
            </a:r>
          </a:p>
        </p:txBody>
      </p:sp>
      <p:sp>
        <p:nvSpPr>
          <p:cNvPr id="32" name="TextBox 31">
            <a:extLst>
              <a:ext uri="{FF2B5EF4-FFF2-40B4-BE49-F238E27FC236}">
                <a16:creationId xmlns:a16="http://schemas.microsoft.com/office/drawing/2014/main" id="{CA9C4C96-4611-4676-97B0-BEDCAC9C024A}"/>
              </a:ext>
            </a:extLst>
          </p:cNvPr>
          <p:cNvSpPr txBox="1"/>
          <p:nvPr/>
        </p:nvSpPr>
        <p:spPr>
          <a:xfrm>
            <a:off x="8012241" y="3060289"/>
            <a:ext cx="1197764" cy="400110"/>
          </a:xfrm>
          <a:prstGeom prst="rect">
            <a:avLst/>
          </a:prstGeom>
          <a:noFill/>
        </p:spPr>
        <p:txBody>
          <a:bodyPr wrap="none" rtlCol="0">
            <a:spAutoFit/>
          </a:bodyPr>
          <a:lstStyle/>
          <a:p>
            <a:r>
              <a:rPr lang="en-GB" sz="2000" b="1" dirty="0">
                <a:solidFill>
                  <a:srgbClr val="002060"/>
                </a:solidFill>
                <a:latin typeface="Century Gothic"/>
              </a:rPr>
              <a:t>they sell</a:t>
            </a:r>
          </a:p>
        </p:txBody>
      </p:sp>
      <p:sp>
        <p:nvSpPr>
          <p:cNvPr id="33" name="TextBox 32">
            <a:extLst>
              <a:ext uri="{FF2B5EF4-FFF2-40B4-BE49-F238E27FC236}">
                <a16:creationId xmlns:a16="http://schemas.microsoft.com/office/drawing/2014/main" id="{40868D6C-C483-4C5B-9E46-3EF797BA6126}"/>
              </a:ext>
            </a:extLst>
          </p:cNvPr>
          <p:cNvSpPr txBox="1"/>
          <p:nvPr/>
        </p:nvSpPr>
        <p:spPr>
          <a:xfrm>
            <a:off x="9156654" y="3903584"/>
            <a:ext cx="670376" cy="400110"/>
          </a:xfrm>
          <a:prstGeom prst="rect">
            <a:avLst/>
          </a:prstGeom>
          <a:noFill/>
        </p:spPr>
        <p:txBody>
          <a:bodyPr wrap="none" rtlCol="0">
            <a:spAutoFit/>
          </a:bodyPr>
          <a:lstStyle/>
          <a:p>
            <a:r>
              <a:rPr lang="en-GB" sz="2000" b="1" dirty="0">
                <a:solidFill>
                  <a:srgbClr val="002060"/>
                </a:solidFill>
                <a:latin typeface="Century Gothic"/>
              </a:rPr>
              <a:t>tree</a:t>
            </a:r>
          </a:p>
        </p:txBody>
      </p:sp>
      <p:sp>
        <p:nvSpPr>
          <p:cNvPr id="7" name="TextBox 6">
            <a:extLst>
              <a:ext uri="{FF2B5EF4-FFF2-40B4-BE49-F238E27FC236}">
                <a16:creationId xmlns:a16="http://schemas.microsoft.com/office/drawing/2014/main" id="{20F6B9D1-9719-4518-A961-37713E678CF6}"/>
              </a:ext>
            </a:extLst>
          </p:cNvPr>
          <p:cNvSpPr txBox="1"/>
          <p:nvPr/>
        </p:nvSpPr>
        <p:spPr>
          <a:xfrm>
            <a:off x="8005856" y="4649737"/>
            <a:ext cx="2125533" cy="400110"/>
          </a:xfrm>
          <a:prstGeom prst="rect">
            <a:avLst/>
          </a:prstGeom>
          <a:noFill/>
        </p:spPr>
        <p:txBody>
          <a:bodyPr wrap="square" rtlCol="0">
            <a:spAutoFit/>
          </a:bodyPr>
          <a:lstStyle/>
          <a:p>
            <a:r>
              <a:rPr lang="en-GB" sz="2000" b="1">
                <a:solidFill>
                  <a:srgbClr val="002060"/>
                </a:solidFill>
                <a:latin typeface="Century Gothic"/>
              </a:rPr>
              <a:t>takes </a:t>
            </a:r>
            <a:r>
              <a:rPr lang="en-GB" sz="2000" b="1" dirty="0">
                <a:solidFill>
                  <a:srgbClr val="002060"/>
                </a:solidFill>
                <a:latin typeface="Century Gothic"/>
              </a:rPr>
              <a:t>care of</a:t>
            </a:r>
          </a:p>
        </p:txBody>
      </p:sp>
      <p:sp>
        <p:nvSpPr>
          <p:cNvPr id="9" name="TextBox 8"/>
          <p:cNvSpPr txBox="1"/>
          <p:nvPr/>
        </p:nvSpPr>
        <p:spPr>
          <a:xfrm>
            <a:off x="4280523" y="5780900"/>
            <a:ext cx="938643" cy="400110"/>
          </a:xfrm>
          <a:prstGeom prst="rect">
            <a:avLst/>
          </a:prstGeom>
          <a:noFill/>
        </p:spPr>
        <p:txBody>
          <a:bodyPr wrap="square" rtlCol="0">
            <a:spAutoFit/>
          </a:bodyPr>
          <a:lstStyle/>
          <a:p>
            <a:r>
              <a:rPr lang="en-US" sz="2000" b="1" dirty="0" err="1">
                <a:solidFill>
                  <a:srgbClr val="002060"/>
                </a:solidFill>
              </a:rPr>
              <a:t>seria</a:t>
            </a:r>
            <a:endParaRPr lang="en-US" sz="2000" b="1" dirty="0">
              <a:solidFill>
                <a:srgbClr val="002060"/>
              </a:solidFill>
            </a:endParaRPr>
          </a:p>
        </p:txBody>
      </p:sp>
      <p:sp>
        <p:nvSpPr>
          <p:cNvPr id="11" name="TextBox 10"/>
          <p:cNvSpPr txBox="1"/>
          <p:nvPr/>
        </p:nvSpPr>
        <p:spPr>
          <a:xfrm>
            <a:off x="9041858" y="5853633"/>
            <a:ext cx="1200910" cy="400110"/>
          </a:xfrm>
          <a:prstGeom prst="rect">
            <a:avLst/>
          </a:prstGeom>
          <a:noFill/>
        </p:spPr>
        <p:txBody>
          <a:bodyPr wrap="square" rtlCol="0">
            <a:spAutoFit/>
          </a:bodyPr>
          <a:lstStyle/>
          <a:p>
            <a:r>
              <a:rPr lang="en-US" sz="2000" b="1" dirty="0">
                <a:solidFill>
                  <a:srgbClr val="002060"/>
                </a:solidFill>
              </a:rPr>
              <a:t>serious</a:t>
            </a:r>
          </a:p>
        </p:txBody>
      </p:sp>
      <p:sp>
        <p:nvSpPr>
          <p:cNvPr id="13" name="TextBox 12"/>
          <p:cNvSpPr txBox="1"/>
          <p:nvPr/>
        </p:nvSpPr>
        <p:spPr>
          <a:xfrm>
            <a:off x="3340986" y="3865606"/>
            <a:ext cx="1463178" cy="400110"/>
          </a:xfrm>
          <a:prstGeom prst="rect">
            <a:avLst/>
          </a:prstGeom>
          <a:noFill/>
        </p:spPr>
        <p:txBody>
          <a:bodyPr wrap="square" rtlCol="0">
            <a:spAutoFit/>
          </a:bodyPr>
          <a:lstStyle/>
          <a:p>
            <a:r>
              <a:rPr lang="en-US" sz="2000" b="1" dirty="0" err="1">
                <a:solidFill>
                  <a:srgbClr val="002060"/>
                </a:solidFill>
              </a:rPr>
              <a:t>nunca</a:t>
            </a:r>
            <a:endParaRPr lang="en-US" sz="2000" b="1" dirty="0">
              <a:solidFill>
                <a:srgbClr val="002060"/>
              </a:solidFill>
            </a:endParaRPr>
          </a:p>
        </p:txBody>
      </p:sp>
      <p:sp>
        <p:nvSpPr>
          <p:cNvPr id="14" name="TextBox 13"/>
          <p:cNvSpPr txBox="1"/>
          <p:nvPr/>
        </p:nvSpPr>
        <p:spPr>
          <a:xfrm>
            <a:off x="8061804" y="3907024"/>
            <a:ext cx="1104285" cy="400110"/>
          </a:xfrm>
          <a:prstGeom prst="rect">
            <a:avLst/>
          </a:prstGeom>
          <a:noFill/>
        </p:spPr>
        <p:txBody>
          <a:bodyPr wrap="square" rtlCol="0">
            <a:spAutoFit/>
          </a:bodyPr>
          <a:lstStyle/>
          <a:p>
            <a:r>
              <a:rPr lang="en-US" sz="2000" b="1" dirty="0">
                <a:solidFill>
                  <a:srgbClr val="002060"/>
                </a:solidFill>
              </a:rPr>
              <a:t>never</a:t>
            </a:r>
          </a:p>
        </p:txBody>
      </p:sp>
    </p:spTree>
    <p:extLst>
      <p:ext uri="{BB962C8B-B14F-4D97-AF65-F5344CB8AC3E}">
        <p14:creationId xmlns:p14="http://schemas.microsoft.com/office/powerpoint/2010/main" val="6503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7" grpId="0"/>
      <p:bldP spid="9" grpId="0"/>
      <p:bldP spid="11"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8382000" y="93581"/>
            <a:ext cx="363369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8341895" y="-90480"/>
            <a:ext cx="3673797" cy="769039"/>
          </a:xfrm>
        </p:spPr>
        <p:txBody>
          <a:bodyPr>
            <a:normAutofit/>
          </a:bodyPr>
          <a:lstStyle/>
          <a:p>
            <a:pPr algn="ct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r>
              <a:rPr lang="en-GB" sz="2000" b="1" dirty="0">
                <a:solidFill>
                  <a:prstClr val="white"/>
                </a:solidFill>
              </a:rPr>
              <a:t> / </a:t>
            </a:r>
            <a:r>
              <a:rPr lang="en-GB" sz="2000" b="1" dirty="0" err="1">
                <a:solidFill>
                  <a:prstClr val="white"/>
                </a:solidFill>
              </a:rPr>
              <a:t>escribir</a:t>
            </a:r>
            <a:endParaRPr lang="en-US" sz="2000" dirty="0"/>
          </a:p>
        </p:txBody>
      </p:sp>
      <p:graphicFrame>
        <p:nvGraphicFramePr>
          <p:cNvPr id="4" name="Tabla 2">
            <a:extLst>
              <a:ext uri="{FF2B5EF4-FFF2-40B4-BE49-F238E27FC236}">
                <a16:creationId xmlns:a16="http://schemas.microsoft.com/office/drawing/2014/main" id="{D8F407A8-43B3-47AE-A66F-0AD8B7B4D2ED}"/>
              </a:ext>
            </a:extLst>
          </p:cNvPr>
          <p:cNvGraphicFramePr>
            <a:graphicFrameLocks noGrp="1"/>
          </p:cNvGraphicFramePr>
          <p:nvPr>
            <p:extLst>
              <p:ext uri="{D42A27DB-BD31-4B8C-83A1-F6EECF244321}">
                <p14:modId xmlns:p14="http://schemas.microsoft.com/office/powerpoint/2010/main" val="3473769995"/>
              </p:ext>
            </p:extLst>
          </p:nvPr>
        </p:nvGraphicFramePr>
        <p:xfrm>
          <a:off x="2054114" y="671213"/>
          <a:ext cx="8083771" cy="5618039"/>
        </p:xfrm>
        <a:graphic>
          <a:graphicData uri="http://schemas.openxmlformats.org/drawingml/2006/table">
            <a:tbl>
              <a:tblPr firstRow="1" bandRow="1">
                <a:tableStyleId>{5DA37D80-6434-44D0-A028-1B22A696006F}</a:tableStyleId>
              </a:tblPr>
              <a:tblGrid>
                <a:gridCol w="5943600">
                  <a:extLst>
                    <a:ext uri="{9D8B030D-6E8A-4147-A177-3AD203B41FA5}">
                      <a16:colId xmlns:a16="http://schemas.microsoft.com/office/drawing/2014/main" val="1775176646"/>
                    </a:ext>
                  </a:extLst>
                </a:gridCol>
                <a:gridCol w="2140171">
                  <a:extLst>
                    <a:ext uri="{9D8B030D-6E8A-4147-A177-3AD203B41FA5}">
                      <a16:colId xmlns:a16="http://schemas.microsoft.com/office/drawing/2014/main" val="709409682"/>
                    </a:ext>
                  </a:extLst>
                </a:gridCol>
              </a:tblGrid>
              <a:tr h="802577">
                <a:tc>
                  <a:txBody>
                    <a:bodyPr/>
                    <a:lstStyle/>
                    <a:p>
                      <a:pPr algn="ctr"/>
                      <a:r>
                        <a:rPr lang="en-GB" sz="2000" dirty="0">
                          <a:solidFill>
                            <a:srgbClr val="002060"/>
                          </a:solidFill>
                        </a:rPr>
                        <a:t>Fill in the gaps. If necessary, include an accent to keep the stress on the penultimate syllable.</a:t>
                      </a:r>
                      <a:endParaRPr lang="x-none" sz="2000" dirty="0">
                        <a:solidFill>
                          <a:srgbClr val="002060"/>
                        </a:solidFill>
                      </a:endParaRPr>
                    </a:p>
                  </a:txBody>
                  <a:tcPr anchor="ctr"/>
                </a:tc>
                <a:tc>
                  <a:txBody>
                    <a:bodyPr/>
                    <a:lstStyle/>
                    <a:p>
                      <a:pPr algn="ctr"/>
                      <a:r>
                        <a:rPr lang="en-GB" sz="2000" dirty="0">
                          <a:solidFill>
                            <a:srgbClr val="002060"/>
                          </a:solidFill>
                        </a:rPr>
                        <a:t>Missing words in English</a:t>
                      </a:r>
                      <a:endParaRPr lang="x-none" sz="2000" dirty="0">
                        <a:solidFill>
                          <a:srgbClr val="002060"/>
                        </a:solidFill>
                      </a:endParaRPr>
                    </a:p>
                  </a:txBody>
                  <a:tcPr anchor="ctr"/>
                </a:tc>
                <a:extLst>
                  <a:ext uri="{0D108BD9-81ED-4DB2-BD59-A6C34878D82A}">
                    <a16:rowId xmlns:a16="http://schemas.microsoft.com/office/drawing/2014/main" val="106670579"/>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1. Tú </a:t>
                      </a:r>
                      <a:r>
                        <a:rPr lang="es-ES" sz="2000" b="0" u="none" noProof="0" dirty="0">
                          <a:solidFill>
                            <a:srgbClr val="002060"/>
                          </a:solidFill>
                        </a:rPr>
                        <a:t>__________</a:t>
                      </a:r>
                      <a:r>
                        <a:rPr lang="es-ES" sz="2000" noProof="0" dirty="0">
                          <a:solidFill>
                            <a:srgbClr val="002060"/>
                          </a:solidFill>
                        </a:rPr>
                        <a:t> por la </a:t>
                      </a:r>
                      <a:r>
                        <a:rPr lang="es-ES" sz="2000" b="0" u="none" noProof="0" dirty="0">
                          <a:solidFill>
                            <a:srgbClr val="002060"/>
                          </a:solidFill>
                        </a:rPr>
                        <a:t>__________</a:t>
                      </a:r>
                      <a:r>
                        <a:rPr lang="es-ES" sz="2000" u="none" noProof="0" dirty="0">
                          <a:solidFill>
                            <a:srgbClr val="002060"/>
                          </a:solidFill>
                        </a:rPr>
                        <a:t> </a:t>
                      </a:r>
                      <a:r>
                        <a:rPr lang="es-ES" sz="2000" noProof="0" dirty="0">
                          <a:solidFill>
                            <a:srgbClr val="002060"/>
                          </a:solidFill>
                        </a:rPr>
                        <a:t>todos los viernes en ________.</a:t>
                      </a:r>
                    </a:p>
                  </a:txBody>
                  <a:tcPr anchor="ctr"/>
                </a:tc>
                <a:tc>
                  <a:txBody>
                    <a:bodyPr/>
                    <a:lstStyle/>
                    <a:p>
                      <a:pPr algn="l"/>
                      <a:endParaRPr lang="x-none" sz="2000" dirty="0">
                        <a:solidFill>
                          <a:srgbClr val="002060"/>
                        </a:solidFill>
                      </a:endParaRPr>
                    </a:p>
                  </a:txBody>
                  <a:tcPr/>
                </a:tc>
                <a:extLst>
                  <a:ext uri="{0D108BD9-81ED-4DB2-BD59-A6C34878D82A}">
                    <a16:rowId xmlns:a16="http://schemas.microsoft.com/office/drawing/2014/main" val="493973381"/>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2. Me gusta jugar al </a:t>
                      </a:r>
                      <a:r>
                        <a:rPr lang="es-ES" sz="2000" b="0" u="none" noProof="0" dirty="0">
                          <a:solidFill>
                            <a:srgbClr val="002060"/>
                          </a:solidFill>
                        </a:rPr>
                        <a:t>__________</a:t>
                      </a:r>
                      <a:r>
                        <a:rPr lang="es-ES" sz="2000" noProof="0" dirty="0">
                          <a:solidFill>
                            <a:srgbClr val="002060"/>
                          </a:solidFill>
                        </a:rPr>
                        <a:t> . Es </a:t>
                      </a:r>
                      <a:r>
                        <a:rPr lang="es-ES" sz="2000" b="0" u="none" noProof="0" dirty="0">
                          <a:solidFill>
                            <a:srgbClr val="002060"/>
                          </a:solidFill>
                        </a:rPr>
                        <a:t>__________ porque soy activo</a:t>
                      </a:r>
                      <a:r>
                        <a:rPr lang="es-ES" sz="2000" noProof="0" dirty="0">
                          <a:solidFill>
                            <a:srgbClr val="002060"/>
                          </a:solidFill>
                        </a:rPr>
                        <a:t>.</a:t>
                      </a:r>
                    </a:p>
                  </a:txBody>
                  <a:tcPr anchor="ctr"/>
                </a:tc>
                <a:tc>
                  <a:txBody>
                    <a:bodyPr/>
                    <a:lstStyle/>
                    <a:p>
                      <a:pPr algn="l"/>
                      <a:endParaRPr lang="x-none" sz="2000" dirty="0">
                        <a:solidFill>
                          <a:srgbClr val="002060"/>
                        </a:solidFill>
                      </a:endParaRPr>
                    </a:p>
                  </a:txBody>
                  <a:tcPr/>
                </a:tc>
                <a:extLst>
                  <a:ext uri="{0D108BD9-81ED-4DB2-BD59-A6C34878D82A}">
                    <a16:rowId xmlns:a16="http://schemas.microsoft.com/office/drawing/2014/main" val="2944536397"/>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3. Pedro </a:t>
                      </a:r>
                      <a:r>
                        <a:rPr lang="es-ES" sz="2000" b="0" u="none" noProof="0" dirty="0">
                          <a:solidFill>
                            <a:srgbClr val="002060"/>
                          </a:solidFill>
                        </a:rPr>
                        <a:t>__________</a:t>
                      </a:r>
                      <a:r>
                        <a:rPr lang="es-ES" sz="2000" noProof="0" dirty="0">
                          <a:solidFill>
                            <a:srgbClr val="002060"/>
                          </a:solidFill>
                        </a:rPr>
                        <a:t> a muchos </a:t>
                      </a:r>
                      <a:r>
                        <a:rPr lang="es-ES" sz="2000" b="0" u="none" noProof="0" dirty="0">
                          <a:solidFill>
                            <a:srgbClr val="002060"/>
                          </a:solidFill>
                        </a:rPr>
                        <a:t>__________</a:t>
                      </a:r>
                      <a:r>
                        <a:rPr lang="es-ES" sz="2000" noProof="0" dirty="0">
                          <a:solidFill>
                            <a:srgbClr val="002060"/>
                          </a:solidFill>
                        </a:rPr>
                        <a:t> famosos.</a:t>
                      </a:r>
                    </a:p>
                  </a:txBody>
                  <a:tcPr anchor="ctr"/>
                </a:tc>
                <a:tc>
                  <a:txBody>
                    <a:bodyPr/>
                    <a:lstStyle/>
                    <a:p>
                      <a:pPr algn="l"/>
                      <a:endParaRPr lang="x-none" sz="2000" dirty="0">
                        <a:solidFill>
                          <a:srgbClr val="002060"/>
                        </a:solidFill>
                      </a:endParaRPr>
                    </a:p>
                  </a:txBody>
                  <a:tcPr/>
                </a:tc>
                <a:extLst>
                  <a:ext uri="{0D108BD9-81ED-4DB2-BD59-A6C34878D82A}">
                    <a16:rowId xmlns:a16="http://schemas.microsoft.com/office/drawing/2014/main" val="3694586834"/>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4. Mis padres </a:t>
                      </a:r>
                      <a:r>
                        <a:rPr lang="es-ES" sz="2000" b="0" u="none" noProof="0" dirty="0">
                          <a:solidFill>
                            <a:srgbClr val="002060"/>
                          </a:solidFill>
                        </a:rPr>
                        <a:t>__________</a:t>
                      </a:r>
                      <a:r>
                        <a:rPr lang="es-ES" sz="2000" noProof="0" dirty="0">
                          <a:solidFill>
                            <a:srgbClr val="002060"/>
                          </a:solidFill>
                        </a:rPr>
                        <a:t> una fiesta </a:t>
                      </a:r>
                      <a:r>
                        <a:rPr lang="es-ES" sz="2000" b="0" u="none" noProof="0" dirty="0">
                          <a:solidFill>
                            <a:srgbClr val="002060"/>
                          </a:solidFill>
                        </a:rPr>
                        <a:t>__________</a:t>
                      </a:r>
                      <a:r>
                        <a:rPr lang="es-ES" sz="2000" noProof="0" dirty="0">
                          <a:solidFill>
                            <a:srgbClr val="002060"/>
                          </a:solidFill>
                        </a:rPr>
                        <a:t>.</a:t>
                      </a:r>
                    </a:p>
                  </a:txBody>
                  <a:tcPr anchor="ctr"/>
                </a:tc>
                <a:tc>
                  <a:txBody>
                    <a:bodyPr/>
                    <a:lstStyle/>
                    <a:p>
                      <a:pPr algn="l"/>
                      <a:endParaRPr lang="x-none" sz="2000" dirty="0">
                        <a:solidFill>
                          <a:srgbClr val="002060"/>
                        </a:solidFill>
                      </a:endParaRPr>
                    </a:p>
                  </a:txBody>
                  <a:tcPr/>
                </a:tc>
                <a:extLst>
                  <a:ext uri="{0D108BD9-81ED-4DB2-BD59-A6C34878D82A}">
                    <a16:rowId xmlns:a16="http://schemas.microsoft.com/office/drawing/2014/main" val="2355107805"/>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5. Su perro se llama </a:t>
                      </a:r>
                      <a:r>
                        <a:rPr lang="es-ES" sz="2000" b="0" u="none" noProof="0" dirty="0">
                          <a:solidFill>
                            <a:srgbClr val="002060"/>
                          </a:solidFill>
                        </a:rPr>
                        <a:t>__________</a:t>
                      </a:r>
                      <a:r>
                        <a:rPr lang="es-ES" sz="2000" noProof="0" dirty="0">
                          <a:solidFill>
                            <a:srgbClr val="002060"/>
                          </a:solidFill>
                        </a:rPr>
                        <a:t> y es muy </a:t>
                      </a:r>
                      <a:r>
                        <a:rPr lang="es-ES" sz="2000" b="0" u="none" noProof="0" dirty="0">
                          <a:solidFill>
                            <a:srgbClr val="002060"/>
                          </a:solidFill>
                        </a:rPr>
                        <a:t>__________</a:t>
                      </a:r>
                      <a:r>
                        <a:rPr lang="es-ES" sz="2000" noProof="0" dirty="0">
                          <a:solidFill>
                            <a:srgbClr val="002060"/>
                          </a:solidFill>
                        </a:rPr>
                        <a:t>.</a:t>
                      </a:r>
                    </a:p>
                  </a:txBody>
                  <a:tcPr anchor="ctr"/>
                </a:tc>
                <a:tc>
                  <a:txBody>
                    <a:bodyPr/>
                    <a:lstStyle/>
                    <a:p>
                      <a:pPr algn="l"/>
                      <a:endParaRPr lang="x-none" sz="2000" dirty="0">
                        <a:solidFill>
                          <a:srgbClr val="002060"/>
                        </a:solidFill>
                      </a:endParaRPr>
                    </a:p>
                  </a:txBody>
                  <a:tcPr/>
                </a:tc>
                <a:extLst>
                  <a:ext uri="{0D108BD9-81ED-4DB2-BD59-A6C34878D82A}">
                    <a16:rowId xmlns:a16="http://schemas.microsoft.com/office/drawing/2014/main" val="415022783"/>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6. Tengo un </a:t>
                      </a:r>
                      <a:r>
                        <a:rPr lang="es-ES" sz="2000" b="0" u="none" noProof="0" dirty="0">
                          <a:solidFill>
                            <a:srgbClr val="002060"/>
                          </a:solidFill>
                        </a:rPr>
                        <a:t>__________</a:t>
                      </a:r>
                      <a:r>
                        <a:rPr lang="es-ES" sz="2000" noProof="0" dirty="0">
                          <a:solidFill>
                            <a:srgbClr val="002060"/>
                          </a:solidFill>
                        </a:rPr>
                        <a:t> pero es </a:t>
                      </a:r>
                      <a:r>
                        <a:rPr lang="es-ES" sz="2000" b="0" u="none" noProof="0" dirty="0">
                          <a:solidFill>
                            <a:srgbClr val="002060"/>
                          </a:solidFill>
                        </a:rPr>
                        <a:t>__________</a:t>
                      </a:r>
                      <a:r>
                        <a:rPr lang="es-ES" sz="2000" noProof="0" dirty="0">
                          <a:solidFill>
                            <a:srgbClr val="002060"/>
                          </a:solidFill>
                        </a:rPr>
                        <a:t> en Inglaterra.</a:t>
                      </a:r>
                    </a:p>
                  </a:txBody>
                  <a:tcPr anchor="ctr"/>
                </a:tc>
                <a:tc>
                  <a:txBody>
                    <a:bodyPr/>
                    <a:lstStyle/>
                    <a:p>
                      <a:pPr algn="l"/>
                      <a:endParaRPr lang="x-none" sz="2000" dirty="0">
                        <a:solidFill>
                          <a:srgbClr val="002060"/>
                        </a:solidFill>
                      </a:endParaRPr>
                    </a:p>
                  </a:txBody>
                  <a:tcPr/>
                </a:tc>
                <a:extLst>
                  <a:ext uri="{0D108BD9-81ED-4DB2-BD59-A6C34878D82A}">
                    <a16:rowId xmlns:a16="http://schemas.microsoft.com/office/drawing/2014/main" val="2907717989"/>
                  </a:ext>
                </a:extLst>
              </a:tr>
            </a:tbl>
          </a:graphicData>
        </a:graphic>
      </p:graphicFrame>
      <p:sp>
        <p:nvSpPr>
          <p:cNvPr id="6" name="Title 6">
            <a:extLst>
              <a:ext uri="{FF2B5EF4-FFF2-40B4-BE49-F238E27FC236}">
                <a16:creationId xmlns:a16="http://schemas.microsoft.com/office/drawing/2014/main" id="{3B007AFE-D38C-41C8-BEAE-57240BBFB2E7}"/>
              </a:ext>
            </a:extLst>
          </p:cNvPr>
          <p:cNvSpPr txBox="1">
            <a:spLocks/>
          </p:cNvSpPr>
          <p:nvPr/>
        </p:nvSpPr>
        <p:spPr>
          <a:xfrm>
            <a:off x="176308" y="93581"/>
            <a:ext cx="6096476" cy="547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err="1">
                <a:solidFill>
                  <a:srgbClr val="002060"/>
                </a:solidFill>
              </a:rPr>
              <a:t>Solución</a:t>
            </a:r>
            <a:r>
              <a:rPr lang="en-GB" sz="2400" b="1" dirty="0">
                <a:solidFill>
                  <a:srgbClr val="002060"/>
                </a:solidFill>
              </a:rPr>
              <a:t> – </a:t>
            </a:r>
            <a:r>
              <a:rPr lang="en-GB" sz="2400" b="1" dirty="0" err="1">
                <a:solidFill>
                  <a:srgbClr val="002060"/>
                </a:solidFill>
              </a:rPr>
              <a:t>Estudiante</a:t>
            </a:r>
            <a:r>
              <a:rPr lang="en-GB" sz="2400" b="1" dirty="0">
                <a:solidFill>
                  <a:srgbClr val="002060"/>
                </a:solidFill>
              </a:rPr>
              <a:t> B</a:t>
            </a:r>
            <a:endParaRPr lang="en-GB" sz="2400" dirty="0">
              <a:solidFill>
                <a:srgbClr val="002060"/>
              </a:solidFill>
            </a:endParaRPr>
          </a:p>
        </p:txBody>
      </p:sp>
      <p:sp>
        <p:nvSpPr>
          <p:cNvPr id="5" name="TextBox 4">
            <a:extLst>
              <a:ext uri="{FF2B5EF4-FFF2-40B4-BE49-F238E27FC236}">
                <a16:creationId xmlns:a16="http://schemas.microsoft.com/office/drawing/2014/main" id="{AEDDBB7D-0C4F-43FC-B6B9-FF82E3752F84}"/>
              </a:ext>
            </a:extLst>
          </p:cNvPr>
          <p:cNvSpPr txBox="1"/>
          <p:nvPr/>
        </p:nvSpPr>
        <p:spPr>
          <a:xfrm>
            <a:off x="9171150" y="3476795"/>
            <a:ext cx="955711" cy="400110"/>
          </a:xfrm>
          <a:prstGeom prst="rect">
            <a:avLst/>
          </a:prstGeom>
          <a:noFill/>
        </p:spPr>
        <p:txBody>
          <a:bodyPr wrap="none" rtlCol="0">
            <a:spAutoFit/>
          </a:bodyPr>
          <a:lstStyle/>
          <a:p>
            <a:r>
              <a:rPr lang="en-GB" sz="2000" dirty="0">
                <a:solidFill>
                  <a:srgbClr val="002060"/>
                </a:solidFill>
                <a:latin typeface="Century Gothic"/>
              </a:rPr>
              <a:t>writers</a:t>
            </a:r>
          </a:p>
        </p:txBody>
      </p:sp>
      <p:sp>
        <p:nvSpPr>
          <p:cNvPr id="9" name="TextBox 8">
            <a:extLst>
              <a:ext uri="{FF2B5EF4-FFF2-40B4-BE49-F238E27FC236}">
                <a16:creationId xmlns:a16="http://schemas.microsoft.com/office/drawing/2014/main" id="{CA524D20-E5FE-46D4-8B4C-0A8AAD37D218}"/>
              </a:ext>
            </a:extLst>
          </p:cNvPr>
          <p:cNvSpPr txBox="1"/>
          <p:nvPr/>
        </p:nvSpPr>
        <p:spPr>
          <a:xfrm>
            <a:off x="8002075" y="3885614"/>
            <a:ext cx="1844075" cy="400110"/>
          </a:xfrm>
          <a:prstGeom prst="rect">
            <a:avLst/>
          </a:prstGeom>
          <a:noFill/>
        </p:spPr>
        <p:txBody>
          <a:bodyPr wrap="square" rtlCol="0">
            <a:spAutoFit/>
          </a:bodyPr>
          <a:lstStyle/>
          <a:p>
            <a:r>
              <a:rPr lang="en-GB" sz="2000" dirty="0">
                <a:solidFill>
                  <a:srgbClr val="002060"/>
                </a:solidFill>
                <a:latin typeface="Century Gothic"/>
              </a:rPr>
              <a:t>they deserve</a:t>
            </a:r>
          </a:p>
        </p:txBody>
      </p:sp>
      <p:sp>
        <p:nvSpPr>
          <p:cNvPr id="11" name="TextBox 10">
            <a:extLst>
              <a:ext uri="{FF2B5EF4-FFF2-40B4-BE49-F238E27FC236}">
                <a16:creationId xmlns:a16="http://schemas.microsoft.com/office/drawing/2014/main" id="{0B193139-74FA-4CDE-955D-A167FE802E8C}"/>
              </a:ext>
            </a:extLst>
          </p:cNvPr>
          <p:cNvSpPr txBox="1"/>
          <p:nvPr/>
        </p:nvSpPr>
        <p:spPr>
          <a:xfrm>
            <a:off x="9277872" y="4291274"/>
            <a:ext cx="1428292" cy="400110"/>
          </a:xfrm>
          <a:prstGeom prst="rect">
            <a:avLst/>
          </a:prstGeom>
          <a:noFill/>
        </p:spPr>
        <p:txBody>
          <a:bodyPr wrap="square" rtlCol="0">
            <a:spAutoFit/>
          </a:bodyPr>
          <a:lstStyle/>
          <a:p>
            <a:r>
              <a:rPr lang="en-GB" sz="2000" b="1" dirty="0">
                <a:solidFill>
                  <a:srgbClr val="002060"/>
                </a:solidFill>
                <a:latin typeface="Century Gothic"/>
              </a:rPr>
              <a:t>crazy</a:t>
            </a:r>
          </a:p>
        </p:txBody>
      </p:sp>
      <p:sp>
        <p:nvSpPr>
          <p:cNvPr id="15" name="TextBox 14">
            <a:extLst>
              <a:ext uri="{FF2B5EF4-FFF2-40B4-BE49-F238E27FC236}">
                <a16:creationId xmlns:a16="http://schemas.microsoft.com/office/drawing/2014/main" id="{ADEA5B41-250A-4ACE-8293-3188C530785C}"/>
              </a:ext>
            </a:extLst>
          </p:cNvPr>
          <p:cNvSpPr txBox="1"/>
          <p:nvPr/>
        </p:nvSpPr>
        <p:spPr>
          <a:xfrm>
            <a:off x="8002075" y="4693396"/>
            <a:ext cx="964421" cy="400110"/>
          </a:xfrm>
          <a:prstGeom prst="rect">
            <a:avLst/>
          </a:prstGeom>
          <a:noFill/>
        </p:spPr>
        <p:txBody>
          <a:bodyPr wrap="square" rtlCol="0">
            <a:spAutoFit/>
          </a:bodyPr>
          <a:lstStyle/>
          <a:p>
            <a:r>
              <a:rPr lang="en-GB" sz="2000" dirty="0">
                <a:solidFill>
                  <a:srgbClr val="002060"/>
                </a:solidFill>
                <a:latin typeface="Century Gothic"/>
              </a:rPr>
              <a:t>Angel</a:t>
            </a:r>
          </a:p>
        </p:txBody>
      </p:sp>
      <p:sp>
        <p:nvSpPr>
          <p:cNvPr id="17" name="TextBox 16">
            <a:extLst>
              <a:ext uri="{FF2B5EF4-FFF2-40B4-BE49-F238E27FC236}">
                <a16:creationId xmlns:a16="http://schemas.microsoft.com/office/drawing/2014/main" id="{249729A8-3064-4E19-A6AD-A8C26F242E6C}"/>
              </a:ext>
            </a:extLst>
          </p:cNvPr>
          <p:cNvSpPr txBox="1"/>
          <p:nvPr/>
        </p:nvSpPr>
        <p:spPr>
          <a:xfrm>
            <a:off x="8002828" y="5489721"/>
            <a:ext cx="964421" cy="400110"/>
          </a:xfrm>
          <a:prstGeom prst="rect">
            <a:avLst/>
          </a:prstGeom>
          <a:noFill/>
        </p:spPr>
        <p:txBody>
          <a:bodyPr wrap="square" rtlCol="0">
            <a:spAutoFit/>
          </a:bodyPr>
          <a:lstStyle/>
          <a:p>
            <a:r>
              <a:rPr lang="en-GB" sz="2000" dirty="0">
                <a:solidFill>
                  <a:srgbClr val="002060"/>
                </a:solidFill>
                <a:latin typeface="Century Gothic"/>
              </a:rPr>
              <a:t>dollar</a:t>
            </a:r>
          </a:p>
        </p:txBody>
      </p:sp>
      <p:sp>
        <p:nvSpPr>
          <p:cNvPr id="19" name="TextBox 18">
            <a:extLst>
              <a:ext uri="{FF2B5EF4-FFF2-40B4-BE49-F238E27FC236}">
                <a16:creationId xmlns:a16="http://schemas.microsoft.com/office/drawing/2014/main" id="{D184E7C7-73C5-4FB6-A4AF-36D541D6BF7D}"/>
              </a:ext>
            </a:extLst>
          </p:cNvPr>
          <p:cNvSpPr txBox="1"/>
          <p:nvPr/>
        </p:nvSpPr>
        <p:spPr>
          <a:xfrm>
            <a:off x="9102233" y="5883560"/>
            <a:ext cx="1033970" cy="400110"/>
          </a:xfrm>
          <a:prstGeom prst="rect">
            <a:avLst/>
          </a:prstGeom>
          <a:noFill/>
        </p:spPr>
        <p:txBody>
          <a:bodyPr wrap="square" rtlCol="0">
            <a:spAutoFit/>
          </a:bodyPr>
          <a:lstStyle/>
          <a:p>
            <a:r>
              <a:rPr lang="en-GB" sz="2000" dirty="0">
                <a:solidFill>
                  <a:srgbClr val="002060"/>
                </a:solidFill>
                <a:latin typeface="Century Gothic"/>
              </a:rPr>
              <a:t>useless</a:t>
            </a:r>
          </a:p>
        </p:txBody>
      </p:sp>
      <p:sp>
        <p:nvSpPr>
          <p:cNvPr id="20" name="TextBox 19">
            <a:extLst>
              <a:ext uri="{FF2B5EF4-FFF2-40B4-BE49-F238E27FC236}">
                <a16:creationId xmlns:a16="http://schemas.microsoft.com/office/drawing/2014/main" id="{7C23768A-952D-4F3C-935B-B0C66DE6219C}"/>
              </a:ext>
            </a:extLst>
          </p:cNvPr>
          <p:cNvSpPr txBox="1"/>
          <p:nvPr/>
        </p:nvSpPr>
        <p:spPr>
          <a:xfrm>
            <a:off x="2992507" y="1502126"/>
            <a:ext cx="803425" cy="400110"/>
          </a:xfrm>
          <a:prstGeom prst="rect">
            <a:avLst/>
          </a:prstGeom>
          <a:noFill/>
        </p:spPr>
        <p:txBody>
          <a:bodyPr wrap="none" rtlCol="0">
            <a:spAutoFit/>
          </a:bodyPr>
          <a:lstStyle/>
          <a:p>
            <a:r>
              <a:rPr lang="en-GB" sz="2000" b="1" dirty="0">
                <a:solidFill>
                  <a:srgbClr val="002060"/>
                </a:solidFill>
                <a:latin typeface="Century Gothic"/>
              </a:rPr>
              <a:t>sales</a:t>
            </a:r>
          </a:p>
        </p:txBody>
      </p:sp>
      <p:sp>
        <p:nvSpPr>
          <p:cNvPr id="21" name="TextBox 20">
            <a:extLst>
              <a:ext uri="{FF2B5EF4-FFF2-40B4-BE49-F238E27FC236}">
                <a16:creationId xmlns:a16="http://schemas.microsoft.com/office/drawing/2014/main" id="{FA17498A-E8FB-44A2-BD9E-6E6B529CEFE5}"/>
              </a:ext>
            </a:extLst>
          </p:cNvPr>
          <p:cNvSpPr txBox="1"/>
          <p:nvPr/>
        </p:nvSpPr>
        <p:spPr>
          <a:xfrm>
            <a:off x="5025959" y="1502126"/>
            <a:ext cx="982961" cy="400110"/>
          </a:xfrm>
          <a:prstGeom prst="rect">
            <a:avLst/>
          </a:prstGeom>
          <a:noFill/>
        </p:spPr>
        <p:txBody>
          <a:bodyPr wrap="none" rtlCol="0">
            <a:spAutoFit/>
          </a:bodyPr>
          <a:lstStyle/>
          <a:p>
            <a:r>
              <a:rPr lang="en-GB" sz="2000" b="1" dirty="0" err="1">
                <a:solidFill>
                  <a:srgbClr val="002060"/>
                </a:solidFill>
                <a:latin typeface="Century Gothic"/>
              </a:rPr>
              <a:t>noche</a:t>
            </a:r>
            <a:endParaRPr lang="en-GB" sz="2000" b="1" dirty="0">
              <a:solidFill>
                <a:srgbClr val="002060"/>
              </a:solidFill>
              <a:latin typeface="Century Gothic"/>
            </a:endParaRPr>
          </a:p>
        </p:txBody>
      </p:sp>
      <p:sp>
        <p:nvSpPr>
          <p:cNvPr id="22" name="TextBox 21">
            <a:extLst>
              <a:ext uri="{FF2B5EF4-FFF2-40B4-BE49-F238E27FC236}">
                <a16:creationId xmlns:a16="http://schemas.microsoft.com/office/drawing/2014/main" id="{23ABE916-A76B-40B4-B4D5-765F12388020}"/>
              </a:ext>
            </a:extLst>
          </p:cNvPr>
          <p:cNvSpPr txBox="1"/>
          <p:nvPr/>
        </p:nvSpPr>
        <p:spPr>
          <a:xfrm>
            <a:off x="4830018" y="2290903"/>
            <a:ext cx="881973" cy="400110"/>
          </a:xfrm>
          <a:prstGeom prst="rect">
            <a:avLst/>
          </a:prstGeom>
          <a:noFill/>
        </p:spPr>
        <p:txBody>
          <a:bodyPr wrap="none" rtlCol="0">
            <a:spAutoFit/>
          </a:bodyPr>
          <a:lstStyle/>
          <a:p>
            <a:r>
              <a:rPr lang="en-GB" sz="2000" b="1" dirty="0" err="1">
                <a:solidFill>
                  <a:srgbClr val="002060"/>
                </a:solidFill>
                <a:latin typeface="Century Gothic"/>
              </a:rPr>
              <a:t>fútbol</a:t>
            </a:r>
            <a:endParaRPr lang="en-GB" sz="2000" b="1" dirty="0">
              <a:solidFill>
                <a:srgbClr val="002060"/>
              </a:solidFill>
              <a:latin typeface="Century Gothic"/>
            </a:endParaRPr>
          </a:p>
        </p:txBody>
      </p:sp>
      <p:sp>
        <p:nvSpPr>
          <p:cNvPr id="23" name="TextBox 22">
            <a:extLst>
              <a:ext uri="{FF2B5EF4-FFF2-40B4-BE49-F238E27FC236}">
                <a16:creationId xmlns:a16="http://schemas.microsoft.com/office/drawing/2014/main" id="{34B8AA6A-42E1-4BAF-8976-D6F051FE475B}"/>
              </a:ext>
            </a:extLst>
          </p:cNvPr>
          <p:cNvSpPr txBox="1"/>
          <p:nvPr/>
        </p:nvSpPr>
        <p:spPr>
          <a:xfrm>
            <a:off x="6693851" y="2281624"/>
            <a:ext cx="712054" cy="400110"/>
          </a:xfrm>
          <a:prstGeom prst="rect">
            <a:avLst/>
          </a:prstGeom>
          <a:noFill/>
        </p:spPr>
        <p:txBody>
          <a:bodyPr wrap="none" rtlCol="0">
            <a:spAutoFit/>
          </a:bodyPr>
          <a:lstStyle/>
          <a:p>
            <a:r>
              <a:rPr lang="en-GB" sz="2000" b="1" dirty="0" err="1">
                <a:solidFill>
                  <a:srgbClr val="002060"/>
                </a:solidFill>
                <a:latin typeface="Century Gothic"/>
              </a:rPr>
              <a:t>fácil</a:t>
            </a:r>
            <a:endParaRPr lang="en-GB" sz="2000" b="1" dirty="0">
              <a:solidFill>
                <a:srgbClr val="002060"/>
              </a:solidFill>
              <a:latin typeface="Century Gothic"/>
            </a:endParaRPr>
          </a:p>
        </p:txBody>
      </p:sp>
      <p:sp>
        <p:nvSpPr>
          <p:cNvPr id="24" name="TextBox 23">
            <a:extLst>
              <a:ext uri="{FF2B5EF4-FFF2-40B4-BE49-F238E27FC236}">
                <a16:creationId xmlns:a16="http://schemas.microsoft.com/office/drawing/2014/main" id="{585A912B-CFB8-48CA-B404-650D9F626A81}"/>
              </a:ext>
            </a:extLst>
          </p:cNvPr>
          <p:cNvSpPr txBox="1"/>
          <p:nvPr/>
        </p:nvSpPr>
        <p:spPr>
          <a:xfrm>
            <a:off x="3280334" y="3095843"/>
            <a:ext cx="1156086" cy="400110"/>
          </a:xfrm>
          <a:prstGeom prst="rect">
            <a:avLst/>
          </a:prstGeom>
          <a:noFill/>
        </p:spPr>
        <p:txBody>
          <a:bodyPr wrap="none" rtlCol="0">
            <a:spAutoFit/>
          </a:bodyPr>
          <a:lstStyle/>
          <a:p>
            <a:r>
              <a:rPr lang="en-GB" sz="2000" b="1" dirty="0" err="1">
                <a:solidFill>
                  <a:srgbClr val="002060"/>
                </a:solidFill>
                <a:latin typeface="Century Gothic"/>
              </a:rPr>
              <a:t>conoce</a:t>
            </a:r>
            <a:endParaRPr lang="en-GB" sz="2000" b="1" dirty="0">
              <a:solidFill>
                <a:srgbClr val="002060"/>
              </a:solidFill>
              <a:latin typeface="Century Gothic"/>
            </a:endParaRPr>
          </a:p>
        </p:txBody>
      </p:sp>
      <p:sp>
        <p:nvSpPr>
          <p:cNvPr id="25" name="TextBox 24">
            <a:extLst>
              <a:ext uri="{FF2B5EF4-FFF2-40B4-BE49-F238E27FC236}">
                <a16:creationId xmlns:a16="http://schemas.microsoft.com/office/drawing/2014/main" id="{4EE4BF01-C274-499F-B3C1-A38D854076BE}"/>
              </a:ext>
            </a:extLst>
          </p:cNvPr>
          <p:cNvSpPr txBox="1"/>
          <p:nvPr/>
        </p:nvSpPr>
        <p:spPr>
          <a:xfrm>
            <a:off x="5806476" y="3095843"/>
            <a:ext cx="1364476" cy="400110"/>
          </a:xfrm>
          <a:prstGeom prst="rect">
            <a:avLst/>
          </a:prstGeom>
          <a:noFill/>
        </p:spPr>
        <p:txBody>
          <a:bodyPr wrap="none" rtlCol="0">
            <a:spAutoFit/>
          </a:bodyPr>
          <a:lstStyle/>
          <a:p>
            <a:r>
              <a:rPr lang="en-GB" sz="2000" b="1" dirty="0" err="1">
                <a:solidFill>
                  <a:srgbClr val="002060"/>
                </a:solidFill>
                <a:latin typeface="Century Gothic"/>
              </a:rPr>
              <a:t>escritores</a:t>
            </a:r>
            <a:endParaRPr lang="en-GB" sz="2000" b="1" dirty="0">
              <a:solidFill>
                <a:srgbClr val="002060"/>
              </a:solidFill>
              <a:latin typeface="Century Gothic"/>
            </a:endParaRPr>
          </a:p>
        </p:txBody>
      </p:sp>
      <p:sp>
        <p:nvSpPr>
          <p:cNvPr id="26" name="TextBox 25">
            <a:extLst>
              <a:ext uri="{FF2B5EF4-FFF2-40B4-BE49-F238E27FC236}">
                <a16:creationId xmlns:a16="http://schemas.microsoft.com/office/drawing/2014/main" id="{19A57B90-3CE7-4CD5-BC1A-E9410D932356}"/>
              </a:ext>
            </a:extLst>
          </p:cNvPr>
          <p:cNvSpPr txBox="1"/>
          <p:nvPr/>
        </p:nvSpPr>
        <p:spPr>
          <a:xfrm>
            <a:off x="3776081" y="4043208"/>
            <a:ext cx="1314784" cy="400110"/>
          </a:xfrm>
          <a:prstGeom prst="rect">
            <a:avLst/>
          </a:prstGeom>
          <a:noFill/>
        </p:spPr>
        <p:txBody>
          <a:bodyPr wrap="none" rtlCol="0">
            <a:spAutoFit/>
          </a:bodyPr>
          <a:lstStyle/>
          <a:p>
            <a:r>
              <a:rPr lang="en-GB" sz="2000" b="1" dirty="0" err="1">
                <a:solidFill>
                  <a:srgbClr val="002060"/>
                </a:solidFill>
                <a:latin typeface="Century Gothic"/>
              </a:rPr>
              <a:t>merecen</a:t>
            </a:r>
            <a:endParaRPr lang="en-GB" sz="2000" b="1" dirty="0">
              <a:solidFill>
                <a:srgbClr val="002060"/>
              </a:solidFill>
              <a:latin typeface="Century Gothic"/>
            </a:endParaRPr>
          </a:p>
        </p:txBody>
      </p:sp>
      <p:sp>
        <p:nvSpPr>
          <p:cNvPr id="27" name="TextBox 26">
            <a:extLst>
              <a:ext uri="{FF2B5EF4-FFF2-40B4-BE49-F238E27FC236}">
                <a16:creationId xmlns:a16="http://schemas.microsoft.com/office/drawing/2014/main" id="{69CC7958-5321-4A97-90A5-33877B62EEC9}"/>
              </a:ext>
            </a:extLst>
          </p:cNvPr>
          <p:cNvSpPr txBox="1"/>
          <p:nvPr/>
        </p:nvSpPr>
        <p:spPr>
          <a:xfrm>
            <a:off x="6486164" y="4043208"/>
            <a:ext cx="743838" cy="400110"/>
          </a:xfrm>
          <a:prstGeom prst="rect">
            <a:avLst/>
          </a:prstGeom>
          <a:noFill/>
        </p:spPr>
        <p:txBody>
          <a:bodyPr wrap="none" rtlCol="0">
            <a:spAutoFit/>
          </a:bodyPr>
          <a:lstStyle/>
          <a:p>
            <a:r>
              <a:rPr lang="en-GB" sz="2000" b="1" dirty="0" err="1">
                <a:solidFill>
                  <a:srgbClr val="002060"/>
                </a:solidFill>
                <a:latin typeface="Century Gothic"/>
              </a:rPr>
              <a:t>loca</a:t>
            </a:r>
            <a:endParaRPr lang="en-GB" sz="2000" b="1" dirty="0">
              <a:solidFill>
                <a:srgbClr val="002060"/>
              </a:solidFill>
              <a:latin typeface="Century Gothic"/>
            </a:endParaRPr>
          </a:p>
        </p:txBody>
      </p:sp>
      <p:sp>
        <p:nvSpPr>
          <p:cNvPr id="28" name="TextBox 27">
            <a:extLst>
              <a:ext uri="{FF2B5EF4-FFF2-40B4-BE49-F238E27FC236}">
                <a16:creationId xmlns:a16="http://schemas.microsoft.com/office/drawing/2014/main" id="{58D5BFC2-883F-48E5-B246-7AF3189F4AD0}"/>
              </a:ext>
            </a:extLst>
          </p:cNvPr>
          <p:cNvSpPr txBox="1"/>
          <p:nvPr/>
        </p:nvSpPr>
        <p:spPr>
          <a:xfrm>
            <a:off x="4769901" y="4693396"/>
            <a:ext cx="922047" cy="400110"/>
          </a:xfrm>
          <a:prstGeom prst="rect">
            <a:avLst/>
          </a:prstGeom>
          <a:noFill/>
        </p:spPr>
        <p:txBody>
          <a:bodyPr wrap="none" rtlCol="0">
            <a:spAutoFit/>
          </a:bodyPr>
          <a:lstStyle/>
          <a:p>
            <a:r>
              <a:rPr lang="en-GB" sz="2000" b="1" dirty="0" err="1">
                <a:solidFill>
                  <a:srgbClr val="002060"/>
                </a:solidFill>
                <a:latin typeface="Century Gothic"/>
              </a:rPr>
              <a:t>Ángel</a:t>
            </a:r>
            <a:endParaRPr lang="en-GB" sz="2000" b="1" dirty="0">
              <a:solidFill>
                <a:srgbClr val="002060"/>
              </a:solidFill>
              <a:latin typeface="Century Gothic"/>
            </a:endParaRPr>
          </a:p>
        </p:txBody>
      </p:sp>
      <p:sp>
        <p:nvSpPr>
          <p:cNvPr id="29" name="TextBox 28">
            <a:extLst>
              <a:ext uri="{FF2B5EF4-FFF2-40B4-BE49-F238E27FC236}">
                <a16:creationId xmlns:a16="http://schemas.microsoft.com/office/drawing/2014/main" id="{09707ED7-A113-46D0-AE25-B81BF77E7A17}"/>
              </a:ext>
            </a:extLst>
          </p:cNvPr>
          <p:cNvSpPr txBox="1"/>
          <p:nvPr/>
        </p:nvSpPr>
        <p:spPr>
          <a:xfrm>
            <a:off x="2375481" y="5007374"/>
            <a:ext cx="809837" cy="400110"/>
          </a:xfrm>
          <a:prstGeom prst="rect">
            <a:avLst/>
          </a:prstGeom>
          <a:noFill/>
        </p:spPr>
        <p:txBody>
          <a:bodyPr wrap="none" rtlCol="0">
            <a:spAutoFit/>
          </a:bodyPr>
          <a:lstStyle/>
          <a:p>
            <a:r>
              <a:rPr lang="en-GB" sz="2000" b="1" dirty="0" err="1">
                <a:solidFill>
                  <a:srgbClr val="002060"/>
                </a:solidFill>
                <a:latin typeface="Century Gothic"/>
              </a:rPr>
              <a:t>débil</a:t>
            </a:r>
            <a:endParaRPr lang="en-GB" sz="2000" b="1" dirty="0">
              <a:solidFill>
                <a:srgbClr val="002060"/>
              </a:solidFill>
              <a:latin typeface="Century Gothic"/>
            </a:endParaRPr>
          </a:p>
        </p:txBody>
      </p:sp>
      <p:sp>
        <p:nvSpPr>
          <p:cNvPr id="30" name="TextBox 29">
            <a:extLst>
              <a:ext uri="{FF2B5EF4-FFF2-40B4-BE49-F238E27FC236}">
                <a16:creationId xmlns:a16="http://schemas.microsoft.com/office/drawing/2014/main" id="{3309ABEB-49EA-4A99-9440-1BDD7B196864}"/>
              </a:ext>
            </a:extLst>
          </p:cNvPr>
          <p:cNvSpPr txBox="1"/>
          <p:nvPr/>
        </p:nvSpPr>
        <p:spPr>
          <a:xfrm>
            <a:off x="3846464" y="5499359"/>
            <a:ext cx="830677" cy="400110"/>
          </a:xfrm>
          <a:prstGeom prst="rect">
            <a:avLst/>
          </a:prstGeom>
          <a:noFill/>
        </p:spPr>
        <p:txBody>
          <a:bodyPr wrap="none" rtlCol="0">
            <a:spAutoFit/>
          </a:bodyPr>
          <a:lstStyle/>
          <a:p>
            <a:r>
              <a:rPr lang="en-GB" sz="2000" b="1" dirty="0" err="1">
                <a:solidFill>
                  <a:srgbClr val="002060"/>
                </a:solidFill>
                <a:latin typeface="Century Gothic"/>
              </a:rPr>
              <a:t>dólar</a:t>
            </a:r>
            <a:endParaRPr lang="en-GB" sz="2000" b="1" dirty="0">
              <a:solidFill>
                <a:srgbClr val="002060"/>
              </a:solidFill>
              <a:latin typeface="Century Gothic"/>
            </a:endParaRPr>
          </a:p>
        </p:txBody>
      </p:sp>
      <p:sp>
        <p:nvSpPr>
          <p:cNvPr id="31" name="TextBox 30">
            <a:extLst>
              <a:ext uri="{FF2B5EF4-FFF2-40B4-BE49-F238E27FC236}">
                <a16:creationId xmlns:a16="http://schemas.microsoft.com/office/drawing/2014/main" id="{F07C7CF2-8EBE-4E93-BB82-614F74D839D4}"/>
              </a:ext>
            </a:extLst>
          </p:cNvPr>
          <p:cNvSpPr txBox="1"/>
          <p:nvPr/>
        </p:nvSpPr>
        <p:spPr>
          <a:xfrm>
            <a:off x="6224126" y="5499359"/>
            <a:ext cx="752129" cy="400110"/>
          </a:xfrm>
          <a:prstGeom prst="rect">
            <a:avLst/>
          </a:prstGeom>
          <a:noFill/>
        </p:spPr>
        <p:txBody>
          <a:bodyPr wrap="none" rtlCol="0">
            <a:spAutoFit/>
          </a:bodyPr>
          <a:lstStyle/>
          <a:p>
            <a:r>
              <a:rPr lang="en-GB" sz="2000" b="1" dirty="0" err="1">
                <a:solidFill>
                  <a:srgbClr val="002060"/>
                </a:solidFill>
                <a:latin typeface="Century Gothic"/>
              </a:rPr>
              <a:t>inútil</a:t>
            </a:r>
            <a:endParaRPr lang="en-GB" sz="2000" b="1" dirty="0">
              <a:solidFill>
                <a:srgbClr val="002060"/>
              </a:solidFill>
              <a:latin typeface="Century Gothic"/>
            </a:endParaRPr>
          </a:p>
        </p:txBody>
      </p:sp>
      <p:sp>
        <p:nvSpPr>
          <p:cNvPr id="32" name="TextBox 31">
            <a:extLst>
              <a:ext uri="{FF2B5EF4-FFF2-40B4-BE49-F238E27FC236}">
                <a16:creationId xmlns:a16="http://schemas.microsoft.com/office/drawing/2014/main" id="{26E7E5BA-6C0E-459E-B7D6-CCF350428A51}"/>
              </a:ext>
            </a:extLst>
          </p:cNvPr>
          <p:cNvSpPr txBox="1"/>
          <p:nvPr/>
        </p:nvSpPr>
        <p:spPr>
          <a:xfrm>
            <a:off x="8004604" y="1473839"/>
            <a:ext cx="1523174" cy="400110"/>
          </a:xfrm>
          <a:prstGeom prst="rect">
            <a:avLst/>
          </a:prstGeom>
          <a:noFill/>
        </p:spPr>
        <p:txBody>
          <a:bodyPr wrap="none" rtlCol="0">
            <a:spAutoFit/>
          </a:bodyPr>
          <a:lstStyle/>
          <a:p>
            <a:r>
              <a:rPr lang="en-GB" sz="2000" b="1" dirty="0">
                <a:solidFill>
                  <a:srgbClr val="002060"/>
                </a:solidFill>
                <a:latin typeface="Century Gothic"/>
              </a:rPr>
              <a:t>you go out</a:t>
            </a:r>
          </a:p>
        </p:txBody>
      </p:sp>
      <p:sp>
        <p:nvSpPr>
          <p:cNvPr id="33" name="TextBox 32">
            <a:extLst>
              <a:ext uri="{FF2B5EF4-FFF2-40B4-BE49-F238E27FC236}">
                <a16:creationId xmlns:a16="http://schemas.microsoft.com/office/drawing/2014/main" id="{BC120341-3578-4686-87D5-68DC20FA3776}"/>
              </a:ext>
            </a:extLst>
          </p:cNvPr>
          <p:cNvSpPr txBox="1"/>
          <p:nvPr/>
        </p:nvSpPr>
        <p:spPr>
          <a:xfrm>
            <a:off x="8031641" y="1878820"/>
            <a:ext cx="800219" cy="400110"/>
          </a:xfrm>
          <a:prstGeom prst="rect">
            <a:avLst/>
          </a:prstGeom>
          <a:noFill/>
        </p:spPr>
        <p:txBody>
          <a:bodyPr wrap="none" rtlCol="0">
            <a:spAutoFit/>
          </a:bodyPr>
          <a:lstStyle/>
          <a:p>
            <a:r>
              <a:rPr lang="en-GB" sz="2000" b="1" dirty="0">
                <a:solidFill>
                  <a:srgbClr val="002060"/>
                </a:solidFill>
                <a:latin typeface="Century Gothic"/>
              </a:rPr>
              <a:t>night</a:t>
            </a:r>
          </a:p>
        </p:txBody>
      </p:sp>
      <p:sp>
        <p:nvSpPr>
          <p:cNvPr id="34" name="TextBox 33">
            <a:extLst>
              <a:ext uri="{FF2B5EF4-FFF2-40B4-BE49-F238E27FC236}">
                <a16:creationId xmlns:a16="http://schemas.microsoft.com/office/drawing/2014/main" id="{DF5F01CE-B619-421A-A205-D146C191ECF4}"/>
              </a:ext>
            </a:extLst>
          </p:cNvPr>
          <p:cNvSpPr txBox="1"/>
          <p:nvPr/>
        </p:nvSpPr>
        <p:spPr>
          <a:xfrm>
            <a:off x="8002075" y="2275492"/>
            <a:ext cx="1122423" cy="400110"/>
          </a:xfrm>
          <a:prstGeom prst="rect">
            <a:avLst/>
          </a:prstGeom>
          <a:noFill/>
        </p:spPr>
        <p:txBody>
          <a:bodyPr wrap="none" rtlCol="0">
            <a:spAutoFit/>
          </a:bodyPr>
          <a:lstStyle/>
          <a:p>
            <a:r>
              <a:rPr lang="en-GB" sz="2000" b="1" dirty="0">
                <a:solidFill>
                  <a:srgbClr val="002060"/>
                </a:solidFill>
                <a:latin typeface="Century Gothic"/>
              </a:rPr>
              <a:t>football</a:t>
            </a:r>
          </a:p>
        </p:txBody>
      </p:sp>
      <p:sp>
        <p:nvSpPr>
          <p:cNvPr id="35" name="TextBox 34">
            <a:extLst>
              <a:ext uri="{FF2B5EF4-FFF2-40B4-BE49-F238E27FC236}">
                <a16:creationId xmlns:a16="http://schemas.microsoft.com/office/drawing/2014/main" id="{2793652A-63B1-4A0B-A49A-4E581B09DF68}"/>
              </a:ext>
            </a:extLst>
          </p:cNvPr>
          <p:cNvSpPr txBox="1"/>
          <p:nvPr/>
        </p:nvSpPr>
        <p:spPr>
          <a:xfrm>
            <a:off x="9359731" y="2674351"/>
            <a:ext cx="779381" cy="400110"/>
          </a:xfrm>
          <a:prstGeom prst="rect">
            <a:avLst/>
          </a:prstGeom>
          <a:noFill/>
        </p:spPr>
        <p:txBody>
          <a:bodyPr wrap="none" rtlCol="0">
            <a:spAutoFit/>
          </a:bodyPr>
          <a:lstStyle/>
          <a:p>
            <a:r>
              <a:rPr lang="en-GB" sz="2000" b="1" dirty="0">
                <a:solidFill>
                  <a:srgbClr val="002060"/>
                </a:solidFill>
                <a:latin typeface="Century Gothic"/>
              </a:rPr>
              <a:t>easy</a:t>
            </a:r>
          </a:p>
        </p:txBody>
      </p:sp>
      <p:sp>
        <p:nvSpPr>
          <p:cNvPr id="36" name="TextBox 35">
            <a:extLst>
              <a:ext uri="{FF2B5EF4-FFF2-40B4-BE49-F238E27FC236}">
                <a16:creationId xmlns:a16="http://schemas.microsoft.com/office/drawing/2014/main" id="{862CF913-395F-4F33-B6D3-16365BCE019A}"/>
              </a:ext>
            </a:extLst>
          </p:cNvPr>
          <p:cNvSpPr txBox="1"/>
          <p:nvPr/>
        </p:nvSpPr>
        <p:spPr>
          <a:xfrm>
            <a:off x="8004294" y="3085454"/>
            <a:ext cx="1358064" cy="400110"/>
          </a:xfrm>
          <a:prstGeom prst="rect">
            <a:avLst/>
          </a:prstGeom>
          <a:noFill/>
        </p:spPr>
        <p:txBody>
          <a:bodyPr wrap="none" rtlCol="0">
            <a:spAutoFit/>
          </a:bodyPr>
          <a:lstStyle/>
          <a:p>
            <a:r>
              <a:rPr lang="en-GB" sz="2000" b="1" dirty="0">
                <a:solidFill>
                  <a:srgbClr val="002060"/>
                </a:solidFill>
                <a:latin typeface="Century Gothic"/>
              </a:rPr>
              <a:t>he knows</a:t>
            </a:r>
          </a:p>
        </p:txBody>
      </p:sp>
      <p:sp>
        <p:nvSpPr>
          <p:cNvPr id="37" name="TextBox 36">
            <a:extLst>
              <a:ext uri="{FF2B5EF4-FFF2-40B4-BE49-F238E27FC236}">
                <a16:creationId xmlns:a16="http://schemas.microsoft.com/office/drawing/2014/main" id="{7087F31B-8633-4F20-AE77-5F721028F2ED}"/>
              </a:ext>
            </a:extLst>
          </p:cNvPr>
          <p:cNvSpPr txBox="1"/>
          <p:nvPr/>
        </p:nvSpPr>
        <p:spPr>
          <a:xfrm>
            <a:off x="9260226" y="5083400"/>
            <a:ext cx="872355" cy="400110"/>
          </a:xfrm>
          <a:prstGeom prst="rect">
            <a:avLst/>
          </a:prstGeom>
          <a:noFill/>
        </p:spPr>
        <p:txBody>
          <a:bodyPr wrap="none" rtlCol="0">
            <a:spAutoFit/>
          </a:bodyPr>
          <a:lstStyle/>
          <a:p>
            <a:r>
              <a:rPr lang="en-GB" sz="2000" b="1" dirty="0">
                <a:solidFill>
                  <a:srgbClr val="002060"/>
                </a:solidFill>
                <a:latin typeface="Century Gothic"/>
              </a:rPr>
              <a:t>weak</a:t>
            </a:r>
          </a:p>
        </p:txBody>
      </p:sp>
      <p:sp>
        <p:nvSpPr>
          <p:cNvPr id="7" name="TextBox 6"/>
          <p:cNvSpPr txBox="1"/>
          <p:nvPr/>
        </p:nvSpPr>
        <p:spPr>
          <a:xfrm>
            <a:off x="3479021" y="1825124"/>
            <a:ext cx="1090482" cy="400110"/>
          </a:xfrm>
          <a:prstGeom prst="rect">
            <a:avLst/>
          </a:prstGeom>
          <a:noFill/>
        </p:spPr>
        <p:txBody>
          <a:bodyPr wrap="square" rtlCol="0">
            <a:spAutoFit/>
          </a:bodyPr>
          <a:lstStyle/>
          <a:p>
            <a:r>
              <a:rPr lang="en-US" sz="2000" b="1" dirty="0" err="1">
                <a:solidFill>
                  <a:srgbClr val="002060"/>
                </a:solidFill>
              </a:rPr>
              <a:t>marzo</a:t>
            </a:r>
            <a:endParaRPr lang="en-US" sz="2000" b="1" dirty="0">
              <a:solidFill>
                <a:srgbClr val="002060"/>
              </a:solidFill>
            </a:endParaRPr>
          </a:p>
        </p:txBody>
      </p:sp>
      <p:sp>
        <p:nvSpPr>
          <p:cNvPr id="8" name="TextBox 7"/>
          <p:cNvSpPr txBox="1"/>
          <p:nvPr/>
        </p:nvSpPr>
        <p:spPr>
          <a:xfrm>
            <a:off x="9041858" y="1880345"/>
            <a:ext cx="1159499" cy="400110"/>
          </a:xfrm>
          <a:prstGeom prst="rect">
            <a:avLst/>
          </a:prstGeom>
          <a:noFill/>
        </p:spPr>
        <p:txBody>
          <a:bodyPr wrap="square" rtlCol="0">
            <a:spAutoFit/>
          </a:bodyPr>
          <a:lstStyle/>
          <a:p>
            <a:r>
              <a:rPr lang="en-US" sz="2000" b="1" dirty="0">
                <a:solidFill>
                  <a:srgbClr val="002060"/>
                </a:solidFill>
              </a:rPr>
              <a:t>March</a:t>
            </a:r>
          </a:p>
        </p:txBody>
      </p:sp>
    </p:spTree>
    <p:extLst>
      <p:ext uri="{BB962C8B-B14F-4D97-AF65-F5344CB8AC3E}">
        <p14:creationId xmlns:p14="http://schemas.microsoft.com/office/powerpoint/2010/main" val="79813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46763" y="3794618"/>
            <a:ext cx="11778909" cy="769441"/>
          </a:xfrm>
          <a:prstGeom prst="rect">
            <a:avLst/>
          </a:prstGeom>
          <a:noFill/>
        </p:spPr>
        <p:txBody>
          <a:bodyPr wrap="square" rtlCol="0">
            <a:spAutoFit/>
          </a:bodyPr>
          <a:lstStyle/>
          <a:p>
            <a:r>
              <a:rPr lang="en-US" sz="2200" dirty="0">
                <a:solidFill>
                  <a:srgbClr val="002060"/>
                </a:solidFill>
              </a:rPr>
              <a:t>The only exception </a:t>
            </a:r>
            <a:r>
              <a:rPr lang="en-US" sz="2200">
                <a:solidFill>
                  <a:srgbClr val="002060"/>
                </a:solidFill>
              </a:rPr>
              <a:t>is the first of </a:t>
            </a:r>
            <a:r>
              <a:rPr lang="en-US" sz="2200" dirty="0">
                <a:solidFill>
                  <a:srgbClr val="002060"/>
                </a:solidFill>
              </a:rPr>
              <a:t>the month. In Spanish we can use el </a:t>
            </a:r>
            <a:r>
              <a:rPr lang="en-US" sz="2200">
                <a:solidFill>
                  <a:srgbClr val="002060"/>
                </a:solidFill>
              </a:rPr>
              <a:t>_____ or el ________ </a:t>
            </a:r>
            <a:r>
              <a:rPr lang="en-US" sz="2200" dirty="0">
                <a:solidFill>
                  <a:srgbClr val="002060"/>
                </a:solidFill>
              </a:rPr>
              <a:t>.</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Saying </a:t>
            </a:r>
            <a:r>
              <a:rPr lang="en-GB" sz="3200" b="1" dirty="0">
                <a:solidFill>
                  <a:schemeClr val="bg1"/>
                </a:solidFill>
              </a:rPr>
              <a:t>the </a:t>
            </a:r>
            <a:r>
              <a:rPr lang="en-GB" sz="3200" b="1">
                <a:solidFill>
                  <a:schemeClr val="bg1"/>
                </a:solidFill>
              </a:rPr>
              <a:t>date [revisited]</a:t>
            </a:r>
            <a:endParaRPr lang="en-GB" sz="32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83442" y="1347137"/>
            <a:ext cx="11359781" cy="464743"/>
          </a:xfrm>
          <a:prstGeom prst="rect">
            <a:avLst/>
          </a:prstGeom>
          <a:noFill/>
        </p:spPr>
        <p:txBody>
          <a:bodyPr wrap="square" rtlCol="0">
            <a:spAutoFit/>
          </a:bodyPr>
          <a:lstStyle/>
          <a:p>
            <a:pPr>
              <a:lnSpc>
                <a:spcPct val="110000"/>
              </a:lnSpc>
            </a:pPr>
            <a:r>
              <a:rPr lang="en-US" sz="2200" dirty="0">
                <a:solidFill>
                  <a:srgbClr val="002060"/>
                </a:solidFill>
              </a:rPr>
              <a:t>To give the date </a:t>
            </a:r>
            <a:r>
              <a:rPr lang="en-US" sz="2200">
                <a:solidFill>
                  <a:srgbClr val="002060"/>
                </a:solidFill>
              </a:rPr>
              <a:t>in Spanish, which do we use?</a:t>
            </a:r>
            <a:endParaRPr lang="en-US" sz="2200" dirty="0">
              <a:solidFill>
                <a:srgbClr val="002060"/>
              </a:solidFill>
            </a:endParaRPr>
          </a:p>
        </p:txBody>
      </p:sp>
      <p:sp>
        <p:nvSpPr>
          <p:cNvPr id="6" name="TextBox 5"/>
          <p:cNvSpPr txBox="1"/>
          <p:nvPr/>
        </p:nvSpPr>
        <p:spPr>
          <a:xfrm>
            <a:off x="3001973" y="3063678"/>
            <a:ext cx="2553660" cy="430887"/>
          </a:xfrm>
          <a:prstGeom prst="rect">
            <a:avLst/>
          </a:prstGeom>
          <a:noFill/>
        </p:spPr>
        <p:txBody>
          <a:bodyPr wrap="square" rtlCol="0">
            <a:spAutoFit/>
          </a:bodyPr>
          <a:lstStyle/>
          <a:p>
            <a:r>
              <a:rPr lang="en-US" sz="2200" dirty="0">
                <a:solidFill>
                  <a:srgbClr val="002060"/>
                </a:solidFill>
              </a:rPr>
              <a:t>el </a:t>
            </a:r>
            <a:r>
              <a:rPr lang="en-US" sz="2200" dirty="0" err="1">
                <a:solidFill>
                  <a:srgbClr val="002060"/>
                </a:solidFill>
              </a:rPr>
              <a:t>seis</a:t>
            </a:r>
            <a:r>
              <a:rPr lang="en-US" sz="2200" dirty="0">
                <a:solidFill>
                  <a:srgbClr val="002060"/>
                </a:solidFill>
              </a:rPr>
              <a:t> de </a:t>
            </a:r>
            <a:r>
              <a:rPr lang="en-US" sz="2200" dirty="0" err="1">
                <a:solidFill>
                  <a:srgbClr val="002060"/>
                </a:solidFill>
              </a:rPr>
              <a:t>julio</a:t>
            </a:r>
            <a:endParaRPr lang="en-US" sz="2200" dirty="0">
              <a:solidFill>
                <a:srgbClr val="002060"/>
              </a:solidFill>
            </a:endParaRPr>
          </a:p>
        </p:txBody>
      </p:sp>
      <p:sp>
        <p:nvSpPr>
          <p:cNvPr id="8" name="TextBox 7"/>
          <p:cNvSpPr txBox="1"/>
          <p:nvPr/>
        </p:nvSpPr>
        <p:spPr>
          <a:xfrm>
            <a:off x="5609334" y="3063678"/>
            <a:ext cx="3545126" cy="430887"/>
          </a:xfrm>
          <a:prstGeom prst="rect">
            <a:avLst/>
          </a:prstGeom>
          <a:noFill/>
        </p:spPr>
        <p:txBody>
          <a:bodyPr wrap="square" rtlCol="0">
            <a:spAutoFit/>
          </a:bodyPr>
          <a:lstStyle/>
          <a:p>
            <a:r>
              <a:rPr lang="en-US" sz="2200" dirty="0">
                <a:solidFill>
                  <a:srgbClr val="002060"/>
                </a:solidFill>
              </a:rPr>
              <a:t>the eleventh </a:t>
            </a:r>
            <a:r>
              <a:rPr lang="en-US" sz="2200">
                <a:solidFill>
                  <a:srgbClr val="002060"/>
                </a:solidFill>
              </a:rPr>
              <a:t>of May</a:t>
            </a:r>
            <a:endParaRPr lang="en-US" sz="2200" dirty="0">
              <a:solidFill>
                <a:srgbClr val="002060"/>
              </a:solidFill>
            </a:endParaRPr>
          </a:p>
        </p:txBody>
      </p:sp>
      <p:sp>
        <p:nvSpPr>
          <p:cNvPr id="9" name="TextBox 8"/>
          <p:cNvSpPr txBox="1"/>
          <p:nvPr/>
        </p:nvSpPr>
        <p:spPr>
          <a:xfrm>
            <a:off x="9050118" y="3075257"/>
            <a:ext cx="2884946" cy="430887"/>
          </a:xfrm>
          <a:prstGeom prst="rect">
            <a:avLst/>
          </a:prstGeom>
          <a:noFill/>
        </p:spPr>
        <p:txBody>
          <a:bodyPr wrap="square" rtlCol="0">
            <a:spAutoFit/>
          </a:bodyPr>
          <a:lstStyle/>
          <a:p>
            <a:r>
              <a:rPr lang="en-US" sz="2200" dirty="0">
                <a:solidFill>
                  <a:srgbClr val="002060"/>
                </a:solidFill>
              </a:rPr>
              <a:t>el once de mayo</a:t>
            </a:r>
          </a:p>
        </p:txBody>
      </p:sp>
      <p:sp>
        <p:nvSpPr>
          <p:cNvPr id="11" name="TextBox 10"/>
          <p:cNvSpPr txBox="1"/>
          <p:nvPr/>
        </p:nvSpPr>
        <p:spPr>
          <a:xfrm>
            <a:off x="183442" y="4112053"/>
            <a:ext cx="1366553" cy="430887"/>
          </a:xfrm>
          <a:prstGeom prst="rect">
            <a:avLst/>
          </a:prstGeom>
          <a:noFill/>
        </p:spPr>
        <p:txBody>
          <a:bodyPr wrap="square" rtlCol="0">
            <a:spAutoFit/>
          </a:bodyPr>
          <a:lstStyle/>
          <a:p>
            <a:r>
              <a:rPr lang="en-US" sz="2200" b="1" dirty="0" err="1">
                <a:solidFill>
                  <a:srgbClr val="EE6000"/>
                </a:solidFill>
              </a:rPr>
              <a:t>primero</a:t>
            </a:r>
            <a:endParaRPr lang="en-US" sz="2200" b="1" dirty="0">
              <a:solidFill>
                <a:srgbClr val="EE6000"/>
              </a:solidFill>
            </a:endParaRPr>
          </a:p>
        </p:txBody>
      </p:sp>
      <p:sp>
        <p:nvSpPr>
          <p:cNvPr id="12" name="TextBox 11"/>
          <p:cNvSpPr txBox="1"/>
          <p:nvPr/>
        </p:nvSpPr>
        <p:spPr>
          <a:xfrm>
            <a:off x="5165187" y="5155390"/>
            <a:ext cx="7248946" cy="430887"/>
          </a:xfrm>
          <a:prstGeom prst="rect">
            <a:avLst/>
          </a:prstGeom>
          <a:noFill/>
        </p:spPr>
        <p:txBody>
          <a:bodyPr wrap="square" rtlCol="0">
            <a:spAutoFit/>
          </a:bodyPr>
          <a:lstStyle/>
          <a:p>
            <a:r>
              <a:rPr lang="en-US" sz="2200" dirty="0">
                <a:solidFill>
                  <a:srgbClr val="002060"/>
                </a:solidFill>
              </a:rPr>
              <a:t>Su </a:t>
            </a:r>
            <a:r>
              <a:rPr lang="en-US" sz="2200" dirty="0" err="1">
                <a:solidFill>
                  <a:srgbClr val="002060"/>
                </a:solidFill>
              </a:rPr>
              <a:t>cumpleaños</a:t>
            </a:r>
            <a:r>
              <a:rPr lang="en-US" sz="2200" dirty="0">
                <a:solidFill>
                  <a:srgbClr val="002060"/>
                </a:solidFill>
              </a:rPr>
              <a:t> es el uno / el primero de </a:t>
            </a:r>
            <a:r>
              <a:rPr lang="en-US" sz="2200" dirty="0" err="1">
                <a:solidFill>
                  <a:srgbClr val="002060"/>
                </a:solidFill>
              </a:rPr>
              <a:t>agosto</a:t>
            </a:r>
            <a:r>
              <a:rPr lang="en-US" sz="2200" dirty="0">
                <a:solidFill>
                  <a:srgbClr val="002060"/>
                </a:solidFill>
              </a:rPr>
              <a:t>.</a:t>
            </a:r>
          </a:p>
        </p:txBody>
      </p:sp>
      <p:sp>
        <p:nvSpPr>
          <p:cNvPr id="13" name="TextBox 12"/>
          <p:cNvSpPr txBox="1"/>
          <p:nvPr/>
        </p:nvSpPr>
        <p:spPr>
          <a:xfrm>
            <a:off x="5160119" y="5681033"/>
            <a:ext cx="5259159" cy="430887"/>
          </a:xfrm>
          <a:prstGeom prst="rect">
            <a:avLst/>
          </a:prstGeom>
          <a:noFill/>
        </p:spPr>
        <p:txBody>
          <a:bodyPr wrap="square" rtlCol="0">
            <a:spAutoFit/>
          </a:bodyPr>
          <a:lstStyle/>
          <a:p>
            <a:r>
              <a:rPr lang="en-US" sz="2200" dirty="0" err="1">
                <a:solidFill>
                  <a:srgbClr val="002060"/>
                </a:solidFill>
              </a:rPr>
              <a:t>Llegó</a:t>
            </a:r>
            <a:r>
              <a:rPr lang="en-US" sz="2200" dirty="0">
                <a:solidFill>
                  <a:srgbClr val="002060"/>
                </a:solidFill>
              </a:rPr>
              <a:t> </a:t>
            </a:r>
            <a:r>
              <a:rPr lang="en-US" sz="2200">
                <a:solidFill>
                  <a:srgbClr val="002060"/>
                </a:solidFill>
              </a:rPr>
              <a:t>el uno / el primero </a:t>
            </a:r>
            <a:r>
              <a:rPr lang="en-US" sz="2200" dirty="0">
                <a:solidFill>
                  <a:srgbClr val="002060"/>
                </a:solidFill>
              </a:rPr>
              <a:t>de </a:t>
            </a:r>
            <a:r>
              <a:rPr lang="en-US" sz="2200" dirty="0" err="1">
                <a:solidFill>
                  <a:srgbClr val="002060"/>
                </a:solidFill>
              </a:rPr>
              <a:t>junio</a:t>
            </a:r>
            <a:r>
              <a:rPr lang="en-US" sz="2200" dirty="0">
                <a:solidFill>
                  <a:srgbClr val="002060"/>
                </a:solidFill>
              </a:rPr>
              <a:t>.</a:t>
            </a:r>
          </a:p>
        </p:txBody>
      </p:sp>
      <p:sp>
        <p:nvSpPr>
          <p:cNvPr id="15" name="TextBox 14"/>
          <p:cNvSpPr txBox="1"/>
          <p:nvPr/>
        </p:nvSpPr>
        <p:spPr>
          <a:xfrm>
            <a:off x="183442" y="3079356"/>
            <a:ext cx="2470255" cy="430887"/>
          </a:xfrm>
          <a:prstGeom prst="rect">
            <a:avLst/>
          </a:prstGeom>
          <a:noFill/>
        </p:spPr>
        <p:txBody>
          <a:bodyPr wrap="square" rtlCol="0">
            <a:spAutoFit/>
          </a:bodyPr>
          <a:lstStyle/>
          <a:p>
            <a:r>
              <a:rPr lang="en-US" sz="2200">
                <a:solidFill>
                  <a:srgbClr val="002060"/>
                </a:solidFill>
              </a:rPr>
              <a:t>the </a:t>
            </a:r>
            <a:r>
              <a:rPr lang="en-US" sz="2200" dirty="0">
                <a:solidFill>
                  <a:srgbClr val="002060"/>
                </a:solidFill>
              </a:rPr>
              <a:t>sixth </a:t>
            </a:r>
            <a:r>
              <a:rPr lang="en-US" sz="2200">
                <a:solidFill>
                  <a:srgbClr val="002060"/>
                </a:solidFill>
              </a:rPr>
              <a:t>of July </a:t>
            </a:r>
            <a:endParaRPr lang="en-US" sz="2200" dirty="0">
              <a:solidFill>
                <a:srgbClr val="002060"/>
              </a:solidFill>
            </a:endParaRPr>
          </a:p>
        </p:txBody>
      </p:sp>
      <p:sp>
        <p:nvSpPr>
          <p:cNvPr id="18" name="TextBox 17"/>
          <p:cNvSpPr txBox="1"/>
          <p:nvPr/>
        </p:nvSpPr>
        <p:spPr>
          <a:xfrm>
            <a:off x="183442" y="5155795"/>
            <a:ext cx="5137857" cy="430887"/>
          </a:xfrm>
          <a:prstGeom prst="rect">
            <a:avLst/>
          </a:prstGeom>
          <a:noFill/>
        </p:spPr>
        <p:txBody>
          <a:bodyPr wrap="square" rtlCol="0">
            <a:spAutoFit/>
          </a:bodyPr>
          <a:lstStyle/>
          <a:p>
            <a:r>
              <a:rPr lang="en-US" sz="2200" dirty="0">
                <a:solidFill>
                  <a:srgbClr val="002060"/>
                </a:solidFill>
              </a:rPr>
              <a:t>His birthday </a:t>
            </a:r>
            <a:r>
              <a:rPr lang="en-US" sz="2200">
                <a:solidFill>
                  <a:srgbClr val="002060"/>
                </a:solidFill>
              </a:rPr>
              <a:t>is on the </a:t>
            </a:r>
            <a:r>
              <a:rPr lang="en-US" sz="2200" dirty="0">
                <a:solidFill>
                  <a:srgbClr val="002060"/>
                </a:solidFill>
              </a:rPr>
              <a:t>first of </a:t>
            </a:r>
            <a:r>
              <a:rPr lang="en-US" sz="2200">
                <a:solidFill>
                  <a:srgbClr val="002060"/>
                </a:solidFill>
              </a:rPr>
              <a:t>August.</a:t>
            </a:r>
            <a:endParaRPr lang="en-US" sz="2200" dirty="0">
              <a:solidFill>
                <a:srgbClr val="002060"/>
              </a:solidFill>
            </a:endParaRPr>
          </a:p>
        </p:txBody>
      </p:sp>
      <p:sp>
        <p:nvSpPr>
          <p:cNvPr id="19" name="TextBox 18"/>
          <p:cNvSpPr txBox="1"/>
          <p:nvPr/>
        </p:nvSpPr>
        <p:spPr>
          <a:xfrm>
            <a:off x="183443" y="5681033"/>
            <a:ext cx="4477458" cy="430887"/>
          </a:xfrm>
          <a:prstGeom prst="rect">
            <a:avLst/>
          </a:prstGeom>
          <a:noFill/>
        </p:spPr>
        <p:txBody>
          <a:bodyPr wrap="square" rtlCol="0">
            <a:spAutoFit/>
          </a:bodyPr>
          <a:lstStyle/>
          <a:p>
            <a:r>
              <a:rPr lang="en-US" sz="2200" dirty="0">
                <a:solidFill>
                  <a:srgbClr val="002060"/>
                </a:solidFill>
              </a:rPr>
              <a:t>She arrived on the first of </a:t>
            </a:r>
            <a:r>
              <a:rPr lang="en-US" sz="2200">
                <a:solidFill>
                  <a:srgbClr val="002060"/>
                </a:solidFill>
              </a:rPr>
              <a:t>June. </a:t>
            </a:r>
            <a:endParaRPr lang="en-US" sz="2200" dirty="0">
              <a:solidFill>
                <a:srgbClr val="002060"/>
              </a:solidFill>
            </a:endParaRPr>
          </a:p>
        </p:txBody>
      </p:sp>
      <p:pic>
        <p:nvPicPr>
          <p:cNvPr id="20" name="Picture 19" descr="calendar.jpe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48221" y="225778"/>
            <a:ext cx="1763889" cy="1100666"/>
          </a:xfrm>
          <a:prstGeom prst="rect">
            <a:avLst/>
          </a:prstGeom>
        </p:spPr>
      </p:pic>
      <p:sp>
        <p:nvSpPr>
          <p:cNvPr id="21" name="TextBox 10">
            <a:extLst>
              <a:ext uri="{FF2B5EF4-FFF2-40B4-BE49-F238E27FC236}">
                <a16:creationId xmlns:a16="http://schemas.microsoft.com/office/drawing/2014/main" id="{92952ACC-D482-5243-8F73-2D8BC0A62A79}"/>
              </a:ext>
            </a:extLst>
          </p:cNvPr>
          <p:cNvSpPr txBox="1"/>
          <p:nvPr/>
        </p:nvSpPr>
        <p:spPr>
          <a:xfrm>
            <a:off x="9345435" y="3779473"/>
            <a:ext cx="833377" cy="430887"/>
          </a:xfrm>
          <a:prstGeom prst="rect">
            <a:avLst/>
          </a:prstGeom>
          <a:noFill/>
        </p:spPr>
        <p:txBody>
          <a:bodyPr wrap="square" rtlCol="0">
            <a:spAutoFit/>
          </a:bodyPr>
          <a:lstStyle/>
          <a:p>
            <a:pPr algn="ctr"/>
            <a:r>
              <a:rPr lang="en-US" sz="2200" b="1" dirty="0">
                <a:solidFill>
                  <a:srgbClr val="EE6000"/>
                </a:solidFill>
              </a:rPr>
              <a:t>uno</a:t>
            </a:r>
          </a:p>
        </p:txBody>
      </p:sp>
      <p:sp>
        <p:nvSpPr>
          <p:cNvPr id="25" name="TextBox 24">
            <a:extLst>
              <a:ext uri="{FF2B5EF4-FFF2-40B4-BE49-F238E27FC236}">
                <a16:creationId xmlns:a16="http://schemas.microsoft.com/office/drawing/2014/main" id="{3CC80B4A-8FB9-5141-8C3B-F7B756E6597D}"/>
              </a:ext>
            </a:extLst>
          </p:cNvPr>
          <p:cNvSpPr txBox="1"/>
          <p:nvPr/>
        </p:nvSpPr>
        <p:spPr>
          <a:xfrm>
            <a:off x="233615" y="2095459"/>
            <a:ext cx="7001066" cy="464743"/>
          </a:xfrm>
          <a:prstGeom prst="rect">
            <a:avLst/>
          </a:prstGeom>
          <a:noFill/>
        </p:spPr>
        <p:txBody>
          <a:bodyPr wrap="square" rtlCol="0">
            <a:spAutoFit/>
          </a:bodyPr>
          <a:lstStyle/>
          <a:p>
            <a:pPr>
              <a:lnSpc>
                <a:spcPct val="110000"/>
              </a:lnSpc>
            </a:pPr>
            <a:r>
              <a:rPr lang="en-US" sz="2200">
                <a:solidFill>
                  <a:srgbClr val="002060"/>
                </a:solidFill>
              </a:rPr>
              <a:t>b) cardinal numbers (such as two, three, etc.)</a:t>
            </a:r>
            <a:endParaRPr lang="en-US" sz="2200" dirty="0">
              <a:solidFill>
                <a:srgbClr val="002060"/>
              </a:solidFill>
            </a:endParaRPr>
          </a:p>
        </p:txBody>
      </p:sp>
      <p:pic>
        <p:nvPicPr>
          <p:cNvPr id="26" name="Picture 2" descr="http://www.clker.com/cliparts/j/p/l/D/8/K/green-tick-md.png">
            <a:extLst>
              <a:ext uri="{FF2B5EF4-FFF2-40B4-BE49-F238E27FC236}">
                <a16:creationId xmlns:a16="http://schemas.microsoft.com/office/drawing/2014/main" id="{40EB21AC-8E72-C34D-B636-BBB89582134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76119" y="2100128"/>
            <a:ext cx="430287" cy="44840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33615" y="1714541"/>
            <a:ext cx="6870792" cy="464743"/>
          </a:xfrm>
          <a:prstGeom prst="rect">
            <a:avLst/>
          </a:prstGeom>
        </p:spPr>
        <p:txBody>
          <a:bodyPr wrap="none">
            <a:spAutoFit/>
          </a:bodyPr>
          <a:lstStyle/>
          <a:p>
            <a:pPr>
              <a:lnSpc>
                <a:spcPct val="110000"/>
              </a:lnSpc>
            </a:pPr>
            <a:r>
              <a:rPr lang="en-US" sz="2200" dirty="0">
                <a:solidFill>
                  <a:srgbClr val="002060"/>
                </a:solidFill>
              </a:rPr>
              <a:t>a) an ordinal number (such as second, third etc.)</a:t>
            </a:r>
          </a:p>
        </p:txBody>
      </p:sp>
      <p:sp>
        <p:nvSpPr>
          <p:cNvPr id="27" name="TextBox 26">
            <a:extLst>
              <a:ext uri="{FF2B5EF4-FFF2-40B4-BE49-F238E27FC236}">
                <a16:creationId xmlns:a16="http://schemas.microsoft.com/office/drawing/2014/main" id="{3CC80B4A-8FB9-5141-8C3B-F7B756E6597D}"/>
              </a:ext>
            </a:extLst>
          </p:cNvPr>
          <p:cNvSpPr txBox="1"/>
          <p:nvPr/>
        </p:nvSpPr>
        <p:spPr>
          <a:xfrm>
            <a:off x="183442" y="2624383"/>
            <a:ext cx="11359781" cy="465320"/>
          </a:xfrm>
          <a:prstGeom prst="rect">
            <a:avLst/>
          </a:prstGeom>
          <a:noFill/>
        </p:spPr>
        <p:txBody>
          <a:bodyPr wrap="square" rtlCol="0">
            <a:spAutoFit/>
          </a:bodyPr>
          <a:lstStyle/>
          <a:p>
            <a:pPr>
              <a:lnSpc>
                <a:spcPct val="110000"/>
              </a:lnSpc>
            </a:pPr>
            <a:r>
              <a:rPr lang="en-US" sz="2200">
                <a:solidFill>
                  <a:srgbClr val="002060"/>
                </a:solidFill>
              </a:rPr>
              <a:t>Ejemplos:</a:t>
            </a:r>
            <a:endParaRPr lang="en-US" sz="2200" dirty="0">
              <a:solidFill>
                <a:srgbClr val="002060"/>
              </a:solidFill>
            </a:endParaRPr>
          </a:p>
        </p:txBody>
      </p:sp>
      <p:cxnSp>
        <p:nvCxnSpPr>
          <p:cNvPr id="28" name="Straight Arrow Connector 27"/>
          <p:cNvCxnSpPr/>
          <p:nvPr/>
        </p:nvCxnSpPr>
        <p:spPr>
          <a:xfrm>
            <a:off x="2404749" y="3320732"/>
            <a:ext cx="429041" cy="3524"/>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8575140" y="3296449"/>
            <a:ext cx="429041" cy="3524"/>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CC80B4A-8FB9-5141-8C3B-F7B756E6597D}"/>
              </a:ext>
            </a:extLst>
          </p:cNvPr>
          <p:cNvSpPr txBox="1"/>
          <p:nvPr/>
        </p:nvSpPr>
        <p:spPr>
          <a:xfrm>
            <a:off x="183442" y="4648339"/>
            <a:ext cx="11359781" cy="465320"/>
          </a:xfrm>
          <a:prstGeom prst="rect">
            <a:avLst/>
          </a:prstGeom>
          <a:noFill/>
        </p:spPr>
        <p:txBody>
          <a:bodyPr wrap="square" rtlCol="0">
            <a:spAutoFit/>
          </a:bodyPr>
          <a:lstStyle/>
          <a:p>
            <a:pPr>
              <a:lnSpc>
                <a:spcPct val="110000"/>
              </a:lnSpc>
            </a:pPr>
            <a:r>
              <a:rPr lang="en-US" sz="2200">
                <a:solidFill>
                  <a:srgbClr val="002060"/>
                </a:solidFill>
              </a:rPr>
              <a:t>Ejemplos:</a:t>
            </a:r>
            <a:endParaRPr lang="en-US" sz="2200" dirty="0">
              <a:solidFill>
                <a:srgbClr val="002060"/>
              </a:solidFill>
            </a:endParaRPr>
          </a:p>
        </p:txBody>
      </p:sp>
      <p:sp>
        <p:nvSpPr>
          <p:cNvPr id="37" name="Rounded Rectangular Callout 36"/>
          <p:cNvSpPr/>
          <p:nvPr/>
        </p:nvSpPr>
        <p:spPr>
          <a:xfrm>
            <a:off x="4889499" y="4498834"/>
            <a:ext cx="6830041" cy="481075"/>
          </a:xfrm>
          <a:prstGeom prst="wedgeRoundRectCallout">
            <a:avLst>
              <a:gd name="adj1" fmla="val -21205"/>
              <a:gd name="adj2" fmla="val 9600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Remember, there is no word in Spanish for ‘</a:t>
            </a:r>
            <a:r>
              <a:rPr lang="en-GB" sz="2000" b="1" i="1">
                <a:solidFill>
                  <a:srgbClr val="002060"/>
                </a:solidFill>
              </a:rPr>
              <a:t>on</a:t>
            </a:r>
            <a:r>
              <a:rPr lang="en-GB" sz="2000">
                <a:solidFill>
                  <a:srgbClr val="002060"/>
                </a:solidFill>
              </a:rPr>
              <a:t>’ a day. </a:t>
            </a:r>
          </a:p>
        </p:txBody>
      </p:sp>
    </p:spTree>
    <p:extLst>
      <p:ext uri="{BB962C8B-B14F-4D97-AF65-F5344CB8AC3E}">
        <p14:creationId xmlns:p14="http://schemas.microsoft.com/office/powerpoint/2010/main" val="367685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6" grpId="0"/>
      <p:bldP spid="8" grpId="0"/>
      <p:bldP spid="9" grpId="0"/>
      <p:bldP spid="11" grpId="0"/>
      <p:bldP spid="15" grpId="0"/>
      <p:bldP spid="18" grpId="0"/>
      <p:bldP spid="19" grpId="0"/>
      <p:bldP spid="21" grpId="0"/>
      <p:bldP spid="25" grpId="0"/>
      <p:bldP spid="3" grpId="0"/>
      <p:bldP spid="27" grpId="0"/>
      <p:bldP spid="36" grpId="0"/>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35" y="127000"/>
            <a:ext cx="10109465" cy="777875"/>
          </a:xfrm>
        </p:spPr>
        <p:txBody>
          <a:bodyPr>
            <a:normAutofit/>
          </a:bodyPr>
          <a:lstStyle/>
          <a:p>
            <a:r>
              <a:rPr lang="en-GB" sz="2400" b="1" dirty="0"/>
              <a:t>¿</a:t>
            </a:r>
            <a:r>
              <a:rPr lang="en-GB" sz="2400" b="1" dirty="0" err="1"/>
              <a:t>Cuándo</a:t>
            </a:r>
            <a:r>
              <a:rPr lang="en-GB" sz="2400" b="1" dirty="0"/>
              <a:t> </a:t>
            </a:r>
            <a:r>
              <a:rPr lang="en-GB" sz="2400" b="1" dirty="0" err="1"/>
              <a:t>es</a:t>
            </a:r>
            <a:r>
              <a:rPr lang="en-GB" sz="2400" b="1" dirty="0"/>
              <a:t> el </a:t>
            </a:r>
            <a:r>
              <a:rPr lang="en-GB" sz="2400" b="1" dirty="0" err="1"/>
              <a:t>cumpleaños</a:t>
            </a:r>
            <a:r>
              <a:rPr lang="en-GB" sz="2400" b="1" dirty="0"/>
              <a:t> </a:t>
            </a:r>
            <a:r>
              <a:rPr lang="en-GB" sz="2400" b="1"/>
              <a:t>de cada persona famosa? </a:t>
            </a:r>
            <a:br>
              <a:rPr lang="en-GB" sz="2400" b="1"/>
            </a:br>
            <a:r>
              <a:rPr lang="en-GB" sz="2400" b="1"/>
              <a:t>Escucha </a:t>
            </a:r>
            <a:r>
              <a:rPr lang="en-GB" sz="2400" b="1" dirty="0"/>
              <a:t>y </a:t>
            </a:r>
            <a:r>
              <a:rPr lang="en-GB" sz="2400" b="1" dirty="0" err="1"/>
              <a:t>escribe</a:t>
            </a:r>
            <a:r>
              <a:rPr lang="en-GB" sz="2400" b="1" dirty="0"/>
              <a:t> la </a:t>
            </a:r>
            <a:r>
              <a:rPr lang="en-GB" sz="2400" b="1" err="1"/>
              <a:t>letra</a:t>
            </a:r>
            <a:r>
              <a:rPr lang="en-GB" sz="2400" b="1"/>
              <a:t> correcta.</a:t>
            </a:r>
            <a:endParaRPr lang="en-GB" sz="2400" b="1" dirty="0"/>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escucha</a:t>
            </a:r>
            <a:r>
              <a:rPr lang="en-GB" sz="2000" b="1" dirty="0">
                <a:solidFill>
                  <a:prstClr val="white"/>
                </a:solidFill>
                <a:latin typeface="Century Gothic" panose="020B0502020202020204" pitchFamily="34" charset="0"/>
              </a:rPr>
              <a:t>r</a:t>
            </a:r>
          </a:p>
        </p:txBody>
      </p:sp>
      <p:pic>
        <p:nvPicPr>
          <p:cNvPr id="8" name="Picture 7" descr="256px-Javier_Bardem_(Berlin_Film_Festival_2007).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9703" y="1096887"/>
            <a:ext cx="1731516" cy="1886858"/>
          </a:xfrm>
          <a:prstGeom prst="rect">
            <a:avLst/>
          </a:prstGeom>
        </p:spPr>
      </p:pic>
      <p:pic>
        <p:nvPicPr>
          <p:cNvPr id="9" name="Picture 8" descr="Rafael_Nadal_(16207904747).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17467" y="1081012"/>
            <a:ext cx="1779799" cy="1898951"/>
          </a:xfrm>
          <a:prstGeom prst="rect">
            <a:avLst/>
          </a:prstGeom>
        </p:spPr>
      </p:pic>
      <p:pic>
        <p:nvPicPr>
          <p:cNvPr id="10" name="Picture 4" descr="Would like to thank frontline fighters who risk their lives every day: Carolina  Marin - Sports News">
            <a:extLst>
              <a:ext uri="{FF2B5EF4-FFF2-40B4-BE49-F238E27FC236}">
                <a16:creationId xmlns:a16="http://schemas.microsoft.com/office/drawing/2014/main" id="{4B14858C-A249-5A4E-9978-4250885F85F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33" r="11590"/>
          <a:stretch/>
        </p:blipFill>
        <p:spPr bwMode="auto">
          <a:xfrm>
            <a:off x="4200893" y="1095375"/>
            <a:ext cx="2461376" cy="190500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descr="Isabel Allende.jpeg"/>
          <p:cNvPicPr>
            <a:picLocks noChangeAspect="1"/>
          </p:cNvPicPr>
          <p:nvPr/>
        </p:nvPicPr>
        <p:blipFill rotWithShape="1">
          <a:blip r:embed="rId6">
            <a:extLst>
              <a:ext uri="{28A0092B-C50C-407E-A947-70E740481C1C}">
                <a14:useLocalDpi xmlns:a14="http://schemas.microsoft.com/office/drawing/2010/main"/>
              </a:ext>
            </a:extLst>
          </a:blip>
          <a:srcRect t="5989"/>
          <a:stretch/>
        </p:blipFill>
        <p:spPr>
          <a:xfrm>
            <a:off x="6960206" y="1106715"/>
            <a:ext cx="1655676" cy="1898951"/>
          </a:xfrm>
          <a:prstGeom prst="rect">
            <a:avLst/>
          </a:prstGeom>
        </p:spPr>
      </p:pic>
      <p:sp>
        <p:nvSpPr>
          <p:cNvPr id="13" name="TextBox 12"/>
          <p:cNvSpPr txBox="1"/>
          <p:nvPr/>
        </p:nvSpPr>
        <p:spPr>
          <a:xfrm>
            <a:off x="8995436" y="1092570"/>
            <a:ext cx="2857500" cy="4503797"/>
          </a:xfrm>
          <a:prstGeom prst="rect">
            <a:avLst/>
          </a:prstGeom>
          <a:solidFill>
            <a:srgbClr val="CCFFCC"/>
          </a:solidFill>
        </p:spPr>
        <p:txBody>
          <a:bodyPr wrap="square" rtlCol="0">
            <a:spAutoFit/>
          </a:bodyPr>
          <a:lstStyle/>
          <a:p>
            <a:pPr algn="ctr"/>
            <a:r>
              <a:rPr lang="en-US" sz="2400" b="1" dirty="0">
                <a:solidFill>
                  <a:schemeClr val="accent5">
                    <a:lumMod val="50000"/>
                  </a:schemeClr>
                </a:solidFill>
              </a:rPr>
              <a:t>Las </a:t>
            </a:r>
            <a:r>
              <a:rPr lang="en-US" sz="2400" b="1" dirty="0" err="1">
                <a:solidFill>
                  <a:schemeClr val="accent5">
                    <a:lumMod val="50000"/>
                  </a:schemeClr>
                </a:solidFill>
              </a:rPr>
              <a:t>opciones</a:t>
            </a:r>
            <a:endParaRPr lang="en-US" sz="2400" b="1" dirty="0">
              <a:solidFill>
                <a:schemeClr val="accent5">
                  <a:lumMod val="50000"/>
                </a:schemeClr>
              </a:solidFill>
            </a:endParaRPr>
          </a:p>
          <a:p>
            <a:pPr algn="l"/>
            <a:endParaRPr lang="en-US" sz="2400" b="1" dirty="0">
              <a:solidFill>
                <a:schemeClr val="accent5">
                  <a:lumMod val="50000"/>
                </a:schemeClr>
              </a:solidFill>
            </a:endParaRPr>
          </a:p>
          <a:p>
            <a:pPr algn="l">
              <a:spcAft>
                <a:spcPts val="800"/>
              </a:spcAft>
            </a:pPr>
            <a:r>
              <a:rPr lang="en-US" sz="2400" b="1" dirty="0">
                <a:solidFill>
                  <a:schemeClr val="accent5">
                    <a:lumMod val="50000"/>
                  </a:schemeClr>
                </a:solidFill>
              </a:rPr>
              <a:t>A: </a:t>
            </a:r>
            <a:r>
              <a:rPr lang="en-US" sz="2400" dirty="0">
                <a:solidFill>
                  <a:schemeClr val="accent5">
                    <a:lumMod val="50000"/>
                  </a:schemeClr>
                </a:solidFill>
              </a:rPr>
              <a:t>2nd of August</a:t>
            </a:r>
          </a:p>
          <a:p>
            <a:pPr algn="l">
              <a:spcAft>
                <a:spcPts val="800"/>
              </a:spcAft>
            </a:pPr>
            <a:r>
              <a:rPr lang="en-US" sz="2400" b="1" dirty="0">
                <a:solidFill>
                  <a:schemeClr val="accent5">
                    <a:lumMod val="50000"/>
                  </a:schemeClr>
                </a:solidFill>
              </a:rPr>
              <a:t>B: </a:t>
            </a:r>
            <a:r>
              <a:rPr lang="en-US" sz="2400" dirty="0">
                <a:solidFill>
                  <a:schemeClr val="accent5">
                    <a:lumMod val="50000"/>
                  </a:schemeClr>
                </a:solidFill>
              </a:rPr>
              <a:t>12</a:t>
            </a:r>
            <a:r>
              <a:rPr lang="en-US" sz="2400" baseline="30000" dirty="0">
                <a:solidFill>
                  <a:schemeClr val="accent5">
                    <a:lumMod val="50000"/>
                  </a:schemeClr>
                </a:solidFill>
              </a:rPr>
              <a:t>th</a:t>
            </a:r>
            <a:r>
              <a:rPr lang="en-US" sz="2400" dirty="0">
                <a:solidFill>
                  <a:schemeClr val="accent5">
                    <a:lumMod val="50000"/>
                  </a:schemeClr>
                </a:solidFill>
              </a:rPr>
              <a:t> of July</a:t>
            </a:r>
          </a:p>
          <a:p>
            <a:pPr algn="l">
              <a:spcAft>
                <a:spcPts val="800"/>
              </a:spcAft>
            </a:pPr>
            <a:r>
              <a:rPr lang="en-US" sz="2400" b="1" dirty="0">
                <a:solidFill>
                  <a:schemeClr val="accent5">
                    <a:lumMod val="50000"/>
                  </a:schemeClr>
                </a:solidFill>
              </a:rPr>
              <a:t>C: </a:t>
            </a:r>
            <a:r>
              <a:rPr lang="en-US" sz="2400" dirty="0">
                <a:solidFill>
                  <a:schemeClr val="accent5">
                    <a:lumMod val="50000"/>
                  </a:schemeClr>
                </a:solidFill>
              </a:rPr>
              <a:t>3</a:t>
            </a:r>
            <a:r>
              <a:rPr lang="en-US" sz="2400" baseline="30000" dirty="0">
                <a:solidFill>
                  <a:schemeClr val="accent5">
                    <a:lumMod val="50000"/>
                  </a:schemeClr>
                </a:solidFill>
              </a:rPr>
              <a:t>rd</a:t>
            </a:r>
            <a:r>
              <a:rPr lang="en-US" sz="2400" dirty="0">
                <a:solidFill>
                  <a:schemeClr val="accent5">
                    <a:lumMod val="50000"/>
                  </a:schemeClr>
                </a:solidFill>
              </a:rPr>
              <a:t> of June</a:t>
            </a:r>
          </a:p>
          <a:p>
            <a:pPr algn="l">
              <a:spcAft>
                <a:spcPts val="800"/>
              </a:spcAft>
            </a:pPr>
            <a:r>
              <a:rPr lang="en-US" sz="2400" b="1" dirty="0">
                <a:solidFill>
                  <a:schemeClr val="accent5">
                    <a:lumMod val="50000"/>
                  </a:schemeClr>
                </a:solidFill>
              </a:rPr>
              <a:t>D: </a:t>
            </a:r>
            <a:r>
              <a:rPr lang="en-US" sz="2400" dirty="0">
                <a:solidFill>
                  <a:schemeClr val="accent5">
                    <a:lumMod val="50000"/>
                  </a:schemeClr>
                </a:solidFill>
              </a:rPr>
              <a:t>30</a:t>
            </a:r>
            <a:r>
              <a:rPr lang="en-US" sz="2400" baseline="30000" dirty="0">
                <a:solidFill>
                  <a:schemeClr val="accent5">
                    <a:lumMod val="50000"/>
                  </a:schemeClr>
                </a:solidFill>
              </a:rPr>
              <a:t>th</a:t>
            </a:r>
            <a:r>
              <a:rPr lang="en-US" sz="2400" dirty="0">
                <a:solidFill>
                  <a:schemeClr val="accent5">
                    <a:lumMod val="50000"/>
                  </a:schemeClr>
                </a:solidFill>
              </a:rPr>
              <a:t> of April</a:t>
            </a:r>
          </a:p>
          <a:p>
            <a:pPr algn="l">
              <a:spcAft>
                <a:spcPts val="800"/>
              </a:spcAft>
            </a:pPr>
            <a:r>
              <a:rPr lang="en-US" sz="2400" b="1" dirty="0">
                <a:solidFill>
                  <a:schemeClr val="accent5">
                    <a:lumMod val="50000"/>
                  </a:schemeClr>
                </a:solidFill>
              </a:rPr>
              <a:t>E: </a:t>
            </a:r>
            <a:r>
              <a:rPr lang="en-US" sz="2400" dirty="0">
                <a:solidFill>
                  <a:schemeClr val="accent5">
                    <a:lumMod val="50000"/>
                  </a:schemeClr>
                </a:solidFill>
              </a:rPr>
              <a:t>9</a:t>
            </a:r>
            <a:r>
              <a:rPr lang="en-US" sz="2400" baseline="30000" dirty="0">
                <a:solidFill>
                  <a:schemeClr val="accent5">
                    <a:lumMod val="50000"/>
                  </a:schemeClr>
                </a:solidFill>
              </a:rPr>
              <a:t>th</a:t>
            </a:r>
            <a:r>
              <a:rPr lang="en-US" sz="2400" dirty="0">
                <a:solidFill>
                  <a:schemeClr val="accent5">
                    <a:lumMod val="50000"/>
                  </a:schemeClr>
                </a:solidFill>
              </a:rPr>
              <a:t> of August</a:t>
            </a:r>
          </a:p>
          <a:p>
            <a:pPr algn="l">
              <a:spcAft>
                <a:spcPts val="800"/>
              </a:spcAft>
            </a:pPr>
            <a:r>
              <a:rPr lang="en-US" sz="2400" b="1" dirty="0">
                <a:solidFill>
                  <a:schemeClr val="accent5">
                    <a:lumMod val="50000"/>
                  </a:schemeClr>
                </a:solidFill>
              </a:rPr>
              <a:t>F: </a:t>
            </a:r>
            <a:r>
              <a:rPr lang="en-US" sz="2400" dirty="0">
                <a:solidFill>
                  <a:schemeClr val="accent5">
                    <a:lumMod val="50000"/>
                  </a:schemeClr>
                </a:solidFill>
              </a:rPr>
              <a:t>8</a:t>
            </a:r>
            <a:r>
              <a:rPr lang="en-US" sz="2400" baseline="30000" dirty="0">
                <a:solidFill>
                  <a:schemeClr val="accent5">
                    <a:lumMod val="50000"/>
                  </a:schemeClr>
                </a:solidFill>
              </a:rPr>
              <a:t>th</a:t>
            </a:r>
            <a:r>
              <a:rPr lang="en-US" sz="2400" dirty="0">
                <a:solidFill>
                  <a:schemeClr val="accent5">
                    <a:lumMod val="50000"/>
                  </a:schemeClr>
                </a:solidFill>
              </a:rPr>
              <a:t> of January</a:t>
            </a:r>
          </a:p>
          <a:p>
            <a:pPr algn="l">
              <a:spcAft>
                <a:spcPts val="800"/>
              </a:spcAft>
            </a:pPr>
            <a:r>
              <a:rPr lang="en-US" sz="2400" b="1" dirty="0">
                <a:solidFill>
                  <a:schemeClr val="accent5">
                    <a:lumMod val="50000"/>
                  </a:schemeClr>
                </a:solidFill>
              </a:rPr>
              <a:t>G: </a:t>
            </a:r>
            <a:r>
              <a:rPr lang="en-US" sz="2400" dirty="0">
                <a:solidFill>
                  <a:schemeClr val="accent5">
                    <a:lumMod val="50000"/>
                  </a:schemeClr>
                </a:solidFill>
              </a:rPr>
              <a:t>3</a:t>
            </a:r>
            <a:r>
              <a:rPr lang="en-US" sz="2400" baseline="30000" dirty="0">
                <a:solidFill>
                  <a:schemeClr val="accent5">
                    <a:lumMod val="50000"/>
                  </a:schemeClr>
                </a:solidFill>
              </a:rPr>
              <a:t>rd</a:t>
            </a:r>
            <a:r>
              <a:rPr lang="en-US" sz="2400" dirty="0">
                <a:solidFill>
                  <a:schemeClr val="accent5">
                    <a:lumMod val="50000"/>
                  </a:schemeClr>
                </a:solidFill>
              </a:rPr>
              <a:t> of March</a:t>
            </a:r>
          </a:p>
          <a:p>
            <a:pPr algn="l">
              <a:spcAft>
                <a:spcPts val="800"/>
              </a:spcAft>
            </a:pPr>
            <a:r>
              <a:rPr lang="en-US" sz="2400" b="1" dirty="0">
                <a:solidFill>
                  <a:schemeClr val="accent5">
                    <a:lumMod val="50000"/>
                  </a:schemeClr>
                </a:solidFill>
              </a:rPr>
              <a:t>H: </a:t>
            </a:r>
            <a:r>
              <a:rPr lang="en-US" sz="2400" dirty="0">
                <a:solidFill>
                  <a:schemeClr val="accent5">
                    <a:lumMod val="50000"/>
                  </a:schemeClr>
                </a:solidFill>
              </a:rPr>
              <a:t>15</a:t>
            </a:r>
            <a:r>
              <a:rPr lang="en-US" sz="2400" baseline="30000" dirty="0">
                <a:solidFill>
                  <a:schemeClr val="accent5">
                    <a:lumMod val="50000"/>
                  </a:schemeClr>
                </a:solidFill>
              </a:rPr>
              <a:t>th</a:t>
            </a:r>
            <a:r>
              <a:rPr lang="en-US" sz="2400" dirty="0">
                <a:solidFill>
                  <a:schemeClr val="accent5">
                    <a:lumMod val="50000"/>
                  </a:schemeClr>
                </a:solidFill>
              </a:rPr>
              <a:t> of June</a:t>
            </a:r>
          </a:p>
        </p:txBody>
      </p:sp>
      <p:sp>
        <p:nvSpPr>
          <p:cNvPr id="15" name="Action Button: Custom 20">
            <a:hlinkClick r:id="" action="ppaction://noaction" highlightClick="1">
              <a:snd r:embed="rId7" name="El cumplean%CC%83os de Javier Bardem es el nueve de agosto.wav"/>
            </a:hlinkClick>
            <a:extLst>
              <a:ext uri="{FF2B5EF4-FFF2-40B4-BE49-F238E27FC236}">
                <a16:creationId xmlns:a16="http://schemas.microsoft.com/office/drawing/2014/main" id="{8AA8B279-06A6-0044-8DE6-06A9A04337E3}"/>
              </a:ext>
            </a:extLst>
          </p:cNvPr>
          <p:cNvSpPr/>
          <p:nvPr/>
        </p:nvSpPr>
        <p:spPr>
          <a:xfrm>
            <a:off x="124485" y="3132342"/>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pic>
        <p:nvPicPr>
          <p:cNvPr id="16" name="Picture 15" descr="David_Silva_cropped_02.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57931" y="3794176"/>
            <a:ext cx="1810569" cy="1802191"/>
          </a:xfrm>
          <a:prstGeom prst="rect">
            <a:avLst/>
          </a:prstGeom>
        </p:spPr>
      </p:pic>
      <p:pic>
        <p:nvPicPr>
          <p:cNvPr id="17" name="Picture 16" descr="Natalia Gaitán.jpe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266658" y="3762376"/>
            <a:ext cx="1908467" cy="1858960"/>
          </a:xfrm>
          <a:prstGeom prst="rect">
            <a:avLst/>
          </a:prstGeom>
        </p:spPr>
      </p:pic>
      <p:pic>
        <p:nvPicPr>
          <p:cNvPr id="18" name="Picture 6" descr="Ana de Armas : gentlemanboners">
            <a:extLst>
              <a:ext uri="{FF2B5EF4-FFF2-40B4-BE49-F238E27FC236}">
                <a16:creationId xmlns:a16="http://schemas.microsoft.com/office/drawing/2014/main" id="{7B35C05B-2659-DB42-A171-2F7F6D98A16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26682" y="3741031"/>
            <a:ext cx="2061443" cy="1894593"/>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8" descr="Jamesrodriguez.jpg"/>
          <p:cNvPicPr>
            <a:picLocks noChangeAspect="1"/>
          </p:cNvPicPr>
          <p:nvPr/>
        </p:nvPicPr>
        <p:blipFill rotWithShape="1">
          <a:blip r:embed="rId11" cstate="screen">
            <a:extLst>
              <a:ext uri="{28A0092B-C50C-407E-A947-70E740481C1C}">
                <a14:useLocalDpi xmlns:a14="http://schemas.microsoft.com/office/drawing/2010/main"/>
              </a:ext>
            </a:extLst>
          </a:blip>
          <a:srcRect b="12313"/>
          <a:stretch/>
        </p:blipFill>
        <p:spPr>
          <a:xfrm>
            <a:off x="6897645" y="3694029"/>
            <a:ext cx="1754230" cy="1983618"/>
          </a:xfrm>
          <a:prstGeom prst="rect">
            <a:avLst/>
          </a:prstGeom>
        </p:spPr>
      </p:pic>
      <p:sp>
        <p:nvSpPr>
          <p:cNvPr id="20" name="Action Button: Custom 20">
            <a:hlinkClick r:id="" action="ppaction://noaction" highlightClick="1">
              <a:snd r:embed="rId12" name="El cumplean%CC%83os de Rafael Nadal es el tres de junio.wav"/>
            </a:hlinkClick>
            <a:extLst>
              <a:ext uri="{FF2B5EF4-FFF2-40B4-BE49-F238E27FC236}">
                <a16:creationId xmlns:a16="http://schemas.microsoft.com/office/drawing/2014/main" id="{8AA8B279-06A6-0044-8DE6-06A9A04337E3}"/>
              </a:ext>
            </a:extLst>
          </p:cNvPr>
          <p:cNvSpPr/>
          <p:nvPr/>
        </p:nvSpPr>
        <p:spPr>
          <a:xfrm>
            <a:off x="2229510" y="3125992"/>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21" name="Action Button: Custom 20">
            <a:hlinkClick r:id="" action="ppaction://noaction" highlightClick="1">
              <a:snd r:embed="rId13" name="El cumplean%CC%83os de Carolina Mari%CC%81n es el quince de junio.wav"/>
            </a:hlinkClick>
            <a:extLst>
              <a:ext uri="{FF2B5EF4-FFF2-40B4-BE49-F238E27FC236}">
                <a16:creationId xmlns:a16="http://schemas.microsoft.com/office/drawing/2014/main" id="{8AA8B279-06A6-0044-8DE6-06A9A04337E3}"/>
              </a:ext>
            </a:extLst>
          </p:cNvPr>
          <p:cNvSpPr/>
          <p:nvPr/>
        </p:nvSpPr>
        <p:spPr>
          <a:xfrm>
            <a:off x="4229760" y="3125992"/>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22" name="Action Button: Custom 20">
            <a:hlinkClick r:id="" action="ppaction://noaction" highlightClick="1">
              <a:snd r:embed="rId14" name="El cumplean%CC%83os de Isabel Allende es el dos de agosto.wav"/>
            </a:hlinkClick>
            <a:extLst>
              <a:ext uri="{FF2B5EF4-FFF2-40B4-BE49-F238E27FC236}">
                <a16:creationId xmlns:a16="http://schemas.microsoft.com/office/drawing/2014/main" id="{8AA8B279-06A6-0044-8DE6-06A9A04337E3}"/>
              </a:ext>
            </a:extLst>
          </p:cNvPr>
          <p:cNvSpPr/>
          <p:nvPr/>
        </p:nvSpPr>
        <p:spPr>
          <a:xfrm>
            <a:off x="6928510" y="3125992"/>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25" name="Action Button: Custom 20">
            <a:hlinkClick r:id="" action="ppaction://noaction" highlightClick="1">
              <a:snd r:embed="rId15" name="El cumplean%CC%83os de David Silva es el ocho de enero.wav"/>
            </a:hlinkClick>
            <a:extLst>
              <a:ext uri="{FF2B5EF4-FFF2-40B4-BE49-F238E27FC236}">
                <a16:creationId xmlns:a16="http://schemas.microsoft.com/office/drawing/2014/main" id="{8AA8B279-06A6-0044-8DE6-06A9A04337E3}"/>
              </a:ext>
            </a:extLst>
          </p:cNvPr>
          <p:cNvSpPr/>
          <p:nvPr/>
        </p:nvSpPr>
        <p:spPr>
          <a:xfrm>
            <a:off x="165760" y="5777117"/>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26" name="Action Button: Custom 20">
            <a:hlinkClick r:id="" action="ppaction://noaction" highlightClick="1">
              <a:snd r:embed="rId16" name="El cumplean%CC%83os de Natalia Gaita%CC%81n es el tres de marzo.wav"/>
            </a:hlinkClick>
            <a:extLst>
              <a:ext uri="{FF2B5EF4-FFF2-40B4-BE49-F238E27FC236}">
                <a16:creationId xmlns:a16="http://schemas.microsoft.com/office/drawing/2014/main" id="{8AA8B279-06A6-0044-8DE6-06A9A04337E3}"/>
              </a:ext>
            </a:extLst>
          </p:cNvPr>
          <p:cNvSpPr/>
          <p:nvPr/>
        </p:nvSpPr>
        <p:spPr>
          <a:xfrm>
            <a:off x="2277135" y="5777117"/>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27" name="Action Button: Custom 20">
            <a:hlinkClick r:id="" action="ppaction://noaction" highlightClick="1">
              <a:snd r:embed="rId17" name="El cumplean%CC%83os de Ana de Armas es el treinta de abril.wav"/>
            </a:hlinkClick>
            <a:extLst>
              <a:ext uri="{FF2B5EF4-FFF2-40B4-BE49-F238E27FC236}">
                <a16:creationId xmlns:a16="http://schemas.microsoft.com/office/drawing/2014/main" id="{8AA8B279-06A6-0044-8DE6-06A9A04337E3}"/>
              </a:ext>
            </a:extLst>
          </p:cNvPr>
          <p:cNvSpPr/>
          <p:nvPr/>
        </p:nvSpPr>
        <p:spPr>
          <a:xfrm>
            <a:off x="4547260" y="5777117"/>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28" name="Action Button: Custom 20">
            <a:hlinkClick r:id="" action="ppaction://noaction" highlightClick="1">
              <a:snd r:embed="rId18" name="El cumpleaños de James Rodríguez es el doce de julio (Spanish pronunciation).wav"/>
            </a:hlinkClick>
            <a:extLst>
              <a:ext uri="{FF2B5EF4-FFF2-40B4-BE49-F238E27FC236}">
                <a16:creationId xmlns:a16="http://schemas.microsoft.com/office/drawing/2014/main" id="{8AA8B279-06A6-0044-8DE6-06A9A04337E3}"/>
              </a:ext>
            </a:extLst>
          </p:cNvPr>
          <p:cNvSpPr/>
          <p:nvPr/>
        </p:nvSpPr>
        <p:spPr>
          <a:xfrm>
            <a:off x="6912635" y="5777117"/>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29" name="TextBox 28"/>
          <p:cNvSpPr txBox="1"/>
          <p:nvPr/>
        </p:nvSpPr>
        <p:spPr>
          <a:xfrm>
            <a:off x="873126" y="3127375"/>
            <a:ext cx="539750" cy="461665"/>
          </a:xfrm>
          <a:prstGeom prst="rect">
            <a:avLst/>
          </a:prstGeom>
          <a:solidFill>
            <a:srgbClr val="CCFFCC"/>
          </a:solidFill>
        </p:spPr>
        <p:txBody>
          <a:bodyPr wrap="square" rtlCol="0">
            <a:spAutoFit/>
          </a:bodyPr>
          <a:lstStyle/>
          <a:p>
            <a:pPr algn="ctr"/>
            <a:r>
              <a:rPr lang="en-US" sz="2400" b="1" dirty="0">
                <a:solidFill>
                  <a:schemeClr val="accent5">
                    <a:lumMod val="50000"/>
                  </a:schemeClr>
                </a:solidFill>
              </a:rPr>
              <a:t>E</a:t>
            </a:r>
          </a:p>
        </p:txBody>
      </p:sp>
      <p:sp>
        <p:nvSpPr>
          <p:cNvPr id="30" name="TextBox 29"/>
          <p:cNvSpPr txBox="1"/>
          <p:nvPr/>
        </p:nvSpPr>
        <p:spPr>
          <a:xfrm>
            <a:off x="2914651" y="3121025"/>
            <a:ext cx="539750" cy="461665"/>
          </a:xfrm>
          <a:prstGeom prst="rect">
            <a:avLst/>
          </a:prstGeom>
          <a:solidFill>
            <a:srgbClr val="CCFFCC"/>
          </a:solidFill>
        </p:spPr>
        <p:txBody>
          <a:bodyPr wrap="square" rtlCol="0">
            <a:spAutoFit/>
          </a:bodyPr>
          <a:lstStyle/>
          <a:p>
            <a:pPr algn="ctr"/>
            <a:r>
              <a:rPr lang="en-US" sz="2400" b="1" dirty="0">
                <a:solidFill>
                  <a:schemeClr val="accent5">
                    <a:lumMod val="50000"/>
                  </a:schemeClr>
                </a:solidFill>
              </a:rPr>
              <a:t>C</a:t>
            </a:r>
          </a:p>
        </p:txBody>
      </p:sp>
      <p:sp>
        <p:nvSpPr>
          <p:cNvPr id="31" name="TextBox 30"/>
          <p:cNvSpPr txBox="1"/>
          <p:nvPr/>
        </p:nvSpPr>
        <p:spPr>
          <a:xfrm>
            <a:off x="7593335" y="3121025"/>
            <a:ext cx="539750" cy="461665"/>
          </a:xfrm>
          <a:prstGeom prst="rect">
            <a:avLst/>
          </a:prstGeom>
          <a:solidFill>
            <a:srgbClr val="CCFFCC"/>
          </a:solidFill>
        </p:spPr>
        <p:txBody>
          <a:bodyPr wrap="square" rtlCol="0">
            <a:spAutoFit/>
          </a:bodyPr>
          <a:lstStyle/>
          <a:p>
            <a:pPr algn="ctr"/>
            <a:r>
              <a:rPr lang="en-US" sz="2400" b="1" dirty="0">
                <a:solidFill>
                  <a:schemeClr val="accent5">
                    <a:lumMod val="50000"/>
                  </a:schemeClr>
                </a:solidFill>
              </a:rPr>
              <a:t>A</a:t>
            </a:r>
          </a:p>
        </p:txBody>
      </p:sp>
      <p:sp>
        <p:nvSpPr>
          <p:cNvPr id="32" name="TextBox 31"/>
          <p:cNvSpPr txBox="1"/>
          <p:nvPr/>
        </p:nvSpPr>
        <p:spPr>
          <a:xfrm>
            <a:off x="4914901" y="3136901"/>
            <a:ext cx="539750" cy="461665"/>
          </a:xfrm>
          <a:prstGeom prst="rect">
            <a:avLst/>
          </a:prstGeom>
          <a:solidFill>
            <a:srgbClr val="CCFFCC"/>
          </a:solidFill>
        </p:spPr>
        <p:txBody>
          <a:bodyPr wrap="square" rtlCol="0">
            <a:spAutoFit/>
          </a:bodyPr>
          <a:lstStyle/>
          <a:p>
            <a:pPr algn="ctr"/>
            <a:r>
              <a:rPr lang="en-US" sz="2400" b="1" dirty="0">
                <a:solidFill>
                  <a:schemeClr val="accent5">
                    <a:lumMod val="50000"/>
                  </a:schemeClr>
                </a:solidFill>
              </a:rPr>
              <a:t>H</a:t>
            </a:r>
          </a:p>
        </p:txBody>
      </p:sp>
      <p:sp>
        <p:nvSpPr>
          <p:cNvPr id="33" name="TextBox 32"/>
          <p:cNvSpPr txBox="1"/>
          <p:nvPr/>
        </p:nvSpPr>
        <p:spPr>
          <a:xfrm>
            <a:off x="882651" y="5772150"/>
            <a:ext cx="539750" cy="461665"/>
          </a:xfrm>
          <a:prstGeom prst="rect">
            <a:avLst/>
          </a:prstGeom>
          <a:solidFill>
            <a:srgbClr val="CCFFCC"/>
          </a:solidFill>
        </p:spPr>
        <p:txBody>
          <a:bodyPr wrap="square" rtlCol="0">
            <a:spAutoFit/>
          </a:bodyPr>
          <a:lstStyle/>
          <a:p>
            <a:pPr algn="ctr"/>
            <a:r>
              <a:rPr lang="en-US" sz="2400" b="1" dirty="0">
                <a:solidFill>
                  <a:schemeClr val="accent5">
                    <a:lumMod val="50000"/>
                  </a:schemeClr>
                </a:solidFill>
              </a:rPr>
              <a:t>F</a:t>
            </a:r>
          </a:p>
        </p:txBody>
      </p:sp>
      <p:sp>
        <p:nvSpPr>
          <p:cNvPr id="34" name="TextBox 33"/>
          <p:cNvSpPr txBox="1"/>
          <p:nvPr/>
        </p:nvSpPr>
        <p:spPr>
          <a:xfrm>
            <a:off x="3009901" y="5772150"/>
            <a:ext cx="539750" cy="461665"/>
          </a:xfrm>
          <a:prstGeom prst="rect">
            <a:avLst/>
          </a:prstGeom>
          <a:solidFill>
            <a:srgbClr val="CCFFCC"/>
          </a:solidFill>
        </p:spPr>
        <p:txBody>
          <a:bodyPr wrap="square" rtlCol="0">
            <a:spAutoFit/>
          </a:bodyPr>
          <a:lstStyle/>
          <a:p>
            <a:pPr algn="ctr"/>
            <a:r>
              <a:rPr lang="en-US" sz="2400" b="1" dirty="0">
                <a:solidFill>
                  <a:schemeClr val="accent5">
                    <a:lumMod val="50000"/>
                  </a:schemeClr>
                </a:solidFill>
              </a:rPr>
              <a:t>G</a:t>
            </a:r>
          </a:p>
        </p:txBody>
      </p:sp>
      <p:sp>
        <p:nvSpPr>
          <p:cNvPr id="35" name="TextBox 34"/>
          <p:cNvSpPr txBox="1"/>
          <p:nvPr/>
        </p:nvSpPr>
        <p:spPr>
          <a:xfrm>
            <a:off x="5184776" y="5772150"/>
            <a:ext cx="539750" cy="461665"/>
          </a:xfrm>
          <a:prstGeom prst="rect">
            <a:avLst/>
          </a:prstGeom>
          <a:solidFill>
            <a:srgbClr val="CCFFCC"/>
          </a:solidFill>
        </p:spPr>
        <p:txBody>
          <a:bodyPr wrap="square" rtlCol="0">
            <a:spAutoFit/>
          </a:bodyPr>
          <a:lstStyle/>
          <a:p>
            <a:pPr algn="ctr"/>
            <a:r>
              <a:rPr lang="en-US" sz="2400" b="1" dirty="0">
                <a:solidFill>
                  <a:schemeClr val="accent5">
                    <a:lumMod val="50000"/>
                  </a:schemeClr>
                </a:solidFill>
              </a:rPr>
              <a:t>D</a:t>
            </a:r>
          </a:p>
        </p:txBody>
      </p:sp>
      <p:sp>
        <p:nvSpPr>
          <p:cNvPr id="36" name="TextBox 35"/>
          <p:cNvSpPr txBox="1"/>
          <p:nvPr/>
        </p:nvSpPr>
        <p:spPr>
          <a:xfrm>
            <a:off x="7593335" y="5782336"/>
            <a:ext cx="539750" cy="461665"/>
          </a:xfrm>
          <a:prstGeom prst="rect">
            <a:avLst/>
          </a:prstGeom>
          <a:solidFill>
            <a:srgbClr val="CCFFCC"/>
          </a:solidFill>
        </p:spPr>
        <p:txBody>
          <a:bodyPr wrap="square" rtlCol="0">
            <a:spAutoFit/>
          </a:bodyPr>
          <a:lstStyle/>
          <a:p>
            <a:pPr algn="ctr"/>
            <a:r>
              <a:rPr lang="en-US" sz="2400" b="1" dirty="0">
                <a:solidFill>
                  <a:schemeClr val="accent5">
                    <a:lumMod val="50000"/>
                  </a:schemeClr>
                </a:solidFill>
              </a:rPr>
              <a:t>B</a:t>
            </a:r>
          </a:p>
        </p:txBody>
      </p:sp>
    </p:spTree>
    <p:extLst>
      <p:ext uri="{BB962C8B-B14F-4D97-AF65-F5344CB8AC3E}">
        <p14:creationId xmlns:p14="http://schemas.microsoft.com/office/powerpoint/2010/main" val="47010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a:t>
            </a:r>
            <a:r>
              <a:rPr lang="en-GB" sz="2800" b="1" dirty="0" err="1">
                <a:solidFill>
                  <a:schemeClr val="bg1"/>
                </a:solidFill>
              </a:rPr>
              <a:t>Quiénes</a:t>
            </a:r>
            <a:r>
              <a:rPr lang="en-GB" sz="2800" b="1" dirty="0">
                <a:solidFill>
                  <a:schemeClr val="bg1"/>
                </a:solidFill>
              </a:rPr>
              <a:t> son? ¿De </a:t>
            </a:r>
            <a:r>
              <a:rPr lang="en-GB" sz="2800" b="1" dirty="0" err="1">
                <a:solidFill>
                  <a:schemeClr val="bg1"/>
                </a:solidFill>
              </a:rPr>
              <a:t>dónde</a:t>
            </a:r>
            <a:r>
              <a:rPr lang="en-GB" sz="2800" b="1" dirty="0">
                <a:solidFill>
                  <a:schemeClr val="bg1"/>
                </a:solidFill>
              </a:rPr>
              <a:t> son?</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 name="Picture 2" descr="256px-Javier_Bardem_(Berlin_Film_Festival_2007).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8953" y="1112762"/>
            <a:ext cx="1731516" cy="1886858"/>
          </a:xfrm>
          <a:prstGeom prst="rect">
            <a:avLst/>
          </a:prstGeom>
        </p:spPr>
      </p:pic>
      <p:sp>
        <p:nvSpPr>
          <p:cNvPr id="6" name="TextBox 5"/>
          <p:cNvSpPr txBox="1"/>
          <p:nvPr/>
        </p:nvSpPr>
        <p:spPr>
          <a:xfrm>
            <a:off x="124206" y="3035905"/>
            <a:ext cx="3398762" cy="707886"/>
          </a:xfrm>
          <a:prstGeom prst="rect">
            <a:avLst/>
          </a:prstGeom>
          <a:noFill/>
        </p:spPr>
        <p:txBody>
          <a:bodyPr wrap="square" rtlCol="0">
            <a:spAutoFit/>
          </a:bodyPr>
          <a:lstStyle/>
          <a:p>
            <a:r>
              <a:rPr lang="en-US" sz="2000" dirty="0">
                <a:solidFill>
                  <a:srgbClr val="002060"/>
                </a:solidFill>
              </a:rPr>
              <a:t>Se llama Javier </a:t>
            </a:r>
            <a:r>
              <a:rPr lang="en-US" sz="2000" dirty="0" err="1">
                <a:solidFill>
                  <a:srgbClr val="002060"/>
                </a:solidFill>
              </a:rPr>
              <a:t>Bardem</a:t>
            </a:r>
            <a:r>
              <a:rPr lang="en-US" sz="2000" dirty="0">
                <a:solidFill>
                  <a:srgbClr val="002060"/>
                </a:solidFill>
              </a:rPr>
              <a:t>.</a:t>
            </a:r>
          </a:p>
          <a:p>
            <a:r>
              <a:rPr lang="en-US" sz="2000" dirty="0">
                <a:solidFill>
                  <a:srgbClr val="002060"/>
                </a:solidFill>
              </a:rPr>
              <a:t> Es un actor </a:t>
            </a:r>
            <a:r>
              <a:rPr lang="en-US" sz="2000" dirty="0" err="1">
                <a:solidFill>
                  <a:srgbClr val="002060"/>
                </a:solidFill>
              </a:rPr>
              <a:t>español</a:t>
            </a:r>
            <a:r>
              <a:rPr lang="en-US" sz="2000" dirty="0">
                <a:solidFill>
                  <a:srgbClr val="002060"/>
                </a:solidFill>
              </a:rPr>
              <a:t>.</a:t>
            </a:r>
          </a:p>
        </p:txBody>
      </p:sp>
      <p:pic>
        <p:nvPicPr>
          <p:cNvPr id="8" name="Picture 7" descr="Rafael_Nadal_(16207904747).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73217" y="1112762"/>
            <a:ext cx="1779799" cy="1898951"/>
          </a:xfrm>
          <a:prstGeom prst="rect">
            <a:avLst/>
          </a:prstGeom>
        </p:spPr>
      </p:pic>
      <p:sp>
        <p:nvSpPr>
          <p:cNvPr id="10" name="TextBox 9"/>
          <p:cNvSpPr txBox="1"/>
          <p:nvPr/>
        </p:nvSpPr>
        <p:spPr>
          <a:xfrm>
            <a:off x="3265716" y="3001395"/>
            <a:ext cx="3398762" cy="707886"/>
          </a:xfrm>
          <a:prstGeom prst="rect">
            <a:avLst/>
          </a:prstGeom>
          <a:noFill/>
        </p:spPr>
        <p:txBody>
          <a:bodyPr wrap="square" rtlCol="0">
            <a:spAutoFit/>
          </a:bodyPr>
          <a:lstStyle/>
          <a:p>
            <a:r>
              <a:rPr lang="en-US" sz="2000" dirty="0">
                <a:solidFill>
                  <a:srgbClr val="002060"/>
                </a:solidFill>
              </a:rPr>
              <a:t>Se llama Rafael </a:t>
            </a:r>
            <a:r>
              <a:rPr lang="en-US" sz="2000" dirty="0" err="1">
                <a:solidFill>
                  <a:srgbClr val="002060"/>
                </a:solidFill>
              </a:rPr>
              <a:t>Nadal</a:t>
            </a:r>
            <a:r>
              <a:rPr lang="en-US" sz="2000" dirty="0">
                <a:solidFill>
                  <a:srgbClr val="002060"/>
                </a:solidFill>
              </a:rPr>
              <a:t>. </a:t>
            </a:r>
          </a:p>
          <a:p>
            <a:r>
              <a:rPr lang="en-US" sz="2000" dirty="0">
                <a:solidFill>
                  <a:srgbClr val="002060"/>
                </a:solidFill>
              </a:rPr>
              <a:t>Es un </a:t>
            </a:r>
            <a:r>
              <a:rPr lang="en-US" sz="2000" dirty="0" err="1">
                <a:solidFill>
                  <a:srgbClr val="002060"/>
                </a:solidFill>
              </a:rPr>
              <a:t>tenista</a:t>
            </a:r>
            <a:r>
              <a:rPr lang="en-US" sz="2000" dirty="0">
                <a:solidFill>
                  <a:srgbClr val="002060"/>
                </a:solidFill>
              </a:rPr>
              <a:t> </a:t>
            </a:r>
            <a:r>
              <a:rPr lang="en-US" sz="2000" dirty="0" err="1">
                <a:solidFill>
                  <a:srgbClr val="002060"/>
                </a:solidFill>
              </a:rPr>
              <a:t>español</a:t>
            </a:r>
            <a:r>
              <a:rPr lang="en-US" sz="2000" dirty="0">
                <a:solidFill>
                  <a:srgbClr val="002060"/>
                </a:solidFill>
              </a:rPr>
              <a:t>.</a:t>
            </a:r>
          </a:p>
        </p:txBody>
      </p:sp>
      <p:sp>
        <p:nvSpPr>
          <p:cNvPr id="12" name="TextBox 11"/>
          <p:cNvSpPr txBox="1"/>
          <p:nvPr/>
        </p:nvSpPr>
        <p:spPr>
          <a:xfrm>
            <a:off x="6189104" y="5630647"/>
            <a:ext cx="3008272" cy="707886"/>
          </a:xfrm>
          <a:prstGeom prst="rect">
            <a:avLst/>
          </a:prstGeom>
          <a:noFill/>
        </p:spPr>
        <p:txBody>
          <a:bodyPr wrap="square" rtlCol="0">
            <a:spAutoFit/>
          </a:bodyPr>
          <a:lstStyle/>
          <a:p>
            <a:r>
              <a:rPr lang="en-US" sz="2000" dirty="0">
                <a:solidFill>
                  <a:srgbClr val="002060"/>
                </a:solidFill>
              </a:rPr>
              <a:t>Ana de </a:t>
            </a:r>
            <a:r>
              <a:rPr lang="en-US" sz="2000" dirty="0" err="1">
                <a:solidFill>
                  <a:srgbClr val="002060"/>
                </a:solidFill>
              </a:rPr>
              <a:t>Armas</a:t>
            </a:r>
            <a:r>
              <a:rPr lang="en-US" sz="2000" dirty="0">
                <a:solidFill>
                  <a:srgbClr val="002060"/>
                </a:solidFill>
              </a:rPr>
              <a:t> es </a:t>
            </a:r>
            <a:r>
              <a:rPr lang="en-US" sz="2000">
                <a:solidFill>
                  <a:srgbClr val="002060"/>
                </a:solidFill>
              </a:rPr>
              <a:t>una actriz* </a:t>
            </a:r>
            <a:r>
              <a:rPr lang="en-US" sz="2000" dirty="0" err="1">
                <a:solidFill>
                  <a:srgbClr val="002060"/>
                </a:solidFill>
              </a:rPr>
              <a:t>cubana</a:t>
            </a:r>
            <a:r>
              <a:rPr lang="en-US" sz="2000" dirty="0">
                <a:solidFill>
                  <a:srgbClr val="002060"/>
                </a:solidFill>
              </a:rPr>
              <a:t>.</a:t>
            </a:r>
          </a:p>
        </p:txBody>
      </p:sp>
      <p:pic>
        <p:nvPicPr>
          <p:cNvPr id="13" name="Picture 12" descr="Isabel Allende.jpeg"/>
          <p:cNvPicPr>
            <a:picLocks noChangeAspect="1"/>
          </p:cNvPicPr>
          <p:nvPr/>
        </p:nvPicPr>
        <p:blipFill rotWithShape="1">
          <a:blip r:embed="rId6">
            <a:extLst>
              <a:ext uri="{28A0092B-C50C-407E-A947-70E740481C1C}">
                <a14:useLocalDpi xmlns:a14="http://schemas.microsoft.com/office/drawing/2010/main"/>
              </a:ext>
            </a:extLst>
          </a:blip>
          <a:srcRect t="5989"/>
          <a:stretch/>
        </p:blipFill>
        <p:spPr>
          <a:xfrm>
            <a:off x="9960581" y="1106715"/>
            <a:ext cx="1655676" cy="1898951"/>
          </a:xfrm>
          <a:prstGeom prst="rect">
            <a:avLst/>
          </a:prstGeom>
        </p:spPr>
      </p:pic>
      <p:sp>
        <p:nvSpPr>
          <p:cNvPr id="14" name="TextBox 13"/>
          <p:cNvSpPr txBox="1"/>
          <p:nvPr/>
        </p:nvSpPr>
        <p:spPr>
          <a:xfrm>
            <a:off x="9409903" y="2952842"/>
            <a:ext cx="2727160" cy="707886"/>
          </a:xfrm>
          <a:prstGeom prst="rect">
            <a:avLst/>
          </a:prstGeom>
          <a:noFill/>
        </p:spPr>
        <p:txBody>
          <a:bodyPr wrap="square" rtlCol="0">
            <a:spAutoFit/>
          </a:bodyPr>
          <a:lstStyle/>
          <a:p>
            <a:r>
              <a:rPr lang="en-US" sz="2000" dirty="0">
                <a:solidFill>
                  <a:srgbClr val="002060"/>
                </a:solidFill>
              </a:rPr>
              <a:t>Isabel Allende es una </a:t>
            </a:r>
            <a:r>
              <a:rPr lang="en-US" sz="2000" dirty="0" err="1">
                <a:solidFill>
                  <a:srgbClr val="002060"/>
                </a:solidFill>
              </a:rPr>
              <a:t>autora</a:t>
            </a:r>
            <a:r>
              <a:rPr lang="en-US" sz="2000" dirty="0">
                <a:solidFill>
                  <a:srgbClr val="002060"/>
                </a:solidFill>
              </a:rPr>
              <a:t> </a:t>
            </a:r>
            <a:r>
              <a:rPr lang="en-US" sz="2000" dirty="0" err="1">
                <a:solidFill>
                  <a:srgbClr val="002060"/>
                </a:solidFill>
              </a:rPr>
              <a:t>chilena</a:t>
            </a:r>
            <a:r>
              <a:rPr lang="en-US" sz="2000" dirty="0">
                <a:solidFill>
                  <a:srgbClr val="002060"/>
                </a:solidFill>
              </a:rPr>
              <a:t>.</a:t>
            </a:r>
          </a:p>
        </p:txBody>
      </p:sp>
      <p:sp>
        <p:nvSpPr>
          <p:cNvPr id="16" name="TextBox 15"/>
          <p:cNvSpPr txBox="1"/>
          <p:nvPr/>
        </p:nvSpPr>
        <p:spPr>
          <a:xfrm>
            <a:off x="124206" y="5649547"/>
            <a:ext cx="3048000" cy="707886"/>
          </a:xfrm>
          <a:prstGeom prst="rect">
            <a:avLst/>
          </a:prstGeom>
          <a:noFill/>
        </p:spPr>
        <p:txBody>
          <a:bodyPr wrap="square" rtlCol="0">
            <a:spAutoFit/>
          </a:bodyPr>
          <a:lstStyle/>
          <a:p>
            <a:r>
              <a:rPr lang="en-US" sz="2000" dirty="0">
                <a:solidFill>
                  <a:srgbClr val="002060"/>
                </a:solidFill>
              </a:rPr>
              <a:t>David Silva es </a:t>
            </a:r>
            <a:r>
              <a:rPr lang="en-US" sz="2000">
                <a:solidFill>
                  <a:srgbClr val="002060"/>
                </a:solidFill>
              </a:rPr>
              <a:t>un futbolista* </a:t>
            </a:r>
            <a:r>
              <a:rPr lang="en-US" sz="2000" dirty="0" err="1">
                <a:solidFill>
                  <a:srgbClr val="002060"/>
                </a:solidFill>
              </a:rPr>
              <a:t>español</a:t>
            </a:r>
            <a:r>
              <a:rPr lang="en-US" sz="2000" dirty="0">
                <a:solidFill>
                  <a:srgbClr val="002060"/>
                </a:solidFill>
              </a:rPr>
              <a:t>.</a:t>
            </a:r>
          </a:p>
        </p:txBody>
      </p:sp>
      <p:pic>
        <p:nvPicPr>
          <p:cNvPr id="17" name="Picture 16" descr="David_Silva_cropped_02.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5431" y="3778301"/>
            <a:ext cx="1912582" cy="1802191"/>
          </a:xfrm>
          <a:prstGeom prst="rect">
            <a:avLst/>
          </a:prstGeom>
        </p:spPr>
      </p:pic>
      <p:sp>
        <p:nvSpPr>
          <p:cNvPr id="19" name="TextBox 18"/>
          <p:cNvSpPr txBox="1"/>
          <p:nvPr/>
        </p:nvSpPr>
        <p:spPr>
          <a:xfrm>
            <a:off x="6251694" y="2769840"/>
            <a:ext cx="3218606" cy="1015663"/>
          </a:xfrm>
          <a:prstGeom prst="rect">
            <a:avLst/>
          </a:prstGeom>
          <a:noFill/>
        </p:spPr>
        <p:txBody>
          <a:bodyPr wrap="square" rtlCol="0">
            <a:spAutoFit/>
          </a:bodyPr>
          <a:lstStyle/>
          <a:p>
            <a:r>
              <a:rPr lang="en-US" sz="2000" dirty="0">
                <a:solidFill>
                  <a:srgbClr val="002060"/>
                </a:solidFill>
              </a:rPr>
              <a:t>Carolina Marín es una </a:t>
            </a:r>
            <a:r>
              <a:rPr lang="en-US" sz="2000" dirty="0" err="1">
                <a:solidFill>
                  <a:srgbClr val="002060"/>
                </a:solidFill>
              </a:rPr>
              <a:t>jugadora</a:t>
            </a:r>
            <a:r>
              <a:rPr lang="en-US" sz="2000" dirty="0">
                <a:solidFill>
                  <a:srgbClr val="002060"/>
                </a:solidFill>
              </a:rPr>
              <a:t> de </a:t>
            </a:r>
            <a:r>
              <a:rPr lang="en-US" sz="2000" dirty="0" err="1">
                <a:solidFill>
                  <a:srgbClr val="002060"/>
                </a:solidFill>
              </a:rPr>
              <a:t>bádminton</a:t>
            </a:r>
            <a:r>
              <a:rPr lang="en-US" sz="2000" dirty="0">
                <a:solidFill>
                  <a:srgbClr val="002060"/>
                </a:solidFill>
              </a:rPr>
              <a:t> </a:t>
            </a:r>
            <a:r>
              <a:rPr lang="en-US" sz="2000" dirty="0" err="1">
                <a:solidFill>
                  <a:srgbClr val="002060"/>
                </a:solidFill>
              </a:rPr>
              <a:t>española</a:t>
            </a:r>
            <a:r>
              <a:rPr lang="en-US" sz="2000" dirty="0">
                <a:solidFill>
                  <a:srgbClr val="002060"/>
                </a:solidFill>
              </a:rPr>
              <a:t>.</a:t>
            </a:r>
          </a:p>
        </p:txBody>
      </p:sp>
      <p:pic>
        <p:nvPicPr>
          <p:cNvPr id="20" name="Picture 19" descr="Jamesrodriguez.jpg"/>
          <p:cNvPicPr>
            <a:picLocks noChangeAspect="1"/>
          </p:cNvPicPr>
          <p:nvPr/>
        </p:nvPicPr>
        <p:blipFill rotWithShape="1">
          <a:blip r:embed="rId8" cstate="screen">
            <a:extLst>
              <a:ext uri="{28A0092B-C50C-407E-A947-70E740481C1C}">
                <a14:useLocalDpi xmlns:a14="http://schemas.microsoft.com/office/drawing/2010/main"/>
              </a:ext>
            </a:extLst>
          </a:blip>
          <a:srcRect b="12313"/>
          <a:stretch/>
        </p:blipFill>
        <p:spPr>
          <a:xfrm>
            <a:off x="9945645" y="3678154"/>
            <a:ext cx="1655676" cy="1983618"/>
          </a:xfrm>
          <a:prstGeom prst="rect">
            <a:avLst/>
          </a:prstGeom>
        </p:spPr>
      </p:pic>
      <p:sp>
        <p:nvSpPr>
          <p:cNvPr id="21" name="TextBox 20"/>
          <p:cNvSpPr txBox="1"/>
          <p:nvPr/>
        </p:nvSpPr>
        <p:spPr>
          <a:xfrm>
            <a:off x="9181826" y="5636381"/>
            <a:ext cx="3010173" cy="707886"/>
          </a:xfrm>
          <a:prstGeom prst="rect">
            <a:avLst/>
          </a:prstGeom>
          <a:noFill/>
        </p:spPr>
        <p:txBody>
          <a:bodyPr wrap="square" rtlCol="0">
            <a:spAutoFit/>
          </a:bodyPr>
          <a:lstStyle/>
          <a:p>
            <a:r>
              <a:rPr lang="en-US" sz="2000" dirty="0">
                <a:solidFill>
                  <a:srgbClr val="002060"/>
                </a:solidFill>
              </a:rPr>
              <a:t>James Rodríguez es un </a:t>
            </a:r>
            <a:r>
              <a:rPr lang="en-US" sz="2000" dirty="0" err="1">
                <a:solidFill>
                  <a:srgbClr val="002060"/>
                </a:solidFill>
              </a:rPr>
              <a:t>futbolista</a:t>
            </a:r>
            <a:r>
              <a:rPr lang="en-US" sz="2000" dirty="0">
                <a:solidFill>
                  <a:srgbClr val="002060"/>
                </a:solidFill>
              </a:rPr>
              <a:t> </a:t>
            </a:r>
            <a:r>
              <a:rPr lang="en-US" sz="2000" dirty="0" err="1">
                <a:solidFill>
                  <a:srgbClr val="002060"/>
                </a:solidFill>
              </a:rPr>
              <a:t>colombiano</a:t>
            </a:r>
            <a:r>
              <a:rPr lang="en-US" sz="2000" dirty="0">
                <a:solidFill>
                  <a:srgbClr val="002060"/>
                </a:solidFill>
              </a:rPr>
              <a:t>.</a:t>
            </a:r>
          </a:p>
        </p:txBody>
      </p:sp>
      <p:sp>
        <p:nvSpPr>
          <p:cNvPr id="22" name="TextBox 21"/>
          <p:cNvSpPr txBox="1"/>
          <p:nvPr/>
        </p:nvSpPr>
        <p:spPr>
          <a:xfrm>
            <a:off x="3156655" y="5636381"/>
            <a:ext cx="3361988" cy="707886"/>
          </a:xfrm>
          <a:prstGeom prst="rect">
            <a:avLst/>
          </a:prstGeom>
          <a:noFill/>
        </p:spPr>
        <p:txBody>
          <a:bodyPr wrap="square" rtlCol="0">
            <a:spAutoFit/>
          </a:bodyPr>
          <a:lstStyle/>
          <a:p>
            <a:r>
              <a:rPr lang="en-US" sz="2000" dirty="0">
                <a:solidFill>
                  <a:srgbClr val="002060"/>
                </a:solidFill>
              </a:rPr>
              <a:t>Natalia Gaitán es </a:t>
            </a:r>
            <a:r>
              <a:rPr lang="en-US" sz="2000">
                <a:solidFill>
                  <a:srgbClr val="002060"/>
                </a:solidFill>
              </a:rPr>
              <a:t>una futbolista </a:t>
            </a:r>
            <a:r>
              <a:rPr lang="en-US" sz="2000" dirty="0" err="1">
                <a:solidFill>
                  <a:srgbClr val="002060"/>
                </a:solidFill>
              </a:rPr>
              <a:t>colombiana</a:t>
            </a:r>
            <a:r>
              <a:rPr lang="en-US" sz="2000" dirty="0">
                <a:solidFill>
                  <a:srgbClr val="002060"/>
                </a:solidFill>
              </a:rPr>
              <a:t>.</a:t>
            </a:r>
          </a:p>
        </p:txBody>
      </p:sp>
      <p:pic>
        <p:nvPicPr>
          <p:cNvPr id="23" name="Picture 22" descr="Natalia Gaitán.jpe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838283" y="3766217"/>
            <a:ext cx="1684743" cy="1807493"/>
          </a:xfrm>
          <a:prstGeom prst="rect">
            <a:avLst/>
          </a:prstGeom>
        </p:spPr>
      </p:pic>
      <p:pic>
        <p:nvPicPr>
          <p:cNvPr id="1028" name="Picture 4" descr="Would like to thank frontline fighters who risk their lives every day: Carolina  Marin - Sports News">
            <a:extLst>
              <a:ext uri="{FF2B5EF4-FFF2-40B4-BE49-F238E27FC236}">
                <a16:creationId xmlns:a16="http://schemas.microsoft.com/office/drawing/2014/main" id="{4B14858C-A249-5A4E-9978-4250885F85F5}"/>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933" r="11590"/>
          <a:stretch/>
        </p:blipFill>
        <p:spPr bwMode="auto">
          <a:xfrm>
            <a:off x="6518643" y="1112762"/>
            <a:ext cx="2461376" cy="169879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Ana de Armas : gentlemanboners">
            <a:extLst>
              <a:ext uri="{FF2B5EF4-FFF2-40B4-BE49-F238E27FC236}">
                <a16:creationId xmlns:a16="http://schemas.microsoft.com/office/drawing/2014/main" id="{7B35C05B-2659-DB42-A171-2F7F6D98A16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44433" y="3709281"/>
            <a:ext cx="1655676" cy="194520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6382452" y="230212"/>
            <a:ext cx="4818948" cy="400110"/>
          </a:xfrm>
          <a:prstGeom prst="rect">
            <a:avLst/>
          </a:prstGeom>
        </p:spPr>
        <p:txBody>
          <a:bodyPr wrap="none">
            <a:spAutoFit/>
          </a:bodyPr>
          <a:lstStyle/>
          <a:p>
            <a:r>
              <a:rPr lang="en-US" sz="2000">
                <a:solidFill>
                  <a:srgbClr val="002060"/>
                </a:solidFill>
              </a:rPr>
              <a:t>*el/la futbolista – football player (m/f)</a:t>
            </a:r>
            <a:endParaRPr lang="en-GB" sz="2000"/>
          </a:p>
        </p:txBody>
      </p:sp>
      <p:sp>
        <p:nvSpPr>
          <p:cNvPr id="24" name="Rectangle 23"/>
          <p:cNvSpPr/>
          <p:nvPr/>
        </p:nvSpPr>
        <p:spPr>
          <a:xfrm>
            <a:off x="6382452" y="594132"/>
            <a:ext cx="2395207" cy="400110"/>
          </a:xfrm>
          <a:prstGeom prst="rect">
            <a:avLst/>
          </a:prstGeom>
        </p:spPr>
        <p:txBody>
          <a:bodyPr wrap="none">
            <a:spAutoFit/>
          </a:bodyPr>
          <a:lstStyle/>
          <a:p>
            <a:r>
              <a:rPr lang="en-US" sz="2000">
                <a:solidFill>
                  <a:srgbClr val="002060"/>
                </a:solidFill>
              </a:rPr>
              <a:t>*la actriz – actress</a:t>
            </a:r>
            <a:endParaRPr lang="en-GB" sz="2000"/>
          </a:p>
        </p:txBody>
      </p:sp>
    </p:spTree>
    <p:extLst>
      <p:ext uri="{BB962C8B-B14F-4D97-AF65-F5344CB8AC3E}">
        <p14:creationId xmlns:p14="http://schemas.microsoft.com/office/powerpoint/2010/main" val="62949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4" grpId="0"/>
      <p:bldP spid="16" grpId="0"/>
      <p:bldP spid="19"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445" y="253598"/>
            <a:ext cx="10440364" cy="518037"/>
          </a:xfrm>
        </p:spPr>
        <p:txBody>
          <a:bodyPr>
            <a:normAutofit/>
          </a:bodyPr>
          <a:lstStyle/>
          <a:p>
            <a:r>
              <a:rPr lang="en-GB" sz="2400" b="1" dirty="0">
                <a:solidFill>
                  <a:srgbClr val="002060"/>
                </a:solidFill>
              </a:rPr>
              <a:t>Hoy </a:t>
            </a:r>
            <a:r>
              <a:rPr lang="en-GB" sz="2400" b="1" dirty="0" err="1">
                <a:solidFill>
                  <a:srgbClr val="002060"/>
                </a:solidFill>
              </a:rPr>
              <a:t>vamos</a:t>
            </a:r>
            <a:r>
              <a:rPr lang="en-GB" sz="2400" b="1" dirty="0">
                <a:solidFill>
                  <a:srgbClr val="002060"/>
                </a:solidFill>
              </a:rPr>
              <a:t> a leer un </a:t>
            </a:r>
            <a:r>
              <a:rPr lang="en-GB" sz="2400" b="1" dirty="0" err="1">
                <a:solidFill>
                  <a:srgbClr val="002060"/>
                </a:solidFill>
              </a:rPr>
              <a:t>texto</a:t>
            </a:r>
            <a:r>
              <a:rPr lang="en-GB" sz="2400" b="1" dirty="0">
                <a:solidFill>
                  <a:srgbClr val="002060"/>
                </a:solidFill>
              </a:rPr>
              <a:t> </a:t>
            </a:r>
            <a:r>
              <a:rPr lang="en-GB" sz="2400" b="1" dirty="0" err="1">
                <a:solidFill>
                  <a:srgbClr val="002060"/>
                </a:solidFill>
              </a:rPr>
              <a:t>sobre</a:t>
            </a:r>
            <a:r>
              <a:rPr lang="en-GB" sz="2400" b="1" dirty="0">
                <a:solidFill>
                  <a:srgbClr val="002060"/>
                </a:solidFill>
              </a:rPr>
              <a:t> un hombre </a:t>
            </a:r>
            <a:r>
              <a:rPr lang="en-GB" sz="2400" b="1" dirty="0" err="1">
                <a:solidFill>
                  <a:srgbClr val="002060"/>
                </a:solidFill>
              </a:rPr>
              <a:t>muy</a:t>
            </a:r>
            <a:r>
              <a:rPr lang="en-GB" sz="2400" b="1" dirty="0">
                <a:solidFill>
                  <a:srgbClr val="002060"/>
                </a:solidFill>
              </a:rPr>
              <a:t> </a:t>
            </a:r>
            <a:r>
              <a:rPr lang="en-GB" sz="2400" b="1" dirty="0" err="1">
                <a:solidFill>
                  <a:srgbClr val="002060"/>
                </a:solidFill>
              </a:rPr>
              <a:t>famoso</a:t>
            </a:r>
            <a:r>
              <a:rPr lang="en-GB" sz="2400" b="1" dirty="0">
                <a:solidFill>
                  <a:srgbClr val="002060"/>
                </a:solidFill>
              </a:rPr>
              <a:t>. ¿</a:t>
            </a:r>
            <a:r>
              <a:rPr lang="en-GB" sz="2400" b="1" dirty="0" err="1">
                <a:solidFill>
                  <a:srgbClr val="002060"/>
                </a:solidFill>
              </a:rPr>
              <a:t>Quién</a:t>
            </a:r>
            <a:r>
              <a:rPr lang="en-GB" sz="2400" b="1" dirty="0">
                <a:solidFill>
                  <a:srgbClr val="002060"/>
                </a:solidFill>
              </a:rPr>
              <a:t> </a:t>
            </a:r>
            <a:r>
              <a:rPr lang="en-GB" sz="2400" b="1" dirty="0" err="1">
                <a:solidFill>
                  <a:srgbClr val="002060"/>
                </a:solidFill>
              </a:rPr>
              <a:t>es</a:t>
            </a:r>
            <a:r>
              <a:rPr lang="en-GB" sz="24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3" name="Picture 2" descr="Argentina flag.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59586" y="667859"/>
            <a:ext cx="1272113" cy="1295370"/>
          </a:xfrm>
          <a:prstGeom prst="rect">
            <a:avLst/>
          </a:prstGeom>
        </p:spPr>
      </p:pic>
      <p:pic>
        <p:nvPicPr>
          <p:cNvPr id="6" name="Picture 5" descr="argentina map.png"/>
          <p:cNvPicPr>
            <a:picLocks noChangeAspect="1"/>
          </p:cNvPicPr>
          <p:nvPr/>
        </p:nvPicPr>
        <p:blipFill>
          <a:blip r:embed="rId4">
            <a:clrChange>
              <a:clrFrom>
                <a:srgbClr val="FCFCFC"/>
              </a:clrFrom>
              <a:clrTo>
                <a:srgbClr val="FCFCFC">
                  <a:alpha val="0"/>
                </a:srgbClr>
              </a:clrTo>
            </a:clrChange>
            <a:extLst>
              <a:ext uri="{28A0092B-C50C-407E-A947-70E740481C1C}">
                <a14:useLocalDpi xmlns:a14="http://schemas.microsoft.com/office/drawing/2010/main"/>
              </a:ext>
            </a:extLst>
          </a:blip>
          <a:stretch>
            <a:fillRect/>
          </a:stretch>
        </p:blipFill>
        <p:spPr>
          <a:xfrm>
            <a:off x="9702790" y="918114"/>
            <a:ext cx="2045031" cy="2293889"/>
          </a:xfrm>
          <a:prstGeom prst="rect">
            <a:avLst/>
          </a:prstGeom>
        </p:spPr>
      </p:pic>
      <p:sp>
        <p:nvSpPr>
          <p:cNvPr id="8" name="Rectangle 7"/>
          <p:cNvSpPr/>
          <p:nvPr/>
        </p:nvSpPr>
        <p:spPr>
          <a:xfrm>
            <a:off x="10712809" y="2650674"/>
            <a:ext cx="802105" cy="21389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srgbClr val="002060"/>
              </a:solidFill>
            </a:endParaRPr>
          </a:p>
        </p:txBody>
      </p:sp>
      <p:pic>
        <p:nvPicPr>
          <p:cNvPr id="9" name="Picture 8" descr="argentina shirt.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14636" y="2162615"/>
            <a:ext cx="1515278" cy="1920243"/>
          </a:xfrm>
          <a:prstGeom prst="rect">
            <a:avLst/>
          </a:prstGeom>
        </p:spPr>
      </p:pic>
      <p:sp>
        <p:nvSpPr>
          <p:cNvPr id="5" name="CuadroTexto 4">
            <a:extLst>
              <a:ext uri="{FF2B5EF4-FFF2-40B4-BE49-F238E27FC236}">
                <a16:creationId xmlns:a16="http://schemas.microsoft.com/office/drawing/2014/main" id="{9BA3BB18-0340-904F-A562-E7122C356C07}"/>
              </a:ext>
            </a:extLst>
          </p:cNvPr>
          <p:cNvSpPr txBox="1"/>
          <p:nvPr/>
        </p:nvSpPr>
        <p:spPr>
          <a:xfrm>
            <a:off x="272444" y="884657"/>
            <a:ext cx="4628739" cy="430887"/>
          </a:xfrm>
          <a:prstGeom prst="rect">
            <a:avLst/>
          </a:prstGeom>
          <a:noFill/>
        </p:spPr>
        <p:txBody>
          <a:bodyPr wrap="square" rtlCol="0">
            <a:spAutoFit/>
          </a:bodyPr>
          <a:lstStyle/>
          <a:p>
            <a:r>
              <a:rPr lang="x-none" sz="2200" dirty="0">
                <a:solidFill>
                  <a:srgbClr val="002060"/>
                </a:solidFill>
              </a:rPr>
              <a:t>Es </a:t>
            </a:r>
            <a:r>
              <a:rPr lang="x-none" sz="2200">
                <a:solidFill>
                  <a:srgbClr val="002060"/>
                </a:solidFill>
              </a:rPr>
              <a:t>bastante bajo</a:t>
            </a:r>
            <a:r>
              <a:rPr lang="en-GB" sz="2200">
                <a:solidFill>
                  <a:srgbClr val="002060"/>
                </a:solidFill>
              </a:rPr>
              <a:t> y es moreno</a:t>
            </a:r>
            <a:r>
              <a:rPr lang="x-none" sz="2200">
                <a:solidFill>
                  <a:srgbClr val="002060"/>
                </a:solidFill>
              </a:rPr>
              <a:t>.</a:t>
            </a:r>
            <a:endParaRPr lang="x-none" sz="2200" dirty="0">
              <a:solidFill>
                <a:srgbClr val="002060"/>
              </a:solidFill>
            </a:endParaRPr>
          </a:p>
        </p:txBody>
      </p:sp>
      <p:sp>
        <p:nvSpPr>
          <p:cNvPr id="10" name="CuadroTexto 9">
            <a:extLst>
              <a:ext uri="{FF2B5EF4-FFF2-40B4-BE49-F238E27FC236}">
                <a16:creationId xmlns:a16="http://schemas.microsoft.com/office/drawing/2014/main" id="{C9D1879C-EAB9-4C4A-95D4-C8489E4933F0}"/>
              </a:ext>
            </a:extLst>
          </p:cNvPr>
          <p:cNvSpPr txBox="1"/>
          <p:nvPr/>
        </p:nvSpPr>
        <p:spPr>
          <a:xfrm>
            <a:off x="249041" y="1357744"/>
            <a:ext cx="7430239" cy="430887"/>
          </a:xfrm>
          <a:prstGeom prst="rect">
            <a:avLst/>
          </a:prstGeom>
          <a:noFill/>
        </p:spPr>
        <p:txBody>
          <a:bodyPr wrap="none" rtlCol="0">
            <a:spAutoFit/>
          </a:bodyPr>
          <a:lstStyle/>
          <a:p>
            <a:r>
              <a:rPr lang="x-none" sz="2200" dirty="0">
                <a:solidFill>
                  <a:srgbClr val="002060"/>
                </a:solidFill>
              </a:rPr>
              <a:t>Vive en España y </a:t>
            </a:r>
            <a:r>
              <a:rPr lang="x-none" sz="2200">
                <a:solidFill>
                  <a:srgbClr val="002060"/>
                </a:solidFill>
              </a:rPr>
              <a:t>habla español</a:t>
            </a:r>
            <a:r>
              <a:rPr lang="en-GB" sz="2200" dirty="0">
                <a:solidFill>
                  <a:srgbClr val="002060"/>
                </a:solidFill>
              </a:rPr>
              <a:t>,</a:t>
            </a:r>
            <a:r>
              <a:rPr lang="x-none" sz="2200">
                <a:solidFill>
                  <a:srgbClr val="002060"/>
                </a:solidFill>
              </a:rPr>
              <a:t> </a:t>
            </a:r>
            <a:r>
              <a:rPr lang="x-none" sz="2200" dirty="0">
                <a:solidFill>
                  <a:srgbClr val="002060"/>
                </a:solidFill>
              </a:rPr>
              <a:t>pero no es español.</a:t>
            </a:r>
          </a:p>
        </p:txBody>
      </p:sp>
      <p:sp>
        <p:nvSpPr>
          <p:cNvPr id="11" name="CuadroTexto 10">
            <a:extLst>
              <a:ext uri="{FF2B5EF4-FFF2-40B4-BE49-F238E27FC236}">
                <a16:creationId xmlns:a16="http://schemas.microsoft.com/office/drawing/2014/main" id="{C57143D4-C0D0-594D-ABB4-BA5F7DE4B457}"/>
              </a:ext>
            </a:extLst>
          </p:cNvPr>
          <p:cNvSpPr txBox="1"/>
          <p:nvPr/>
        </p:nvSpPr>
        <p:spPr>
          <a:xfrm>
            <a:off x="249041" y="1800572"/>
            <a:ext cx="6832320" cy="430887"/>
          </a:xfrm>
          <a:prstGeom prst="rect">
            <a:avLst/>
          </a:prstGeom>
          <a:noFill/>
        </p:spPr>
        <p:txBody>
          <a:bodyPr wrap="none" rtlCol="0">
            <a:spAutoFit/>
          </a:bodyPr>
          <a:lstStyle/>
          <a:p>
            <a:r>
              <a:rPr lang="x-none" sz="2200" dirty="0">
                <a:solidFill>
                  <a:srgbClr val="002060"/>
                </a:solidFill>
              </a:rPr>
              <a:t>Es de la ciudad de Rosario </a:t>
            </a:r>
            <a:r>
              <a:rPr lang="x-none" sz="2200">
                <a:solidFill>
                  <a:srgbClr val="002060"/>
                </a:solidFill>
              </a:rPr>
              <a:t>en </a:t>
            </a:r>
            <a:r>
              <a:rPr lang="en-GB" sz="2200" dirty="0" err="1">
                <a:solidFill>
                  <a:srgbClr val="002060"/>
                </a:solidFill>
              </a:rPr>
              <a:t>este</a:t>
            </a:r>
            <a:r>
              <a:rPr lang="x-none" sz="2200">
                <a:solidFill>
                  <a:srgbClr val="002060"/>
                </a:solidFill>
              </a:rPr>
              <a:t> </a:t>
            </a:r>
            <a:r>
              <a:rPr lang="x-none" sz="2200" dirty="0">
                <a:solidFill>
                  <a:srgbClr val="002060"/>
                </a:solidFill>
              </a:rPr>
              <a:t>país (en rojo).</a:t>
            </a:r>
          </a:p>
        </p:txBody>
      </p:sp>
      <p:sp>
        <p:nvSpPr>
          <p:cNvPr id="12" name="CuadroTexto 11">
            <a:extLst>
              <a:ext uri="{FF2B5EF4-FFF2-40B4-BE49-F238E27FC236}">
                <a16:creationId xmlns:a16="http://schemas.microsoft.com/office/drawing/2014/main" id="{E0FD3FC9-B0AE-234D-8F42-4861DE4A3D7A}"/>
              </a:ext>
            </a:extLst>
          </p:cNvPr>
          <p:cNvSpPr txBox="1"/>
          <p:nvPr/>
        </p:nvSpPr>
        <p:spPr>
          <a:xfrm>
            <a:off x="274079" y="2285035"/>
            <a:ext cx="3028393" cy="430887"/>
          </a:xfrm>
          <a:prstGeom prst="rect">
            <a:avLst/>
          </a:prstGeom>
          <a:noFill/>
        </p:spPr>
        <p:txBody>
          <a:bodyPr wrap="none" rtlCol="0">
            <a:spAutoFit/>
          </a:bodyPr>
          <a:lstStyle/>
          <a:p>
            <a:r>
              <a:rPr lang="x-none" sz="2200" dirty="0">
                <a:solidFill>
                  <a:srgbClr val="002060"/>
                </a:solidFill>
              </a:rPr>
              <a:t>Le encanta </a:t>
            </a:r>
            <a:r>
              <a:rPr lang="x-none" sz="2200">
                <a:solidFill>
                  <a:srgbClr val="002060"/>
                </a:solidFill>
              </a:rPr>
              <a:t>el fútbol.</a:t>
            </a:r>
            <a:endParaRPr lang="x-none" sz="2200" dirty="0">
              <a:solidFill>
                <a:srgbClr val="002060"/>
              </a:solidFill>
            </a:endParaRPr>
          </a:p>
        </p:txBody>
      </p:sp>
      <p:sp>
        <p:nvSpPr>
          <p:cNvPr id="13" name="CuadroTexto 12">
            <a:extLst>
              <a:ext uri="{FF2B5EF4-FFF2-40B4-BE49-F238E27FC236}">
                <a16:creationId xmlns:a16="http://schemas.microsoft.com/office/drawing/2014/main" id="{E8B6B97D-A701-B34E-BC3C-C3238F4E8296}"/>
              </a:ext>
            </a:extLst>
          </p:cNvPr>
          <p:cNvSpPr txBox="1"/>
          <p:nvPr/>
        </p:nvSpPr>
        <p:spPr>
          <a:xfrm>
            <a:off x="249041" y="2768981"/>
            <a:ext cx="8547533" cy="430887"/>
          </a:xfrm>
          <a:prstGeom prst="rect">
            <a:avLst/>
          </a:prstGeom>
          <a:noFill/>
        </p:spPr>
        <p:txBody>
          <a:bodyPr wrap="none" rtlCol="0">
            <a:spAutoFit/>
          </a:bodyPr>
          <a:lstStyle/>
          <a:p>
            <a:r>
              <a:rPr lang="x-none" sz="2200" dirty="0">
                <a:solidFill>
                  <a:srgbClr val="002060"/>
                </a:solidFill>
              </a:rPr>
              <a:t>Lleva </a:t>
            </a:r>
            <a:r>
              <a:rPr lang="x-none" sz="2200">
                <a:solidFill>
                  <a:srgbClr val="002060"/>
                </a:solidFill>
              </a:rPr>
              <a:t>la camiseta</a:t>
            </a:r>
            <a:r>
              <a:rPr lang="en-GB" sz="2200" dirty="0">
                <a:solidFill>
                  <a:srgbClr val="002060"/>
                </a:solidFill>
              </a:rPr>
              <a:t>*</a:t>
            </a:r>
            <a:r>
              <a:rPr lang="x-none" sz="2200">
                <a:solidFill>
                  <a:srgbClr val="002060"/>
                </a:solidFill>
              </a:rPr>
              <a:t> </a:t>
            </a:r>
            <a:r>
              <a:rPr lang="x-none" sz="2200" dirty="0">
                <a:solidFill>
                  <a:srgbClr val="002060"/>
                </a:solidFill>
              </a:rPr>
              <a:t>número diez. A veces lleva </a:t>
            </a:r>
            <a:r>
              <a:rPr lang="x-none" sz="2200">
                <a:solidFill>
                  <a:srgbClr val="002060"/>
                </a:solidFill>
              </a:rPr>
              <a:t>esta camiseta</a:t>
            </a:r>
            <a:r>
              <a:rPr lang="en-GB" sz="2200" dirty="0">
                <a:solidFill>
                  <a:srgbClr val="002060"/>
                </a:solidFill>
              </a:rPr>
              <a:t>:</a:t>
            </a:r>
            <a:endParaRPr lang="x-none" sz="2200" dirty="0">
              <a:solidFill>
                <a:srgbClr val="002060"/>
              </a:solidFill>
            </a:endParaRPr>
          </a:p>
        </p:txBody>
      </p:sp>
      <p:sp>
        <p:nvSpPr>
          <p:cNvPr id="15" name="CuadroTexto 14">
            <a:extLst>
              <a:ext uri="{FF2B5EF4-FFF2-40B4-BE49-F238E27FC236}">
                <a16:creationId xmlns:a16="http://schemas.microsoft.com/office/drawing/2014/main" id="{C965B9B3-B3A0-584F-A8C9-2FE3657C826E}"/>
              </a:ext>
            </a:extLst>
          </p:cNvPr>
          <p:cNvSpPr txBox="1"/>
          <p:nvPr/>
        </p:nvSpPr>
        <p:spPr>
          <a:xfrm>
            <a:off x="3211570" y="2286516"/>
            <a:ext cx="3291286" cy="430887"/>
          </a:xfrm>
          <a:prstGeom prst="rect">
            <a:avLst/>
          </a:prstGeom>
          <a:noFill/>
        </p:spPr>
        <p:txBody>
          <a:bodyPr wrap="none" rtlCol="0">
            <a:spAutoFit/>
          </a:bodyPr>
          <a:lstStyle/>
          <a:p>
            <a:r>
              <a:rPr lang="x-none" sz="2200" dirty="0">
                <a:solidFill>
                  <a:srgbClr val="002060"/>
                </a:solidFill>
              </a:rPr>
              <a:t>Tiene muchos premios.</a:t>
            </a:r>
          </a:p>
        </p:txBody>
      </p:sp>
      <p:sp>
        <p:nvSpPr>
          <p:cNvPr id="18" name="TextBox 17"/>
          <p:cNvSpPr txBox="1"/>
          <p:nvPr/>
        </p:nvSpPr>
        <p:spPr>
          <a:xfrm>
            <a:off x="428178" y="5859715"/>
            <a:ext cx="3553924" cy="430887"/>
          </a:xfrm>
          <a:prstGeom prst="rect">
            <a:avLst/>
          </a:prstGeom>
          <a:noFill/>
        </p:spPr>
        <p:txBody>
          <a:bodyPr wrap="square" rtlCol="0">
            <a:spAutoFit/>
          </a:bodyPr>
          <a:lstStyle/>
          <a:p>
            <a:pPr algn="ctr"/>
            <a:r>
              <a:rPr lang="en-US" sz="2200" dirty="0">
                <a:solidFill>
                  <a:srgbClr val="002060"/>
                </a:solidFill>
              </a:rPr>
              <a:t>¿</a:t>
            </a:r>
            <a:r>
              <a:rPr lang="en-US" sz="2200" dirty="0" err="1">
                <a:solidFill>
                  <a:srgbClr val="002060"/>
                </a:solidFill>
              </a:rPr>
              <a:t>Es</a:t>
            </a:r>
            <a:r>
              <a:rPr lang="en-US" sz="2200" dirty="0">
                <a:solidFill>
                  <a:srgbClr val="002060"/>
                </a:solidFill>
              </a:rPr>
              <a:t> Harry Kane?</a:t>
            </a:r>
          </a:p>
        </p:txBody>
      </p:sp>
      <p:sp>
        <p:nvSpPr>
          <p:cNvPr id="19" name="TextBox 18"/>
          <p:cNvSpPr txBox="1"/>
          <p:nvPr/>
        </p:nvSpPr>
        <p:spPr>
          <a:xfrm>
            <a:off x="4197162" y="5859715"/>
            <a:ext cx="4117474" cy="430887"/>
          </a:xfrm>
          <a:prstGeom prst="rect">
            <a:avLst/>
          </a:prstGeom>
          <a:noFill/>
        </p:spPr>
        <p:txBody>
          <a:bodyPr wrap="square" rtlCol="0">
            <a:spAutoFit/>
          </a:bodyPr>
          <a:lstStyle/>
          <a:p>
            <a:pPr algn="ctr"/>
            <a:r>
              <a:rPr lang="en-US" sz="2200" dirty="0">
                <a:solidFill>
                  <a:srgbClr val="002060"/>
                </a:solidFill>
              </a:rPr>
              <a:t>¿</a:t>
            </a:r>
            <a:r>
              <a:rPr lang="en-US" sz="2200" dirty="0" err="1">
                <a:solidFill>
                  <a:srgbClr val="002060"/>
                </a:solidFill>
              </a:rPr>
              <a:t>Es</a:t>
            </a:r>
            <a:r>
              <a:rPr lang="en-US" sz="2200" dirty="0">
                <a:solidFill>
                  <a:srgbClr val="002060"/>
                </a:solidFill>
              </a:rPr>
              <a:t> Cristiano Ronaldo?</a:t>
            </a:r>
          </a:p>
        </p:txBody>
      </p:sp>
      <p:sp>
        <p:nvSpPr>
          <p:cNvPr id="20" name="TextBox 19"/>
          <p:cNvSpPr txBox="1"/>
          <p:nvPr/>
        </p:nvSpPr>
        <p:spPr>
          <a:xfrm>
            <a:off x="8676052" y="5830300"/>
            <a:ext cx="3425828" cy="430887"/>
          </a:xfrm>
          <a:prstGeom prst="rect">
            <a:avLst/>
          </a:prstGeom>
          <a:noFill/>
        </p:spPr>
        <p:txBody>
          <a:bodyPr wrap="square" rtlCol="0">
            <a:spAutoFit/>
          </a:bodyPr>
          <a:lstStyle/>
          <a:p>
            <a:pPr algn="ctr"/>
            <a:r>
              <a:rPr lang="en-US" sz="2200" dirty="0">
                <a:solidFill>
                  <a:srgbClr val="002060"/>
                </a:solidFill>
              </a:rPr>
              <a:t>¿</a:t>
            </a:r>
            <a:r>
              <a:rPr lang="en-US" sz="2200" dirty="0" err="1">
                <a:solidFill>
                  <a:srgbClr val="002060"/>
                </a:solidFill>
              </a:rPr>
              <a:t>Es</a:t>
            </a:r>
            <a:r>
              <a:rPr lang="en-US" sz="2200" dirty="0">
                <a:solidFill>
                  <a:srgbClr val="002060"/>
                </a:solidFill>
              </a:rPr>
              <a:t> Lionel </a:t>
            </a:r>
            <a:r>
              <a:rPr lang="en-US" sz="2200" dirty="0" err="1">
                <a:solidFill>
                  <a:srgbClr val="002060"/>
                </a:solidFill>
              </a:rPr>
              <a:t>Messi</a:t>
            </a:r>
            <a:r>
              <a:rPr lang="en-US" sz="2200" dirty="0">
                <a:solidFill>
                  <a:srgbClr val="002060"/>
                </a:solidFill>
              </a:rPr>
              <a:t>?</a:t>
            </a:r>
          </a:p>
        </p:txBody>
      </p:sp>
      <p:pic>
        <p:nvPicPr>
          <p:cNvPr id="21" name="Picture 20" descr="kane 2.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59846" y="3272732"/>
            <a:ext cx="1587680" cy="2471968"/>
          </a:xfrm>
          <a:prstGeom prst="rect">
            <a:avLst/>
          </a:prstGeom>
        </p:spPr>
      </p:pic>
      <p:pic>
        <p:nvPicPr>
          <p:cNvPr id="22" name="Picture 21" descr="Ronaldo 2.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01183" y="3283595"/>
            <a:ext cx="2578135" cy="2482829"/>
          </a:xfrm>
          <a:prstGeom prst="rect">
            <a:avLst/>
          </a:prstGeom>
        </p:spPr>
      </p:pic>
      <p:pic>
        <p:nvPicPr>
          <p:cNvPr id="23" name="Picture 22" descr="Lionel_Messi_vs_Valladolid_3.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686962" y="3569581"/>
            <a:ext cx="1502328" cy="2212878"/>
          </a:xfrm>
          <a:prstGeom prst="rect">
            <a:avLst/>
          </a:prstGeom>
        </p:spPr>
      </p:pic>
      <p:cxnSp>
        <p:nvCxnSpPr>
          <p:cNvPr id="24" name="Straight Arrow Connector 23"/>
          <p:cNvCxnSpPr>
            <a:stCxn id="11" idx="3"/>
          </p:cNvCxnSpPr>
          <p:nvPr/>
        </p:nvCxnSpPr>
        <p:spPr>
          <a:xfrm>
            <a:off x="7081361" y="2016016"/>
            <a:ext cx="3199934" cy="293198"/>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9674011" y="3146789"/>
            <a:ext cx="2393604" cy="400110"/>
          </a:xfrm>
          <a:prstGeom prst="rect">
            <a:avLst/>
          </a:prstGeom>
        </p:spPr>
        <p:txBody>
          <a:bodyPr wrap="none">
            <a:spAutoFit/>
          </a:bodyPr>
          <a:lstStyle/>
          <a:p>
            <a:r>
              <a:rPr lang="en-GB" sz="2000">
                <a:solidFill>
                  <a:srgbClr val="002060"/>
                </a:solidFill>
              </a:rPr>
              <a:t>*camiseta = t-shirt</a:t>
            </a:r>
            <a:endParaRPr lang="en-GB" sz="2000"/>
          </a:p>
        </p:txBody>
      </p:sp>
    </p:spTree>
    <p:extLst>
      <p:ext uri="{BB962C8B-B14F-4D97-AF65-F5344CB8AC3E}">
        <p14:creationId xmlns:p14="http://schemas.microsoft.com/office/powerpoint/2010/main" val="63241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11" grpId="0"/>
      <p:bldP spid="12" grpId="0"/>
      <p:bldP spid="13" grpId="0"/>
      <p:bldP spid="15"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52317"/>
            <a:ext cx="11119114" cy="882316"/>
          </a:xfrm>
        </p:spPr>
        <p:txBody>
          <a:bodyPr>
            <a:normAutofit/>
          </a:bodyPr>
          <a:lstStyle/>
          <a:p>
            <a:r>
              <a:rPr lang="en-GB" sz="2400" b="1" dirty="0">
                <a:solidFill>
                  <a:srgbClr val="002060"/>
                </a:solidFill>
              </a:rPr>
              <a:t>Lee </a:t>
            </a:r>
            <a:r>
              <a:rPr lang="en-GB" sz="2400" b="1" dirty="0" err="1">
                <a:solidFill>
                  <a:srgbClr val="002060"/>
                </a:solidFill>
              </a:rPr>
              <a:t>unas</a:t>
            </a:r>
            <a:r>
              <a:rPr lang="en-GB" sz="2400" b="1" dirty="0">
                <a:solidFill>
                  <a:srgbClr val="002060"/>
                </a:solidFill>
              </a:rPr>
              <a:t> </a:t>
            </a:r>
            <a:r>
              <a:rPr lang="en-GB" sz="2400" b="1" dirty="0" err="1">
                <a:solidFill>
                  <a:srgbClr val="002060"/>
                </a:solidFill>
              </a:rPr>
              <a:t>frases</a:t>
            </a:r>
            <a:r>
              <a:rPr lang="en-GB" sz="2400" b="1" dirty="0">
                <a:solidFill>
                  <a:srgbClr val="002060"/>
                </a:solidFill>
              </a:rPr>
              <a:t> </a:t>
            </a:r>
            <a:r>
              <a:rPr lang="en-GB" sz="2400" b="1" dirty="0" err="1">
                <a:solidFill>
                  <a:srgbClr val="002060"/>
                </a:solidFill>
              </a:rPr>
              <a:t>sobre</a:t>
            </a:r>
            <a:r>
              <a:rPr lang="en-GB" sz="2400" b="1" dirty="0">
                <a:solidFill>
                  <a:srgbClr val="002060"/>
                </a:solidFill>
              </a:rPr>
              <a:t> la </a:t>
            </a:r>
            <a:r>
              <a:rPr lang="en-GB" sz="2400" b="1" dirty="0" err="1">
                <a:solidFill>
                  <a:srgbClr val="002060"/>
                </a:solidFill>
              </a:rPr>
              <a:t>vida</a:t>
            </a:r>
            <a:r>
              <a:rPr lang="en-GB" sz="2400" b="1" dirty="0">
                <a:solidFill>
                  <a:srgbClr val="002060"/>
                </a:solidFill>
              </a:rPr>
              <a:t> de Lionel Messi. </a:t>
            </a:r>
            <a:r>
              <a:rPr lang="en-GB" sz="2400" b="1" dirty="0" err="1">
                <a:solidFill>
                  <a:srgbClr val="002060"/>
                </a:solidFill>
              </a:rPr>
              <a:t>Debes</a:t>
            </a:r>
            <a:r>
              <a:rPr lang="en-GB" sz="2400" b="1" dirty="0">
                <a:solidFill>
                  <a:srgbClr val="002060"/>
                </a:solidFill>
              </a:rPr>
              <a:t> </a:t>
            </a:r>
            <a:r>
              <a:rPr lang="en-GB" sz="2400" b="1" dirty="0" err="1">
                <a:solidFill>
                  <a:srgbClr val="002060"/>
                </a:solidFill>
              </a:rPr>
              <a:t>poner</a:t>
            </a:r>
            <a:r>
              <a:rPr lang="en-GB" sz="2400" b="1" dirty="0">
                <a:solidFill>
                  <a:srgbClr val="002060"/>
                </a:solidFill>
              </a:rPr>
              <a:t> la </a:t>
            </a:r>
            <a:r>
              <a:rPr lang="en-GB" sz="2400" b="1" dirty="0" err="1">
                <a:solidFill>
                  <a:srgbClr val="002060"/>
                </a:solidFill>
              </a:rPr>
              <a:t>información</a:t>
            </a:r>
            <a:r>
              <a:rPr lang="en-GB" sz="2400" b="1" dirty="0">
                <a:solidFill>
                  <a:srgbClr val="002060"/>
                </a:solidFill>
              </a:rPr>
              <a:t> </a:t>
            </a:r>
            <a:r>
              <a:rPr lang="en-GB" sz="2400" b="1" dirty="0" err="1">
                <a:solidFill>
                  <a:srgbClr val="002060"/>
                </a:solidFill>
              </a:rPr>
              <a:t>en</a:t>
            </a:r>
            <a:r>
              <a:rPr lang="en-GB" sz="2400" b="1" dirty="0">
                <a:solidFill>
                  <a:srgbClr val="002060"/>
                </a:solidFill>
              </a:rPr>
              <a:t> el </a:t>
            </a:r>
            <a:r>
              <a:rPr lang="en-GB" sz="2400" b="1" err="1">
                <a:solidFill>
                  <a:srgbClr val="002060"/>
                </a:solidFill>
              </a:rPr>
              <a:t>orden</a:t>
            </a:r>
            <a:r>
              <a:rPr lang="en-GB" sz="2400" b="1">
                <a:solidFill>
                  <a:srgbClr val="002060"/>
                </a:solidFill>
              </a:rPr>
              <a:t> correcto (1 = earliest event; 7 = latest event):</a:t>
            </a:r>
            <a:endParaRPr lang="en-GB" sz="2400" b="1"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 name="Picture 2" descr="messi drawing.jpe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17768" y="1047797"/>
            <a:ext cx="2357033" cy="1604818"/>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720459141"/>
              </p:ext>
            </p:extLst>
          </p:nvPr>
        </p:nvGraphicFramePr>
        <p:xfrm>
          <a:off x="187158" y="882317"/>
          <a:ext cx="7005053" cy="5314518"/>
        </p:xfrm>
        <a:graphic>
          <a:graphicData uri="http://schemas.openxmlformats.org/drawingml/2006/table">
            <a:tbl>
              <a:tblPr firstRow="1" bandRow="1">
                <a:tableStyleId>{5DA37D80-6434-44D0-A028-1B22A696006F}</a:tableStyleId>
              </a:tblPr>
              <a:tblGrid>
                <a:gridCol w="570080">
                  <a:extLst>
                    <a:ext uri="{9D8B030D-6E8A-4147-A177-3AD203B41FA5}">
                      <a16:colId xmlns:a16="http://schemas.microsoft.com/office/drawing/2014/main" val="20000"/>
                    </a:ext>
                  </a:extLst>
                </a:gridCol>
                <a:gridCol w="6434973">
                  <a:extLst>
                    <a:ext uri="{9D8B030D-6E8A-4147-A177-3AD203B41FA5}">
                      <a16:colId xmlns:a16="http://schemas.microsoft.com/office/drawing/2014/main" val="20001"/>
                    </a:ext>
                  </a:extLst>
                </a:gridCol>
              </a:tblGrid>
              <a:tr h="483357">
                <a:tc>
                  <a:txBody>
                    <a:bodyPr/>
                    <a:lstStyle/>
                    <a:p>
                      <a:pPr algn="ctr"/>
                      <a:endParaRPr lang="en-US" sz="2000" dirty="0"/>
                    </a:p>
                  </a:txBody>
                  <a:tcPr anchor="ctr"/>
                </a:tc>
                <a:tc>
                  <a:txBody>
                    <a:bodyPr/>
                    <a:lstStyle/>
                    <a:p>
                      <a:pPr algn="ctr"/>
                      <a:r>
                        <a:rPr lang="en-US" sz="2000" dirty="0" err="1">
                          <a:solidFill>
                            <a:srgbClr val="002060"/>
                          </a:solidFill>
                        </a:rPr>
                        <a:t>Información</a:t>
                      </a:r>
                      <a:endParaRPr lang="en-US" sz="2000" dirty="0">
                        <a:solidFill>
                          <a:srgbClr val="002060"/>
                        </a:solidFill>
                      </a:endParaRPr>
                    </a:p>
                  </a:txBody>
                  <a:tcPr anchor="ctr"/>
                </a:tc>
                <a:extLst>
                  <a:ext uri="{0D108BD9-81ED-4DB2-BD59-A6C34878D82A}">
                    <a16:rowId xmlns:a16="http://schemas.microsoft.com/office/drawing/2014/main" val="10000"/>
                  </a:ext>
                </a:extLst>
              </a:tr>
              <a:tr h="667428">
                <a:tc>
                  <a:txBody>
                    <a:bodyPr/>
                    <a:lstStyle/>
                    <a:p>
                      <a:pPr algn="ctr"/>
                      <a:r>
                        <a:rPr lang="en-US" sz="2000" b="1" dirty="0">
                          <a:solidFill>
                            <a:srgbClr val="002060"/>
                          </a:solidFill>
                        </a:rPr>
                        <a:t>A</a:t>
                      </a:r>
                    </a:p>
                  </a:txBody>
                  <a:tcPr anchor="ctr"/>
                </a:tc>
                <a:tc>
                  <a:txBody>
                    <a:bodyPr/>
                    <a:lstStyle/>
                    <a:p>
                      <a:r>
                        <a:rPr lang="en-US" sz="2000" dirty="0" err="1">
                          <a:solidFill>
                            <a:srgbClr val="002060"/>
                          </a:solidFill>
                        </a:rPr>
                        <a:t>Hizo</a:t>
                      </a:r>
                      <a:r>
                        <a:rPr lang="en-US" sz="2000" dirty="0">
                          <a:solidFill>
                            <a:srgbClr val="002060"/>
                          </a:solidFill>
                        </a:rPr>
                        <a:t> </a:t>
                      </a:r>
                      <a:r>
                        <a:rPr lang="en-US" sz="2000" dirty="0" err="1">
                          <a:solidFill>
                            <a:srgbClr val="002060"/>
                          </a:solidFill>
                        </a:rPr>
                        <a:t>su</a:t>
                      </a:r>
                      <a:r>
                        <a:rPr lang="en-US" sz="2000" dirty="0">
                          <a:solidFill>
                            <a:srgbClr val="002060"/>
                          </a:solidFill>
                        </a:rPr>
                        <a:t> debut</a:t>
                      </a:r>
                      <a:r>
                        <a:rPr lang="en-US" sz="2000" baseline="0" dirty="0">
                          <a:solidFill>
                            <a:srgbClr val="002060"/>
                          </a:solidFill>
                        </a:rPr>
                        <a:t> para Barcelona a los </a:t>
                      </a:r>
                      <a:r>
                        <a:rPr lang="en-US" sz="2000" baseline="0" dirty="0" err="1">
                          <a:solidFill>
                            <a:srgbClr val="002060"/>
                          </a:solidFill>
                        </a:rPr>
                        <a:t>dieciséis</a:t>
                      </a:r>
                      <a:r>
                        <a:rPr lang="en-US" sz="2000" baseline="0" dirty="0">
                          <a:solidFill>
                            <a:srgbClr val="002060"/>
                          </a:solidFill>
                        </a:rPr>
                        <a:t> </a:t>
                      </a:r>
                      <a:r>
                        <a:rPr lang="en-US" sz="2000" baseline="0" dirty="0" err="1">
                          <a:solidFill>
                            <a:srgbClr val="002060"/>
                          </a:solidFill>
                        </a:rPr>
                        <a:t>años</a:t>
                      </a:r>
                      <a:r>
                        <a:rPr lang="en-US" sz="2000" baseline="0" dirty="0">
                          <a:solidFill>
                            <a:srgbClr val="002060"/>
                          </a:solidFill>
                        </a:rPr>
                        <a:t>.</a:t>
                      </a:r>
                      <a:endParaRPr lang="en-US" sz="2000" dirty="0">
                        <a:solidFill>
                          <a:srgbClr val="002060"/>
                        </a:solidFill>
                      </a:endParaRPr>
                    </a:p>
                  </a:txBody>
                  <a:tcPr anchor="ctr"/>
                </a:tc>
                <a:extLst>
                  <a:ext uri="{0D108BD9-81ED-4DB2-BD59-A6C34878D82A}">
                    <a16:rowId xmlns:a16="http://schemas.microsoft.com/office/drawing/2014/main" val="10001"/>
                  </a:ext>
                </a:extLst>
              </a:tr>
              <a:tr h="667428">
                <a:tc>
                  <a:txBody>
                    <a:bodyPr/>
                    <a:lstStyle/>
                    <a:p>
                      <a:pPr algn="ctr"/>
                      <a:r>
                        <a:rPr lang="en-US" sz="2000" b="1" dirty="0">
                          <a:solidFill>
                            <a:srgbClr val="002060"/>
                          </a:solidFill>
                        </a:rPr>
                        <a:t>B</a:t>
                      </a:r>
                    </a:p>
                  </a:txBody>
                  <a:tcPr anchor="ctr"/>
                </a:tc>
                <a:tc>
                  <a:txBody>
                    <a:bodyPr/>
                    <a:lstStyle/>
                    <a:p>
                      <a:r>
                        <a:rPr lang="en-US" sz="2000" dirty="0">
                          <a:solidFill>
                            <a:srgbClr val="002060"/>
                          </a:solidFill>
                        </a:rPr>
                        <a:t>A los </a:t>
                      </a:r>
                      <a:r>
                        <a:rPr lang="en-US" sz="2000" dirty="0" err="1">
                          <a:solidFill>
                            <a:srgbClr val="002060"/>
                          </a:solidFill>
                        </a:rPr>
                        <a:t>seis</a:t>
                      </a:r>
                      <a:r>
                        <a:rPr lang="en-US" sz="2000" dirty="0">
                          <a:solidFill>
                            <a:srgbClr val="002060"/>
                          </a:solidFill>
                        </a:rPr>
                        <a:t> </a:t>
                      </a:r>
                      <a:r>
                        <a:rPr lang="en-US" sz="2000" dirty="0" err="1">
                          <a:solidFill>
                            <a:srgbClr val="002060"/>
                          </a:solidFill>
                        </a:rPr>
                        <a:t>años</a:t>
                      </a:r>
                      <a:r>
                        <a:rPr lang="en-US" sz="2000" dirty="0">
                          <a:solidFill>
                            <a:srgbClr val="002060"/>
                          </a:solidFill>
                        </a:rPr>
                        <a:t>, </a:t>
                      </a:r>
                      <a:r>
                        <a:rPr lang="en-US" sz="2000" dirty="0" err="1">
                          <a:solidFill>
                            <a:srgbClr val="002060"/>
                          </a:solidFill>
                        </a:rPr>
                        <a:t>empezó</a:t>
                      </a:r>
                      <a:r>
                        <a:rPr lang="en-US" sz="2000" dirty="0">
                          <a:solidFill>
                            <a:srgbClr val="002060"/>
                          </a:solidFill>
                        </a:rPr>
                        <a:t> a </a:t>
                      </a:r>
                      <a:r>
                        <a:rPr lang="en-US" sz="2000" dirty="0" err="1">
                          <a:solidFill>
                            <a:srgbClr val="002060"/>
                          </a:solidFill>
                        </a:rPr>
                        <a:t>jugar</a:t>
                      </a:r>
                      <a:r>
                        <a:rPr lang="en-US" sz="2000" dirty="0">
                          <a:solidFill>
                            <a:srgbClr val="002060"/>
                          </a:solidFill>
                        </a:rPr>
                        <a:t> </a:t>
                      </a:r>
                      <a:r>
                        <a:rPr lang="en-US" sz="2000" dirty="0" err="1">
                          <a:solidFill>
                            <a:srgbClr val="002060"/>
                          </a:solidFill>
                        </a:rPr>
                        <a:t>para</a:t>
                      </a:r>
                      <a:r>
                        <a:rPr lang="en-US" sz="2000" baseline="0" dirty="0">
                          <a:solidFill>
                            <a:srgbClr val="002060"/>
                          </a:solidFill>
                        </a:rPr>
                        <a:t> Newell’s Old Boys.</a:t>
                      </a:r>
                      <a:endParaRPr lang="en-US" sz="2000" dirty="0">
                        <a:solidFill>
                          <a:srgbClr val="002060"/>
                        </a:solidFill>
                      </a:endParaRPr>
                    </a:p>
                  </a:txBody>
                  <a:tcPr anchor="ctr"/>
                </a:tc>
                <a:extLst>
                  <a:ext uri="{0D108BD9-81ED-4DB2-BD59-A6C34878D82A}">
                    <a16:rowId xmlns:a16="http://schemas.microsoft.com/office/drawing/2014/main" val="10002"/>
                  </a:ext>
                </a:extLst>
              </a:tr>
              <a:tr h="667428">
                <a:tc>
                  <a:txBody>
                    <a:bodyPr/>
                    <a:lstStyle/>
                    <a:p>
                      <a:pPr algn="ctr"/>
                      <a:r>
                        <a:rPr lang="en-US" sz="2000" b="1" dirty="0">
                          <a:solidFill>
                            <a:srgbClr val="002060"/>
                          </a:solidFill>
                        </a:rPr>
                        <a:t>C</a:t>
                      </a:r>
                    </a:p>
                  </a:txBody>
                  <a:tcPr anchor="ctr"/>
                </a:tc>
                <a:tc>
                  <a:txBody>
                    <a:bodyPr/>
                    <a:lstStyle/>
                    <a:p>
                      <a:r>
                        <a:rPr lang="en-US" sz="2000" dirty="0">
                          <a:solidFill>
                            <a:srgbClr val="002060"/>
                          </a:solidFill>
                        </a:rPr>
                        <a:t>En 2009 *</a:t>
                      </a:r>
                      <a:r>
                        <a:rPr lang="en-US" sz="2000" dirty="0" err="1">
                          <a:solidFill>
                            <a:srgbClr val="002060"/>
                          </a:solidFill>
                        </a:rPr>
                        <a:t>marcó</a:t>
                      </a:r>
                      <a:r>
                        <a:rPr lang="en-US" sz="2000" dirty="0">
                          <a:solidFill>
                            <a:srgbClr val="002060"/>
                          </a:solidFill>
                        </a:rPr>
                        <a:t> un </a:t>
                      </a:r>
                      <a:r>
                        <a:rPr lang="en-US" sz="2000" dirty="0" err="1">
                          <a:solidFill>
                            <a:srgbClr val="002060"/>
                          </a:solidFill>
                        </a:rPr>
                        <a:t>gol</a:t>
                      </a:r>
                      <a:r>
                        <a:rPr lang="en-US" sz="2000" dirty="0">
                          <a:solidFill>
                            <a:srgbClr val="002060"/>
                          </a:solidFill>
                        </a:rPr>
                        <a:t> y </a:t>
                      </a:r>
                      <a:r>
                        <a:rPr lang="en-US" sz="2000" dirty="0" err="1">
                          <a:solidFill>
                            <a:srgbClr val="002060"/>
                          </a:solidFill>
                        </a:rPr>
                        <a:t>ganó</a:t>
                      </a:r>
                      <a:r>
                        <a:rPr lang="en-US" sz="2000" dirty="0">
                          <a:solidFill>
                            <a:srgbClr val="002060"/>
                          </a:solidFill>
                        </a:rPr>
                        <a:t> la </a:t>
                      </a:r>
                      <a:r>
                        <a:rPr lang="en-US" sz="2000" dirty="0" err="1">
                          <a:solidFill>
                            <a:srgbClr val="002060"/>
                          </a:solidFill>
                        </a:rPr>
                        <a:t>copa</a:t>
                      </a:r>
                      <a:r>
                        <a:rPr lang="en-US" sz="2000" dirty="0">
                          <a:solidFill>
                            <a:srgbClr val="002060"/>
                          </a:solidFill>
                        </a:rPr>
                        <a:t> de la Champions</a:t>
                      </a:r>
                      <a:r>
                        <a:rPr lang="en-US" sz="2000" baseline="0" dirty="0">
                          <a:solidFill>
                            <a:srgbClr val="002060"/>
                          </a:solidFill>
                        </a:rPr>
                        <a:t> League.</a:t>
                      </a:r>
                      <a:endParaRPr lang="en-US" sz="2000" dirty="0">
                        <a:solidFill>
                          <a:srgbClr val="002060"/>
                        </a:solidFill>
                      </a:endParaRPr>
                    </a:p>
                  </a:txBody>
                  <a:tcPr anchor="ctr"/>
                </a:tc>
                <a:extLst>
                  <a:ext uri="{0D108BD9-81ED-4DB2-BD59-A6C34878D82A}">
                    <a16:rowId xmlns:a16="http://schemas.microsoft.com/office/drawing/2014/main" val="10003"/>
                  </a:ext>
                </a:extLst>
              </a:tr>
              <a:tr h="667428">
                <a:tc>
                  <a:txBody>
                    <a:bodyPr/>
                    <a:lstStyle/>
                    <a:p>
                      <a:pPr algn="ctr"/>
                      <a:r>
                        <a:rPr lang="en-US" sz="2000" b="1" dirty="0">
                          <a:solidFill>
                            <a:srgbClr val="002060"/>
                          </a:solidFill>
                        </a:rPr>
                        <a:t>D</a:t>
                      </a:r>
                    </a:p>
                  </a:txBody>
                  <a:tcPr anchor="ctr"/>
                </a:tc>
                <a:tc>
                  <a:txBody>
                    <a:bodyPr/>
                    <a:lstStyle/>
                    <a:p>
                      <a:r>
                        <a:rPr lang="en-US" sz="2000" dirty="0" err="1">
                          <a:solidFill>
                            <a:srgbClr val="002060"/>
                          </a:solidFill>
                        </a:rPr>
                        <a:t>Recibió</a:t>
                      </a:r>
                      <a:r>
                        <a:rPr lang="en-US" sz="2000" dirty="0">
                          <a:solidFill>
                            <a:srgbClr val="002060"/>
                          </a:solidFill>
                        </a:rPr>
                        <a:t> el </a:t>
                      </a:r>
                      <a:r>
                        <a:rPr lang="en-US" sz="2000" dirty="0" err="1">
                          <a:solidFill>
                            <a:srgbClr val="002060"/>
                          </a:solidFill>
                        </a:rPr>
                        <a:t>premio</a:t>
                      </a:r>
                      <a:r>
                        <a:rPr lang="en-US" sz="2000" dirty="0">
                          <a:solidFill>
                            <a:srgbClr val="002060"/>
                          </a:solidFill>
                        </a:rPr>
                        <a:t> del </a:t>
                      </a:r>
                      <a:r>
                        <a:rPr lang="en-US" sz="2000" i="1" dirty="0" err="1">
                          <a:solidFill>
                            <a:srgbClr val="002060"/>
                          </a:solidFill>
                        </a:rPr>
                        <a:t>Balón</a:t>
                      </a:r>
                      <a:r>
                        <a:rPr lang="en-US" sz="2000" i="1" dirty="0">
                          <a:solidFill>
                            <a:srgbClr val="002060"/>
                          </a:solidFill>
                        </a:rPr>
                        <a:t> de Oro </a:t>
                      </a:r>
                      <a:r>
                        <a:rPr lang="en-US" sz="2000" baseline="0" dirty="0" err="1">
                          <a:solidFill>
                            <a:srgbClr val="002060"/>
                          </a:solidFill>
                        </a:rPr>
                        <a:t>en</a:t>
                      </a:r>
                      <a:r>
                        <a:rPr lang="en-US" sz="2000" baseline="0" dirty="0">
                          <a:solidFill>
                            <a:srgbClr val="002060"/>
                          </a:solidFill>
                        </a:rPr>
                        <a:t> 2010.</a:t>
                      </a:r>
                      <a:endParaRPr lang="en-US" sz="2000" dirty="0">
                        <a:solidFill>
                          <a:srgbClr val="002060"/>
                        </a:solidFill>
                      </a:endParaRPr>
                    </a:p>
                  </a:txBody>
                  <a:tcPr anchor="ctr"/>
                </a:tc>
                <a:extLst>
                  <a:ext uri="{0D108BD9-81ED-4DB2-BD59-A6C34878D82A}">
                    <a16:rowId xmlns:a16="http://schemas.microsoft.com/office/drawing/2014/main" val="10004"/>
                  </a:ext>
                </a:extLst>
              </a:tr>
              <a:tr h="667428">
                <a:tc>
                  <a:txBody>
                    <a:bodyPr/>
                    <a:lstStyle/>
                    <a:p>
                      <a:pPr algn="ctr"/>
                      <a:r>
                        <a:rPr lang="en-US" sz="2000" b="1" dirty="0">
                          <a:solidFill>
                            <a:srgbClr val="002060"/>
                          </a:solidFill>
                        </a:rPr>
                        <a:t>E</a:t>
                      </a:r>
                    </a:p>
                  </a:txBody>
                  <a:tcPr anchor="ctr"/>
                </a:tc>
                <a:tc>
                  <a:txBody>
                    <a:bodyPr/>
                    <a:lstStyle/>
                    <a:p>
                      <a:r>
                        <a:rPr lang="en-US" sz="2000">
                          <a:solidFill>
                            <a:srgbClr val="002060"/>
                          </a:solidFill>
                        </a:rPr>
                        <a:t>Lionel *nació</a:t>
                      </a:r>
                      <a:r>
                        <a:rPr lang="en-US" sz="2000" baseline="0">
                          <a:solidFill>
                            <a:srgbClr val="002060"/>
                          </a:solidFill>
                        </a:rPr>
                        <a:t> </a:t>
                      </a:r>
                      <a:r>
                        <a:rPr lang="en-US" sz="2000" baseline="0" dirty="0">
                          <a:solidFill>
                            <a:srgbClr val="002060"/>
                          </a:solidFill>
                        </a:rPr>
                        <a:t>en la </a:t>
                      </a:r>
                      <a:r>
                        <a:rPr lang="en-US" sz="2000" baseline="0">
                          <a:solidFill>
                            <a:srgbClr val="002060"/>
                          </a:solidFill>
                        </a:rPr>
                        <a:t>ciudad de </a:t>
                      </a:r>
                      <a:r>
                        <a:rPr lang="en-US" sz="2000" baseline="0" dirty="0">
                          <a:solidFill>
                            <a:srgbClr val="002060"/>
                          </a:solidFill>
                        </a:rPr>
                        <a:t>Rosario en Argentina.</a:t>
                      </a:r>
                      <a:endParaRPr lang="en-US" sz="2000" dirty="0">
                        <a:solidFill>
                          <a:srgbClr val="002060"/>
                        </a:solidFill>
                      </a:endParaRPr>
                    </a:p>
                  </a:txBody>
                  <a:tcPr anchor="ctr"/>
                </a:tc>
                <a:extLst>
                  <a:ext uri="{0D108BD9-81ED-4DB2-BD59-A6C34878D82A}">
                    <a16:rowId xmlns:a16="http://schemas.microsoft.com/office/drawing/2014/main" val="10005"/>
                  </a:ext>
                </a:extLst>
              </a:tr>
              <a:tr h="593545">
                <a:tc>
                  <a:txBody>
                    <a:bodyPr/>
                    <a:lstStyle/>
                    <a:p>
                      <a:pPr algn="ctr"/>
                      <a:r>
                        <a:rPr lang="en-US" sz="2000" b="1" dirty="0">
                          <a:solidFill>
                            <a:srgbClr val="002060"/>
                          </a:solidFill>
                        </a:rPr>
                        <a:t>F</a:t>
                      </a:r>
                    </a:p>
                  </a:txBody>
                  <a:tcPr anchor="ctr"/>
                </a:tc>
                <a:tc>
                  <a:txBody>
                    <a:bodyPr/>
                    <a:lstStyle/>
                    <a:p>
                      <a:r>
                        <a:rPr lang="en-US" sz="2000" dirty="0">
                          <a:solidFill>
                            <a:srgbClr val="002060"/>
                          </a:solidFill>
                        </a:rPr>
                        <a:t>A los</a:t>
                      </a:r>
                      <a:r>
                        <a:rPr lang="en-US" sz="2000" baseline="0" dirty="0">
                          <a:solidFill>
                            <a:srgbClr val="002060"/>
                          </a:solidFill>
                        </a:rPr>
                        <a:t> </a:t>
                      </a:r>
                      <a:r>
                        <a:rPr lang="en-US" sz="2000" dirty="0" err="1">
                          <a:solidFill>
                            <a:srgbClr val="002060"/>
                          </a:solidFill>
                        </a:rPr>
                        <a:t>catorce</a:t>
                      </a:r>
                      <a:r>
                        <a:rPr lang="en-US" sz="2000" baseline="0" dirty="0">
                          <a:solidFill>
                            <a:srgbClr val="002060"/>
                          </a:solidFill>
                        </a:rPr>
                        <a:t> </a:t>
                      </a:r>
                      <a:r>
                        <a:rPr lang="en-US" sz="2000" baseline="0" dirty="0" err="1">
                          <a:solidFill>
                            <a:srgbClr val="002060"/>
                          </a:solidFill>
                        </a:rPr>
                        <a:t>años</a:t>
                      </a:r>
                      <a:r>
                        <a:rPr lang="en-US" sz="2000" baseline="0" dirty="0">
                          <a:solidFill>
                            <a:srgbClr val="002060"/>
                          </a:solidFill>
                        </a:rPr>
                        <a:t> </a:t>
                      </a:r>
                      <a:r>
                        <a:rPr lang="en-US" sz="2000" baseline="0" dirty="0" err="1">
                          <a:solidFill>
                            <a:srgbClr val="002060"/>
                          </a:solidFill>
                        </a:rPr>
                        <a:t>fue</a:t>
                      </a:r>
                      <a:r>
                        <a:rPr lang="en-US" sz="2000" baseline="0" dirty="0">
                          <a:solidFill>
                            <a:srgbClr val="002060"/>
                          </a:solidFill>
                        </a:rPr>
                        <a:t> con </a:t>
                      </a:r>
                      <a:r>
                        <a:rPr lang="en-US" sz="2000" baseline="0" dirty="0" err="1">
                          <a:solidFill>
                            <a:srgbClr val="002060"/>
                          </a:solidFill>
                        </a:rPr>
                        <a:t>su</a:t>
                      </a:r>
                      <a:r>
                        <a:rPr lang="en-US" sz="2000" baseline="0" dirty="0">
                          <a:solidFill>
                            <a:srgbClr val="002060"/>
                          </a:solidFill>
                        </a:rPr>
                        <a:t> </a:t>
                      </a:r>
                      <a:r>
                        <a:rPr lang="en-US" sz="2000" baseline="0" dirty="0" err="1">
                          <a:solidFill>
                            <a:srgbClr val="002060"/>
                          </a:solidFill>
                        </a:rPr>
                        <a:t>familia</a:t>
                      </a:r>
                      <a:r>
                        <a:rPr lang="en-US" sz="2000" baseline="0" dirty="0">
                          <a:solidFill>
                            <a:srgbClr val="002060"/>
                          </a:solidFill>
                        </a:rPr>
                        <a:t> a </a:t>
                      </a:r>
                      <a:r>
                        <a:rPr lang="en-US" sz="2000" baseline="0" dirty="0" err="1">
                          <a:solidFill>
                            <a:srgbClr val="002060"/>
                          </a:solidFill>
                        </a:rPr>
                        <a:t>España</a:t>
                      </a:r>
                      <a:r>
                        <a:rPr lang="en-US" sz="2000" baseline="0" dirty="0">
                          <a:solidFill>
                            <a:srgbClr val="002060"/>
                          </a:solidFill>
                        </a:rPr>
                        <a:t>.</a:t>
                      </a:r>
                      <a:endParaRPr lang="en-US" sz="2000" dirty="0">
                        <a:solidFill>
                          <a:srgbClr val="002060"/>
                        </a:solidFill>
                      </a:endParaRPr>
                    </a:p>
                  </a:txBody>
                  <a:tcPr anchor="ctr"/>
                </a:tc>
                <a:extLst>
                  <a:ext uri="{0D108BD9-81ED-4DB2-BD59-A6C34878D82A}">
                    <a16:rowId xmlns:a16="http://schemas.microsoft.com/office/drawing/2014/main" val="10006"/>
                  </a:ext>
                </a:extLst>
              </a:tr>
              <a:tr h="799640">
                <a:tc>
                  <a:txBody>
                    <a:bodyPr/>
                    <a:lstStyle/>
                    <a:p>
                      <a:pPr algn="ctr"/>
                      <a:r>
                        <a:rPr lang="en-US" sz="2000" b="1" dirty="0">
                          <a:solidFill>
                            <a:srgbClr val="002060"/>
                          </a:solidFill>
                        </a:rPr>
                        <a:t>G</a:t>
                      </a:r>
                    </a:p>
                  </a:txBody>
                  <a:tcPr anchor="ctr"/>
                </a:tc>
                <a:tc>
                  <a:txBody>
                    <a:bodyPr/>
                    <a:lstStyle/>
                    <a:p>
                      <a:r>
                        <a:rPr lang="en-US" sz="2000" dirty="0">
                          <a:solidFill>
                            <a:srgbClr val="002060"/>
                          </a:solidFill>
                        </a:rPr>
                        <a:t>En 2014 </a:t>
                      </a:r>
                      <a:r>
                        <a:rPr lang="en-US" sz="2000" dirty="0" err="1">
                          <a:solidFill>
                            <a:srgbClr val="002060"/>
                          </a:solidFill>
                        </a:rPr>
                        <a:t>jugó</a:t>
                      </a:r>
                      <a:r>
                        <a:rPr lang="en-US" sz="2000" dirty="0">
                          <a:solidFill>
                            <a:srgbClr val="002060"/>
                          </a:solidFill>
                        </a:rPr>
                        <a:t> con Argentina en la final de la Copa del Mundo, </a:t>
                      </a:r>
                      <a:r>
                        <a:rPr lang="en-US" sz="2000" dirty="0" err="1">
                          <a:solidFill>
                            <a:srgbClr val="002060"/>
                          </a:solidFill>
                        </a:rPr>
                        <a:t>pero</a:t>
                      </a:r>
                      <a:r>
                        <a:rPr lang="en-US" sz="2000" dirty="0">
                          <a:solidFill>
                            <a:srgbClr val="002060"/>
                          </a:solidFill>
                        </a:rPr>
                        <a:t> </a:t>
                      </a:r>
                      <a:r>
                        <a:rPr lang="en-US" sz="2000" dirty="0" err="1">
                          <a:solidFill>
                            <a:srgbClr val="002060"/>
                          </a:solidFill>
                        </a:rPr>
                        <a:t>perdió</a:t>
                      </a:r>
                      <a:r>
                        <a:rPr lang="en-US" sz="2000" dirty="0">
                          <a:solidFill>
                            <a:srgbClr val="002060"/>
                          </a:solidFill>
                        </a:rPr>
                        <a:t>.</a:t>
                      </a:r>
                    </a:p>
                  </a:txBody>
                  <a:tcPr anchor="ctr"/>
                </a:tc>
                <a:extLst>
                  <a:ext uri="{0D108BD9-81ED-4DB2-BD59-A6C34878D82A}">
                    <a16:rowId xmlns:a16="http://schemas.microsoft.com/office/drawing/2014/main" val="10007"/>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011464054"/>
              </p:ext>
            </p:extLst>
          </p:nvPr>
        </p:nvGraphicFramePr>
        <p:xfrm>
          <a:off x="8563376" y="2772148"/>
          <a:ext cx="2957883" cy="3169920"/>
        </p:xfrm>
        <a:graphic>
          <a:graphicData uri="http://schemas.openxmlformats.org/drawingml/2006/table">
            <a:tbl>
              <a:tblPr firstRow="1" bandRow="1">
                <a:tableStyleId>{5DA37D80-6434-44D0-A028-1B22A696006F}</a:tableStyleId>
              </a:tblPr>
              <a:tblGrid>
                <a:gridCol w="768281">
                  <a:extLst>
                    <a:ext uri="{9D8B030D-6E8A-4147-A177-3AD203B41FA5}">
                      <a16:colId xmlns:a16="http://schemas.microsoft.com/office/drawing/2014/main" val="20000"/>
                    </a:ext>
                  </a:extLst>
                </a:gridCol>
                <a:gridCol w="2189602">
                  <a:extLst>
                    <a:ext uri="{9D8B030D-6E8A-4147-A177-3AD203B41FA5}">
                      <a16:colId xmlns:a16="http://schemas.microsoft.com/office/drawing/2014/main" val="20001"/>
                    </a:ext>
                  </a:extLst>
                </a:gridCol>
              </a:tblGrid>
              <a:tr h="377626">
                <a:tc>
                  <a:txBody>
                    <a:bodyPr/>
                    <a:lstStyle/>
                    <a:p>
                      <a:pPr algn="ctr"/>
                      <a:endParaRPr lang="en-US" sz="2000" dirty="0"/>
                    </a:p>
                  </a:txBody>
                  <a:tcPr anchor="ctr"/>
                </a:tc>
                <a:tc>
                  <a:txBody>
                    <a:bodyPr/>
                    <a:lstStyle/>
                    <a:p>
                      <a:pPr algn="ctr"/>
                      <a:r>
                        <a:rPr lang="en-US" sz="2000" dirty="0">
                          <a:solidFill>
                            <a:srgbClr val="002060"/>
                          </a:solidFill>
                        </a:rPr>
                        <a:t>Orden </a:t>
                      </a:r>
                      <a:r>
                        <a:rPr lang="en-US" sz="2000" dirty="0" err="1">
                          <a:solidFill>
                            <a:srgbClr val="002060"/>
                          </a:solidFill>
                        </a:rPr>
                        <a:t>correcto</a:t>
                      </a:r>
                      <a:endParaRPr lang="en-US" sz="2000" dirty="0">
                        <a:solidFill>
                          <a:srgbClr val="002060"/>
                        </a:solidFill>
                      </a:endParaRPr>
                    </a:p>
                  </a:txBody>
                  <a:tcPr anchor="ctr"/>
                </a:tc>
                <a:extLst>
                  <a:ext uri="{0D108BD9-81ED-4DB2-BD59-A6C34878D82A}">
                    <a16:rowId xmlns:a16="http://schemas.microsoft.com/office/drawing/2014/main" val="10000"/>
                  </a:ext>
                </a:extLst>
              </a:tr>
              <a:tr h="377626">
                <a:tc>
                  <a:txBody>
                    <a:bodyPr/>
                    <a:lstStyle/>
                    <a:p>
                      <a:pPr algn="ctr"/>
                      <a:r>
                        <a:rPr lang="en-US" sz="2000" b="1" dirty="0">
                          <a:solidFill>
                            <a:srgbClr val="002060"/>
                          </a:solidFill>
                        </a:rPr>
                        <a:t>1</a:t>
                      </a:r>
                    </a:p>
                  </a:txBody>
                  <a:tcPr anchor="ctr"/>
                </a:tc>
                <a:tc>
                  <a:txBody>
                    <a:bodyPr/>
                    <a:lstStyle/>
                    <a:p>
                      <a:pPr algn="ctr"/>
                      <a:endParaRPr lang="en-US" sz="2000" dirty="0">
                        <a:solidFill>
                          <a:srgbClr val="002060"/>
                        </a:solidFill>
                      </a:endParaRPr>
                    </a:p>
                  </a:txBody>
                  <a:tcPr anchor="ctr"/>
                </a:tc>
                <a:extLst>
                  <a:ext uri="{0D108BD9-81ED-4DB2-BD59-A6C34878D82A}">
                    <a16:rowId xmlns:a16="http://schemas.microsoft.com/office/drawing/2014/main" val="10001"/>
                  </a:ext>
                </a:extLst>
              </a:tr>
              <a:tr h="377626">
                <a:tc>
                  <a:txBody>
                    <a:bodyPr/>
                    <a:lstStyle/>
                    <a:p>
                      <a:pPr algn="ctr"/>
                      <a:r>
                        <a:rPr lang="en-US" sz="2000" b="1" dirty="0">
                          <a:solidFill>
                            <a:srgbClr val="002060"/>
                          </a:solidFill>
                        </a:rPr>
                        <a:t>2</a:t>
                      </a:r>
                    </a:p>
                  </a:txBody>
                  <a:tcPr anchor="ctr"/>
                </a:tc>
                <a:tc>
                  <a:txBody>
                    <a:bodyPr/>
                    <a:lstStyle/>
                    <a:p>
                      <a:pPr algn="ctr"/>
                      <a:endParaRPr lang="en-US" sz="2000" dirty="0">
                        <a:solidFill>
                          <a:srgbClr val="002060"/>
                        </a:solidFill>
                      </a:endParaRPr>
                    </a:p>
                  </a:txBody>
                  <a:tcPr anchor="ctr"/>
                </a:tc>
                <a:extLst>
                  <a:ext uri="{0D108BD9-81ED-4DB2-BD59-A6C34878D82A}">
                    <a16:rowId xmlns:a16="http://schemas.microsoft.com/office/drawing/2014/main" val="10002"/>
                  </a:ext>
                </a:extLst>
              </a:tr>
              <a:tr h="377626">
                <a:tc>
                  <a:txBody>
                    <a:bodyPr/>
                    <a:lstStyle/>
                    <a:p>
                      <a:pPr algn="ctr"/>
                      <a:r>
                        <a:rPr lang="en-US" sz="2000" b="1" dirty="0">
                          <a:solidFill>
                            <a:srgbClr val="002060"/>
                          </a:solidFill>
                        </a:rPr>
                        <a:t>3</a:t>
                      </a:r>
                    </a:p>
                  </a:txBody>
                  <a:tcPr anchor="ctr"/>
                </a:tc>
                <a:tc>
                  <a:txBody>
                    <a:bodyPr/>
                    <a:lstStyle/>
                    <a:p>
                      <a:pPr algn="ctr"/>
                      <a:endParaRPr lang="en-US" sz="2000" dirty="0">
                        <a:solidFill>
                          <a:srgbClr val="002060"/>
                        </a:solidFill>
                      </a:endParaRPr>
                    </a:p>
                  </a:txBody>
                  <a:tcPr anchor="ctr"/>
                </a:tc>
                <a:extLst>
                  <a:ext uri="{0D108BD9-81ED-4DB2-BD59-A6C34878D82A}">
                    <a16:rowId xmlns:a16="http://schemas.microsoft.com/office/drawing/2014/main" val="10003"/>
                  </a:ext>
                </a:extLst>
              </a:tr>
              <a:tr h="377626">
                <a:tc>
                  <a:txBody>
                    <a:bodyPr/>
                    <a:lstStyle/>
                    <a:p>
                      <a:pPr algn="ctr"/>
                      <a:r>
                        <a:rPr lang="en-US" sz="2000" b="1" dirty="0">
                          <a:solidFill>
                            <a:srgbClr val="002060"/>
                          </a:solidFill>
                        </a:rPr>
                        <a:t>4</a:t>
                      </a:r>
                    </a:p>
                  </a:txBody>
                  <a:tcPr anchor="ctr"/>
                </a:tc>
                <a:tc>
                  <a:txBody>
                    <a:bodyPr/>
                    <a:lstStyle/>
                    <a:p>
                      <a:pPr algn="ctr"/>
                      <a:endParaRPr lang="en-US" sz="2000" dirty="0">
                        <a:solidFill>
                          <a:srgbClr val="002060"/>
                        </a:solidFill>
                      </a:endParaRPr>
                    </a:p>
                  </a:txBody>
                  <a:tcPr anchor="ctr"/>
                </a:tc>
                <a:extLst>
                  <a:ext uri="{0D108BD9-81ED-4DB2-BD59-A6C34878D82A}">
                    <a16:rowId xmlns:a16="http://schemas.microsoft.com/office/drawing/2014/main" val="10004"/>
                  </a:ext>
                </a:extLst>
              </a:tr>
              <a:tr h="377626">
                <a:tc>
                  <a:txBody>
                    <a:bodyPr/>
                    <a:lstStyle/>
                    <a:p>
                      <a:pPr algn="ctr"/>
                      <a:r>
                        <a:rPr lang="en-US" sz="2000" b="1" dirty="0">
                          <a:solidFill>
                            <a:srgbClr val="002060"/>
                          </a:solidFill>
                        </a:rPr>
                        <a:t>5</a:t>
                      </a:r>
                    </a:p>
                  </a:txBody>
                  <a:tcPr anchor="ctr"/>
                </a:tc>
                <a:tc>
                  <a:txBody>
                    <a:bodyPr/>
                    <a:lstStyle/>
                    <a:p>
                      <a:pPr algn="ctr"/>
                      <a:endParaRPr lang="en-US" sz="2000" dirty="0">
                        <a:solidFill>
                          <a:srgbClr val="002060"/>
                        </a:solidFill>
                      </a:endParaRPr>
                    </a:p>
                  </a:txBody>
                  <a:tcPr anchor="ctr"/>
                </a:tc>
                <a:extLst>
                  <a:ext uri="{0D108BD9-81ED-4DB2-BD59-A6C34878D82A}">
                    <a16:rowId xmlns:a16="http://schemas.microsoft.com/office/drawing/2014/main" val="10005"/>
                  </a:ext>
                </a:extLst>
              </a:tr>
              <a:tr h="377626">
                <a:tc>
                  <a:txBody>
                    <a:bodyPr/>
                    <a:lstStyle/>
                    <a:p>
                      <a:pPr algn="ctr"/>
                      <a:r>
                        <a:rPr lang="en-US" sz="2000" b="1" dirty="0">
                          <a:solidFill>
                            <a:srgbClr val="002060"/>
                          </a:solidFill>
                        </a:rPr>
                        <a:t>6</a:t>
                      </a:r>
                    </a:p>
                  </a:txBody>
                  <a:tcPr anchor="ctr"/>
                </a:tc>
                <a:tc>
                  <a:txBody>
                    <a:bodyPr/>
                    <a:lstStyle/>
                    <a:p>
                      <a:pPr algn="ctr"/>
                      <a:endParaRPr lang="en-US" sz="2000" dirty="0">
                        <a:solidFill>
                          <a:srgbClr val="002060"/>
                        </a:solidFill>
                      </a:endParaRPr>
                    </a:p>
                  </a:txBody>
                  <a:tcPr anchor="ctr"/>
                </a:tc>
                <a:extLst>
                  <a:ext uri="{0D108BD9-81ED-4DB2-BD59-A6C34878D82A}">
                    <a16:rowId xmlns:a16="http://schemas.microsoft.com/office/drawing/2014/main" val="10006"/>
                  </a:ext>
                </a:extLst>
              </a:tr>
              <a:tr h="377626">
                <a:tc>
                  <a:txBody>
                    <a:bodyPr/>
                    <a:lstStyle/>
                    <a:p>
                      <a:pPr algn="ctr"/>
                      <a:r>
                        <a:rPr lang="en-US" sz="2000" b="1" dirty="0">
                          <a:solidFill>
                            <a:srgbClr val="002060"/>
                          </a:solidFill>
                        </a:rPr>
                        <a:t>7</a:t>
                      </a:r>
                    </a:p>
                  </a:txBody>
                  <a:tcPr anchor="ctr"/>
                </a:tc>
                <a:tc>
                  <a:txBody>
                    <a:bodyPr/>
                    <a:lstStyle/>
                    <a:p>
                      <a:pPr algn="ctr"/>
                      <a:endParaRPr lang="en-US" sz="2000" dirty="0">
                        <a:solidFill>
                          <a:srgbClr val="002060"/>
                        </a:solidFill>
                      </a:endParaRPr>
                    </a:p>
                  </a:txBody>
                  <a:tcPr anchor="ctr"/>
                </a:tc>
                <a:extLst>
                  <a:ext uri="{0D108BD9-81ED-4DB2-BD59-A6C34878D82A}">
                    <a16:rowId xmlns:a16="http://schemas.microsoft.com/office/drawing/2014/main" val="10007"/>
                  </a:ext>
                </a:extLst>
              </a:tr>
            </a:tbl>
          </a:graphicData>
        </a:graphic>
      </p:graphicFrame>
      <p:sp>
        <p:nvSpPr>
          <p:cNvPr id="9" name="TextBox 8"/>
          <p:cNvSpPr txBox="1"/>
          <p:nvPr/>
        </p:nvSpPr>
        <p:spPr>
          <a:xfrm>
            <a:off x="10267600" y="3158570"/>
            <a:ext cx="414421" cy="400110"/>
          </a:xfrm>
          <a:prstGeom prst="rect">
            <a:avLst/>
          </a:prstGeom>
          <a:noFill/>
        </p:spPr>
        <p:txBody>
          <a:bodyPr wrap="square" rtlCol="0">
            <a:spAutoFit/>
          </a:bodyPr>
          <a:lstStyle/>
          <a:p>
            <a:r>
              <a:rPr lang="en-US" sz="2000" b="1" dirty="0">
                <a:solidFill>
                  <a:srgbClr val="002060"/>
                </a:solidFill>
              </a:rPr>
              <a:t>E</a:t>
            </a:r>
          </a:p>
        </p:txBody>
      </p:sp>
      <p:sp>
        <p:nvSpPr>
          <p:cNvPr id="10" name="TextBox 9"/>
          <p:cNvSpPr txBox="1"/>
          <p:nvPr/>
        </p:nvSpPr>
        <p:spPr>
          <a:xfrm>
            <a:off x="10267676" y="3557784"/>
            <a:ext cx="414421" cy="400110"/>
          </a:xfrm>
          <a:prstGeom prst="rect">
            <a:avLst/>
          </a:prstGeom>
          <a:noFill/>
        </p:spPr>
        <p:txBody>
          <a:bodyPr wrap="square" rtlCol="0">
            <a:spAutoFit/>
          </a:bodyPr>
          <a:lstStyle/>
          <a:p>
            <a:r>
              <a:rPr lang="en-US" sz="2000" b="1" dirty="0">
                <a:solidFill>
                  <a:srgbClr val="002060"/>
                </a:solidFill>
              </a:rPr>
              <a:t>B</a:t>
            </a:r>
          </a:p>
        </p:txBody>
      </p:sp>
      <p:sp>
        <p:nvSpPr>
          <p:cNvPr id="11" name="TextBox 10"/>
          <p:cNvSpPr txBox="1"/>
          <p:nvPr/>
        </p:nvSpPr>
        <p:spPr>
          <a:xfrm>
            <a:off x="10267600" y="3956998"/>
            <a:ext cx="414421" cy="400110"/>
          </a:xfrm>
          <a:prstGeom prst="rect">
            <a:avLst/>
          </a:prstGeom>
          <a:noFill/>
        </p:spPr>
        <p:txBody>
          <a:bodyPr wrap="square" rtlCol="0">
            <a:spAutoFit/>
          </a:bodyPr>
          <a:lstStyle/>
          <a:p>
            <a:r>
              <a:rPr lang="en-US" sz="2000" b="1" dirty="0">
                <a:solidFill>
                  <a:srgbClr val="002060"/>
                </a:solidFill>
              </a:rPr>
              <a:t>F</a:t>
            </a:r>
          </a:p>
        </p:txBody>
      </p:sp>
      <p:sp>
        <p:nvSpPr>
          <p:cNvPr id="12" name="TextBox 11"/>
          <p:cNvSpPr txBox="1"/>
          <p:nvPr/>
        </p:nvSpPr>
        <p:spPr>
          <a:xfrm>
            <a:off x="10227495" y="4340357"/>
            <a:ext cx="414421" cy="400110"/>
          </a:xfrm>
          <a:prstGeom prst="rect">
            <a:avLst/>
          </a:prstGeom>
          <a:noFill/>
        </p:spPr>
        <p:txBody>
          <a:bodyPr wrap="square" rtlCol="0">
            <a:spAutoFit/>
          </a:bodyPr>
          <a:lstStyle/>
          <a:p>
            <a:r>
              <a:rPr lang="en-US" sz="2000" b="1" dirty="0">
                <a:solidFill>
                  <a:srgbClr val="002060"/>
                </a:solidFill>
              </a:rPr>
              <a:t>A</a:t>
            </a:r>
          </a:p>
        </p:txBody>
      </p:sp>
      <p:sp>
        <p:nvSpPr>
          <p:cNvPr id="13" name="TextBox 12"/>
          <p:cNvSpPr txBox="1"/>
          <p:nvPr/>
        </p:nvSpPr>
        <p:spPr>
          <a:xfrm>
            <a:off x="10227495" y="4729251"/>
            <a:ext cx="414421" cy="400110"/>
          </a:xfrm>
          <a:prstGeom prst="rect">
            <a:avLst/>
          </a:prstGeom>
          <a:noFill/>
        </p:spPr>
        <p:txBody>
          <a:bodyPr wrap="square" rtlCol="0">
            <a:spAutoFit/>
          </a:bodyPr>
          <a:lstStyle/>
          <a:p>
            <a:r>
              <a:rPr lang="en-US" sz="2000" b="1" dirty="0">
                <a:solidFill>
                  <a:srgbClr val="002060"/>
                </a:solidFill>
              </a:rPr>
              <a:t>C</a:t>
            </a:r>
          </a:p>
        </p:txBody>
      </p:sp>
      <p:sp>
        <p:nvSpPr>
          <p:cNvPr id="14" name="TextBox 13"/>
          <p:cNvSpPr txBox="1"/>
          <p:nvPr/>
        </p:nvSpPr>
        <p:spPr>
          <a:xfrm>
            <a:off x="10246447" y="5138785"/>
            <a:ext cx="414421" cy="400110"/>
          </a:xfrm>
          <a:prstGeom prst="rect">
            <a:avLst/>
          </a:prstGeom>
          <a:noFill/>
        </p:spPr>
        <p:txBody>
          <a:bodyPr wrap="square" rtlCol="0">
            <a:spAutoFit/>
          </a:bodyPr>
          <a:lstStyle/>
          <a:p>
            <a:r>
              <a:rPr lang="en-US" sz="2000" b="1" dirty="0">
                <a:solidFill>
                  <a:srgbClr val="002060"/>
                </a:solidFill>
              </a:rPr>
              <a:t>D</a:t>
            </a:r>
          </a:p>
        </p:txBody>
      </p:sp>
      <p:sp>
        <p:nvSpPr>
          <p:cNvPr id="15" name="TextBox 14"/>
          <p:cNvSpPr txBox="1"/>
          <p:nvPr/>
        </p:nvSpPr>
        <p:spPr>
          <a:xfrm>
            <a:off x="10231893" y="5526103"/>
            <a:ext cx="414421" cy="400110"/>
          </a:xfrm>
          <a:prstGeom prst="rect">
            <a:avLst/>
          </a:prstGeom>
          <a:noFill/>
        </p:spPr>
        <p:txBody>
          <a:bodyPr wrap="square" rtlCol="0">
            <a:spAutoFit/>
          </a:bodyPr>
          <a:lstStyle/>
          <a:p>
            <a:r>
              <a:rPr lang="en-US" sz="2000" b="1" dirty="0">
                <a:solidFill>
                  <a:srgbClr val="002060"/>
                </a:solidFill>
              </a:rPr>
              <a:t>G</a:t>
            </a:r>
          </a:p>
        </p:txBody>
      </p:sp>
      <p:sp>
        <p:nvSpPr>
          <p:cNvPr id="16" name="Rectangle 15"/>
          <p:cNvSpPr/>
          <p:nvPr/>
        </p:nvSpPr>
        <p:spPr>
          <a:xfrm>
            <a:off x="7297083" y="1073740"/>
            <a:ext cx="2902006" cy="59415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nSpc>
                <a:spcPct val="120000"/>
              </a:lnSpc>
            </a:pPr>
            <a:r>
              <a:rPr lang="en-US" sz="2000" dirty="0">
                <a:solidFill>
                  <a:srgbClr val="002060"/>
                </a:solidFill>
              </a:rPr>
              <a:t>*</a:t>
            </a:r>
            <a:r>
              <a:rPr lang="en-US" sz="2000" dirty="0" err="1">
                <a:solidFill>
                  <a:srgbClr val="002060"/>
                </a:solidFill>
              </a:rPr>
              <a:t>nacer</a:t>
            </a:r>
            <a:r>
              <a:rPr lang="en-US" sz="2000" dirty="0">
                <a:solidFill>
                  <a:srgbClr val="002060"/>
                </a:solidFill>
              </a:rPr>
              <a:t> = to be born</a:t>
            </a:r>
          </a:p>
          <a:p>
            <a:pPr>
              <a:lnSpc>
                <a:spcPct val="120000"/>
              </a:lnSpc>
            </a:pPr>
            <a:r>
              <a:rPr lang="en-US" sz="2000" dirty="0">
                <a:solidFill>
                  <a:srgbClr val="002060"/>
                </a:solidFill>
              </a:rPr>
              <a:t>*</a:t>
            </a:r>
            <a:r>
              <a:rPr lang="en-US" sz="2000" dirty="0" err="1">
                <a:solidFill>
                  <a:srgbClr val="002060"/>
                </a:solidFill>
              </a:rPr>
              <a:t>marcar</a:t>
            </a:r>
            <a:r>
              <a:rPr lang="en-US" sz="2000" dirty="0">
                <a:solidFill>
                  <a:srgbClr val="002060"/>
                </a:solidFill>
              </a:rPr>
              <a:t> = to score</a:t>
            </a:r>
          </a:p>
          <a:p>
            <a:pPr>
              <a:lnSpc>
                <a:spcPct val="120000"/>
              </a:lnSpc>
            </a:pPr>
            <a:r>
              <a:rPr lang="en-US" sz="2000" dirty="0">
                <a:solidFill>
                  <a:srgbClr val="002060"/>
                </a:solidFill>
              </a:rPr>
              <a:t>*</a:t>
            </a:r>
            <a:r>
              <a:rPr lang="en-US" sz="2000" dirty="0" err="1">
                <a:solidFill>
                  <a:srgbClr val="002060"/>
                </a:solidFill>
              </a:rPr>
              <a:t>mejor</a:t>
            </a:r>
            <a:r>
              <a:rPr lang="en-US" sz="2000" dirty="0">
                <a:solidFill>
                  <a:srgbClr val="002060"/>
                </a:solidFill>
              </a:rPr>
              <a:t> = better, best</a:t>
            </a:r>
          </a:p>
        </p:txBody>
      </p:sp>
      <p:sp>
        <p:nvSpPr>
          <p:cNvPr id="17" name="Rounded Rectangular Callout 16"/>
          <p:cNvSpPr/>
          <p:nvPr/>
        </p:nvSpPr>
        <p:spPr>
          <a:xfrm>
            <a:off x="7476077" y="2024743"/>
            <a:ext cx="2166613" cy="2769358"/>
          </a:xfrm>
          <a:prstGeom prst="wedgeRoundRectCallout">
            <a:avLst>
              <a:gd name="adj1" fmla="val -75817"/>
              <a:gd name="adj2" fmla="val 15840"/>
              <a:gd name="adj3" fmla="val 16667"/>
            </a:avLst>
          </a:prstGeom>
          <a:solidFill>
            <a:schemeClr val="accent4">
              <a:lumMod val="20000"/>
              <a:lumOff val="8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00" dirty="0">
                <a:solidFill>
                  <a:srgbClr val="002060"/>
                </a:solidFill>
              </a:rPr>
              <a:t>El </a:t>
            </a:r>
            <a:r>
              <a:rPr lang="en-US" sz="2200" dirty="0" err="1">
                <a:solidFill>
                  <a:srgbClr val="002060"/>
                </a:solidFill>
              </a:rPr>
              <a:t>Balón</a:t>
            </a:r>
            <a:r>
              <a:rPr lang="en-US" sz="2200" dirty="0">
                <a:solidFill>
                  <a:srgbClr val="002060"/>
                </a:solidFill>
              </a:rPr>
              <a:t> de Oro es un </a:t>
            </a:r>
            <a:r>
              <a:rPr lang="en-US" sz="2200" dirty="0" err="1">
                <a:solidFill>
                  <a:srgbClr val="002060"/>
                </a:solidFill>
              </a:rPr>
              <a:t>premio</a:t>
            </a:r>
            <a:r>
              <a:rPr lang="en-US" sz="2200" dirty="0">
                <a:solidFill>
                  <a:srgbClr val="002060"/>
                </a:solidFill>
              </a:rPr>
              <a:t> para el *</a:t>
            </a:r>
            <a:r>
              <a:rPr lang="en-US" sz="2200" dirty="0" err="1">
                <a:solidFill>
                  <a:srgbClr val="002060"/>
                </a:solidFill>
              </a:rPr>
              <a:t>mejor</a:t>
            </a:r>
            <a:r>
              <a:rPr lang="en-US" sz="2200" dirty="0">
                <a:solidFill>
                  <a:srgbClr val="002060"/>
                </a:solidFill>
              </a:rPr>
              <a:t> </a:t>
            </a:r>
            <a:r>
              <a:rPr lang="en-US" sz="2200" dirty="0" err="1">
                <a:solidFill>
                  <a:srgbClr val="002060"/>
                </a:solidFill>
              </a:rPr>
              <a:t>futbolista</a:t>
            </a:r>
            <a:r>
              <a:rPr lang="en-US" sz="2200" dirty="0">
                <a:solidFill>
                  <a:srgbClr val="002060"/>
                </a:solidFill>
              </a:rPr>
              <a:t> </a:t>
            </a:r>
            <a:r>
              <a:rPr lang="en-US" sz="2200" dirty="0" err="1">
                <a:solidFill>
                  <a:srgbClr val="002060"/>
                </a:solidFill>
              </a:rPr>
              <a:t>cada</a:t>
            </a:r>
            <a:r>
              <a:rPr lang="en-US" sz="2200" dirty="0">
                <a:solidFill>
                  <a:srgbClr val="002060"/>
                </a:solidFill>
              </a:rPr>
              <a:t> </a:t>
            </a:r>
            <a:r>
              <a:rPr lang="en-US" sz="2200" dirty="0" err="1">
                <a:solidFill>
                  <a:srgbClr val="002060"/>
                </a:solidFill>
              </a:rPr>
              <a:t>año</a:t>
            </a:r>
            <a:r>
              <a:rPr lang="en-US" sz="2200" dirty="0">
                <a:solidFill>
                  <a:srgbClr val="002060"/>
                </a:solidFill>
              </a:rPr>
              <a:t>.</a:t>
            </a:r>
          </a:p>
        </p:txBody>
      </p:sp>
    </p:spTree>
    <p:extLst>
      <p:ext uri="{BB962C8B-B14F-4D97-AF65-F5344CB8AC3E}">
        <p14:creationId xmlns:p14="http://schemas.microsoft.com/office/powerpoint/2010/main" val="346565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7" grpId="0" animBg="1"/>
      <p:bldP spid="1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79999" y="1622426"/>
            <a:ext cx="11359444" cy="400110"/>
          </a:xfrm>
          <a:prstGeom prst="rect">
            <a:avLst/>
          </a:prstGeom>
          <a:noFill/>
        </p:spPr>
        <p:txBody>
          <a:bodyPr wrap="square" rtlCol="0">
            <a:spAutoFit/>
          </a:bodyPr>
          <a:lstStyle/>
          <a:p>
            <a:r>
              <a:rPr lang="en-GB" sz="2000" dirty="0">
                <a:solidFill>
                  <a:srgbClr val="002060"/>
                </a:solidFill>
              </a:rPr>
              <a:t>With </a:t>
            </a:r>
            <a:r>
              <a:rPr lang="en-GB" sz="2000" b="1" dirty="0">
                <a:solidFill>
                  <a:srgbClr val="002060"/>
                </a:solidFill>
              </a:rPr>
              <a:t>–</a:t>
            </a:r>
            <a:r>
              <a:rPr lang="en-GB" sz="2000" b="1" dirty="0" err="1">
                <a:solidFill>
                  <a:srgbClr val="002060"/>
                </a:solidFill>
              </a:rPr>
              <a:t>ar</a:t>
            </a:r>
            <a:r>
              <a:rPr lang="en-GB" sz="2000" b="1" dirty="0">
                <a:solidFill>
                  <a:srgbClr val="002060"/>
                </a:solidFill>
              </a:rPr>
              <a:t> </a:t>
            </a:r>
            <a:r>
              <a:rPr lang="en-GB" sz="2000" dirty="0">
                <a:solidFill>
                  <a:srgbClr val="002060"/>
                </a:solidFill>
              </a:rPr>
              <a:t>verbs, use the verb ending ____ to mean ‘</a:t>
            </a:r>
            <a:r>
              <a:rPr lang="en-GB" sz="2000" b="1" dirty="0">
                <a:solidFill>
                  <a:srgbClr val="002060"/>
                </a:solidFill>
              </a:rPr>
              <a:t>s/he</a:t>
            </a:r>
            <a:r>
              <a:rPr lang="en-GB" sz="2000" dirty="0">
                <a:solidFill>
                  <a:srgbClr val="002060"/>
                </a:solidFill>
              </a:rPr>
              <a:t>’ or ‘</a:t>
            </a:r>
            <a:r>
              <a:rPr lang="en-GB" sz="2000" b="1" dirty="0">
                <a:solidFill>
                  <a:srgbClr val="002060"/>
                </a:solidFill>
              </a:rPr>
              <a:t>it</a:t>
            </a:r>
            <a:r>
              <a:rPr lang="en-GB" sz="2000" dirty="0">
                <a:solidFill>
                  <a:srgbClr val="002060"/>
                </a:solidFill>
              </a:rPr>
              <a:t>’ for a </a:t>
            </a:r>
            <a:r>
              <a:rPr lang="en-GB" sz="2000">
                <a:solidFill>
                  <a:srgbClr val="002060"/>
                </a:solidFill>
              </a:rPr>
              <a:t>completed past event.</a:t>
            </a:r>
            <a:endParaRPr lang="en-GB" sz="2000" dirty="0">
              <a:solidFill>
                <a:srgbClr val="002060"/>
              </a:solidFill>
            </a:endParaRPr>
          </a:p>
        </p:txBody>
      </p:sp>
      <p:sp>
        <p:nvSpPr>
          <p:cNvPr id="27" name="TextBox 26"/>
          <p:cNvSpPr txBox="1"/>
          <p:nvPr/>
        </p:nvSpPr>
        <p:spPr>
          <a:xfrm>
            <a:off x="1409668" y="2168883"/>
            <a:ext cx="1061158" cy="400110"/>
          </a:xfrm>
          <a:prstGeom prst="rect">
            <a:avLst/>
          </a:prstGeom>
          <a:noFill/>
        </p:spPr>
        <p:txBody>
          <a:bodyPr wrap="square" rtlCol="0">
            <a:spAutoFit/>
          </a:bodyPr>
          <a:lstStyle/>
          <a:p>
            <a:r>
              <a:rPr lang="en-GB" sz="2000">
                <a:solidFill>
                  <a:srgbClr val="002060"/>
                </a:solidFill>
              </a:rPr>
              <a:t>to win</a:t>
            </a:r>
            <a:endParaRPr lang="en-GB" sz="2000" dirty="0">
              <a:solidFill>
                <a:srgbClr val="002060"/>
              </a:solidFill>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5" y="0"/>
            <a:ext cx="6921805" cy="1325563"/>
          </a:xfrm>
        </p:spPr>
        <p:txBody>
          <a:bodyPr>
            <a:normAutofit/>
          </a:bodyPr>
          <a:lstStyle/>
          <a:p>
            <a:r>
              <a:rPr lang="en-GB" sz="2600" b="1" dirty="0">
                <a:solidFill>
                  <a:schemeClr val="bg1"/>
                </a:solidFill>
              </a:rPr>
              <a:t>Talking about the past: 3</a:t>
            </a:r>
            <a:r>
              <a:rPr lang="en-GB" sz="2600" b="1" baseline="30000" dirty="0">
                <a:solidFill>
                  <a:schemeClr val="bg1"/>
                </a:solidFill>
              </a:rPr>
              <a:t>rd</a:t>
            </a:r>
            <a:r>
              <a:rPr lang="en-GB" sz="2600" b="1" dirty="0">
                <a:solidFill>
                  <a:schemeClr val="bg1"/>
                </a:solidFill>
              </a:rPr>
              <a:t> person </a:t>
            </a:r>
            <a:br>
              <a:rPr lang="en-GB" sz="2600" b="1" dirty="0">
                <a:solidFill>
                  <a:schemeClr val="bg1"/>
                </a:solidFill>
              </a:rPr>
            </a:br>
            <a:r>
              <a:rPr lang="en-GB" sz="2600" b="1">
                <a:solidFill>
                  <a:schemeClr val="bg1"/>
                </a:solidFill>
              </a:rPr>
              <a:t>singular in the preterite [revisited]</a:t>
            </a:r>
            <a:endParaRPr lang="en-GB" sz="2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79999" y="3414819"/>
            <a:ext cx="12012001" cy="430887"/>
          </a:xfrm>
          <a:prstGeom prst="rect">
            <a:avLst/>
          </a:prstGeom>
          <a:noFill/>
        </p:spPr>
        <p:txBody>
          <a:bodyPr wrap="square" rtlCol="0">
            <a:spAutoFit/>
          </a:bodyPr>
          <a:lstStyle/>
          <a:p>
            <a:pPr>
              <a:lnSpc>
                <a:spcPct val="110000"/>
              </a:lnSpc>
            </a:pPr>
            <a:r>
              <a:rPr lang="en-GB" sz="2000" dirty="0">
                <a:solidFill>
                  <a:srgbClr val="002060"/>
                </a:solidFill>
              </a:rPr>
              <a:t>With </a:t>
            </a:r>
            <a:r>
              <a:rPr lang="en-GB" sz="2000" b="1" dirty="0">
                <a:solidFill>
                  <a:srgbClr val="002060"/>
                </a:solidFill>
              </a:rPr>
              <a:t>–</a:t>
            </a:r>
            <a:r>
              <a:rPr lang="en-GB" sz="2000" b="1" dirty="0" err="1">
                <a:solidFill>
                  <a:srgbClr val="002060"/>
                </a:solidFill>
              </a:rPr>
              <a:t>er</a:t>
            </a:r>
            <a:r>
              <a:rPr lang="en-GB" sz="2000" b="1" dirty="0">
                <a:solidFill>
                  <a:srgbClr val="002060"/>
                </a:solidFill>
              </a:rPr>
              <a:t> / –</a:t>
            </a:r>
            <a:r>
              <a:rPr lang="en-GB" sz="2000" b="1" dirty="0" err="1">
                <a:solidFill>
                  <a:srgbClr val="002060"/>
                </a:solidFill>
              </a:rPr>
              <a:t>ir</a:t>
            </a:r>
            <a:r>
              <a:rPr lang="en-GB" sz="2000" b="1" dirty="0">
                <a:solidFill>
                  <a:srgbClr val="002060"/>
                </a:solidFill>
              </a:rPr>
              <a:t> verbs</a:t>
            </a:r>
            <a:r>
              <a:rPr lang="en-GB" sz="2000">
                <a:solidFill>
                  <a:srgbClr val="002060"/>
                </a:solidFill>
              </a:rPr>
              <a:t>, use the verb ending ____ to mean </a:t>
            </a:r>
            <a:r>
              <a:rPr lang="en-GB" sz="2000" dirty="0">
                <a:solidFill>
                  <a:srgbClr val="002060"/>
                </a:solidFill>
              </a:rPr>
              <a:t>‘</a:t>
            </a:r>
            <a:r>
              <a:rPr lang="en-GB" sz="2000" b="1" dirty="0">
                <a:solidFill>
                  <a:srgbClr val="002060"/>
                </a:solidFill>
              </a:rPr>
              <a:t>s/he</a:t>
            </a:r>
            <a:r>
              <a:rPr lang="en-GB" sz="2000" dirty="0">
                <a:solidFill>
                  <a:srgbClr val="002060"/>
                </a:solidFill>
              </a:rPr>
              <a:t>’ or ‘</a:t>
            </a:r>
            <a:r>
              <a:rPr lang="en-GB" sz="2000" b="1" dirty="0">
                <a:solidFill>
                  <a:srgbClr val="002060"/>
                </a:solidFill>
              </a:rPr>
              <a:t>it</a:t>
            </a:r>
            <a:r>
              <a:rPr lang="en-GB" sz="2000" dirty="0">
                <a:solidFill>
                  <a:srgbClr val="002060"/>
                </a:solidFill>
              </a:rPr>
              <a:t>’ for a </a:t>
            </a:r>
            <a:r>
              <a:rPr lang="en-GB" sz="2000">
                <a:solidFill>
                  <a:srgbClr val="002060"/>
                </a:solidFill>
              </a:rPr>
              <a:t>completed past event. </a:t>
            </a:r>
            <a:endParaRPr lang="en-GB" sz="2000" dirty="0">
              <a:solidFill>
                <a:srgbClr val="002060"/>
              </a:solidFill>
            </a:endParaRPr>
          </a:p>
        </p:txBody>
      </p:sp>
      <p:sp>
        <p:nvSpPr>
          <p:cNvPr id="3" name="TextBox 2"/>
          <p:cNvSpPr txBox="1"/>
          <p:nvPr/>
        </p:nvSpPr>
        <p:spPr>
          <a:xfrm>
            <a:off x="3622511" y="4039322"/>
            <a:ext cx="1414402" cy="400110"/>
          </a:xfrm>
          <a:prstGeom prst="rect">
            <a:avLst/>
          </a:prstGeom>
          <a:noFill/>
        </p:spPr>
        <p:txBody>
          <a:bodyPr wrap="square" rtlCol="0">
            <a:spAutoFit/>
          </a:bodyPr>
          <a:lstStyle/>
          <a:p>
            <a:r>
              <a:rPr lang="en-US" sz="2000" dirty="0" err="1">
                <a:solidFill>
                  <a:srgbClr val="002060"/>
                </a:solidFill>
              </a:rPr>
              <a:t>crecer</a:t>
            </a:r>
            <a:endParaRPr lang="en-US" sz="2000" dirty="0">
              <a:solidFill>
                <a:srgbClr val="002060"/>
              </a:solidFill>
            </a:endParaRPr>
          </a:p>
        </p:txBody>
      </p:sp>
      <p:sp>
        <p:nvSpPr>
          <p:cNvPr id="6" name="TextBox 5"/>
          <p:cNvSpPr txBox="1"/>
          <p:nvPr/>
        </p:nvSpPr>
        <p:spPr>
          <a:xfrm>
            <a:off x="1520556" y="4513704"/>
            <a:ext cx="3536078" cy="400110"/>
          </a:xfrm>
          <a:prstGeom prst="rect">
            <a:avLst/>
          </a:prstGeom>
          <a:noFill/>
        </p:spPr>
        <p:txBody>
          <a:bodyPr wrap="square" rtlCol="0">
            <a:spAutoFit/>
          </a:bodyPr>
          <a:lstStyle/>
          <a:p>
            <a:r>
              <a:rPr lang="en-US" sz="2000" b="1">
                <a:solidFill>
                  <a:srgbClr val="002060"/>
                </a:solidFill>
              </a:rPr>
              <a:t>s/he</a:t>
            </a:r>
            <a:r>
              <a:rPr lang="en-US" sz="2000">
                <a:solidFill>
                  <a:srgbClr val="002060"/>
                </a:solidFill>
              </a:rPr>
              <a:t> (or </a:t>
            </a:r>
            <a:r>
              <a:rPr lang="en-US" sz="2000" b="1">
                <a:solidFill>
                  <a:srgbClr val="002060"/>
                </a:solidFill>
              </a:rPr>
              <a:t>it</a:t>
            </a:r>
            <a:r>
              <a:rPr lang="en-US" sz="2000">
                <a:solidFill>
                  <a:srgbClr val="002060"/>
                </a:solidFill>
              </a:rPr>
              <a:t>) grew up </a:t>
            </a:r>
            <a:endParaRPr lang="en-US" sz="2000" dirty="0">
              <a:solidFill>
                <a:srgbClr val="002060"/>
              </a:solidFill>
            </a:endParaRPr>
          </a:p>
        </p:txBody>
      </p:sp>
      <p:sp>
        <p:nvSpPr>
          <p:cNvPr id="8" name="TextBox 7"/>
          <p:cNvSpPr txBox="1"/>
          <p:nvPr/>
        </p:nvSpPr>
        <p:spPr>
          <a:xfrm>
            <a:off x="4544232" y="4493088"/>
            <a:ext cx="1703055" cy="400110"/>
          </a:xfrm>
          <a:prstGeom prst="rect">
            <a:avLst/>
          </a:prstGeom>
          <a:noFill/>
        </p:spPr>
        <p:txBody>
          <a:bodyPr wrap="square" rtlCol="0">
            <a:spAutoFit/>
          </a:bodyPr>
          <a:lstStyle/>
          <a:p>
            <a:r>
              <a:rPr lang="en-US" sz="2000" dirty="0" err="1">
                <a:solidFill>
                  <a:srgbClr val="002060"/>
                </a:solidFill>
              </a:rPr>
              <a:t>crec</a:t>
            </a:r>
            <a:r>
              <a:rPr lang="en-US" sz="2000" b="1" dirty="0" err="1">
                <a:solidFill>
                  <a:srgbClr val="EE6000"/>
                </a:solidFill>
              </a:rPr>
              <a:t>ió</a:t>
            </a:r>
            <a:endParaRPr lang="en-US" sz="2000" b="1" dirty="0">
              <a:solidFill>
                <a:srgbClr val="EE6000"/>
              </a:solidFill>
            </a:endParaRPr>
          </a:p>
        </p:txBody>
      </p:sp>
      <p:sp>
        <p:nvSpPr>
          <p:cNvPr id="12" name="TextBox 11"/>
          <p:cNvSpPr txBox="1"/>
          <p:nvPr/>
        </p:nvSpPr>
        <p:spPr>
          <a:xfrm>
            <a:off x="5214470" y="3403760"/>
            <a:ext cx="672353" cy="400110"/>
          </a:xfrm>
          <a:prstGeom prst="rect">
            <a:avLst/>
          </a:prstGeom>
          <a:noFill/>
        </p:spPr>
        <p:txBody>
          <a:bodyPr wrap="square" rtlCol="0">
            <a:spAutoFit/>
          </a:bodyPr>
          <a:lstStyle/>
          <a:p>
            <a:r>
              <a:rPr lang="en-US" sz="2000" b="1" dirty="0" err="1">
                <a:solidFill>
                  <a:srgbClr val="EE6000"/>
                </a:solidFill>
              </a:rPr>
              <a:t>ió</a:t>
            </a:r>
            <a:endParaRPr lang="en-US" sz="2000" b="1" dirty="0">
              <a:solidFill>
                <a:srgbClr val="EE6000"/>
              </a:solidFill>
            </a:endParaRPr>
          </a:p>
        </p:txBody>
      </p:sp>
      <p:sp>
        <p:nvSpPr>
          <p:cNvPr id="13" name="TextBox 12"/>
          <p:cNvSpPr txBox="1"/>
          <p:nvPr/>
        </p:nvSpPr>
        <p:spPr>
          <a:xfrm>
            <a:off x="4704684" y="1622426"/>
            <a:ext cx="552823" cy="400110"/>
          </a:xfrm>
          <a:prstGeom prst="rect">
            <a:avLst/>
          </a:prstGeom>
          <a:noFill/>
        </p:spPr>
        <p:txBody>
          <a:bodyPr wrap="square" rtlCol="0">
            <a:spAutoFit/>
          </a:bodyPr>
          <a:lstStyle/>
          <a:p>
            <a:r>
              <a:rPr lang="en-US" sz="2000" b="1" dirty="0" err="1">
                <a:solidFill>
                  <a:srgbClr val="EE6000"/>
                </a:solidFill>
              </a:rPr>
              <a:t>ó</a:t>
            </a:r>
            <a:endParaRPr lang="en-US" sz="2000" b="1" dirty="0">
              <a:solidFill>
                <a:srgbClr val="EE6000"/>
              </a:solidFill>
            </a:endParaRPr>
          </a:p>
        </p:txBody>
      </p:sp>
      <p:sp>
        <p:nvSpPr>
          <p:cNvPr id="14" name="TextBox 13"/>
          <p:cNvSpPr txBox="1"/>
          <p:nvPr/>
        </p:nvSpPr>
        <p:spPr>
          <a:xfrm>
            <a:off x="2856318" y="2129594"/>
            <a:ext cx="1688353" cy="400110"/>
          </a:xfrm>
          <a:prstGeom prst="rect">
            <a:avLst/>
          </a:prstGeom>
          <a:noFill/>
        </p:spPr>
        <p:txBody>
          <a:bodyPr wrap="square" rtlCol="0">
            <a:spAutoFit/>
          </a:bodyPr>
          <a:lstStyle/>
          <a:p>
            <a:r>
              <a:rPr lang="en-US" sz="2000" dirty="0" err="1">
                <a:solidFill>
                  <a:srgbClr val="002060"/>
                </a:solidFill>
              </a:rPr>
              <a:t>ganar</a:t>
            </a:r>
            <a:endParaRPr lang="en-US" sz="2000" dirty="0">
              <a:solidFill>
                <a:srgbClr val="002060"/>
              </a:solidFill>
            </a:endParaRPr>
          </a:p>
        </p:txBody>
      </p:sp>
      <p:sp>
        <p:nvSpPr>
          <p:cNvPr id="15" name="TextBox 14"/>
          <p:cNvSpPr txBox="1"/>
          <p:nvPr/>
        </p:nvSpPr>
        <p:spPr>
          <a:xfrm>
            <a:off x="1409668" y="2633713"/>
            <a:ext cx="2361536" cy="400110"/>
          </a:xfrm>
          <a:prstGeom prst="rect">
            <a:avLst/>
          </a:prstGeom>
          <a:noFill/>
        </p:spPr>
        <p:txBody>
          <a:bodyPr wrap="square" rtlCol="0">
            <a:spAutoFit/>
          </a:bodyPr>
          <a:lstStyle/>
          <a:p>
            <a:r>
              <a:rPr lang="en-US" sz="2000" b="1">
                <a:solidFill>
                  <a:srgbClr val="002060"/>
                </a:solidFill>
              </a:rPr>
              <a:t>s/he</a:t>
            </a:r>
            <a:r>
              <a:rPr lang="en-US" sz="2000">
                <a:solidFill>
                  <a:srgbClr val="002060"/>
                </a:solidFill>
              </a:rPr>
              <a:t> (or </a:t>
            </a:r>
            <a:r>
              <a:rPr lang="en-US" sz="2000" b="1">
                <a:solidFill>
                  <a:srgbClr val="002060"/>
                </a:solidFill>
              </a:rPr>
              <a:t>it</a:t>
            </a:r>
            <a:r>
              <a:rPr lang="en-US" sz="2000">
                <a:solidFill>
                  <a:srgbClr val="002060"/>
                </a:solidFill>
              </a:rPr>
              <a:t>) won </a:t>
            </a:r>
            <a:endParaRPr lang="en-US" sz="2000" dirty="0">
              <a:solidFill>
                <a:srgbClr val="002060"/>
              </a:solidFill>
            </a:endParaRPr>
          </a:p>
        </p:txBody>
      </p:sp>
      <p:sp>
        <p:nvSpPr>
          <p:cNvPr id="16" name="TextBox 15"/>
          <p:cNvSpPr txBox="1"/>
          <p:nvPr/>
        </p:nvSpPr>
        <p:spPr>
          <a:xfrm>
            <a:off x="3963364" y="2624628"/>
            <a:ext cx="1718235" cy="400110"/>
          </a:xfrm>
          <a:prstGeom prst="rect">
            <a:avLst/>
          </a:prstGeom>
          <a:noFill/>
        </p:spPr>
        <p:txBody>
          <a:bodyPr wrap="square" rtlCol="0">
            <a:spAutoFit/>
          </a:bodyPr>
          <a:lstStyle/>
          <a:p>
            <a:r>
              <a:rPr lang="en-US" sz="2000" dirty="0" err="1">
                <a:solidFill>
                  <a:srgbClr val="002060"/>
                </a:solidFill>
              </a:rPr>
              <a:t>gan</a:t>
            </a:r>
            <a:r>
              <a:rPr lang="en-US" sz="2000" b="1" dirty="0" err="1">
                <a:solidFill>
                  <a:srgbClr val="EE6000"/>
                </a:solidFill>
              </a:rPr>
              <a:t>ó</a:t>
            </a:r>
            <a:endParaRPr lang="en-US" sz="2000" b="1" dirty="0">
              <a:solidFill>
                <a:srgbClr val="EE6000"/>
              </a:solidFill>
            </a:endParaRPr>
          </a:p>
        </p:txBody>
      </p:sp>
      <p:sp>
        <p:nvSpPr>
          <p:cNvPr id="20" name="TextBox 19"/>
          <p:cNvSpPr txBox="1"/>
          <p:nvPr/>
        </p:nvSpPr>
        <p:spPr>
          <a:xfrm>
            <a:off x="1520556" y="5374256"/>
            <a:ext cx="776941" cy="400110"/>
          </a:xfrm>
          <a:prstGeom prst="rect">
            <a:avLst/>
          </a:prstGeom>
          <a:noFill/>
        </p:spPr>
        <p:txBody>
          <a:bodyPr wrap="square" rtlCol="0">
            <a:spAutoFit/>
          </a:bodyPr>
          <a:lstStyle/>
          <a:p>
            <a:r>
              <a:rPr lang="en-US" sz="2000" b="1" dirty="0" err="1">
                <a:solidFill>
                  <a:srgbClr val="EE6000"/>
                </a:solidFill>
              </a:rPr>
              <a:t>fue</a:t>
            </a:r>
            <a:endParaRPr lang="en-US" sz="2000" b="1" dirty="0">
              <a:solidFill>
                <a:srgbClr val="EE6000"/>
              </a:solidFill>
            </a:endParaRPr>
          </a:p>
        </p:txBody>
      </p:sp>
      <p:sp>
        <p:nvSpPr>
          <p:cNvPr id="21" name="TextBox 20"/>
          <p:cNvSpPr txBox="1"/>
          <p:nvPr/>
        </p:nvSpPr>
        <p:spPr>
          <a:xfrm>
            <a:off x="4868209" y="5360974"/>
            <a:ext cx="1030941" cy="400110"/>
          </a:xfrm>
          <a:prstGeom prst="rect">
            <a:avLst/>
          </a:prstGeom>
          <a:noFill/>
        </p:spPr>
        <p:txBody>
          <a:bodyPr wrap="square" rtlCol="0">
            <a:spAutoFit/>
          </a:bodyPr>
          <a:lstStyle/>
          <a:p>
            <a:r>
              <a:rPr lang="en-US" sz="2000" b="1" dirty="0" err="1">
                <a:solidFill>
                  <a:srgbClr val="EE6000"/>
                </a:solidFill>
              </a:rPr>
              <a:t>hizo</a:t>
            </a:r>
            <a:endParaRPr lang="en-US" sz="2000" b="1" dirty="0">
              <a:solidFill>
                <a:srgbClr val="EE6000"/>
              </a:solidFill>
            </a:endParaRPr>
          </a:p>
        </p:txBody>
      </p:sp>
      <p:sp>
        <p:nvSpPr>
          <p:cNvPr id="22" name="TextBox 21"/>
          <p:cNvSpPr txBox="1"/>
          <p:nvPr/>
        </p:nvSpPr>
        <p:spPr>
          <a:xfrm>
            <a:off x="179999" y="4024153"/>
            <a:ext cx="2850445" cy="400110"/>
          </a:xfrm>
          <a:prstGeom prst="rect">
            <a:avLst/>
          </a:prstGeom>
          <a:noFill/>
        </p:spPr>
        <p:txBody>
          <a:bodyPr wrap="square" rtlCol="0">
            <a:spAutoFit/>
          </a:bodyPr>
          <a:lstStyle/>
          <a:p>
            <a:r>
              <a:rPr lang="en-GB" sz="2000" b="1">
                <a:solidFill>
                  <a:srgbClr val="002060"/>
                </a:solidFill>
              </a:rPr>
              <a:t>Ejemplo:</a:t>
            </a:r>
            <a:endParaRPr lang="en-GB" sz="2000" b="1" dirty="0">
              <a:solidFill>
                <a:srgbClr val="002060"/>
              </a:solidFill>
            </a:endParaRPr>
          </a:p>
        </p:txBody>
      </p:sp>
      <p:sp>
        <p:nvSpPr>
          <p:cNvPr id="23" name="TextBox 22"/>
          <p:cNvSpPr txBox="1"/>
          <p:nvPr/>
        </p:nvSpPr>
        <p:spPr>
          <a:xfrm>
            <a:off x="1479267" y="4032101"/>
            <a:ext cx="1636460" cy="400110"/>
          </a:xfrm>
          <a:prstGeom prst="rect">
            <a:avLst/>
          </a:prstGeom>
          <a:noFill/>
        </p:spPr>
        <p:txBody>
          <a:bodyPr wrap="square" rtlCol="0">
            <a:spAutoFit/>
          </a:bodyPr>
          <a:lstStyle/>
          <a:p>
            <a:r>
              <a:rPr lang="en-GB" sz="2000" dirty="0">
                <a:solidFill>
                  <a:srgbClr val="002060"/>
                </a:solidFill>
              </a:rPr>
              <a:t>to </a:t>
            </a:r>
            <a:r>
              <a:rPr lang="en-GB" sz="2000">
                <a:solidFill>
                  <a:srgbClr val="002060"/>
                </a:solidFill>
              </a:rPr>
              <a:t>grow up</a:t>
            </a:r>
            <a:endParaRPr lang="en-US" sz="2000" dirty="0">
              <a:solidFill>
                <a:srgbClr val="002060"/>
              </a:solidFill>
            </a:endParaRPr>
          </a:p>
        </p:txBody>
      </p:sp>
      <p:sp>
        <p:nvSpPr>
          <p:cNvPr id="26" name="TextBox 25"/>
          <p:cNvSpPr txBox="1"/>
          <p:nvPr/>
        </p:nvSpPr>
        <p:spPr>
          <a:xfrm>
            <a:off x="179999" y="2153100"/>
            <a:ext cx="1416756" cy="400110"/>
          </a:xfrm>
          <a:prstGeom prst="rect">
            <a:avLst/>
          </a:prstGeom>
          <a:noFill/>
        </p:spPr>
        <p:txBody>
          <a:bodyPr wrap="square" rtlCol="0">
            <a:spAutoFit/>
          </a:bodyPr>
          <a:lstStyle/>
          <a:p>
            <a:r>
              <a:rPr lang="en-GB" sz="2000" b="1">
                <a:solidFill>
                  <a:srgbClr val="002060"/>
                </a:solidFill>
              </a:rPr>
              <a:t>Ejemplo:</a:t>
            </a:r>
            <a:endParaRPr lang="en-GB" sz="2000" b="1" dirty="0">
              <a:solidFill>
                <a:srgbClr val="002060"/>
              </a:solidFill>
            </a:endParaRPr>
          </a:p>
        </p:txBody>
      </p:sp>
      <p:sp>
        <p:nvSpPr>
          <p:cNvPr id="29" name="TextBox 28"/>
          <p:cNvSpPr txBox="1"/>
          <p:nvPr/>
        </p:nvSpPr>
        <p:spPr>
          <a:xfrm>
            <a:off x="179999" y="5375916"/>
            <a:ext cx="11867445" cy="707886"/>
          </a:xfrm>
          <a:prstGeom prst="rect">
            <a:avLst/>
          </a:prstGeom>
          <a:noFill/>
        </p:spPr>
        <p:txBody>
          <a:bodyPr wrap="square" rtlCol="0">
            <a:spAutoFit/>
          </a:bodyPr>
          <a:lstStyle/>
          <a:p>
            <a:r>
              <a:rPr lang="en-GB" sz="2000" dirty="0">
                <a:solidFill>
                  <a:srgbClr val="002060"/>
                </a:solidFill>
              </a:rPr>
              <a:t>The verbs ______ (</a:t>
            </a:r>
            <a:r>
              <a:rPr lang="en-GB" sz="2000" b="1" dirty="0">
                <a:solidFill>
                  <a:srgbClr val="002060"/>
                </a:solidFill>
              </a:rPr>
              <a:t>s/he</a:t>
            </a:r>
            <a:r>
              <a:rPr lang="en-GB" sz="2000" dirty="0">
                <a:solidFill>
                  <a:srgbClr val="002060"/>
                </a:solidFill>
              </a:rPr>
              <a:t> or </a:t>
            </a:r>
            <a:r>
              <a:rPr lang="en-GB" sz="2000" b="1" dirty="0">
                <a:solidFill>
                  <a:srgbClr val="002060"/>
                </a:solidFill>
              </a:rPr>
              <a:t>it</a:t>
            </a:r>
            <a:r>
              <a:rPr lang="en-GB" sz="2000" dirty="0">
                <a:solidFill>
                  <a:srgbClr val="002060"/>
                </a:solidFill>
              </a:rPr>
              <a:t> went) and _____ (</a:t>
            </a:r>
            <a:r>
              <a:rPr lang="en-GB" sz="2000" b="1" dirty="0">
                <a:solidFill>
                  <a:srgbClr val="002060"/>
                </a:solidFill>
              </a:rPr>
              <a:t>s/he</a:t>
            </a:r>
            <a:r>
              <a:rPr lang="en-GB" sz="2000" dirty="0">
                <a:solidFill>
                  <a:srgbClr val="002060"/>
                </a:solidFill>
              </a:rPr>
              <a:t> or </a:t>
            </a:r>
            <a:r>
              <a:rPr lang="en-GB" sz="2000" b="1" dirty="0">
                <a:solidFill>
                  <a:srgbClr val="002060"/>
                </a:solidFill>
              </a:rPr>
              <a:t>it</a:t>
            </a:r>
            <a:r>
              <a:rPr lang="en-GB" sz="2000" dirty="0">
                <a:solidFill>
                  <a:srgbClr val="002060"/>
                </a:solidFill>
              </a:rPr>
              <a:t> made, did) are irregular. </a:t>
            </a:r>
          </a:p>
          <a:p>
            <a:r>
              <a:rPr lang="en-GB" sz="2000" dirty="0">
                <a:solidFill>
                  <a:srgbClr val="002060"/>
                </a:solidFill>
              </a:rPr>
              <a:t>These verbs have a different pattern of endings.</a:t>
            </a:r>
            <a:endParaRPr lang="en-US" sz="2000" dirty="0">
              <a:solidFill>
                <a:srgbClr val="002060"/>
              </a:solidFill>
            </a:endParaRPr>
          </a:p>
        </p:txBody>
      </p:sp>
      <p:cxnSp>
        <p:nvCxnSpPr>
          <p:cNvPr id="30" name="Straight Arrow Connector 29"/>
          <p:cNvCxnSpPr/>
          <p:nvPr/>
        </p:nvCxnSpPr>
        <p:spPr>
          <a:xfrm>
            <a:off x="3106612" y="4271702"/>
            <a:ext cx="429041" cy="3524"/>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115191" y="4706436"/>
            <a:ext cx="429041" cy="3524"/>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387656" y="2368938"/>
            <a:ext cx="429041" cy="3524"/>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489926" y="2853996"/>
            <a:ext cx="429041" cy="3524"/>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6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 grpId="0"/>
      <p:bldP spid="6" grpId="0"/>
      <p:bldP spid="8" grpId="0"/>
      <p:bldP spid="12" grpId="0"/>
      <p:bldP spid="13" grpId="0"/>
      <p:bldP spid="14" grpId="0"/>
      <p:bldP spid="16" grpId="0"/>
      <p:bldP spid="20" grpId="0"/>
      <p:bldP spid="21" grpId="0"/>
      <p:bldP spid="22" grpId="0"/>
      <p:bldP spid="23" grpId="0"/>
      <p:bldP spid="26"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952938" y="4780769"/>
            <a:ext cx="254854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solidFill>
                  <a:srgbClr val="002060"/>
                </a:solidFill>
                <a:latin typeface="Century Gothic" panose="020F0302020204030204"/>
              </a:rPr>
              <a:t>e</a:t>
            </a:r>
            <a:r>
              <a:rPr kumimoji="0" lang="fr-FR" sz="5400" b="0" i="0" u="none" strike="noStrike" kern="1200" cap="none" spc="0" normalizeH="0" baseline="0" noProof="0" dirty="0">
                <a:ln>
                  <a:noFill/>
                </a:ln>
                <a:solidFill>
                  <a:srgbClr val="002060"/>
                </a:solidFill>
                <a:effectLst/>
                <a:uLnTx/>
                <a:uFillTx/>
                <a:latin typeface="Century Gothic" panose="020F0302020204030204"/>
                <a:ea typeface="+mn-ea"/>
                <a:cs typeface="+mn-cs"/>
              </a:rPr>
              <a:t>l </a:t>
            </a:r>
            <a:r>
              <a:rPr kumimoji="0" lang="fr-FR" sz="5400" b="0" i="0" u="none" strike="noStrike" kern="1200" cap="none" spc="0" normalizeH="0" baseline="0" noProof="0" dirty="0" err="1">
                <a:ln>
                  <a:noFill/>
                </a:ln>
                <a:solidFill>
                  <a:srgbClr val="002060"/>
                </a:solidFill>
                <a:effectLst/>
                <a:uLnTx/>
                <a:uFillTx/>
                <a:latin typeface="Century Gothic" panose="020F0302020204030204"/>
                <a:ea typeface="+mn-ea"/>
                <a:cs typeface="+mn-cs"/>
              </a:rPr>
              <a:t>mar</a:t>
            </a:r>
            <a:endParaRPr kumimoji="0" lang="fr-FR" sz="3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7515303" y="4780769"/>
            <a:ext cx="210198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solidFill>
                  <a:srgbClr val="002060"/>
                </a:solidFill>
                <a:latin typeface="Century Gothic" panose="020F0302020204030204"/>
              </a:rPr>
              <a:t>e</a:t>
            </a:r>
            <a:r>
              <a:rPr lang="fr-FR" sz="5400" noProof="0" dirty="0">
                <a:solidFill>
                  <a:srgbClr val="002060"/>
                </a:solidFill>
                <a:latin typeface="Century Gothic" panose="020F0302020204030204"/>
              </a:rPr>
              <a:t>l río</a:t>
            </a:r>
            <a:endParaRPr kumimoji="0" lang="fr-FR" sz="5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165643" y="4794575"/>
            <a:ext cx="29401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solidFill>
                  <a:srgbClr val="002060"/>
                </a:solidFill>
                <a:latin typeface="Century Gothic" panose="020F0302020204030204"/>
              </a:rPr>
              <a:t>el </a:t>
            </a:r>
            <a:r>
              <a:rPr lang="fr-FR" sz="5400" dirty="0" err="1">
                <a:solidFill>
                  <a:srgbClr val="002060"/>
                </a:solidFill>
                <a:latin typeface="Century Gothic" panose="020F0302020204030204"/>
              </a:rPr>
              <a:t>oeste</a:t>
            </a:r>
            <a:endParaRPr kumimoji="0" lang="fr-FR" sz="5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9" name="TextBox 18"/>
          <p:cNvSpPr txBox="1"/>
          <p:nvPr/>
        </p:nvSpPr>
        <p:spPr>
          <a:xfrm>
            <a:off x="10614942" y="786926"/>
            <a:ext cx="1256125" cy="461665"/>
          </a:xfrm>
          <a:prstGeom prst="rect">
            <a:avLst/>
          </a:prstGeom>
          <a:noFill/>
        </p:spPr>
        <p:txBody>
          <a:bodyPr wrap="square" rtlCol="0">
            <a:spAutoFit/>
          </a:bodyPr>
          <a:lstStyle/>
          <a:p>
            <a:r>
              <a:rPr lang="en-US" sz="2400" b="1" dirty="0">
                <a:solidFill>
                  <a:srgbClr val="002060"/>
                </a:solidFill>
              </a:rPr>
              <a:t>[2/4]</a:t>
            </a:r>
          </a:p>
        </p:txBody>
      </p:sp>
      <p:pic>
        <p:nvPicPr>
          <p:cNvPr id="20" name="Picture 19" descr="compas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7683" y="1743186"/>
            <a:ext cx="2750512" cy="2819400"/>
          </a:xfrm>
          <a:prstGeom prst="rect">
            <a:avLst/>
          </a:prstGeom>
        </p:spPr>
      </p:pic>
      <p:pic>
        <p:nvPicPr>
          <p:cNvPr id="3" name="Picture 2" descr="sea.jpe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29018" y="1601465"/>
            <a:ext cx="3307122" cy="2663523"/>
          </a:xfrm>
          <a:prstGeom prst="rect">
            <a:avLst/>
          </a:prstGeom>
        </p:spPr>
      </p:pic>
      <p:sp>
        <p:nvSpPr>
          <p:cNvPr id="22" name="TextBox 21"/>
          <p:cNvSpPr txBox="1"/>
          <p:nvPr/>
        </p:nvSpPr>
        <p:spPr>
          <a:xfrm>
            <a:off x="3429018" y="4196944"/>
            <a:ext cx="3307122" cy="523220"/>
          </a:xfrm>
          <a:prstGeom prst="rect">
            <a:avLst/>
          </a:prstGeom>
          <a:noFill/>
        </p:spPr>
        <p:txBody>
          <a:bodyPr wrap="square" rtlCol="0">
            <a:spAutoFit/>
          </a:bodyPr>
          <a:lstStyle/>
          <a:p>
            <a:pPr algn="ctr"/>
            <a:r>
              <a:rPr lang="en-US" sz="2800" dirty="0">
                <a:solidFill>
                  <a:schemeClr val="accent5">
                    <a:lumMod val="50000"/>
                  </a:schemeClr>
                </a:solidFill>
              </a:rPr>
              <a:t>[sea</a:t>
            </a:r>
            <a:r>
              <a:rPr lang="en-US" sz="2000" dirty="0">
                <a:solidFill>
                  <a:schemeClr val="accent5">
                    <a:lumMod val="50000"/>
                  </a:schemeClr>
                </a:solidFill>
              </a:rPr>
              <a:t>]</a:t>
            </a:r>
          </a:p>
        </p:txBody>
      </p:sp>
      <p:pic>
        <p:nvPicPr>
          <p:cNvPr id="24" name="Picture 23" descr="river.jpe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29586" y="1743186"/>
            <a:ext cx="2619110" cy="2495173"/>
          </a:xfrm>
          <a:prstGeom prst="rect">
            <a:avLst/>
          </a:prstGeom>
        </p:spPr>
      </p:pic>
      <p:sp>
        <p:nvSpPr>
          <p:cNvPr id="25" name="TextBox 24"/>
          <p:cNvSpPr txBox="1"/>
          <p:nvPr/>
        </p:nvSpPr>
        <p:spPr>
          <a:xfrm>
            <a:off x="7233068" y="4183139"/>
            <a:ext cx="2882569" cy="523220"/>
          </a:xfrm>
          <a:prstGeom prst="rect">
            <a:avLst/>
          </a:prstGeom>
          <a:noFill/>
        </p:spPr>
        <p:txBody>
          <a:bodyPr wrap="square" rtlCol="0">
            <a:spAutoFit/>
          </a:bodyPr>
          <a:lstStyle/>
          <a:p>
            <a:pPr algn="ctr"/>
            <a:r>
              <a:rPr lang="en-US" sz="2800" dirty="0">
                <a:solidFill>
                  <a:schemeClr val="accent5">
                    <a:lumMod val="50000"/>
                  </a:schemeClr>
                </a:solidFill>
              </a:rPr>
              <a:t>[river]</a:t>
            </a:r>
          </a:p>
        </p:txBody>
      </p:sp>
      <p:sp>
        <p:nvSpPr>
          <p:cNvPr id="26" name="Anillo 25">
            <a:extLst>
              <a:ext uri="{FF2B5EF4-FFF2-40B4-BE49-F238E27FC236}">
                <a16:creationId xmlns:a16="http://schemas.microsoft.com/office/drawing/2014/main" id="{008B4CBD-0394-9744-8415-5C1B0DB0C3FA}"/>
              </a:ext>
            </a:extLst>
          </p:cNvPr>
          <p:cNvSpPr/>
          <p:nvPr/>
        </p:nvSpPr>
        <p:spPr>
          <a:xfrm>
            <a:off x="65641" y="2779502"/>
            <a:ext cx="851385" cy="801955"/>
          </a:xfrm>
          <a:prstGeom prst="donut">
            <a:avLst>
              <a:gd name="adj" fmla="val 1593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37" name="Rounded Rectangle 11">
            <a:extLst>
              <a:ext uri="{FF2B5EF4-FFF2-40B4-BE49-F238E27FC236}">
                <a16:creationId xmlns:a16="http://schemas.microsoft.com/office/drawing/2014/main" id="{3FC31DC6-D366-2B48-97C2-53D0B03F5525}"/>
              </a:ext>
            </a:extLst>
          </p:cNvPr>
          <p:cNvSpPr/>
          <p:nvPr/>
        </p:nvSpPr>
        <p:spPr>
          <a:xfrm>
            <a:off x="10672017" y="258166"/>
            <a:ext cx="12561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ectangle 3">
            <a:extLst>
              <a:ext uri="{FF2B5EF4-FFF2-40B4-BE49-F238E27FC236}">
                <a16:creationId xmlns:a16="http://schemas.microsoft.com/office/drawing/2014/main" id="{AD7BEF13-A3BA-224D-AD00-A1D2C0058E36}"/>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9" name="AutoShape 11">
            <a:hlinkClick r:id="" action="ppaction://noaction" highlightClick="1"/>
            <a:extLst>
              <a:ext uri="{FF2B5EF4-FFF2-40B4-BE49-F238E27FC236}">
                <a16:creationId xmlns:a16="http://schemas.microsoft.com/office/drawing/2014/main" id="{FD81E891-0C89-724F-A179-2CB58BC51409}"/>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40" name="Rectangle 2">
            <a:extLst>
              <a:ext uri="{FF2B5EF4-FFF2-40B4-BE49-F238E27FC236}">
                <a16:creationId xmlns:a16="http://schemas.microsoft.com/office/drawing/2014/main" id="{1139BB5C-B781-5C46-9647-0EF20308EED4}"/>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41" name="Group 11">
            <a:extLst>
              <a:ext uri="{FF2B5EF4-FFF2-40B4-BE49-F238E27FC236}">
                <a16:creationId xmlns:a16="http://schemas.microsoft.com/office/drawing/2014/main" id="{0F4D6A36-B0A5-174A-9FAA-E63ADECF8907}"/>
              </a:ext>
            </a:extLst>
          </p:cNvPr>
          <p:cNvGrpSpPr/>
          <p:nvPr/>
        </p:nvGrpSpPr>
        <p:grpSpPr>
          <a:xfrm>
            <a:off x="10635094" y="1293571"/>
            <a:ext cx="1439862" cy="4462189"/>
            <a:chOff x="10558328" y="1163992"/>
            <a:chExt cx="1439862" cy="4462189"/>
          </a:xfrm>
        </p:grpSpPr>
        <p:sp>
          <p:nvSpPr>
            <p:cNvPr id="42" name="Line 4">
              <a:extLst>
                <a:ext uri="{FF2B5EF4-FFF2-40B4-BE49-F238E27FC236}">
                  <a16:creationId xmlns:a16="http://schemas.microsoft.com/office/drawing/2014/main" id="{08649223-3332-564F-B88D-7939EC183FE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Line 7">
              <a:extLst>
                <a:ext uri="{FF2B5EF4-FFF2-40B4-BE49-F238E27FC236}">
                  <a16:creationId xmlns:a16="http://schemas.microsoft.com/office/drawing/2014/main" id="{63302882-15B4-9240-8AC6-0C44885500E0}"/>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Line 9">
              <a:extLst>
                <a:ext uri="{FF2B5EF4-FFF2-40B4-BE49-F238E27FC236}">
                  <a16:creationId xmlns:a16="http://schemas.microsoft.com/office/drawing/2014/main" id="{BC1AAD6C-1B7D-A943-9FEB-282503CF5698}"/>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 Box 10">
              <a:extLst>
                <a:ext uri="{FF2B5EF4-FFF2-40B4-BE49-F238E27FC236}">
                  <a16:creationId xmlns:a16="http://schemas.microsoft.com/office/drawing/2014/main" id="{3AA62AC0-7AF9-174F-ACC6-EADE7279594F}"/>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46" name="Text Box 12">
              <a:extLst>
                <a:ext uri="{FF2B5EF4-FFF2-40B4-BE49-F238E27FC236}">
                  <a16:creationId xmlns:a16="http://schemas.microsoft.com/office/drawing/2014/main" id="{E94B678F-859C-D64B-BA1D-D592D15B0CD7}"/>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3</a:t>
              </a:r>
            </a:p>
          </p:txBody>
        </p:sp>
        <p:sp>
          <p:nvSpPr>
            <p:cNvPr id="47" name="Text Box 14">
              <a:extLst>
                <a:ext uri="{FF2B5EF4-FFF2-40B4-BE49-F238E27FC236}">
                  <a16:creationId xmlns:a16="http://schemas.microsoft.com/office/drawing/2014/main" id="{1B29782C-7D1E-4240-A6E5-42DD66DDDEA6}"/>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grpSp>
    </p:spTree>
    <p:extLst>
      <p:ext uri="{BB962C8B-B14F-4D97-AF65-F5344CB8AC3E}">
        <p14:creationId xmlns:p14="http://schemas.microsoft.com/office/powerpoint/2010/main" val="346607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9"/>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38"/>
                                        </p:tgtEl>
                                      </p:cBhvr>
                                    </p:animEffect>
                                    <p:set>
                                      <p:cBhvr>
                                        <p:cTn id="16" dur="1" fill="hold">
                                          <p:stCondLst>
                                            <p:cond delay="2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5" y="0"/>
            <a:ext cx="10331715" cy="767621"/>
          </a:xfrm>
        </p:spPr>
        <p:txBody>
          <a:bodyPr>
            <a:normAutofit/>
          </a:bodyPr>
          <a:lstStyle/>
          <a:p>
            <a:r>
              <a:rPr lang="en-GB" sz="2000" b="1" dirty="0">
                <a:solidFill>
                  <a:srgbClr val="002060"/>
                </a:solidFill>
              </a:rPr>
              <a:t>Lee el </a:t>
            </a:r>
            <a:r>
              <a:rPr lang="en-GB" sz="2000" b="1" dirty="0" err="1">
                <a:solidFill>
                  <a:srgbClr val="002060"/>
                </a:solidFill>
              </a:rPr>
              <a:t>texto</a:t>
            </a:r>
            <a:r>
              <a:rPr lang="en-GB" sz="2000" b="1" dirty="0">
                <a:solidFill>
                  <a:srgbClr val="002060"/>
                </a:solidFill>
              </a:rPr>
              <a:t> </a:t>
            </a:r>
            <a:r>
              <a:rPr lang="en-GB" sz="2000" b="1" dirty="0" err="1">
                <a:solidFill>
                  <a:srgbClr val="002060"/>
                </a:solidFill>
              </a:rPr>
              <a:t>sobre</a:t>
            </a:r>
            <a:r>
              <a:rPr lang="en-GB" sz="2000" b="1" dirty="0">
                <a:solidFill>
                  <a:srgbClr val="002060"/>
                </a:solidFill>
              </a:rPr>
              <a:t> la </a:t>
            </a:r>
            <a:r>
              <a:rPr lang="en-GB" sz="2000" b="1" dirty="0" err="1">
                <a:solidFill>
                  <a:srgbClr val="002060"/>
                </a:solidFill>
              </a:rPr>
              <a:t>vida</a:t>
            </a:r>
            <a:r>
              <a:rPr lang="en-GB" sz="2000" b="1" dirty="0">
                <a:solidFill>
                  <a:srgbClr val="002060"/>
                </a:solidFill>
              </a:rPr>
              <a:t> de Messi y </a:t>
            </a:r>
            <a:r>
              <a:rPr lang="en-GB" sz="2000" b="1" dirty="0" err="1">
                <a:solidFill>
                  <a:srgbClr val="002060"/>
                </a:solidFill>
              </a:rPr>
              <a:t>completa</a:t>
            </a:r>
            <a:r>
              <a:rPr lang="en-GB" sz="2000" b="1" dirty="0">
                <a:solidFill>
                  <a:srgbClr val="002060"/>
                </a:solidFill>
              </a:rPr>
              <a:t> el </a:t>
            </a:r>
            <a:r>
              <a:rPr lang="en-GB" sz="2000" b="1" dirty="0" err="1">
                <a:solidFill>
                  <a:srgbClr val="002060"/>
                </a:solidFill>
              </a:rPr>
              <a:t>texto</a:t>
            </a:r>
            <a:r>
              <a:rPr lang="en-GB" sz="2000" b="1" dirty="0">
                <a:solidFill>
                  <a:srgbClr val="002060"/>
                </a:solidFill>
              </a:rPr>
              <a:t>. </a:t>
            </a:r>
            <a:r>
              <a:rPr lang="en-GB" sz="2000" b="1" dirty="0" err="1">
                <a:solidFill>
                  <a:srgbClr val="002060"/>
                </a:solidFill>
              </a:rPr>
              <a:t>Después</a:t>
            </a:r>
            <a:r>
              <a:rPr lang="en-GB" sz="2000" b="1" dirty="0">
                <a:solidFill>
                  <a:srgbClr val="002060"/>
                </a:solidFill>
              </a:rPr>
              <a:t>, </a:t>
            </a:r>
            <a:r>
              <a:rPr lang="en-GB" sz="2000" b="1" dirty="0" err="1">
                <a:solidFill>
                  <a:srgbClr val="002060"/>
                </a:solidFill>
              </a:rPr>
              <a:t>escucha</a:t>
            </a:r>
            <a:r>
              <a:rPr lang="en-GB" sz="2000" b="1" dirty="0">
                <a:solidFill>
                  <a:srgbClr val="002060"/>
                </a:solidFill>
              </a:rPr>
              <a:t>. ¿</a:t>
            </a:r>
            <a:r>
              <a:rPr lang="en-GB" sz="2000" b="1" dirty="0" err="1">
                <a:solidFill>
                  <a:srgbClr val="002060"/>
                </a:solidFill>
              </a:rPr>
              <a:t>Cuántos</a:t>
            </a:r>
            <a:r>
              <a:rPr lang="en-GB" sz="2000" b="1" dirty="0">
                <a:solidFill>
                  <a:srgbClr val="002060"/>
                </a:solidFill>
              </a:rPr>
              <a:t> </a:t>
            </a:r>
            <a:r>
              <a:rPr lang="en-GB" sz="2000" b="1" dirty="0" err="1">
                <a:solidFill>
                  <a:srgbClr val="002060"/>
                </a:solidFill>
              </a:rPr>
              <a:t>verbos</a:t>
            </a:r>
            <a:r>
              <a:rPr lang="en-GB" sz="2000" b="1" dirty="0">
                <a:solidFill>
                  <a:srgbClr val="002060"/>
                </a:solidFill>
              </a:rPr>
              <a:t> </a:t>
            </a:r>
            <a:r>
              <a:rPr lang="en-GB" sz="2000" b="1" dirty="0" err="1">
                <a:solidFill>
                  <a:srgbClr val="002060"/>
                </a:solidFill>
              </a:rPr>
              <a:t>regulares</a:t>
            </a:r>
            <a:r>
              <a:rPr lang="en-GB" sz="2000" b="1" dirty="0">
                <a:solidFill>
                  <a:srgbClr val="002060"/>
                </a:solidFill>
              </a:rPr>
              <a:t> </a:t>
            </a:r>
            <a:r>
              <a:rPr lang="en-GB" sz="2000" b="1" dirty="0">
                <a:solidFill>
                  <a:srgbClr val="F66400"/>
                </a:solidFill>
              </a:rPr>
              <a:t>‘-</a:t>
            </a:r>
            <a:r>
              <a:rPr lang="en-GB" sz="2000" b="1" dirty="0" err="1">
                <a:solidFill>
                  <a:srgbClr val="F66400"/>
                </a:solidFill>
              </a:rPr>
              <a:t>ar</a:t>
            </a:r>
            <a:r>
              <a:rPr lang="en-GB" sz="2000" b="1" dirty="0">
                <a:solidFill>
                  <a:srgbClr val="002060"/>
                </a:solidFill>
              </a:rPr>
              <a:t>’ y </a:t>
            </a:r>
            <a:r>
              <a:rPr lang="en-GB" sz="2000" b="1" dirty="0">
                <a:solidFill>
                  <a:schemeClr val="accent6"/>
                </a:solidFill>
              </a:rPr>
              <a:t>‘-er/</a:t>
            </a:r>
            <a:r>
              <a:rPr lang="en-GB" sz="2000" b="1" dirty="0" err="1">
                <a:solidFill>
                  <a:schemeClr val="accent6"/>
                </a:solidFill>
              </a:rPr>
              <a:t>ir</a:t>
            </a:r>
            <a:r>
              <a:rPr lang="en-GB" sz="2000" b="1" dirty="0">
                <a:solidFill>
                  <a:srgbClr val="002060"/>
                </a:solidFill>
              </a:rPr>
              <a:t>’ en el </a:t>
            </a:r>
            <a:r>
              <a:rPr lang="en-GB" sz="2000" b="1" dirty="0" err="1">
                <a:solidFill>
                  <a:srgbClr val="002060"/>
                </a:solidFill>
              </a:rPr>
              <a:t>pretérito</a:t>
            </a:r>
            <a:r>
              <a:rPr lang="en-GB" sz="2000" b="1" dirty="0">
                <a:solidFill>
                  <a:srgbClr val="002060"/>
                </a:solidFill>
              </a:rPr>
              <a:t> hay en el </a:t>
            </a:r>
            <a:r>
              <a:rPr lang="en-GB" sz="2000" b="1" dirty="0" err="1">
                <a:solidFill>
                  <a:srgbClr val="002060"/>
                </a:solidFill>
              </a:rPr>
              <a:t>texto</a:t>
            </a:r>
            <a:r>
              <a:rPr lang="en-GB" sz="20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742462" y="258166"/>
            <a:ext cx="21856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leer / escucha</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9D1DF0A3-ADF5-7447-BD11-05540C447550}"/>
              </a:ext>
            </a:extLst>
          </p:cNvPr>
          <p:cNvSpPr txBox="1"/>
          <p:nvPr/>
        </p:nvSpPr>
        <p:spPr>
          <a:xfrm>
            <a:off x="126526" y="747895"/>
            <a:ext cx="9184424" cy="5481437"/>
          </a:xfrm>
          <a:prstGeom prst="rect">
            <a:avLst/>
          </a:prstGeom>
          <a:noFill/>
        </p:spPr>
        <p:txBody>
          <a:bodyPr wrap="square" rtlCol="0">
            <a:spAutoFit/>
          </a:bodyPr>
          <a:lstStyle/>
          <a:p>
            <a:pPr>
              <a:lnSpc>
                <a:spcPct val="110000"/>
              </a:lnSpc>
            </a:pPr>
            <a:r>
              <a:rPr lang="en-GB" sz="2000" dirty="0">
                <a:solidFill>
                  <a:srgbClr val="002060"/>
                </a:solidFill>
              </a:rPr>
              <a:t>Lionel Messi </a:t>
            </a:r>
            <a:r>
              <a:rPr lang="en-GB" sz="2000" dirty="0" err="1">
                <a:solidFill>
                  <a:srgbClr val="002060"/>
                </a:solidFill>
              </a:rPr>
              <a:t>nació</a:t>
            </a:r>
            <a:r>
              <a:rPr lang="en-GB" sz="2000" dirty="0">
                <a:solidFill>
                  <a:srgbClr val="002060"/>
                </a:solidFill>
              </a:rPr>
              <a:t> en la ciudad de Rosario en Argentina. 1)________ en </a:t>
            </a:r>
            <a:r>
              <a:rPr lang="en-GB" sz="2000" dirty="0" err="1">
                <a:solidFill>
                  <a:srgbClr val="002060"/>
                </a:solidFill>
              </a:rPr>
              <a:t>esta</a:t>
            </a:r>
            <a:r>
              <a:rPr lang="en-GB" sz="2000" dirty="0">
                <a:solidFill>
                  <a:srgbClr val="002060"/>
                </a:solidFill>
              </a:rPr>
              <a:t> ciudad y a los seis </a:t>
            </a:r>
            <a:r>
              <a:rPr lang="en-GB" sz="2000" dirty="0" err="1">
                <a:solidFill>
                  <a:srgbClr val="002060"/>
                </a:solidFill>
              </a:rPr>
              <a:t>años</a:t>
            </a:r>
            <a:r>
              <a:rPr lang="en-GB" sz="2000" dirty="0">
                <a:solidFill>
                  <a:srgbClr val="002060"/>
                </a:solidFill>
              </a:rPr>
              <a:t>, 2) _________ a </a:t>
            </a:r>
            <a:r>
              <a:rPr lang="en-GB" sz="2000" dirty="0" err="1">
                <a:solidFill>
                  <a:srgbClr val="002060"/>
                </a:solidFill>
              </a:rPr>
              <a:t>jugar</a:t>
            </a:r>
            <a:r>
              <a:rPr lang="en-GB" sz="2000" dirty="0">
                <a:solidFill>
                  <a:srgbClr val="002060"/>
                </a:solidFill>
              </a:rPr>
              <a:t> para un club local. A los </a:t>
            </a:r>
            <a:r>
              <a:rPr lang="en-GB" sz="2000" dirty="0" err="1">
                <a:solidFill>
                  <a:srgbClr val="002060"/>
                </a:solidFill>
              </a:rPr>
              <a:t>catorce</a:t>
            </a:r>
            <a:r>
              <a:rPr lang="en-GB" sz="2000" dirty="0">
                <a:solidFill>
                  <a:srgbClr val="002060"/>
                </a:solidFill>
              </a:rPr>
              <a:t> </a:t>
            </a:r>
            <a:r>
              <a:rPr lang="en-GB" sz="2000" dirty="0" err="1">
                <a:solidFill>
                  <a:srgbClr val="002060"/>
                </a:solidFill>
              </a:rPr>
              <a:t>años</a:t>
            </a:r>
            <a:r>
              <a:rPr lang="en-GB" sz="2000" dirty="0">
                <a:solidFill>
                  <a:srgbClr val="002060"/>
                </a:solidFill>
              </a:rPr>
              <a:t> 3) ____ con </a:t>
            </a:r>
            <a:r>
              <a:rPr lang="en-GB" sz="2000" dirty="0" err="1">
                <a:solidFill>
                  <a:srgbClr val="002060"/>
                </a:solidFill>
              </a:rPr>
              <a:t>su</a:t>
            </a:r>
            <a:r>
              <a:rPr lang="en-GB" sz="2000" dirty="0">
                <a:solidFill>
                  <a:srgbClr val="002060"/>
                </a:solidFill>
              </a:rPr>
              <a:t> </a:t>
            </a:r>
            <a:r>
              <a:rPr lang="en-GB" sz="2000" dirty="0" err="1">
                <a:solidFill>
                  <a:srgbClr val="002060"/>
                </a:solidFill>
              </a:rPr>
              <a:t>familia</a:t>
            </a:r>
            <a:r>
              <a:rPr lang="en-GB" sz="2000" dirty="0">
                <a:solidFill>
                  <a:srgbClr val="002060"/>
                </a:solidFill>
              </a:rPr>
              <a:t> a </a:t>
            </a:r>
            <a:r>
              <a:rPr lang="en-GB" sz="2000" dirty="0" err="1">
                <a:solidFill>
                  <a:srgbClr val="002060"/>
                </a:solidFill>
              </a:rPr>
              <a:t>España</a:t>
            </a:r>
            <a:r>
              <a:rPr lang="en-GB" sz="2000" dirty="0">
                <a:solidFill>
                  <a:srgbClr val="002060"/>
                </a:solidFill>
              </a:rPr>
              <a:t>. Poco </a:t>
            </a:r>
            <a:r>
              <a:rPr lang="en-GB" sz="2000" dirty="0" err="1">
                <a:solidFill>
                  <a:srgbClr val="002060"/>
                </a:solidFill>
              </a:rPr>
              <a:t>después</a:t>
            </a:r>
            <a:r>
              <a:rPr lang="en-GB" sz="2000" dirty="0">
                <a:solidFill>
                  <a:srgbClr val="002060"/>
                </a:solidFill>
              </a:rPr>
              <a:t>, </a:t>
            </a:r>
            <a:r>
              <a:rPr lang="en-GB" sz="2000" dirty="0" err="1">
                <a:solidFill>
                  <a:srgbClr val="002060"/>
                </a:solidFill>
              </a:rPr>
              <a:t>su</a:t>
            </a:r>
            <a:r>
              <a:rPr lang="en-GB" sz="2000" dirty="0">
                <a:solidFill>
                  <a:srgbClr val="002060"/>
                </a:solidFill>
              </a:rPr>
              <a:t> </a:t>
            </a:r>
            <a:r>
              <a:rPr lang="en-GB" sz="2000" dirty="0" err="1">
                <a:solidFill>
                  <a:srgbClr val="002060"/>
                </a:solidFill>
              </a:rPr>
              <a:t>madre</a:t>
            </a:r>
            <a:r>
              <a:rPr lang="en-GB" sz="2000" dirty="0">
                <a:solidFill>
                  <a:srgbClr val="002060"/>
                </a:solidFill>
              </a:rPr>
              <a:t> 4) ______a Argentina con sus </a:t>
            </a:r>
            <a:r>
              <a:rPr lang="en-GB" sz="2000" dirty="0" err="1">
                <a:solidFill>
                  <a:srgbClr val="002060"/>
                </a:solidFill>
              </a:rPr>
              <a:t>hermanos</a:t>
            </a:r>
            <a:r>
              <a:rPr lang="en-GB" sz="2000" dirty="0">
                <a:solidFill>
                  <a:srgbClr val="002060"/>
                </a:solidFill>
              </a:rPr>
              <a:t> y Lionel </a:t>
            </a:r>
            <a:r>
              <a:rPr lang="en-GB" sz="2000" dirty="0" err="1">
                <a:solidFill>
                  <a:srgbClr val="002060"/>
                </a:solidFill>
              </a:rPr>
              <a:t>vivió</a:t>
            </a:r>
            <a:r>
              <a:rPr lang="en-GB" sz="2000" dirty="0">
                <a:solidFill>
                  <a:srgbClr val="002060"/>
                </a:solidFill>
              </a:rPr>
              <a:t> con </a:t>
            </a:r>
            <a:r>
              <a:rPr lang="en-GB" sz="2000" dirty="0" err="1">
                <a:solidFill>
                  <a:srgbClr val="002060"/>
                </a:solidFill>
              </a:rPr>
              <a:t>su</a:t>
            </a:r>
            <a:r>
              <a:rPr lang="en-GB" sz="2000" dirty="0">
                <a:solidFill>
                  <a:srgbClr val="002060"/>
                </a:solidFill>
              </a:rPr>
              <a:t> padre. 5) _______ </a:t>
            </a:r>
            <a:r>
              <a:rPr lang="en-GB" sz="2000" dirty="0" err="1">
                <a:solidFill>
                  <a:srgbClr val="002060"/>
                </a:solidFill>
              </a:rPr>
              <a:t>unos</a:t>
            </a:r>
            <a:r>
              <a:rPr lang="en-GB" sz="2000" dirty="0">
                <a:solidFill>
                  <a:srgbClr val="002060"/>
                </a:solidFill>
              </a:rPr>
              <a:t> </a:t>
            </a:r>
            <a:r>
              <a:rPr lang="en-GB" sz="2000" dirty="0" err="1">
                <a:solidFill>
                  <a:srgbClr val="002060"/>
                </a:solidFill>
              </a:rPr>
              <a:t>años</a:t>
            </a:r>
            <a:r>
              <a:rPr lang="en-GB" sz="2000" dirty="0">
                <a:solidFill>
                  <a:srgbClr val="002060"/>
                </a:solidFill>
              </a:rPr>
              <a:t> no </a:t>
            </a:r>
            <a:r>
              <a:rPr lang="en-GB" sz="2000" dirty="0" err="1">
                <a:solidFill>
                  <a:srgbClr val="002060"/>
                </a:solidFill>
              </a:rPr>
              <a:t>muy</a:t>
            </a:r>
            <a:r>
              <a:rPr lang="en-GB" sz="2000" dirty="0">
                <a:solidFill>
                  <a:srgbClr val="002060"/>
                </a:solidFill>
              </a:rPr>
              <a:t> </a:t>
            </a:r>
            <a:r>
              <a:rPr lang="en-GB" sz="2000" dirty="0" err="1">
                <a:solidFill>
                  <a:srgbClr val="002060"/>
                </a:solidFill>
              </a:rPr>
              <a:t>felices</a:t>
            </a:r>
            <a:r>
              <a:rPr lang="en-GB" sz="2000" dirty="0">
                <a:solidFill>
                  <a:srgbClr val="002060"/>
                </a:solidFill>
              </a:rPr>
              <a:t>. </a:t>
            </a:r>
          </a:p>
          <a:p>
            <a:pPr>
              <a:lnSpc>
                <a:spcPct val="110000"/>
              </a:lnSpc>
            </a:pPr>
            <a:r>
              <a:rPr lang="en-GB" sz="2000" dirty="0" err="1">
                <a:solidFill>
                  <a:srgbClr val="002060"/>
                </a:solidFill>
              </a:rPr>
              <a:t>Hizo</a:t>
            </a:r>
            <a:r>
              <a:rPr lang="en-GB" sz="2000" dirty="0">
                <a:solidFill>
                  <a:srgbClr val="002060"/>
                </a:solidFill>
              </a:rPr>
              <a:t> </a:t>
            </a:r>
            <a:r>
              <a:rPr lang="en-GB" sz="2000" dirty="0" err="1">
                <a:solidFill>
                  <a:srgbClr val="002060"/>
                </a:solidFill>
              </a:rPr>
              <a:t>su</a:t>
            </a:r>
            <a:r>
              <a:rPr lang="en-GB" sz="2000" dirty="0">
                <a:solidFill>
                  <a:srgbClr val="002060"/>
                </a:solidFill>
              </a:rPr>
              <a:t> debut para Barcelona a los </a:t>
            </a:r>
            <a:r>
              <a:rPr lang="en-GB" sz="2000" dirty="0" err="1">
                <a:solidFill>
                  <a:srgbClr val="002060"/>
                </a:solidFill>
              </a:rPr>
              <a:t>dieciséis</a:t>
            </a:r>
            <a:r>
              <a:rPr lang="en-GB" sz="2000" dirty="0">
                <a:solidFill>
                  <a:srgbClr val="002060"/>
                </a:solidFill>
              </a:rPr>
              <a:t> </a:t>
            </a:r>
            <a:r>
              <a:rPr lang="en-GB" sz="2000" dirty="0" err="1">
                <a:solidFill>
                  <a:srgbClr val="002060"/>
                </a:solidFill>
              </a:rPr>
              <a:t>años</a:t>
            </a:r>
            <a:r>
              <a:rPr lang="en-GB" sz="2000" dirty="0">
                <a:solidFill>
                  <a:srgbClr val="002060"/>
                </a:solidFill>
              </a:rPr>
              <a:t> y 6) _____ con </a:t>
            </a:r>
            <a:r>
              <a:rPr lang="en-GB" sz="2000" dirty="0" err="1">
                <a:solidFill>
                  <a:srgbClr val="002060"/>
                </a:solidFill>
              </a:rPr>
              <a:t>futbolistas</a:t>
            </a:r>
            <a:r>
              <a:rPr lang="en-GB" sz="2000" dirty="0">
                <a:solidFill>
                  <a:srgbClr val="002060"/>
                </a:solidFill>
              </a:rPr>
              <a:t> </a:t>
            </a:r>
            <a:r>
              <a:rPr lang="en-GB" sz="2000" dirty="0" err="1">
                <a:solidFill>
                  <a:srgbClr val="002060"/>
                </a:solidFill>
              </a:rPr>
              <a:t>muy</a:t>
            </a:r>
            <a:r>
              <a:rPr lang="en-GB" sz="2000" dirty="0">
                <a:solidFill>
                  <a:srgbClr val="002060"/>
                </a:solidFill>
              </a:rPr>
              <a:t> </a:t>
            </a:r>
            <a:r>
              <a:rPr lang="en-GB" sz="2000" dirty="0" err="1">
                <a:solidFill>
                  <a:srgbClr val="002060"/>
                </a:solidFill>
              </a:rPr>
              <a:t>conocidos</a:t>
            </a:r>
            <a:r>
              <a:rPr lang="en-GB" sz="2000" dirty="0">
                <a:solidFill>
                  <a:srgbClr val="002060"/>
                </a:solidFill>
              </a:rPr>
              <a:t> </a:t>
            </a:r>
            <a:r>
              <a:rPr lang="en-GB" sz="2000" dirty="0" err="1">
                <a:solidFill>
                  <a:srgbClr val="002060"/>
                </a:solidFill>
              </a:rPr>
              <a:t>como</a:t>
            </a:r>
            <a:r>
              <a:rPr lang="en-GB" sz="2000" dirty="0">
                <a:solidFill>
                  <a:srgbClr val="002060"/>
                </a:solidFill>
              </a:rPr>
              <a:t> Ronaldinho. </a:t>
            </a:r>
            <a:r>
              <a:rPr lang="en-GB" sz="2000" dirty="0" err="1">
                <a:solidFill>
                  <a:srgbClr val="002060"/>
                </a:solidFill>
              </a:rPr>
              <a:t>Muy</a:t>
            </a:r>
            <a:r>
              <a:rPr lang="en-GB" sz="2000" dirty="0">
                <a:solidFill>
                  <a:srgbClr val="002060"/>
                </a:solidFill>
              </a:rPr>
              <a:t> pronto 7) ______ el </a:t>
            </a:r>
            <a:r>
              <a:rPr lang="en-GB" sz="2000" dirty="0" err="1">
                <a:solidFill>
                  <a:srgbClr val="002060"/>
                </a:solidFill>
              </a:rPr>
              <a:t>segundo</a:t>
            </a:r>
            <a:r>
              <a:rPr lang="en-GB" sz="2000" dirty="0">
                <a:solidFill>
                  <a:srgbClr val="002060"/>
                </a:solidFill>
              </a:rPr>
              <a:t> </a:t>
            </a:r>
            <a:r>
              <a:rPr lang="en-GB" sz="2000" dirty="0" err="1">
                <a:solidFill>
                  <a:srgbClr val="002060"/>
                </a:solidFill>
              </a:rPr>
              <a:t>equipo</a:t>
            </a:r>
            <a:r>
              <a:rPr lang="en-GB" sz="2000" dirty="0">
                <a:solidFill>
                  <a:srgbClr val="002060"/>
                </a:solidFill>
              </a:rPr>
              <a:t> y </a:t>
            </a:r>
            <a:r>
              <a:rPr lang="en-GB" sz="2000" dirty="0" err="1">
                <a:solidFill>
                  <a:srgbClr val="002060"/>
                </a:solidFill>
              </a:rPr>
              <a:t>después</a:t>
            </a:r>
            <a:r>
              <a:rPr lang="en-GB" sz="2000" dirty="0">
                <a:solidFill>
                  <a:srgbClr val="002060"/>
                </a:solidFill>
              </a:rPr>
              <a:t> </a:t>
            </a:r>
            <a:r>
              <a:rPr lang="en-GB" sz="2000" dirty="0" err="1">
                <a:solidFill>
                  <a:srgbClr val="002060"/>
                </a:solidFill>
              </a:rPr>
              <a:t>hizo</a:t>
            </a:r>
            <a:r>
              <a:rPr lang="en-GB" sz="2000" dirty="0">
                <a:solidFill>
                  <a:srgbClr val="002060"/>
                </a:solidFill>
              </a:rPr>
              <a:t> </a:t>
            </a:r>
            <a:r>
              <a:rPr lang="en-GB" sz="2000" dirty="0" err="1">
                <a:solidFill>
                  <a:srgbClr val="002060"/>
                </a:solidFill>
              </a:rPr>
              <a:t>historia</a:t>
            </a:r>
            <a:r>
              <a:rPr lang="en-GB" sz="2000" dirty="0">
                <a:solidFill>
                  <a:srgbClr val="002060"/>
                </a:solidFill>
              </a:rPr>
              <a:t> con sus </a:t>
            </a:r>
            <a:r>
              <a:rPr lang="en-GB" sz="2000" dirty="0" err="1">
                <a:solidFill>
                  <a:srgbClr val="002060"/>
                </a:solidFill>
              </a:rPr>
              <a:t>goles</a:t>
            </a:r>
            <a:r>
              <a:rPr lang="en-GB" sz="2000" dirty="0">
                <a:solidFill>
                  <a:srgbClr val="002060"/>
                </a:solidFill>
              </a:rPr>
              <a:t> para el primer </a:t>
            </a:r>
            <a:r>
              <a:rPr lang="en-GB" sz="2000" dirty="0" err="1">
                <a:solidFill>
                  <a:srgbClr val="002060"/>
                </a:solidFill>
              </a:rPr>
              <a:t>equipo</a:t>
            </a:r>
            <a:r>
              <a:rPr lang="en-GB" sz="2000" dirty="0">
                <a:solidFill>
                  <a:srgbClr val="002060"/>
                </a:solidFill>
              </a:rPr>
              <a:t>. En 2009 8) _____  un </a:t>
            </a:r>
            <a:r>
              <a:rPr lang="en-GB" sz="2000" dirty="0" err="1">
                <a:solidFill>
                  <a:srgbClr val="002060"/>
                </a:solidFill>
              </a:rPr>
              <a:t>gol</a:t>
            </a:r>
            <a:r>
              <a:rPr lang="en-GB" sz="2000" dirty="0">
                <a:solidFill>
                  <a:srgbClr val="002060"/>
                </a:solidFill>
              </a:rPr>
              <a:t> y </a:t>
            </a:r>
            <a:r>
              <a:rPr lang="en-GB" sz="2000" dirty="0" err="1">
                <a:solidFill>
                  <a:srgbClr val="002060"/>
                </a:solidFill>
              </a:rPr>
              <a:t>ganó</a:t>
            </a:r>
            <a:r>
              <a:rPr lang="en-GB" sz="2000" dirty="0">
                <a:solidFill>
                  <a:srgbClr val="002060"/>
                </a:solidFill>
              </a:rPr>
              <a:t> la </a:t>
            </a:r>
            <a:r>
              <a:rPr lang="en-GB" sz="2000" dirty="0" err="1">
                <a:solidFill>
                  <a:srgbClr val="002060"/>
                </a:solidFill>
              </a:rPr>
              <a:t>copa</a:t>
            </a:r>
            <a:r>
              <a:rPr lang="en-GB" sz="2000" dirty="0">
                <a:solidFill>
                  <a:srgbClr val="002060"/>
                </a:solidFill>
              </a:rPr>
              <a:t> de la </a:t>
            </a:r>
            <a:r>
              <a:rPr lang="en-GB" sz="2000" i="1" dirty="0">
                <a:solidFill>
                  <a:srgbClr val="002060"/>
                </a:solidFill>
              </a:rPr>
              <a:t>Champions League</a:t>
            </a:r>
            <a:r>
              <a:rPr lang="en-GB" sz="2000" dirty="0">
                <a:solidFill>
                  <a:srgbClr val="002060"/>
                </a:solidFill>
              </a:rPr>
              <a:t>. </a:t>
            </a:r>
            <a:r>
              <a:rPr lang="en-GB" sz="2000" dirty="0" err="1">
                <a:solidFill>
                  <a:srgbClr val="002060"/>
                </a:solidFill>
              </a:rPr>
              <a:t>Jugó</a:t>
            </a:r>
            <a:r>
              <a:rPr lang="en-GB" sz="2000" dirty="0">
                <a:solidFill>
                  <a:srgbClr val="002060"/>
                </a:solidFill>
              </a:rPr>
              <a:t> para Argentina </a:t>
            </a:r>
            <a:r>
              <a:rPr lang="en-GB" sz="2000" dirty="0" err="1">
                <a:solidFill>
                  <a:srgbClr val="002060"/>
                </a:solidFill>
              </a:rPr>
              <a:t>en</a:t>
            </a:r>
            <a:r>
              <a:rPr lang="en-GB" sz="2000" dirty="0">
                <a:solidFill>
                  <a:srgbClr val="002060"/>
                </a:solidFill>
              </a:rPr>
              <a:t> la Copa del Mundo </a:t>
            </a:r>
            <a:r>
              <a:rPr lang="en-GB" sz="2000" dirty="0" err="1">
                <a:solidFill>
                  <a:srgbClr val="002060"/>
                </a:solidFill>
              </a:rPr>
              <a:t>en</a:t>
            </a:r>
            <a:r>
              <a:rPr lang="en-GB" sz="2000" dirty="0">
                <a:solidFill>
                  <a:srgbClr val="002060"/>
                </a:solidFill>
              </a:rPr>
              <a:t> 2010 </a:t>
            </a:r>
            <a:r>
              <a:rPr lang="en-GB" sz="2000" dirty="0" err="1">
                <a:solidFill>
                  <a:srgbClr val="002060"/>
                </a:solidFill>
              </a:rPr>
              <a:t>pero</a:t>
            </a:r>
            <a:r>
              <a:rPr lang="en-GB" sz="2000" dirty="0">
                <a:solidFill>
                  <a:srgbClr val="002060"/>
                </a:solidFill>
              </a:rPr>
              <a:t> Argentina no 9) ______ a la final. Sin embargo, Messi 10) ________ </a:t>
            </a:r>
            <a:r>
              <a:rPr lang="en-GB" sz="2000" dirty="0" err="1">
                <a:solidFill>
                  <a:srgbClr val="002060"/>
                </a:solidFill>
              </a:rPr>
              <a:t>su</a:t>
            </a:r>
            <a:r>
              <a:rPr lang="en-GB" sz="2000" dirty="0">
                <a:solidFill>
                  <a:srgbClr val="002060"/>
                </a:solidFill>
              </a:rPr>
              <a:t> primer </a:t>
            </a:r>
            <a:r>
              <a:rPr lang="en-GB" sz="2000" dirty="0" err="1">
                <a:solidFill>
                  <a:srgbClr val="002060"/>
                </a:solidFill>
              </a:rPr>
              <a:t>Balón</a:t>
            </a:r>
            <a:r>
              <a:rPr lang="en-GB" sz="2000" dirty="0">
                <a:solidFill>
                  <a:srgbClr val="002060"/>
                </a:solidFill>
              </a:rPr>
              <a:t> de Oro, un </a:t>
            </a:r>
            <a:r>
              <a:rPr lang="en-GB" sz="2000" dirty="0" err="1">
                <a:solidFill>
                  <a:srgbClr val="002060"/>
                </a:solidFill>
              </a:rPr>
              <a:t>premio</a:t>
            </a:r>
            <a:r>
              <a:rPr lang="en-GB" sz="2000" dirty="0">
                <a:solidFill>
                  <a:srgbClr val="002060"/>
                </a:solidFill>
              </a:rPr>
              <a:t> para el </a:t>
            </a:r>
            <a:r>
              <a:rPr lang="en-GB" sz="2000" dirty="0" err="1">
                <a:solidFill>
                  <a:srgbClr val="002060"/>
                </a:solidFill>
              </a:rPr>
              <a:t>mejor</a:t>
            </a:r>
            <a:r>
              <a:rPr lang="en-GB" sz="2000" dirty="0">
                <a:solidFill>
                  <a:srgbClr val="002060"/>
                </a:solidFill>
              </a:rPr>
              <a:t> </a:t>
            </a:r>
            <a:r>
              <a:rPr lang="en-GB" sz="2000" dirty="0" err="1">
                <a:solidFill>
                  <a:srgbClr val="002060"/>
                </a:solidFill>
              </a:rPr>
              <a:t>futbolista</a:t>
            </a:r>
            <a:r>
              <a:rPr lang="en-GB" sz="2000" dirty="0">
                <a:solidFill>
                  <a:srgbClr val="002060"/>
                </a:solidFill>
              </a:rPr>
              <a:t>. En 2014 </a:t>
            </a:r>
            <a:r>
              <a:rPr lang="en-GB" sz="2000" dirty="0" err="1">
                <a:solidFill>
                  <a:srgbClr val="002060"/>
                </a:solidFill>
              </a:rPr>
              <a:t>participó</a:t>
            </a:r>
            <a:r>
              <a:rPr lang="en-GB" sz="2000" dirty="0">
                <a:solidFill>
                  <a:srgbClr val="002060"/>
                </a:solidFill>
              </a:rPr>
              <a:t> con Argentina en la final de la Copa del Mundo </a:t>
            </a:r>
            <a:r>
              <a:rPr lang="en-GB" sz="2000" dirty="0" err="1">
                <a:solidFill>
                  <a:srgbClr val="002060"/>
                </a:solidFill>
              </a:rPr>
              <a:t>pero</a:t>
            </a:r>
            <a:r>
              <a:rPr lang="en-GB" sz="2000" dirty="0">
                <a:solidFill>
                  <a:srgbClr val="002060"/>
                </a:solidFill>
              </a:rPr>
              <a:t> </a:t>
            </a:r>
          </a:p>
          <a:p>
            <a:pPr>
              <a:lnSpc>
                <a:spcPct val="110000"/>
              </a:lnSpc>
            </a:pPr>
            <a:r>
              <a:rPr lang="en-GB" sz="2000" dirty="0">
                <a:solidFill>
                  <a:srgbClr val="002060"/>
                </a:solidFill>
              </a:rPr>
              <a:t>11) _______ contra *</a:t>
            </a:r>
            <a:r>
              <a:rPr lang="en-GB" sz="2000" dirty="0" err="1">
                <a:solidFill>
                  <a:srgbClr val="002060"/>
                </a:solidFill>
              </a:rPr>
              <a:t>Alemania</a:t>
            </a:r>
            <a:r>
              <a:rPr lang="en-GB" sz="2000" dirty="0">
                <a:solidFill>
                  <a:srgbClr val="002060"/>
                </a:solidFill>
              </a:rPr>
              <a:t> 1-0. 12) _______ con Argentina </a:t>
            </a:r>
            <a:r>
              <a:rPr lang="en-GB" sz="2000" dirty="0" err="1">
                <a:solidFill>
                  <a:srgbClr val="002060"/>
                </a:solidFill>
              </a:rPr>
              <a:t>otra</a:t>
            </a:r>
            <a:r>
              <a:rPr lang="en-GB" sz="2000" dirty="0">
                <a:solidFill>
                  <a:srgbClr val="002060"/>
                </a:solidFill>
              </a:rPr>
              <a:t> </a:t>
            </a:r>
            <a:r>
              <a:rPr lang="en-GB" sz="2000" dirty="0" err="1">
                <a:solidFill>
                  <a:srgbClr val="002060"/>
                </a:solidFill>
              </a:rPr>
              <a:t>vez</a:t>
            </a:r>
            <a:r>
              <a:rPr lang="en-GB" sz="2000" dirty="0">
                <a:solidFill>
                  <a:srgbClr val="002060"/>
                </a:solidFill>
              </a:rPr>
              <a:t> para </a:t>
            </a:r>
            <a:r>
              <a:rPr lang="en-GB" sz="2000" dirty="0" err="1">
                <a:solidFill>
                  <a:srgbClr val="002060"/>
                </a:solidFill>
              </a:rPr>
              <a:t>jugar</a:t>
            </a:r>
            <a:r>
              <a:rPr lang="en-GB" sz="2000" dirty="0">
                <a:solidFill>
                  <a:srgbClr val="002060"/>
                </a:solidFill>
              </a:rPr>
              <a:t> </a:t>
            </a:r>
            <a:r>
              <a:rPr lang="en-GB" sz="2000" dirty="0" err="1">
                <a:solidFill>
                  <a:srgbClr val="002060"/>
                </a:solidFill>
              </a:rPr>
              <a:t>en</a:t>
            </a:r>
            <a:r>
              <a:rPr lang="en-GB" sz="2000" dirty="0">
                <a:solidFill>
                  <a:srgbClr val="002060"/>
                </a:solidFill>
              </a:rPr>
              <a:t> la Copa del Mundo en 2018 </a:t>
            </a:r>
            <a:r>
              <a:rPr lang="en-GB" sz="2000" dirty="0" err="1">
                <a:solidFill>
                  <a:srgbClr val="002060"/>
                </a:solidFill>
              </a:rPr>
              <a:t>aunque</a:t>
            </a:r>
            <a:r>
              <a:rPr lang="en-GB" sz="2000" dirty="0">
                <a:solidFill>
                  <a:srgbClr val="002060"/>
                </a:solidFill>
              </a:rPr>
              <a:t> sin </a:t>
            </a:r>
            <a:r>
              <a:rPr lang="en-GB" sz="2000" dirty="0" err="1">
                <a:solidFill>
                  <a:srgbClr val="002060"/>
                </a:solidFill>
              </a:rPr>
              <a:t>mucho</a:t>
            </a:r>
            <a:r>
              <a:rPr lang="en-GB" sz="2000" dirty="0">
                <a:solidFill>
                  <a:srgbClr val="002060"/>
                </a:solidFill>
              </a:rPr>
              <a:t> </a:t>
            </a:r>
            <a:r>
              <a:rPr lang="en-GB" sz="2000" dirty="0" err="1">
                <a:solidFill>
                  <a:srgbClr val="002060"/>
                </a:solidFill>
              </a:rPr>
              <a:t>éxito</a:t>
            </a:r>
            <a:r>
              <a:rPr lang="en-GB" sz="2000" dirty="0">
                <a:solidFill>
                  <a:srgbClr val="002060"/>
                </a:solidFill>
              </a:rPr>
              <a:t>. Messi </a:t>
            </a:r>
            <a:r>
              <a:rPr lang="en-GB" sz="2000" dirty="0" err="1">
                <a:solidFill>
                  <a:srgbClr val="002060"/>
                </a:solidFill>
              </a:rPr>
              <a:t>siempre</a:t>
            </a:r>
            <a:r>
              <a:rPr lang="en-GB" sz="2000" dirty="0">
                <a:solidFill>
                  <a:srgbClr val="002060"/>
                </a:solidFill>
              </a:rPr>
              <a:t> da </a:t>
            </a:r>
            <a:r>
              <a:rPr lang="en-GB" sz="2000" dirty="0" err="1">
                <a:solidFill>
                  <a:srgbClr val="002060"/>
                </a:solidFill>
              </a:rPr>
              <a:t>alegría</a:t>
            </a:r>
            <a:r>
              <a:rPr lang="en-GB" sz="2000" dirty="0">
                <a:solidFill>
                  <a:srgbClr val="002060"/>
                </a:solidFill>
              </a:rPr>
              <a:t> a </a:t>
            </a:r>
            <a:r>
              <a:rPr lang="en-GB" sz="2000" dirty="0" err="1">
                <a:solidFill>
                  <a:srgbClr val="002060"/>
                </a:solidFill>
              </a:rPr>
              <a:t>muchas</a:t>
            </a:r>
            <a:r>
              <a:rPr lang="en-GB" sz="2000" dirty="0">
                <a:solidFill>
                  <a:srgbClr val="002060"/>
                </a:solidFill>
              </a:rPr>
              <a:t> personas con sus </a:t>
            </a:r>
            <a:r>
              <a:rPr lang="en-GB" sz="2000" dirty="0" err="1">
                <a:solidFill>
                  <a:srgbClr val="002060"/>
                </a:solidFill>
              </a:rPr>
              <a:t>goles</a:t>
            </a:r>
            <a:r>
              <a:rPr lang="en-GB" sz="2000" dirty="0">
                <a:solidFill>
                  <a:srgbClr val="002060"/>
                </a:solidFill>
              </a:rPr>
              <a:t> </a:t>
            </a:r>
            <a:r>
              <a:rPr lang="en-GB" sz="2000" dirty="0" err="1">
                <a:solidFill>
                  <a:srgbClr val="002060"/>
                </a:solidFill>
              </a:rPr>
              <a:t>hermosos</a:t>
            </a:r>
            <a:r>
              <a:rPr lang="en-GB" sz="2000" dirty="0">
                <a:solidFill>
                  <a:srgbClr val="002060"/>
                </a:solidFill>
              </a:rPr>
              <a:t>.</a:t>
            </a:r>
          </a:p>
        </p:txBody>
      </p:sp>
      <p:pic>
        <p:nvPicPr>
          <p:cNvPr id="3" name="Picture 2" descr="Messi.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043404" y="3145189"/>
            <a:ext cx="1110847" cy="1001256"/>
          </a:xfrm>
          <a:prstGeom prst="rect">
            <a:avLst/>
          </a:prstGeom>
          <a:ln>
            <a:noFill/>
          </a:ln>
          <a:effectLst/>
        </p:spPr>
      </p:pic>
      <p:sp>
        <p:nvSpPr>
          <p:cNvPr id="8" name="TextBox 7"/>
          <p:cNvSpPr txBox="1"/>
          <p:nvPr/>
        </p:nvSpPr>
        <p:spPr>
          <a:xfrm>
            <a:off x="7434974" y="749320"/>
            <a:ext cx="1269964" cy="400110"/>
          </a:xfrm>
          <a:prstGeom prst="rect">
            <a:avLst/>
          </a:prstGeom>
          <a:noFill/>
        </p:spPr>
        <p:txBody>
          <a:bodyPr wrap="square" rtlCol="0">
            <a:spAutoFit/>
          </a:bodyPr>
          <a:lstStyle/>
          <a:p>
            <a:r>
              <a:rPr lang="en-GB" sz="2000" b="1" dirty="0" err="1">
                <a:solidFill>
                  <a:srgbClr val="EE6000"/>
                </a:solidFill>
              </a:rPr>
              <a:t>Creció</a:t>
            </a:r>
            <a:endParaRPr lang="en-US" sz="2000" b="1" dirty="0">
              <a:solidFill>
                <a:srgbClr val="EE6000"/>
              </a:solidFill>
            </a:endParaRPr>
          </a:p>
        </p:txBody>
      </p:sp>
      <p:sp>
        <p:nvSpPr>
          <p:cNvPr id="9" name="TextBox 8"/>
          <p:cNvSpPr txBox="1"/>
          <p:nvPr/>
        </p:nvSpPr>
        <p:spPr>
          <a:xfrm>
            <a:off x="4118553" y="1067079"/>
            <a:ext cx="1200689" cy="400110"/>
          </a:xfrm>
          <a:prstGeom prst="rect">
            <a:avLst/>
          </a:prstGeom>
          <a:noFill/>
        </p:spPr>
        <p:txBody>
          <a:bodyPr wrap="square" rtlCol="0">
            <a:spAutoFit/>
          </a:bodyPr>
          <a:lstStyle/>
          <a:p>
            <a:pPr algn="ctr"/>
            <a:r>
              <a:rPr lang="en-US" sz="2000" b="1" dirty="0" err="1">
                <a:solidFill>
                  <a:srgbClr val="EE6000"/>
                </a:solidFill>
              </a:rPr>
              <a:t>empezó</a:t>
            </a:r>
            <a:endParaRPr lang="en-US" sz="2000" b="1" dirty="0">
              <a:solidFill>
                <a:srgbClr val="EE6000"/>
              </a:solidFill>
            </a:endParaRPr>
          </a:p>
        </p:txBody>
      </p:sp>
      <p:sp>
        <p:nvSpPr>
          <p:cNvPr id="10" name="TextBox 9"/>
          <p:cNvSpPr txBox="1"/>
          <p:nvPr/>
        </p:nvSpPr>
        <p:spPr>
          <a:xfrm>
            <a:off x="2612217" y="1418122"/>
            <a:ext cx="739650" cy="400110"/>
          </a:xfrm>
          <a:prstGeom prst="rect">
            <a:avLst/>
          </a:prstGeom>
          <a:noFill/>
        </p:spPr>
        <p:txBody>
          <a:bodyPr wrap="square" rtlCol="0">
            <a:spAutoFit/>
          </a:bodyPr>
          <a:lstStyle/>
          <a:p>
            <a:r>
              <a:rPr lang="en-GB" sz="2000" b="1" dirty="0" err="1">
                <a:solidFill>
                  <a:srgbClr val="EE6000"/>
                </a:solidFill>
              </a:rPr>
              <a:t>fue</a:t>
            </a:r>
            <a:endParaRPr lang="en-US" sz="2000" b="1" dirty="0">
              <a:solidFill>
                <a:srgbClr val="EE6000"/>
              </a:solidFill>
            </a:endParaRPr>
          </a:p>
        </p:txBody>
      </p:sp>
      <p:sp>
        <p:nvSpPr>
          <p:cNvPr id="11" name="TextBox 10"/>
          <p:cNvSpPr txBox="1"/>
          <p:nvPr/>
        </p:nvSpPr>
        <p:spPr>
          <a:xfrm>
            <a:off x="1293654" y="1746252"/>
            <a:ext cx="962525" cy="400110"/>
          </a:xfrm>
          <a:prstGeom prst="rect">
            <a:avLst/>
          </a:prstGeom>
          <a:noFill/>
        </p:spPr>
        <p:txBody>
          <a:bodyPr wrap="square" rtlCol="0">
            <a:spAutoFit/>
          </a:bodyPr>
          <a:lstStyle/>
          <a:p>
            <a:r>
              <a:rPr lang="en-GB" sz="2000" b="1" dirty="0" err="1">
                <a:solidFill>
                  <a:srgbClr val="EE6000"/>
                </a:solidFill>
              </a:rPr>
              <a:t>volvió</a:t>
            </a:r>
            <a:endParaRPr lang="en-US" sz="2000" b="1" dirty="0">
              <a:solidFill>
                <a:srgbClr val="EE6000"/>
              </a:solidFill>
            </a:endParaRPr>
          </a:p>
        </p:txBody>
      </p:sp>
      <p:sp>
        <p:nvSpPr>
          <p:cNvPr id="12" name="TextBox 11"/>
          <p:cNvSpPr txBox="1"/>
          <p:nvPr/>
        </p:nvSpPr>
        <p:spPr>
          <a:xfrm>
            <a:off x="1514049" y="2071402"/>
            <a:ext cx="990850" cy="400110"/>
          </a:xfrm>
          <a:prstGeom prst="rect">
            <a:avLst/>
          </a:prstGeom>
          <a:noFill/>
        </p:spPr>
        <p:txBody>
          <a:bodyPr wrap="square" rtlCol="0">
            <a:spAutoFit/>
          </a:bodyPr>
          <a:lstStyle/>
          <a:p>
            <a:r>
              <a:rPr lang="en-GB" sz="2000" b="1" dirty="0" err="1">
                <a:solidFill>
                  <a:srgbClr val="EE6000"/>
                </a:solidFill>
              </a:rPr>
              <a:t>Pasó</a:t>
            </a:r>
            <a:endParaRPr lang="en-US" sz="2000" b="1" dirty="0">
              <a:solidFill>
                <a:srgbClr val="EE6000"/>
              </a:solidFill>
            </a:endParaRPr>
          </a:p>
        </p:txBody>
      </p:sp>
      <p:sp>
        <p:nvSpPr>
          <p:cNvPr id="13" name="TextBox 12"/>
          <p:cNvSpPr txBox="1"/>
          <p:nvPr/>
        </p:nvSpPr>
        <p:spPr>
          <a:xfrm>
            <a:off x="6740305" y="2420795"/>
            <a:ext cx="785679" cy="400110"/>
          </a:xfrm>
          <a:prstGeom prst="rect">
            <a:avLst/>
          </a:prstGeom>
          <a:noFill/>
        </p:spPr>
        <p:txBody>
          <a:bodyPr wrap="square" rtlCol="0">
            <a:spAutoFit/>
          </a:bodyPr>
          <a:lstStyle/>
          <a:p>
            <a:pPr algn="ctr"/>
            <a:r>
              <a:rPr lang="en-GB" sz="2000" b="1" dirty="0" err="1">
                <a:solidFill>
                  <a:srgbClr val="EE6000"/>
                </a:solidFill>
              </a:rPr>
              <a:t>jugó</a:t>
            </a:r>
            <a:endParaRPr lang="en-US" sz="2000" b="1" dirty="0">
              <a:solidFill>
                <a:srgbClr val="EE6000"/>
              </a:solidFill>
            </a:endParaRPr>
          </a:p>
        </p:txBody>
      </p:sp>
      <p:sp>
        <p:nvSpPr>
          <p:cNvPr id="14" name="TextBox 13"/>
          <p:cNvSpPr txBox="1"/>
          <p:nvPr/>
        </p:nvSpPr>
        <p:spPr>
          <a:xfrm>
            <a:off x="7614033" y="2740443"/>
            <a:ext cx="785679" cy="404746"/>
          </a:xfrm>
          <a:prstGeom prst="rect">
            <a:avLst/>
          </a:prstGeom>
          <a:noFill/>
        </p:spPr>
        <p:txBody>
          <a:bodyPr wrap="square" rtlCol="0">
            <a:spAutoFit/>
          </a:bodyPr>
          <a:lstStyle/>
          <a:p>
            <a:r>
              <a:rPr lang="en-GB" sz="2000" b="1" dirty="0" err="1">
                <a:solidFill>
                  <a:srgbClr val="EE6000"/>
                </a:solidFill>
              </a:rPr>
              <a:t>dejó</a:t>
            </a:r>
            <a:endParaRPr lang="en-US" sz="2000" b="1" dirty="0">
              <a:solidFill>
                <a:srgbClr val="EE6000"/>
              </a:solidFill>
            </a:endParaRPr>
          </a:p>
        </p:txBody>
      </p:sp>
      <p:sp>
        <p:nvSpPr>
          <p:cNvPr id="15" name="TextBox 14"/>
          <p:cNvSpPr txBox="1"/>
          <p:nvPr/>
        </p:nvSpPr>
        <p:spPr>
          <a:xfrm>
            <a:off x="2388091" y="3422893"/>
            <a:ext cx="1028153" cy="400110"/>
          </a:xfrm>
          <a:prstGeom prst="rect">
            <a:avLst/>
          </a:prstGeom>
          <a:noFill/>
        </p:spPr>
        <p:txBody>
          <a:bodyPr wrap="square" rtlCol="0">
            <a:spAutoFit/>
          </a:bodyPr>
          <a:lstStyle/>
          <a:p>
            <a:r>
              <a:rPr lang="en-US" sz="2000" b="1" dirty="0" err="1">
                <a:solidFill>
                  <a:srgbClr val="EE6000"/>
                </a:solidFill>
              </a:rPr>
              <a:t>marcó</a:t>
            </a:r>
            <a:endParaRPr lang="en-US" sz="2000" b="1" dirty="0">
              <a:solidFill>
                <a:srgbClr val="EE6000"/>
              </a:solidFill>
            </a:endParaRPr>
          </a:p>
        </p:txBody>
      </p:sp>
      <p:sp>
        <p:nvSpPr>
          <p:cNvPr id="16" name="TextBox 15"/>
          <p:cNvSpPr txBox="1"/>
          <p:nvPr/>
        </p:nvSpPr>
        <p:spPr>
          <a:xfrm>
            <a:off x="7133144" y="4094216"/>
            <a:ext cx="1097785" cy="400110"/>
          </a:xfrm>
          <a:prstGeom prst="rect">
            <a:avLst/>
          </a:prstGeom>
          <a:noFill/>
        </p:spPr>
        <p:txBody>
          <a:bodyPr wrap="square" rtlCol="0">
            <a:spAutoFit/>
          </a:bodyPr>
          <a:lstStyle/>
          <a:p>
            <a:r>
              <a:rPr lang="en-GB" sz="2000" b="1" dirty="0" err="1">
                <a:solidFill>
                  <a:srgbClr val="EE6000"/>
                </a:solidFill>
              </a:rPr>
              <a:t>recibió</a:t>
            </a:r>
            <a:r>
              <a:rPr lang="en-GB" sz="2000" b="1" dirty="0">
                <a:solidFill>
                  <a:srgbClr val="EE6000"/>
                </a:solidFill>
              </a:rPr>
              <a:t> </a:t>
            </a:r>
            <a:endParaRPr lang="en-US" sz="2000" b="1" dirty="0">
              <a:solidFill>
                <a:srgbClr val="EE6000"/>
              </a:solidFill>
            </a:endParaRPr>
          </a:p>
        </p:txBody>
      </p:sp>
      <p:sp>
        <p:nvSpPr>
          <p:cNvPr id="17" name="TextBox 16"/>
          <p:cNvSpPr txBox="1"/>
          <p:nvPr/>
        </p:nvSpPr>
        <p:spPr>
          <a:xfrm>
            <a:off x="4839992" y="5077655"/>
            <a:ext cx="1256008" cy="400110"/>
          </a:xfrm>
          <a:prstGeom prst="rect">
            <a:avLst/>
          </a:prstGeom>
          <a:noFill/>
        </p:spPr>
        <p:txBody>
          <a:bodyPr wrap="square" rtlCol="0">
            <a:spAutoFit/>
          </a:bodyPr>
          <a:lstStyle/>
          <a:p>
            <a:r>
              <a:rPr lang="en-GB" sz="2000" b="1" dirty="0" err="1">
                <a:solidFill>
                  <a:srgbClr val="EE6000"/>
                </a:solidFill>
              </a:rPr>
              <a:t>Viajó</a:t>
            </a:r>
            <a:endParaRPr lang="en-US" sz="2000" b="1" dirty="0">
              <a:solidFill>
                <a:srgbClr val="EE6000"/>
              </a:solidFill>
            </a:endParaRPr>
          </a:p>
        </p:txBody>
      </p:sp>
      <p:graphicFrame>
        <p:nvGraphicFramePr>
          <p:cNvPr id="18" name="Table 17"/>
          <p:cNvGraphicFramePr>
            <a:graphicFrameLocks noGrp="1"/>
          </p:cNvGraphicFramePr>
          <p:nvPr>
            <p:extLst>
              <p:ext uri="{D42A27DB-BD31-4B8C-83A1-F6EECF244321}">
                <p14:modId xmlns:p14="http://schemas.microsoft.com/office/powerpoint/2010/main" val="3328749858"/>
              </p:ext>
            </p:extLst>
          </p:nvPr>
        </p:nvGraphicFramePr>
        <p:xfrm>
          <a:off x="9235460" y="4222265"/>
          <a:ext cx="2611112" cy="2086387"/>
        </p:xfrm>
        <a:graphic>
          <a:graphicData uri="http://schemas.openxmlformats.org/drawingml/2006/table">
            <a:tbl>
              <a:tblPr firstRow="1" bandRow="1">
                <a:tableStyleId>{5DA37D80-6434-44D0-A028-1B22A696006F}</a:tableStyleId>
              </a:tblPr>
              <a:tblGrid>
                <a:gridCol w="1305556">
                  <a:extLst>
                    <a:ext uri="{9D8B030D-6E8A-4147-A177-3AD203B41FA5}">
                      <a16:colId xmlns:a16="http://schemas.microsoft.com/office/drawing/2014/main" val="20000"/>
                    </a:ext>
                  </a:extLst>
                </a:gridCol>
                <a:gridCol w="1305556">
                  <a:extLst>
                    <a:ext uri="{9D8B030D-6E8A-4147-A177-3AD203B41FA5}">
                      <a16:colId xmlns:a16="http://schemas.microsoft.com/office/drawing/2014/main" val="20001"/>
                    </a:ext>
                  </a:extLst>
                </a:gridCol>
              </a:tblGrid>
              <a:tr h="618509">
                <a:tc>
                  <a:txBody>
                    <a:bodyPr/>
                    <a:lstStyle/>
                    <a:p>
                      <a:pPr algn="ctr"/>
                      <a:r>
                        <a:rPr lang="en-US" sz="2400" dirty="0">
                          <a:solidFill>
                            <a:srgbClr val="002060"/>
                          </a:solidFill>
                        </a:rPr>
                        <a:t>AR</a:t>
                      </a:r>
                    </a:p>
                  </a:txBody>
                  <a:tcPr anchor="ctr"/>
                </a:tc>
                <a:tc>
                  <a:txBody>
                    <a:bodyPr/>
                    <a:lstStyle/>
                    <a:p>
                      <a:pPr algn="ctr"/>
                      <a:r>
                        <a:rPr lang="en-US" sz="2400" dirty="0">
                          <a:solidFill>
                            <a:srgbClr val="002060"/>
                          </a:solidFill>
                        </a:rPr>
                        <a:t>ER</a:t>
                      </a:r>
                      <a:r>
                        <a:rPr lang="en-US" sz="2400" baseline="0" dirty="0">
                          <a:solidFill>
                            <a:srgbClr val="002060"/>
                          </a:solidFill>
                        </a:rPr>
                        <a:t> / IR</a:t>
                      </a:r>
                      <a:endParaRPr lang="en-US" sz="2400" dirty="0">
                        <a:solidFill>
                          <a:srgbClr val="002060"/>
                        </a:solidFill>
                      </a:endParaRPr>
                    </a:p>
                  </a:txBody>
                  <a:tcPr anchor="ctr"/>
                </a:tc>
                <a:extLst>
                  <a:ext uri="{0D108BD9-81ED-4DB2-BD59-A6C34878D82A}">
                    <a16:rowId xmlns:a16="http://schemas.microsoft.com/office/drawing/2014/main" val="10000"/>
                  </a:ext>
                </a:extLst>
              </a:tr>
              <a:tr h="1467878">
                <a:tc>
                  <a:txBody>
                    <a:bodyPr/>
                    <a:lstStyle/>
                    <a:p>
                      <a:pPr algn="ctr"/>
                      <a:endParaRPr lang="en-US" dirty="0">
                        <a:solidFill>
                          <a:srgbClr val="002060"/>
                        </a:solidFill>
                      </a:endParaRPr>
                    </a:p>
                  </a:txBody>
                  <a:tcPr anchor="ctr"/>
                </a:tc>
                <a:tc>
                  <a:txBody>
                    <a:bodyPr/>
                    <a:lstStyle/>
                    <a:p>
                      <a:pPr algn="ctr"/>
                      <a:endParaRPr lang="en-US" dirty="0">
                        <a:solidFill>
                          <a:srgbClr val="002060"/>
                        </a:solidFill>
                      </a:endParaRPr>
                    </a:p>
                  </a:txBody>
                  <a:tcPr anchor="ctr"/>
                </a:tc>
                <a:extLst>
                  <a:ext uri="{0D108BD9-81ED-4DB2-BD59-A6C34878D82A}">
                    <a16:rowId xmlns:a16="http://schemas.microsoft.com/office/drawing/2014/main" val="10001"/>
                  </a:ext>
                </a:extLst>
              </a:tr>
            </a:tbl>
          </a:graphicData>
        </a:graphic>
      </p:graphicFrame>
      <p:sp>
        <p:nvSpPr>
          <p:cNvPr id="19" name="TextBox 18"/>
          <p:cNvSpPr txBox="1"/>
          <p:nvPr/>
        </p:nvSpPr>
        <p:spPr>
          <a:xfrm>
            <a:off x="2136796" y="4081323"/>
            <a:ext cx="845246" cy="400110"/>
          </a:xfrm>
          <a:prstGeom prst="rect">
            <a:avLst/>
          </a:prstGeom>
          <a:noFill/>
        </p:spPr>
        <p:txBody>
          <a:bodyPr wrap="square" rtlCol="0">
            <a:spAutoFit/>
          </a:bodyPr>
          <a:lstStyle/>
          <a:p>
            <a:r>
              <a:rPr lang="en-US" sz="2000" b="1" dirty="0" err="1">
                <a:solidFill>
                  <a:srgbClr val="EE6000"/>
                </a:solidFill>
              </a:rPr>
              <a:t>llegó</a:t>
            </a:r>
            <a:endParaRPr lang="en-US" sz="2000" b="1" dirty="0">
              <a:solidFill>
                <a:srgbClr val="EE6000"/>
              </a:solidFill>
            </a:endParaRPr>
          </a:p>
        </p:txBody>
      </p:sp>
      <p:cxnSp>
        <p:nvCxnSpPr>
          <p:cNvPr id="20" name="Straight Connector 19"/>
          <p:cNvCxnSpPr/>
          <p:nvPr/>
        </p:nvCxnSpPr>
        <p:spPr>
          <a:xfrm>
            <a:off x="9617973" y="4912847"/>
            <a:ext cx="0" cy="5732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742462" y="4911722"/>
            <a:ext cx="0" cy="5732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895973" y="4911723"/>
            <a:ext cx="0" cy="5732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049486" y="4911722"/>
            <a:ext cx="0" cy="5732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622202" y="5640965"/>
            <a:ext cx="0" cy="5732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761759" y="5640965"/>
            <a:ext cx="0" cy="5732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915271" y="5640965"/>
            <a:ext cx="0" cy="5732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0082739" y="5627009"/>
            <a:ext cx="0" cy="5732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9528985" y="4911158"/>
            <a:ext cx="683825" cy="6140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9505304" y="5639276"/>
            <a:ext cx="683825" cy="6140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1014489" y="4907975"/>
            <a:ext cx="0" cy="5732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1168000" y="4907975"/>
            <a:ext cx="0" cy="5732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1293601" y="4907975"/>
            <a:ext cx="0" cy="5732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1419202" y="4921932"/>
            <a:ext cx="0" cy="5732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1297535" y="5680097"/>
            <a:ext cx="0" cy="5732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0897590" y="4906287"/>
            <a:ext cx="683825" cy="6140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4042905" y="1056651"/>
            <a:ext cx="1283368" cy="467895"/>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6719665" y="2420795"/>
            <a:ext cx="845246" cy="399609"/>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7548877" y="2720205"/>
            <a:ext cx="845246" cy="445222"/>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7105328" y="4098335"/>
            <a:ext cx="1015415" cy="375243"/>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a:off x="2136796" y="4060324"/>
            <a:ext cx="802173" cy="467895"/>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643292" y="744055"/>
            <a:ext cx="853327" cy="419327"/>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50" name="Oval 49"/>
          <p:cNvSpPr/>
          <p:nvPr/>
        </p:nvSpPr>
        <p:spPr>
          <a:xfrm>
            <a:off x="7259795" y="686250"/>
            <a:ext cx="1283368" cy="467895"/>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1380943" y="2070455"/>
            <a:ext cx="990850" cy="40200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1276161" y="1757726"/>
            <a:ext cx="962526" cy="388933"/>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545456" y="5150175"/>
            <a:ext cx="1048964" cy="345033"/>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2381676" y="3441113"/>
            <a:ext cx="963102" cy="400111"/>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48">
            <a:extLst>
              <a:ext uri="{FF2B5EF4-FFF2-40B4-BE49-F238E27FC236}">
                <a16:creationId xmlns:a16="http://schemas.microsoft.com/office/drawing/2014/main" id="{8FA619D5-8D9C-FE45-9B4C-3A3468C01EF0}"/>
              </a:ext>
            </a:extLst>
          </p:cNvPr>
          <p:cNvSpPr/>
          <p:nvPr/>
        </p:nvSpPr>
        <p:spPr>
          <a:xfrm>
            <a:off x="6904634" y="1737630"/>
            <a:ext cx="715735" cy="419327"/>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60" name="Oval 48">
            <a:extLst>
              <a:ext uri="{FF2B5EF4-FFF2-40B4-BE49-F238E27FC236}">
                <a16:creationId xmlns:a16="http://schemas.microsoft.com/office/drawing/2014/main" id="{7C11D64B-1A90-BC42-AEC1-A2036CE8FE95}"/>
              </a:ext>
            </a:extLst>
          </p:cNvPr>
          <p:cNvSpPr/>
          <p:nvPr/>
        </p:nvSpPr>
        <p:spPr>
          <a:xfrm>
            <a:off x="4264402" y="3444462"/>
            <a:ext cx="820348" cy="419327"/>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61" name="Oval 48">
            <a:extLst>
              <a:ext uri="{FF2B5EF4-FFF2-40B4-BE49-F238E27FC236}">
                <a16:creationId xmlns:a16="http://schemas.microsoft.com/office/drawing/2014/main" id="{D65F41A4-334A-1A43-A00B-77390AD909FE}"/>
              </a:ext>
            </a:extLst>
          </p:cNvPr>
          <p:cNvSpPr/>
          <p:nvPr/>
        </p:nvSpPr>
        <p:spPr>
          <a:xfrm>
            <a:off x="1193567" y="3768371"/>
            <a:ext cx="817629" cy="419327"/>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62" name="Oval 43">
            <a:extLst>
              <a:ext uri="{FF2B5EF4-FFF2-40B4-BE49-F238E27FC236}">
                <a16:creationId xmlns:a16="http://schemas.microsoft.com/office/drawing/2014/main" id="{1D710BD3-5C40-0F43-97E8-E0DA21D066EF}"/>
              </a:ext>
            </a:extLst>
          </p:cNvPr>
          <p:cNvSpPr/>
          <p:nvPr/>
        </p:nvSpPr>
        <p:spPr>
          <a:xfrm>
            <a:off x="128833" y="4794657"/>
            <a:ext cx="1252110" cy="396801"/>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43">
            <a:extLst>
              <a:ext uri="{FF2B5EF4-FFF2-40B4-BE49-F238E27FC236}">
                <a16:creationId xmlns:a16="http://schemas.microsoft.com/office/drawing/2014/main" id="{7490CF21-EE67-264D-9FE0-459C32EA0E72}"/>
              </a:ext>
            </a:extLst>
          </p:cNvPr>
          <p:cNvSpPr/>
          <p:nvPr/>
        </p:nvSpPr>
        <p:spPr>
          <a:xfrm>
            <a:off x="4896579" y="5043762"/>
            <a:ext cx="703125" cy="467895"/>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uadroTexto 4">
            <a:extLst>
              <a:ext uri="{FF2B5EF4-FFF2-40B4-BE49-F238E27FC236}">
                <a16:creationId xmlns:a16="http://schemas.microsoft.com/office/drawing/2014/main" id="{3D6A2AFB-DD5F-F843-9747-05DBE20353C8}"/>
              </a:ext>
            </a:extLst>
          </p:cNvPr>
          <p:cNvSpPr txBox="1"/>
          <p:nvPr/>
        </p:nvSpPr>
        <p:spPr>
          <a:xfrm>
            <a:off x="6345877" y="6131413"/>
            <a:ext cx="3286052" cy="400110"/>
          </a:xfrm>
          <a:prstGeom prst="rect">
            <a:avLst/>
          </a:prstGeom>
          <a:noFill/>
        </p:spPr>
        <p:txBody>
          <a:bodyPr wrap="square" rtlCol="0">
            <a:spAutoFit/>
          </a:bodyPr>
          <a:lstStyle/>
          <a:p>
            <a:r>
              <a:rPr lang="x-none" sz="2000" dirty="0">
                <a:solidFill>
                  <a:srgbClr val="002060"/>
                </a:solidFill>
                <a:highlight>
                  <a:srgbClr val="E3EAFD"/>
                </a:highlight>
              </a:rPr>
              <a:t>*Alemania = Germany</a:t>
            </a:r>
          </a:p>
        </p:txBody>
      </p:sp>
      <p:graphicFrame>
        <p:nvGraphicFramePr>
          <p:cNvPr id="6" name="Tabla 29">
            <a:extLst>
              <a:ext uri="{FF2B5EF4-FFF2-40B4-BE49-F238E27FC236}">
                <a16:creationId xmlns:a16="http://schemas.microsoft.com/office/drawing/2014/main" id="{1AEB9316-CE64-FF41-BDFB-67A182D2E543}"/>
              </a:ext>
            </a:extLst>
          </p:cNvPr>
          <p:cNvGraphicFramePr>
            <a:graphicFrameLocks noGrp="1"/>
          </p:cNvGraphicFramePr>
          <p:nvPr>
            <p:extLst>
              <p:ext uri="{D42A27DB-BD31-4B8C-83A1-F6EECF244321}">
                <p14:modId xmlns:p14="http://schemas.microsoft.com/office/powerpoint/2010/main" val="56102837"/>
              </p:ext>
            </p:extLst>
          </p:nvPr>
        </p:nvGraphicFramePr>
        <p:xfrm>
          <a:off x="9195326" y="754290"/>
          <a:ext cx="2691380" cy="2316480"/>
        </p:xfrm>
        <a:graphic>
          <a:graphicData uri="http://schemas.openxmlformats.org/drawingml/2006/table">
            <a:tbl>
              <a:tblPr firstRow="1" bandRow="1">
                <a:tableStyleId>{5DA37D80-6434-44D0-A028-1B22A696006F}</a:tableStyleId>
              </a:tblPr>
              <a:tblGrid>
                <a:gridCol w="1345690">
                  <a:extLst>
                    <a:ext uri="{9D8B030D-6E8A-4147-A177-3AD203B41FA5}">
                      <a16:colId xmlns:a16="http://schemas.microsoft.com/office/drawing/2014/main" val="1110023555"/>
                    </a:ext>
                  </a:extLst>
                </a:gridCol>
                <a:gridCol w="1345690">
                  <a:extLst>
                    <a:ext uri="{9D8B030D-6E8A-4147-A177-3AD203B41FA5}">
                      <a16:colId xmlns:a16="http://schemas.microsoft.com/office/drawing/2014/main" val="4233673761"/>
                    </a:ext>
                  </a:extLst>
                </a:gridCol>
              </a:tblGrid>
              <a:tr h="370840">
                <a:tc gridSpan="2">
                  <a:txBody>
                    <a:bodyPr/>
                    <a:lstStyle/>
                    <a:p>
                      <a:pPr algn="ctr"/>
                      <a:r>
                        <a:rPr lang="x-none" sz="2000" dirty="0">
                          <a:solidFill>
                            <a:srgbClr val="002060"/>
                          </a:solidFill>
                        </a:rPr>
                        <a:t>Verbos en pasado</a:t>
                      </a:r>
                    </a:p>
                  </a:txBody>
                  <a:tcPr anchor="ctr"/>
                </a:tc>
                <a:tc hMerge="1">
                  <a:txBody>
                    <a:bodyPr/>
                    <a:lstStyle/>
                    <a:p>
                      <a:endParaRPr lang="x-none" dirty="0"/>
                    </a:p>
                  </a:txBody>
                  <a:tcPr/>
                </a:tc>
                <a:extLst>
                  <a:ext uri="{0D108BD9-81ED-4DB2-BD59-A6C34878D82A}">
                    <a16:rowId xmlns:a16="http://schemas.microsoft.com/office/drawing/2014/main" val="3018104805"/>
                  </a:ext>
                </a:extLst>
              </a:tr>
              <a:tr h="370840">
                <a:tc>
                  <a:txBody>
                    <a:bodyPr/>
                    <a:lstStyle/>
                    <a:p>
                      <a:pPr algn="ctr"/>
                      <a:r>
                        <a:rPr lang="es-ES" sz="2000" dirty="0">
                          <a:solidFill>
                            <a:srgbClr val="002060"/>
                          </a:solidFill>
                        </a:rPr>
                        <a:t>jugó</a:t>
                      </a:r>
                    </a:p>
                    <a:p>
                      <a:pPr algn="ctr"/>
                      <a:r>
                        <a:rPr lang="es-ES" sz="2000" dirty="0">
                          <a:solidFill>
                            <a:srgbClr val="002060"/>
                          </a:solidFill>
                        </a:rPr>
                        <a:t>perdió</a:t>
                      </a:r>
                    </a:p>
                    <a:p>
                      <a:pPr algn="ctr"/>
                      <a:r>
                        <a:rPr lang="es-ES" sz="2000" dirty="0">
                          <a:solidFill>
                            <a:srgbClr val="002060"/>
                          </a:solidFill>
                        </a:rPr>
                        <a:t>volvió</a:t>
                      </a:r>
                    </a:p>
                    <a:p>
                      <a:pPr algn="ctr"/>
                      <a:r>
                        <a:rPr lang="es-ES" sz="2000">
                          <a:solidFill>
                            <a:srgbClr val="002060"/>
                          </a:solidFill>
                        </a:rPr>
                        <a:t>fue</a:t>
                      </a:r>
                    </a:p>
                    <a:p>
                      <a:pPr algn="ctr"/>
                      <a:r>
                        <a:rPr lang="es-ES" sz="2000">
                          <a:solidFill>
                            <a:srgbClr val="002060"/>
                          </a:solidFill>
                        </a:rPr>
                        <a:t>marcó</a:t>
                      </a:r>
                      <a:endParaRPr lang="es-ES" sz="2000" dirty="0">
                        <a:solidFill>
                          <a:srgbClr val="002060"/>
                        </a:solidFill>
                      </a:endParaRPr>
                    </a:p>
                    <a:p>
                      <a:pPr algn="ctr"/>
                      <a:r>
                        <a:rPr lang="es-ES" sz="2000" dirty="0">
                          <a:solidFill>
                            <a:srgbClr val="002060"/>
                          </a:solidFill>
                        </a:rPr>
                        <a:t>recibió</a:t>
                      </a:r>
                    </a:p>
                  </a:txBody>
                  <a:tcPr anchor="ctr">
                    <a:noFill/>
                  </a:tcPr>
                </a:tc>
                <a:tc>
                  <a:txBody>
                    <a:bodyPr/>
                    <a:lstStyle/>
                    <a:p>
                      <a:pPr algn="ctr"/>
                      <a:r>
                        <a:rPr lang="es-ES" sz="2000" dirty="0">
                          <a:solidFill>
                            <a:srgbClr val="002060"/>
                          </a:solidFill>
                        </a:rPr>
                        <a:t>viajó</a:t>
                      </a:r>
                    </a:p>
                    <a:p>
                      <a:pPr algn="ctr"/>
                      <a:r>
                        <a:rPr lang="es-ES" sz="2000" dirty="0">
                          <a:solidFill>
                            <a:srgbClr val="002060"/>
                          </a:solidFill>
                        </a:rPr>
                        <a:t>pasó</a:t>
                      </a:r>
                    </a:p>
                    <a:p>
                      <a:pPr algn="ctr"/>
                      <a:r>
                        <a:rPr lang="es-ES" sz="2000" dirty="0">
                          <a:solidFill>
                            <a:srgbClr val="002060"/>
                          </a:solidFill>
                        </a:rPr>
                        <a:t>llegó</a:t>
                      </a:r>
                    </a:p>
                    <a:p>
                      <a:pPr algn="ctr"/>
                      <a:r>
                        <a:rPr lang="es-ES" sz="2000" dirty="0">
                          <a:solidFill>
                            <a:srgbClr val="002060"/>
                          </a:solidFill>
                        </a:rPr>
                        <a:t>empezó</a:t>
                      </a:r>
                    </a:p>
                    <a:p>
                      <a:pPr algn="ctr"/>
                      <a:r>
                        <a:rPr lang="es-ES" sz="2000" dirty="0">
                          <a:solidFill>
                            <a:srgbClr val="002060"/>
                          </a:solidFill>
                        </a:rPr>
                        <a:t>creció</a:t>
                      </a:r>
                    </a:p>
                    <a:p>
                      <a:pPr algn="ctr"/>
                      <a:r>
                        <a:rPr lang="es-ES" sz="2000" dirty="0">
                          <a:solidFill>
                            <a:srgbClr val="002060"/>
                          </a:solidFill>
                        </a:rPr>
                        <a:t>dejó</a:t>
                      </a:r>
                      <a:endParaRPr lang="x-none" sz="2000" dirty="0">
                        <a:solidFill>
                          <a:srgbClr val="002060"/>
                        </a:solidFill>
                      </a:endParaRPr>
                    </a:p>
                  </a:txBody>
                  <a:tcPr anchor="ctr">
                    <a:noFill/>
                  </a:tcPr>
                </a:tc>
                <a:extLst>
                  <a:ext uri="{0D108BD9-81ED-4DB2-BD59-A6C34878D82A}">
                    <a16:rowId xmlns:a16="http://schemas.microsoft.com/office/drawing/2014/main" val="2494072424"/>
                  </a:ext>
                </a:extLst>
              </a:tr>
            </a:tbl>
          </a:graphicData>
        </a:graphic>
      </p:graphicFrame>
      <p:sp>
        <p:nvSpPr>
          <p:cNvPr id="59" name="TextBox 16">
            <a:extLst>
              <a:ext uri="{FF2B5EF4-FFF2-40B4-BE49-F238E27FC236}">
                <a16:creationId xmlns:a16="http://schemas.microsoft.com/office/drawing/2014/main" id="{7EF75E0A-19C3-2A4E-9CEA-99D551D6AC09}"/>
              </a:ext>
            </a:extLst>
          </p:cNvPr>
          <p:cNvSpPr txBox="1"/>
          <p:nvPr/>
        </p:nvSpPr>
        <p:spPr>
          <a:xfrm>
            <a:off x="589613" y="5093259"/>
            <a:ext cx="1256008" cy="400110"/>
          </a:xfrm>
          <a:prstGeom prst="rect">
            <a:avLst/>
          </a:prstGeom>
          <a:noFill/>
        </p:spPr>
        <p:txBody>
          <a:bodyPr wrap="square" rtlCol="0">
            <a:spAutoFit/>
          </a:bodyPr>
          <a:lstStyle/>
          <a:p>
            <a:r>
              <a:rPr lang="en-GB" sz="2000" b="1" dirty="0" err="1">
                <a:solidFill>
                  <a:srgbClr val="EE6000"/>
                </a:solidFill>
              </a:rPr>
              <a:t>perdió</a:t>
            </a:r>
            <a:endParaRPr lang="en-US" sz="2000" b="1" dirty="0">
              <a:solidFill>
                <a:srgbClr val="EE6000"/>
              </a:solidFill>
            </a:endParaRPr>
          </a:p>
        </p:txBody>
      </p:sp>
      <p:pic>
        <p:nvPicPr>
          <p:cNvPr id="31" name="Texto de Messi.wav" descr="Texto de Messi.wav">
            <a:hlinkClick r:id="" action="ppaction://media"/>
            <a:extLst>
              <a:ext uri="{FF2B5EF4-FFF2-40B4-BE49-F238E27FC236}">
                <a16:creationId xmlns:a16="http://schemas.microsoft.com/office/drawing/2014/main" id="{EDCA975B-37AF-0E49-BFC7-C6A668D614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5015" y="3186594"/>
            <a:ext cx="812800" cy="812800"/>
          </a:xfrm>
          <a:prstGeom prst="rect">
            <a:avLst/>
          </a:prstGeom>
        </p:spPr>
      </p:pic>
    </p:spTree>
    <p:extLst>
      <p:ext uri="{BB962C8B-B14F-4D97-AF65-F5344CB8AC3E}">
        <p14:creationId xmlns:p14="http://schemas.microsoft.com/office/powerpoint/2010/main" val="80617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5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6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6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4"/>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62"/>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63"/>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39"/>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51"/>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40"/>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42"/>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57"/>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60"/>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61"/>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44"/>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63"/>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62"/>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9"/>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0"/>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52"/>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8"/>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1" nodeType="clickEffect">
                                  <p:stCondLst>
                                    <p:cond delay="0"/>
                                  </p:stCondLst>
                                  <p:childTnLst>
                                    <p:set>
                                      <p:cBhvr>
                                        <p:cTn id="166" dur="1" fill="hold">
                                          <p:stCondLst>
                                            <p:cond delay="0"/>
                                          </p:stCondLst>
                                        </p:cTn>
                                        <p:tgtEl>
                                          <p:spTgt spid="43"/>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54"/>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1" nodeType="clickEffect">
                                  <p:stCondLst>
                                    <p:cond delay="0"/>
                                  </p:stCondLst>
                                  <p:childTnLst>
                                    <p:set>
                                      <p:cBhvr>
                                        <p:cTn id="174" dur="1" fill="hold">
                                          <p:stCondLst>
                                            <p:cond delay="0"/>
                                          </p:stCondLst>
                                        </p:cTn>
                                        <p:tgtEl>
                                          <p:spTgt spid="49"/>
                                        </p:tgtEl>
                                        <p:attrNameLst>
                                          <p:attrName>style.visibility</p:attrName>
                                        </p:attrNameLst>
                                      </p:cBhvr>
                                      <p:to>
                                        <p:strVal val="hidden"/>
                                      </p:to>
                                    </p:set>
                                  </p:childTnLst>
                                </p:cTn>
                              </p:par>
                              <p:par>
                                <p:cTn id="175" presetID="1" presetClass="exit" presetSubtype="0" fill="hold" grpId="1" nodeType="withEffect">
                                  <p:stCondLst>
                                    <p:cond delay="0"/>
                                  </p:stCondLst>
                                  <p:childTnLst>
                                    <p:set>
                                      <p:cBhvr>
                                        <p:cTn id="176" dur="1" fill="hold">
                                          <p:stCondLst>
                                            <p:cond delay="0"/>
                                          </p:stCondLst>
                                        </p:cTn>
                                        <p:tgtEl>
                                          <p:spTgt spid="50"/>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52"/>
                                        </p:tgtEl>
                                        <p:attrNameLst>
                                          <p:attrName>style.visibility</p:attrName>
                                        </p:attrNameLst>
                                      </p:cBhvr>
                                      <p:to>
                                        <p:strVal val="hidden"/>
                                      </p:to>
                                    </p:set>
                                  </p:childTnLst>
                                </p:cTn>
                              </p:par>
                              <p:par>
                                <p:cTn id="179" presetID="1" presetClass="exit" presetSubtype="0" fill="hold" grpId="1" nodeType="withEffect">
                                  <p:stCondLst>
                                    <p:cond delay="0"/>
                                  </p:stCondLst>
                                  <p:childTnLst>
                                    <p:set>
                                      <p:cBhvr>
                                        <p:cTn id="180" dur="1" fill="hold">
                                          <p:stCondLst>
                                            <p:cond delay="0"/>
                                          </p:stCondLst>
                                        </p:cTn>
                                        <p:tgtEl>
                                          <p:spTgt spid="58"/>
                                        </p:tgtEl>
                                        <p:attrNameLst>
                                          <p:attrName>style.visibility</p:attrName>
                                        </p:attrNameLst>
                                      </p:cBhvr>
                                      <p:to>
                                        <p:strVal val="hidden"/>
                                      </p:to>
                                    </p:set>
                                  </p:childTnLst>
                                </p:cTn>
                              </p:par>
                              <p:par>
                                <p:cTn id="181" presetID="1" presetClass="exit" presetSubtype="0" fill="hold" grpId="0" nodeType="withEffect">
                                  <p:stCondLst>
                                    <p:cond delay="0"/>
                                  </p:stCondLst>
                                  <p:childTnLst>
                                    <p:set>
                                      <p:cBhvr>
                                        <p:cTn id="182" dur="1" fill="hold">
                                          <p:stCondLst>
                                            <p:cond delay="0"/>
                                          </p:stCondLst>
                                        </p:cTn>
                                        <p:tgtEl>
                                          <p:spTgt spid="43"/>
                                        </p:tgtEl>
                                        <p:attrNameLst>
                                          <p:attrName>style.visibility</p:attrName>
                                        </p:attrNameLst>
                                      </p:cBhvr>
                                      <p:to>
                                        <p:strVal val="hidden"/>
                                      </p:to>
                                    </p:set>
                                  </p:childTnLst>
                                </p:cTn>
                              </p:par>
                              <p:par>
                                <p:cTn id="183" presetID="1" presetClass="exit" presetSubtype="0" fill="hold" grpId="1" nodeType="withEffect">
                                  <p:stCondLst>
                                    <p:cond delay="0"/>
                                  </p:stCondLst>
                                  <p:childTnLst>
                                    <p:set>
                                      <p:cBhvr>
                                        <p:cTn id="184"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5" fill="hold" display="0">
                  <p:stCondLst>
                    <p:cond delay="indefinite"/>
                  </p:stCondLst>
                  <p:endCondLst>
                    <p:cond evt="onStopAudio" delay="0">
                      <p:tgtEl>
                        <p:sldTgt/>
                      </p:tgtEl>
                    </p:cond>
                  </p:endCondLst>
                </p:cTn>
                <p:tgtEl>
                  <p:spTgt spid="31"/>
                </p:tgtEl>
              </p:cMediaNode>
            </p:audio>
          </p:childTnLst>
        </p:cTn>
      </p:par>
    </p:tnLst>
    <p:bldLst>
      <p:bldP spid="8" grpId="0"/>
      <p:bldP spid="9" grpId="0"/>
      <p:bldP spid="10" grpId="0"/>
      <p:bldP spid="14" grpId="0"/>
      <p:bldP spid="15" grpId="0"/>
      <p:bldP spid="16" grpId="0"/>
      <p:bldP spid="17" grpId="0"/>
      <p:bldP spid="19" grpId="0"/>
      <p:bldP spid="39" grpId="0" animBg="1"/>
      <p:bldP spid="39" grpId="1" animBg="1"/>
      <p:bldP spid="40" grpId="0" animBg="1"/>
      <p:bldP spid="40" grpId="1" animBg="1"/>
      <p:bldP spid="42" grpId="0" animBg="1"/>
      <p:bldP spid="42" grpId="1" animBg="1"/>
      <p:bldP spid="43" grpId="0" animBg="1"/>
      <p:bldP spid="43" grpId="1" animBg="1"/>
      <p:bldP spid="44" grpId="0" animBg="1"/>
      <p:bldP spid="44" grpId="1" animBg="1"/>
      <p:bldP spid="49" grpId="0" animBg="1"/>
      <p:bldP spid="49" grpId="1" animBg="1"/>
      <p:bldP spid="50" grpId="0" animBg="1"/>
      <p:bldP spid="50" grpId="1" animBg="1"/>
      <p:bldP spid="51" grpId="0" animBg="1"/>
      <p:bldP spid="51" grpId="1" animBg="1"/>
      <p:bldP spid="52" grpId="0" animBg="1"/>
      <p:bldP spid="52" grpId="1" animBg="1"/>
      <p:bldP spid="54" grpId="0" animBg="1"/>
      <p:bldP spid="54" grpId="1" animBg="1"/>
      <p:bldP spid="57" grpId="0" animBg="1"/>
      <p:bldP spid="57" grpId="1" animBg="1"/>
      <p:bldP spid="58" grpId="0" animBg="1"/>
      <p:bldP spid="58" grpId="1" animBg="1"/>
      <p:bldP spid="60" grpId="0" animBg="1"/>
      <p:bldP spid="60" grpId="1" animBg="1"/>
      <p:bldP spid="61" grpId="0" animBg="1"/>
      <p:bldP spid="61" grpId="1" animBg="1"/>
      <p:bldP spid="62" grpId="0" animBg="1"/>
      <p:bldP spid="62" grpId="1" animBg="1"/>
      <p:bldP spid="63" grpId="0" animBg="1"/>
      <p:bldP spid="63" grpId="1" animBg="1"/>
      <p:bldP spid="5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49" y="163199"/>
            <a:ext cx="10359936" cy="814278"/>
          </a:xfrm>
        </p:spPr>
        <p:txBody>
          <a:bodyPr>
            <a:noAutofit/>
          </a:bodyPr>
          <a:lstStyle/>
          <a:p>
            <a:r>
              <a:rPr lang="en-GB" sz="2000" b="1" dirty="0">
                <a:solidFill>
                  <a:srgbClr val="002060"/>
                </a:solidFill>
              </a:rPr>
              <a:t>Escribe una </a:t>
            </a:r>
            <a:r>
              <a:rPr lang="en-GB" sz="2000" b="1" dirty="0" err="1">
                <a:solidFill>
                  <a:srgbClr val="002060"/>
                </a:solidFill>
              </a:rPr>
              <a:t>biografía</a:t>
            </a:r>
            <a:r>
              <a:rPr lang="en-GB" sz="2000" b="1" dirty="0">
                <a:solidFill>
                  <a:srgbClr val="002060"/>
                </a:solidFill>
              </a:rPr>
              <a:t> de una persona </a:t>
            </a:r>
            <a:r>
              <a:rPr lang="en-GB" sz="2000" b="1" dirty="0" err="1">
                <a:solidFill>
                  <a:srgbClr val="002060"/>
                </a:solidFill>
              </a:rPr>
              <a:t>famosa</a:t>
            </a:r>
            <a:r>
              <a:rPr lang="en-GB" sz="2000" b="1" dirty="0">
                <a:solidFill>
                  <a:srgbClr val="002060"/>
                </a:solidFill>
              </a:rPr>
              <a:t> de </a:t>
            </a:r>
            <a:r>
              <a:rPr lang="en-GB" sz="2000" b="1" dirty="0" err="1">
                <a:solidFill>
                  <a:srgbClr val="002060"/>
                </a:solidFill>
              </a:rPr>
              <a:t>España</a:t>
            </a:r>
            <a:r>
              <a:rPr lang="en-GB" sz="2000" b="1" dirty="0">
                <a:solidFill>
                  <a:srgbClr val="002060"/>
                </a:solidFill>
              </a:rPr>
              <a:t> o de </a:t>
            </a:r>
            <a:r>
              <a:rPr lang="en-GB" sz="2000" b="1" dirty="0" err="1">
                <a:solidFill>
                  <a:srgbClr val="002060"/>
                </a:solidFill>
              </a:rPr>
              <a:t>otro</a:t>
            </a:r>
            <a:r>
              <a:rPr lang="en-GB" sz="2000" b="1" dirty="0">
                <a:solidFill>
                  <a:srgbClr val="002060"/>
                </a:solidFill>
              </a:rPr>
              <a:t> </a:t>
            </a:r>
            <a:r>
              <a:rPr lang="en-GB" sz="2000" b="1" dirty="0" err="1">
                <a:solidFill>
                  <a:srgbClr val="002060"/>
                </a:solidFill>
              </a:rPr>
              <a:t>país</a:t>
            </a:r>
            <a:r>
              <a:rPr lang="en-GB" sz="2000" b="1" dirty="0">
                <a:solidFill>
                  <a:srgbClr val="002060"/>
                </a:solidFill>
              </a:rPr>
              <a:t> </a:t>
            </a:r>
            <a:r>
              <a:rPr lang="en-GB" sz="2000" b="1" dirty="0" err="1">
                <a:solidFill>
                  <a:srgbClr val="002060"/>
                </a:solidFill>
              </a:rPr>
              <a:t>donde</a:t>
            </a:r>
            <a:r>
              <a:rPr lang="en-GB" sz="2000" b="1" dirty="0">
                <a:solidFill>
                  <a:srgbClr val="002060"/>
                </a:solidFill>
              </a:rPr>
              <a:t> </a:t>
            </a:r>
            <a:r>
              <a:rPr lang="en-GB" sz="2000" b="1" dirty="0" err="1">
                <a:solidFill>
                  <a:srgbClr val="002060"/>
                </a:solidFill>
              </a:rPr>
              <a:t>hablan</a:t>
            </a:r>
            <a:r>
              <a:rPr lang="en-GB" sz="2000" b="1" dirty="0">
                <a:solidFill>
                  <a:srgbClr val="002060"/>
                </a:solidFill>
              </a:rPr>
              <a:t> </a:t>
            </a:r>
            <a:r>
              <a:rPr lang="en-GB" sz="2000" b="1" dirty="0" err="1">
                <a:solidFill>
                  <a:srgbClr val="002060"/>
                </a:solidFill>
              </a:rPr>
              <a:t>español</a:t>
            </a:r>
            <a:r>
              <a:rPr lang="en-GB" sz="2000" b="1" dirty="0">
                <a:solidFill>
                  <a:srgbClr val="002060"/>
                </a:solidFill>
              </a:rPr>
              <a:t>. </a:t>
            </a:r>
            <a:r>
              <a:rPr lang="en-GB" sz="2000" b="1" dirty="0" err="1">
                <a:solidFill>
                  <a:srgbClr val="002060"/>
                </a:solidFill>
              </a:rPr>
              <a:t>Debes</a:t>
            </a:r>
            <a:r>
              <a:rPr lang="en-GB" sz="2000" b="1" dirty="0">
                <a:solidFill>
                  <a:srgbClr val="002060"/>
                </a:solidFill>
              </a:rPr>
              <a:t> </a:t>
            </a:r>
            <a:r>
              <a:rPr lang="en-GB" sz="2000" b="1" dirty="0" err="1">
                <a:solidFill>
                  <a:srgbClr val="002060"/>
                </a:solidFill>
              </a:rPr>
              <a:t>utilizar</a:t>
            </a:r>
            <a:r>
              <a:rPr lang="en-GB" sz="2000" b="1" dirty="0">
                <a:solidFill>
                  <a:srgbClr val="002060"/>
                </a:solidFill>
              </a:rPr>
              <a:t> </a:t>
            </a:r>
            <a:r>
              <a:rPr lang="en-GB" sz="2000" b="1" dirty="0" err="1">
                <a:solidFill>
                  <a:srgbClr val="002060"/>
                </a:solidFill>
              </a:rPr>
              <a:t>verbos</a:t>
            </a:r>
            <a:r>
              <a:rPr lang="en-GB" sz="2000" b="1" dirty="0">
                <a:solidFill>
                  <a:srgbClr val="002060"/>
                </a:solidFill>
              </a:rPr>
              <a:t> que </a:t>
            </a:r>
            <a:r>
              <a:rPr lang="en-GB" sz="2000" b="1" dirty="0" err="1">
                <a:solidFill>
                  <a:srgbClr val="002060"/>
                </a:solidFill>
              </a:rPr>
              <a:t>terminan</a:t>
            </a:r>
            <a:r>
              <a:rPr lang="en-GB" sz="2000" b="1" dirty="0">
                <a:solidFill>
                  <a:srgbClr val="002060"/>
                </a:solidFill>
              </a:rPr>
              <a:t> en ‘-</a:t>
            </a:r>
            <a:r>
              <a:rPr lang="en-GB" sz="2000" b="1" dirty="0" err="1">
                <a:solidFill>
                  <a:srgbClr val="002060"/>
                </a:solidFill>
              </a:rPr>
              <a:t>ó</a:t>
            </a:r>
            <a:r>
              <a:rPr lang="en-GB" sz="2000" b="1" dirty="0">
                <a:solidFill>
                  <a:srgbClr val="002060"/>
                </a:solidFill>
              </a:rPr>
              <a:t>’, ‘-</a:t>
            </a:r>
            <a:r>
              <a:rPr lang="en-GB" sz="2000" b="1" dirty="0" err="1">
                <a:solidFill>
                  <a:srgbClr val="002060"/>
                </a:solidFill>
              </a:rPr>
              <a:t>ió</a:t>
            </a:r>
            <a:r>
              <a:rPr lang="en-GB" sz="2000" b="1" dirty="0">
                <a:solidFill>
                  <a:srgbClr val="002060"/>
                </a:solidFill>
              </a:rPr>
              <a:t>’, ‘</a:t>
            </a:r>
            <a:r>
              <a:rPr lang="en-GB" sz="2000" b="1" dirty="0" err="1">
                <a:solidFill>
                  <a:srgbClr val="002060"/>
                </a:solidFill>
              </a:rPr>
              <a:t>hizo</a:t>
            </a:r>
            <a:r>
              <a:rPr lang="en-GB" sz="2000" b="1" dirty="0">
                <a:solidFill>
                  <a:srgbClr val="002060"/>
                </a:solidFill>
              </a:rPr>
              <a:t>’ y ‘</a:t>
            </a:r>
            <a:r>
              <a:rPr lang="en-GB" sz="2000" b="1" dirty="0" err="1">
                <a:solidFill>
                  <a:srgbClr val="002060"/>
                </a:solidFill>
              </a:rPr>
              <a:t>fue</a:t>
            </a:r>
            <a:r>
              <a:rPr lang="en-GB" sz="20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F010251-589D-FD4D-A63A-07917D7B3A86}"/>
              </a:ext>
            </a:extLst>
          </p:cNvPr>
          <p:cNvSpPr txBox="1"/>
          <p:nvPr/>
        </p:nvSpPr>
        <p:spPr>
          <a:xfrm>
            <a:off x="114749" y="977477"/>
            <a:ext cx="12062106" cy="400110"/>
          </a:xfrm>
          <a:prstGeom prst="rect">
            <a:avLst/>
          </a:prstGeom>
          <a:noFill/>
        </p:spPr>
        <p:txBody>
          <a:bodyPr wrap="square" rtlCol="0">
            <a:spAutoFit/>
          </a:bodyPr>
          <a:lstStyle/>
          <a:p>
            <a:r>
              <a:rPr lang="en-US" sz="2000" dirty="0" err="1">
                <a:solidFill>
                  <a:srgbClr val="002060"/>
                </a:solidFill>
              </a:rPr>
              <a:t>Puede</a:t>
            </a:r>
            <a:r>
              <a:rPr lang="en-US" sz="2000" dirty="0">
                <a:solidFill>
                  <a:srgbClr val="002060"/>
                </a:solidFill>
              </a:rPr>
              <a:t> ser un </a:t>
            </a:r>
            <a:r>
              <a:rPr lang="en-US" sz="2000" dirty="0" err="1">
                <a:solidFill>
                  <a:srgbClr val="002060"/>
                </a:solidFill>
              </a:rPr>
              <a:t>futbolista</a:t>
            </a:r>
            <a:r>
              <a:rPr lang="en-US" sz="2000" dirty="0">
                <a:solidFill>
                  <a:srgbClr val="002060"/>
                </a:solidFill>
              </a:rPr>
              <a:t> o un/a </a:t>
            </a:r>
            <a:r>
              <a:rPr lang="en-US" sz="2000" err="1">
                <a:solidFill>
                  <a:srgbClr val="002060"/>
                </a:solidFill>
              </a:rPr>
              <a:t>jugador</a:t>
            </a:r>
            <a:r>
              <a:rPr lang="en-US" sz="2000">
                <a:solidFill>
                  <a:srgbClr val="002060"/>
                </a:solidFill>
              </a:rPr>
              <a:t>/a de </a:t>
            </a:r>
            <a:r>
              <a:rPr lang="en-US" sz="2000" dirty="0" err="1">
                <a:solidFill>
                  <a:srgbClr val="002060"/>
                </a:solidFill>
              </a:rPr>
              <a:t>otro</a:t>
            </a:r>
            <a:r>
              <a:rPr lang="en-US" sz="2000" dirty="0">
                <a:solidFill>
                  <a:srgbClr val="002060"/>
                </a:solidFill>
              </a:rPr>
              <a:t> </a:t>
            </a:r>
            <a:r>
              <a:rPr lang="en-US" sz="2000" dirty="0" err="1">
                <a:solidFill>
                  <a:srgbClr val="002060"/>
                </a:solidFill>
              </a:rPr>
              <a:t>deporte</a:t>
            </a:r>
            <a:r>
              <a:rPr lang="en-US" sz="2000" dirty="0">
                <a:solidFill>
                  <a:srgbClr val="002060"/>
                </a:solidFill>
              </a:rPr>
              <a:t>, un/a </a:t>
            </a:r>
            <a:r>
              <a:rPr lang="en-US" sz="2000" dirty="0" err="1">
                <a:solidFill>
                  <a:srgbClr val="002060"/>
                </a:solidFill>
              </a:rPr>
              <a:t>músico</a:t>
            </a:r>
            <a:r>
              <a:rPr lang="en-US" sz="2000" dirty="0">
                <a:solidFill>
                  <a:srgbClr val="002060"/>
                </a:solidFill>
              </a:rPr>
              <a:t>/a, un/a </a:t>
            </a:r>
            <a:r>
              <a:rPr lang="en-US" sz="2000" dirty="0" err="1">
                <a:solidFill>
                  <a:srgbClr val="002060"/>
                </a:solidFill>
              </a:rPr>
              <a:t>autor</a:t>
            </a:r>
            <a:r>
              <a:rPr lang="en-US" sz="2000" dirty="0">
                <a:solidFill>
                  <a:srgbClr val="002060"/>
                </a:solidFill>
              </a:rPr>
              <a:t>/a etc.</a:t>
            </a:r>
          </a:p>
        </p:txBody>
      </p:sp>
      <p:sp>
        <p:nvSpPr>
          <p:cNvPr id="3" name="TextBox 2"/>
          <p:cNvSpPr txBox="1"/>
          <p:nvPr/>
        </p:nvSpPr>
        <p:spPr>
          <a:xfrm>
            <a:off x="863362" y="5480413"/>
            <a:ext cx="1978118" cy="400110"/>
          </a:xfrm>
          <a:prstGeom prst="rect">
            <a:avLst/>
          </a:prstGeom>
          <a:solidFill>
            <a:schemeClr val="accent5">
              <a:lumMod val="20000"/>
              <a:lumOff val="80000"/>
            </a:schemeClr>
          </a:solidFill>
        </p:spPr>
        <p:txBody>
          <a:bodyPr wrap="square" rtlCol="0">
            <a:spAutoFit/>
          </a:bodyPr>
          <a:lstStyle/>
          <a:p>
            <a:pPr algn="ctr"/>
            <a:r>
              <a:rPr lang="en-US" sz="2000" dirty="0">
                <a:solidFill>
                  <a:srgbClr val="002060"/>
                </a:solidFill>
              </a:rPr>
              <a:t>a los [15] </a:t>
            </a:r>
            <a:r>
              <a:rPr lang="en-US" sz="2000" dirty="0" err="1">
                <a:solidFill>
                  <a:srgbClr val="002060"/>
                </a:solidFill>
              </a:rPr>
              <a:t>años</a:t>
            </a:r>
            <a:endParaRPr lang="en-US" sz="2000" dirty="0">
              <a:solidFill>
                <a:srgbClr val="002060"/>
              </a:solidFill>
            </a:endParaRPr>
          </a:p>
        </p:txBody>
      </p:sp>
      <p:sp>
        <p:nvSpPr>
          <p:cNvPr id="7" name="TextBox 6"/>
          <p:cNvSpPr txBox="1"/>
          <p:nvPr/>
        </p:nvSpPr>
        <p:spPr>
          <a:xfrm>
            <a:off x="3766121" y="5464252"/>
            <a:ext cx="1283136" cy="400110"/>
          </a:xfrm>
          <a:prstGeom prst="rect">
            <a:avLst/>
          </a:prstGeom>
          <a:solidFill>
            <a:schemeClr val="accent4">
              <a:lumMod val="20000"/>
              <a:lumOff val="80000"/>
            </a:schemeClr>
          </a:solidFill>
        </p:spPr>
        <p:txBody>
          <a:bodyPr wrap="square" rtlCol="0">
            <a:spAutoFit/>
          </a:bodyPr>
          <a:lstStyle/>
          <a:p>
            <a:pPr algn="ctr"/>
            <a:r>
              <a:rPr lang="en-US" sz="2000" dirty="0" err="1">
                <a:solidFill>
                  <a:srgbClr val="002060"/>
                </a:solidFill>
              </a:rPr>
              <a:t>luego</a:t>
            </a:r>
            <a:endParaRPr lang="en-US" sz="2000" dirty="0">
              <a:solidFill>
                <a:srgbClr val="002060"/>
              </a:solidFill>
            </a:endParaRPr>
          </a:p>
        </p:txBody>
      </p:sp>
      <p:sp>
        <p:nvSpPr>
          <p:cNvPr id="8" name="TextBox 7"/>
          <p:cNvSpPr txBox="1"/>
          <p:nvPr/>
        </p:nvSpPr>
        <p:spPr>
          <a:xfrm>
            <a:off x="3795577" y="5929704"/>
            <a:ext cx="1288160" cy="400110"/>
          </a:xfrm>
          <a:prstGeom prst="rect">
            <a:avLst/>
          </a:prstGeom>
          <a:solidFill>
            <a:schemeClr val="tx2">
              <a:lumMod val="20000"/>
              <a:lumOff val="80000"/>
            </a:schemeClr>
          </a:solidFill>
        </p:spPr>
        <p:txBody>
          <a:bodyPr wrap="square" rtlCol="0">
            <a:spAutoFit/>
          </a:bodyPr>
          <a:lstStyle/>
          <a:p>
            <a:pPr algn="ctr"/>
            <a:r>
              <a:rPr lang="en-US" sz="2000" dirty="0" err="1">
                <a:solidFill>
                  <a:srgbClr val="002060"/>
                </a:solidFill>
              </a:rPr>
              <a:t>después</a:t>
            </a:r>
            <a:endParaRPr lang="en-US" sz="2000" dirty="0">
              <a:solidFill>
                <a:srgbClr val="002060"/>
              </a:solidFill>
            </a:endParaRPr>
          </a:p>
        </p:txBody>
      </p:sp>
      <p:sp>
        <p:nvSpPr>
          <p:cNvPr id="9" name="TextBox 8"/>
          <p:cNvSpPr txBox="1"/>
          <p:nvPr/>
        </p:nvSpPr>
        <p:spPr>
          <a:xfrm>
            <a:off x="5973898" y="5465961"/>
            <a:ext cx="2637269" cy="400110"/>
          </a:xfrm>
          <a:prstGeom prst="rect">
            <a:avLst/>
          </a:prstGeom>
          <a:solidFill>
            <a:schemeClr val="accent2">
              <a:lumMod val="20000"/>
              <a:lumOff val="80000"/>
            </a:schemeClr>
          </a:solidFill>
        </p:spPr>
        <p:txBody>
          <a:bodyPr wrap="square" rtlCol="0">
            <a:spAutoFit/>
          </a:bodyPr>
          <a:lstStyle/>
          <a:p>
            <a:pPr algn="ctr"/>
            <a:r>
              <a:rPr lang="en-US" sz="2000" dirty="0">
                <a:solidFill>
                  <a:srgbClr val="002060"/>
                </a:solidFill>
              </a:rPr>
              <a:t>dos </a:t>
            </a:r>
            <a:r>
              <a:rPr lang="en-US" sz="2000" dirty="0" err="1">
                <a:solidFill>
                  <a:srgbClr val="002060"/>
                </a:solidFill>
              </a:rPr>
              <a:t>años</a:t>
            </a:r>
            <a:r>
              <a:rPr lang="en-US" sz="2000" dirty="0">
                <a:solidFill>
                  <a:srgbClr val="002060"/>
                </a:solidFill>
              </a:rPr>
              <a:t> </a:t>
            </a:r>
            <a:r>
              <a:rPr lang="en-US" sz="2000" dirty="0" err="1">
                <a:solidFill>
                  <a:srgbClr val="002060"/>
                </a:solidFill>
              </a:rPr>
              <a:t>más</a:t>
            </a:r>
            <a:r>
              <a:rPr lang="en-US" sz="2000" dirty="0">
                <a:solidFill>
                  <a:srgbClr val="002060"/>
                </a:solidFill>
              </a:rPr>
              <a:t> </a:t>
            </a:r>
            <a:r>
              <a:rPr lang="en-US" sz="2000" dirty="0" err="1">
                <a:solidFill>
                  <a:srgbClr val="002060"/>
                </a:solidFill>
              </a:rPr>
              <a:t>tarde</a:t>
            </a:r>
            <a:endParaRPr lang="en-US" sz="2000" dirty="0">
              <a:solidFill>
                <a:srgbClr val="002060"/>
              </a:solidFill>
            </a:endParaRPr>
          </a:p>
        </p:txBody>
      </p:sp>
      <p:sp>
        <p:nvSpPr>
          <p:cNvPr id="10" name="TextBox 9"/>
          <p:cNvSpPr txBox="1"/>
          <p:nvPr/>
        </p:nvSpPr>
        <p:spPr>
          <a:xfrm>
            <a:off x="9361269" y="5464252"/>
            <a:ext cx="2382316" cy="400110"/>
          </a:xfrm>
          <a:prstGeom prst="rect">
            <a:avLst/>
          </a:prstGeom>
          <a:solidFill>
            <a:srgbClr val="ECD9D9">
              <a:alpha val="50196"/>
            </a:srgbClr>
          </a:solidFill>
        </p:spPr>
        <p:txBody>
          <a:bodyPr wrap="square" rtlCol="0">
            <a:spAutoFit/>
          </a:bodyPr>
          <a:lstStyle/>
          <a:p>
            <a:pPr algn="ctr"/>
            <a:r>
              <a:rPr lang="en-US" sz="2000" dirty="0">
                <a:solidFill>
                  <a:srgbClr val="002060"/>
                </a:solidFill>
              </a:rPr>
              <a:t>el </a:t>
            </a:r>
            <a:r>
              <a:rPr lang="en-US" sz="2000" dirty="0" err="1">
                <a:solidFill>
                  <a:srgbClr val="002060"/>
                </a:solidFill>
              </a:rPr>
              <a:t>año</a:t>
            </a:r>
            <a:r>
              <a:rPr lang="en-US" sz="2000" dirty="0">
                <a:solidFill>
                  <a:srgbClr val="002060"/>
                </a:solidFill>
              </a:rPr>
              <a:t> </a:t>
            </a:r>
            <a:r>
              <a:rPr lang="en-US" sz="2000" dirty="0" err="1">
                <a:solidFill>
                  <a:srgbClr val="002060"/>
                </a:solidFill>
              </a:rPr>
              <a:t>después</a:t>
            </a:r>
            <a:endParaRPr lang="en-US" sz="2000" dirty="0">
              <a:solidFill>
                <a:srgbClr val="002060"/>
              </a:solidFill>
            </a:endParaRPr>
          </a:p>
        </p:txBody>
      </p:sp>
      <p:sp>
        <p:nvSpPr>
          <p:cNvPr id="11" name="TextBox 10"/>
          <p:cNvSpPr txBox="1"/>
          <p:nvPr/>
        </p:nvSpPr>
        <p:spPr>
          <a:xfrm>
            <a:off x="527808" y="5939950"/>
            <a:ext cx="2862452" cy="400110"/>
          </a:xfrm>
          <a:prstGeom prst="rect">
            <a:avLst/>
          </a:prstGeom>
          <a:solidFill>
            <a:schemeClr val="accent6">
              <a:lumMod val="20000"/>
              <a:lumOff val="80000"/>
            </a:schemeClr>
          </a:solidFill>
        </p:spPr>
        <p:txBody>
          <a:bodyPr wrap="square" rtlCol="0">
            <a:spAutoFit/>
          </a:bodyPr>
          <a:lstStyle/>
          <a:p>
            <a:pPr algn="ctr"/>
            <a:r>
              <a:rPr lang="en-US" sz="2000" dirty="0">
                <a:solidFill>
                  <a:srgbClr val="002060"/>
                </a:solidFill>
              </a:rPr>
              <a:t>en [</a:t>
            </a:r>
            <a:r>
              <a:rPr lang="en-US" sz="2000" dirty="0" err="1">
                <a:solidFill>
                  <a:srgbClr val="002060"/>
                </a:solidFill>
              </a:rPr>
              <a:t>agosto</a:t>
            </a:r>
            <a:r>
              <a:rPr lang="en-US" sz="2000" dirty="0">
                <a:solidFill>
                  <a:srgbClr val="002060"/>
                </a:solidFill>
              </a:rPr>
              <a:t>] de 2001</a:t>
            </a:r>
          </a:p>
        </p:txBody>
      </p:sp>
      <p:sp>
        <p:nvSpPr>
          <p:cNvPr id="12" name="TextBox 11"/>
          <p:cNvSpPr txBox="1"/>
          <p:nvPr/>
        </p:nvSpPr>
        <p:spPr>
          <a:xfrm>
            <a:off x="5902031" y="5929704"/>
            <a:ext cx="2781001" cy="400110"/>
          </a:xfrm>
          <a:prstGeom prst="rect">
            <a:avLst/>
          </a:prstGeom>
          <a:solidFill>
            <a:schemeClr val="accent1">
              <a:lumMod val="20000"/>
              <a:lumOff val="80000"/>
            </a:schemeClr>
          </a:solidFill>
        </p:spPr>
        <p:txBody>
          <a:bodyPr wrap="square" rtlCol="0">
            <a:spAutoFit/>
          </a:bodyPr>
          <a:lstStyle/>
          <a:p>
            <a:pPr algn="ctr"/>
            <a:r>
              <a:rPr lang="en-US" sz="2000" dirty="0" err="1">
                <a:solidFill>
                  <a:srgbClr val="002060"/>
                </a:solidFill>
              </a:rPr>
              <a:t>cuatro</a:t>
            </a:r>
            <a:r>
              <a:rPr lang="en-US" sz="2000" dirty="0">
                <a:solidFill>
                  <a:srgbClr val="002060"/>
                </a:solidFill>
              </a:rPr>
              <a:t> </a:t>
            </a:r>
            <a:r>
              <a:rPr lang="en-US" sz="2000" dirty="0" err="1">
                <a:solidFill>
                  <a:srgbClr val="002060"/>
                </a:solidFill>
              </a:rPr>
              <a:t>años</a:t>
            </a:r>
            <a:r>
              <a:rPr lang="en-US" sz="2000" dirty="0">
                <a:solidFill>
                  <a:srgbClr val="002060"/>
                </a:solidFill>
              </a:rPr>
              <a:t> </a:t>
            </a:r>
            <a:r>
              <a:rPr lang="en-US" sz="2000" dirty="0" err="1">
                <a:solidFill>
                  <a:srgbClr val="002060"/>
                </a:solidFill>
              </a:rPr>
              <a:t>después</a:t>
            </a:r>
            <a:endParaRPr lang="en-US" sz="2000" dirty="0">
              <a:solidFill>
                <a:srgbClr val="002060"/>
              </a:solidFill>
            </a:endParaRPr>
          </a:p>
        </p:txBody>
      </p:sp>
      <p:sp>
        <p:nvSpPr>
          <p:cNvPr id="13" name="TextBox 12"/>
          <p:cNvSpPr txBox="1"/>
          <p:nvPr/>
        </p:nvSpPr>
        <p:spPr>
          <a:xfrm>
            <a:off x="9361268" y="5914825"/>
            <a:ext cx="2397013" cy="400110"/>
          </a:xfrm>
          <a:prstGeom prst="rect">
            <a:avLst/>
          </a:prstGeom>
          <a:solidFill>
            <a:schemeClr val="tx2">
              <a:lumMod val="20000"/>
              <a:lumOff val="80000"/>
            </a:schemeClr>
          </a:solidFill>
        </p:spPr>
        <p:txBody>
          <a:bodyPr wrap="square" rtlCol="0">
            <a:spAutoFit/>
          </a:bodyPr>
          <a:lstStyle/>
          <a:p>
            <a:pPr algn="ctr"/>
            <a:r>
              <a:rPr lang="en-US" sz="2000" dirty="0">
                <a:solidFill>
                  <a:srgbClr val="002060"/>
                </a:solidFill>
              </a:rPr>
              <a:t>en el </a:t>
            </a:r>
            <a:r>
              <a:rPr lang="en-US" sz="2000" dirty="0" err="1">
                <a:solidFill>
                  <a:srgbClr val="002060"/>
                </a:solidFill>
              </a:rPr>
              <a:t>mismo</a:t>
            </a:r>
            <a:r>
              <a:rPr lang="en-US" sz="2000" dirty="0">
                <a:solidFill>
                  <a:srgbClr val="002060"/>
                </a:solidFill>
              </a:rPr>
              <a:t> </a:t>
            </a:r>
            <a:r>
              <a:rPr lang="en-US" sz="2000" dirty="0" err="1">
                <a:solidFill>
                  <a:srgbClr val="002060"/>
                </a:solidFill>
              </a:rPr>
              <a:t>año</a:t>
            </a:r>
            <a:endParaRPr lang="en-US" sz="2000" dirty="0">
              <a:solidFill>
                <a:srgbClr val="002060"/>
              </a:solidFill>
            </a:endParaRPr>
          </a:p>
        </p:txBody>
      </p:sp>
      <p:sp>
        <p:nvSpPr>
          <p:cNvPr id="14" name="CuadroTexto 13">
            <a:extLst>
              <a:ext uri="{FF2B5EF4-FFF2-40B4-BE49-F238E27FC236}">
                <a16:creationId xmlns:a16="http://schemas.microsoft.com/office/drawing/2014/main" id="{36F82BA9-545C-5D47-84BB-B78DF507BF3D}"/>
              </a:ext>
            </a:extLst>
          </p:cNvPr>
          <p:cNvSpPr txBox="1"/>
          <p:nvPr/>
        </p:nvSpPr>
        <p:spPr>
          <a:xfrm>
            <a:off x="114749" y="1572794"/>
            <a:ext cx="11160337" cy="707886"/>
          </a:xfrm>
          <a:prstGeom prst="rect">
            <a:avLst/>
          </a:prstGeom>
          <a:noFill/>
        </p:spPr>
        <p:txBody>
          <a:bodyPr wrap="square" rtlCol="0">
            <a:spAutoFit/>
          </a:bodyPr>
          <a:lstStyle/>
          <a:p>
            <a:r>
              <a:rPr lang="en-US" sz="2000" b="1" dirty="0" err="1">
                <a:solidFill>
                  <a:srgbClr val="002060"/>
                </a:solidFill>
              </a:rPr>
              <a:t>Algunas</a:t>
            </a:r>
            <a:r>
              <a:rPr lang="en-US" sz="2000" b="1" dirty="0">
                <a:solidFill>
                  <a:srgbClr val="002060"/>
                </a:solidFill>
              </a:rPr>
              <a:t> ideas de </a:t>
            </a:r>
            <a:r>
              <a:rPr lang="en-US" sz="2000" b="1" dirty="0" err="1">
                <a:solidFill>
                  <a:srgbClr val="002060"/>
                </a:solidFill>
              </a:rPr>
              <a:t>España</a:t>
            </a:r>
            <a:r>
              <a:rPr lang="en-US" sz="2000" b="1" dirty="0">
                <a:solidFill>
                  <a:srgbClr val="002060"/>
                </a:solidFill>
              </a:rPr>
              <a:t>:</a:t>
            </a:r>
            <a:r>
              <a:rPr lang="en-US" sz="2000" dirty="0">
                <a:solidFill>
                  <a:srgbClr val="002060"/>
                </a:solidFill>
              </a:rPr>
              <a:t> Rafael Nadal, Penelope Cruz, Antonio Banderas, Pablo Picasso, </a:t>
            </a:r>
            <a:r>
              <a:rPr lang="en-US" sz="2000" dirty="0" err="1">
                <a:solidFill>
                  <a:srgbClr val="002060"/>
                </a:solidFill>
              </a:rPr>
              <a:t>Arantxa</a:t>
            </a:r>
            <a:r>
              <a:rPr lang="en-US" sz="2000" dirty="0">
                <a:solidFill>
                  <a:srgbClr val="002060"/>
                </a:solidFill>
              </a:rPr>
              <a:t> Sánchez Vicario, </a:t>
            </a:r>
            <a:r>
              <a:rPr lang="en-US" sz="2000" dirty="0" err="1">
                <a:solidFill>
                  <a:srgbClr val="002060"/>
                </a:solidFill>
              </a:rPr>
              <a:t>Cesc</a:t>
            </a:r>
            <a:r>
              <a:rPr lang="en-US" sz="2000" dirty="0">
                <a:solidFill>
                  <a:srgbClr val="002060"/>
                </a:solidFill>
              </a:rPr>
              <a:t> </a:t>
            </a:r>
            <a:r>
              <a:rPr lang="en-US" sz="2000" dirty="0" err="1">
                <a:solidFill>
                  <a:srgbClr val="002060"/>
                </a:solidFill>
              </a:rPr>
              <a:t>Fábregas</a:t>
            </a:r>
            <a:r>
              <a:rPr lang="en-US" sz="2000" dirty="0">
                <a:solidFill>
                  <a:srgbClr val="002060"/>
                </a:solidFill>
              </a:rPr>
              <a:t>.</a:t>
            </a:r>
          </a:p>
        </p:txBody>
      </p:sp>
      <p:sp>
        <p:nvSpPr>
          <p:cNvPr id="15" name="CuadroTexto 14">
            <a:extLst>
              <a:ext uri="{FF2B5EF4-FFF2-40B4-BE49-F238E27FC236}">
                <a16:creationId xmlns:a16="http://schemas.microsoft.com/office/drawing/2014/main" id="{8E625691-24D1-5E4B-AA84-0CD884EC7E88}"/>
              </a:ext>
            </a:extLst>
          </p:cNvPr>
          <p:cNvSpPr txBox="1"/>
          <p:nvPr/>
        </p:nvSpPr>
        <p:spPr>
          <a:xfrm>
            <a:off x="114750" y="2475887"/>
            <a:ext cx="7590194" cy="707886"/>
          </a:xfrm>
          <a:prstGeom prst="rect">
            <a:avLst/>
          </a:prstGeom>
          <a:noFill/>
        </p:spPr>
        <p:txBody>
          <a:bodyPr wrap="square" rtlCol="0">
            <a:spAutoFit/>
          </a:bodyPr>
          <a:lstStyle/>
          <a:p>
            <a:r>
              <a:rPr lang="en-US" sz="2000" b="1" dirty="0">
                <a:solidFill>
                  <a:srgbClr val="002060"/>
                </a:solidFill>
              </a:rPr>
              <a:t>De América Latina</a:t>
            </a:r>
            <a:r>
              <a:rPr lang="en-US" sz="2000" dirty="0">
                <a:solidFill>
                  <a:srgbClr val="002060"/>
                </a:solidFill>
              </a:rPr>
              <a:t>: Shakira, Sergio </a:t>
            </a:r>
            <a:r>
              <a:rPr lang="en-US" sz="2000" dirty="0" err="1">
                <a:solidFill>
                  <a:srgbClr val="002060"/>
                </a:solidFill>
              </a:rPr>
              <a:t>Agüero</a:t>
            </a:r>
            <a:r>
              <a:rPr lang="en-US" sz="2000" dirty="0">
                <a:solidFill>
                  <a:srgbClr val="002060"/>
                </a:solidFill>
              </a:rPr>
              <a:t>, Frida Kahlo, James Rodríguez, Isabel Allende, Christiane </a:t>
            </a:r>
            <a:r>
              <a:rPr lang="en-US" sz="2000" dirty="0" err="1">
                <a:solidFill>
                  <a:srgbClr val="002060"/>
                </a:solidFill>
              </a:rPr>
              <a:t>Endler</a:t>
            </a:r>
            <a:r>
              <a:rPr lang="en-US" sz="2000" dirty="0">
                <a:solidFill>
                  <a:srgbClr val="002060"/>
                </a:solidFill>
              </a:rPr>
              <a:t>. </a:t>
            </a:r>
          </a:p>
        </p:txBody>
      </p:sp>
      <p:sp>
        <p:nvSpPr>
          <p:cNvPr id="16" name="CuadroTexto 15">
            <a:extLst>
              <a:ext uri="{FF2B5EF4-FFF2-40B4-BE49-F238E27FC236}">
                <a16:creationId xmlns:a16="http://schemas.microsoft.com/office/drawing/2014/main" id="{28C49764-8832-7149-8635-7D47670861A6}"/>
              </a:ext>
            </a:extLst>
          </p:cNvPr>
          <p:cNvSpPr txBox="1"/>
          <p:nvPr/>
        </p:nvSpPr>
        <p:spPr>
          <a:xfrm>
            <a:off x="96351" y="3378980"/>
            <a:ext cx="12062106" cy="1323439"/>
          </a:xfrm>
          <a:prstGeom prst="rect">
            <a:avLst/>
          </a:prstGeom>
          <a:noFill/>
        </p:spPr>
        <p:txBody>
          <a:bodyPr wrap="square" rtlCol="0">
            <a:spAutoFit/>
          </a:bodyPr>
          <a:lstStyle/>
          <a:p>
            <a:r>
              <a:rPr lang="en-US" sz="2000" b="1" dirty="0" err="1">
                <a:solidFill>
                  <a:srgbClr val="002060"/>
                </a:solidFill>
              </a:rPr>
              <a:t>Puedes</a:t>
            </a:r>
            <a:r>
              <a:rPr lang="en-US" sz="2000" b="1" dirty="0">
                <a:solidFill>
                  <a:srgbClr val="002060"/>
                </a:solidFill>
              </a:rPr>
              <a:t> usar </a:t>
            </a:r>
            <a:r>
              <a:rPr lang="en-US" sz="2000" b="1" dirty="0" err="1">
                <a:solidFill>
                  <a:srgbClr val="002060"/>
                </a:solidFill>
              </a:rPr>
              <a:t>estos</a:t>
            </a:r>
            <a:r>
              <a:rPr lang="en-US" sz="2000" b="1" dirty="0">
                <a:solidFill>
                  <a:srgbClr val="002060"/>
                </a:solidFill>
              </a:rPr>
              <a:t> </a:t>
            </a:r>
            <a:r>
              <a:rPr lang="en-US" sz="2000" b="1" dirty="0" err="1">
                <a:solidFill>
                  <a:srgbClr val="002060"/>
                </a:solidFill>
              </a:rPr>
              <a:t>verbos</a:t>
            </a:r>
            <a:r>
              <a:rPr lang="en-US" sz="2000" b="1" dirty="0">
                <a:solidFill>
                  <a:srgbClr val="002060"/>
                </a:solidFill>
              </a:rPr>
              <a:t>:</a:t>
            </a:r>
          </a:p>
          <a:p>
            <a:r>
              <a:rPr lang="en-US" sz="2000" b="1" dirty="0">
                <a:solidFill>
                  <a:srgbClr val="002060"/>
                </a:solidFill>
              </a:rPr>
              <a:t>-</a:t>
            </a:r>
            <a:r>
              <a:rPr lang="en-US" sz="2000" b="1" dirty="0" err="1">
                <a:solidFill>
                  <a:srgbClr val="002060"/>
                </a:solidFill>
              </a:rPr>
              <a:t>ar</a:t>
            </a:r>
            <a:r>
              <a:rPr lang="en-US" sz="2000" b="1" dirty="0">
                <a:solidFill>
                  <a:srgbClr val="002060"/>
                </a:solidFill>
              </a:rPr>
              <a:t>: </a:t>
            </a:r>
            <a:r>
              <a:rPr lang="en-US" sz="2000" dirty="0" err="1">
                <a:solidFill>
                  <a:srgbClr val="002060"/>
                </a:solidFill>
              </a:rPr>
              <a:t>viajar</a:t>
            </a:r>
            <a:r>
              <a:rPr lang="en-US" sz="2000" dirty="0">
                <a:solidFill>
                  <a:srgbClr val="002060"/>
                </a:solidFill>
              </a:rPr>
              <a:t>, </a:t>
            </a:r>
            <a:r>
              <a:rPr lang="en-US" sz="2000" dirty="0" err="1">
                <a:solidFill>
                  <a:srgbClr val="002060"/>
                </a:solidFill>
              </a:rPr>
              <a:t>visitar</a:t>
            </a:r>
            <a:r>
              <a:rPr lang="en-US" sz="2000" dirty="0">
                <a:solidFill>
                  <a:srgbClr val="002060"/>
                </a:solidFill>
              </a:rPr>
              <a:t>, </a:t>
            </a:r>
            <a:r>
              <a:rPr lang="en-US" sz="2000" dirty="0" err="1">
                <a:solidFill>
                  <a:srgbClr val="002060"/>
                </a:solidFill>
              </a:rPr>
              <a:t>participar</a:t>
            </a:r>
            <a:r>
              <a:rPr lang="en-US" sz="2000" dirty="0">
                <a:solidFill>
                  <a:srgbClr val="002060"/>
                </a:solidFill>
              </a:rPr>
              <a:t>, </a:t>
            </a:r>
            <a:r>
              <a:rPr lang="en-US" sz="2000" dirty="0" err="1">
                <a:solidFill>
                  <a:srgbClr val="002060"/>
                </a:solidFill>
              </a:rPr>
              <a:t>jugar</a:t>
            </a:r>
            <a:r>
              <a:rPr lang="en-US" sz="2000" dirty="0">
                <a:solidFill>
                  <a:srgbClr val="002060"/>
                </a:solidFill>
              </a:rPr>
              <a:t>, </a:t>
            </a:r>
            <a:r>
              <a:rPr lang="en-US" sz="2000" dirty="0" err="1">
                <a:solidFill>
                  <a:srgbClr val="002060"/>
                </a:solidFill>
              </a:rPr>
              <a:t>organizar</a:t>
            </a:r>
            <a:r>
              <a:rPr lang="en-US" sz="2000" dirty="0">
                <a:solidFill>
                  <a:srgbClr val="002060"/>
                </a:solidFill>
              </a:rPr>
              <a:t>, </a:t>
            </a:r>
            <a:r>
              <a:rPr lang="en-US" sz="2000" dirty="0" err="1">
                <a:solidFill>
                  <a:srgbClr val="002060"/>
                </a:solidFill>
              </a:rPr>
              <a:t>ganar</a:t>
            </a:r>
            <a:r>
              <a:rPr lang="en-US" sz="2000" dirty="0">
                <a:solidFill>
                  <a:srgbClr val="002060"/>
                </a:solidFill>
              </a:rPr>
              <a:t>, </a:t>
            </a:r>
            <a:r>
              <a:rPr lang="en-US" sz="2000" dirty="0" err="1">
                <a:solidFill>
                  <a:srgbClr val="002060"/>
                </a:solidFill>
              </a:rPr>
              <a:t>aprovechar</a:t>
            </a:r>
            <a:r>
              <a:rPr lang="en-US" sz="2000" dirty="0">
                <a:solidFill>
                  <a:srgbClr val="002060"/>
                </a:solidFill>
              </a:rPr>
              <a:t>, </a:t>
            </a:r>
            <a:r>
              <a:rPr lang="en-US" sz="2000" dirty="0" err="1">
                <a:solidFill>
                  <a:srgbClr val="002060"/>
                </a:solidFill>
              </a:rPr>
              <a:t>estudiar</a:t>
            </a:r>
            <a:r>
              <a:rPr lang="en-US" sz="2000" dirty="0">
                <a:solidFill>
                  <a:srgbClr val="002060"/>
                </a:solidFill>
              </a:rPr>
              <a:t>, </a:t>
            </a:r>
            <a:r>
              <a:rPr lang="en-US" sz="2000" dirty="0" err="1">
                <a:solidFill>
                  <a:srgbClr val="002060"/>
                </a:solidFill>
              </a:rPr>
              <a:t>celebrar</a:t>
            </a:r>
            <a:r>
              <a:rPr lang="en-US" sz="2000" dirty="0">
                <a:solidFill>
                  <a:srgbClr val="002060"/>
                </a:solidFill>
              </a:rPr>
              <a:t>, </a:t>
            </a:r>
            <a:r>
              <a:rPr lang="en-US" sz="2000" dirty="0" err="1">
                <a:solidFill>
                  <a:srgbClr val="002060"/>
                </a:solidFill>
              </a:rPr>
              <a:t>pintar</a:t>
            </a:r>
            <a:r>
              <a:rPr lang="en-US" sz="2000" dirty="0">
                <a:solidFill>
                  <a:srgbClr val="002060"/>
                </a:solidFill>
              </a:rPr>
              <a:t>, </a:t>
            </a:r>
            <a:r>
              <a:rPr lang="en-US" sz="2000" dirty="0" err="1">
                <a:solidFill>
                  <a:srgbClr val="002060"/>
                </a:solidFill>
              </a:rPr>
              <a:t>cantar</a:t>
            </a:r>
            <a:r>
              <a:rPr lang="en-US" sz="2000" dirty="0">
                <a:solidFill>
                  <a:srgbClr val="002060"/>
                </a:solidFill>
              </a:rPr>
              <a:t>, </a:t>
            </a:r>
            <a:r>
              <a:rPr lang="en-US" sz="2000" dirty="0" err="1">
                <a:solidFill>
                  <a:srgbClr val="002060"/>
                </a:solidFill>
              </a:rPr>
              <a:t>empezar</a:t>
            </a:r>
            <a:r>
              <a:rPr lang="en-US" sz="2000" dirty="0">
                <a:solidFill>
                  <a:srgbClr val="002060"/>
                </a:solidFill>
              </a:rPr>
              <a:t>, </a:t>
            </a:r>
            <a:r>
              <a:rPr lang="en-US" sz="2000" dirty="0" err="1">
                <a:solidFill>
                  <a:srgbClr val="002060"/>
                </a:solidFill>
              </a:rPr>
              <a:t>terminar</a:t>
            </a:r>
            <a:r>
              <a:rPr lang="en-US" sz="2000" dirty="0">
                <a:solidFill>
                  <a:srgbClr val="002060"/>
                </a:solidFill>
              </a:rPr>
              <a:t>, </a:t>
            </a:r>
            <a:r>
              <a:rPr lang="en-US" sz="2000" dirty="0" err="1">
                <a:solidFill>
                  <a:srgbClr val="002060"/>
                </a:solidFill>
              </a:rPr>
              <a:t>publicar</a:t>
            </a:r>
            <a:r>
              <a:rPr lang="en-US" sz="2000" dirty="0">
                <a:solidFill>
                  <a:srgbClr val="002060"/>
                </a:solidFill>
              </a:rPr>
              <a:t>.</a:t>
            </a:r>
          </a:p>
          <a:p>
            <a:r>
              <a:rPr lang="en-US" sz="2000" b="1" dirty="0">
                <a:solidFill>
                  <a:srgbClr val="002060"/>
                </a:solidFill>
              </a:rPr>
              <a:t>-er/</a:t>
            </a:r>
            <a:r>
              <a:rPr lang="en-US" sz="2000" b="1" dirty="0" err="1">
                <a:solidFill>
                  <a:srgbClr val="002060"/>
                </a:solidFill>
              </a:rPr>
              <a:t>ir</a:t>
            </a:r>
            <a:r>
              <a:rPr lang="en-US" sz="2000" b="1" dirty="0">
                <a:solidFill>
                  <a:srgbClr val="002060"/>
                </a:solidFill>
              </a:rPr>
              <a:t>: </a:t>
            </a:r>
            <a:r>
              <a:rPr lang="en-US" sz="2000" dirty="0" err="1">
                <a:solidFill>
                  <a:srgbClr val="002060"/>
                </a:solidFill>
              </a:rPr>
              <a:t>nacer</a:t>
            </a:r>
            <a:r>
              <a:rPr lang="en-US" sz="2000" dirty="0">
                <a:solidFill>
                  <a:srgbClr val="002060"/>
                </a:solidFill>
              </a:rPr>
              <a:t>, </a:t>
            </a:r>
            <a:r>
              <a:rPr lang="en-US" sz="2000" dirty="0" err="1">
                <a:solidFill>
                  <a:srgbClr val="002060"/>
                </a:solidFill>
              </a:rPr>
              <a:t>crecer</a:t>
            </a:r>
            <a:r>
              <a:rPr lang="en-US" sz="2000" dirty="0">
                <a:solidFill>
                  <a:srgbClr val="002060"/>
                </a:solidFill>
              </a:rPr>
              <a:t>, </a:t>
            </a:r>
            <a:r>
              <a:rPr lang="en-US" sz="2000" dirty="0" err="1">
                <a:solidFill>
                  <a:srgbClr val="002060"/>
                </a:solidFill>
              </a:rPr>
              <a:t>perder</a:t>
            </a:r>
            <a:r>
              <a:rPr lang="en-US" sz="2000" dirty="0">
                <a:solidFill>
                  <a:srgbClr val="002060"/>
                </a:solidFill>
              </a:rPr>
              <a:t>, </a:t>
            </a:r>
            <a:r>
              <a:rPr lang="en-US" sz="2000" dirty="0" err="1">
                <a:solidFill>
                  <a:srgbClr val="002060"/>
                </a:solidFill>
              </a:rPr>
              <a:t>volver</a:t>
            </a:r>
            <a:r>
              <a:rPr lang="en-US" sz="2000" dirty="0">
                <a:solidFill>
                  <a:srgbClr val="002060"/>
                </a:solidFill>
              </a:rPr>
              <a:t>, </a:t>
            </a:r>
            <a:r>
              <a:rPr lang="en-US" sz="2000" dirty="0" err="1">
                <a:solidFill>
                  <a:srgbClr val="002060"/>
                </a:solidFill>
              </a:rPr>
              <a:t>conocer</a:t>
            </a:r>
            <a:r>
              <a:rPr lang="en-US" sz="2000" dirty="0">
                <a:solidFill>
                  <a:srgbClr val="002060"/>
                </a:solidFill>
              </a:rPr>
              <a:t>, romper, </a:t>
            </a:r>
            <a:r>
              <a:rPr lang="en-US" sz="2000" dirty="0" err="1">
                <a:solidFill>
                  <a:srgbClr val="002060"/>
                </a:solidFill>
              </a:rPr>
              <a:t>vivir</a:t>
            </a:r>
            <a:r>
              <a:rPr lang="en-US" sz="2000" dirty="0">
                <a:solidFill>
                  <a:srgbClr val="002060"/>
                </a:solidFill>
              </a:rPr>
              <a:t>, </a:t>
            </a:r>
            <a:r>
              <a:rPr lang="en-US" sz="2000" dirty="0" err="1">
                <a:solidFill>
                  <a:srgbClr val="002060"/>
                </a:solidFill>
              </a:rPr>
              <a:t>recibir</a:t>
            </a:r>
            <a:r>
              <a:rPr lang="en-US" sz="2000" dirty="0">
                <a:solidFill>
                  <a:srgbClr val="002060"/>
                </a:solidFill>
              </a:rPr>
              <a:t>, </a:t>
            </a:r>
            <a:r>
              <a:rPr lang="en-US" sz="2000" dirty="0" err="1">
                <a:solidFill>
                  <a:srgbClr val="002060"/>
                </a:solidFill>
              </a:rPr>
              <a:t>escribir</a:t>
            </a:r>
            <a:r>
              <a:rPr lang="en-US" sz="2000" dirty="0">
                <a:solidFill>
                  <a:srgbClr val="002060"/>
                </a:solidFill>
              </a:rPr>
              <a:t>, </a:t>
            </a:r>
            <a:r>
              <a:rPr lang="en-US" sz="2000" dirty="0" err="1">
                <a:solidFill>
                  <a:srgbClr val="002060"/>
                </a:solidFill>
              </a:rPr>
              <a:t>decidir</a:t>
            </a:r>
            <a:r>
              <a:rPr lang="en-US" sz="2000" dirty="0">
                <a:solidFill>
                  <a:srgbClr val="002060"/>
                </a:solidFill>
              </a:rPr>
              <a:t>, </a:t>
            </a:r>
            <a:r>
              <a:rPr lang="en-US" sz="2000" dirty="0" err="1">
                <a:solidFill>
                  <a:srgbClr val="002060"/>
                </a:solidFill>
              </a:rPr>
              <a:t>descubrir</a:t>
            </a:r>
            <a:r>
              <a:rPr lang="en-US" sz="2000" dirty="0">
                <a:solidFill>
                  <a:srgbClr val="002060"/>
                </a:solidFill>
              </a:rPr>
              <a:t>.</a:t>
            </a:r>
          </a:p>
        </p:txBody>
      </p:sp>
      <p:sp>
        <p:nvSpPr>
          <p:cNvPr id="17" name="CuadroTexto 16">
            <a:extLst>
              <a:ext uri="{FF2B5EF4-FFF2-40B4-BE49-F238E27FC236}">
                <a16:creationId xmlns:a16="http://schemas.microsoft.com/office/drawing/2014/main" id="{45CD6A76-F8DF-CA4D-9672-0084A8E72E56}"/>
              </a:ext>
            </a:extLst>
          </p:cNvPr>
          <p:cNvSpPr txBox="1"/>
          <p:nvPr/>
        </p:nvSpPr>
        <p:spPr>
          <a:xfrm>
            <a:off x="114749" y="4897627"/>
            <a:ext cx="4116833" cy="400110"/>
          </a:xfrm>
          <a:prstGeom prst="rect">
            <a:avLst/>
          </a:prstGeom>
          <a:noFill/>
        </p:spPr>
        <p:txBody>
          <a:bodyPr wrap="none" rtlCol="0">
            <a:spAutoFit/>
          </a:bodyPr>
          <a:lstStyle/>
          <a:p>
            <a:r>
              <a:rPr lang="en-US" sz="2000" b="1" dirty="0" err="1">
                <a:solidFill>
                  <a:srgbClr val="002060"/>
                </a:solidFill>
              </a:rPr>
              <a:t>Otras</a:t>
            </a:r>
            <a:r>
              <a:rPr lang="en-US" sz="2000" b="1" dirty="0">
                <a:solidFill>
                  <a:srgbClr val="002060"/>
                </a:solidFill>
              </a:rPr>
              <a:t> </a:t>
            </a:r>
            <a:r>
              <a:rPr lang="en-US" sz="2000" b="1" dirty="0" err="1">
                <a:solidFill>
                  <a:srgbClr val="002060"/>
                </a:solidFill>
              </a:rPr>
              <a:t>frases</a:t>
            </a:r>
            <a:r>
              <a:rPr lang="en-US" sz="2000" b="1" dirty="0">
                <a:solidFill>
                  <a:srgbClr val="002060"/>
                </a:solidFill>
              </a:rPr>
              <a:t> que </a:t>
            </a:r>
            <a:r>
              <a:rPr lang="en-US" sz="2000" b="1" dirty="0" err="1">
                <a:solidFill>
                  <a:srgbClr val="002060"/>
                </a:solidFill>
              </a:rPr>
              <a:t>puedes</a:t>
            </a:r>
            <a:r>
              <a:rPr lang="en-US" sz="2000" b="1" dirty="0">
                <a:solidFill>
                  <a:srgbClr val="002060"/>
                </a:solidFill>
              </a:rPr>
              <a:t> </a:t>
            </a:r>
            <a:r>
              <a:rPr lang="en-US" sz="2000" b="1" dirty="0" err="1">
                <a:solidFill>
                  <a:srgbClr val="002060"/>
                </a:solidFill>
              </a:rPr>
              <a:t>utilizar</a:t>
            </a:r>
            <a:r>
              <a:rPr lang="en-US" sz="2000" b="1" dirty="0">
                <a:solidFill>
                  <a:srgbClr val="002060"/>
                </a:solidFill>
              </a:rPr>
              <a:t>:</a:t>
            </a:r>
          </a:p>
        </p:txBody>
      </p:sp>
      <p:pic>
        <p:nvPicPr>
          <p:cNvPr id="1026" name="Picture 2" descr="woman in blue shirt standing under brown wooden nipa hut during daytime">
            <a:extLst>
              <a:ext uri="{FF2B5EF4-FFF2-40B4-BE49-F238E27FC236}">
                <a16:creationId xmlns:a16="http://schemas.microsoft.com/office/drawing/2014/main" id="{16E71BD0-9AC0-F54E-B13D-980F218939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548" t="50000" r="40274" b="22751"/>
          <a:stretch/>
        </p:blipFill>
        <p:spPr bwMode="auto">
          <a:xfrm>
            <a:off x="8922670" y="1974636"/>
            <a:ext cx="997030" cy="163280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James Rodríguez, Futbolista, Real Madrid, Balón, Fútbol">
            <a:extLst>
              <a:ext uri="{FF2B5EF4-FFF2-40B4-BE49-F238E27FC236}">
                <a16:creationId xmlns:a16="http://schemas.microsoft.com/office/drawing/2014/main" id="{85AA8449-39E2-7245-A000-DF042C53B45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798"/>
          <a:stretch/>
        </p:blipFill>
        <p:spPr bwMode="auto">
          <a:xfrm>
            <a:off x="10161401" y="1972274"/>
            <a:ext cx="1289246" cy="1637526"/>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Arantxa en 2003">
            <a:extLst>
              <a:ext uri="{FF2B5EF4-FFF2-40B4-BE49-F238E27FC236}">
                <a16:creationId xmlns:a16="http://schemas.microsoft.com/office/drawing/2014/main" id="{63C63C29-0E2F-104F-A69A-FF11DA3EC4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9594" y="2025375"/>
            <a:ext cx="1361376" cy="15791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92307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D91D5D-7929-A546-8501-8E246C6B8D5A}"/>
              </a:ext>
            </a:extLst>
          </p:cNvPr>
          <p:cNvSpPr txBox="1"/>
          <p:nvPr/>
        </p:nvSpPr>
        <p:spPr>
          <a:xfrm>
            <a:off x="421953" y="1012768"/>
            <a:ext cx="6740948" cy="461665"/>
          </a:xfrm>
          <a:prstGeom prst="rect">
            <a:avLst/>
          </a:prstGeom>
          <a:noFill/>
        </p:spPr>
        <p:txBody>
          <a:bodyPr wrap="none" rtlCol="0">
            <a:spAutoFit/>
          </a:bodyPr>
          <a:lstStyle/>
          <a:p>
            <a:pPr algn="l"/>
            <a:r>
              <a:rPr lang="es-ES" sz="2400" dirty="0">
                <a:solidFill>
                  <a:srgbClr val="002060"/>
                </a:solidFill>
              </a:rPr>
              <a:t>El estudiante</a:t>
            </a:r>
            <a:r>
              <a:rPr lang="x-none" sz="2400" dirty="0">
                <a:solidFill>
                  <a:srgbClr val="002060"/>
                </a:solidFill>
              </a:rPr>
              <a:t> A: </a:t>
            </a:r>
            <a:r>
              <a:rPr lang="en-GB" sz="2400" dirty="0">
                <a:solidFill>
                  <a:srgbClr val="002060"/>
                </a:solidFill>
              </a:rPr>
              <a:t>traduce la </a:t>
            </a:r>
            <a:r>
              <a:rPr lang="en-GB" sz="2400" dirty="0" err="1">
                <a:solidFill>
                  <a:srgbClr val="002060"/>
                </a:solidFill>
              </a:rPr>
              <a:t>frase</a:t>
            </a:r>
            <a:r>
              <a:rPr lang="en-GB" sz="2400" dirty="0">
                <a:solidFill>
                  <a:srgbClr val="002060"/>
                </a:solidFill>
              </a:rPr>
              <a:t> al </a:t>
            </a:r>
            <a:r>
              <a:rPr lang="en-GB" sz="2400" dirty="0" err="1">
                <a:solidFill>
                  <a:srgbClr val="002060"/>
                </a:solidFill>
              </a:rPr>
              <a:t>español</a:t>
            </a:r>
            <a:r>
              <a:rPr lang="en-GB" sz="2400" dirty="0">
                <a:solidFill>
                  <a:srgbClr val="002060"/>
                </a:solidFill>
              </a:rPr>
              <a:t>.</a:t>
            </a:r>
            <a:endParaRPr lang="x-none" sz="2400" dirty="0">
              <a:solidFill>
                <a:srgbClr val="002060"/>
              </a:solidFill>
            </a:endParaRPr>
          </a:p>
        </p:txBody>
      </p:sp>
      <p:sp>
        <p:nvSpPr>
          <p:cNvPr id="5" name="CuadroTexto 4">
            <a:extLst>
              <a:ext uri="{FF2B5EF4-FFF2-40B4-BE49-F238E27FC236}">
                <a16:creationId xmlns:a16="http://schemas.microsoft.com/office/drawing/2014/main" id="{5DD30CD5-69C7-0747-B908-5C05C5D7143D}"/>
              </a:ext>
            </a:extLst>
          </p:cNvPr>
          <p:cNvSpPr txBox="1"/>
          <p:nvPr/>
        </p:nvSpPr>
        <p:spPr>
          <a:xfrm>
            <a:off x="421952" y="1570282"/>
            <a:ext cx="11506192" cy="461665"/>
          </a:xfrm>
          <a:prstGeom prst="rect">
            <a:avLst/>
          </a:prstGeom>
          <a:noFill/>
        </p:spPr>
        <p:txBody>
          <a:bodyPr wrap="square" rtlCol="0">
            <a:spAutoFit/>
          </a:bodyPr>
          <a:lstStyle/>
          <a:p>
            <a:pPr algn="l"/>
            <a:r>
              <a:rPr lang="es-ES" sz="2400" dirty="0">
                <a:solidFill>
                  <a:srgbClr val="002060"/>
                </a:solidFill>
              </a:rPr>
              <a:t>El estudiante</a:t>
            </a:r>
            <a:r>
              <a:rPr lang="x-none" sz="2400">
                <a:solidFill>
                  <a:srgbClr val="002060"/>
                </a:solidFill>
              </a:rPr>
              <a:t> </a:t>
            </a:r>
            <a:r>
              <a:rPr lang="x-none" sz="2400" dirty="0">
                <a:solidFill>
                  <a:srgbClr val="002060"/>
                </a:solidFill>
              </a:rPr>
              <a:t>B: escucha </a:t>
            </a:r>
            <a:r>
              <a:rPr lang="en-GB" sz="2400" dirty="0">
                <a:solidFill>
                  <a:srgbClr val="002060"/>
                </a:solidFill>
              </a:rPr>
              <a:t>y </a:t>
            </a:r>
            <a:r>
              <a:rPr lang="en-GB" sz="2400" dirty="0" err="1">
                <a:solidFill>
                  <a:srgbClr val="002060"/>
                </a:solidFill>
              </a:rPr>
              <a:t>elige</a:t>
            </a:r>
            <a:r>
              <a:rPr lang="en-GB" sz="2400" dirty="0">
                <a:solidFill>
                  <a:srgbClr val="002060"/>
                </a:solidFill>
              </a:rPr>
              <a:t> la </a:t>
            </a:r>
            <a:r>
              <a:rPr lang="en-GB" sz="2400" dirty="0" err="1">
                <a:solidFill>
                  <a:srgbClr val="002060"/>
                </a:solidFill>
              </a:rPr>
              <a:t>opción</a:t>
            </a:r>
            <a:r>
              <a:rPr lang="en-GB" sz="2400" dirty="0">
                <a:solidFill>
                  <a:srgbClr val="002060"/>
                </a:solidFill>
              </a:rPr>
              <a:t> </a:t>
            </a:r>
            <a:r>
              <a:rPr lang="en-GB" sz="2400" dirty="0" err="1">
                <a:solidFill>
                  <a:srgbClr val="002060"/>
                </a:solidFill>
              </a:rPr>
              <a:t>correcta</a:t>
            </a:r>
            <a:r>
              <a:rPr lang="en-GB" sz="2400" dirty="0">
                <a:solidFill>
                  <a:srgbClr val="002060"/>
                </a:solidFill>
              </a:rPr>
              <a:t> para </a:t>
            </a:r>
            <a:r>
              <a:rPr lang="en-GB" sz="2400" dirty="0" err="1">
                <a:solidFill>
                  <a:srgbClr val="002060"/>
                </a:solidFill>
              </a:rPr>
              <a:t>completar</a:t>
            </a:r>
            <a:r>
              <a:rPr lang="en-GB" sz="2400" dirty="0">
                <a:solidFill>
                  <a:srgbClr val="002060"/>
                </a:solidFill>
              </a:rPr>
              <a:t> la </a:t>
            </a:r>
            <a:r>
              <a:rPr lang="en-GB" sz="2400" dirty="0" err="1">
                <a:solidFill>
                  <a:srgbClr val="002060"/>
                </a:solidFill>
              </a:rPr>
              <a:t>frase</a:t>
            </a:r>
            <a:r>
              <a:rPr lang="en-GB" sz="2400" dirty="0">
                <a:solidFill>
                  <a:srgbClr val="002060"/>
                </a:solidFill>
              </a:rPr>
              <a:t>.</a:t>
            </a:r>
            <a:endParaRPr lang="x-none" sz="2400" dirty="0">
              <a:solidFill>
                <a:srgbClr val="002060"/>
              </a:solidFill>
            </a:endParaRPr>
          </a:p>
        </p:txBody>
      </p:sp>
      <p:sp>
        <p:nvSpPr>
          <p:cNvPr id="6" name="CuadroTexto 5">
            <a:extLst>
              <a:ext uri="{FF2B5EF4-FFF2-40B4-BE49-F238E27FC236}">
                <a16:creationId xmlns:a16="http://schemas.microsoft.com/office/drawing/2014/main" id="{C665D123-F32B-894A-A668-19EA8794EF8A}"/>
              </a:ext>
            </a:extLst>
          </p:cNvPr>
          <p:cNvSpPr txBox="1"/>
          <p:nvPr/>
        </p:nvSpPr>
        <p:spPr>
          <a:xfrm>
            <a:off x="421952" y="2127796"/>
            <a:ext cx="6340838" cy="461665"/>
          </a:xfrm>
          <a:prstGeom prst="rect">
            <a:avLst/>
          </a:prstGeom>
          <a:noFill/>
        </p:spPr>
        <p:txBody>
          <a:bodyPr wrap="square" rtlCol="0">
            <a:spAutoFit/>
          </a:bodyPr>
          <a:lstStyle/>
          <a:p>
            <a:pPr algn="l"/>
            <a:r>
              <a:rPr lang="en-GB" sz="2400" dirty="0" err="1">
                <a:solidFill>
                  <a:srgbClr val="002060"/>
                </a:solidFill>
              </a:rPr>
              <a:t>Luego</a:t>
            </a:r>
            <a:r>
              <a:rPr lang="en-GB" sz="2400" dirty="0">
                <a:solidFill>
                  <a:srgbClr val="002060"/>
                </a:solidFill>
              </a:rPr>
              <a:t>, </a:t>
            </a:r>
            <a:r>
              <a:rPr lang="en-GB" sz="2400" dirty="0" err="1">
                <a:solidFill>
                  <a:srgbClr val="002060"/>
                </a:solidFill>
              </a:rPr>
              <a:t>escribe</a:t>
            </a:r>
            <a:r>
              <a:rPr lang="en-GB" sz="2400" dirty="0">
                <a:solidFill>
                  <a:srgbClr val="002060"/>
                </a:solidFill>
              </a:rPr>
              <a:t> la </a:t>
            </a:r>
            <a:r>
              <a:rPr lang="en-GB" sz="2400" dirty="0" err="1">
                <a:solidFill>
                  <a:srgbClr val="002060"/>
                </a:solidFill>
              </a:rPr>
              <a:t>frase</a:t>
            </a:r>
            <a:r>
              <a:rPr lang="en-GB" sz="2400" dirty="0">
                <a:solidFill>
                  <a:srgbClr val="002060"/>
                </a:solidFill>
              </a:rPr>
              <a:t> en </a:t>
            </a:r>
            <a:r>
              <a:rPr lang="en-GB" sz="2400" dirty="0" err="1">
                <a:solidFill>
                  <a:srgbClr val="002060"/>
                </a:solidFill>
              </a:rPr>
              <a:t>inglés</a:t>
            </a:r>
            <a:r>
              <a:rPr lang="en-GB" sz="2400" dirty="0">
                <a:solidFill>
                  <a:srgbClr val="002060"/>
                </a:solidFill>
              </a:rPr>
              <a:t>.</a:t>
            </a:r>
            <a:endParaRPr lang="x-none" sz="2400" dirty="0">
              <a:solidFill>
                <a:srgbClr val="002060"/>
              </a:solidFill>
            </a:endParaRPr>
          </a:p>
        </p:txBody>
      </p:sp>
      <p:sp>
        <p:nvSpPr>
          <p:cNvPr id="7" name="CuadroTexto 6">
            <a:extLst>
              <a:ext uri="{FF2B5EF4-FFF2-40B4-BE49-F238E27FC236}">
                <a16:creationId xmlns:a16="http://schemas.microsoft.com/office/drawing/2014/main" id="{5A48E740-F203-064E-806C-65463363E26E}"/>
              </a:ext>
            </a:extLst>
          </p:cNvPr>
          <p:cNvSpPr txBox="1"/>
          <p:nvPr/>
        </p:nvSpPr>
        <p:spPr>
          <a:xfrm>
            <a:off x="428263" y="2935505"/>
            <a:ext cx="1459054" cy="461665"/>
          </a:xfrm>
          <a:prstGeom prst="rect">
            <a:avLst/>
          </a:prstGeom>
          <a:noFill/>
        </p:spPr>
        <p:txBody>
          <a:bodyPr wrap="none" rtlCol="0">
            <a:spAutoFit/>
          </a:bodyPr>
          <a:lstStyle/>
          <a:p>
            <a:pPr algn="l"/>
            <a:r>
              <a:rPr lang="x-none" sz="2400" b="1" dirty="0">
                <a:solidFill>
                  <a:srgbClr val="002060"/>
                </a:solidFill>
              </a:rPr>
              <a:t>Ejemplo:</a:t>
            </a:r>
          </a:p>
        </p:txBody>
      </p:sp>
      <p:sp>
        <p:nvSpPr>
          <p:cNvPr id="10" name="CuadroTexto 9">
            <a:extLst>
              <a:ext uri="{FF2B5EF4-FFF2-40B4-BE49-F238E27FC236}">
                <a16:creationId xmlns:a16="http://schemas.microsoft.com/office/drawing/2014/main" id="{44B29787-C12C-A944-8F8D-4E3812DEC56B}"/>
              </a:ext>
            </a:extLst>
          </p:cNvPr>
          <p:cNvSpPr txBox="1"/>
          <p:nvPr/>
        </p:nvSpPr>
        <p:spPr>
          <a:xfrm>
            <a:off x="428263" y="3615004"/>
            <a:ext cx="2026517" cy="461665"/>
          </a:xfrm>
          <a:prstGeom prst="rect">
            <a:avLst/>
          </a:prstGeom>
          <a:noFill/>
        </p:spPr>
        <p:txBody>
          <a:bodyPr wrap="none" rtlCol="0">
            <a:spAutoFit/>
          </a:bodyPr>
          <a:lstStyle/>
          <a:p>
            <a:pPr algn="l"/>
            <a:r>
              <a:rPr lang="x-none" sz="2400" b="1" dirty="0">
                <a:solidFill>
                  <a:srgbClr val="002060"/>
                </a:solidFill>
              </a:rPr>
              <a:t>Estudiante A</a:t>
            </a:r>
          </a:p>
        </p:txBody>
      </p:sp>
      <p:sp>
        <p:nvSpPr>
          <p:cNvPr id="11" name="CuadroTexto 10">
            <a:extLst>
              <a:ext uri="{FF2B5EF4-FFF2-40B4-BE49-F238E27FC236}">
                <a16:creationId xmlns:a16="http://schemas.microsoft.com/office/drawing/2014/main" id="{C8BE25B2-DB62-F443-9E51-6194E03BC365}"/>
              </a:ext>
            </a:extLst>
          </p:cNvPr>
          <p:cNvSpPr txBox="1"/>
          <p:nvPr/>
        </p:nvSpPr>
        <p:spPr>
          <a:xfrm>
            <a:off x="6300095" y="3635772"/>
            <a:ext cx="1976823" cy="461665"/>
          </a:xfrm>
          <a:prstGeom prst="rect">
            <a:avLst/>
          </a:prstGeom>
          <a:noFill/>
        </p:spPr>
        <p:txBody>
          <a:bodyPr wrap="none" rtlCol="0">
            <a:spAutoFit/>
          </a:bodyPr>
          <a:lstStyle/>
          <a:p>
            <a:pPr algn="l"/>
            <a:r>
              <a:rPr lang="x-none" sz="2400" b="1" dirty="0">
                <a:solidFill>
                  <a:srgbClr val="002060"/>
                </a:solidFill>
              </a:rPr>
              <a:t>Estudiante B</a:t>
            </a:r>
          </a:p>
        </p:txBody>
      </p:sp>
      <p:graphicFrame>
        <p:nvGraphicFramePr>
          <p:cNvPr id="12" name="Tabla 11">
            <a:extLst>
              <a:ext uri="{FF2B5EF4-FFF2-40B4-BE49-F238E27FC236}">
                <a16:creationId xmlns:a16="http://schemas.microsoft.com/office/drawing/2014/main" id="{3D4E31FD-5C3A-5342-BEC5-9DCC473743CA}"/>
              </a:ext>
            </a:extLst>
          </p:cNvPr>
          <p:cNvGraphicFramePr>
            <a:graphicFrameLocks noGrp="1"/>
          </p:cNvGraphicFramePr>
          <p:nvPr>
            <p:extLst>
              <p:ext uri="{D42A27DB-BD31-4B8C-83A1-F6EECF244321}">
                <p14:modId xmlns:p14="http://schemas.microsoft.com/office/powerpoint/2010/main" val="3063861675"/>
              </p:ext>
            </p:extLst>
          </p:nvPr>
        </p:nvGraphicFramePr>
        <p:xfrm>
          <a:off x="6206518" y="4308367"/>
          <a:ext cx="5721626"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endParaRPr lang="x-none" sz="2200" b="1" dirty="0">
                        <a:solidFill>
                          <a:srgbClr val="203864"/>
                        </a:solidFill>
                      </a:endParaRPr>
                    </a:p>
                  </a:txBody>
                  <a:tcPr anchor="ctr" anchorCtr="1"/>
                </a:tc>
                <a:tc>
                  <a:txBody>
                    <a:bodyPr/>
                    <a:lstStyle/>
                    <a:p>
                      <a:r>
                        <a:rPr lang="es-ES" sz="2200" b="0" dirty="0">
                          <a:solidFill>
                            <a:srgbClr val="002060"/>
                          </a:solidFill>
                        </a:rPr>
                        <a:t>en una ciudad en Argentina</a:t>
                      </a:r>
                    </a:p>
                  </a:txBody>
                  <a:tcPr anchor="ctr"/>
                </a:tc>
                <a:extLst>
                  <a:ext uri="{0D108BD9-81ED-4DB2-BD59-A6C34878D82A}">
                    <a16:rowId xmlns:a16="http://schemas.microsoft.com/office/drawing/2014/main" val="2055318081"/>
                  </a:ext>
                </a:extLst>
              </a:tr>
            </a:tbl>
          </a:graphicData>
        </a:graphic>
      </p:graphicFrame>
      <p:sp>
        <p:nvSpPr>
          <p:cNvPr id="19" name="Rounded Rectangle 11">
            <a:extLst>
              <a:ext uri="{FF2B5EF4-FFF2-40B4-BE49-F238E27FC236}">
                <a16:creationId xmlns:a16="http://schemas.microsoft.com/office/drawing/2014/main" id="{A316DD52-7894-4A75-969C-CA0645DA2978}"/>
              </a:ext>
            </a:extLst>
          </p:cNvPr>
          <p:cNvSpPr/>
          <p:nvPr/>
        </p:nvSpPr>
        <p:spPr>
          <a:xfrm>
            <a:off x="9486900" y="258166"/>
            <a:ext cx="24412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escuchar</a:t>
            </a:r>
          </a:p>
        </p:txBody>
      </p:sp>
      <p:graphicFrame>
        <p:nvGraphicFramePr>
          <p:cNvPr id="21" name="Tabla 8">
            <a:extLst>
              <a:ext uri="{FF2B5EF4-FFF2-40B4-BE49-F238E27FC236}">
                <a16:creationId xmlns:a16="http://schemas.microsoft.com/office/drawing/2014/main" id="{7993FB9C-052C-3A43-AF78-03D49316B27C}"/>
              </a:ext>
            </a:extLst>
          </p:cNvPr>
          <p:cNvGraphicFramePr>
            <a:graphicFrameLocks noGrp="1"/>
          </p:cNvGraphicFramePr>
          <p:nvPr>
            <p:extLst>
              <p:ext uri="{D42A27DB-BD31-4B8C-83A1-F6EECF244321}">
                <p14:modId xmlns:p14="http://schemas.microsoft.com/office/powerpoint/2010/main" val="2938555413"/>
              </p:ext>
            </p:extLst>
          </p:nvPr>
        </p:nvGraphicFramePr>
        <p:xfrm>
          <a:off x="374374" y="4308367"/>
          <a:ext cx="5721626"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r>
                        <a:rPr lang="x-none" sz="2200" b="1" dirty="0">
                          <a:solidFill>
                            <a:srgbClr val="002060"/>
                          </a:solidFill>
                        </a:rPr>
                        <a:t>1</a:t>
                      </a:r>
                    </a:p>
                  </a:txBody>
                  <a:tcPr anchor="ctr" anchorCtr="1"/>
                </a:tc>
                <a:tc>
                  <a:txBody>
                    <a:bodyPr/>
                    <a:lstStyle/>
                    <a:p>
                      <a:r>
                        <a:rPr lang="es-ES" sz="2200" b="0" dirty="0">
                          <a:solidFill>
                            <a:srgbClr val="002060"/>
                          </a:solidFill>
                        </a:rPr>
                        <a:t>[Lionel</a:t>
                      </a:r>
                      <a:r>
                        <a:rPr lang="es-ES" sz="2200" b="0" baseline="0" dirty="0">
                          <a:solidFill>
                            <a:srgbClr val="002060"/>
                          </a:solidFill>
                        </a:rPr>
                        <a:t> </a:t>
                      </a:r>
                      <a:r>
                        <a:rPr lang="es-ES" sz="2200" b="0" baseline="0" dirty="0" err="1">
                          <a:solidFill>
                            <a:srgbClr val="002060"/>
                          </a:solidFill>
                        </a:rPr>
                        <a:t>Messi</a:t>
                      </a:r>
                      <a:r>
                        <a:rPr lang="es-ES" sz="2200" b="0" baseline="0" dirty="0">
                          <a:solidFill>
                            <a:srgbClr val="002060"/>
                          </a:solidFill>
                        </a:rPr>
                        <a:t> </a:t>
                      </a:r>
                      <a:r>
                        <a:rPr lang="es-ES" sz="2200" b="0" baseline="0" dirty="0" err="1">
                          <a:solidFill>
                            <a:srgbClr val="002060"/>
                          </a:solidFill>
                        </a:rPr>
                        <a:t>was</a:t>
                      </a:r>
                      <a:r>
                        <a:rPr lang="es-ES" sz="2200" b="0" baseline="0" dirty="0">
                          <a:solidFill>
                            <a:srgbClr val="002060"/>
                          </a:solidFill>
                        </a:rPr>
                        <a:t> </a:t>
                      </a:r>
                      <a:r>
                        <a:rPr lang="es-ES" sz="2200" b="0" baseline="0" dirty="0" err="1">
                          <a:solidFill>
                            <a:srgbClr val="002060"/>
                          </a:solidFill>
                        </a:rPr>
                        <a:t>born</a:t>
                      </a:r>
                      <a:r>
                        <a:rPr lang="es-ES" sz="2200" b="0" baseline="0" dirty="0">
                          <a:solidFill>
                            <a:srgbClr val="002060"/>
                          </a:solidFill>
                        </a:rPr>
                        <a:t>]</a:t>
                      </a:r>
                      <a:r>
                        <a:rPr lang="is-IS" sz="2200" b="0" baseline="0" dirty="0">
                          <a:solidFill>
                            <a:srgbClr val="002060"/>
                          </a:solidFill>
                        </a:rPr>
                        <a:t>…</a:t>
                      </a:r>
                      <a:endParaRPr lang="es-ES" sz="2200" b="0" dirty="0">
                        <a:solidFill>
                          <a:srgbClr val="002060"/>
                        </a:solidFill>
                      </a:endParaRPr>
                    </a:p>
                  </a:txBody>
                  <a:tcPr anchor="ctr"/>
                </a:tc>
                <a:extLst>
                  <a:ext uri="{0D108BD9-81ED-4DB2-BD59-A6C34878D82A}">
                    <a16:rowId xmlns:a16="http://schemas.microsoft.com/office/drawing/2014/main" val="2055318081"/>
                  </a:ext>
                </a:extLst>
              </a:tr>
            </a:tbl>
          </a:graphicData>
        </a:graphic>
      </p:graphicFrame>
      <p:pic>
        <p:nvPicPr>
          <p:cNvPr id="23"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86900" y="5265072"/>
            <a:ext cx="1150916" cy="916676"/>
          </a:xfrm>
          <a:prstGeom prst="rect">
            <a:avLst/>
          </a:prstGeom>
        </p:spPr>
      </p:pic>
      <p:sp>
        <p:nvSpPr>
          <p:cNvPr id="8" name="TextBox 7"/>
          <p:cNvSpPr txBox="1"/>
          <p:nvPr/>
        </p:nvSpPr>
        <p:spPr>
          <a:xfrm>
            <a:off x="2648625" y="5628380"/>
            <a:ext cx="7454900" cy="461665"/>
          </a:xfrm>
          <a:prstGeom prst="rect">
            <a:avLst/>
          </a:prstGeom>
          <a:noFill/>
        </p:spPr>
        <p:txBody>
          <a:bodyPr wrap="square" rtlCol="0">
            <a:spAutoFit/>
          </a:bodyPr>
          <a:lstStyle/>
          <a:p>
            <a:pPr algn="l"/>
            <a:r>
              <a:rPr lang="en-GB" sz="2400" dirty="0">
                <a:solidFill>
                  <a:srgbClr val="002060"/>
                </a:solidFill>
              </a:rPr>
              <a:t>Lionel </a:t>
            </a:r>
            <a:r>
              <a:rPr lang="en-GB" sz="2400" dirty="0" err="1">
                <a:solidFill>
                  <a:srgbClr val="002060"/>
                </a:solidFill>
              </a:rPr>
              <a:t>Messi</a:t>
            </a:r>
            <a:r>
              <a:rPr lang="en-GB" sz="2400" dirty="0">
                <a:solidFill>
                  <a:srgbClr val="002060"/>
                </a:solidFill>
              </a:rPr>
              <a:t> was born in a city in Argentina.</a:t>
            </a:r>
          </a:p>
        </p:txBody>
      </p:sp>
      <p:sp>
        <p:nvSpPr>
          <p:cNvPr id="2" name="Title 1"/>
          <p:cNvSpPr>
            <a:spLocks noGrp="1"/>
          </p:cNvSpPr>
          <p:nvPr>
            <p:ph type="title" idx="4294967295"/>
          </p:nvPr>
        </p:nvSpPr>
        <p:spPr>
          <a:xfrm>
            <a:off x="421952" y="337904"/>
            <a:ext cx="5674048" cy="549944"/>
          </a:xfrm>
        </p:spPr>
        <p:txBody>
          <a:bodyPr>
            <a:normAutofit fontScale="90000"/>
          </a:bodyPr>
          <a:lstStyle/>
          <a:p>
            <a:r>
              <a:rPr lang="x-none" sz="2400" b="1" dirty="0">
                <a:solidFill>
                  <a:srgbClr val="002060"/>
                </a:solidFill>
              </a:rPr>
              <a:t>Hablamos sobre </a:t>
            </a:r>
            <a:r>
              <a:rPr lang="en-GB" sz="2400" b="1" dirty="0">
                <a:solidFill>
                  <a:srgbClr val="002060"/>
                </a:solidFill>
              </a:rPr>
              <a:t>Lionel </a:t>
            </a:r>
            <a:r>
              <a:rPr lang="en-GB" sz="2400" b="1" dirty="0" err="1">
                <a:solidFill>
                  <a:srgbClr val="002060"/>
                </a:solidFill>
              </a:rPr>
              <a:t>Messi</a:t>
            </a:r>
            <a:r>
              <a:rPr lang="x-none" sz="2400" b="1" dirty="0">
                <a:solidFill>
                  <a:srgbClr val="002060"/>
                </a:solidFill>
              </a:rPr>
              <a:t> en parejas.</a:t>
            </a:r>
          </a:p>
        </p:txBody>
      </p:sp>
      <p:sp>
        <p:nvSpPr>
          <p:cNvPr id="3" name="Oval Callout 2"/>
          <p:cNvSpPr/>
          <p:nvPr/>
        </p:nvSpPr>
        <p:spPr>
          <a:xfrm>
            <a:off x="2850444" y="2821159"/>
            <a:ext cx="3626555" cy="1172285"/>
          </a:xfrm>
          <a:prstGeom prst="wedgeEllipseCallout">
            <a:avLst>
              <a:gd name="adj1" fmla="val -47248"/>
              <a:gd name="adj2" fmla="val 73500"/>
            </a:avLst>
          </a:prstGeom>
          <a:solidFill>
            <a:schemeClr val="accent4">
              <a:lumMod val="20000"/>
              <a:lumOff val="8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600" dirty="0">
                <a:solidFill>
                  <a:srgbClr val="002060"/>
                </a:solidFill>
              </a:rPr>
              <a:t>“Lionel </a:t>
            </a:r>
            <a:r>
              <a:rPr lang="en-US" sz="2600" dirty="0" err="1">
                <a:solidFill>
                  <a:srgbClr val="002060"/>
                </a:solidFill>
              </a:rPr>
              <a:t>Messi</a:t>
            </a:r>
            <a:r>
              <a:rPr lang="en-US" sz="2600" dirty="0">
                <a:solidFill>
                  <a:srgbClr val="002060"/>
                </a:solidFill>
              </a:rPr>
              <a:t> </a:t>
            </a:r>
            <a:r>
              <a:rPr lang="en-US" sz="2600" dirty="0" err="1">
                <a:solidFill>
                  <a:srgbClr val="002060"/>
                </a:solidFill>
              </a:rPr>
              <a:t>nació</a:t>
            </a:r>
            <a:r>
              <a:rPr lang="is-IS" sz="2600" dirty="0">
                <a:solidFill>
                  <a:srgbClr val="002060"/>
                </a:solidFill>
              </a:rPr>
              <a:t>…”</a:t>
            </a:r>
            <a:endParaRPr lang="en-US" sz="2600" dirty="0">
              <a:solidFill>
                <a:srgbClr val="002060"/>
              </a:solidFill>
            </a:endParaRPr>
          </a:p>
        </p:txBody>
      </p:sp>
      <p:pic>
        <p:nvPicPr>
          <p:cNvPr id="9" name="Picture 8" descr="messi drawing.jpe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448322" y="2074334"/>
            <a:ext cx="3213100" cy="1735666"/>
          </a:xfrm>
          <a:prstGeom prst="rect">
            <a:avLst/>
          </a:prstGeom>
        </p:spPr>
      </p:pic>
    </p:spTree>
    <p:extLst>
      <p:ext uri="{BB962C8B-B14F-4D97-AF65-F5344CB8AC3E}">
        <p14:creationId xmlns:p14="http://schemas.microsoft.com/office/powerpoint/2010/main" val="130700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8"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0" y="121240"/>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rgbClr val="002060"/>
              </a:solidFill>
            </a:endParaRPr>
          </a:p>
        </p:txBody>
      </p:sp>
      <p:sp>
        <p:nvSpPr>
          <p:cNvPr id="3" name="Rounded Rectangle 2"/>
          <p:cNvSpPr/>
          <p:nvPr/>
        </p:nvSpPr>
        <p:spPr>
          <a:xfrm>
            <a:off x="6083727" y="133940"/>
            <a:ext cx="5586161"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6" name="Rectangle 5"/>
          <p:cNvSpPr/>
          <p:nvPr/>
        </p:nvSpPr>
        <p:spPr>
          <a:xfrm>
            <a:off x="1159697" y="2396339"/>
            <a:ext cx="2114681" cy="461665"/>
          </a:xfrm>
          <a:prstGeom prst="rect">
            <a:avLst/>
          </a:prstGeom>
        </p:spPr>
        <p:txBody>
          <a:bodyPr wrap="none">
            <a:spAutoFit/>
          </a:bodyPr>
          <a:lstStyle/>
          <a:p>
            <a:r>
              <a:rPr lang="es-ES" sz="2400" dirty="0">
                <a:solidFill>
                  <a:srgbClr val="002060"/>
                </a:solidFill>
              </a:rPr>
              <a:t>5. [He </a:t>
            </a:r>
            <a:r>
              <a:rPr lang="es-ES" sz="2400" dirty="0" err="1">
                <a:solidFill>
                  <a:srgbClr val="002060"/>
                </a:solidFill>
              </a:rPr>
              <a:t>lost</a:t>
            </a:r>
            <a:r>
              <a:rPr lang="es-ES" sz="2400" dirty="0">
                <a:solidFill>
                  <a:srgbClr val="002060"/>
                </a:solidFill>
              </a:rPr>
              <a:t>]… </a:t>
            </a:r>
            <a:endParaRPr lang="en-GB" sz="2400" dirty="0">
              <a:solidFill>
                <a:srgbClr val="002060"/>
              </a:solidFill>
            </a:endParaRPr>
          </a:p>
        </p:txBody>
      </p:sp>
      <p:sp>
        <p:nvSpPr>
          <p:cNvPr id="7" name="Rectangle 6"/>
          <p:cNvSpPr/>
          <p:nvPr/>
        </p:nvSpPr>
        <p:spPr>
          <a:xfrm>
            <a:off x="1159696" y="1883091"/>
            <a:ext cx="3643657" cy="461665"/>
          </a:xfrm>
          <a:prstGeom prst="rect">
            <a:avLst/>
          </a:prstGeom>
        </p:spPr>
        <p:txBody>
          <a:bodyPr wrap="square">
            <a:spAutoFit/>
          </a:bodyPr>
          <a:lstStyle/>
          <a:p>
            <a:r>
              <a:rPr lang="es-ES" sz="2400" dirty="0">
                <a:solidFill>
                  <a:srgbClr val="002060"/>
                </a:solidFill>
              </a:rPr>
              <a:t>4. [He </a:t>
            </a:r>
            <a:r>
              <a:rPr lang="es-ES" sz="2400" dirty="0" err="1">
                <a:solidFill>
                  <a:srgbClr val="002060"/>
                </a:solidFill>
              </a:rPr>
              <a:t>made</a:t>
            </a:r>
            <a:r>
              <a:rPr lang="es-ES" sz="2400" dirty="0">
                <a:solidFill>
                  <a:srgbClr val="002060"/>
                </a:solidFill>
              </a:rPr>
              <a:t>]… </a:t>
            </a:r>
            <a:endParaRPr lang="en-GB" sz="2400" dirty="0">
              <a:solidFill>
                <a:srgbClr val="002060"/>
              </a:solidFill>
            </a:endParaRPr>
          </a:p>
        </p:txBody>
      </p:sp>
      <p:sp>
        <p:nvSpPr>
          <p:cNvPr id="8" name="Rectangle 7"/>
          <p:cNvSpPr/>
          <p:nvPr/>
        </p:nvSpPr>
        <p:spPr>
          <a:xfrm>
            <a:off x="1159697" y="968446"/>
            <a:ext cx="2866490" cy="461665"/>
          </a:xfrm>
          <a:prstGeom prst="rect">
            <a:avLst/>
          </a:prstGeom>
        </p:spPr>
        <p:txBody>
          <a:bodyPr wrap="none">
            <a:spAutoFit/>
          </a:bodyPr>
          <a:lstStyle/>
          <a:p>
            <a:r>
              <a:rPr lang="es-ES" sz="2400" dirty="0">
                <a:solidFill>
                  <a:srgbClr val="002060"/>
                </a:solidFill>
              </a:rPr>
              <a:t>2. [He </a:t>
            </a:r>
            <a:r>
              <a:rPr lang="es-ES" sz="2400" dirty="0" err="1">
                <a:solidFill>
                  <a:srgbClr val="002060"/>
                </a:solidFill>
              </a:rPr>
              <a:t>grew</a:t>
            </a:r>
            <a:r>
              <a:rPr lang="es-ES" sz="2400" dirty="0">
                <a:solidFill>
                  <a:srgbClr val="002060"/>
                </a:solidFill>
              </a:rPr>
              <a:t> up]… </a:t>
            </a:r>
            <a:endParaRPr lang="en-GB" sz="2400" dirty="0">
              <a:solidFill>
                <a:srgbClr val="002060"/>
              </a:solidFill>
            </a:endParaRPr>
          </a:p>
        </p:txBody>
      </p:sp>
      <p:sp>
        <p:nvSpPr>
          <p:cNvPr id="9" name="Rectangle 8"/>
          <p:cNvSpPr/>
          <p:nvPr/>
        </p:nvSpPr>
        <p:spPr>
          <a:xfrm>
            <a:off x="1159697" y="1430111"/>
            <a:ext cx="4327176" cy="461665"/>
          </a:xfrm>
          <a:prstGeom prst="rect">
            <a:avLst/>
          </a:prstGeom>
        </p:spPr>
        <p:txBody>
          <a:bodyPr wrap="none">
            <a:spAutoFit/>
          </a:bodyPr>
          <a:lstStyle/>
          <a:p>
            <a:r>
              <a:rPr lang="es-ES" sz="2400" dirty="0">
                <a:solidFill>
                  <a:srgbClr val="002060"/>
                </a:solidFill>
              </a:rPr>
              <a:t>3. [</a:t>
            </a:r>
            <a:r>
              <a:rPr lang="es-ES" sz="2400" dirty="0" err="1">
                <a:solidFill>
                  <a:srgbClr val="002060"/>
                </a:solidFill>
              </a:rPr>
              <a:t>His</a:t>
            </a:r>
            <a:r>
              <a:rPr lang="es-ES" sz="2400" dirty="0">
                <a:solidFill>
                  <a:srgbClr val="002060"/>
                </a:solidFill>
              </a:rPr>
              <a:t> </a:t>
            </a:r>
            <a:r>
              <a:rPr lang="es-ES" sz="2400" dirty="0" err="1">
                <a:solidFill>
                  <a:srgbClr val="002060"/>
                </a:solidFill>
              </a:rPr>
              <a:t>mother</a:t>
            </a:r>
            <a:r>
              <a:rPr lang="es-ES" sz="2400" dirty="0">
                <a:solidFill>
                  <a:srgbClr val="002060"/>
                </a:solidFill>
              </a:rPr>
              <a:t> </a:t>
            </a:r>
            <a:r>
              <a:rPr lang="es-ES" sz="2400" dirty="0" err="1">
                <a:solidFill>
                  <a:srgbClr val="002060"/>
                </a:solidFill>
              </a:rPr>
              <a:t>did</a:t>
            </a:r>
            <a:r>
              <a:rPr lang="es-ES" sz="2400" dirty="0">
                <a:solidFill>
                  <a:srgbClr val="002060"/>
                </a:solidFill>
              </a:rPr>
              <a:t> </a:t>
            </a:r>
            <a:r>
              <a:rPr lang="es-ES" sz="2400" dirty="0" err="1">
                <a:solidFill>
                  <a:srgbClr val="002060"/>
                </a:solidFill>
              </a:rPr>
              <a:t>not</a:t>
            </a:r>
            <a:r>
              <a:rPr lang="es-ES" sz="2400" dirty="0">
                <a:solidFill>
                  <a:srgbClr val="002060"/>
                </a:solidFill>
              </a:rPr>
              <a:t> </a:t>
            </a:r>
            <a:r>
              <a:rPr lang="es-ES" sz="2400" dirty="0" err="1">
                <a:solidFill>
                  <a:srgbClr val="002060"/>
                </a:solidFill>
              </a:rPr>
              <a:t>live</a:t>
            </a:r>
            <a:r>
              <a:rPr lang="es-ES" sz="2400" dirty="0">
                <a:solidFill>
                  <a:srgbClr val="002060"/>
                </a:solidFill>
              </a:rPr>
              <a:t>]…</a:t>
            </a:r>
            <a:endParaRPr lang="en-GB" sz="2400" dirty="0">
              <a:solidFill>
                <a:srgbClr val="002060"/>
              </a:solidFill>
            </a:endParaRPr>
          </a:p>
        </p:txBody>
      </p:sp>
      <p:sp>
        <p:nvSpPr>
          <p:cNvPr id="10" name="Rectangle 9"/>
          <p:cNvSpPr/>
          <p:nvPr/>
        </p:nvSpPr>
        <p:spPr>
          <a:xfrm>
            <a:off x="1164969" y="489673"/>
            <a:ext cx="1808508" cy="461665"/>
          </a:xfrm>
          <a:prstGeom prst="rect">
            <a:avLst/>
          </a:prstGeom>
        </p:spPr>
        <p:txBody>
          <a:bodyPr wrap="none">
            <a:spAutoFit/>
          </a:bodyPr>
          <a:lstStyle/>
          <a:p>
            <a:r>
              <a:rPr lang="es-ES" sz="2400" dirty="0">
                <a:solidFill>
                  <a:srgbClr val="002060"/>
                </a:solidFill>
              </a:rPr>
              <a:t>1. [He </a:t>
            </a:r>
            <a:r>
              <a:rPr lang="es-ES" sz="2400" dirty="0" err="1">
                <a:solidFill>
                  <a:srgbClr val="002060"/>
                </a:solidFill>
              </a:rPr>
              <a:t>is</a:t>
            </a:r>
            <a:r>
              <a:rPr lang="es-ES" sz="2400" dirty="0">
                <a:solidFill>
                  <a:srgbClr val="002060"/>
                </a:solidFill>
              </a:rPr>
              <a:t>]</a:t>
            </a:r>
            <a:r>
              <a:rPr lang="is-IS" sz="2400" dirty="0">
                <a:solidFill>
                  <a:srgbClr val="002060"/>
                </a:solidFill>
              </a:rPr>
              <a:t>…</a:t>
            </a:r>
            <a:r>
              <a:rPr lang="es-ES" sz="2400" dirty="0">
                <a:solidFill>
                  <a:srgbClr val="002060"/>
                </a:solidFill>
              </a:rPr>
              <a:t> </a:t>
            </a:r>
            <a:endParaRPr lang="en-GB" sz="2400" dirty="0">
              <a:solidFill>
                <a:srgbClr val="002060"/>
              </a:solidFill>
            </a:endParaRPr>
          </a:p>
        </p:txBody>
      </p:sp>
      <p:sp>
        <p:nvSpPr>
          <p:cNvPr id="11" name="Rectangle 10"/>
          <p:cNvSpPr/>
          <p:nvPr/>
        </p:nvSpPr>
        <p:spPr>
          <a:xfrm>
            <a:off x="6186219" y="2598516"/>
            <a:ext cx="1620230" cy="400110"/>
          </a:xfrm>
          <a:prstGeom prst="rect">
            <a:avLst/>
          </a:prstGeom>
        </p:spPr>
        <p:txBody>
          <a:bodyPr wrap="none">
            <a:spAutoFit/>
          </a:bodyPr>
          <a:lstStyle/>
          <a:p>
            <a:r>
              <a:rPr lang="es-ES" sz="2000" dirty="0">
                <a:solidFill>
                  <a:srgbClr val="002060"/>
                </a:solidFill>
              </a:rPr>
              <a:t>ir a España.</a:t>
            </a:r>
          </a:p>
        </p:txBody>
      </p:sp>
      <p:sp>
        <p:nvSpPr>
          <p:cNvPr id="12" name="Rectangle 11"/>
          <p:cNvSpPr/>
          <p:nvPr/>
        </p:nvSpPr>
        <p:spPr>
          <a:xfrm>
            <a:off x="6186219" y="620105"/>
            <a:ext cx="3227992" cy="400110"/>
          </a:xfrm>
          <a:prstGeom prst="rect">
            <a:avLst/>
          </a:prstGeom>
        </p:spPr>
        <p:txBody>
          <a:bodyPr wrap="none">
            <a:spAutoFit/>
          </a:bodyPr>
          <a:lstStyle/>
          <a:p>
            <a:r>
              <a:rPr lang="es-ES" sz="2000" dirty="0">
                <a:solidFill>
                  <a:srgbClr val="002060"/>
                </a:solidFill>
              </a:rPr>
              <a:t>el Balón de Oro en 2010.</a:t>
            </a:r>
            <a:endParaRPr lang="en-GB" sz="2000" dirty="0">
              <a:solidFill>
                <a:srgbClr val="002060"/>
              </a:solidFill>
            </a:endParaRPr>
          </a:p>
        </p:txBody>
      </p:sp>
      <p:sp>
        <p:nvSpPr>
          <p:cNvPr id="14" name="Rectangle 13"/>
          <p:cNvSpPr/>
          <p:nvPr/>
        </p:nvSpPr>
        <p:spPr>
          <a:xfrm>
            <a:off x="6186219" y="1064871"/>
            <a:ext cx="4522392" cy="400110"/>
          </a:xfrm>
          <a:prstGeom prst="rect">
            <a:avLst/>
          </a:prstGeom>
        </p:spPr>
        <p:txBody>
          <a:bodyPr wrap="none">
            <a:spAutoFit/>
          </a:bodyPr>
          <a:lstStyle/>
          <a:p>
            <a:r>
              <a:rPr lang="es-ES" sz="2000" dirty="0">
                <a:solidFill>
                  <a:srgbClr val="002060"/>
                </a:solidFill>
              </a:rPr>
              <a:t>a jugar a fútbol </a:t>
            </a:r>
            <a:r>
              <a:rPr lang="es-ES" sz="2000">
                <a:solidFill>
                  <a:srgbClr val="002060"/>
                </a:solidFill>
              </a:rPr>
              <a:t>para un club local.</a:t>
            </a:r>
            <a:endParaRPr lang="es-ES" sz="2000" dirty="0">
              <a:solidFill>
                <a:srgbClr val="002060"/>
              </a:solidFill>
            </a:endParaRPr>
          </a:p>
        </p:txBody>
      </p:sp>
      <p:sp>
        <p:nvSpPr>
          <p:cNvPr id="15" name="Rectangle 14"/>
          <p:cNvSpPr/>
          <p:nvPr/>
        </p:nvSpPr>
        <p:spPr>
          <a:xfrm>
            <a:off x="6186219" y="2090004"/>
            <a:ext cx="4566499" cy="400110"/>
          </a:xfrm>
          <a:prstGeom prst="rect">
            <a:avLst/>
          </a:prstGeom>
        </p:spPr>
        <p:txBody>
          <a:bodyPr wrap="none">
            <a:spAutoFit/>
          </a:bodyPr>
          <a:lstStyle/>
          <a:p>
            <a:r>
              <a:rPr lang="es-ES" sz="2000" dirty="0">
                <a:solidFill>
                  <a:srgbClr val="002060"/>
                </a:solidFill>
              </a:rPr>
              <a:t>momentos felices a mucha gente.</a:t>
            </a:r>
          </a:p>
        </p:txBody>
      </p:sp>
      <p:sp>
        <p:nvSpPr>
          <p:cNvPr id="16" name="Rectangle 15"/>
          <p:cNvSpPr/>
          <p:nvPr/>
        </p:nvSpPr>
        <p:spPr>
          <a:xfrm>
            <a:off x="6186219" y="1597061"/>
            <a:ext cx="5593674" cy="400110"/>
          </a:xfrm>
          <a:prstGeom prst="rect">
            <a:avLst/>
          </a:prstGeom>
        </p:spPr>
        <p:txBody>
          <a:bodyPr wrap="none">
            <a:spAutoFit/>
          </a:bodyPr>
          <a:lstStyle/>
          <a:p>
            <a:r>
              <a:rPr lang="es-ES" sz="2000" dirty="0">
                <a:solidFill>
                  <a:srgbClr val="002060"/>
                </a:solidFill>
              </a:rPr>
              <a:t>con futbolistas muy conocidos en su debut.</a:t>
            </a:r>
          </a:p>
        </p:txBody>
      </p:sp>
      <p:sp>
        <p:nvSpPr>
          <p:cNvPr id="17" name="CuadroTexto 9">
            <a:extLst>
              <a:ext uri="{FF2B5EF4-FFF2-40B4-BE49-F238E27FC236}">
                <a16:creationId xmlns:a16="http://schemas.microsoft.com/office/drawing/2014/main" id="{44B29787-C12C-A944-8F8D-4E3812DEC56B}"/>
              </a:ext>
            </a:extLst>
          </p:cNvPr>
          <p:cNvSpPr txBox="1"/>
          <p:nvPr/>
        </p:nvSpPr>
        <p:spPr>
          <a:xfrm>
            <a:off x="2319396" y="149511"/>
            <a:ext cx="1717137" cy="400110"/>
          </a:xfrm>
          <a:prstGeom prst="rect">
            <a:avLst/>
          </a:prstGeom>
          <a:noFill/>
        </p:spPr>
        <p:txBody>
          <a:bodyPr wrap="none" rtlCol="0">
            <a:spAutoFit/>
          </a:bodyPr>
          <a:lstStyle/>
          <a:p>
            <a:pPr algn="l"/>
            <a:r>
              <a:rPr lang="x-none" sz="2000" b="1" dirty="0">
                <a:solidFill>
                  <a:srgbClr val="002060"/>
                </a:solidFill>
              </a:rPr>
              <a:t>Estudiante A</a:t>
            </a:r>
          </a:p>
        </p:txBody>
      </p:sp>
      <p:sp>
        <p:nvSpPr>
          <p:cNvPr id="18" name="CuadroTexto 10">
            <a:extLst>
              <a:ext uri="{FF2B5EF4-FFF2-40B4-BE49-F238E27FC236}">
                <a16:creationId xmlns:a16="http://schemas.microsoft.com/office/drawing/2014/main" id="{C8BE25B2-DB62-F443-9E51-6194E03BC365}"/>
              </a:ext>
            </a:extLst>
          </p:cNvPr>
          <p:cNvSpPr txBox="1"/>
          <p:nvPr/>
        </p:nvSpPr>
        <p:spPr>
          <a:xfrm>
            <a:off x="7187471" y="176968"/>
            <a:ext cx="3883155" cy="400110"/>
          </a:xfrm>
          <a:prstGeom prst="rect">
            <a:avLst/>
          </a:prstGeom>
          <a:noFill/>
        </p:spPr>
        <p:txBody>
          <a:bodyPr wrap="square" rtlCol="0">
            <a:spAutoFit/>
          </a:bodyPr>
          <a:lstStyle/>
          <a:p>
            <a:pPr algn="l"/>
            <a:r>
              <a:rPr lang="x-none" sz="2000" b="1" dirty="0">
                <a:solidFill>
                  <a:srgbClr val="002060"/>
                </a:solidFill>
              </a:rPr>
              <a:t>Estudiante </a:t>
            </a:r>
            <a:r>
              <a:rPr lang="en-GB" sz="2000" b="1" dirty="0">
                <a:solidFill>
                  <a:srgbClr val="002060"/>
                </a:solidFill>
              </a:rPr>
              <a:t>A </a:t>
            </a:r>
            <a:r>
              <a:rPr lang="en-GB" sz="2000" b="1" dirty="0" err="1">
                <a:solidFill>
                  <a:srgbClr val="002060"/>
                </a:solidFill>
              </a:rPr>
              <a:t>respuestas</a:t>
            </a:r>
            <a:endParaRPr lang="x-none" sz="2000" b="1" dirty="0">
              <a:solidFill>
                <a:srgbClr val="002060"/>
              </a:solidFill>
            </a:endParaRPr>
          </a:p>
        </p:txBody>
      </p:sp>
      <p:sp>
        <p:nvSpPr>
          <p:cNvPr id="20" name="Rounded Rectangle 19"/>
          <p:cNvSpPr/>
          <p:nvPr/>
        </p:nvSpPr>
        <p:spPr>
          <a:xfrm>
            <a:off x="6083727" y="3313833"/>
            <a:ext cx="5642605"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rgbClr val="002060"/>
              </a:solidFill>
            </a:endParaRPr>
          </a:p>
        </p:txBody>
      </p:sp>
      <p:sp>
        <p:nvSpPr>
          <p:cNvPr id="22" name="CuadroTexto 10">
            <a:extLst>
              <a:ext uri="{FF2B5EF4-FFF2-40B4-BE49-F238E27FC236}">
                <a16:creationId xmlns:a16="http://schemas.microsoft.com/office/drawing/2014/main" id="{C8BE25B2-DB62-F443-9E51-6194E03BC365}"/>
              </a:ext>
            </a:extLst>
          </p:cNvPr>
          <p:cNvSpPr txBox="1"/>
          <p:nvPr/>
        </p:nvSpPr>
        <p:spPr>
          <a:xfrm>
            <a:off x="7230769" y="3374758"/>
            <a:ext cx="3774819" cy="400110"/>
          </a:xfrm>
          <a:prstGeom prst="rect">
            <a:avLst/>
          </a:prstGeom>
          <a:noFill/>
        </p:spPr>
        <p:txBody>
          <a:bodyPr wrap="square" rtlCol="0">
            <a:spAutoFit/>
          </a:bodyPr>
          <a:lstStyle/>
          <a:p>
            <a:pPr algn="l"/>
            <a:r>
              <a:rPr lang="x-none" sz="2000" b="1" dirty="0">
                <a:solidFill>
                  <a:srgbClr val="002060"/>
                </a:solidFill>
              </a:rPr>
              <a:t>Estudiante </a:t>
            </a:r>
            <a:r>
              <a:rPr lang="en-GB" sz="2000" b="1" dirty="0">
                <a:solidFill>
                  <a:srgbClr val="002060"/>
                </a:solidFill>
              </a:rPr>
              <a:t>B </a:t>
            </a:r>
            <a:r>
              <a:rPr lang="en-GB" sz="2000" b="1" dirty="0" err="1">
                <a:solidFill>
                  <a:srgbClr val="002060"/>
                </a:solidFill>
              </a:rPr>
              <a:t>respuestas</a:t>
            </a:r>
            <a:endParaRPr lang="x-none" sz="2000" b="1" dirty="0">
              <a:solidFill>
                <a:srgbClr val="002060"/>
              </a:solidFill>
            </a:endParaRPr>
          </a:p>
        </p:txBody>
      </p:sp>
      <p:cxnSp>
        <p:nvCxnSpPr>
          <p:cNvPr id="23" name="Straight Connector 22"/>
          <p:cNvCxnSpPr/>
          <p:nvPr/>
        </p:nvCxnSpPr>
        <p:spPr>
          <a:xfrm>
            <a:off x="612648" y="3196980"/>
            <a:ext cx="11228832" cy="29175"/>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762000" y="3301133"/>
            <a:ext cx="5105400" cy="2974717"/>
            <a:chOff x="762000" y="3301133"/>
            <a:chExt cx="5105400" cy="2974717"/>
          </a:xfrm>
        </p:grpSpPr>
        <p:sp>
          <p:nvSpPr>
            <p:cNvPr id="19" name="Rounded Rectangle 18"/>
            <p:cNvSpPr/>
            <p:nvPr/>
          </p:nvSpPr>
          <p:spPr>
            <a:xfrm>
              <a:off x="762000" y="3301133"/>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1" name="CuadroTexto 9">
              <a:extLst>
                <a:ext uri="{FF2B5EF4-FFF2-40B4-BE49-F238E27FC236}">
                  <a16:creationId xmlns:a16="http://schemas.microsoft.com/office/drawing/2014/main" id="{44B29787-C12C-A944-8F8D-4E3812DEC56B}"/>
                </a:ext>
              </a:extLst>
            </p:cNvPr>
            <p:cNvSpPr txBox="1"/>
            <p:nvPr/>
          </p:nvSpPr>
          <p:spPr>
            <a:xfrm>
              <a:off x="2295310" y="3347301"/>
              <a:ext cx="1717137" cy="400110"/>
            </a:xfrm>
            <a:prstGeom prst="rect">
              <a:avLst/>
            </a:prstGeom>
            <a:noFill/>
          </p:spPr>
          <p:txBody>
            <a:bodyPr wrap="none" rtlCol="0">
              <a:spAutoFit/>
            </a:bodyPr>
            <a:lstStyle/>
            <a:p>
              <a:pPr algn="l"/>
              <a:r>
                <a:rPr lang="x-none" sz="2000" b="1" dirty="0">
                  <a:solidFill>
                    <a:srgbClr val="002060"/>
                  </a:solidFill>
                </a:rPr>
                <a:t>Estudiante </a:t>
              </a:r>
              <a:r>
                <a:rPr lang="en-GB" sz="2000" b="1" dirty="0">
                  <a:solidFill>
                    <a:srgbClr val="002060"/>
                  </a:solidFill>
                </a:rPr>
                <a:t>B</a:t>
              </a:r>
              <a:endParaRPr lang="x-none" sz="2000" b="1" dirty="0">
                <a:solidFill>
                  <a:srgbClr val="002060"/>
                </a:solidFill>
              </a:endParaRPr>
            </a:p>
          </p:txBody>
        </p:sp>
        <p:sp>
          <p:nvSpPr>
            <p:cNvPr id="30" name="Rectangle 29"/>
            <p:cNvSpPr/>
            <p:nvPr/>
          </p:nvSpPr>
          <p:spPr>
            <a:xfrm>
              <a:off x="1180197" y="5697055"/>
              <a:ext cx="4022135" cy="461665"/>
            </a:xfrm>
            <a:prstGeom prst="rect">
              <a:avLst/>
            </a:prstGeom>
          </p:spPr>
          <p:txBody>
            <a:bodyPr wrap="square">
              <a:spAutoFit/>
            </a:bodyPr>
            <a:lstStyle/>
            <a:p>
              <a:r>
                <a:rPr lang="es-ES" sz="2400" dirty="0">
                  <a:solidFill>
                    <a:srgbClr val="002060"/>
                  </a:solidFill>
                </a:rPr>
                <a:t>10. [He </a:t>
              </a:r>
              <a:r>
                <a:rPr lang="es-ES" sz="2400" dirty="0" err="1">
                  <a:solidFill>
                    <a:srgbClr val="002060"/>
                  </a:solidFill>
                </a:rPr>
                <a:t>gives</a:t>
              </a:r>
              <a:r>
                <a:rPr lang="es-ES" sz="2400" dirty="0">
                  <a:solidFill>
                    <a:srgbClr val="002060"/>
                  </a:solidFill>
                </a:rPr>
                <a:t>]…</a:t>
              </a:r>
              <a:endParaRPr lang="en-GB" sz="2400" dirty="0">
                <a:solidFill>
                  <a:srgbClr val="002060"/>
                </a:solidFill>
              </a:endParaRPr>
            </a:p>
          </p:txBody>
        </p:sp>
        <p:sp>
          <p:nvSpPr>
            <p:cNvPr id="31" name="Rectangle 30"/>
            <p:cNvSpPr/>
            <p:nvPr/>
          </p:nvSpPr>
          <p:spPr>
            <a:xfrm>
              <a:off x="1180197" y="5222961"/>
              <a:ext cx="3251550" cy="461665"/>
            </a:xfrm>
            <a:prstGeom prst="rect">
              <a:avLst/>
            </a:prstGeom>
          </p:spPr>
          <p:txBody>
            <a:bodyPr wrap="square">
              <a:spAutoFit/>
            </a:bodyPr>
            <a:lstStyle/>
            <a:p>
              <a:r>
                <a:rPr lang="es-ES" sz="2400" dirty="0">
                  <a:solidFill>
                    <a:srgbClr val="002060"/>
                  </a:solidFill>
                </a:rPr>
                <a:t>9. [He </a:t>
              </a:r>
              <a:r>
                <a:rPr lang="es-ES" sz="2400" dirty="0" err="1">
                  <a:solidFill>
                    <a:srgbClr val="002060"/>
                  </a:solidFill>
                </a:rPr>
                <a:t>received</a:t>
              </a:r>
              <a:r>
                <a:rPr lang="es-ES" sz="2400" dirty="0">
                  <a:solidFill>
                    <a:srgbClr val="002060"/>
                  </a:solidFill>
                </a:rPr>
                <a:t>]</a:t>
              </a:r>
              <a:r>
                <a:rPr lang="is-IS" sz="2400" dirty="0">
                  <a:solidFill>
                    <a:srgbClr val="002060"/>
                  </a:solidFill>
                </a:rPr>
                <a:t>…</a:t>
              </a:r>
              <a:endParaRPr lang="en-GB" sz="2400" dirty="0">
                <a:solidFill>
                  <a:srgbClr val="002060"/>
                </a:solidFill>
              </a:endParaRPr>
            </a:p>
          </p:txBody>
        </p:sp>
        <p:sp>
          <p:nvSpPr>
            <p:cNvPr id="32" name="Rectangle 31"/>
            <p:cNvSpPr/>
            <p:nvPr/>
          </p:nvSpPr>
          <p:spPr>
            <a:xfrm>
              <a:off x="1159696" y="4243057"/>
              <a:ext cx="3920303" cy="461665"/>
            </a:xfrm>
            <a:prstGeom prst="rect">
              <a:avLst/>
            </a:prstGeom>
          </p:spPr>
          <p:txBody>
            <a:bodyPr wrap="square">
              <a:spAutoFit/>
            </a:bodyPr>
            <a:lstStyle/>
            <a:p>
              <a:r>
                <a:rPr lang="es-ES" sz="2400" dirty="0">
                  <a:solidFill>
                    <a:srgbClr val="002060"/>
                  </a:solidFill>
                </a:rPr>
                <a:t>7. [He </a:t>
              </a:r>
              <a:r>
                <a:rPr lang="es-ES" sz="2400" dirty="0" err="1">
                  <a:solidFill>
                    <a:srgbClr val="002060"/>
                  </a:solidFill>
                </a:rPr>
                <a:t>started</a:t>
              </a:r>
              <a:r>
                <a:rPr lang="es-ES" sz="2400" dirty="0">
                  <a:solidFill>
                    <a:srgbClr val="002060"/>
                  </a:solidFill>
                </a:rPr>
                <a:t>]</a:t>
              </a:r>
              <a:r>
                <a:rPr lang="is-IS" sz="2400" dirty="0">
                  <a:solidFill>
                    <a:srgbClr val="002060"/>
                  </a:solidFill>
                </a:rPr>
                <a:t>…</a:t>
              </a:r>
              <a:endParaRPr lang="en-GB" sz="2400" dirty="0">
                <a:solidFill>
                  <a:srgbClr val="002060"/>
                </a:solidFill>
              </a:endParaRPr>
            </a:p>
          </p:txBody>
        </p:sp>
        <p:sp>
          <p:nvSpPr>
            <p:cNvPr id="33" name="Rectangle 32"/>
            <p:cNvSpPr/>
            <p:nvPr/>
          </p:nvSpPr>
          <p:spPr>
            <a:xfrm>
              <a:off x="1180196" y="4759886"/>
              <a:ext cx="3236581" cy="461665"/>
            </a:xfrm>
            <a:prstGeom prst="rect">
              <a:avLst/>
            </a:prstGeom>
          </p:spPr>
          <p:txBody>
            <a:bodyPr wrap="square">
              <a:spAutoFit/>
            </a:bodyPr>
            <a:lstStyle/>
            <a:p>
              <a:r>
                <a:rPr lang="es-ES" sz="2400" dirty="0">
                  <a:solidFill>
                    <a:srgbClr val="002060"/>
                  </a:solidFill>
                </a:rPr>
                <a:t>8. [He </a:t>
              </a:r>
              <a:r>
                <a:rPr lang="es-ES" sz="2400" dirty="0" err="1">
                  <a:solidFill>
                    <a:srgbClr val="002060"/>
                  </a:solidFill>
                </a:rPr>
                <a:t>played</a:t>
              </a:r>
              <a:r>
                <a:rPr lang="es-ES" sz="2400" dirty="0">
                  <a:solidFill>
                    <a:srgbClr val="002060"/>
                  </a:solidFill>
                </a:rPr>
                <a:t>]</a:t>
              </a:r>
              <a:r>
                <a:rPr lang="is-IS" sz="2400" dirty="0">
                  <a:solidFill>
                    <a:srgbClr val="002060"/>
                  </a:solidFill>
                </a:rPr>
                <a:t>…</a:t>
              </a:r>
              <a:endParaRPr lang="en-GB" sz="2400" dirty="0">
                <a:solidFill>
                  <a:srgbClr val="002060"/>
                </a:solidFill>
              </a:endParaRPr>
            </a:p>
          </p:txBody>
        </p:sp>
        <p:sp>
          <p:nvSpPr>
            <p:cNvPr id="34" name="Rectangle 33"/>
            <p:cNvSpPr/>
            <p:nvPr/>
          </p:nvSpPr>
          <p:spPr>
            <a:xfrm>
              <a:off x="1159697" y="3752243"/>
              <a:ext cx="3788417" cy="461665"/>
            </a:xfrm>
            <a:prstGeom prst="rect">
              <a:avLst/>
            </a:prstGeom>
          </p:spPr>
          <p:txBody>
            <a:bodyPr wrap="none">
              <a:spAutoFit/>
            </a:bodyPr>
            <a:lstStyle/>
            <a:p>
              <a:r>
                <a:rPr lang="es-ES" sz="2400" dirty="0">
                  <a:solidFill>
                    <a:srgbClr val="002060"/>
                  </a:solidFill>
                </a:rPr>
                <a:t>6. [</a:t>
              </a:r>
              <a:r>
                <a:rPr lang="es-ES" sz="2400" dirty="0" err="1">
                  <a:solidFill>
                    <a:srgbClr val="002060"/>
                  </a:solidFill>
                </a:rPr>
                <a:t>His</a:t>
              </a:r>
              <a:r>
                <a:rPr lang="es-ES" sz="2400" dirty="0">
                  <a:solidFill>
                    <a:srgbClr val="002060"/>
                  </a:solidFill>
                </a:rPr>
                <a:t> </a:t>
              </a:r>
              <a:r>
                <a:rPr lang="es-ES" sz="2400" dirty="0" err="1">
                  <a:solidFill>
                    <a:srgbClr val="002060"/>
                  </a:solidFill>
                </a:rPr>
                <a:t>family</a:t>
              </a:r>
              <a:r>
                <a:rPr lang="es-ES" sz="2400" dirty="0">
                  <a:solidFill>
                    <a:srgbClr val="002060"/>
                  </a:solidFill>
                </a:rPr>
                <a:t> </a:t>
              </a:r>
              <a:r>
                <a:rPr lang="es-ES" sz="2400" dirty="0" err="1">
                  <a:solidFill>
                    <a:srgbClr val="002060"/>
                  </a:solidFill>
                </a:rPr>
                <a:t>decided</a:t>
              </a:r>
              <a:r>
                <a:rPr lang="es-ES" sz="2400" dirty="0">
                  <a:solidFill>
                    <a:srgbClr val="002060"/>
                  </a:solidFill>
                </a:rPr>
                <a:t>]</a:t>
              </a:r>
              <a:r>
                <a:rPr lang="is-IS" sz="2400" dirty="0">
                  <a:solidFill>
                    <a:srgbClr val="002060"/>
                  </a:solidFill>
                </a:rPr>
                <a:t>…</a:t>
              </a:r>
              <a:endParaRPr lang="en-GB" sz="2400" dirty="0">
                <a:solidFill>
                  <a:srgbClr val="002060"/>
                </a:solidFill>
              </a:endParaRPr>
            </a:p>
          </p:txBody>
        </p:sp>
      </p:grpSp>
      <p:sp>
        <p:nvSpPr>
          <p:cNvPr id="36" name="Rectangle 35"/>
          <p:cNvSpPr/>
          <p:nvPr/>
        </p:nvSpPr>
        <p:spPr>
          <a:xfrm>
            <a:off x="6186219" y="3828934"/>
            <a:ext cx="5432778" cy="400110"/>
          </a:xfrm>
          <a:prstGeom prst="rect">
            <a:avLst/>
          </a:prstGeom>
        </p:spPr>
        <p:txBody>
          <a:bodyPr wrap="square">
            <a:spAutoFit/>
          </a:bodyPr>
          <a:lstStyle/>
          <a:p>
            <a:pPr lvl="0">
              <a:defRPr/>
            </a:pPr>
            <a:r>
              <a:rPr lang="es-ES" sz="2000">
                <a:solidFill>
                  <a:srgbClr val="002060"/>
                </a:solidFill>
              </a:rPr>
              <a:t>en la </a:t>
            </a:r>
            <a:r>
              <a:rPr lang="es-ES" sz="2000" dirty="0">
                <a:solidFill>
                  <a:srgbClr val="002060"/>
                </a:solidFill>
              </a:rPr>
              <a:t>final de la Copa del Mundo en 2014.</a:t>
            </a:r>
          </a:p>
        </p:txBody>
      </p:sp>
      <p:sp>
        <p:nvSpPr>
          <p:cNvPr id="37" name="Rectangle 36"/>
          <p:cNvSpPr/>
          <p:nvPr/>
        </p:nvSpPr>
        <p:spPr>
          <a:xfrm>
            <a:off x="6186219" y="4285514"/>
            <a:ext cx="5094489" cy="400110"/>
          </a:xfrm>
          <a:prstGeom prst="rect">
            <a:avLst/>
          </a:prstGeom>
        </p:spPr>
        <p:txBody>
          <a:bodyPr wrap="none">
            <a:spAutoFit/>
          </a:bodyPr>
          <a:lstStyle/>
          <a:p>
            <a:pPr lvl="0">
              <a:defRPr/>
            </a:pPr>
            <a:r>
              <a:rPr lang="es-ES" sz="2000" dirty="0">
                <a:solidFill>
                  <a:srgbClr val="002060"/>
                </a:solidFill>
              </a:rPr>
              <a:t>un futbolista muy famoso de Argentina.</a:t>
            </a:r>
          </a:p>
        </p:txBody>
      </p:sp>
      <p:sp>
        <p:nvSpPr>
          <p:cNvPr id="38" name="Rectangle 37"/>
          <p:cNvSpPr/>
          <p:nvPr/>
        </p:nvSpPr>
        <p:spPr>
          <a:xfrm>
            <a:off x="6186219" y="4727983"/>
            <a:ext cx="5671570" cy="400110"/>
          </a:xfrm>
          <a:prstGeom prst="rect">
            <a:avLst/>
          </a:prstGeom>
        </p:spPr>
        <p:txBody>
          <a:bodyPr wrap="none">
            <a:spAutoFit/>
          </a:bodyPr>
          <a:lstStyle/>
          <a:p>
            <a:r>
              <a:rPr lang="es-ES" sz="2000" dirty="0">
                <a:solidFill>
                  <a:srgbClr val="002060"/>
                </a:solidFill>
              </a:rPr>
              <a:t>historia para el primer equipo de Barcelona.</a:t>
            </a:r>
            <a:endParaRPr lang="en-GB" sz="2000" dirty="0">
              <a:solidFill>
                <a:srgbClr val="002060"/>
              </a:solidFill>
            </a:endParaRPr>
          </a:p>
        </p:txBody>
      </p:sp>
      <p:sp>
        <p:nvSpPr>
          <p:cNvPr id="39" name="Rectangle 38"/>
          <p:cNvSpPr/>
          <p:nvPr/>
        </p:nvSpPr>
        <p:spPr>
          <a:xfrm>
            <a:off x="6184899" y="5198002"/>
            <a:ext cx="3321743" cy="400110"/>
          </a:xfrm>
          <a:prstGeom prst="rect">
            <a:avLst/>
          </a:prstGeom>
        </p:spPr>
        <p:txBody>
          <a:bodyPr wrap="none">
            <a:spAutoFit/>
          </a:bodyPr>
          <a:lstStyle/>
          <a:p>
            <a:r>
              <a:rPr lang="es-ES" sz="2000">
                <a:solidFill>
                  <a:srgbClr val="002060"/>
                </a:solidFill>
              </a:rPr>
              <a:t>con la familia </a:t>
            </a:r>
            <a:r>
              <a:rPr lang="es-ES" sz="2000" dirty="0">
                <a:solidFill>
                  <a:srgbClr val="002060"/>
                </a:solidFill>
              </a:rPr>
              <a:t>en España.</a:t>
            </a:r>
            <a:endParaRPr lang="en-GB" sz="2000" dirty="0">
              <a:solidFill>
                <a:srgbClr val="002060"/>
              </a:solidFill>
            </a:endParaRPr>
          </a:p>
        </p:txBody>
      </p:sp>
      <p:sp>
        <p:nvSpPr>
          <p:cNvPr id="40" name="Rectangle 39"/>
          <p:cNvSpPr/>
          <p:nvPr/>
        </p:nvSpPr>
        <p:spPr>
          <a:xfrm>
            <a:off x="6186219" y="5665215"/>
            <a:ext cx="4820550" cy="400110"/>
          </a:xfrm>
          <a:prstGeom prst="rect">
            <a:avLst/>
          </a:prstGeom>
        </p:spPr>
        <p:txBody>
          <a:bodyPr wrap="none">
            <a:spAutoFit/>
          </a:bodyPr>
          <a:lstStyle/>
          <a:p>
            <a:r>
              <a:rPr lang="es-ES" sz="2000" dirty="0">
                <a:solidFill>
                  <a:srgbClr val="002060"/>
                </a:solidFill>
              </a:rPr>
              <a:t>en Rosario, una </a:t>
            </a:r>
            <a:r>
              <a:rPr lang="es-ES" sz="2000">
                <a:solidFill>
                  <a:srgbClr val="002060"/>
                </a:solidFill>
              </a:rPr>
              <a:t>ciudad en Argentina</a:t>
            </a:r>
            <a:r>
              <a:rPr lang="es-ES" dirty="0">
                <a:solidFill>
                  <a:srgbClr val="002060"/>
                </a:solidFill>
              </a:rPr>
              <a:t>.</a:t>
            </a:r>
          </a:p>
        </p:txBody>
      </p:sp>
      <p:sp>
        <p:nvSpPr>
          <p:cNvPr id="4" name="Title 3"/>
          <p:cNvSpPr>
            <a:spLocks noGrp="1"/>
          </p:cNvSpPr>
          <p:nvPr>
            <p:ph type="title" idx="4294967295"/>
          </p:nvPr>
        </p:nvSpPr>
        <p:spPr>
          <a:xfrm>
            <a:off x="285775" y="6858000"/>
            <a:ext cx="952450" cy="157630"/>
          </a:xfrm>
        </p:spPr>
        <p:txBody>
          <a:bodyPr>
            <a:normAutofit fontScale="90000"/>
          </a:bodyPr>
          <a:lstStyle/>
          <a:p>
            <a:r>
              <a:rPr lang="en-GB" sz="500">
                <a:solidFill>
                  <a:schemeClr val="bg1"/>
                </a:solidFill>
              </a:rPr>
              <a:t>cards</a:t>
            </a:r>
          </a:p>
        </p:txBody>
      </p:sp>
    </p:spTree>
    <p:extLst>
      <p:ext uri="{BB962C8B-B14F-4D97-AF65-F5344CB8AC3E}">
        <p14:creationId xmlns:p14="http://schemas.microsoft.com/office/powerpoint/2010/main" val="645124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788" y="5324303"/>
            <a:ext cx="12477240" cy="461665"/>
          </a:xfrm>
          <a:prstGeom prst="rect">
            <a:avLst/>
          </a:prstGeom>
        </p:spPr>
        <p:txBody>
          <a:bodyPr wrap="square">
            <a:spAutoFit/>
          </a:bodyPr>
          <a:lstStyle/>
          <a:p>
            <a:r>
              <a:rPr lang="es-ES" sz="2400" dirty="0">
                <a:solidFill>
                  <a:srgbClr val="002060"/>
                </a:solidFill>
              </a:rPr>
              <a:t>5. Perdió en la final de la Copa del Mundo en 2014.</a:t>
            </a:r>
          </a:p>
        </p:txBody>
      </p:sp>
      <p:sp>
        <p:nvSpPr>
          <p:cNvPr id="3" name="Rectangle 2"/>
          <p:cNvSpPr/>
          <p:nvPr/>
        </p:nvSpPr>
        <p:spPr>
          <a:xfrm>
            <a:off x="251791" y="4195953"/>
            <a:ext cx="9969286" cy="461665"/>
          </a:xfrm>
          <a:prstGeom prst="rect">
            <a:avLst/>
          </a:prstGeom>
        </p:spPr>
        <p:txBody>
          <a:bodyPr wrap="square">
            <a:spAutoFit/>
          </a:bodyPr>
          <a:lstStyle/>
          <a:p>
            <a:pPr lvl="0">
              <a:defRPr/>
            </a:pPr>
            <a:r>
              <a:rPr lang="es-ES" sz="2400" dirty="0">
                <a:solidFill>
                  <a:srgbClr val="002060"/>
                </a:solidFill>
              </a:rPr>
              <a:t>4.Hizo historia para el primer equipo de Barcelona.</a:t>
            </a:r>
          </a:p>
        </p:txBody>
      </p:sp>
      <p:sp>
        <p:nvSpPr>
          <p:cNvPr id="4" name="Rectangle 3"/>
          <p:cNvSpPr/>
          <p:nvPr/>
        </p:nvSpPr>
        <p:spPr>
          <a:xfrm>
            <a:off x="251789" y="1850379"/>
            <a:ext cx="9014302" cy="461665"/>
          </a:xfrm>
          <a:prstGeom prst="rect">
            <a:avLst/>
          </a:prstGeom>
        </p:spPr>
        <p:txBody>
          <a:bodyPr wrap="square">
            <a:spAutoFit/>
          </a:bodyPr>
          <a:lstStyle/>
          <a:p>
            <a:r>
              <a:rPr lang="es-ES" sz="2400" dirty="0">
                <a:solidFill>
                  <a:srgbClr val="002060"/>
                </a:solidFill>
              </a:rPr>
              <a:t>2. Creció en Rosario, una ciudad argentina.</a:t>
            </a:r>
          </a:p>
        </p:txBody>
      </p:sp>
      <p:sp>
        <p:nvSpPr>
          <p:cNvPr id="5" name="Rectangle 4"/>
          <p:cNvSpPr/>
          <p:nvPr/>
        </p:nvSpPr>
        <p:spPr>
          <a:xfrm>
            <a:off x="251789" y="3018764"/>
            <a:ext cx="8329470" cy="461665"/>
          </a:xfrm>
          <a:prstGeom prst="rect">
            <a:avLst/>
          </a:prstGeom>
        </p:spPr>
        <p:txBody>
          <a:bodyPr wrap="square">
            <a:spAutoFit/>
          </a:bodyPr>
          <a:lstStyle/>
          <a:p>
            <a:r>
              <a:rPr lang="es-ES" sz="2400" dirty="0">
                <a:solidFill>
                  <a:srgbClr val="002060"/>
                </a:solidFill>
              </a:rPr>
              <a:t>3. Su madre no vivió </a:t>
            </a:r>
            <a:r>
              <a:rPr lang="es-ES" sz="2400">
                <a:solidFill>
                  <a:srgbClr val="002060"/>
                </a:solidFill>
              </a:rPr>
              <a:t>con la familia </a:t>
            </a:r>
            <a:r>
              <a:rPr lang="es-ES" sz="2400" dirty="0">
                <a:solidFill>
                  <a:srgbClr val="002060"/>
                </a:solidFill>
              </a:rPr>
              <a:t>en España.</a:t>
            </a:r>
          </a:p>
        </p:txBody>
      </p:sp>
      <p:sp>
        <p:nvSpPr>
          <p:cNvPr id="12" name="Rectangle 11"/>
          <p:cNvSpPr/>
          <p:nvPr/>
        </p:nvSpPr>
        <p:spPr>
          <a:xfrm>
            <a:off x="251788" y="5682437"/>
            <a:ext cx="9014302" cy="461665"/>
          </a:xfrm>
          <a:prstGeom prst="rect">
            <a:avLst/>
          </a:prstGeom>
        </p:spPr>
        <p:txBody>
          <a:bodyPr wrap="square">
            <a:spAutoFit/>
          </a:bodyPr>
          <a:lstStyle/>
          <a:p>
            <a:r>
              <a:rPr lang="es-ES" sz="2400" i="1" dirty="0">
                <a:solidFill>
                  <a:srgbClr val="002060"/>
                </a:solidFill>
              </a:rPr>
              <a:t>He </a:t>
            </a:r>
            <a:r>
              <a:rPr lang="es-ES" sz="2400" i="1" dirty="0" err="1">
                <a:solidFill>
                  <a:srgbClr val="002060"/>
                </a:solidFill>
              </a:rPr>
              <a:t>lost</a:t>
            </a:r>
            <a:r>
              <a:rPr lang="es-ES" sz="2400" i="1" dirty="0">
                <a:solidFill>
                  <a:srgbClr val="002060"/>
                </a:solidFill>
              </a:rPr>
              <a:t> in </a:t>
            </a:r>
            <a:r>
              <a:rPr lang="es-ES" sz="2400" i="1" dirty="0" err="1">
                <a:solidFill>
                  <a:srgbClr val="002060"/>
                </a:solidFill>
              </a:rPr>
              <a:t>the</a:t>
            </a:r>
            <a:r>
              <a:rPr lang="es-ES" sz="2400" i="1" dirty="0">
                <a:solidFill>
                  <a:srgbClr val="002060"/>
                </a:solidFill>
              </a:rPr>
              <a:t> </a:t>
            </a:r>
            <a:r>
              <a:rPr lang="es-ES" sz="2400" i="1" dirty="0" err="1">
                <a:solidFill>
                  <a:srgbClr val="002060"/>
                </a:solidFill>
              </a:rPr>
              <a:t>World</a:t>
            </a:r>
            <a:r>
              <a:rPr lang="es-ES" sz="2400" i="1" dirty="0">
                <a:solidFill>
                  <a:srgbClr val="002060"/>
                </a:solidFill>
              </a:rPr>
              <a:t> Cup final in 2014.</a:t>
            </a:r>
          </a:p>
        </p:txBody>
      </p:sp>
      <p:sp>
        <p:nvSpPr>
          <p:cNvPr id="13" name="Rectangle 12"/>
          <p:cNvSpPr/>
          <p:nvPr/>
        </p:nvSpPr>
        <p:spPr>
          <a:xfrm>
            <a:off x="251788" y="4557503"/>
            <a:ext cx="9014302" cy="461665"/>
          </a:xfrm>
          <a:prstGeom prst="rect">
            <a:avLst/>
          </a:prstGeom>
        </p:spPr>
        <p:txBody>
          <a:bodyPr wrap="square">
            <a:spAutoFit/>
          </a:bodyPr>
          <a:lstStyle/>
          <a:p>
            <a:r>
              <a:rPr lang="es-ES" sz="2400" i="1" dirty="0">
                <a:solidFill>
                  <a:srgbClr val="002060"/>
                </a:solidFill>
              </a:rPr>
              <a:t>He </a:t>
            </a:r>
            <a:r>
              <a:rPr lang="es-ES" sz="2400" i="1" dirty="0" err="1">
                <a:solidFill>
                  <a:srgbClr val="002060"/>
                </a:solidFill>
              </a:rPr>
              <a:t>made</a:t>
            </a:r>
            <a:r>
              <a:rPr lang="es-ES" sz="2400" i="1" dirty="0">
                <a:solidFill>
                  <a:srgbClr val="002060"/>
                </a:solidFill>
              </a:rPr>
              <a:t> </a:t>
            </a:r>
            <a:r>
              <a:rPr lang="es-ES" sz="2400" i="1" dirty="0" err="1">
                <a:solidFill>
                  <a:srgbClr val="002060"/>
                </a:solidFill>
              </a:rPr>
              <a:t>history</a:t>
            </a:r>
            <a:r>
              <a:rPr lang="es-ES" sz="2400" i="1" dirty="0">
                <a:solidFill>
                  <a:srgbClr val="002060"/>
                </a:solidFill>
              </a:rPr>
              <a:t> </a:t>
            </a:r>
            <a:r>
              <a:rPr lang="es-ES" sz="2400" i="1" dirty="0" err="1">
                <a:solidFill>
                  <a:srgbClr val="002060"/>
                </a:solidFill>
              </a:rPr>
              <a:t>for</a:t>
            </a:r>
            <a:r>
              <a:rPr lang="es-ES" sz="2400" i="1" dirty="0">
                <a:solidFill>
                  <a:srgbClr val="002060"/>
                </a:solidFill>
              </a:rPr>
              <a:t> </a:t>
            </a:r>
            <a:r>
              <a:rPr lang="es-ES" sz="2400" i="1" dirty="0" err="1">
                <a:solidFill>
                  <a:srgbClr val="002060"/>
                </a:solidFill>
              </a:rPr>
              <a:t>the</a:t>
            </a:r>
            <a:r>
              <a:rPr lang="es-ES" sz="2400" i="1" dirty="0">
                <a:solidFill>
                  <a:srgbClr val="002060"/>
                </a:solidFill>
              </a:rPr>
              <a:t> Barcelona </a:t>
            </a:r>
            <a:r>
              <a:rPr lang="es-ES" sz="2400" i="1" dirty="0" err="1">
                <a:solidFill>
                  <a:srgbClr val="002060"/>
                </a:solidFill>
              </a:rPr>
              <a:t>first</a:t>
            </a:r>
            <a:r>
              <a:rPr lang="es-ES" sz="2400" i="1" dirty="0">
                <a:solidFill>
                  <a:srgbClr val="002060"/>
                </a:solidFill>
              </a:rPr>
              <a:t> </a:t>
            </a:r>
            <a:r>
              <a:rPr lang="es-ES" sz="2400" i="1" dirty="0" err="1">
                <a:solidFill>
                  <a:srgbClr val="002060"/>
                </a:solidFill>
              </a:rPr>
              <a:t>team</a:t>
            </a:r>
            <a:r>
              <a:rPr lang="es-ES" sz="2400" i="1" dirty="0">
                <a:solidFill>
                  <a:srgbClr val="002060"/>
                </a:solidFill>
              </a:rPr>
              <a:t>.</a:t>
            </a:r>
          </a:p>
        </p:txBody>
      </p:sp>
      <p:sp>
        <p:nvSpPr>
          <p:cNvPr id="14" name="Rectangle 13"/>
          <p:cNvSpPr/>
          <p:nvPr/>
        </p:nvSpPr>
        <p:spPr>
          <a:xfrm>
            <a:off x="251788" y="2223756"/>
            <a:ext cx="9014302" cy="461665"/>
          </a:xfrm>
          <a:prstGeom prst="rect">
            <a:avLst/>
          </a:prstGeom>
        </p:spPr>
        <p:txBody>
          <a:bodyPr wrap="square">
            <a:spAutoFit/>
          </a:bodyPr>
          <a:lstStyle/>
          <a:p>
            <a:r>
              <a:rPr lang="es-ES" sz="2400" i="1" dirty="0">
                <a:solidFill>
                  <a:srgbClr val="002060"/>
                </a:solidFill>
              </a:rPr>
              <a:t>He </a:t>
            </a:r>
            <a:r>
              <a:rPr lang="es-ES" sz="2400" i="1" dirty="0" err="1">
                <a:solidFill>
                  <a:srgbClr val="002060"/>
                </a:solidFill>
              </a:rPr>
              <a:t>grew</a:t>
            </a:r>
            <a:r>
              <a:rPr lang="es-ES" sz="2400" i="1" dirty="0">
                <a:solidFill>
                  <a:srgbClr val="002060"/>
                </a:solidFill>
              </a:rPr>
              <a:t> up in Rosario, </a:t>
            </a:r>
            <a:r>
              <a:rPr lang="es-ES" sz="2400" i="1" dirty="0" err="1">
                <a:solidFill>
                  <a:srgbClr val="002060"/>
                </a:solidFill>
              </a:rPr>
              <a:t>an</a:t>
            </a:r>
            <a:r>
              <a:rPr lang="es-ES" sz="2400" i="1" dirty="0">
                <a:solidFill>
                  <a:srgbClr val="002060"/>
                </a:solidFill>
              </a:rPr>
              <a:t> </a:t>
            </a:r>
            <a:r>
              <a:rPr lang="es-ES" sz="2400" i="1" dirty="0" err="1">
                <a:solidFill>
                  <a:srgbClr val="002060"/>
                </a:solidFill>
              </a:rPr>
              <a:t>Argentinian</a:t>
            </a:r>
            <a:r>
              <a:rPr lang="es-ES" sz="2400" i="1" dirty="0">
                <a:solidFill>
                  <a:srgbClr val="002060"/>
                </a:solidFill>
              </a:rPr>
              <a:t> </a:t>
            </a:r>
            <a:r>
              <a:rPr lang="es-ES" sz="2400" i="1" dirty="0" err="1">
                <a:solidFill>
                  <a:srgbClr val="002060"/>
                </a:solidFill>
              </a:rPr>
              <a:t>city</a:t>
            </a:r>
            <a:r>
              <a:rPr lang="es-ES" sz="2400" i="1" dirty="0">
                <a:solidFill>
                  <a:srgbClr val="002060"/>
                </a:solidFill>
              </a:rPr>
              <a:t> .</a:t>
            </a:r>
          </a:p>
        </p:txBody>
      </p:sp>
      <p:sp>
        <p:nvSpPr>
          <p:cNvPr id="15" name="Rectangle 14"/>
          <p:cNvSpPr/>
          <p:nvPr/>
        </p:nvSpPr>
        <p:spPr>
          <a:xfrm>
            <a:off x="251788" y="3383008"/>
            <a:ext cx="9014302" cy="461665"/>
          </a:xfrm>
          <a:prstGeom prst="rect">
            <a:avLst/>
          </a:prstGeom>
        </p:spPr>
        <p:txBody>
          <a:bodyPr wrap="square">
            <a:spAutoFit/>
          </a:bodyPr>
          <a:lstStyle/>
          <a:p>
            <a:r>
              <a:rPr lang="es-ES" sz="2400" i="1" dirty="0" err="1">
                <a:solidFill>
                  <a:srgbClr val="002060"/>
                </a:solidFill>
              </a:rPr>
              <a:t>His</a:t>
            </a:r>
            <a:r>
              <a:rPr lang="es-ES" sz="2400" i="1" dirty="0">
                <a:solidFill>
                  <a:srgbClr val="002060"/>
                </a:solidFill>
              </a:rPr>
              <a:t> </a:t>
            </a:r>
            <a:r>
              <a:rPr lang="es-ES" sz="2400" i="1" dirty="0" err="1">
                <a:solidFill>
                  <a:srgbClr val="002060"/>
                </a:solidFill>
              </a:rPr>
              <a:t>mother</a:t>
            </a:r>
            <a:r>
              <a:rPr lang="es-ES" sz="2400" i="1" dirty="0">
                <a:solidFill>
                  <a:srgbClr val="002060"/>
                </a:solidFill>
              </a:rPr>
              <a:t> </a:t>
            </a:r>
            <a:r>
              <a:rPr lang="es-ES" sz="2400" i="1" dirty="0" err="1">
                <a:solidFill>
                  <a:srgbClr val="002060"/>
                </a:solidFill>
              </a:rPr>
              <a:t>did</a:t>
            </a:r>
            <a:r>
              <a:rPr lang="es-ES" sz="2400" i="1" dirty="0">
                <a:solidFill>
                  <a:srgbClr val="002060"/>
                </a:solidFill>
              </a:rPr>
              <a:t> </a:t>
            </a:r>
            <a:r>
              <a:rPr lang="es-ES" sz="2400" i="1" dirty="0" err="1">
                <a:solidFill>
                  <a:srgbClr val="002060"/>
                </a:solidFill>
              </a:rPr>
              <a:t>not</a:t>
            </a:r>
            <a:r>
              <a:rPr lang="es-ES" sz="2400" i="1" dirty="0">
                <a:solidFill>
                  <a:srgbClr val="002060"/>
                </a:solidFill>
              </a:rPr>
              <a:t> </a:t>
            </a:r>
            <a:r>
              <a:rPr lang="es-ES" sz="2400" i="1" dirty="0" err="1">
                <a:solidFill>
                  <a:srgbClr val="002060"/>
                </a:solidFill>
              </a:rPr>
              <a:t>live</a:t>
            </a:r>
            <a:r>
              <a:rPr lang="es-ES" sz="2400" i="1" dirty="0">
                <a:solidFill>
                  <a:srgbClr val="002060"/>
                </a:solidFill>
              </a:rPr>
              <a:t> </a:t>
            </a:r>
            <a:r>
              <a:rPr lang="es-ES" sz="2400" i="1" err="1">
                <a:solidFill>
                  <a:srgbClr val="002060"/>
                </a:solidFill>
              </a:rPr>
              <a:t>with</a:t>
            </a:r>
            <a:r>
              <a:rPr lang="es-ES" sz="2400" i="1">
                <a:solidFill>
                  <a:srgbClr val="002060"/>
                </a:solidFill>
              </a:rPr>
              <a:t> the family </a:t>
            </a:r>
            <a:r>
              <a:rPr lang="es-ES" sz="2400" i="1" dirty="0">
                <a:solidFill>
                  <a:srgbClr val="002060"/>
                </a:solidFill>
              </a:rPr>
              <a:t>in </a:t>
            </a:r>
            <a:r>
              <a:rPr lang="es-ES" sz="2400" i="1" dirty="0" err="1">
                <a:solidFill>
                  <a:srgbClr val="002060"/>
                </a:solidFill>
              </a:rPr>
              <a:t>Spain</a:t>
            </a:r>
            <a:r>
              <a:rPr lang="es-ES" sz="2400" i="1" dirty="0">
                <a:solidFill>
                  <a:srgbClr val="002060"/>
                </a:solidFill>
              </a:rPr>
              <a:t>.</a:t>
            </a:r>
          </a:p>
        </p:txBody>
      </p:sp>
      <p:sp>
        <p:nvSpPr>
          <p:cNvPr id="18" name="Rectangle 17"/>
          <p:cNvSpPr/>
          <p:nvPr/>
        </p:nvSpPr>
        <p:spPr>
          <a:xfrm>
            <a:off x="11012655" y="310308"/>
            <a:ext cx="867545" cy="461665"/>
          </a:xfrm>
          <a:prstGeom prst="rect">
            <a:avLst/>
          </a:prstGeom>
        </p:spPr>
        <p:txBody>
          <a:bodyPr wrap="none">
            <a:spAutoFit/>
          </a:bodyPr>
          <a:lstStyle/>
          <a:p>
            <a:r>
              <a:rPr lang="en-GB" sz="2400" b="1" dirty="0">
                <a:solidFill>
                  <a:srgbClr val="002060"/>
                </a:solidFill>
              </a:rPr>
              <a:t>[1/2]</a:t>
            </a:r>
          </a:p>
        </p:txBody>
      </p:sp>
      <p:sp>
        <p:nvSpPr>
          <p:cNvPr id="19" name="Rectangle 18"/>
          <p:cNvSpPr/>
          <p:nvPr/>
        </p:nvSpPr>
        <p:spPr>
          <a:xfrm>
            <a:off x="251789" y="688378"/>
            <a:ext cx="9014302" cy="461665"/>
          </a:xfrm>
          <a:prstGeom prst="rect">
            <a:avLst/>
          </a:prstGeom>
        </p:spPr>
        <p:txBody>
          <a:bodyPr wrap="square">
            <a:spAutoFit/>
          </a:bodyPr>
          <a:lstStyle/>
          <a:p>
            <a:r>
              <a:rPr lang="es-ES" sz="2400" dirty="0">
                <a:solidFill>
                  <a:srgbClr val="002060"/>
                </a:solidFill>
              </a:rPr>
              <a:t>1. Es un futbolista muy famoso de Argentina.</a:t>
            </a:r>
          </a:p>
        </p:txBody>
      </p:sp>
      <p:sp>
        <p:nvSpPr>
          <p:cNvPr id="20" name="Rectangle 19"/>
          <p:cNvSpPr/>
          <p:nvPr/>
        </p:nvSpPr>
        <p:spPr>
          <a:xfrm>
            <a:off x="251788" y="1058597"/>
            <a:ext cx="9014302" cy="461665"/>
          </a:xfrm>
          <a:prstGeom prst="rect">
            <a:avLst/>
          </a:prstGeom>
        </p:spPr>
        <p:txBody>
          <a:bodyPr wrap="square">
            <a:spAutoFit/>
          </a:bodyPr>
          <a:lstStyle/>
          <a:p>
            <a:r>
              <a:rPr lang="es-ES" sz="2400" i="1" dirty="0">
                <a:solidFill>
                  <a:srgbClr val="002060"/>
                </a:solidFill>
              </a:rPr>
              <a:t>He </a:t>
            </a:r>
            <a:r>
              <a:rPr lang="es-ES" sz="2400" i="1" dirty="0" err="1">
                <a:solidFill>
                  <a:srgbClr val="002060"/>
                </a:solidFill>
              </a:rPr>
              <a:t>is</a:t>
            </a:r>
            <a:r>
              <a:rPr lang="es-ES" sz="2400" i="1" dirty="0">
                <a:solidFill>
                  <a:srgbClr val="002060"/>
                </a:solidFill>
              </a:rPr>
              <a:t> a </a:t>
            </a:r>
            <a:r>
              <a:rPr lang="es-ES" sz="2400" i="1" dirty="0" err="1">
                <a:solidFill>
                  <a:srgbClr val="002060"/>
                </a:solidFill>
              </a:rPr>
              <a:t>famous</a:t>
            </a:r>
            <a:r>
              <a:rPr lang="es-ES" sz="2400" i="1" dirty="0">
                <a:solidFill>
                  <a:srgbClr val="002060"/>
                </a:solidFill>
              </a:rPr>
              <a:t> </a:t>
            </a:r>
            <a:r>
              <a:rPr lang="es-ES" sz="2400" i="1" dirty="0" err="1">
                <a:solidFill>
                  <a:srgbClr val="002060"/>
                </a:solidFill>
              </a:rPr>
              <a:t>footballer</a:t>
            </a:r>
            <a:r>
              <a:rPr lang="es-ES" sz="2400" i="1" dirty="0">
                <a:solidFill>
                  <a:srgbClr val="002060"/>
                </a:solidFill>
              </a:rPr>
              <a:t> </a:t>
            </a:r>
            <a:r>
              <a:rPr lang="es-ES" sz="2400" i="1" dirty="0" err="1">
                <a:solidFill>
                  <a:srgbClr val="002060"/>
                </a:solidFill>
              </a:rPr>
              <a:t>from</a:t>
            </a:r>
            <a:r>
              <a:rPr lang="es-ES" sz="2400" i="1" dirty="0">
                <a:solidFill>
                  <a:srgbClr val="002060"/>
                </a:solidFill>
              </a:rPr>
              <a:t> Argentina.</a:t>
            </a:r>
          </a:p>
        </p:txBody>
      </p:sp>
      <p:sp>
        <p:nvSpPr>
          <p:cNvPr id="6" name="Title 5"/>
          <p:cNvSpPr>
            <a:spLocks noGrp="1"/>
          </p:cNvSpPr>
          <p:nvPr>
            <p:ph type="title" idx="4294967295"/>
          </p:nvPr>
        </p:nvSpPr>
        <p:spPr>
          <a:xfrm>
            <a:off x="251788" y="-218720"/>
            <a:ext cx="10515600" cy="1325563"/>
          </a:xfrm>
        </p:spPr>
        <p:txBody>
          <a:bodyPr>
            <a:normAutofit/>
          </a:bodyPr>
          <a:lstStyle/>
          <a:p>
            <a:r>
              <a:rPr lang="en-GB" sz="2800" b="1" dirty="0" err="1">
                <a:solidFill>
                  <a:srgbClr val="002060"/>
                </a:solidFill>
              </a:rPr>
              <a:t>Solución</a:t>
            </a:r>
            <a:endParaRPr lang="en-GB" sz="2800" b="1" dirty="0">
              <a:solidFill>
                <a:srgbClr val="002060"/>
              </a:solidFill>
            </a:endParaRPr>
          </a:p>
        </p:txBody>
      </p:sp>
      <p:pic>
        <p:nvPicPr>
          <p:cNvPr id="7" name="Picture 6" descr="messi drawing.jpe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80421" y="1343526"/>
            <a:ext cx="3832726" cy="3736474"/>
          </a:xfrm>
          <a:prstGeom prst="rect">
            <a:avLst/>
          </a:prstGeom>
        </p:spPr>
      </p:pic>
    </p:spTree>
    <p:extLst>
      <p:ext uri="{BB962C8B-B14F-4D97-AF65-F5344CB8AC3E}">
        <p14:creationId xmlns:p14="http://schemas.microsoft.com/office/powerpoint/2010/main" val="102360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2" grpId="0"/>
      <p:bldP spid="13" grpId="0"/>
      <p:bldP spid="14" grpId="0"/>
      <p:bldP spid="15"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789" y="1865755"/>
            <a:ext cx="9014302" cy="461665"/>
          </a:xfrm>
          <a:prstGeom prst="rect">
            <a:avLst/>
          </a:prstGeom>
        </p:spPr>
        <p:txBody>
          <a:bodyPr wrap="square">
            <a:spAutoFit/>
          </a:bodyPr>
          <a:lstStyle/>
          <a:p>
            <a:r>
              <a:rPr lang="es-ES" sz="2400" dirty="0">
                <a:solidFill>
                  <a:srgbClr val="002060"/>
                </a:solidFill>
              </a:rPr>
              <a:t>7. Empezó a jugar a fútbol </a:t>
            </a:r>
            <a:r>
              <a:rPr lang="es-ES" sz="2400">
                <a:solidFill>
                  <a:srgbClr val="002060"/>
                </a:solidFill>
              </a:rPr>
              <a:t>para un club local. </a:t>
            </a:r>
            <a:endParaRPr lang="es-ES" sz="2400" dirty="0">
              <a:solidFill>
                <a:srgbClr val="002060"/>
              </a:solidFill>
            </a:endParaRPr>
          </a:p>
        </p:txBody>
      </p:sp>
      <p:sp>
        <p:nvSpPr>
          <p:cNvPr id="5" name="Rectangle 4"/>
          <p:cNvSpPr/>
          <p:nvPr/>
        </p:nvSpPr>
        <p:spPr>
          <a:xfrm>
            <a:off x="251789" y="2970033"/>
            <a:ext cx="8329470" cy="461665"/>
          </a:xfrm>
          <a:prstGeom prst="rect">
            <a:avLst/>
          </a:prstGeom>
        </p:spPr>
        <p:txBody>
          <a:bodyPr wrap="square">
            <a:spAutoFit/>
          </a:bodyPr>
          <a:lstStyle/>
          <a:p>
            <a:r>
              <a:rPr lang="es-ES" sz="2400" dirty="0">
                <a:solidFill>
                  <a:srgbClr val="002060"/>
                </a:solidFill>
              </a:rPr>
              <a:t>8. Jugó con futbolistas muy conocidos en su debut.</a:t>
            </a:r>
          </a:p>
        </p:txBody>
      </p:sp>
      <p:sp>
        <p:nvSpPr>
          <p:cNvPr id="14" name="Rectangle 13"/>
          <p:cNvSpPr/>
          <p:nvPr/>
        </p:nvSpPr>
        <p:spPr>
          <a:xfrm>
            <a:off x="251787" y="2207720"/>
            <a:ext cx="9014302" cy="461665"/>
          </a:xfrm>
          <a:prstGeom prst="rect">
            <a:avLst/>
          </a:prstGeom>
        </p:spPr>
        <p:txBody>
          <a:bodyPr wrap="square">
            <a:spAutoFit/>
          </a:bodyPr>
          <a:lstStyle/>
          <a:p>
            <a:r>
              <a:rPr lang="es-ES" sz="2400" i="1" dirty="0">
                <a:solidFill>
                  <a:srgbClr val="002060"/>
                </a:solidFill>
              </a:rPr>
              <a:t>He </a:t>
            </a:r>
            <a:r>
              <a:rPr lang="es-ES" sz="2400" i="1" dirty="0" err="1">
                <a:solidFill>
                  <a:srgbClr val="002060"/>
                </a:solidFill>
              </a:rPr>
              <a:t>started</a:t>
            </a:r>
            <a:r>
              <a:rPr lang="es-ES" sz="2400" i="1" dirty="0">
                <a:solidFill>
                  <a:srgbClr val="002060"/>
                </a:solidFill>
              </a:rPr>
              <a:t> </a:t>
            </a:r>
            <a:r>
              <a:rPr lang="es-ES" sz="2400" i="1" dirty="0" err="1">
                <a:solidFill>
                  <a:srgbClr val="002060"/>
                </a:solidFill>
              </a:rPr>
              <a:t>to</a:t>
            </a:r>
            <a:r>
              <a:rPr lang="es-ES" sz="2400" i="1" dirty="0">
                <a:solidFill>
                  <a:srgbClr val="002060"/>
                </a:solidFill>
              </a:rPr>
              <a:t> </a:t>
            </a:r>
            <a:r>
              <a:rPr lang="es-ES" sz="2400" i="1" dirty="0" err="1">
                <a:solidFill>
                  <a:srgbClr val="002060"/>
                </a:solidFill>
              </a:rPr>
              <a:t>play</a:t>
            </a:r>
            <a:r>
              <a:rPr lang="es-ES" sz="2400" i="1" dirty="0">
                <a:solidFill>
                  <a:srgbClr val="002060"/>
                </a:solidFill>
              </a:rPr>
              <a:t> </a:t>
            </a:r>
            <a:r>
              <a:rPr lang="es-ES" sz="2400" i="1" dirty="0" err="1">
                <a:solidFill>
                  <a:srgbClr val="002060"/>
                </a:solidFill>
              </a:rPr>
              <a:t>football</a:t>
            </a:r>
            <a:r>
              <a:rPr lang="es-ES" sz="2400" i="1" dirty="0">
                <a:solidFill>
                  <a:srgbClr val="002060"/>
                </a:solidFill>
              </a:rPr>
              <a:t> </a:t>
            </a:r>
            <a:r>
              <a:rPr lang="es-ES" sz="2400" i="1" err="1">
                <a:solidFill>
                  <a:srgbClr val="002060"/>
                </a:solidFill>
              </a:rPr>
              <a:t>for</a:t>
            </a:r>
            <a:r>
              <a:rPr lang="es-ES" sz="2400" i="1">
                <a:solidFill>
                  <a:srgbClr val="002060"/>
                </a:solidFill>
              </a:rPr>
              <a:t> a local club.</a:t>
            </a:r>
            <a:endParaRPr lang="es-ES" sz="2400" i="1" dirty="0">
              <a:solidFill>
                <a:srgbClr val="002060"/>
              </a:solidFill>
            </a:endParaRPr>
          </a:p>
        </p:txBody>
      </p:sp>
      <p:sp>
        <p:nvSpPr>
          <p:cNvPr id="15" name="Rectangle 14"/>
          <p:cNvSpPr/>
          <p:nvPr/>
        </p:nvSpPr>
        <p:spPr>
          <a:xfrm>
            <a:off x="251787" y="3324669"/>
            <a:ext cx="9014302" cy="461665"/>
          </a:xfrm>
          <a:prstGeom prst="rect">
            <a:avLst/>
          </a:prstGeom>
        </p:spPr>
        <p:txBody>
          <a:bodyPr wrap="square">
            <a:spAutoFit/>
          </a:bodyPr>
          <a:lstStyle/>
          <a:p>
            <a:r>
              <a:rPr lang="es-ES" sz="2400" i="1" dirty="0">
                <a:solidFill>
                  <a:srgbClr val="002060"/>
                </a:solidFill>
              </a:rPr>
              <a:t>He </a:t>
            </a:r>
            <a:r>
              <a:rPr lang="es-ES" sz="2400" i="1" dirty="0" err="1">
                <a:solidFill>
                  <a:srgbClr val="002060"/>
                </a:solidFill>
              </a:rPr>
              <a:t>played</a:t>
            </a:r>
            <a:r>
              <a:rPr lang="es-ES" sz="2400" i="1" dirty="0">
                <a:solidFill>
                  <a:srgbClr val="002060"/>
                </a:solidFill>
              </a:rPr>
              <a:t> </a:t>
            </a:r>
            <a:r>
              <a:rPr lang="es-ES" sz="2400" i="1" dirty="0" err="1">
                <a:solidFill>
                  <a:srgbClr val="002060"/>
                </a:solidFill>
              </a:rPr>
              <a:t>with</a:t>
            </a:r>
            <a:r>
              <a:rPr lang="es-ES" sz="2400" i="1" dirty="0">
                <a:solidFill>
                  <a:srgbClr val="002060"/>
                </a:solidFill>
              </a:rPr>
              <a:t> </a:t>
            </a:r>
            <a:r>
              <a:rPr lang="es-ES" sz="2400" i="1" dirty="0" err="1">
                <a:solidFill>
                  <a:srgbClr val="002060"/>
                </a:solidFill>
              </a:rPr>
              <a:t>very</a:t>
            </a:r>
            <a:r>
              <a:rPr lang="es-ES" sz="2400" i="1" dirty="0">
                <a:solidFill>
                  <a:srgbClr val="002060"/>
                </a:solidFill>
              </a:rPr>
              <a:t> </a:t>
            </a:r>
            <a:r>
              <a:rPr lang="es-ES" sz="2400" i="1" err="1">
                <a:solidFill>
                  <a:srgbClr val="002060"/>
                </a:solidFill>
              </a:rPr>
              <a:t>well-known</a:t>
            </a:r>
            <a:r>
              <a:rPr lang="es-ES" sz="2400" i="1">
                <a:solidFill>
                  <a:srgbClr val="002060"/>
                </a:solidFill>
              </a:rPr>
              <a:t> footballers </a:t>
            </a:r>
            <a:r>
              <a:rPr lang="es-ES" sz="2400" i="1" dirty="0" err="1">
                <a:solidFill>
                  <a:srgbClr val="002060"/>
                </a:solidFill>
              </a:rPr>
              <a:t>on</a:t>
            </a:r>
            <a:r>
              <a:rPr lang="es-ES" sz="2400" i="1" dirty="0">
                <a:solidFill>
                  <a:srgbClr val="002060"/>
                </a:solidFill>
              </a:rPr>
              <a:t> </a:t>
            </a:r>
            <a:r>
              <a:rPr lang="es-ES" sz="2400" i="1" dirty="0" err="1">
                <a:solidFill>
                  <a:srgbClr val="002060"/>
                </a:solidFill>
              </a:rPr>
              <a:t>his</a:t>
            </a:r>
            <a:r>
              <a:rPr lang="es-ES" sz="2400" i="1" dirty="0">
                <a:solidFill>
                  <a:srgbClr val="002060"/>
                </a:solidFill>
              </a:rPr>
              <a:t> debut.</a:t>
            </a:r>
          </a:p>
        </p:txBody>
      </p:sp>
      <p:sp>
        <p:nvSpPr>
          <p:cNvPr id="18" name="Rectangle 17"/>
          <p:cNvSpPr/>
          <p:nvPr/>
        </p:nvSpPr>
        <p:spPr>
          <a:xfrm>
            <a:off x="11012655" y="310308"/>
            <a:ext cx="867545" cy="461665"/>
          </a:xfrm>
          <a:prstGeom prst="rect">
            <a:avLst/>
          </a:prstGeom>
        </p:spPr>
        <p:txBody>
          <a:bodyPr wrap="none">
            <a:spAutoFit/>
          </a:bodyPr>
          <a:lstStyle/>
          <a:p>
            <a:r>
              <a:rPr lang="en-GB" sz="2400" b="1" dirty="0">
                <a:solidFill>
                  <a:srgbClr val="002060"/>
                </a:solidFill>
              </a:rPr>
              <a:t>[2/2]</a:t>
            </a:r>
          </a:p>
        </p:txBody>
      </p:sp>
      <p:sp>
        <p:nvSpPr>
          <p:cNvPr id="19" name="Rectangle 18"/>
          <p:cNvSpPr/>
          <p:nvPr/>
        </p:nvSpPr>
        <p:spPr>
          <a:xfrm>
            <a:off x="251788" y="713412"/>
            <a:ext cx="9014302" cy="461665"/>
          </a:xfrm>
          <a:prstGeom prst="rect">
            <a:avLst/>
          </a:prstGeom>
        </p:spPr>
        <p:txBody>
          <a:bodyPr wrap="square">
            <a:spAutoFit/>
          </a:bodyPr>
          <a:lstStyle/>
          <a:p>
            <a:r>
              <a:rPr lang="es-ES" sz="2400" dirty="0">
                <a:solidFill>
                  <a:srgbClr val="002060"/>
                </a:solidFill>
              </a:rPr>
              <a:t>6. Su familia decidió ir a España.</a:t>
            </a:r>
          </a:p>
        </p:txBody>
      </p:sp>
      <p:sp>
        <p:nvSpPr>
          <p:cNvPr id="20" name="Rectangle 19"/>
          <p:cNvSpPr/>
          <p:nvPr/>
        </p:nvSpPr>
        <p:spPr>
          <a:xfrm>
            <a:off x="251787" y="1083631"/>
            <a:ext cx="9014302" cy="461665"/>
          </a:xfrm>
          <a:prstGeom prst="rect">
            <a:avLst/>
          </a:prstGeom>
        </p:spPr>
        <p:txBody>
          <a:bodyPr wrap="square">
            <a:spAutoFit/>
          </a:bodyPr>
          <a:lstStyle/>
          <a:p>
            <a:r>
              <a:rPr lang="es-ES" sz="2400" i="1" dirty="0" err="1">
                <a:solidFill>
                  <a:srgbClr val="002060"/>
                </a:solidFill>
              </a:rPr>
              <a:t>His</a:t>
            </a:r>
            <a:r>
              <a:rPr lang="es-ES" sz="2400" i="1" dirty="0">
                <a:solidFill>
                  <a:srgbClr val="002060"/>
                </a:solidFill>
              </a:rPr>
              <a:t> </a:t>
            </a:r>
            <a:r>
              <a:rPr lang="es-ES" sz="2400" i="1" dirty="0" err="1">
                <a:solidFill>
                  <a:srgbClr val="002060"/>
                </a:solidFill>
              </a:rPr>
              <a:t>family</a:t>
            </a:r>
            <a:r>
              <a:rPr lang="es-ES" sz="2400" i="1" dirty="0">
                <a:solidFill>
                  <a:srgbClr val="002060"/>
                </a:solidFill>
              </a:rPr>
              <a:t> </a:t>
            </a:r>
            <a:r>
              <a:rPr lang="es-ES" sz="2400" i="1" dirty="0" err="1">
                <a:solidFill>
                  <a:srgbClr val="002060"/>
                </a:solidFill>
              </a:rPr>
              <a:t>decided</a:t>
            </a:r>
            <a:r>
              <a:rPr lang="es-ES" sz="2400" i="1" dirty="0">
                <a:solidFill>
                  <a:srgbClr val="002060"/>
                </a:solidFill>
              </a:rPr>
              <a:t> </a:t>
            </a:r>
            <a:r>
              <a:rPr lang="es-ES" sz="2400" i="1" dirty="0" err="1">
                <a:solidFill>
                  <a:srgbClr val="002060"/>
                </a:solidFill>
              </a:rPr>
              <a:t>to</a:t>
            </a:r>
            <a:r>
              <a:rPr lang="es-ES" sz="2400" i="1" dirty="0">
                <a:solidFill>
                  <a:srgbClr val="002060"/>
                </a:solidFill>
              </a:rPr>
              <a:t> </a:t>
            </a:r>
            <a:r>
              <a:rPr lang="es-ES" sz="2400" i="1" dirty="0" err="1">
                <a:solidFill>
                  <a:srgbClr val="002060"/>
                </a:solidFill>
              </a:rPr>
              <a:t>go</a:t>
            </a:r>
            <a:r>
              <a:rPr lang="es-ES" sz="2400" i="1" dirty="0">
                <a:solidFill>
                  <a:srgbClr val="002060"/>
                </a:solidFill>
              </a:rPr>
              <a:t> </a:t>
            </a:r>
            <a:r>
              <a:rPr lang="es-ES" sz="2400" i="1" dirty="0" err="1">
                <a:solidFill>
                  <a:srgbClr val="002060"/>
                </a:solidFill>
              </a:rPr>
              <a:t>to</a:t>
            </a:r>
            <a:r>
              <a:rPr lang="es-ES" sz="2400" i="1" dirty="0">
                <a:solidFill>
                  <a:srgbClr val="002060"/>
                </a:solidFill>
              </a:rPr>
              <a:t> </a:t>
            </a:r>
            <a:r>
              <a:rPr lang="es-ES" sz="2400" i="1" dirty="0" err="1">
                <a:solidFill>
                  <a:srgbClr val="002060"/>
                </a:solidFill>
              </a:rPr>
              <a:t>Spain</a:t>
            </a:r>
            <a:r>
              <a:rPr lang="es-ES" sz="2400" i="1" dirty="0">
                <a:solidFill>
                  <a:srgbClr val="002060"/>
                </a:solidFill>
              </a:rPr>
              <a:t>.</a:t>
            </a:r>
          </a:p>
        </p:txBody>
      </p:sp>
      <p:sp>
        <p:nvSpPr>
          <p:cNvPr id="16" name="Rectangle 15"/>
          <p:cNvSpPr/>
          <p:nvPr/>
        </p:nvSpPr>
        <p:spPr>
          <a:xfrm>
            <a:off x="251789" y="4061256"/>
            <a:ext cx="8329470" cy="461665"/>
          </a:xfrm>
          <a:prstGeom prst="rect">
            <a:avLst/>
          </a:prstGeom>
        </p:spPr>
        <p:txBody>
          <a:bodyPr wrap="square">
            <a:spAutoFit/>
          </a:bodyPr>
          <a:lstStyle/>
          <a:p>
            <a:r>
              <a:rPr lang="es-ES" sz="2400" dirty="0">
                <a:solidFill>
                  <a:srgbClr val="002060"/>
                </a:solidFill>
              </a:rPr>
              <a:t>9. Recibió el Balón de Oro en 2010.</a:t>
            </a:r>
          </a:p>
        </p:txBody>
      </p:sp>
      <p:sp>
        <p:nvSpPr>
          <p:cNvPr id="21" name="Rectangle 20"/>
          <p:cNvSpPr/>
          <p:nvPr/>
        </p:nvSpPr>
        <p:spPr>
          <a:xfrm>
            <a:off x="251787" y="4401508"/>
            <a:ext cx="9014302" cy="461665"/>
          </a:xfrm>
          <a:prstGeom prst="rect">
            <a:avLst/>
          </a:prstGeom>
        </p:spPr>
        <p:txBody>
          <a:bodyPr wrap="square">
            <a:spAutoFit/>
          </a:bodyPr>
          <a:lstStyle/>
          <a:p>
            <a:r>
              <a:rPr lang="es-ES" sz="2400" i="1" dirty="0">
                <a:solidFill>
                  <a:srgbClr val="002060"/>
                </a:solidFill>
              </a:rPr>
              <a:t>He </a:t>
            </a:r>
            <a:r>
              <a:rPr lang="es-ES" sz="2400" i="1" dirty="0" err="1">
                <a:solidFill>
                  <a:srgbClr val="002060"/>
                </a:solidFill>
              </a:rPr>
              <a:t>received</a:t>
            </a:r>
            <a:r>
              <a:rPr lang="es-ES" sz="2400" i="1" dirty="0">
                <a:solidFill>
                  <a:srgbClr val="002060"/>
                </a:solidFill>
              </a:rPr>
              <a:t> </a:t>
            </a:r>
            <a:r>
              <a:rPr lang="es-ES" sz="2400" i="1" dirty="0" err="1">
                <a:solidFill>
                  <a:srgbClr val="002060"/>
                </a:solidFill>
              </a:rPr>
              <a:t>the</a:t>
            </a:r>
            <a:r>
              <a:rPr lang="es-ES" sz="2400" i="1" dirty="0">
                <a:solidFill>
                  <a:srgbClr val="002060"/>
                </a:solidFill>
              </a:rPr>
              <a:t> Golden </a:t>
            </a:r>
            <a:r>
              <a:rPr lang="es-ES" sz="2400" i="1" dirty="0" err="1">
                <a:solidFill>
                  <a:srgbClr val="002060"/>
                </a:solidFill>
              </a:rPr>
              <a:t>Ball</a:t>
            </a:r>
            <a:r>
              <a:rPr lang="es-ES" sz="2400" i="1" dirty="0">
                <a:solidFill>
                  <a:srgbClr val="002060"/>
                </a:solidFill>
              </a:rPr>
              <a:t> (Balón de Oro) in 2010.</a:t>
            </a:r>
          </a:p>
        </p:txBody>
      </p:sp>
      <p:sp>
        <p:nvSpPr>
          <p:cNvPr id="22" name="Rectangle 21"/>
          <p:cNvSpPr/>
          <p:nvPr/>
        </p:nvSpPr>
        <p:spPr>
          <a:xfrm>
            <a:off x="251788" y="5159814"/>
            <a:ext cx="8329470" cy="461665"/>
          </a:xfrm>
          <a:prstGeom prst="rect">
            <a:avLst/>
          </a:prstGeom>
        </p:spPr>
        <p:txBody>
          <a:bodyPr wrap="square">
            <a:spAutoFit/>
          </a:bodyPr>
          <a:lstStyle/>
          <a:p>
            <a:r>
              <a:rPr lang="es-ES" sz="2400" dirty="0">
                <a:solidFill>
                  <a:srgbClr val="002060"/>
                </a:solidFill>
              </a:rPr>
              <a:t>10. Da momentos felices a mucha gente.</a:t>
            </a:r>
          </a:p>
        </p:txBody>
      </p:sp>
      <p:sp>
        <p:nvSpPr>
          <p:cNvPr id="23" name="Rectangle 22"/>
          <p:cNvSpPr/>
          <p:nvPr/>
        </p:nvSpPr>
        <p:spPr>
          <a:xfrm>
            <a:off x="251787" y="5551030"/>
            <a:ext cx="9014302" cy="461665"/>
          </a:xfrm>
          <a:prstGeom prst="rect">
            <a:avLst/>
          </a:prstGeom>
        </p:spPr>
        <p:txBody>
          <a:bodyPr wrap="square">
            <a:spAutoFit/>
          </a:bodyPr>
          <a:lstStyle/>
          <a:p>
            <a:r>
              <a:rPr lang="es-ES" sz="2400" i="1" dirty="0">
                <a:solidFill>
                  <a:srgbClr val="002060"/>
                </a:solidFill>
              </a:rPr>
              <a:t>He </a:t>
            </a:r>
            <a:r>
              <a:rPr lang="es-ES" sz="2400" i="1" dirty="0" err="1">
                <a:solidFill>
                  <a:srgbClr val="002060"/>
                </a:solidFill>
              </a:rPr>
              <a:t>gives</a:t>
            </a:r>
            <a:r>
              <a:rPr lang="es-ES" sz="2400" i="1" dirty="0">
                <a:solidFill>
                  <a:srgbClr val="002060"/>
                </a:solidFill>
              </a:rPr>
              <a:t> </a:t>
            </a:r>
            <a:r>
              <a:rPr lang="es-ES" sz="2400" i="1" dirty="0" err="1">
                <a:solidFill>
                  <a:srgbClr val="002060"/>
                </a:solidFill>
              </a:rPr>
              <a:t>happy</a:t>
            </a:r>
            <a:r>
              <a:rPr lang="es-ES" sz="2400" i="1" dirty="0">
                <a:solidFill>
                  <a:srgbClr val="002060"/>
                </a:solidFill>
              </a:rPr>
              <a:t> </a:t>
            </a:r>
            <a:r>
              <a:rPr lang="es-ES" sz="2400" i="1" dirty="0" err="1">
                <a:solidFill>
                  <a:srgbClr val="002060"/>
                </a:solidFill>
              </a:rPr>
              <a:t>moments</a:t>
            </a:r>
            <a:r>
              <a:rPr lang="es-ES" sz="2400" i="1" dirty="0">
                <a:solidFill>
                  <a:srgbClr val="002060"/>
                </a:solidFill>
              </a:rPr>
              <a:t> </a:t>
            </a:r>
            <a:r>
              <a:rPr lang="es-ES" sz="2400" i="1" dirty="0" err="1">
                <a:solidFill>
                  <a:srgbClr val="002060"/>
                </a:solidFill>
              </a:rPr>
              <a:t>to</a:t>
            </a:r>
            <a:r>
              <a:rPr lang="es-ES" sz="2400" i="1" dirty="0">
                <a:solidFill>
                  <a:srgbClr val="002060"/>
                </a:solidFill>
              </a:rPr>
              <a:t> </a:t>
            </a:r>
            <a:r>
              <a:rPr lang="es-ES" sz="2400" i="1" dirty="0" err="1">
                <a:solidFill>
                  <a:srgbClr val="002060"/>
                </a:solidFill>
              </a:rPr>
              <a:t>many</a:t>
            </a:r>
            <a:r>
              <a:rPr lang="es-ES" sz="2400" i="1" dirty="0">
                <a:solidFill>
                  <a:srgbClr val="002060"/>
                </a:solidFill>
              </a:rPr>
              <a:t> </a:t>
            </a:r>
            <a:r>
              <a:rPr lang="es-ES" sz="2400" i="1" dirty="0" err="1">
                <a:solidFill>
                  <a:srgbClr val="002060"/>
                </a:solidFill>
              </a:rPr>
              <a:t>people</a:t>
            </a:r>
            <a:r>
              <a:rPr lang="es-ES" sz="2400" i="1" dirty="0">
                <a:solidFill>
                  <a:srgbClr val="002060"/>
                </a:solidFill>
              </a:rPr>
              <a:t>.</a:t>
            </a:r>
          </a:p>
        </p:txBody>
      </p:sp>
      <p:sp>
        <p:nvSpPr>
          <p:cNvPr id="2" name="Title 1"/>
          <p:cNvSpPr>
            <a:spLocks noGrp="1"/>
          </p:cNvSpPr>
          <p:nvPr>
            <p:ph type="title" idx="4294967295"/>
          </p:nvPr>
        </p:nvSpPr>
        <p:spPr>
          <a:xfrm>
            <a:off x="251787" y="154611"/>
            <a:ext cx="2021513" cy="558801"/>
          </a:xfrm>
        </p:spPr>
        <p:txBody>
          <a:bodyPr>
            <a:normAutofit/>
          </a:bodyPr>
          <a:lstStyle/>
          <a:p>
            <a:r>
              <a:rPr lang="en-GB" sz="2800" b="1" dirty="0" err="1">
                <a:solidFill>
                  <a:srgbClr val="002060"/>
                </a:solidFill>
              </a:rPr>
              <a:t>Solución</a:t>
            </a:r>
            <a:endParaRPr lang="en-GB" sz="2800" b="1" dirty="0">
              <a:solidFill>
                <a:srgbClr val="002060"/>
              </a:solidFill>
            </a:endParaRPr>
          </a:p>
        </p:txBody>
      </p:sp>
      <p:pic>
        <p:nvPicPr>
          <p:cNvPr id="17" name="Picture 16" descr="messi drawing.jpe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74526" y="1356894"/>
            <a:ext cx="3832726" cy="3736474"/>
          </a:xfrm>
          <a:prstGeom prst="rect">
            <a:avLst/>
          </a:prstGeom>
        </p:spPr>
      </p:pic>
    </p:spTree>
    <p:extLst>
      <p:ext uri="{BB962C8B-B14F-4D97-AF65-F5344CB8AC3E}">
        <p14:creationId xmlns:p14="http://schemas.microsoft.com/office/powerpoint/2010/main" val="198320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P spid="15" grpId="0"/>
      <p:bldP spid="19" grpId="0"/>
      <p:bldP spid="20" grpId="0"/>
      <p:bldP spid="16" grpId="0"/>
      <p:bldP spid="21" grpId="0"/>
      <p:bldP spid="22"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Verbs: 1</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and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hlinkClick r:id="rId3"/>
              </a:rPr>
              <a:t>3</a:t>
            </a:r>
            <a:r>
              <a:rPr kumimoji="0" lang="en-GB" sz="2000" b="0" i="0" u="none" strike="noStrike" kern="1200" cap="none" spc="0" normalizeH="0" baseline="30000" noProof="0">
                <a:ln>
                  <a:noFill/>
                </a:ln>
                <a:solidFill>
                  <a:srgbClr val="002060"/>
                </a:solidFill>
                <a:effectLst/>
                <a:uLnTx/>
                <a:uFillTx/>
                <a:latin typeface="Century Gothic" panose="020B0502020202020204" pitchFamily="34" charset="0"/>
                <a:ea typeface="+mn-ea"/>
                <a:cs typeface="Arial"/>
                <a:sym typeface="Arial"/>
                <a:hlinkClick r:id="rId3"/>
              </a:rPr>
              <a:t>rd</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hlinkClick r:id="rId3"/>
              </a:rPr>
              <a:t> person past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tense in the ‘Verb agreement (past)’ menu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67711"/>
            <a:ext cx="7396216" cy="4044961"/>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algn="ctr">
              <a:tabLst>
                <a:tab pos="2865755" algn="ctr"/>
                <a:tab pos="5731510" algn="r"/>
              </a:tabLst>
            </a:pPr>
            <a:r>
              <a:rPr lang="en-GB"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(Y8, </a:t>
            </a:r>
            <a:r>
              <a:rPr lang="en-GB"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Term 3.2, Week 2)</a:t>
            </a:r>
            <a:endParaRPr lang="en-GB" sz="28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Audio file</a:t>
            </a: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Student worksheet</a:t>
            </a: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815137"/>
            <a:ext cx="10338404" cy="830997"/>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Quizlet</a:t>
            </a:r>
            <a:r>
              <a:rPr lang="en-GB" sz="2400" dirty="0">
                <a:solidFill>
                  <a:srgbClr val="002060"/>
                </a:solidFill>
                <a:latin typeface="Century Gothic" panose="020B0502020202020204" pitchFamily="34" charset="0"/>
              </a:rPr>
              <a:t> link: 		</a:t>
            </a:r>
            <a:r>
              <a:rPr lang="en-GB" sz="2400" dirty="0">
                <a:solidFill>
                  <a:srgbClr val="002060"/>
                </a:solidFill>
                <a:latin typeface="Century Gothic" panose="020B0502020202020204" pitchFamily="34" charset="0"/>
                <a:hlinkClick r:id="rId5"/>
              </a:rPr>
              <a:t>Term 3.2 Week 2 Y7 Vocabulary Mashup 6</a:t>
            </a:r>
            <a:br>
              <a:rPr lang="en-GB" sz="2400" dirty="0">
                <a:solidFill>
                  <a:srgbClr val="002060"/>
                </a:solidFill>
                <a:latin typeface="Century Gothic"/>
              </a:rPr>
            </a:br>
            <a:endParaRPr lang="en-GB" sz="2400" dirty="0">
              <a:solidFill>
                <a:srgbClr val="002060"/>
              </a:solidFill>
              <a:latin typeface="Century Gothic" panose="020B0502020202020204" pitchFamily="34" charset="0"/>
            </a:endParaRPr>
          </a:p>
        </p:txBody>
      </p:sp>
      <p:sp>
        <p:nvSpPr>
          <p:cNvPr id="2" name="Rectangle 1"/>
          <p:cNvSpPr/>
          <p:nvPr/>
        </p:nvSpPr>
        <p:spPr>
          <a:xfrm>
            <a:off x="175149" y="5373936"/>
            <a:ext cx="11066804" cy="830997"/>
          </a:xfrm>
          <a:prstGeom prst="rect">
            <a:avLst/>
          </a:prstGeom>
        </p:spPr>
        <p:txBody>
          <a:bodyPr wrap="square">
            <a:spAutoFit/>
          </a:bodyPr>
          <a:lstStyle/>
          <a:p>
            <a:pPr>
              <a:defRPr/>
            </a:pPr>
            <a:r>
              <a:rPr lang="en-GB" sz="2400" b="1" dirty="0">
                <a:solidFill>
                  <a:srgbClr val="5B9BD5">
                    <a:lumMod val="50000"/>
                  </a:srgbClr>
                </a:solidFill>
                <a:latin typeface="Century Gothic" panose="020B0502020202020204" pitchFamily="34" charset="0"/>
              </a:rPr>
              <a:t>	</a:t>
            </a:r>
            <a:br>
              <a:rPr lang="en-GB" sz="2400" dirty="0">
                <a:solidFill>
                  <a:srgbClr val="5B9BD5">
                    <a:lumMod val="50000"/>
                  </a:srgbClr>
                </a:solidFill>
                <a:latin typeface="Century Gothic" panose="020B0502020202020204" pitchFamily="34" charset="0"/>
              </a:rPr>
            </a:br>
            <a:endParaRPr lang="en-GB" sz="2400" dirty="0">
              <a:solidFill>
                <a:prstClr val="black"/>
              </a:solidFill>
              <a:latin typeface="Century Gothic"/>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142083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409481" y="4946438"/>
            <a:ext cx="34444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800" dirty="0">
                <a:solidFill>
                  <a:srgbClr val="002060"/>
                </a:solidFill>
                <a:latin typeface="Century Gothic" panose="020F0302020204030204"/>
              </a:rPr>
              <a:t>¿</a:t>
            </a:r>
            <a:r>
              <a:rPr lang="fr-FR" sz="4800" dirty="0" err="1">
                <a:solidFill>
                  <a:srgbClr val="002060"/>
                </a:solidFill>
                <a:latin typeface="Century Gothic" panose="020F0302020204030204"/>
              </a:rPr>
              <a:t>cuándo</a:t>
            </a:r>
            <a:r>
              <a:rPr lang="fr-FR" sz="4800" dirty="0">
                <a:solidFill>
                  <a:srgbClr val="002060"/>
                </a:solidFill>
                <a:latin typeface="Century Gothic" panose="020F0302020204030204"/>
              </a:rPr>
              <a:t>?</a:t>
            </a:r>
            <a:endParaRPr kumimoji="0" lang="fr-FR" sz="4800" b="0" i="0" u="none" strike="noStrike" kern="1200" cap="none" spc="0" normalizeH="0" baseline="0" noProof="0" dirty="0">
              <a:ln>
                <a:noFill/>
              </a:ln>
              <a:solidFill>
                <a:srgbClr val="002060"/>
              </a:solidFill>
              <a:effectLst/>
              <a:uLnTx/>
              <a:uFillTx/>
              <a:latin typeface="Century Gothic" panose="020F0302020204030204"/>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7073590" y="4918826"/>
            <a:ext cx="28710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fr-FR" sz="4800" b="0" i="0" u="none" strike="noStrike" kern="1200" cap="none" spc="0" normalizeH="0" baseline="0" noProof="0" dirty="0" err="1">
                <a:ln>
                  <a:noFill/>
                </a:ln>
                <a:solidFill>
                  <a:srgbClr val="002060"/>
                </a:solidFill>
                <a:effectLst/>
                <a:uLnTx/>
                <a:uFillTx/>
                <a:latin typeface="Century Gothic" panose="020F0302020204030204"/>
                <a:ea typeface="+mn-ea"/>
                <a:cs typeface="+mn-cs"/>
              </a:rPr>
              <a:t>quién</a:t>
            </a:r>
            <a:r>
              <a:rPr kumimoji="0" lang="fr-FR" sz="4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8" name="TextBox 7">
            <a:extLst>
              <a:ext uri="{FF2B5EF4-FFF2-40B4-BE49-F238E27FC236}">
                <a16:creationId xmlns:a16="http://schemas.microsoft.com/office/drawing/2014/main" id="{3EAFD5EB-6075-44BA-AFBD-B7B3B6F7C832}"/>
              </a:ext>
            </a:extLst>
          </p:cNvPr>
          <p:cNvSpPr txBox="1"/>
          <p:nvPr/>
        </p:nvSpPr>
        <p:spPr>
          <a:xfrm>
            <a:off x="303678" y="4974049"/>
            <a:ext cx="29836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fr-FR" sz="4800" b="0" i="0" u="none" strike="noStrike" kern="1200" cap="none" spc="0" normalizeH="0" baseline="0" noProof="0" dirty="0" err="1">
                <a:ln>
                  <a:noFill/>
                </a:ln>
                <a:solidFill>
                  <a:srgbClr val="002060"/>
                </a:solidFill>
                <a:effectLst/>
                <a:uLnTx/>
                <a:uFillTx/>
                <a:latin typeface="Century Gothic" panose="020F0302020204030204"/>
                <a:ea typeface="+mn-ea"/>
                <a:cs typeface="+mn-cs"/>
              </a:rPr>
              <a:t>dónde</a:t>
            </a:r>
            <a:r>
              <a:rPr kumimoji="0" lang="fr-FR" sz="4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9" name="TextBox 18"/>
          <p:cNvSpPr txBox="1"/>
          <p:nvPr/>
        </p:nvSpPr>
        <p:spPr>
          <a:xfrm>
            <a:off x="10614942" y="786926"/>
            <a:ext cx="1256125" cy="461665"/>
          </a:xfrm>
          <a:prstGeom prst="rect">
            <a:avLst/>
          </a:prstGeom>
          <a:noFill/>
        </p:spPr>
        <p:txBody>
          <a:bodyPr wrap="square" rtlCol="0">
            <a:spAutoFit/>
          </a:bodyPr>
          <a:lstStyle/>
          <a:p>
            <a:r>
              <a:rPr lang="en-US" sz="2400" b="1" dirty="0">
                <a:solidFill>
                  <a:srgbClr val="002060"/>
                </a:solidFill>
              </a:rPr>
              <a:t>[3/4]</a:t>
            </a:r>
          </a:p>
        </p:txBody>
      </p:sp>
      <p:pic>
        <p:nvPicPr>
          <p:cNvPr id="20" name="Picture 1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3678" y="1380573"/>
            <a:ext cx="2967768" cy="3251633"/>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61098" y="1629077"/>
            <a:ext cx="2746909" cy="2705925"/>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97659" y="1753328"/>
            <a:ext cx="2423427" cy="2291753"/>
          </a:xfrm>
          <a:prstGeom prst="rect">
            <a:avLst/>
          </a:prstGeom>
        </p:spPr>
      </p:pic>
      <p:sp>
        <p:nvSpPr>
          <p:cNvPr id="3" name="TextBox 2"/>
          <p:cNvSpPr txBox="1"/>
          <p:nvPr/>
        </p:nvSpPr>
        <p:spPr>
          <a:xfrm>
            <a:off x="848641" y="4169870"/>
            <a:ext cx="2249981" cy="584776"/>
          </a:xfrm>
          <a:prstGeom prst="rect">
            <a:avLst/>
          </a:prstGeom>
          <a:noFill/>
        </p:spPr>
        <p:txBody>
          <a:bodyPr wrap="square" rtlCol="0">
            <a:spAutoFit/>
          </a:bodyPr>
          <a:lstStyle/>
          <a:p>
            <a:pPr algn="ctr"/>
            <a:r>
              <a:rPr lang="en-US" sz="3200" dirty="0">
                <a:solidFill>
                  <a:srgbClr val="002060"/>
                </a:solidFill>
              </a:rPr>
              <a:t>[where?]</a:t>
            </a:r>
          </a:p>
        </p:txBody>
      </p:sp>
      <p:sp>
        <p:nvSpPr>
          <p:cNvPr id="23" name="TextBox 22"/>
          <p:cNvSpPr txBox="1"/>
          <p:nvPr/>
        </p:nvSpPr>
        <p:spPr>
          <a:xfrm>
            <a:off x="3807183" y="4169870"/>
            <a:ext cx="2335965" cy="584776"/>
          </a:xfrm>
          <a:prstGeom prst="rect">
            <a:avLst/>
          </a:prstGeom>
          <a:noFill/>
        </p:spPr>
        <p:txBody>
          <a:bodyPr wrap="square" rtlCol="0">
            <a:spAutoFit/>
          </a:bodyPr>
          <a:lstStyle/>
          <a:p>
            <a:pPr algn="ctr"/>
            <a:r>
              <a:rPr lang="en-US" sz="3200" dirty="0">
                <a:solidFill>
                  <a:srgbClr val="002060"/>
                </a:solidFill>
              </a:rPr>
              <a:t>[when?]</a:t>
            </a:r>
            <a:endParaRPr lang="en-US" sz="2000" dirty="0">
              <a:solidFill>
                <a:srgbClr val="002060"/>
              </a:solidFill>
            </a:endParaRPr>
          </a:p>
        </p:txBody>
      </p:sp>
      <p:sp>
        <p:nvSpPr>
          <p:cNvPr id="25" name="TextBox 24"/>
          <p:cNvSpPr txBox="1"/>
          <p:nvPr/>
        </p:nvSpPr>
        <p:spPr>
          <a:xfrm>
            <a:off x="7505978" y="4086499"/>
            <a:ext cx="1929571" cy="584776"/>
          </a:xfrm>
          <a:prstGeom prst="rect">
            <a:avLst/>
          </a:prstGeom>
          <a:noFill/>
        </p:spPr>
        <p:txBody>
          <a:bodyPr wrap="square" rtlCol="0">
            <a:spAutoFit/>
          </a:bodyPr>
          <a:lstStyle/>
          <a:p>
            <a:pPr algn="ctr"/>
            <a:r>
              <a:rPr lang="en-US" sz="3200" dirty="0">
                <a:solidFill>
                  <a:srgbClr val="002060"/>
                </a:solidFill>
              </a:rPr>
              <a:t>[who?]</a:t>
            </a:r>
            <a:endParaRPr lang="en-US" sz="2000" dirty="0">
              <a:solidFill>
                <a:srgbClr val="002060"/>
              </a:solidFill>
            </a:endParaRPr>
          </a:p>
        </p:txBody>
      </p:sp>
      <p:sp>
        <p:nvSpPr>
          <p:cNvPr id="26" name="Rounded Rectangle 11">
            <a:extLst>
              <a:ext uri="{FF2B5EF4-FFF2-40B4-BE49-F238E27FC236}">
                <a16:creationId xmlns:a16="http://schemas.microsoft.com/office/drawing/2014/main" id="{978F5FD4-558E-ED4B-A51D-0EEE9491312A}"/>
              </a:ext>
            </a:extLst>
          </p:cNvPr>
          <p:cNvSpPr/>
          <p:nvPr/>
        </p:nvSpPr>
        <p:spPr>
          <a:xfrm>
            <a:off x="10672017" y="258166"/>
            <a:ext cx="12561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ectangle 3">
            <a:extLst>
              <a:ext uri="{FF2B5EF4-FFF2-40B4-BE49-F238E27FC236}">
                <a16:creationId xmlns:a16="http://schemas.microsoft.com/office/drawing/2014/main" id="{1748893C-96DC-DD44-BD21-1A25D2CBB658}"/>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8" name="AutoShape 11">
            <a:hlinkClick r:id="" action="ppaction://noaction" highlightClick="1"/>
            <a:extLst>
              <a:ext uri="{FF2B5EF4-FFF2-40B4-BE49-F238E27FC236}">
                <a16:creationId xmlns:a16="http://schemas.microsoft.com/office/drawing/2014/main" id="{5088789F-A85A-754E-986D-B93DF764E00C}"/>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29" name="Rectangle 2">
            <a:extLst>
              <a:ext uri="{FF2B5EF4-FFF2-40B4-BE49-F238E27FC236}">
                <a16:creationId xmlns:a16="http://schemas.microsoft.com/office/drawing/2014/main" id="{95C4BDB7-79FD-0848-9F75-89563886A583}"/>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0" name="Group 11">
            <a:extLst>
              <a:ext uri="{FF2B5EF4-FFF2-40B4-BE49-F238E27FC236}">
                <a16:creationId xmlns:a16="http://schemas.microsoft.com/office/drawing/2014/main" id="{EF8C8D19-1DB2-5343-83E8-31B51F4E6B1F}"/>
              </a:ext>
            </a:extLst>
          </p:cNvPr>
          <p:cNvGrpSpPr/>
          <p:nvPr/>
        </p:nvGrpSpPr>
        <p:grpSpPr>
          <a:xfrm>
            <a:off x="10635094" y="1293571"/>
            <a:ext cx="1439862" cy="4462189"/>
            <a:chOff x="10558328" y="1163992"/>
            <a:chExt cx="1439862" cy="4462189"/>
          </a:xfrm>
        </p:grpSpPr>
        <p:sp>
          <p:nvSpPr>
            <p:cNvPr id="31" name="Line 4">
              <a:extLst>
                <a:ext uri="{FF2B5EF4-FFF2-40B4-BE49-F238E27FC236}">
                  <a16:creationId xmlns:a16="http://schemas.microsoft.com/office/drawing/2014/main" id="{C5B1DC5C-9DE0-4044-9DF7-4580FF9B366B}"/>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Line 7">
              <a:extLst>
                <a:ext uri="{FF2B5EF4-FFF2-40B4-BE49-F238E27FC236}">
                  <a16:creationId xmlns:a16="http://schemas.microsoft.com/office/drawing/2014/main" id="{B1077AD0-CDFB-7B4F-9D90-4EF7E43E0A8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Line 9">
              <a:extLst>
                <a:ext uri="{FF2B5EF4-FFF2-40B4-BE49-F238E27FC236}">
                  <a16:creationId xmlns:a16="http://schemas.microsoft.com/office/drawing/2014/main" id="{ED7BA687-4617-3A4C-802A-96E66477E650}"/>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 Box 10">
              <a:extLst>
                <a:ext uri="{FF2B5EF4-FFF2-40B4-BE49-F238E27FC236}">
                  <a16:creationId xmlns:a16="http://schemas.microsoft.com/office/drawing/2014/main" id="{5E8B0D5D-01FD-9945-8ACF-E15C6D285667}"/>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5" name="Text Box 12">
              <a:extLst>
                <a:ext uri="{FF2B5EF4-FFF2-40B4-BE49-F238E27FC236}">
                  <a16:creationId xmlns:a16="http://schemas.microsoft.com/office/drawing/2014/main" id="{188BA78A-E15E-3D42-9C88-27D5905DE46A}"/>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3</a:t>
              </a:r>
            </a:p>
          </p:txBody>
        </p:sp>
        <p:sp>
          <p:nvSpPr>
            <p:cNvPr id="36" name="Text Box 14">
              <a:extLst>
                <a:ext uri="{FF2B5EF4-FFF2-40B4-BE49-F238E27FC236}">
                  <a16:creationId xmlns:a16="http://schemas.microsoft.com/office/drawing/2014/main" id="{330420E2-2992-1743-B55A-8909DB7B2965}"/>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grpSp>
    </p:spTree>
    <p:extLst>
      <p:ext uri="{BB962C8B-B14F-4D97-AF65-F5344CB8AC3E}">
        <p14:creationId xmlns:p14="http://schemas.microsoft.com/office/powerpoint/2010/main" val="47867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8"/>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27"/>
                                        </p:tgtEl>
                                      </p:cBhvr>
                                    </p:animEffect>
                                    <p:set>
                                      <p:cBhvr>
                                        <p:cTn id="16" dur="1" fill="hold">
                                          <p:stCondLst>
                                            <p:cond delay="2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663063" y="4780769"/>
            <a:ext cx="320929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5400" dirty="0">
                <a:solidFill>
                  <a:srgbClr val="002060"/>
                </a:solidFill>
                <a:latin typeface="Century Gothic" panose="020F0302020204030204"/>
              </a:rPr>
              <a:t>¿</a:t>
            </a:r>
            <a:r>
              <a:rPr lang="fr-FR" sz="5400" dirty="0" err="1">
                <a:solidFill>
                  <a:srgbClr val="002060"/>
                </a:solidFill>
                <a:latin typeface="Century Gothic" panose="020F0302020204030204"/>
              </a:rPr>
              <a:t>cómo</a:t>
            </a:r>
            <a:r>
              <a:rPr lang="fr-FR" sz="5400" dirty="0">
                <a:solidFill>
                  <a:srgbClr val="002060"/>
                </a:solidFill>
                <a:latin typeface="Century Gothic" panose="020F0302020204030204"/>
              </a:rPr>
              <a:t>?</a:t>
            </a:r>
            <a:endParaRPr kumimoji="0" lang="fr-FR" sz="3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7335857" y="4739352"/>
            <a:ext cx="30168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5400" dirty="0">
                <a:solidFill>
                  <a:srgbClr val="002060"/>
                </a:solidFill>
                <a:latin typeface="Century Gothic" panose="020F0302020204030204"/>
              </a:rPr>
              <a:t>¿</a:t>
            </a:r>
            <a:r>
              <a:rPr lang="fr-FR" sz="5400" dirty="0" err="1">
                <a:solidFill>
                  <a:srgbClr val="002060"/>
                </a:solidFill>
                <a:latin typeface="Century Gothic" panose="020F0302020204030204"/>
              </a:rPr>
              <a:t>qué</a:t>
            </a:r>
            <a:r>
              <a:rPr lang="fr-FR" sz="5400" dirty="0">
                <a:solidFill>
                  <a:srgbClr val="002060"/>
                </a:solidFill>
                <a:latin typeface="Century Gothic" panose="020F0302020204030204"/>
              </a:rPr>
              <a:t>?</a:t>
            </a:r>
            <a:endParaRPr kumimoji="0" lang="fr-FR" sz="5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234661" y="4780769"/>
            <a:ext cx="267867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5400" dirty="0">
                <a:solidFill>
                  <a:srgbClr val="002060"/>
                </a:solidFill>
                <a:latin typeface="Century Gothic" panose="020F0302020204030204"/>
              </a:rPr>
              <a:t>¿</a:t>
            </a:r>
            <a:r>
              <a:rPr lang="fr-FR" sz="5400" dirty="0" err="1">
                <a:solidFill>
                  <a:srgbClr val="002060"/>
                </a:solidFill>
                <a:latin typeface="Century Gothic" panose="020F0302020204030204"/>
              </a:rPr>
              <a:t>cuál</a:t>
            </a:r>
            <a:r>
              <a:rPr lang="fr-FR" sz="5400" dirty="0">
                <a:solidFill>
                  <a:srgbClr val="002060"/>
                </a:solidFill>
                <a:latin typeface="Century Gothic" panose="020F0302020204030204"/>
              </a:rPr>
              <a:t>?</a:t>
            </a:r>
            <a:endParaRPr kumimoji="0" lang="fr-FR" sz="5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9" name="TextBox 18"/>
          <p:cNvSpPr txBox="1"/>
          <p:nvPr/>
        </p:nvSpPr>
        <p:spPr>
          <a:xfrm>
            <a:off x="10614942" y="786926"/>
            <a:ext cx="1256125" cy="461665"/>
          </a:xfrm>
          <a:prstGeom prst="rect">
            <a:avLst/>
          </a:prstGeom>
          <a:noFill/>
        </p:spPr>
        <p:txBody>
          <a:bodyPr wrap="square" rtlCol="0">
            <a:spAutoFit/>
          </a:bodyPr>
          <a:lstStyle/>
          <a:p>
            <a:r>
              <a:rPr lang="en-US" sz="2400" b="1" dirty="0">
                <a:solidFill>
                  <a:srgbClr val="002060"/>
                </a:solidFill>
              </a:rPr>
              <a:t>[4/4]</a:t>
            </a:r>
          </a:p>
        </p:txBody>
      </p:sp>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635" y="1273263"/>
            <a:ext cx="2476562" cy="2923681"/>
          </a:xfrm>
          <a:prstGeom prst="rect">
            <a:avLst/>
          </a:prstGeom>
        </p:spPr>
      </p:pic>
      <p:pic>
        <p:nvPicPr>
          <p:cNvPr id="21" name="Picture 20"/>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70171" y="1449012"/>
            <a:ext cx="2651861" cy="2637485"/>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90529" y="1493290"/>
            <a:ext cx="2444068" cy="2524180"/>
          </a:xfrm>
          <a:prstGeom prst="rect">
            <a:avLst/>
          </a:prstGeom>
        </p:spPr>
      </p:pic>
      <p:sp>
        <p:nvSpPr>
          <p:cNvPr id="3" name="TextBox 2"/>
          <p:cNvSpPr txBox="1"/>
          <p:nvPr/>
        </p:nvSpPr>
        <p:spPr>
          <a:xfrm>
            <a:off x="662571" y="4086499"/>
            <a:ext cx="1948107" cy="584776"/>
          </a:xfrm>
          <a:prstGeom prst="rect">
            <a:avLst/>
          </a:prstGeom>
          <a:noFill/>
        </p:spPr>
        <p:txBody>
          <a:bodyPr wrap="square" rtlCol="0">
            <a:spAutoFit/>
          </a:bodyPr>
          <a:lstStyle/>
          <a:p>
            <a:pPr algn="ctr"/>
            <a:r>
              <a:rPr lang="en-US" sz="3200" dirty="0">
                <a:solidFill>
                  <a:srgbClr val="002060"/>
                </a:solidFill>
              </a:rPr>
              <a:t>[which?]</a:t>
            </a:r>
          </a:p>
        </p:txBody>
      </p:sp>
      <p:sp>
        <p:nvSpPr>
          <p:cNvPr id="23" name="TextBox 22"/>
          <p:cNvSpPr txBox="1"/>
          <p:nvPr/>
        </p:nvSpPr>
        <p:spPr>
          <a:xfrm>
            <a:off x="3763759" y="4059425"/>
            <a:ext cx="2332242" cy="584776"/>
          </a:xfrm>
          <a:prstGeom prst="rect">
            <a:avLst/>
          </a:prstGeom>
          <a:noFill/>
        </p:spPr>
        <p:txBody>
          <a:bodyPr wrap="square" rtlCol="0">
            <a:spAutoFit/>
          </a:bodyPr>
          <a:lstStyle/>
          <a:p>
            <a:pPr algn="ctr"/>
            <a:r>
              <a:rPr lang="en-US" sz="3200" dirty="0">
                <a:solidFill>
                  <a:srgbClr val="002060"/>
                </a:solidFill>
              </a:rPr>
              <a:t>[how?]</a:t>
            </a:r>
          </a:p>
        </p:txBody>
      </p:sp>
      <p:sp>
        <p:nvSpPr>
          <p:cNvPr id="24" name="TextBox 23"/>
          <p:cNvSpPr txBox="1"/>
          <p:nvPr/>
        </p:nvSpPr>
        <p:spPr>
          <a:xfrm>
            <a:off x="7357861" y="4073231"/>
            <a:ext cx="2332243" cy="584776"/>
          </a:xfrm>
          <a:prstGeom prst="rect">
            <a:avLst/>
          </a:prstGeom>
          <a:noFill/>
        </p:spPr>
        <p:txBody>
          <a:bodyPr wrap="square" rtlCol="0">
            <a:spAutoFit/>
          </a:bodyPr>
          <a:lstStyle/>
          <a:p>
            <a:pPr algn="ctr"/>
            <a:r>
              <a:rPr lang="en-US" sz="3200" dirty="0">
                <a:solidFill>
                  <a:srgbClr val="002060"/>
                </a:solidFill>
              </a:rPr>
              <a:t>[what?]</a:t>
            </a:r>
          </a:p>
        </p:txBody>
      </p:sp>
      <p:sp>
        <p:nvSpPr>
          <p:cNvPr id="25" name="Rectangle 3">
            <a:extLst>
              <a:ext uri="{FF2B5EF4-FFF2-40B4-BE49-F238E27FC236}">
                <a16:creationId xmlns:a16="http://schemas.microsoft.com/office/drawing/2014/main" id="{994F08AD-3C8B-A649-A244-67EEACB8F5D9}"/>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AutoShape 11">
            <a:hlinkClick r:id="" action="ppaction://noaction" highlightClick="1"/>
            <a:extLst>
              <a:ext uri="{FF2B5EF4-FFF2-40B4-BE49-F238E27FC236}">
                <a16:creationId xmlns:a16="http://schemas.microsoft.com/office/drawing/2014/main" id="{9E79C128-F0EE-894F-8311-C8A496E8701A}"/>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27" name="Rectangle 2">
            <a:extLst>
              <a:ext uri="{FF2B5EF4-FFF2-40B4-BE49-F238E27FC236}">
                <a16:creationId xmlns:a16="http://schemas.microsoft.com/office/drawing/2014/main" id="{83E08AFA-C657-1942-8E22-769207232F24}"/>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28" name="Group 11">
            <a:extLst>
              <a:ext uri="{FF2B5EF4-FFF2-40B4-BE49-F238E27FC236}">
                <a16:creationId xmlns:a16="http://schemas.microsoft.com/office/drawing/2014/main" id="{713552E5-64C1-E44E-A181-EBBA5FB233C3}"/>
              </a:ext>
            </a:extLst>
          </p:cNvPr>
          <p:cNvGrpSpPr/>
          <p:nvPr/>
        </p:nvGrpSpPr>
        <p:grpSpPr>
          <a:xfrm>
            <a:off x="10635094" y="1293571"/>
            <a:ext cx="1439862" cy="4462189"/>
            <a:chOff x="10558328" y="1163992"/>
            <a:chExt cx="1439862" cy="4462189"/>
          </a:xfrm>
        </p:grpSpPr>
        <p:sp>
          <p:nvSpPr>
            <p:cNvPr id="29" name="Line 4">
              <a:extLst>
                <a:ext uri="{FF2B5EF4-FFF2-40B4-BE49-F238E27FC236}">
                  <a16:creationId xmlns:a16="http://schemas.microsoft.com/office/drawing/2014/main" id="{729F88C1-329E-054A-B38A-175ABB10914A}"/>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Line 7">
              <a:extLst>
                <a:ext uri="{FF2B5EF4-FFF2-40B4-BE49-F238E27FC236}">
                  <a16:creationId xmlns:a16="http://schemas.microsoft.com/office/drawing/2014/main" id="{F3D78029-168E-E54E-8D63-D6D59CD88C45}"/>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Line 9">
              <a:extLst>
                <a:ext uri="{FF2B5EF4-FFF2-40B4-BE49-F238E27FC236}">
                  <a16:creationId xmlns:a16="http://schemas.microsoft.com/office/drawing/2014/main" id="{33190405-89CB-F14C-8771-D250DD83A7C4}"/>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 Box 10">
              <a:extLst>
                <a:ext uri="{FF2B5EF4-FFF2-40B4-BE49-F238E27FC236}">
                  <a16:creationId xmlns:a16="http://schemas.microsoft.com/office/drawing/2014/main" id="{1C0C0FCA-FB11-8A4D-B7F6-F48A32F9BFC1}"/>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3" name="Text Box 12">
              <a:extLst>
                <a:ext uri="{FF2B5EF4-FFF2-40B4-BE49-F238E27FC236}">
                  <a16:creationId xmlns:a16="http://schemas.microsoft.com/office/drawing/2014/main" id="{AAEEDA36-721B-804F-8B39-0CF86F2692FC}"/>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3</a:t>
              </a:r>
            </a:p>
          </p:txBody>
        </p:sp>
        <p:sp>
          <p:nvSpPr>
            <p:cNvPr id="34" name="Text Box 14">
              <a:extLst>
                <a:ext uri="{FF2B5EF4-FFF2-40B4-BE49-F238E27FC236}">
                  <a16:creationId xmlns:a16="http://schemas.microsoft.com/office/drawing/2014/main" id="{6B607864-559B-F645-8A53-7F2851032B9A}"/>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grpSp>
      <p:sp>
        <p:nvSpPr>
          <p:cNvPr id="35" name="Rounded Rectangle 11">
            <a:extLst>
              <a:ext uri="{FF2B5EF4-FFF2-40B4-BE49-F238E27FC236}">
                <a16:creationId xmlns:a16="http://schemas.microsoft.com/office/drawing/2014/main" id="{1FB197DF-CA85-DB4F-90E6-C6B37DC03F4E}"/>
              </a:ext>
            </a:extLst>
          </p:cNvPr>
          <p:cNvSpPr/>
          <p:nvPr/>
        </p:nvSpPr>
        <p:spPr>
          <a:xfrm>
            <a:off x="10672017" y="258166"/>
            <a:ext cx="12561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7867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25"/>
                                        </p:tgtEl>
                                      </p:cBhvr>
                                    </p:animEffect>
                                    <p:set>
                                      <p:cBhvr>
                                        <p:cTn id="16" dur="1" fill="hold">
                                          <p:stCondLst>
                                            <p:cond delay="2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10600607" y="158597"/>
            <a:ext cx="139127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630679" y="156895"/>
            <a:ext cx="1361203" cy="400919"/>
          </a:xfrm>
        </p:spPr>
        <p:txBody>
          <a:bodyPr>
            <a:normAutofit/>
          </a:bodyPr>
          <a:lstStyle/>
          <a:p>
            <a:pPr algn="ctr"/>
            <a:r>
              <a:rPr lang="en-GB" sz="2000" b="1" dirty="0" err="1">
                <a:solidFill>
                  <a:prstClr val="white"/>
                </a:solidFill>
              </a:rPr>
              <a:t>escuchar</a:t>
            </a:r>
            <a:endParaRPr lang="en-US" sz="2000" dirty="0"/>
          </a:p>
        </p:txBody>
      </p:sp>
      <p:graphicFrame>
        <p:nvGraphicFramePr>
          <p:cNvPr id="4" name="Tabla 2">
            <a:extLst>
              <a:ext uri="{FF2B5EF4-FFF2-40B4-BE49-F238E27FC236}">
                <a16:creationId xmlns:a16="http://schemas.microsoft.com/office/drawing/2014/main" id="{F686E9ED-0D5A-4487-8784-6F587C7FBDFB}"/>
              </a:ext>
            </a:extLst>
          </p:cNvPr>
          <p:cNvGraphicFramePr>
            <a:graphicFrameLocks noGrp="1"/>
          </p:cNvGraphicFramePr>
          <p:nvPr>
            <p:extLst>
              <p:ext uri="{D42A27DB-BD31-4B8C-83A1-F6EECF244321}">
                <p14:modId xmlns:p14="http://schemas.microsoft.com/office/powerpoint/2010/main" val="3909506936"/>
              </p:ext>
            </p:extLst>
          </p:nvPr>
        </p:nvGraphicFramePr>
        <p:xfrm>
          <a:off x="1098625" y="991367"/>
          <a:ext cx="8820000" cy="5280024"/>
        </p:xfrm>
        <a:graphic>
          <a:graphicData uri="http://schemas.openxmlformats.org/drawingml/2006/table">
            <a:tbl>
              <a:tblPr firstRow="1" bandRow="1">
                <a:tableStyleId>{5DA37D80-6434-44D0-A028-1B22A696006F}</a:tableStyleId>
              </a:tblPr>
              <a:tblGrid>
                <a:gridCol w="720000">
                  <a:extLst>
                    <a:ext uri="{9D8B030D-6E8A-4147-A177-3AD203B41FA5}">
                      <a16:colId xmlns:a16="http://schemas.microsoft.com/office/drawing/2014/main" val="3880322753"/>
                    </a:ext>
                  </a:extLst>
                </a:gridCol>
                <a:gridCol w="2160000">
                  <a:extLst>
                    <a:ext uri="{9D8B030D-6E8A-4147-A177-3AD203B41FA5}">
                      <a16:colId xmlns:a16="http://schemas.microsoft.com/office/drawing/2014/main" val="3477153924"/>
                    </a:ext>
                  </a:extLst>
                </a:gridCol>
                <a:gridCol w="2160000">
                  <a:extLst>
                    <a:ext uri="{9D8B030D-6E8A-4147-A177-3AD203B41FA5}">
                      <a16:colId xmlns:a16="http://schemas.microsoft.com/office/drawing/2014/main" val="3327261270"/>
                    </a:ext>
                  </a:extLst>
                </a:gridCol>
                <a:gridCol w="3780000">
                  <a:extLst>
                    <a:ext uri="{9D8B030D-6E8A-4147-A177-3AD203B41FA5}">
                      <a16:colId xmlns:a16="http://schemas.microsoft.com/office/drawing/2014/main" val="2234194708"/>
                    </a:ext>
                  </a:extLst>
                </a:gridCol>
              </a:tblGrid>
              <a:tr h="820506">
                <a:tc>
                  <a:txBody>
                    <a:bodyPr/>
                    <a:lstStyle/>
                    <a:p>
                      <a:endParaRPr lang="x-none" dirty="0"/>
                    </a:p>
                  </a:txBody>
                  <a:tcPr/>
                </a:tc>
                <a:tc>
                  <a:txBody>
                    <a:bodyPr/>
                    <a:lstStyle/>
                    <a:p>
                      <a:pPr algn="ctr"/>
                      <a:r>
                        <a:rPr lang="x-none" sz="2200" dirty="0">
                          <a:solidFill>
                            <a:srgbClr val="002060"/>
                          </a:solidFill>
                        </a:rPr>
                        <a:t>Penultimate syllable,</a:t>
                      </a:r>
                    </a:p>
                    <a:p>
                      <a:pPr algn="ctr"/>
                      <a:r>
                        <a:rPr lang="x-none" sz="2200" dirty="0">
                          <a:solidFill>
                            <a:srgbClr val="002060"/>
                          </a:solidFill>
                        </a:rPr>
                        <a:t>like </a:t>
                      </a:r>
                      <a:r>
                        <a:rPr lang="en-GB" sz="2200" dirty="0">
                          <a:solidFill>
                            <a:srgbClr val="002060"/>
                          </a:solidFill>
                        </a:rPr>
                        <a:t>‘</a:t>
                      </a:r>
                      <a:r>
                        <a:rPr lang="x-none" sz="2200" dirty="0">
                          <a:solidFill>
                            <a:srgbClr val="002060"/>
                          </a:solidFill>
                        </a:rPr>
                        <a:t>playa’</a:t>
                      </a:r>
                    </a:p>
                  </a:txBody>
                  <a:tcPr anchor="ctr"/>
                </a:tc>
                <a:tc>
                  <a:txBody>
                    <a:bodyPr/>
                    <a:lstStyle/>
                    <a:p>
                      <a:pPr algn="ctr"/>
                      <a:r>
                        <a:rPr lang="x-none" sz="2200" dirty="0">
                          <a:solidFill>
                            <a:srgbClr val="002060"/>
                          </a:solidFill>
                        </a:rPr>
                        <a:t>Final syllable,</a:t>
                      </a:r>
                    </a:p>
                    <a:p>
                      <a:pPr algn="ctr"/>
                      <a:r>
                        <a:rPr lang="x-none" sz="2200" dirty="0">
                          <a:solidFill>
                            <a:srgbClr val="002060"/>
                          </a:solidFill>
                        </a:rPr>
                        <a:t>like ‘igual’</a:t>
                      </a:r>
                    </a:p>
                  </a:txBody>
                  <a:tcPr anchor="ctr"/>
                </a:tc>
                <a:tc>
                  <a:txBody>
                    <a:bodyPr/>
                    <a:lstStyle/>
                    <a:p>
                      <a:pPr algn="ctr"/>
                      <a:r>
                        <a:rPr lang="en-GB" sz="2200" dirty="0">
                          <a:solidFill>
                            <a:srgbClr val="002060"/>
                          </a:solidFill>
                        </a:rPr>
                        <a:t>Meaning in English</a:t>
                      </a:r>
                      <a:endParaRPr lang="x-none" sz="2200" dirty="0">
                        <a:solidFill>
                          <a:srgbClr val="002060"/>
                        </a:solidFill>
                      </a:endParaRPr>
                    </a:p>
                  </a:txBody>
                  <a:tcPr anchor="ctr"/>
                </a:tc>
                <a:extLst>
                  <a:ext uri="{0D108BD9-81ED-4DB2-BD59-A6C34878D82A}">
                    <a16:rowId xmlns:a16="http://schemas.microsoft.com/office/drawing/2014/main" val="427031397"/>
                  </a:ext>
                </a:extLst>
              </a:tr>
              <a:tr h="522843">
                <a:tc>
                  <a:txBody>
                    <a:bodyPr/>
                    <a:lstStyle/>
                    <a:p>
                      <a:endParaRPr lang="x-none" dirty="0"/>
                    </a:p>
                  </a:txBody>
                  <a:tcPr/>
                </a:tc>
                <a:tc>
                  <a:txBody>
                    <a:bodyPr/>
                    <a:lstStyle/>
                    <a:p>
                      <a:endParaRPr lang="x-none" dirty="0">
                        <a:solidFill>
                          <a:srgbClr val="002060"/>
                        </a:solidFill>
                      </a:endParaRPr>
                    </a:p>
                  </a:txBody>
                  <a:tcPr/>
                </a:tc>
                <a:tc>
                  <a:txBody>
                    <a:bodyPr/>
                    <a:lstStyle/>
                    <a:p>
                      <a:endParaRPr lang="x-none" dirty="0">
                        <a:solidFill>
                          <a:srgbClr val="002060"/>
                        </a:solidFill>
                      </a:endParaRPr>
                    </a:p>
                  </a:txBody>
                  <a:tcPr/>
                </a:tc>
                <a:tc>
                  <a:txBody>
                    <a:bodyPr/>
                    <a:lstStyle/>
                    <a:p>
                      <a:endParaRPr lang="x-none" sz="2000" dirty="0">
                        <a:solidFill>
                          <a:srgbClr val="002060"/>
                        </a:solidFill>
                      </a:endParaRPr>
                    </a:p>
                  </a:txBody>
                  <a:tcPr/>
                </a:tc>
                <a:extLst>
                  <a:ext uri="{0D108BD9-81ED-4DB2-BD59-A6C34878D82A}">
                    <a16:rowId xmlns:a16="http://schemas.microsoft.com/office/drawing/2014/main" val="4179831939"/>
                  </a:ext>
                </a:extLst>
              </a:tr>
              <a:tr h="522843">
                <a:tc>
                  <a:txBody>
                    <a:bodyPr/>
                    <a:lstStyle/>
                    <a:p>
                      <a:endParaRPr lang="x-none" dirty="0"/>
                    </a:p>
                  </a:txBody>
                  <a:tcPr/>
                </a:tc>
                <a:tc>
                  <a:txBody>
                    <a:bodyPr/>
                    <a:lstStyle/>
                    <a:p>
                      <a:endParaRPr lang="x-none" dirty="0">
                        <a:solidFill>
                          <a:srgbClr val="002060"/>
                        </a:solidFill>
                      </a:endParaRPr>
                    </a:p>
                  </a:txBody>
                  <a:tcPr/>
                </a:tc>
                <a:tc>
                  <a:txBody>
                    <a:bodyPr/>
                    <a:lstStyle/>
                    <a:p>
                      <a:endParaRPr lang="x-none" dirty="0">
                        <a:solidFill>
                          <a:srgbClr val="002060"/>
                        </a:solidFill>
                      </a:endParaRPr>
                    </a:p>
                  </a:txBody>
                  <a:tcPr/>
                </a:tc>
                <a:tc>
                  <a:txBody>
                    <a:bodyPr/>
                    <a:lstStyle/>
                    <a:p>
                      <a:endParaRPr lang="x-none" sz="2000" dirty="0">
                        <a:solidFill>
                          <a:srgbClr val="002060"/>
                        </a:solidFill>
                      </a:endParaRPr>
                    </a:p>
                  </a:txBody>
                  <a:tcPr/>
                </a:tc>
                <a:extLst>
                  <a:ext uri="{0D108BD9-81ED-4DB2-BD59-A6C34878D82A}">
                    <a16:rowId xmlns:a16="http://schemas.microsoft.com/office/drawing/2014/main" val="670196394"/>
                  </a:ext>
                </a:extLst>
              </a:tr>
              <a:tr h="522843">
                <a:tc>
                  <a:txBody>
                    <a:bodyPr/>
                    <a:lstStyle/>
                    <a:p>
                      <a:endParaRPr lang="x-none" dirty="0"/>
                    </a:p>
                  </a:txBody>
                  <a:tcPr/>
                </a:tc>
                <a:tc>
                  <a:txBody>
                    <a:bodyPr/>
                    <a:lstStyle/>
                    <a:p>
                      <a:endParaRPr lang="x-none" dirty="0">
                        <a:solidFill>
                          <a:srgbClr val="002060"/>
                        </a:solidFill>
                      </a:endParaRPr>
                    </a:p>
                  </a:txBody>
                  <a:tcPr/>
                </a:tc>
                <a:tc>
                  <a:txBody>
                    <a:bodyPr/>
                    <a:lstStyle/>
                    <a:p>
                      <a:endParaRPr lang="x-none" dirty="0">
                        <a:solidFill>
                          <a:srgbClr val="002060"/>
                        </a:solidFill>
                      </a:endParaRPr>
                    </a:p>
                  </a:txBody>
                  <a:tcPr/>
                </a:tc>
                <a:tc>
                  <a:txBody>
                    <a:bodyPr/>
                    <a:lstStyle/>
                    <a:p>
                      <a:endParaRPr lang="x-none" sz="2000" dirty="0">
                        <a:solidFill>
                          <a:srgbClr val="002060"/>
                        </a:solidFill>
                      </a:endParaRPr>
                    </a:p>
                  </a:txBody>
                  <a:tcPr/>
                </a:tc>
                <a:extLst>
                  <a:ext uri="{0D108BD9-81ED-4DB2-BD59-A6C34878D82A}">
                    <a16:rowId xmlns:a16="http://schemas.microsoft.com/office/drawing/2014/main" val="2473534399"/>
                  </a:ext>
                </a:extLst>
              </a:tr>
              <a:tr h="522843">
                <a:tc>
                  <a:txBody>
                    <a:bodyPr/>
                    <a:lstStyle/>
                    <a:p>
                      <a:endParaRPr lang="x-none" dirty="0"/>
                    </a:p>
                  </a:txBody>
                  <a:tcPr/>
                </a:tc>
                <a:tc>
                  <a:txBody>
                    <a:bodyPr/>
                    <a:lstStyle/>
                    <a:p>
                      <a:endParaRPr lang="x-none" dirty="0">
                        <a:solidFill>
                          <a:srgbClr val="002060"/>
                        </a:solidFill>
                      </a:endParaRPr>
                    </a:p>
                  </a:txBody>
                  <a:tcPr/>
                </a:tc>
                <a:tc>
                  <a:txBody>
                    <a:bodyPr/>
                    <a:lstStyle/>
                    <a:p>
                      <a:endParaRPr lang="x-none" dirty="0">
                        <a:solidFill>
                          <a:srgbClr val="002060"/>
                        </a:solidFill>
                      </a:endParaRPr>
                    </a:p>
                  </a:txBody>
                  <a:tcPr/>
                </a:tc>
                <a:tc>
                  <a:txBody>
                    <a:bodyPr/>
                    <a:lstStyle/>
                    <a:p>
                      <a:endParaRPr lang="x-none" sz="2000" dirty="0">
                        <a:solidFill>
                          <a:srgbClr val="002060"/>
                        </a:solidFill>
                      </a:endParaRPr>
                    </a:p>
                  </a:txBody>
                  <a:tcPr/>
                </a:tc>
                <a:extLst>
                  <a:ext uri="{0D108BD9-81ED-4DB2-BD59-A6C34878D82A}">
                    <a16:rowId xmlns:a16="http://schemas.microsoft.com/office/drawing/2014/main" val="3378839049"/>
                  </a:ext>
                </a:extLst>
              </a:tr>
              <a:tr h="522843">
                <a:tc>
                  <a:txBody>
                    <a:bodyPr/>
                    <a:lstStyle/>
                    <a:p>
                      <a:endParaRPr lang="x-none" dirty="0"/>
                    </a:p>
                  </a:txBody>
                  <a:tcPr/>
                </a:tc>
                <a:tc>
                  <a:txBody>
                    <a:bodyPr/>
                    <a:lstStyle/>
                    <a:p>
                      <a:endParaRPr lang="x-none" dirty="0">
                        <a:solidFill>
                          <a:srgbClr val="002060"/>
                        </a:solidFill>
                      </a:endParaRPr>
                    </a:p>
                  </a:txBody>
                  <a:tcPr/>
                </a:tc>
                <a:tc>
                  <a:txBody>
                    <a:bodyPr/>
                    <a:lstStyle/>
                    <a:p>
                      <a:endParaRPr lang="x-none" dirty="0">
                        <a:solidFill>
                          <a:srgbClr val="002060"/>
                        </a:solidFill>
                      </a:endParaRPr>
                    </a:p>
                  </a:txBody>
                  <a:tcPr/>
                </a:tc>
                <a:tc>
                  <a:txBody>
                    <a:bodyPr/>
                    <a:lstStyle/>
                    <a:p>
                      <a:endParaRPr lang="x-none" sz="2000" dirty="0">
                        <a:solidFill>
                          <a:srgbClr val="002060"/>
                        </a:solidFill>
                      </a:endParaRPr>
                    </a:p>
                  </a:txBody>
                  <a:tcPr/>
                </a:tc>
                <a:extLst>
                  <a:ext uri="{0D108BD9-81ED-4DB2-BD59-A6C34878D82A}">
                    <a16:rowId xmlns:a16="http://schemas.microsoft.com/office/drawing/2014/main" val="1369759375"/>
                  </a:ext>
                </a:extLst>
              </a:tr>
              <a:tr h="522843">
                <a:tc>
                  <a:txBody>
                    <a:bodyPr/>
                    <a:lstStyle/>
                    <a:p>
                      <a:endParaRPr lang="x-none" dirty="0"/>
                    </a:p>
                  </a:txBody>
                  <a:tcPr/>
                </a:tc>
                <a:tc>
                  <a:txBody>
                    <a:bodyPr/>
                    <a:lstStyle/>
                    <a:p>
                      <a:endParaRPr lang="x-none" dirty="0">
                        <a:solidFill>
                          <a:srgbClr val="002060"/>
                        </a:solidFill>
                      </a:endParaRPr>
                    </a:p>
                  </a:txBody>
                  <a:tcPr/>
                </a:tc>
                <a:tc>
                  <a:txBody>
                    <a:bodyPr/>
                    <a:lstStyle/>
                    <a:p>
                      <a:endParaRPr lang="x-none" dirty="0">
                        <a:solidFill>
                          <a:srgbClr val="002060"/>
                        </a:solidFill>
                      </a:endParaRPr>
                    </a:p>
                  </a:txBody>
                  <a:tcPr/>
                </a:tc>
                <a:tc>
                  <a:txBody>
                    <a:bodyPr/>
                    <a:lstStyle/>
                    <a:p>
                      <a:endParaRPr lang="x-none" sz="2000" dirty="0">
                        <a:solidFill>
                          <a:srgbClr val="002060"/>
                        </a:solidFill>
                      </a:endParaRPr>
                    </a:p>
                  </a:txBody>
                  <a:tcPr/>
                </a:tc>
                <a:extLst>
                  <a:ext uri="{0D108BD9-81ED-4DB2-BD59-A6C34878D82A}">
                    <a16:rowId xmlns:a16="http://schemas.microsoft.com/office/drawing/2014/main" val="3796729170"/>
                  </a:ext>
                </a:extLst>
              </a:tr>
              <a:tr h="522843">
                <a:tc>
                  <a:txBody>
                    <a:bodyPr/>
                    <a:lstStyle/>
                    <a:p>
                      <a:endParaRPr lang="x-none" dirty="0"/>
                    </a:p>
                  </a:txBody>
                  <a:tcPr/>
                </a:tc>
                <a:tc>
                  <a:txBody>
                    <a:bodyPr/>
                    <a:lstStyle/>
                    <a:p>
                      <a:endParaRPr lang="x-none" dirty="0">
                        <a:solidFill>
                          <a:srgbClr val="002060"/>
                        </a:solidFill>
                      </a:endParaRPr>
                    </a:p>
                  </a:txBody>
                  <a:tcPr/>
                </a:tc>
                <a:tc>
                  <a:txBody>
                    <a:bodyPr/>
                    <a:lstStyle/>
                    <a:p>
                      <a:endParaRPr lang="x-none" dirty="0">
                        <a:solidFill>
                          <a:srgbClr val="002060"/>
                        </a:solidFill>
                      </a:endParaRPr>
                    </a:p>
                  </a:txBody>
                  <a:tcPr/>
                </a:tc>
                <a:tc>
                  <a:txBody>
                    <a:bodyPr/>
                    <a:lstStyle/>
                    <a:p>
                      <a:endParaRPr lang="x-none" sz="2000" dirty="0">
                        <a:solidFill>
                          <a:srgbClr val="002060"/>
                        </a:solidFill>
                      </a:endParaRPr>
                    </a:p>
                  </a:txBody>
                  <a:tcPr/>
                </a:tc>
                <a:extLst>
                  <a:ext uri="{0D108BD9-81ED-4DB2-BD59-A6C34878D82A}">
                    <a16:rowId xmlns:a16="http://schemas.microsoft.com/office/drawing/2014/main" val="2528030656"/>
                  </a:ext>
                </a:extLst>
              </a:tr>
              <a:tr h="522843">
                <a:tc>
                  <a:txBody>
                    <a:bodyPr/>
                    <a:lstStyle/>
                    <a:p>
                      <a:endParaRPr lang="x-none" dirty="0"/>
                    </a:p>
                  </a:txBody>
                  <a:tcPr/>
                </a:tc>
                <a:tc>
                  <a:txBody>
                    <a:bodyPr/>
                    <a:lstStyle/>
                    <a:p>
                      <a:endParaRPr lang="x-none" dirty="0">
                        <a:solidFill>
                          <a:srgbClr val="002060"/>
                        </a:solidFill>
                      </a:endParaRPr>
                    </a:p>
                  </a:txBody>
                  <a:tcPr/>
                </a:tc>
                <a:tc>
                  <a:txBody>
                    <a:bodyPr/>
                    <a:lstStyle/>
                    <a:p>
                      <a:endParaRPr lang="x-none" dirty="0">
                        <a:solidFill>
                          <a:srgbClr val="002060"/>
                        </a:solidFill>
                      </a:endParaRPr>
                    </a:p>
                  </a:txBody>
                  <a:tcPr/>
                </a:tc>
                <a:tc>
                  <a:txBody>
                    <a:bodyPr/>
                    <a:lstStyle/>
                    <a:p>
                      <a:endParaRPr lang="x-none" sz="2000" dirty="0">
                        <a:solidFill>
                          <a:srgbClr val="002060"/>
                        </a:solidFill>
                      </a:endParaRPr>
                    </a:p>
                  </a:txBody>
                  <a:tcPr/>
                </a:tc>
                <a:extLst>
                  <a:ext uri="{0D108BD9-81ED-4DB2-BD59-A6C34878D82A}">
                    <a16:rowId xmlns:a16="http://schemas.microsoft.com/office/drawing/2014/main" val="975618116"/>
                  </a:ext>
                </a:extLst>
              </a:tr>
            </a:tbl>
          </a:graphicData>
        </a:graphic>
      </p:graphicFrame>
      <p:sp>
        <p:nvSpPr>
          <p:cNvPr id="5" name="Título 6">
            <a:extLst>
              <a:ext uri="{FF2B5EF4-FFF2-40B4-BE49-F238E27FC236}">
                <a16:creationId xmlns:a16="http://schemas.microsoft.com/office/drawing/2014/main" id="{10F20B19-6159-4BD8-B314-0581351B6FDE}"/>
              </a:ext>
            </a:extLst>
          </p:cNvPr>
          <p:cNvSpPr txBox="1">
            <a:spLocks/>
          </p:cNvSpPr>
          <p:nvPr/>
        </p:nvSpPr>
        <p:spPr>
          <a:xfrm>
            <a:off x="263857" y="91879"/>
            <a:ext cx="10390632" cy="9551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x-none" sz="2400" b="1" dirty="0">
                <a:solidFill>
                  <a:srgbClr val="002060"/>
                </a:solidFill>
              </a:rPr>
              <a:t>Escucha y decide. </a:t>
            </a:r>
            <a:br>
              <a:rPr lang="en-GB" sz="2400" b="1" dirty="0">
                <a:solidFill>
                  <a:srgbClr val="002060"/>
                </a:solidFill>
              </a:rPr>
            </a:br>
            <a:r>
              <a:rPr lang="en-US" sz="2400" dirty="0">
                <a:solidFill>
                  <a:srgbClr val="002060"/>
                </a:solidFill>
              </a:rPr>
              <a:t>Is the stress on the penultimate syllable or on the final syllable?</a:t>
            </a:r>
            <a:endParaRPr lang="x-none" sz="2400" dirty="0">
              <a:solidFill>
                <a:srgbClr val="002060"/>
              </a:solidFill>
            </a:endParaRPr>
          </a:p>
        </p:txBody>
      </p:sp>
      <p:sp>
        <p:nvSpPr>
          <p:cNvPr id="6" name="Action Button: Custom 20">
            <a:hlinkClick r:id="" action="ppaction://noaction" highlightClick="1">
              <a:snd r:embed="rId3" name="isla.wav"/>
            </a:hlinkClick>
            <a:extLst>
              <a:ext uri="{FF2B5EF4-FFF2-40B4-BE49-F238E27FC236}">
                <a16:creationId xmlns:a16="http://schemas.microsoft.com/office/drawing/2014/main" id="{180A8962-7E18-4E2B-83D8-FFCB1C8E3B3D}"/>
              </a:ext>
            </a:extLst>
          </p:cNvPr>
          <p:cNvSpPr/>
          <p:nvPr/>
        </p:nvSpPr>
        <p:spPr>
          <a:xfrm>
            <a:off x="1210500" y="2141586"/>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 name="Action Button: Custom 20">
            <a:hlinkClick r:id="" action="ppaction://noaction" highlightClick="1">
              <a:snd r:embed="rId4" name="teatro.wav"/>
            </a:hlinkClick>
            <a:extLst>
              <a:ext uri="{FF2B5EF4-FFF2-40B4-BE49-F238E27FC236}">
                <a16:creationId xmlns:a16="http://schemas.microsoft.com/office/drawing/2014/main" id="{E29AE74D-C851-47FC-B09E-E43FA18A406F}"/>
              </a:ext>
            </a:extLst>
          </p:cNvPr>
          <p:cNvSpPr/>
          <p:nvPr/>
        </p:nvSpPr>
        <p:spPr>
          <a:xfrm>
            <a:off x="1210499" y="2664454"/>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 name="Action Button: Custom 20">
            <a:hlinkClick r:id="" action="ppaction://noaction" highlightClick="1">
              <a:snd r:embed="rId5" name="cafe%CC%81.wav"/>
            </a:hlinkClick>
            <a:extLst>
              <a:ext uri="{FF2B5EF4-FFF2-40B4-BE49-F238E27FC236}">
                <a16:creationId xmlns:a16="http://schemas.microsoft.com/office/drawing/2014/main" id="{CE5036AF-1713-46C8-9D58-92F0B51E835E}"/>
              </a:ext>
            </a:extLst>
          </p:cNvPr>
          <p:cNvSpPr/>
          <p:nvPr/>
        </p:nvSpPr>
        <p:spPr>
          <a:xfrm>
            <a:off x="1210499" y="3171447"/>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9" name="Action Button: Custom 20">
            <a:hlinkClick r:id="" action="ppaction://noaction" highlightClick="1">
              <a:snd r:embed="rId6" name="banco.wav"/>
            </a:hlinkClick>
            <a:extLst>
              <a:ext uri="{FF2B5EF4-FFF2-40B4-BE49-F238E27FC236}">
                <a16:creationId xmlns:a16="http://schemas.microsoft.com/office/drawing/2014/main" id="{37F2A2BA-EBCF-423E-9360-02A56F30A247}"/>
              </a:ext>
            </a:extLst>
          </p:cNvPr>
          <p:cNvSpPr/>
          <p:nvPr/>
        </p:nvSpPr>
        <p:spPr>
          <a:xfrm>
            <a:off x="1210499" y="3710190"/>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0" name="Action Button: Custom 20">
            <a:hlinkClick r:id="" action="ppaction://noaction" highlightClick="1">
              <a:snd r:embed="rId7" name="adema%CC%81s.wav"/>
            </a:hlinkClick>
            <a:extLst>
              <a:ext uri="{FF2B5EF4-FFF2-40B4-BE49-F238E27FC236}">
                <a16:creationId xmlns:a16="http://schemas.microsoft.com/office/drawing/2014/main" id="{B075FC5D-C9D9-46EB-B6F8-3C091E1F0A8E}"/>
              </a:ext>
            </a:extLst>
          </p:cNvPr>
          <p:cNvSpPr/>
          <p:nvPr/>
        </p:nvSpPr>
        <p:spPr>
          <a:xfrm>
            <a:off x="1210499" y="4233058"/>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1" name="Action Button: Custom 20">
            <a:hlinkClick r:id="" action="ppaction://noaction" highlightClick="1">
              <a:snd r:embed="rId8" name="abril.wav"/>
            </a:hlinkClick>
            <a:extLst>
              <a:ext uri="{FF2B5EF4-FFF2-40B4-BE49-F238E27FC236}">
                <a16:creationId xmlns:a16="http://schemas.microsoft.com/office/drawing/2014/main" id="{89A81988-FB8B-4C71-B697-6CA1CBDB6F7E}"/>
              </a:ext>
            </a:extLst>
          </p:cNvPr>
          <p:cNvSpPr/>
          <p:nvPr/>
        </p:nvSpPr>
        <p:spPr>
          <a:xfrm>
            <a:off x="1210104" y="4771801"/>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2" name="Action Button: Custom 20">
            <a:hlinkClick r:id="" action="ppaction://noaction" highlightClick="1">
              <a:snd r:embed="rId9" name="estudiar.wav"/>
            </a:hlinkClick>
            <a:extLst>
              <a:ext uri="{FF2B5EF4-FFF2-40B4-BE49-F238E27FC236}">
                <a16:creationId xmlns:a16="http://schemas.microsoft.com/office/drawing/2014/main" id="{E8BA56E5-DAA5-4006-A298-8983F95D7ACF}"/>
              </a:ext>
            </a:extLst>
          </p:cNvPr>
          <p:cNvSpPr/>
          <p:nvPr/>
        </p:nvSpPr>
        <p:spPr>
          <a:xfrm>
            <a:off x="1210104" y="5278794"/>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3" name="Action Button: Custom 20">
            <a:hlinkClick r:id="" action="ppaction://noaction" highlightClick="1">
              <a:snd r:embed="rId10" name="noche.wav"/>
            </a:hlinkClick>
            <a:extLst>
              <a:ext uri="{FF2B5EF4-FFF2-40B4-BE49-F238E27FC236}">
                <a16:creationId xmlns:a16="http://schemas.microsoft.com/office/drawing/2014/main" id="{6B9959BE-1484-4EE2-8F28-0F8B34755EC2}"/>
              </a:ext>
            </a:extLst>
          </p:cNvPr>
          <p:cNvSpPr/>
          <p:nvPr/>
        </p:nvSpPr>
        <p:spPr>
          <a:xfrm>
            <a:off x="1210499" y="5801659"/>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5" name="Picture 8" descr="green checkmark">
            <a:extLst>
              <a:ext uri="{FF2B5EF4-FFF2-40B4-BE49-F238E27FC236}">
                <a16:creationId xmlns:a16="http://schemas.microsoft.com/office/drawing/2014/main" id="{CC7812D4-79C5-4C5E-AB02-3A9DDE7ED01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36623" y="2157461"/>
            <a:ext cx="402850" cy="419636"/>
          </a:xfrm>
          <a:prstGeom prst="rect">
            <a:avLst/>
          </a:prstGeom>
        </p:spPr>
      </p:pic>
      <p:pic>
        <p:nvPicPr>
          <p:cNvPr id="22" name="Picture 8" descr="green checkmark">
            <a:extLst>
              <a:ext uri="{FF2B5EF4-FFF2-40B4-BE49-F238E27FC236}">
                <a16:creationId xmlns:a16="http://schemas.microsoft.com/office/drawing/2014/main" id="{98052D7C-5EF8-4E1D-987E-7A3300C2CC1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36623" y="2679399"/>
            <a:ext cx="402850" cy="419636"/>
          </a:xfrm>
          <a:prstGeom prst="rect">
            <a:avLst/>
          </a:prstGeom>
        </p:spPr>
      </p:pic>
      <p:pic>
        <p:nvPicPr>
          <p:cNvPr id="23" name="Picture 8" descr="green checkmark">
            <a:extLst>
              <a:ext uri="{FF2B5EF4-FFF2-40B4-BE49-F238E27FC236}">
                <a16:creationId xmlns:a16="http://schemas.microsoft.com/office/drawing/2014/main" id="{06576850-EA04-44F9-94D6-FEB31DDAB83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36623" y="3694315"/>
            <a:ext cx="402850" cy="419636"/>
          </a:xfrm>
          <a:prstGeom prst="rect">
            <a:avLst/>
          </a:prstGeom>
        </p:spPr>
      </p:pic>
      <p:pic>
        <p:nvPicPr>
          <p:cNvPr id="24" name="Picture 8" descr="green checkmark">
            <a:extLst>
              <a:ext uri="{FF2B5EF4-FFF2-40B4-BE49-F238E27FC236}">
                <a16:creationId xmlns:a16="http://schemas.microsoft.com/office/drawing/2014/main" id="{4E83EEED-23F1-4C03-9AE9-A0ECF72A5A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36623" y="5769909"/>
            <a:ext cx="402850" cy="419636"/>
          </a:xfrm>
          <a:prstGeom prst="rect">
            <a:avLst/>
          </a:prstGeom>
        </p:spPr>
      </p:pic>
      <p:pic>
        <p:nvPicPr>
          <p:cNvPr id="25" name="Picture 8" descr="green checkmark">
            <a:extLst>
              <a:ext uri="{FF2B5EF4-FFF2-40B4-BE49-F238E27FC236}">
                <a16:creationId xmlns:a16="http://schemas.microsoft.com/office/drawing/2014/main" id="{B552139D-355E-4944-B38C-94420B3AAAE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45639" y="5262919"/>
            <a:ext cx="402850" cy="419636"/>
          </a:xfrm>
          <a:prstGeom prst="rect">
            <a:avLst/>
          </a:prstGeom>
        </p:spPr>
      </p:pic>
      <p:pic>
        <p:nvPicPr>
          <p:cNvPr id="26" name="Picture 8" descr="green checkmark">
            <a:extLst>
              <a:ext uri="{FF2B5EF4-FFF2-40B4-BE49-F238E27FC236}">
                <a16:creationId xmlns:a16="http://schemas.microsoft.com/office/drawing/2014/main" id="{F2A3B0FE-8F01-4DB0-9AA8-463F82FB211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45639" y="3171447"/>
            <a:ext cx="402850" cy="419636"/>
          </a:xfrm>
          <a:prstGeom prst="rect">
            <a:avLst/>
          </a:prstGeom>
        </p:spPr>
      </p:pic>
      <p:pic>
        <p:nvPicPr>
          <p:cNvPr id="27" name="Picture 8" descr="green checkmark">
            <a:extLst>
              <a:ext uri="{FF2B5EF4-FFF2-40B4-BE49-F238E27FC236}">
                <a16:creationId xmlns:a16="http://schemas.microsoft.com/office/drawing/2014/main" id="{F8AD4F88-32D4-4E72-9F56-8A91EBB94B9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45639" y="4217183"/>
            <a:ext cx="402850" cy="419636"/>
          </a:xfrm>
          <a:prstGeom prst="rect">
            <a:avLst/>
          </a:prstGeom>
        </p:spPr>
      </p:pic>
      <p:pic>
        <p:nvPicPr>
          <p:cNvPr id="28" name="Picture 8" descr="green checkmark">
            <a:extLst>
              <a:ext uri="{FF2B5EF4-FFF2-40B4-BE49-F238E27FC236}">
                <a16:creationId xmlns:a16="http://schemas.microsoft.com/office/drawing/2014/main" id="{F002DBF8-A85D-4620-A6A4-40FCE9C6133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45639" y="4724176"/>
            <a:ext cx="402850" cy="419636"/>
          </a:xfrm>
          <a:prstGeom prst="rect">
            <a:avLst/>
          </a:prstGeom>
        </p:spPr>
      </p:pic>
      <p:sp>
        <p:nvSpPr>
          <p:cNvPr id="29" name="TextBox 28">
            <a:extLst>
              <a:ext uri="{FF2B5EF4-FFF2-40B4-BE49-F238E27FC236}">
                <a16:creationId xmlns:a16="http://schemas.microsoft.com/office/drawing/2014/main" id="{7B47BD55-A182-4C63-B0F2-50B31D7F6F4F}"/>
              </a:ext>
            </a:extLst>
          </p:cNvPr>
          <p:cNvSpPr txBox="1"/>
          <p:nvPr/>
        </p:nvSpPr>
        <p:spPr>
          <a:xfrm>
            <a:off x="7422836" y="2151349"/>
            <a:ext cx="894245" cy="400110"/>
          </a:xfrm>
          <a:prstGeom prst="rect">
            <a:avLst/>
          </a:prstGeom>
          <a:noFill/>
        </p:spPr>
        <p:txBody>
          <a:bodyPr wrap="none" rtlCol="0">
            <a:spAutoFit/>
          </a:bodyPr>
          <a:lstStyle/>
          <a:p>
            <a:r>
              <a:rPr lang="en-GB" sz="2000" dirty="0">
                <a:solidFill>
                  <a:srgbClr val="002060"/>
                </a:solidFill>
              </a:rPr>
              <a:t>island</a:t>
            </a:r>
          </a:p>
        </p:txBody>
      </p:sp>
      <p:sp>
        <p:nvSpPr>
          <p:cNvPr id="30" name="TextBox 29">
            <a:extLst>
              <a:ext uri="{FF2B5EF4-FFF2-40B4-BE49-F238E27FC236}">
                <a16:creationId xmlns:a16="http://schemas.microsoft.com/office/drawing/2014/main" id="{CDE3EB8C-3B8F-4E4C-A3CB-0E073C581FF1}"/>
              </a:ext>
            </a:extLst>
          </p:cNvPr>
          <p:cNvSpPr txBox="1"/>
          <p:nvPr/>
        </p:nvSpPr>
        <p:spPr>
          <a:xfrm>
            <a:off x="7304268" y="2689768"/>
            <a:ext cx="1099630" cy="400110"/>
          </a:xfrm>
          <a:prstGeom prst="rect">
            <a:avLst/>
          </a:prstGeom>
          <a:noFill/>
        </p:spPr>
        <p:txBody>
          <a:bodyPr wrap="none" rtlCol="0">
            <a:spAutoFit/>
          </a:bodyPr>
          <a:lstStyle/>
          <a:p>
            <a:r>
              <a:rPr lang="en-GB" sz="2000" dirty="0">
                <a:solidFill>
                  <a:srgbClr val="002060"/>
                </a:solidFill>
              </a:rPr>
              <a:t>theatre</a:t>
            </a:r>
          </a:p>
        </p:txBody>
      </p:sp>
      <p:sp>
        <p:nvSpPr>
          <p:cNvPr id="31" name="TextBox 30">
            <a:extLst>
              <a:ext uri="{FF2B5EF4-FFF2-40B4-BE49-F238E27FC236}">
                <a16:creationId xmlns:a16="http://schemas.microsoft.com/office/drawing/2014/main" id="{12F56E79-DBC3-4D97-9A75-A3AC78D35428}"/>
              </a:ext>
            </a:extLst>
          </p:cNvPr>
          <p:cNvSpPr txBox="1"/>
          <p:nvPr/>
        </p:nvSpPr>
        <p:spPr>
          <a:xfrm>
            <a:off x="7379123" y="3212312"/>
            <a:ext cx="1013419" cy="400110"/>
          </a:xfrm>
          <a:prstGeom prst="rect">
            <a:avLst/>
          </a:prstGeom>
          <a:noFill/>
        </p:spPr>
        <p:txBody>
          <a:bodyPr wrap="none" rtlCol="0">
            <a:spAutoFit/>
          </a:bodyPr>
          <a:lstStyle/>
          <a:p>
            <a:r>
              <a:rPr lang="en-GB" sz="2000" dirty="0">
                <a:solidFill>
                  <a:srgbClr val="002060"/>
                </a:solidFill>
              </a:rPr>
              <a:t>coffee</a:t>
            </a:r>
          </a:p>
        </p:txBody>
      </p:sp>
      <p:sp>
        <p:nvSpPr>
          <p:cNvPr id="32" name="TextBox 31">
            <a:extLst>
              <a:ext uri="{FF2B5EF4-FFF2-40B4-BE49-F238E27FC236}">
                <a16:creationId xmlns:a16="http://schemas.microsoft.com/office/drawing/2014/main" id="{397A6570-2AD1-4FBE-B2BE-FE0F8D828A2F}"/>
              </a:ext>
            </a:extLst>
          </p:cNvPr>
          <p:cNvSpPr txBox="1"/>
          <p:nvPr/>
        </p:nvSpPr>
        <p:spPr>
          <a:xfrm>
            <a:off x="7425275" y="3718981"/>
            <a:ext cx="825867" cy="400110"/>
          </a:xfrm>
          <a:prstGeom prst="rect">
            <a:avLst/>
          </a:prstGeom>
          <a:noFill/>
        </p:spPr>
        <p:txBody>
          <a:bodyPr wrap="none" rtlCol="0">
            <a:spAutoFit/>
          </a:bodyPr>
          <a:lstStyle/>
          <a:p>
            <a:r>
              <a:rPr lang="en-GB" sz="2000" dirty="0">
                <a:solidFill>
                  <a:srgbClr val="002060"/>
                </a:solidFill>
              </a:rPr>
              <a:t>bank</a:t>
            </a:r>
          </a:p>
        </p:txBody>
      </p:sp>
      <p:sp>
        <p:nvSpPr>
          <p:cNvPr id="33" name="TextBox 32">
            <a:extLst>
              <a:ext uri="{FF2B5EF4-FFF2-40B4-BE49-F238E27FC236}">
                <a16:creationId xmlns:a16="http://schemas.microsoft.com/office/drawing/2014/main" id="{FDB8EFBC-F528-4F35-9C9C-B6F4C9FAF8DA}"/>
              </a:ext>
            </a:extLst>
          </p:cNvPr>
          <p:cNvSpPr txBox="1"/>
          <p:nvPr/>
        </p:nvSpPr>
        <p:spPr>
          <a:xfrm>
            <a:off x="6937368" y="4241525"/>
            <a:ext cx="2087431" cy="400110"/>
          </a:xfrm>
          <a:prstGeom prst="rect">
            <a:avLst/>
          </a:prstGeom>
          <a:noFill/>
        </p:spPr>
        <p:txBody>
          <a:bodyPr wrap="none" rtlCol="0">
            <a:spAutoFit/>
          </a:bodyPr>
          <a:lstStyle/>
          <a:p>
            <a:r>
              <a:rPr lang="en-GB" sz="2000" dirty="0">
                <a:solidFill>
                  <a:srgbClr val="002060"/>
                </a:solidFill>
              </a:rPr>
              <a:t>besides, as well</a:t>
            </a:r>
          </a:p>
        </p:txBody>
      </p:sp>
      <p:sp>
        <p:nvSpPr>
          <p:cNvPr id="34" name="TextBox 33">
            <a:extLst>
              <a:ext uri="{FF2B5EF4-FFF2-40B4-BE49-F238E27FC236}">
                <a16:creationId xmlns:a16="http://schemas.microsoft.com/office/drawing/2014/main" id="{A6DCA6B2-5451-495F-B2D9-FA5E92C7A73B}"/>
              </a:ext>
            </a:extLst>
          </p:cNvPr>
          <p:cNvSpPr txBox="1"/>
          <p:nvPr/>
        </p:nvSpPr>
        <p:spPr>
          <a:xfrm>
            <a:off x="7473615" y="4764069"/>
            <a:ext cx="729186" cy="400110"/>
          </a:xfrm>
          <a:prstGeom prst="rect">
            <a:avLst/>
          </a:prstGeom>
          <a:noFill/>
        </p:spPr>
        <p:txBody>
          <a:bodyPr wrap="none" rtlCol="0">
            <a:spAutoFit/>
          </a:bodyPr>
          <a:lstStyle/>
          <a:p>
            <a:r>
              <a:rPr lang="en-GB" sz="2000" dirty="0">
                <a:solidFill>
                  <a:srgbClr val="002060"/>
                </a:solidFill>
              </a:rPr>
              <a:t>April</a:t>
            </a:r>
          </a:p>
        </p:txBody>
      </p:sp>
      <p:sp>
        <p:nvSpPr>
          <p:cNvPr id="35" name="TextBox 34">
            <a:extLst>
              <a:ext uri="{FF2B5EF4-FFF2-40B4-BE49-F238E27FC236}">
                <a16:creationId xmlns:a16="http://schemas.microsoft.com/office/drawing/2014/main" id="{CD3F6C0C-1D72-41FB-9DEA-8D625CE9EA78}"/>
              </a:ext>
            </a:extLst>
          </p:cNvPr>
          <p:cNvSpPr txBox="1"/>
          <p:nvPr/>
        </p:nvSpPr>
        <p:spPr>
          <a:xfrm>
            <a:off x="7302768" y="5302488"/>
            <a:ext cx="1166130" cy="400110"/>
          </a:xfrm>
          <a:prstGeom prst="rect">
            <a:avLst/>
          </a:prstGeom>
          <a:noFill/>
        </p:spPr>
        <p:txBody>
          <a:bodyPr wrap="none" rtlCol="0">
            <a:spAutoFit/>
          </a:bodyPr>
          <a:lstStyle/>
          <a:p>
            <a:r>
              <a:rPr lang="en-GB" sz="2000" dirty="0">
                <a:solidFill>
                  <a:srgbClr val="002060"/>
                </a:solidFill>
              </a:rPr>
              <a:t>to study</a:t>
            </a:r>
          </a:p>
        </p:txBody>
      </p:sp>
      <p:sp>
        <p:nvSpPr>
          <p:cNvPr id="36" name="TextBox 35">
            <a:extLst>
              <a:ext uri="{FF2B5EF4-FFF2-40B4-BE49-F238E27FC236}">
                <a16:creationId xmlns:a16="http://schemas.microsoft.com/office/drawing/2014/main" id="{2EC1CDC9-9F0F-4FF4-B2E9-4382EA5BC70A}"/>
              </a:ext>
            </a:extLst>
          </p:cNvPr>
          <p:cNvSpPr txBox="1"/>
          <p:nvPr/>
        </p:nvSpPr>
        <p:spPr>
          <a:xfrm>
            <a:off x="7449916" y="5809155"/>
            <a:ext cx="808334" cy="400110"/>
          </a:xfrm>
          <a:prstGeom prst="rect">
            <a:avLst/>
          </a:prstGeom>
          <a:noFill/>
        </p:spPr>
        <p:txBody>
          <a:bodyPr wrap="none" rtlCol="0">
            <a:spAutoFit/>
          </a:bodyPr>
          <a:lstStyle/>
          <a:p>
            <a:r>
              <a:rPr lang="en-GB" sz="2000" dirty="0">
                <a:solidFill>
                  <a:srgbClr val="002060"/>
                </a:solidFill>
              </a:rPr>
              <a:t>night</a:t>
            </a:r>
          </a:p>
        </p:txBody>
      </p:sp>
      <p:pic>
        <p:nvPicPr>
          <p:cNvPr id="14" name="Picture 13" descr="island.jpeg"/>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27849" y="1006889"/>
            <a:ext cx="1710151" cy="1628361"/>
          </a:xfrm>
          <a:prstGeom prst="rect">
            <a:avLst/>
          </a:prstGeom>
        </p:spPr>
      </p:pic>
      <p:pic>
        <p:nvPicPr>
          <p:cNvPr id="16" name="Picture 15" descr="coffee.jpeg"/>
          <p:cNvPicPr>
            <a:picLocks noChangeAspect="1"/>
          </p:cNvPicPr>
          <p:nvPr/>
        </p:nvPicPr>
        <p:blipFill>
          <a:blip r:embed="rId13">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0258184" y="2873375"/>
            <a:ext cx="1482966" cy="1476375"/>
          </a:xfrm>
          <a:prstGeom prst="rect">
            <a:avLst/>
          </a:prstGeom>
        </p:spPr>
      </p:pic>
      <p:pic>
        <p:nvPicPr>
          <p:cNvPr id="17" name="Picture 16" descr="bank.jpeg"/>
          <p:cNvPicPr>
            <a:picLocks noChangeAspect="1"/>
          </p:cNvPicPr>
          <p:nvPr/>
        </p:nvPicPr>
        <p:blipFill>
          <a:blip r:embed="rId14">
            <a:clrChange>
              <a:clrFrom>
                <a:srgbClr val="FEFEFB"/>
              </a:clrFrom>
              <a:clrTo>
                <a:srgbClr val="FEFEFB">
                  <a:alpha val="0"/>
                </a:srgbClr>
              </a:clrTo>
            </a:clrChange>
            <a:extLst>
              <a:ext uri="{28A0092B-C50C-407E-A947-70E740481C1C}">
                <a14:useLocalDpi xmlns:a14="http://schemas.microsoft.com/office/drawing/2010/main" val="0"/>
              </a:ext>
            </a:extLst>
          </a:blip>
          <a:stretch>
            <a:fillRect/>
          </a:stretch>
        </p:blipFill>
        <p:spPr>
          <a:xfrm>
            <a:off x="10472199" y="4841875"/>
            <a:ext cx="1310225" cy="1269999"/>
          </a:xfrm>
          <a:prstGeom prst="rect">
            <a:avLst/>
          </a:prstGeom>
        </p:spPr>
      </p:pic>
    </p:spTree>
    <p:extLst>
      <p:ext uri="{BB962C8B-B14F-4D97-AF65-F5344CB8AC3E}">
        <p14:creationId xmlns:p14="http://schemas.microsoft.com/office/powerpoint/2010/main" val="373851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1274" y="0"/>
            <a:ext cx="6168612" cy="1325563"/>
          </a:xfrm>
        </p:spPr>
        <p:txBody>
          <a:bodyPr>
            <a:normAutofit/>
          </a:bodyPr>
          <a:lstStyle/>
          <a:p>
            <a:r>
              <a:rPr lang="en-GB" sz="2600" b="1" dirty="0">
                <a:solidFill>
                  <a:schemeClr val="bg1"/>
                </a:solidFill>
              </a:rPr>
              <a:t>Talking </a:t>
            </a:r>
            <a:r>
              <a:rPr lang="en-GB" sz="2600" b="1">
                <a:solidFill>
                  <a:schemeClr val="bg1"/>
                </a:solidFill>
              </a:rPr>
              <a:t>about ‘I’ in the </a:t>
            </a:r>
            <a:r>
              <a:rPr lang="en-GB" sz="2600" b="1" dirty="0">
                <a:solidFill>
                  <a:schemeClr val="bg1"/>
                </a:solidFill>
              </a:rPr>
              <a:t>past</a:t>
            </a:r>
            <a:r>
              <a:rPr lang="en-GB" sz="2600" b="1">
                <a:solidFill>
                  <a:schemeClr val="bg1"/>
                </a:solidFill>
              </a:rPr>
              <a:t>: 1</a:t>
            </a:r>
            <a:r>
              <a:rPr lang="en-GB" sz="2600" b="1" baseline="30000">
                <a:solidFill>
                  <a:schemeClr val="bg1"/>
                </a:solidFill>
              </a:rPr>
              <a:t>st</a:t>
            </a:r>
            <a:r>
              <a:rPr lang="en-GB" sz="2600" b="1">
                <a:solidFill>
                  <a:schemeClr val="bg1"/>
                </a:solidFill>
              </a:rPr>
              <a:t> person singular in the preterite [revisited]</a:t>
            </a:r>
            <a:endParaRPr lang="en-GB" sz="2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80000" y="1626992"/>
            <a:ext cx="12012000" cy="498598"/>
          </a:xfrm>
          <a:prstGeom prst="rect">
            <a:avLst/>
          </a:prstGeom>
          <a:noFill/>
        </p:spPr>
        <p:txBody>
          <a:bodyPr wrap="square" rtlCol="0">
            <a:spAutoFit/>
          </a:bodyPr>
          <a:lstStyle/>
          <a:p>
            <a:pPr>
              <a:lnSpc>
                <a:spcPct val="110000"/>
              </a:lnSpc>
            </a:pPr>
            <a:r>
              <a:rPr lang="en-US" sz="2400" dirty="0">
                <a:solidFill>
                  <a:srgbClr val="002060"/>
                </a:solidFill>
              </a:rPr>
              <a:t>The </a:t>
            </a:r>
            <a:r>
              <a:rPr lang="en-US" sz="2400" dirty="0" err="1">
                <a:solidFill>
                  <a:srgbClr val="002060"/>
                </a:solidFill>
              </a:rPr>
              <a:t>preterite</a:t>
            </a:r>
            <a:r>
              <a:rPr lang="en-US" sz="2400" dirty="0">
                <a:solidFill>
                  <a:srgbClr val="002060"/>
                </a:solidFill>
              </a:rPr>
              <a:t> tense is used for </a:t>
            </a:r>
            <a:r>
              <a:rPr lang="en-US" sz="2400">
                <a:solidFill>
                  <a:srgbClr val="002060"/>
                </a:solidFill>
              </a:rPr>
              <a:t>____________ actions in the ______.</a:t>
            </a:r>
            <a:endParaRPr lang="en-US" sz="2400" dirty="0">
              <a:solidFill>
                <a:srgbClr val="002060"/>
              </a:solidFill>
            </a:endParaRPr>
          </a:p>
        </p:txBody>
      </p:sp>
      <p:sp>
        <p:nvSpPr>
          <p:cNvPr id="3" name="TextBox 2"/>
          <p:cNvSpPr txBox="1"/>
          <p:nvPr/>
        </p:nvSpPr>
        <p:spPr>
          <a:xfrm>
            <a:off x="263704" y="3498802"/>
            <a:ext cx="1914329" cy="461665"/>
          </a:xfrm>
          <a:prstGeom prst="rect">
            <a:avLst/>
          </a:prstGeom>
          <a:noFill/>
        </p:spPr>
        <p:txBody>
          <a:bodyPr wrap="square" rtlCol="0">
            <a:spAutoFit/>
          </a:bodyPr>
          <a:lstStyle/>
          <a:p>
            <a:r>
              <a:rPr lang="en-US" sz="2400">
                <a:solidFill>
                  <a:srgbClr val="002060"/>
                </a:solidFill>
              </a:rPr>
              <a:t>I studied</a:t>
            </a:r>
            <a:endParaRPr lang="en-US" sz="2000" dirty="0">
              <a:solidFill>
                <a:srgbClr val="002060"/>
              </a:solidFill>
            </a:endParaRPr>
          </a:p>
        </p:txBody>
      </p:sp>
      <p:sp>
        <p:nvSpPr>
          <p:cNvPr id="12" name="TextBox 11"/>
          <p:cNvSpPr txBox="1"/>
          <p:nvPr/>
        </p:nvSpPr>
        <p:spPr>
          <a:xfrm>
            <a:off x="2578172" y="3514098"/>
            <a:ext cx="1404724" cy="461665"/>
          </a:xfrm>
          <a:prstGeom prst="rect">
            <a:avLst/>
          </a:prstGeom>
          <a:noFill/>
        </p:spPr>
        <p:txBody>
          <a:bodyPr wrap="square" rtlCol="0">
            <a:spAutoFit/>
          </a:bodyPr>
          <a:lstStyle/>
          <a:p>
            <a:r>
              <a:rPr lang="en-US" sz="2400" dirty="0" err="1">
                <a:solidFill>
                  <a:srgbClr val="002060"/>
                </a:solidFill>
              </a:rPr>
              <a:t>estudi</a:t>
            </a:r>
            <a:r>
              <a:rPr lang="en-US" sz="2400" b="1" dirty="0" err="1">
                <a:solidFill>
                  <a:srgbClr val="EE6000"/>
                </a:solidFill>
              </a:rPr>
              <a:t>é</a:t>
            </a:r>
            <a:endParaRPr lang="en-US" sz="2400" b="1" dirty="0">
              <a:solidFill>
                <a:srgbClr val="EE6000"/>
              </a:solidFill>
            </a:endParaRPr>
          </a:p>
        </p:txBody>
      </p:sp>
      <p:sp>
        <p:nvSpPr>
          <p:cNvPr id="16" name="TextBox 15"/>
          <p:cNvSpPr txBox="1"/>
          <p:nvPr/>
        </p:nvSpPr>
        <p:spPr>
          <a:xfrm>
            <a:off x="4923209" y="3482584"/>
            <a:ext cx="1762699" cy="461665"/>
          </a:xfrm>
          <a:prstGeom prst="rect">
            <a:avLst/>
          </a:prstGeom>
          <a:noFill/>
        </p:spPr>
        <p:txBody>
          <a:bodyPr wrap="square" rtlCol="0">
            <a:spAutoFit/>
          </a:bodyPr>
          <a:lstStyle/>
          <a:p>
            <a:r>
              <a:rPr lang="en-US" sz="2400">
                <a:solidFill>
                  <a:srgbClr val="002060"/>
                </a:solidFill>
              </a:rPr>
              <a:t>I cried</a:t>
            </a:r>
            <a:endParaRPr lang="en-US" sz="2400" dirty="0">
              <a:solidFill>
                <a:srgbClr val="002060"/>
              </a:solidFill>
            </a:endParaRPr>
          </a:p>
        </p:txBody>
      </p:sp>
      <p:sp>
        <p:nvSpPr>
          <p:cNvPr id="17" name="TextBox 16"/>
          <p:cNvSpPr txBox="1"/>
          <p:nvPr/>
        </p:nvSpPr>
        <p:spPr>
          <a:xfrm>
            <a:off x="6855780" y="3482583"/>
            <a:ext cx="1002631" cy="461665"/>
          </a:xfrm>
          <a:prstGeom prst="rect">
            <a:avLst/>
          </a:prstGeom>
          <a:noFill/>
        </p:spPr>
        <p:txBody>
          <a:bodyPr wrap="square" rtlCol="0">
            <a:spAutoFit/>
          </a:bodyPr>
          <a:lstStyle/>
          <a:p>
            <a:r>
              <a:rPr lang="en-US" sz="2400" dirty="0" err="1">
                <a:solidFill>
                  <a:srgbClr val="002060"/>
                </a:solidFill>
              </a:rPr>
              <a:t>llor</a:t>
            </a:r>
            <a:r>
              <a:rPr lang="en-US" sz="2400" b="1" dirty="0" err="1">
                <a:solidFill>
                  <a:srgbClr val="EE6000"/>
                </a:solidFill>
              </a:rPr>
              <a:t>é</a:t>
            </a:r>
            <a:endParaRPr lang="en-US" sz="2400" b="1" dirty="0">
              <a:solidFill>
                <a:srgbClr val="EE6000"/>
              </a:solidFill>
            </a:endParaRPr>
          </a:p>
        </p:txBody>
      </p:sp>
      <p:sp>
        <p:nvSpPr>
          <p:cNvPr id="20" name="TextBox 19"/>
          <p:cNvSpPr txBox="1"/>
          <p:nvPr/>
        </p:nvSpPr>
        <p:spPr>
          <a:xfrm>
            <a:off x="4626707" y="1622426"/>
            <a:ext cx="1953887" cy="461665"/>
          </a:xfrm>
          <a:prstGeom prst="rect">
            <a:avLst/>
          </a:prstGeom>
          <a:noFill/>
        </p:spPr>
        <p:txBody>
          <a:bodyPr wrap="square" rtlCol="0">
            <a:spAutoFit/>
          </a:bodyPr>
          <a:lstStyle/>
          <a:p>
            <a:r>
              <a:rPr lang="en-US" sz="2400" b="1">
                <a:solidFill>
                  <a:srgbClr val="002060"/>
                </a:solidFill>
              </a:rPr>
              <a:t>completed</a:t>
            </a:r>
            <a:endParaRPr lang="en-US" sz="2400" b="1" dirty="0">
              <a:solidFill>
                <a:srgbClr val="002060"/>
              </a:solidFill>
            </a:endParaRPr>
          </a:p>
        </p:txBody>
      </p:sp>
      <p:sp>
        <p:nvSpPr>
          <p:cNvPr id="21" name="TextBox 20"/>
          <p:cNvSpPr txBox="1"/>
          <p:nvPr/>
        </p:nvSpPr>
        <p:spPr>
          <a:xfrm>
            <a:off x="197429" y="2430272"/>
            <a:ext cx="11218334" cy="461665"/>
          </a:xfrm>
          <a:prstGeom prst="rect">
            <a:avLst/>
          </a:prstGeom>
          <a:noFill/>
        </p:spPr>
        <p:txBody>
          <a:bodyPr wrap="square" rtlCol="0">
            <a:spAutoFit/>
          </a:bodyPr>
          <a:lstStyle/>
          <a:p>
            <a:r>
              <a:rPr lang="en-US" sz="2400">
                <a:solidFill>
                  <a:srgbClr val="002060"/>
                </a:solidFill>
              </a:rPr>
              <a:t>To mean ‘</a:t>
            </a:r>
            <a:r>
              <a:rPr lang="en-US" sz="2400" b="1">
                <a:solidFill>
                  <a:srgbClr val="002060"/>
                </a:solidFill>
              </a:rPr>
              <a:t>I</a:t>
            </a:r>
            <a:r>
              <a:rPr lang="en-US" sz="2400">
                <a:solidFill>
                  <a:srgbClr val="002060"/>
                </a:solidFill>
              </a:rPr>
              <a:t>’ with an </a:t>
            </a:r>
            <a:r>
              <a:rPr lang="en-US" sz="2400" b="1" dirty="0">
                <a:solidFill>
                  <a:srgbClr val="002060"/>
                </a:solidFill>
              </a:rPr>
              <a:t>‘-</a:t>
            </a:r>
            <a:r>
              <a:rPr lang="en-US" sz="2400" b="1" dirty="0" err="1">
                <a:solidFill>
                  <a:srgbClr val="002060"/>
                </a:solidFill>
              </a:rPr>
              <a:t>ar</a:t>
            </a:r>
            <a:r>
              <a:rPr lang="en-US" sz="2400">
                <a:solidFill>
                  <a:srgbClr val="002060"/>
                </a:solidFill>
              </a:rPr>
              <a:t>’ verb in the preterite, remove ____ </a:t>
            </a:r>
            <a:r>
              <a:rPr lang="en-US" sz="2400" dirty="0">
                <a:solidFill>
                  <a:srgbClr val="002060"/>
                </a:solidFill>
              </a:rPr>
              <a:t>and add ___.</a:t>
            </a:r>
          </a:p>
        </p:txBody>
      </p:sp>
      <p:sp>
        <p:nvSpPr>
          <p:cNvPr id="27" name="TextBox 7">
            <a:extLst>
              <a:ext uri="{FF2B5EF4-FFF2-40B4-BE49-F238E27FC236}">
                <a16:creationId xmlns:a16="http://schemas.microsoft.com/office/drawing/2014/main" id="{38BB14EC-0D3D-874A-BC25-D405B406AC7F}"/>
              </a:ext>
            </a:extLst>
          </p:cNvPr>
          <p:cNvSpPr txBox="1"/>
          <p:nvPr/>
        </p:nvSpPr>
        <p:spPr>
          <a:xfrm>
            <a:off x="10200862" y="2416528"/>
            <a:ext cx="587566" cy="461665"/>
          </a:xfrm>
          <a:prstGeom prst="rect">
            <a:avLst/>
          </a:prstGeom>
          <a:noFill/>
        </p:spPr>
        <p:txBody>
          <a:bodyPr wrap="square" rtlCol="0">
            <a:spAutoFit/>
          </a:bodyPr>
          <a:lstStyle/>
          <a:p>
            <a:pPr algn="ctr"/>
            <a:r>
              <a:rPr lang="en-US" sz="2400" b="1" dirty="0" err="1">
                <a:solidFill>
                  <a:srgbClr val="EE6000"/>
                </a:solidFill>
              </a:rPr>
              <a:t>é</a:t>
            </a:r>
            <a:endParaRPr lang="en-US" sz="2400" b="1" dirty="0">
              <a:solidFill>
                <a:srgbClr val="EE6000"/>
              </a:solidFill>
            </a:endParaRPr>
          </a:p>
        </p:txBody>
      </p:sp>
      <p:sp>
        <p:nvSpPr>
          <p:cNvPr id="28" name="TextBox 8">
            <a:extLst>
              <a:ext uri="{FF2B5EF4-FFF2-40B4-BE49-F238E27FC236}">
                <a16:creationId xmlns:a16="http://schemas.microsoft.com/office/drawing/2014/main" id="{8E83233B-8502-ED4B-B4AE-FD6B037AA376}"/>
              </a:ext>
            </a:extLst>
          </p:cNvPr>
          <p:cNvSpPr txBox="1"/>
          <p:nvPr/>
        </p:nvSpPr>
        <p:spPr>
          <a:xfrm>
            <a:off x="8147081" y="2424332"/>
            <a:ext cx="815012" cy="461665"/>
          </a:xfrm>
          <a:prstGeom prst="rect">
            <a:avLst/>
          </a:prstGeom>
          <a:noFill/>
        </p:spPr>
        <p:txBody>
          <a:bodyPr wrap="square" rtlCol="0">
            <a:spAutoFit/>
          </a:bodyPr>
          <a:lstStyle/>
          <a:p>
            <a:pPr algn="ctr"/>
            <a:r>
              <a:rPr lang="en-US" sz="2400" b="1" dirty="0" err="1">
                <a:solidFill>
                  <a:srgbClr val="EE6000"/>
                </a:solidFill>
              </a:rPr>
              <a:t>ar</a:t>
            </a:r>
            <a:endParaRPr lang="en-US" sz="2400" b="1" dirty="0">
              <a:solidFill>
                <a:srgbClr val="EE6000"/>
              </a:solidFill>
            </a:endParaRPr>
          </a:p>
        </p:txBody>
      </p:sp>
      <p:sp>
        <p:nvSpPr>
          <p:cNvPr id="24" name="TextBox 23"/>
          <p:cNvSpPr txBox="1"/>
          <p:nvPr/>
        </p:nvSpPr>
        <p:spPr>
          <a:xfrm>
            <a:off x="8641345" y="1626992"/>
            <a:ext cx="898450" cy="461665"/>
          </a:xfrm>
          <a:prstGeom prst="rect">
            <a:avLst/>
          </a:prstGeom>
          <a:noFill/>
        </p:spPr>
        <p:txBody>
          <a:bodyPr wrap="square" rtlCol="0">
            <a:spAutoFit/>
          </a:bodyPr>
          <a:lstStyle/>
          <a:p>
            <a:r>
              <a:rPr lang="en-US" sz="2400" b="1">
                <a:solidFill>
                  <a:srgbClr val="002060"/>
                </a:solidFill>
              </a:rPr>
              <a:t>past</a:t>
            </a:r>
            <a:endParaRPr lang="en-US" sz="2400" b="1" dirty="0">
              <a:solidFill>
                <a:srgbClr val="002060"/>
              </a:solidFill>
            </a:endParaRPr>
          </a:p>
        </p:txBody>
      </p:sp>
      <p:cxnSp>
        <p:nvCxnSpPr>
          <p:cNvPr id="25" name="Straight Arrow Connector 24"/>
          <p:cNvCxnSpPr/>
          <p:nvPr/>
        </p:nvCxnSpPr>
        <p:spPr>
          <a:xfrm>
            <a:off x="1724998" y="3243734"/>
            <a:ext cx="761733"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86878" y="2982422"/>
            <a:ext cx="1395739" cy="461665"/>
          </a:xfrm>
          <a:prstGeom prst="rect">
            <a:avLst/>
          </a:prstGeom>
          <a:noFill/>
        </p:spPr>
        <p:txBody>
          <a:bodyPr wrap="square" rtlCol="0">
            <a:spAutoFit/>
          </a:bodyPr>
          <a:lstStyle/>
          <a:p>
            <a:r>
              <a:rPr lang="en-US" sz="2400">
                <a:solidFill>
                  <a:srgbClr val="002060"/>
                </a:solidFill>
              </a:rPr>
              <a:t>to study</a:t>
            </a:r>
            <a:endParaRPr lang="en-US" sz="2000" dirty="0">
              <a:solidFill>
                <a:srgbClr val="002060"/>
              </a:solidFill>
            </a:endParaRPr>
          </a:p>
        </p:txBody>
      </p:sp>
      <p:sp>
        <p:nvSpPr>
          <p:cNvPr id="32" name="TextBox 31"/>
          <p:cNvSpPr txBox="1"/>
          <p:nvPr/>
        </p:nvSpPr>
        <p:spPr>
          <a:xfrm>
            <a:off x="2587157" y="2990646"/>
            <a:ext cx="1395739" cy="461665"/>
          </a:xfrm>
          <a:prstGeom prst="rect">
            <a:avLst/>
          </a:prstGeom>
          <a:noFill/>
        </p:spPr>
        <p:txBody>
          <a:bodyPr wrap="square" rtlCol="0">
            <a:spAutoFit/>
          </a:bodyPr>
          <a:lstStyle/>
          <a:p>
            <a:r>
              <a:rPr lang="en-US" sz="2400" dirty="0" err="1">
                <a:solidFill>
                  <a:srgbClr val="002060"/>
                </a:solidFill>
              </a:rPr>
              <a:t>estudi</a:t>
            </a:r>
            <a:r>
              <a:rPr lang="en-US" sz="2400" b="1" dirty="0" err="1">
                <a:solidFill>
                  <a:srgbClr val="EE6000"/>
                </a:solidFill>
              </a:rPr>
              <a:t>ar</a:t>
            </a:r>
            <a:endParaRPr lang="en-US" sz="2400" b="1" dirty="0">
              <a:solidFill>
                <a:srgbClr val="EE6000"/>
              </a:solidFill>
            </a:endParaRPr>
          </a:p>
        </p:txBody>
      </p:sp>
      <p:cxnSp>
        <p:nvCxnSpPr>
          <p:cNvPr id="33" name="Straight Arrow Connector 32"/>
          <p:cNvCxnSpPr/>
          <p:nvPr/>
        </p:nvCxnSpPr>
        <p:spPr>
          <a:xfrm>
            <a:off x="1724998" y="3768055"/>
            <a:ext cx="761733"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923209" y="2988071"/>
            <a:ext cx="1395739" cy="461665"/>
          </a:xfrm>
          <a:prstGeom prst="rect">
            <a:avLst/>
          </a:prstGeom>
          <a:noFill/>
        </p:spPr>
        <p:txBody>
          <a:bodyPr wrap="square" rtlCol="0">
            <a:spAutoFit/>
          </a:bodyPr>
          <a:lstStyle/>
          <a:p>
            <a:r>
              <a:rPr lang="en-US" sz="2400">
                <a:solidFill>
                  <a:srgbClr val="002060"/>
                </a:solidFill>
              </a:rPr>
              <a:t>to cry</a:t>
            </a:r>
            <a:endParaRPr lang="en-US" sz="2000" dirty="0">
              <a:solidFill>
                <a:srgbClr val="002060"/>
              </a:solidFill>
            </a:endParaRPr>
          </a:p>
        </p:txBody>
      </p:sp>
      <p:cxnSp>
        <p:nvCxnSpPr>
          <p:cNvPr id="35" name="Straight Arrow Connector 34"/>
          <p:cNvCxnSpPr/>
          <p:nvPr/>
        </p:nvCxnSpPr>
        <p:spPr>
          <a:xfrm>
            <a:off x="6032373" y="3243734"/>
            <a:ext cx="761733"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855780" y="3018350"/>
            <a:ext cx="1002631" cy="461665"/>
          </a:xfrm>
          <a:prstGeom prst="rect">
            <a:avLst/>
          </a:prstGeom>
          <a:noFill/>
        </p:spPr>
        <p:txBody>
          <a:bodyPr wrap="square" rtlCol="0">
            <a:spAutoFit/>
          </a:bodyPr>
          <a:lstStyle/>
          <a:p>
            <a:r>
              <a:rPr lang="en-US" sz="2400">
                <a:solidFill>
                  <a:srgbClr val="002060"/>
                </a:solidFill>
              </a:rPr>
              <a:t>llor</a:t>
            </a:r>
            <a:r>
              <a:rPr lang="en-US" sz="2400" b="1">
                <a:solidFill>
                  <a:srgbClr val="EE6000"/>
                </a:solidFill>
              </a:rPr>
              <a:t>ar</a:t>
            </a:r>
            <a:endParaRPr lang="en-US" sz="2400" b="1" dirty="0">
              <a:solidFill>
                <a:srgbClr val="EE6000"/>
              </a:solidFill>
            </a:endParaRPr>
          </a:p>
        </p:txBody>
      </p:sp>
      <p:cxnSp>
        <p:nvCxnSpPr>
          <p:cNvPr id="37" name="Straight Arrow Connector 36"/>
          <p:cNvCxnSpPr/>
          <p:nvPr/>
        </p:nvCxnSpPr>
        <p:spPr>
          <a:xfrm>
            <a:off x="6094047" y="3768055"/>
            <a:ext cx="761733"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4623" y="5488972"/>
            <a:ext cx="2018631" cy="461665"/>
          </a:xfrm>
          <a:prstGeom prst="rect">
            <a:avLst/>
          </a:prstGeom>
          <a:noFill/>
        </p:spPr>
        <p:txBody>
          <a:bodyPr wrap="square" rtlCol="0">
            <a:spAutoFit/>
          </a:bodyPr>
          <a:lstStyle/>
          <a:p>
            <a:r>
              <a:rPr lang="en-US" sz="2400">
                <a:solidFill>
                  <a:srgbClr val="002060"/>
                </a:solidFill>
              </a:rPr>
              <a:t>I offered</a:t>
            </a:r>
            <a:r>
              <a:rPr lang="en-US" sz="2000">
                <a:solidFill>
                  <a:srgbClr val="002060"/>
                </a:solidFill>
              </a:rPr>
              <a:t> </a:t>
            </a:r>
            <a:endParaRPr lang="en-US" sz="2000" dirty="0">
              <a:solidFill>
                <a:srgbClr val="002060"/>
              </a:solidFill>
            </a:endParaRPr>
          </a:p>
        </p:txBody>
      </p:sp>
      <p:sp>
        <p:nvSpPr>
          <p:cNvPr id="41" name="TextBox 40"/>
          <p:cNvSpPr txBox="1"/>
          <p:nvPr/>
        </p:nvSpPr>
        <p:spPr>
          <a:xfrm>
            <a:off x="2669275" y="5468429"/>
            <a:ext cx="1711158" cy="461665"/>
          </a:xfrm>
          <a:prstGeom prst="rect">
            <a:avLst/>
          </a:prstGeom>
          <a:noFill/>
        </p:spPr>
        <p:txBody>
          <a:bodyPr wrap="square" rtlCol="0">
            <a:spAutoFit/>
          </a:bodyPr>
          <a:lstStyle/>
          <a:p>
            <a:r>
              <a:rPr lang="en-US" sz="2400" dirty="0" err="1">
                <a:solidFill>
                  <a:srgbClr val="002060"/>
                </a:solidFill>
              </a:rPr>
              <a:t>ofrec</a:t>
            </a:r>
            <a:r>
              <a:rPr lang="en-US" sz="2400" b="1" dirty="0" err="1">
                <a:solidFill>
                  <a:srgbClr val="EE6000"/>
                </a:solidFill>
              </a:rPr>
              <a:t>í</a:t>
            </a:r>
            <a:endParaRPr lang="en-US" sz="2400" b="1" dirty="0">
              <a:solidFill>
                <a:srgbClr val="EE6000"/>
              </a:solidFill>
            </a:endParaRPr>
          </a:p>
        </p:txBody>
      </p:sp>
      <p:sp>
        <p:nvSpPr>
          <p:cNvPr id="42" name="TextBox 41"/>
          <p:cNvSpPr txBox="1"/>
          <p:nvPr/>
        </p:nvSpPr>
        <p:spPr>
          <a:xfrm>
            <a:off x="7288178" y="4993671"/>
            <a:ext cx="855579" cy="461665"/>
          </a:xfrm>
          <a:prstGeom prst="rect">
            <a:avLst/>
          </a:prstGeom>
          <a:noFill/>
        </p:spPr>
        <p:txBody>
          <a:bodyPr wrap="square" rtlCol="0">
            <a:spAutoFit/>
          </a:bodyPr>
          <a:lstStyle/>
          <a:p>
            <a:r>
              <a:rPr lang="en-US" sz="2400" dirty="0" err="1">
                <a:solidFill>
                  <a:srgbClr val="002060"/>
                </a:solidFill>
              </a:rPr>
              <a:t>sufrir</a:t>
            </a:r>
            <a:endParaRPr lang="en-US" sz="2400" dirty="0">
              <a:solidFill>
                <a:srgbClr val="002060"/>
              </a:solidFill>
            </a:endParaRPr>
          </a:p>
        </p:txBody>
      </p:sp>
      <p:sp>
        <p:nvSpPr>
          <p:cNvPr id="43" name="TextBox 42"/>
          <p:cNvSpPr txBox="1"/>
          <p:nvPr/>
        </p:nvSpPr>
        <p:spPr>
          <a:xfrm>
            <a:off x="4993583" y="5519512"/>
            <a:ext cx="1844842" cy="461665"/>
          </a:xfrm>
          <a:prstGeom prst="rect">
            <a:avLst/>
          </a:prstGeom>
          <a:noFill/>
        </p:spPr>
        <p:txBody>
          <a:bodyPr wrap="square" rtlCol="0">
            <a:spAutoFit/>
          </a:bodyPr>
          <a:lstStyle/>
          <a:p>
            <a:r>
              <a:rPr lang="en-US" sz="2400">
                <a:solidFill>
                  <a:srgbClr val="002060"/>
                </a:solidFill>
              </a:rPr>
              <a:t>I suffered</a:t>
            </a:r>
            <a:r>
              <a:rPr lang="en-US" sz="2000">
                <a:solidFill>
                  <a:srgbClr val="002060"/>
                </a:solidFill>
              </a:rPr>
              <a:t> </a:t>
            </a:r>
            <a:endParaRPr lang="en-US" sz="2000" dirty="0">
              <a:solidFill>
                <a:srgbClr val="002060"/>
              </a:solidFill>
            </a:endParaRPr>
          </a:p>
        </p:txBody>
      </p:sp>
      <p:sp>
        <p:nvSpPr>
          <p:cNvPr id="44" name="TextBox 43"/>
          <p:cNvSpPr txBox="1"/>
          <p:nvPr/>
        </p:nvSpPr>
        <p:spPr>
          <a:xfrm>
            <a:off x="7451575" y="5510436"/>
            <a:ext cx="882315" cy="461665"/>
          </a:xfrm>
          <a:prstGeom prst="rect">
            <a:avLst/>
          </a:prstGeom>
          <a:noFill/>
        </p:spPr>
        <p:txBody>
          <a:bodyPr wrap="square" rtlCol="0">
            <a:spAutoFit/>
          </a:bodyPr>
          <a:lstStyle/>
          <a:p>
            <a:r>
              <a:rPr lang="en-US" sz="2400" dirty="0" err="1">
                <a:solidFill>
                  <a:srgbClr val="002060"/>
                </a:solidFill>
              </a:rPr>
              <a:t>sufr</a:t>
            </a:r>
            <a:r>
              <a:rPr lang="en-US" sz="2400" b="1" dirty="0" err="1">
                <a:solidFill>
                  <a:srgbClr val="EE6000"/>
                </a:solidFill>
              </a:rPr>
              <a:t>í</a:t>
            </a:r>
            <a:endParaRPr lang="en-US" sz="2400" b="1" dirty="0">
              <a:solidFill>
                <a:srgbClr val="EE6000"/>
              </a:solidFill>
            </a:endParaRPr>
          </a:p>
        </p:txBody>
      </p:sp>
      <p:sp>
        <p:nvSpPr>
          <p:cNvPr id="45" name="TextBox 44"/>
          <p:cNvSpPr txBox="1"/>
          <p:nvPr/>
        </p:nvSpPr>
        <p:spPr>
          <a:xfrm>
            <a:off x="244215" y="4493080"/>
            <a:ext cx="12772990" cy="461665"/>
          </a:xfrm>
          <a:prstGeom prst="rect">
            <a:avLst/>
          </a:prstGeom>
          <a:noFill/>
        </p:spPr>
        <p:txBody>
          <a:bodyPr wrap="square" rtlCol="0">
            <a:spAutoFit/>
          </a:bodyPr>
          <a:lstStyle/>
          <a:p>
            <a:r>
              <a:rPr lang="en-US" sz="2400" dirty="0">
                <a:solidFill>
                  <a:srgbClr val="002060"/>
                </a:solidFill>
              </a:rPr>
              <a:t>To mean ‘</a:t>
            </a:r>
            <a:r>
              <a:rPr lang="en-US" sz="2400" b="1" dirty="0">
                <a:solidFill>
                  <a:srgbClr val="002060"/>
                </a:solidFill>
              </a:rPr>
              <a:t>I</a:t>
            </a:r>
            <a:r>
              <a:rPr lang="en-US" sz="2400" dirty="0">
                <a:solidFill>
                  <a:srgbClr val="002060"/>
                </a:solidFill>
              </a:rPr>
              <a:t>’ with an </a:t>
            </a:r>
            <a:r>
              <a:rPr lang="en-US" sz="2400" b="1" dirty="0">
                <a:solidFill>
                  <a:srgbClr val="002060"/>
                </a:solidFill>
              </a:rPr>
              <a:t>–</a:t>
            </a:r>
            <a:r>
              <a:rPr lang="en-US" sz="2400" b="1" dirty="0" err="1">
                <a:solidFill>
                  <a:srgbClr val="002060"/>
                </a:solidFill>
              </a:rPr>
              <a:t>er</a:t>
            </a:r>
            <a:r>
              <a:rPr lang="en-US" sz="2400" b="1" dirty="0">
                <a:solidFill>
                  <a:srgbClr val="002060"/>
                </a:solidFill>
              </a:rPr>
              <a:t> </a:t>
            </a:r>
            <a:r>
              <a:rPr lang="en-US" sz="2400" dirty="0">
                <a:solidFill>
                  <a:srgbClr val="002060"/>
                </a:solidFill>
              </a:rPr>
              <a:t>or</a:t>
            </a:r>
            <a:r>
              <a:rPr lang="en-US" sz="2400" b="1" dirty="0">
                <a:solidFill>
                  <a:srgbClr val="002060"/>
                </a:solidFill>
              </a:rPr>
              <a:t> –</a:t>
            </a:r>
            <a:r>
              <a:rPr lang="en-US" sz="2400" b="1" dirty="0" err="1">
                <a:solidFill>
                  <a:srgbClr val="002060"/>
                </a:solidFill>
              </a:rPr>
              <a:t>ir</a:t>
            </a:r>
            <a:r>
              <a:rPr lang="en-US" sz="2400" b="1" dirty="0">
                <a:solidFill>
                  <a:srgbClr val="002060"/>
                </a:solidFill>
              </a:rPr>
              <a:t> </a:t>
            </a:r>
            <a:r>
              <a:rPr lang="en-US" sz="2400" dirty="0">
                <a:solidFill>
                  <a:srgbClr val="002060"/>
                </a:solidFill>
              </a:rPr>
              <a:t>verb in the </a:t>
            </a:r>
            <a:r>
              <a:rPr lang="en-US" sz="2400" dirty="0" err="1">
                <a:solidFill>
                  <a:srgbClr val="002060"/>
                </a:solidFill>
              </a:rPr>
              <a:t>preterite</a:t>
            </a:r>
            <a:r>
              <a:rPr lang="en-US" sz="2400" dirty="0">
                <a:solidFill>
                  <a:srgbClr val="002060"/>
                </a:solidFill>
              </a:rPr>
              <a:t>, remove _____ and add ___ .</a:t>
            </a:r>
          </a:p>
        </p:txBody>
      </p:sp>
      <p:sp>
        <p:nvSpPr>
          <p:cNvPr id="46" name="TextBox 45"/>
          <p:cNvSpPr txBox="1"/>
          <p:nvPr/>
        </p:nvSpPr>
        <p:spPr>
          <a:xfrm>
            <a:off x="244215" y="4993671"/>
            <a:ext cx="1684110" cy="461665"/>
          </a:xfrm>
          <a:prstGeom prst="rect">
            <a:avLst/>
          </a:prstGeom>
          <a:noFill/>
        </p:spPr>
        <p:txBody>
          <a:bodyPr wrap="square" rtlCol="0">
            <a:spAutoFit/>
          </a:bodyPr>
          <a:lstStyle/>
          <a:p>
            <a:r>
              <a:rPr lang="en-US" sz="2400">
                <a:solidFill>
                  <a:srgbClr val="002060"/>
                </a:solidFill>
              </a:rPr>
              <a:t>to offer</a:t>
            </a:r>
            <a:endParaRPr lang="en-US" sz="2400" dirty="0">
              <a:solidFill>
                <a:srgbClr val="002060"/>
              </a:solidFill>
            </a:endParaRPr>
          </a:p>
        </p:txBody>
      </p:sp>
      <p:sp>
        <p:nvSpPr>
          <p:cNvPr id="47" name="TextBox 46"/>
          <p:cNvSpPr txBox="1"/>
          <p:nvPr/>
        </p:nvSpPr>
        <p:spPr>
          <a:xfrm>
            <a:off x="4993583" y="5021058"/>
            <a:ext cx="1844842" cy="461665"/>
          </a:xfrm>
          <a:prstGeom prst="rect">
            <a:avLst/>
          </a:prstGeom>
          <a:noFill/>
        </p:spPr>
        <p:txBody>
          <a:bodyPr wrap="square" rtlCol="0">
            <a:spAutoFit/>
          </a:bodyPr>
          <a:lstStyle/>
          <a:p>
            <a:r>
              <a:rPr lang="en-US" sz="2400">
                <a:solidFill>
                  <a:srgbClr val="002060"/>
                </a:solidFill>
              </a:rPr>
              <a:t>to suffer</a:t>
            </a:r>
            <a:endParaRPr lang="en-US" sz="2400" dirty="0">
              <a:solidFill>
                <a:srgbClr val="002060"/>
              </a:solidFill>
            </a:endParaRPr>
          </a:p>
        </p:txBody>
      </p:sp>
      <p:sp>
        <p:nvSpPr>
          <p:cNvPr id="48" name="TextBox 7">
            <a:extLst>
              <a:ext uri="{FF2B5EF4-FFF2-40B4-BE49-F238E27FC236}">
                <a16:creationId xmlns:a16="http://schemas.microsoft.com/office/drawing/2014/main" id="{91CBDF7B-9119-C84B-8BE5-146FB542A308}"/>
              </a:ext>
            </a:extLst>
          </p:cNvPr>
          <p:cNvSpPr txBox="1"/>
          <p:nvPr/>
        </p:nvSpPr>
        <p:spPr>
          <a:xfrm>
            <a:off x="8811660" y="4478476"/>
            <a:ext cx="1177298" cy="461665"/>
          </a:xfrm>
          <a:prstGeom prst="rect">
            <a:avLst/>
          </a:prstGeom>
          <a:noFill/>
        </p:spPr>
        <p:txBody>
          <a:bodyPr wrap="square" rtlCol="0">
            <a:spAutoFit/>
          </a:bodyPr>
          <a:lstStyle/>
          <a:p>
            <a:r>
              <a:rPr lang="en-US" sz="2400" b="1">
                <a:solidFill>
                  <a:srgbClr val="EE6000"/>
                </a:solidFill>
              </a:rPr>
              <a:t>er/ir</a:t>
            </a:r>
            <a:endParaRPr lang="en-US" sz="2400" b="1" dirty="0">
              <a:solidFill>
                <a:srgbClr val="EE6000"/>
              </a:solidFill>
            </a:endParaRPr>
          </a:p>
        </p:txBody>
      </p:sp>
      <p:sp>
        <p:nvSpPr>
          <p:cNvPr id="49" name="TextBox 9">
            <a:extLst>
              <a:ext uri="{FF2B5EF4-FFF2-40B4-BE49-F238E27FC236}">
                <a16:creationId xmlns:a16="http://schemas.microsoft.com/office/drawing/2014/main" id="{3527C61A-CDDD-7047-9FE1-DB631FE44C9C}"/>
              </a:ext>
            </a:extLst>
          </p:cNvPr>
          <p:cNvSpPr txBox="1"/>
          <p:nvPr/>
        </p:nvSpPr>
        <p:spPr>
          <a:xfrm>
            <a:off x="11203047" y="4493079"/>
            <a:ext cx="300034" cy="461665"/>
          </a:xfrm>
          <a:prstGeom prst="rect">
            <a:avLst/>
          </a:prstGeom>
          <a:noFill/>
        </p:spPr>
        <p:txBody>
          <a:bodyPr wrap="square" rtlCol="0">
            <a:spAutoFit/>
          </a:bodyPr>
          <a:lstStyle/>
          <a:p>
            <a:r>
              <a:rPr lang="en-US" sz="2400" b="1" dirty="0" err="1">
                <a:solidFill>
                  <a:srgbClr val="EE6000"/>
                </a:solidFill>
              </a:rPr>
              <a:t>í</a:t>
            </a:r>
            <a:endParaRPr lang="en-US" sz="2400" b="1" dirty="0">
              <a:solidFill>
                <a:srgbClr val="EE6000"/>
              </a:solidFill>
            </a:endParaRPr>
          </a:p>
        </p:txBody>
      </p:sp>
      <p:sp>
        <p:nvSpPr>
          <p:cNvPr id="50" name="TextBox 11">
            <a:extLst>
              <a:ext uri="{FF2B5EF4-FFF2-40B4-BE49-F238E27FC236}">
                <a16:creationId xmlns:a16="http://schemas.microsoft.com/office/drawing/2014/main" id="{55B6AE12-6BA5-F646-80A6-87F70BAD6798}"/>
              </a:ext>
            </a:extLst>
          </p:cNvPr>
          <p:cNvSpPr txBox="1"/>
          <p:nvPr/>
        </p:nvSpPr>
        <p:spPr>
          <a:xfrm>
            <a:off x="2439700" y="4999700"/>
            <a:ext cx="1483895" cy="461665"/>
          </a:xfrm>
          <a:prstGeom prst="rect">
            <a:avLst/>
          </a:prstGeom>
          <a:noFill/>
        </p:spPr>
        <p:txBody>
          <a:bodyPr wrap="square" rtlCol="0">
            <a:spAutoFit/>
          </a:bodyPr>
          <a:lstStyle/>
          <a:p>
            <a:r>
              <a:rPr lang="en-US" sz="2400" dirty="0" err="1">
                <a:solidFill>
                  <a:srgbClr val="002060"/>
                </a:solidFill>
              </a:rPr>
              <a:t>ofrecer</a:t>
            </a:r>
            <a:endParaRPr lang="en-US" sz="2400" dirty="0">
              <a:solidFill>
                <a:srgbClr val="002060"/>
              </a:solidFill>
            </a:endParaRPr>
          </a:p>
        </p:txBody>
      </p:sp>
      <p:cxnSp>
        <p:nvCxnSpPr>
          <p:cNvPr id="51" name="Straight Arrow Connector 50"/>
          <p:cNvCxnSpPr/>
          <p:nvPr/>
        </p:nvCxnSpPr>
        <p:spPr>
          <a:xfrm>
            <a:off x="1579291" y="5224503"/>
            <a:ext cx="761733"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1809786" y="5719804"/>
            <a:ext cx="761733"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381590" y="5251890"/>
            <a:ext cx="761733"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6593305" y="5750344"/>
            <a:ext cx="761733"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ular Callout 14">
            <a:extLst>
              <a:ext uri="{FF2B5EF4-FFF2-40B4-BE49-F238E27FC236}">
                <a16:creationId xmlns:a16="http://schemas.microsoft.com/office/drawing/2014/main" id="{2B3E326A-8C1E-4C23-8E14-0538BA604635}"/>
              </a:ext>
            </a:extLst>
          </p:cNvPr>
          <p:cNvSpPr/>
          <p:nvPr/>
        </p:nvSpPr>
        <p:spPr>
          <a:xfrm>
            <a:off x="8043045" y="2960115"/>
            <a:ext cx="3766910" cy="1474729"/>
          </a:xfrm>
          <a:prstGeom prst="wedgeRoundRectCallout">
            <a:avLst>
              <a:gd name="adj1" fmla="val -21145"/>
              <a:gd name="adj2" fmla="val 4871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Remember! To ask a yes/no question in Spanish, use the same verb with raised intonation:</a:t>
            </a:r>
            <a:endParaRPr lang="en-GB" sz="2000" i="1" dirty="0">
              <a:solidFill>
                <a:schemeClr val="bg1"/>
              </a:solidFill>
            </a:endParaRPr>
          </a:p>
        </p:txBody>
      </p:sp>
      <p:sp>
        <p:nvSpPr>
          <p:cNvPr id="39" name="Rounded Rectangular Callout 14">
            <a:extLst>
              <a:ext uri="{FF2B5EF4-FFF2-40B4-BE49-F238E27FC236}">
                <a16:creationId xmlns:a16="http://schemas.microsoft.com/office/drawing/2014/main" id="{67E5BABC-085B-4C58-9C42-15F16C8846B1}"/>
              </a:ext>
            </a:extLst>
          </p:cNvPr>
          <p:cNvSpPr/>
          <p:nvPr/>
        </p:nvSpPr>
        <p:spPr>
          <a:xfrm>
            <a:off x="8357696" y="4961896"/>
            <a:ext cx="3297736" cy="1242193"/>
          </a:xfrm>
          <a:prstGeom prst="wedgeRoundRectCallout">
            <a:avLst>
              <a:gd name="adj1" fmla="val -17535"/>
              <a:gd name="adj2" fmla="val 4742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t>
            </a:r>
            <a:r>
              <a:rPr lang="en-US" sz="2000" dirty="0" err="1">
                <a:solidFill>
                  <a:schemeClr val="bg1"/>
                </a:solidFill>
              </a:rPr>
              <a:t>Estudié</a:t>
            </a:r>
            <a:r>
              <a:rPr lang="en-US" sz="2000" dirty="0">
                <a:solidFill>
                  <a:schemeClr val="bg1"/>
                </a:solidFill>
              </a:rPr>
              <a:t> </a:t>
            </a:r>
            <a:r>
              <a:rPr lang="en-US" sz="2000" dirty="0" err="1">
                <a:solidFill>
                  <a:schemeClr val="bg1"/>
                </a:solidFill>
              </a:rPr>
              <a:t>bastante</a:t>
            </a:r>
            <a:r>
              <a:rPr lang="en-US" sz="2000" dirty="0">
                <a:solidFill>
                  <a:schemeClr val="bg1"/>
                </a:solidFill>
              </a:rPr>
              <a:t>? </a:t>
            </a:r>
            <a:br>
              <a:rPr lang="en-US" sz="2000" dirty="0">
                <a:solidFill>
                  <a:schemeClr val="bg1"/>
                </a:solidFill>
              </a:rPr>
            </a:br>
            <a:r>
              <a:rPr lang="en-US" sz="2000" i="1" dirty="0">
                <a:solidFill>
                  <a:schemeClr val="bg1"/>
                </a:solidFill>
              </a:rPr>
              <a:t>Did I study enough?</a:t>
            </a:r>
            <a:br>
              <a:rPr lang="en-US" sz="2000" i="1" dirty="0">
                <a:solidFill>
                  <a:schemeClr val="bg1"/>
                </a:solidFill>
              </a:rPr>
            </a:br>
            <a:r>
              <a:rPr lang="en-US" sz="2000" dirty="0">
                <a:solidFill>
                  <a:schemeClr val="bg1"/>
                </a:solidFill>
              </a:rPr>
              <a:t>¿</a:t>
            </a:r>
            <a:r>
              <a:rPr lang="en-US" sz="2000" dirty="0" err="1">
                <a:solidFill>
                  <a:schemeClr val="bg1"/>
                </a:solidFill>
              </a:rPr>
              <a:t>Sufrí</a:t>
            </a:r>
            <a:r>
              <a:rPr lang="en-US" sz="2000" dirty="0">
                <a:solidFill>
                  <a:schemeClr val="bg1"/>
                </a:solidFill>
              </a:rPr>
              <a:t> </a:t>
            </a:r>
            <a:r>
              <a:rPr lang="en-US" sz="2000" dirty="0" err="1">
                <a:solidFill>
                  <a:schemeClr val="bg1"/>
                </a:solidFill>
              </a:rPr>
              <a:t>demasiado</a:t>
            </a:r>
            <a:r>
              <a:rPr lang="en-US" sz="2000" dirty="0">
                <a:solidFill>
                  <a:schemeClr val="bg1"/>
                </a:solidFill>
              </a:rPr>
              <a:t>? </a:t>
            </a:r>
            <a:br>
              <a:rPr lang="en-US" sz="2000" dirty="0">
                <a:solidFill>
                  <a:schemeClr val="bg1"/>
                </a:solidFill>
              </a:rPr>
            </a:br>
            <a:r>
              <a:rPr lang="en-US" sz="2000" i="1" dirty="0">
                <a:solidFill>
                  <a:schemeClr val="bg1"/>
                </a:solidFill>
              </a:rPr>
              <a:t>Did I suffer too much?</a:t>
            </a:r>
            <a:endParaRPr lang="en-GB" sz="2000" i="1" dirty="0">
              <a:solidFill>
                <a:schemeClr val="bg1"/>
              </a:solidFill>
            </a:endParaRPr>
          </a:p>
        </p:txBody>
      </p:sp>
    </p:spTree>
    <p:extLst>
      <p:ext uri="{BB962C8B-B14F-4D97-AF65-F5344CB8AC3E}">
        <p14:creationId xmlns:p14="http://schemas.microsoft.com/office/powerpoint/2010/main" val="192805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5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4"/>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8"/>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6" grpId="0"/>
      <p:bldP spid="17" grpId="0"/>
      <p:bldP spid="20" grpId="0"/>
      <p:bldP spid="21" grpId="0"/>
      <p:bldP spid="27" grpId="0"/>
      <p:bldP spid="24" grpId="0"/>
      <p:bldP spid="36" grpId="0"/>
      <p:bldP spid="40" grpId="0"/>
      <p:bldP spid="41" grpId="0"/>
      <p:bldP spid="42" grpId="0"/>
      <p:bldP spid="43" grpId="0"/>
      <p:bldP spid="44" grpId="0"/>
      <p:bldP spid="45" grpId="0"/>
      <p:bldP spid="46" grpId="0"/>
      <p:bldP spid="47" grpId="0"/>
      <p:bldP spid="48" grpId="0"/>
      <p:bldP spid="49" grpId="0"/>
      <p:bldP spid="50" grpId="0"/>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12" y="53473"/>
            <a:ext cx="10157925" cy="708526"/>
          </a:xfrm>
        </p:spPr>
        <p:txBody>
          <a:bodyPr>
            <a:normAutofit fontScale="90000"/>
          </a:bodyPr>
          <a:lstStyle/>
          <a:p>
            <a:r>
              <a:rPr lang="en-GB" sz="2400" b="1" dirty="0" err="1">
                <a:solidFill>
                  <a:srgbClr val="002060"/>
                </a:solidFill>
              </a:rPr>
              <a:t>Memorias</a:t>
            </a:r>
            <a:r>
              <a:rPr lang="en-GB" sz="2400" b="1" dirty="0">
                <a:solidFill>
                  <a:srgbClr val="002060"/>
                </a:solidFill>
              </a:rPr>
              <a:t> de un </a:t>
            </a:r>
            <a:r>
              <a:rPr lang="en-GB" sz="2400" b="1" dirty="0" err="1">
                <a:solidFill>
                  <a:srgbClr val="002060"/>
                </a:solidFill>
              </a:rPr>
              <a:t>viaje</a:t>
            </a:r>
            <a:r>
              <a:rPr lang="en-GB" sz="2400" b="1" dirty="0">
                <a:solidFill>
                  <a:srgbClr val="002060"/>
                </a:solidFill>
              </a:rPr>
              <a:t> a </a:t>
            </a:r>
            <a:r>
              <a:rPr lang="en-GB" sz="2400" b="1" dirty="0" err="1">
                <a:solidFill>
                  <a:srgbClr val="002060"/>
                </a:solidFill>
              </a:rPr>
              <a:t>Gijón</a:t>
            </a:r>
            <a:r>
              <a:rPr lang="en-GB" sz="2400" b="1" dirty="0">
                <a:solidFill>
                  <a:srgbClr val="002060"/>
                </a:solidFill>
              </a:rPr>
              <a:t>. </a:t>
            </a:r>
            <a:r>
              <a:rPr lang="en-GB" sz="2400" dirty="0" err="1">
                <a:solidFill>
                  <a:srgbClr val="002060"/>
                </a:solidFill>
              </a:rPr>
              <a:t>Escucha</a:t>
            </a:r>
            <a:r>
              <a:rPr lang="en-GB" sz="2400" dirty="0">
                <a:solidFill>
                  <a:srgbClr val="002060"/>
                </a:solidFill>
              </a:rPr>
              <a:t>. </a:t>
            </a:r>
            <a:br>
              <a:rPr lang="en-GB" sz="2400" dirty="0">
                <a:solidFill>
                  <a:srgbClr val="002060"/>
                </a:solidFill>
              </a:rPr>
            </a:br>
            <a:r>
              <a:rPr lang="en-GB" sz="2400" dirty="0">
                <a:solidFill>
                  <a:srgbClr val="002060"/>
                </a:solidFill>
              </a:rPr>
              <a:t>¿Es una </a:t>
            </a:r>
            <a:r>
              <a:rPr lang="en-GB" sz="2400" dirty="0" err="1">
                <a:solidFill>
                  <a:srgbClr val="002060"/>
                </a:solidFill>
              </a:rPr>
              <a:t>afirmación</a:t>
            </a:r>
            <a:r>
              <a:rPr lang="en-GB" sz="2400" dirty="0">
                <a:solidFill>
                  <a:srgbClr val="002060"/>
                </a:solidFill>
              </a:rPr>
              <a:t> o una </a:t>
            </a:r>
            <a:r>
              <a:rPr lang="en-GB" sz="2400" dirty="0" err="1">
                <a:solidFill>
                  <a:srgbClr val="002060"/>
                </a:solidFill>
              </a:rPr>
              <a:t>pregunta</a:t>
            </a:r>
            <a:r>
              <a:rPr lang="en-GB" sz="2400" dirty="0">
                <a:solidFill>
                  <a:srgbClr val="002060"/>
                </a:solidFill>
              </a:rPr>
              <a:t>? </a:t>
            </a:r>
            <a:r>
              <a:rPr lang="en-GB" sz="2400" dirty="0" err="1">
                <a:solidFill>
                  <a:srgbClr val="002060"/>
                </a:solidFill>
              </a:rPr>
              <a:t>Escribe</a:t>
            </a:r>
            <a:r>
              <a:rPr lang="en-GB" sz="2400" dirty="0">
                <a:solidFill>
                  <a:srgbClr val="002060"/>
                </a:solidFill>
              </a:rPr>
              <a:t> la </a:t>
            </a:r>
            <a:r>
              <a:rPr lang="en-GB" sz="2400" dirty="0" err="1">
                <a:solidFill>
                  <a:srgbClr val="002060"/>
                </a:solidFill>
              </a:rPr>
              <a:t>frase</a:t>
            </a:r>
            <a:r>
              <a:rPr lang="en-GB" sz="2400" dirty="0">
                <a:solidFill>
                  <a:srgbClr val="002060"/>
                </a:solidFill>
              </a:rPr>
              <a:t> en </a:t>
            </a:r>
            <a:r>
              <a:rPr lang="en-GB" sz="2400" dirty="0" err="1">
                <a:solidFill>
                  <a:srgbClr val="002060"/>
                </a:solidFill>
              </a:rPr>
              <a:t>español</a:t>
            </a:r>
            <a:r>
              <a:rPr lang="en-GB" sz="2400"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3" name="Table 2"/>
          <p:cNvGraphicFramePr>
            <a:graphicFrameLocks noGrp="1"/>
          </p:cNvGraphicFramePr>
          <p:nvPr>
            <p:extLst>
              <p:ext uri="{D42A27DB-BD31-4B8C-83A1-F6EECF244321}">
                <p14:modId xmlns:p14="http://schemas.microsoft.com/office/powerpoint/2010/main" val="2991792131"/>
              </p:ext>
            </p:extLst>
          </p:nvPr>
        </p:nvGraphicFramePr>
        <p:xfrm>
          <a:off x="160419" y="761999"/>
          <a:ext cx="4053772" cy="5554494"/>
        </p:xfrm>
        <a:graphic>
          <a:graphicData uri="http://schemas.openxmlformats.org/drawingml/2006/table">
            <a:tbl>
              <a:tblPr firstRow="1" bandRow="1">
                <a:tableStyleId>{5DA37D80-6434-44D0-A028-1B22A696006F}</a:tableStyleId>
              </a:tblPr>
              <a:tblGrid>
                <a:gridCol w="561476">
                  <a:extLst>
                    <a:ext uri="{9D8B030D-6E8A-4147-A177-3AD203B41FA5}">
                      <a16:colId xmlns:a16="http://schemas.microsoft.com/office/drawing/2014/main" val="20000"/>
                    </a:ext>
                  </a:extLst>
                </a:gridCol>
                <a:gridCol w="1822522">
                  <a:extLst>
                    <a:ext uri="{9D8B030D-6E8A-4147-A177-3AD203B41FA5}">
                      <a16:colId xmlns:a16="http://schemas.microsoft.com/office/drawing/2014/main" val="20001"/>
                    </a:ext>
                  </a:extLst>
                </a:gridCol>
                <a:gridCol w="1669774">
                  <a:extLst>
                    <a:ext uri="{9D8B030D-6E8A-4147-A177-3AD203B41FA5}">
                      <a16:colId xmlns:a16="http://schemas.microsoft.com/office/drawing/2014/main" val="20002"/>
                    </a:ext>
                  </a:extLst>
                </a:gridCol>
              </a:tblGrid>
              <a:tr h="617166">
                <a:tc>
                  <a:txBody>
                    <a:bodyPr/>
                    <a:lstStyle/>
                    <a:p>
                      <a:pPr algn="ctr"/>
                      <a:endParaRPr lang="en-US" dirty="0">
                        <a:solidFill>
                          <a:srgbClr val="002060"/>
                        </a:solidFill>
                      </a:endParaRPr>
                    </a:p>
                  </a:txBody>
                  <a:tcPr anchor="ctr"/>
                </a:tc>
                <a:tc>
                  <a:txBody>
                    <a:bodyPr/>
                    <a:lstStyle/>
                    <a:p>
                      <a:pPr algn="ctr"/>
                      <a:r>
                        <a:rPr lang="en-US" sz="2000">
                          <a:solidFill>
                            <a:srgbClr val="002060"/>
                          </a:solidFill>
                        </a:rPr>
                        <a:t>Afirmación</a:t>
                      </a:r>
                      <a:endParaRPr lang="en-US" sz="2000" dirty="0">
                        <a:solidFill>
                          <a:srgbClr val="002060"/>
                        </a:solidFill>
                      </a:endParaRPr>
                    </a:p>
                  </a:txBody>
                  <a:tcPr anchor="ctr"/>
                </a:tc>
                <a:tc>
                  <a:txBody>
                    <a:bodyPr/>
                    <a:lstStyle/>
                    <a:p>
                      <a:pPr algn="ctr"/>
                      <a:r>
                        <a:rPr lang="en-US" sz="2000">
                          <a:solidFill>
                            <a:srgbClr val="002060"/>
                          </a:solidFill>
                        </a:rPr>
                        <a:t>Pregunta</a:t>
                      </a:r>
                    </a:p>
                  </a:txBody>
                  <a:tcPr anchor="ctr"/>
                </a:tc>
                <a:extLst>
                  <a:ext uri="{0D108BD9-81ED-4DB2-BD59-A6C34878D82A}">
                    <a16:rowId xmlns:a16="http://schemas.microsoft.com/office/drawing/2014/main" val="10000"/>
                  </a:ext>
                </a:extLst>
              </a:tr>
              <a:tr h="617166">
                <a:tc>
                  <a:txBody>
                    <a:bodyPr/>
                    <a:lstStyle/>
                    <a:p>
                      <a:pPr algn="ctr"/>
                      <a:endParaRPr lang="en-US">
                        <a:solidFill>
                          <a:srgbClr val="002060"/>
                        </a:solidFill>
                      </a:endParaRPr>
                    </a:p>
                  </a:txBody>
                  <a:tcPr anchor="ctr"/>
                </a:tc>
                <a:tc>
                  <a:txBody>
                    <a:bodyPr/>
                    <a:lstStyle/>
                    <a:p>
                      <a:pPr algn="ctr"/>
                      <a:endParaRPr lang="en-US" sz="2000" dirty="0">
                        <a:solidFill>
                          <a:srgbClr val="002060"/>
                        </a:solidFill>
                      </a:endParaRPr>
                    </a:p>
                  </a:txBody>
                  <a:tcPr anchor="ctr"/>
                </a:tc>
                <a:tc>
                  <a:txBody>
                    <a:bodyPr/>
                    <a:lstStyle/>
                    <a:p>
                      <a:pPr algn="ctr"/>
                      <a:endParaRPr lang="en-US" sz="2000">
                        <a:solidFill>
                          <a:srgbClr val="002060"/>
                        </a:solidFill>
                      </a:endParaRPr>
                    </a:p>
                  </a:txBody>
                  <a:tcPr anchor="ctr"/>
                </a:tc>
                <a:extLst>
                  <a:ext uri="{0D108BD9-81ED-4DB2-BD59-A6C34878D82A}">
                    <a16:rowId xmlns:a16="http://schemas.microsoft.com/office/drawing/2014/main" val="10001"/>
                  </a:ext>
                </a:extLst>
              </a:tr>
              <a:tr h="617166">
                <a:tc>
                  <a:txBody>
                    <a:bodyPr/>
                    <a:lstStyle/>
                    <a:p>
                      <a:pPr algn="ctr"/>
                      <a:endParaRPr lang="en-US">
                        <a:solidFill>
                          <a:srgbClr val="002060"/>
                        </a:solidFill>
                      </a:endParaRPr>
                    </a:p>
                  </a:txBody>
                  <a:tcPr anchor="ctr"/>
                </a:tc>
                <a:tc>
                  <a:txBody>
                    <a:bodyPr/>
                    <a:lstStyle/>
                    <a:p>
                      <a:pPr algn="ctr"/>
                      <a:endParaRPr lang="en-US" sz="2000" dirty="0">
                        <a:solidFill>
                          <a:srgbClr val="002060"/>
                        </a:solidFill>
                      </a:endParaRPr>
                    </a:p>
                  </a:txBody>
                  <a:tcPr anchor="ctr"/>
                </a:tc>
                <a:tc>
                  <a:txBody>
                    <a:bodyPr/>
                    <a:lstStyle/>
                    <a:p>
                      <a:pPr algn="ctr"/>
                      <a:endParaRPr lang="en-US" sz="2000" dirty="0">
                        <a:solidFill>
                          <a:srgbClr val="002060"/>
                        </a:solidFill>
                      </a:endParaRPr>
                    </a:p>
                  </a:txBody>
                  <a:tcPr anchor="ctr"/>
                </a:tc>
                <a:extLst>
                  <a:ext uri="{0D108BD9-81ED-4DB2-BD59-A6C34878D82A}">
                    <a16:rowId xmlns:a16="http://schemas.microsoft.com/office/drawing/2014/main" val="10002"/>
                  </a:ext>
                </a:extLst>
              </a:tr>
              <a:tr h="617166">
                <a:tc>
                  <a:txBody>
                    <a:bodyPr/>
                    <a:lstStyle/>
                    <a:p>
                      <a:pPr algn="ctr"/>
                      <a:endParaRPr lang="en-US">
                        <a:solidFill>
                          <a:srgbClr val="002060"/>
                        </a:solidFill>
                      </a:endParaRPr>
                    </a:p>
                  </a:txBody>
                  <a:tcPr anchor="ctr"/>
                </a:tc>
                <a:tc>
                  <a:txBody>
                    <a:bodyPr/>
                    <a:lstStyle/>
                    <a:p>
                      <a:pPr algn="ctr"/>
                      <a:endParaRPr lang="en-US" sz="2000" dirty="0">
                        <a:solidFill>
                          <a:srgbClr val="002060"/>
                        </a:solidFill>
                      </a:endParaRPr>
                    </a:p>
                  </a:txBody>
                  <a:tcPr anchor="ctr"/>
                </a:tc>
                <a:tc>
                  <a:txBody>
                    <a:bodyPr/>
                    <a:lstStyle/>
                    <a:p>
                      <a:pPr algn="ctr"/>
                      <a:endParaRPr lang="en-US" sz="2000" dirty="0">
                        <a:solidFill>
                          <a:srgbClr val="002060"/>
                        </a:solidFill>
                      </a:endParaRPr>
                    </a:p>
                  </a:txBody>
                  <a:tcPr anchor="ctr"/>
                </a:tc>
                <a:extLst>
                  <a:ext uri="{0D108BD9-81ED-4DB2-BD59-A6C34878D82A}">
                    <a16:rowId xmlns:a16="http://schemas.microsoft.com/office/drawing/2014/main" val="10003"/>
                  </a:ext>
                </a:extLst>
              </a:tr>
              <a:tr h="617166">
                <a:tc>
                  <a:txBody>
                    <a:bodyPr/>
                    <a:lstStyle/>
                    <a:p>
                      <a:pPr algn="ctr"/>
                      <a:endParaRPr lang="en-US">
                        <a:solidFill>
                          <a:srgbClr val="002060"/>
                        </a:solidFill>
                      </a:endParaRPr>
                    </a:p>
                  </a:txBody>
                  <a:tcPr anchor="ctr"/>
                </a:tc>
                <a:tc>
                  <a:txBody>
                    <a:bodyPr/>
                    <a:lstStyle/>
                    <a:p>
                      <a:pPr algn="ctr"/>
                      <a:endParaRPr lang="en-US" sz="2000">
                        <a:solidFill>
                          <a:srgbClr val="002060"/>
                        </a:solidFill>
                      </a:endParaRPr>
                    </a:p>
                  </a:txBody>
                  <a:tcPr anchor="ctr"/>
                </a:tc>
                <a:tc>
                  <a:txBody>
                    <a:bodyPr/>
                    <a:lstStyle/>
                    <a:p>
                      <a:pPr algn="ctr"/>
                      <a:endParaRPr lang="en-US" sz="2000" dirty="0">
                        <a:solidFill>
                          <a:srgbClr val="002060"/>
                        </a:solidFill>
                      </a:endParaRPr>
                    </a:p>
                  </a:txBody>
                  <a:tcPr anchor="ctr"/>
                </a:tc>
                <a:extLst>
                  <a:ext uri="{0D108BD9-81ED-4DB2-BD59-A6C34878D82A}">
                    <a16:rowId xmlns:a16="http://schemas.microsoft.com/office/drawing/2014/main" val="10004"/>
                  </a:ext>
                </a:extLst>
              </a:tr>
              <a:tr h="617166">
                <a:tc>
                  <a:txBody>
                    <a:bodyPr/>
                    <a:lstStyle/>
                    <a:p>
                      <a:pPr algn="ctr"/>
                      <a:endParaRPr lang="en-US">
                        <a:solidFill>
                          <a:srgbClr val="002060"/>
                        </a:solidFill>
                      </a:endParaRPr>
                    </a:p>
                  </a:txBody>
                  <a:tcPr anchor="ctr"/>
                </a:tc>
                <a:tc>
                  <a:txBody>
                    <a:bodyPr/>
                    <a:lstStyle/>
                    <a:p>
                      <a:pPr algn="ctr"/>
                      <a:endParaRPr lang="en-US" sz="2000">
                        <a:solidFill>
                          <a:srgbClr val="002060"/>
                        </a:solidFill>
                      </a:endParaRPr>
                    </a:p>
                  </a:txBody>
                  <a:tcPr anchor="ctr"/>
                </a:tc>
                <a:tc>
                  <a:txBody>
                    <a:bodyPr/>
                    <a:lstStyle/>
                    <a:p>
                      <a:pPr algn="ctr"/>
                      <a:endParaRPr lang="en-US" sz="2000" dirty="0">
                        <a:solidFill>
                          <a:srgbClr val="002060"/>
                        </a:solidFill>
                      </a:endParaRPr>
                    </a:p>
                  </a:txBody>
                  <a:tcPr anchor="ctr"/>
                </a:tc>
                <a:extLst>
                  <a:ext uri="{0D108BD9-81ED-4DB2-BD59-A6C34878D82A}">
                    <a16:rowId xmlns:a16="http://schemas.microsoft.com/office/drawing/2014/main" val="10005"/>
                  </a:ext>
                </a:extLst>
              </a:tr>
              <a:tr h="617166">
                <a:tc>
                  <a:txBody>
                    <a:bodyPr/>
                    <a:lstStyle/>
                    <a:p>
                      <a:pPr algn="ctr"/>
                      <a:endParaRPr lang="en-US">
                        <a:solidFill>
                          <a:srgbClr val="002060"/>
                        </a:solidFill>
                      </a:endParaRPr>
                    </a:p>
                  </a:txBody>
                  <a:tcPr anchor="ctr"/>
                </a:tc>
                <a:tc>
                  <a:txBody>
                    <a:bodyPr/>
                    <a:lstStyle/>
                    <a:p>
                      <a:pPr algn="ctr"/>
                      <a:endParaRPr lang="en-US" sz="2000">
                        <a:solidFill>
                          <a:srgbClr val="002060"/>
                        </a:solidFill>
                      </a:endParaRPr>
                    </a:p>
                  </a:txBody>
                  <a:tcPr anchor="ctr"/>
                </a:tc>
                <a:tc>
                  <a:txBody>
                    <a:bodyPr/>
                    <a:lstStyle/>
                    <a:p>
                      <a:pPr algn="ctr"/>
                      <a:endParaRPr lang="en-US" sz="2000" dirty="0">
                        <a:solidFill>
                          <a:srgbClr val="002060"/>
                        </a:solidFill>
                      </a:endParaRPr>
                    </a:p>
                  </a:txBody>
                  <a:tcPr anchor="ctr"/>
                </a:tc>
                <a:extLst>
                  <a:ext uri="{0D108BD9-81ED-4DB2-BD59-A6C34878D82A}">
                    <a16:rowId xmlns:a16="http://schemas.microsoft.com/office/drawing/2014/main" val="10006"/>
                  </a:ext>
                </a:extLst>
              </a:tr>
              <a:tr h="617166">
                <a:tc>
                  <a:txBody>
                    <a:bodyPr/>
                    <a:lstStyle/>
                    <a:p>
                      <a:pPr algn="ctr"/>
                      <a:endParaRPr lang="en-US">
                        <a:solidFill>
                          <a:srgbClr val="002060"/>
                        </a:solidFill>
                      </a:endParaRPr>
                    </a:p>
                  </a:txBody>
                  <a:tcPr anchor="ctr"/>
                </a:tc>
                <a:tc>
                  <a:txBody>
                    <a:bodyPr/>
                    <a:lstStyle/>
                    <a:p>
                      <a:pPr algn="ctr"/>
                      <a:endParaRPr lang="en-US" sz="2000">
                        <a:solidFill>
                          <a:srgbClr val="002060"/>
                        </a:solidFill>
                      </a:endParaRPr>
                    </a:p>
                  </a:txBody>
                  <a:tcPr anchor="ctr"/>
                </a:tc>
                <a:tc>
                  <a:txBody>
                    <a:bodyPr/>
                    <a:lstStyle/>
                    <a:p>
                      <a:pPr algn="ctr"/>
                      <a:endParaRPr lang="en-US" sz="2000">
                        <a:solidFill>
                          <a:srgbClr val="002060"/>
                        </a:solidFill>
                      </a:endParaRPr>
                    </a:p>
                  </a:txBody>
                  <a:tcPr anchor="ctr"/>
                </a:tc>
                <a:extLst>
                  <a:ext uri="{0D108BD9-81ED-4DB2-BD59-A6C34878D82A}">
                    <a16:rowId xmlns:a16="http://schemas.microsoft.com/office/drawing/2014/main" val="10007"/>
                  </a:ext>
                </a:extLst>
              </a:tr>
              <a:tr h="617166">
                <a:tc>
                  <a:txBody>
                    <a:bodyPr/>
                    <a:lstStyle/>
                    <a:p>
                      <a:pPr algn="ctr"/>
                      <a:endParaRPr lang="en-US">
                        <a:solidFill>
                          <a:srgbClr val="002060"/>
                        </a:solidFill>
                      </a:endParaRPr>
                    </a:p>
                  </a:txBody>
                  <a:tcPr anchor="ctr"/>
                </a:tc>
                <a:tc>
                  <a:txBody>
                    <a:bodyPr/>
                    <a:lstStyle/>
                    <a:p>
                      <a:pPr algn="ctr"/>
                      <a:endParaRPr lang="en-US" sz="2000" dirty="0">
                        <a:solidFill>
                          <a:srgbClr val="002060"/>
                        </a:solidFill>
                      </a:endParaRPr>
                    </a:p>
                  </a:txBody>
                  <a:tcPr anchor="ctr"/>
                </a:tc>
                <a:tc>
                  <a:txBody>
                    <a:bodyPr/>
                    <a:lstStyle/>
                    <a:p>
                      <a:pPr algn="ctr"/>
                      <a:endParaRPr lang="en-US" sz="2000" dirty="0">
                        <a:solidFill>
                          <a:srgbClr val="002060"/>
                        </a:solidFill>
                      </a:endParaRPr>
                    </a:p>
                  </a:txBody>
                  <a:tcPr anchor="ctr"/>
                </a:tc>
                <a:extLst>
                  <a:ext uri="{0D108BD9-81ED-4DB2-BD59-A6C34878D82A}">
                    <a16:rowId xmlns:a16="http://schemas.microsoft.com/office/drawing/2014/main" val="10008"/>
                  </a:ext>
                </a:extLst>
              </a:tr>
            </a:tbl>
          </a:graphicData>
        </a:graphic>
      </p:graphicFrame>
      <p:sp>
        <p:nvSpPr>
          <p:cNvPr id="8" name="Action Button: Custom 16">
            <a:hlinkClick r:id="" action="ppaction://noaction" highlightClick="1">
              <a:snd r:embed="rId3" name="Viajé a Gijón en julio_.wav"/>
            </a:hlinkClick>
            <a:extLst>
              <a:ext uri="{FF2B5EF4-FFF2-40B4-BE49-F238E27FC236}">
                <a16:creationId xmlns:a16="http://schemas.microsoft.com/office/drawing/2014/main" id="{30030AF8-564D-734B-84B9-DB4C7A3A6A53}"/>
              </a:ext>
            </a:extLst>
          </p:cNvPr>
          <p:cNvSpPr/>
          <p:nvPr/>
        </p:nvSpPr>
        <p:spPr>
          <a:xfrm>
            <a:off x="232933" y="147265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4" name="Sali%CC%81 por la tarde.wav"/>
            </a:hlinkClick>
            <a:extLst>
              <a:ext uri="{FF2B5EF4-FFF2-40B4-BE49-F238E27FC236}">
                <a16:creationId xmlns:a16="http://schemas.microsoft.com/office/drawing/2014/main" id="{30030AF8-564D-734B-84B9-DB4C7A3A6A53}"/>
              </a:ext>
            </a:extLst>
          </p:cNvPr>
          <p:cNvSpPr/>
          <p:nvPr/>
        </p:nvSpPr>
        <p:spPr>
          <a:xfrm>
            <a:off x="232933" y="2085474"/>
            <a:ext cx="396000" cy="384756"/>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5" name="%C2%BFMonte%CC%81 a caballo_.wav"/>
            </a:hlinkClick>
            <a:extLst>
              <a:ext uri="{FF2B5EF4-FFF2-40B4-BE49-F238E27FC236}">
                <a16:creationId xmlns:a16="http://schemas.microsoft.com/office/drawing/2014/main" id="{30030AF8-564D-734B-84B9-DB4C7A3A6A53}"/>
              </a:ext>
            </a:extLst>
          </p:cNvPr>
          <p:cNvSpPr/>
          <p:nvPr/>
        </p:nvSpPr>
        <p:spPr>
          <a:xfrm>
            <a:off x="232934" y="270254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6" name="%C2%BFCamine%CC%81 al pueblo para ir al teatro_.wav"/>
            </a:hlinkClick>
            <a:extLst>
              <a:ext uri="{FF2B5EF4-FFF2-40B4-BE49-F238E27FC236}">
                <a16:creationId xmlns:a16="http://schemas.microsoft.com/office/drawing/2014/main" id="{30030AF8-564D-734B-84B9-DB4C7A3A6A53}"/>
              </a:ext>
            </a:extLst>
          </p:cNvPr>
          <p:cNvSpPr/>
          <p:nvPr/>
        </p:nvSpPr>
        <p:spPr>
          <a:xfrm>
            <a:off x="221570" y="333086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7" name="Cante%CC%81 mucho despue%CC%81s del concierto.wav"/>
            </a:hlinkClick>
            <a:extLst>
              <a:ext uri="{FF2B5EF4-FFF2-40B4-BE49-F238E27FC236}">
                <a16:creationId xmlns:a16="http://schemas.microsoft.com/office/drawing/2014/main" id="{30030AF8-564D-734B-84B9-DB4C7A3A6A53}"/>
              </a:ext>
            </a:extLst>
          </p:cNvPr>
          <p:cNvSpPr/>
          <p:nvPr/>
        </p:nvSpPr>
        <p:spPr>
          <a:xfrm>
            <a:off x="221569" y="393244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8" name="Volvi%CC%81 a la casa.wav"/>
            </a:hlinkClick>
            <a:extLst>
              <a:ext uri="{FF2B5EF4-FFF2-40B4-BE49-F238E27FC236}">
                <a16:creationId xmlns:a16="http://schemas.microsoft.com/office/drawing/2014/main" id="{30030AF8-564D-734B-84B9-DB4C7A3A6A53}"/>
              </a:ext>
            </a:extLst>
          </p:cNvPr>
          <p:cNvSpPr/>
          <p:nvPr/>
        </p:nvSpPr>
        <p:spPr>
          <a:xfrm>
            <a:off x="234938" y="456075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9" name="Decidi%CC%81 ir a las montan%CC%83as.wav"/>
            </a:hlinkClick>
            <a:extLst>
              <a:ext uri="{FF2B5EF4-FFF2-40B4-BE49-F238E27FC236}">
                <a16:creationId xmlns:a16="http://schemas.microsoft.com/office/drawing/2014/main" id="{30030AF8-564D-734B-84B9-DB4C7A3A6A53}"/>
              </a:ext>
            </a:extLst>
          </p:cNvPr>
          <p:cNvSpPr/>
          <p:nvPr/>
        </p:nvSpPr>
        <p:spPr>
          <a:xfrm>
            <a:off x="221569" y="517570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10" name="%C2%BFCorri%CC%81 al banco_.wav"/>
            </a:hlinkClick>
            <a:extLst>
              <a:ext uri="{FF2B5EF4-FFF2-40B4-BE49-F238E27FC236}">
                <a16:creationId xmlns:a16="http://schemas.microsoft.com/office/drawing/2014/main" id="{30030AF8-564D-734B-84B9-DB4C7A3A6A53}"/>
              </a:ext>
            </a:extLst>
          </p:cNvPr>
          <p:cNvSpPr/>
          <p:nvPr/>
        </p:nvSpPr>
        <p:spPr>
          <a:xfrm>
            <a:off x="221570" y="579065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p:cNvSpPr txBox="1"/>
          <p:nvPr/>
        </p:nvSpPr>
        <p:spPr>
          <a:xfrm>
            <a:off x="4251160" y="1470526"/>
            <a:ext cx="4852736" cy="400110"/>
          </a:xfrm>
          <a:prstGeom prst="rect">
            <a:avLst/>
          </a:prstGeom>
          <a:noFill/>
        </p:spPr>
        <p:txBody>
          <a:bodyPr wrap="square" rtlCol="0">
            <a:spAutoFit/>
          </a:bodyPr>
          <a:lstStyle/>
          <a:p>
            <a:r>
              <a:rPr lang="en-US" sz="2000" dirty="0">
                <a:solidFill>
                  <a:schemeClr val="accent5">
                    <a:lumMod val="50000"/>
                  </a:schemeClr>
                </a:solidFill>
              </a:rPr>
              <a:t>¿</a:t>
            </a:r>
            <a:r>
              <a:rPr lang="en-US" sz="2000" dirty="0" err="1">
                <a:solidFill>
                  <a:schemeClr val="accent5">
                    <a:lumMod val="50000"/>
                  </a:schemeClr>
                </a:solidFill>
              </a:rPr>
              <a:t>Viajé</a:t>
            </a:r>
            <a:r>
              <a:rPr lang="en-US" sz="2000" dirty="0">
                <a:solidFill>
                  <a:schemeClr val="accent5">
                    <a:lumMod val="50000"/>
                  </a:schemeClr>
                </a:solidFill>
              </a:rPr>
              <a:t> a </a:t>
            </a:r>
            <a:r>
              <a:rPr lang="en-US" sz="2000" dirty="0" err="1">
                <a:solidFill>
                  <a:schemeClr val="accent5">
                    <a:lumMod val="50000"/>
                  </a:schemeClr>
                </a:solidFill>
              </a:rPr>
              <a:t>Gijón</a:t>
            </a:r>
            <a:r>
              <a:rPr lang="en-US" sz="2000" dirty="0">
                <a:solidFill>
                  <a:schemeClr val="accent5">
                    <a:lumMod val="50000"/>
                  </a:schemeClr>
                </a:solidFill>
              </a:rPr>
              <a:t> </a:t>
            </a:r>
            <a:r>
              <a:rPr lang="en-US" sz="2000" dirty="0" err="1">
                <a:solidFill>
                  <a:schemeClr val="accent5">
                    <a:lumMod val="50000"/>
                  </a:schemeClr>
                </a:solidFill>
              </a:rPr>
              <a:t>en</a:t>
            </a:r>
            <a:r>
              <a:rPr lang="en-US" sz="2000" dirty="0">
                <a:solidFill>
                  <a:schemeClr val="accent5">
                    <a:lumMod val="50000"/>
                  </a:schemeClr>
                </a:solidFill>
              </a:rPr>
              <a:t> </a:t>
            </a:r>
            <a:r>
              <a:rPr lang="en-US" sz="2000" dirty="0" err="1">
                <a:solidFill>
                  <a:schemeClr val="accent5">
                    <a:lumMod val="50000"/>
                  </a:schemeClr>
                </a:solidFill>
              </a:rPr>
              <a:t>julio</a:t>
            </a:r>
            <a:r>
              <a:rPr lang="en-US" sz="2000" dirty="0">
                <a:solidFill>
                  <a:schemeClr val="accent5">
                    <a:lumMod val="50000"/>
                  </a:schemeClr>
                </a:solidFill>
              </a:rPr>
              <a:t>?</a:t>
            </a:r>
          </a:p>
        </p:txBody>
      </p:sp>
      <p:sp>
        <p:nvSpPr>
          <p:cNvPr id="24" name="TextBox 23"/>
          <p:cNvSpPr txBox="1"/>
          <p:nvPr/>
        </p:nvSpPr>
        <p:spPr>
          <a:xfrm>
            <a:off x="4291263" y="2110076"/>
            <a:ext cx="4638842" cy="400110"/>
          </a:xfrm>
          <a:prstGeom prst="rect">
            <a:avLst/>
          </a:prstGeom>
          <a:noFill/>
        </p:spPr>
        <p:txBody>
          <a:bodyPr wrap="square" rtlCol="0">
            <a:spAutoFit/>
          </a:bodyPr>
          <a:lstStyle/>
          <a:p>
            <a:r>
              <a:rPr lang="en-US" sz="2000" dirty="0" err="1">
                <a:solidFill>
                  <a:schemeClr val="accent5">
                    <a:lumMod val="50000"/>
                  </a:schemeClr>
                </a:solidFill>
              </a:rPr>
              <a:t>Salí</a:t>
            </a:r>
            <a:r>
              <a:rPr lang="en-US" sz="2000" dirty="0">
                <a:solidFill>
                  <a:schemeClr val="accent5">
                    <a:lumMod val="50000"/>
                  </a:schemeClr>
                </a:solidFill>
              </a:rPr>
              <a:t> </a:t>
            </a:r>
            <a:r>
              <a:rPr lang="en-US" sz="2000" dirty="0" err="1">
                <a:solidFill>
                  <a:schemeClr val="accent5">
                    <a:lumMod val="50000"/>
                  </a:schemeClr>
                </a:solidFill>
              </a:rPr>
              <a:t>por</a:t>
            </a:r>
            <a:r>
              <a:rPr lang="en-US" sz="2000" dirty="0">
                <a:solidFill>
                  <a:schemeClr val="accent5">
                    <a:lumMod val="50000"/>
                  </a:schemeClr>
                </a:solidFill>
              </a:rPr>
              <a:t> la </a:t>
            </a:r>
            <a:r>
              <a:rPr lang="en-US" sz="2000" dirty="0" err="1">
                <a:solidFill>
                  <a:schemeClr val="accent5">
                    <a:lumMod val="50000"/>
                  </a:schemeClr>
                </a:solidFill>
              </a:rPr>
              <a:t>tarde</a:t>
            </a:r>
            <a:r>
              <a:rPr lang="en-US" sz="2000" dirty="0">
                <a:solidFill>
                  <a:schemeClr val="accent5">
                    <a:lumMod val="50000"/>
                  </a:schemeClr>
                </a:solidFill>
              </a:rPr>
              <a:t>.</a:t>
            </a:r>
          </a:p>
        </p:txBody>
      </p:sp>
      <p:sp>
        <p:nvSpPr>
          <p:cNvPr id="25" name="TextBox 24"/>
          <p:cNvSpPr txBox="1"/>
          <p:nvPr/>
        </p:nvSpPr>
        <p:spPr>
          <a:xfrm>
            <a:off x="4264526" y="2687052"/>
            <a:ext cx="4090737" cy="400110"/>
          </a:xfrm>
          <a:prstGeom prst="rect">
            <a:avLst/>
          </a:prstGeom>
          <a:noFill/>
        </p:spPr>
        <p:txBody>
          <a:bodyPr wrap="square" rtlCol="0">
            <a:spAutoFit/>
          </a:bodyPr>
          <a:lstStyle/>
          <a:p>
            <a:r>
              <a:rPr lang="en-US" sz="2000" dirty="0">
                <a:solidFill>
                  <a:schemeClr val="accent5">
                    <a:lumMod val="50000"/>
                  </a:schemeClr>
                </a:solidFill>
              </a:rPr>
              <a:t>¿</a:t>
            </a:r>
            <a:r>
              <a:rPr lang="en-US" sz="2000" dirty="0" err="1">
                <a:solidFill>
                  <a:schemeClr val="accent5">
                    <a:lumMod val="50000"/>
                  </a:schemeClr>
                </a:solidFill>
              </a:rPr>
              <a:t>Monté</a:t>
            </a:r>
            <a:r>
              <a:rPr lang="en-US" sz="2000" dirty="0">
                <a:solidFill>
                  <a:schemeClr val="accent5">
                    <a:lumMod val="50000"/>
                  </a:schemeClr>
                </a:solidFill>
              </a:rPr>
              <a:t> a </a:t>
            </a:r>
            <a:r>
              <a:rPr lang="en-US" sz="2000" dirty="0" err="1">
                <a:solidFill>
                  <a:schemeClr val="accent5">
                    <a:lumMod val="50000"/>
                  </a:schemeClr>
                </a:solidFill>
              </a:rPr>
              <a:t>caballo</a:t>
            </a:r>
            <a:r>
              <a:rPr lang="en-US" sz="2000" dirty="0">
                <a:solidFill>
                  <a:schemeClr val="accent5">
                    <a:lumMod val="50000"/>
                  </a:schemeClr>
                </a:solidFill>
              </a:rPr>
              <a:t>?</a:t>
            </a:r>
          </a:p>
        </p:txBody>
      </p:sp>
      <p:sp>
        <p:nvSpPr>
          <p:cNvPr id="26" name="TextBox 25"/>
          <p:cNvSpPr txBox="1"/>
          <p:nvPr/>
        </p:nvSpPr>
        <p:spPr>
          <a:xfrm>
            <a:off x="4211052" y="3315369"/>
            <a:ext cx="5307263" cy="400110"/>
          </a:xfrm>
          <a:prstGeom prst="rect">
            <a:avLst/>
          </a:prstGeom>
          <a:noFill/>
        </p:spPr>
        <p:txBody>
          <a:bodyPr wrap="square" rtlCol="0">
            <a:spAutoFit/>
          </a:bodyPr>
          <a:lstStyle/>
          <a:p>
            <a:r>
              <a:rPr lang="en-US" sz="2000" dirty="0">
                <a:solidFill>
                  <a:schemeClr val="accent5">
                    <a:lumMod val="50000"/>
                  </a:schemeClr>
                </a:solidFill>
              </a:rPr>
              <a:t>¿</a:t>
            </a:r>
            <a:r>
              <a:rPr lang="en-US" sz="2000" dirty="0" err="1">
                <a:solidFill>
                  <a:schemeClr val="accent5">
                    <a:lumMod val="50000"/>
                  </a:schemeClr>
                </a:solidFill>
              </a:rPr>
              <a:t>Caminé</a:t>
            </a:r>
            <a:r>
              <a:rPr lang="en-US" sz="2000" dirty="0">
                <a:solidFill>
                  <a:schemeClr val="accent5">
                    <a:lumMod val="50000"/>
                  </a:schemeClr>
                </a:solidFill>
              </a:rPr>
              <a:t> al pueblo </a:t>
            </a:r>
            <a:r>
              <a:rPr lang="en-US" sz="2000" dirty="0" err="1">
                <a:solidFill>
                  <a:schemeClr val="accent5">
                    <a:lumMod val="50000"/>
                  </a:schemeClr>
                </a:solidFill>
              </a:rPr>
              <a:t>para</a:t>
            </a:r>
            <a:r>
              <a:rPr lang="en-US" sz="2000" dirty="0">
                <a:solidFill>
                  <a:schemeClr val="accent5">
                    <a:lumMod val="50000"/>
                  </a:schemeClr>
                </a:solidFill>
              </a:rPr>
              <a:t> </a:t>
            </a:r>
            <a:r>
              <a:rPr lang="en-US" sz="2000" dirty="0" err="1">
                <a:solidFill>
                  <a:schemeClr val="accent5">
                    <a:lumMod val="50000"/>
                  </a:schemeClr>
                </a:solidFill>
              </a:rPr>
              <a:t>ir</a:t>
            </a:r>
            <a:r>
              <a:rPr lang="en-US" sz="2000" dirty="0">
                <a:solidFill>
                  <a:schemeClr val="accent5">
                    <a:lumMod val="50000"/>
                  </a:schemeClr>
                </a:solidFill>
              </a:rPr>
              <a:t> al </a:t>
            </a:r>
            <a:r>
              <a:rPr lang="en-US" sz="2000" dirty="0" err="1">
                <a:solidFill>
                  <a:schemeClr val="accent5">
                    <a:lumMod val="50000"/>
                  </a:schemeClr>
                </a:solidFill>
              </a:rPr>
              <a:t>teatro</a:t>
            </a:r>
            <a:r>
              <a:rPr lang="en-US" sz="2000" dirty="0">
                <a:solidFill>
                  <a:schemeClr val="accent5">
                    <a:lumMod val="50000"/>
                  </a:schemeClr>
                </a:solidFill>
              </a:rPr>
              <a:t>?</a:t>
            </a:r>
          </a:p>
        </p:txBody>
      </p:sp>
      <p:sp>
        <p:nvSpPr>
          <p:cNvPr id="27" name="TextBox 26"/>
          <p:cNvSpPr txBox="1"/>
          <p:nvPr/>
        </p:nvSpPr>
        <p:spPr>
          <a:xfrm>
            <a:off x="4284579" y="3947304"/>
            <a:ext cx="5053262" cy="400110"/>
          </a:xfrm>
          <a:prstGeom prst="rect">
            <a:avLst/>
          </a:prstGeom>
          <a:noFill/>
        </p:spPr>
        <p:txBody>
          <a:bodyPr wrap="square" rtlCol="0">
            <a:spAutoFit/>
          </a:bodyPr>
          <a:lstStyle/>
          <a:p>
            <a:r>
              <a:rPr lang="en-US" sz="2000" dirty="0" err="1">
                <a:solidFill>
                  <a:schemeClr val="accent5">
                    <a:lumMod val="50000"/>
                  </a:schemeClr>
                </a:solidFill>
              </a:rPr>
              <a:t>Canté</a:t>
            </a:r>
            <a:r>
              <a:rPr lang="en-US" sz="2000" dirty="0">
                <a:solidFill>
                  <a:schemeClr val="accent5">
                    <a:lumMod val="50000"/>
                  </a:schemeClr>
                </a:solidFill>
              </a:rPr>
              <a:t> mucho </a:t>
            </a:r>
            <a:r>
              <a:rPr lang="en-US" sz="2000" dirty="0" err="1">
                <a:solidFill>
                  <a:schemeClr val="accent5">
                    <a:lumMod val="50000"/>
                  </a:schemeClr>
                </a:solidFill>
              </a:rPr>
              <a:t>después</a:t>
            </a:r>
            <a:r>
              <a:rPr lang="en-US" sz="2000" dirty="0">
                <a:solidFill>
                  <a:schemeClr val="accent5">
                    <a:lumMod val="50000"/>
                  </a:schemeClr>
                </a:solidFill>
              </a:rPr>
              <a:t> del </a:t>
            </a:r>
            <a:r>
              <a:rPr lang="en-US" sz="2000" dirty="0" err="1">
                <a:solidFill>
                  <a:schemeClr val="accent5">
                    <a:lumMod val="50000"/>
                  </a:schemeClr>
                </a:solidFill>
              </a:rPr>
              <a:t>concierto</a:t>
            </a:r>
            <a:r>
              <a:rPr lang="en-US" sz="2000" dirty="0">
                <a:solidFill>
                  <a:schemeClr val="accent5">
                    <a:lumMod val="50000"/>
                  </a:schemeClr>
                </a:solidFill>
              </a:rPr>
              <a:t>.</a:t>
            </a:r>
          </a:p>
        </p:txBody>
      </p:sp>
      <p:sp>
        <p:nvSpPr>
          <p:cNvPr id="28" name="TextBox 27"/>
          <p:cNvSpPr txBox="1"/>
          <p:nvPr/>
        </p:nvSpPr>
        <p:spPr>
          <a:xfrm>
            <a:off x="4291264" y="4531895"/>
            <a:ext cx="4531894" cy="400110"/>
          </a:xfrm>
          <a:prstGeom prst="rect">
            <a:avLst/>
          </a:prstGeom>
          <a:noFill/>
        </p:spPr>
        <p:txBody>
          <a:bodyPr wrap="square" rtlCol="0">
            <a:spAutoFit/>
          </a:bodyPr>
          <a:lstStyle/>
          <a:p>
            <a:r>
              <a:rPr lang="en-US" sz="2000" dirty="0" err="1">
                <a:solidFill>
                  <a:schemeClr val="accent5">
                    <a:lumMod val="50000"/>
                  </a:schemeClr>
                </a:solidFill>
              </a:rPr>
              <a:t>Volví</a:t>
            </a:r>
            <a:r>
              <a:rPr lang="en-US" sz="2000" dirty="0">
                <a:solidFill>
                  <a:schemeClr val="accent5">
                    <a:lumMod val="50000"/>
                  </a:schemeClr>
                </a:solidFill>
              </a:rPr>
              <a:t> a la casa.</a:t>
            </a:r>
          </a:p>
        </p:txBody>
      </p:sp>
      <p:sp>
        <p:nvSpPr>
          <p:cNvPr id="29" name="TextBox 28"/>
          <p:cNvSpPr txBox="1"/>
          <p:nvPr/>
        </p:nvSpPr>
        <p:spPr>
          <a:xfrm>
            <a:off x="4291263" y="5146842"/>
            <a:ext cx="3916948" cy="400110"/>
          </a:xfrm>
          <a:prstGeom prst="rect">
            <a:avLst/>
          </a:prstGeom>
          <a:noFill/>
        </p:spPr>
        <p:txBody>
          <a:bodyPr wrap="square" rtlCol="0">
            <a:spAutoFit/>
          </a:bodyPr>
          <a:lstStyle/>
          <a:p>
            <a:r>
              <a:rPr lang="en-US" sz="2000" dirty="0" err="1">
                <a:solidFill>
                  <a:schemeClr val="accent5">
                    <a:lumMod val="50000"/>
                  </a:schemeClr>
                </a:solidFill>
              </a:rPr>
              <a:t>Decidí</a:t>
            </a:r>
            <a:r>
              <a:rPr lang="en-US" sz="2000" dirty="0">
                <a:solidFill>
                  <a:schemeClr val="accent5">
                    <a:lumMod val="50000"/>
                  </a:schemeClr>
                </a:solidFill>
              </a:rPr>
              <a:t> </a:t>
            </a:r>
            <a:r>
              <a:rPr lang="en-US" sz="2000" dirty="0" err="1">
                <a:solidFill>
                  <a:schemeClr val="accent5">
                    <a:lumMod val="50000"/>
                  </a:schemeClr>
                </a:solidFill>
              </a:rPr>
              <a:t>ir</a:t>
            </a:r>
            <a:r>
              <a:rPr lang="en-US" sz="2000" dirty="0">
                <a:solidFill>
                  <a:schemeClr val="accent5">
                    <a:lumMod val="50000"/>
                  </a:schemeClr>
                </a:solidFill>
              </a:rPr>
              <a:t> a </a:t>
            </a:r>
            <a:r>
              <a:rPr lang="en-US" sz="2000" dirty="0" err="1">
                <a:solidFill>
                  <a:schemeClr val="accent5">
                    <a:lumMod val="50000"/>
                  </a:schemeClr>
                </a:solidFill>
              </a:rPr>
              <a:t>las</a:t>
            </a:r>
            <a:r>
              <a:rPr lang="en-US" sz="2000" dirty="0">
                <a:solidFill>
                  <a:schemeClr val="accent5">
                    <a:lumMod val="50000"/>
                  </a:schemeClr>
                </a:solidFill>
              </a:rPr>
              <a:t> </a:t>
            </a:r>
            <a:r>
              <a:rPr lang="en-US" sz="2000" dirty="0" err="1">
                <a:solidFill>
                  <a:schemeClr val="accent5">
                    <a:lumMod val="50000"/>
                  </a:schemeClr>
                </a:solidFill>
              </a:rPr>
              <a:t>montañas</a:t>
            </a:r>
            <a:r>
              <a:rPr lang="en-US" sz="2000" dirty="0">
                <a:solidFill>
                  <a:schemeClr val="accent5">
                    <a:lumMod val="50000"/>
                  </a:schemeClr>
                </a:solidFill>
              </a:rPr>
              <a:t>.</a:t>
            </a:r>
          </a:p>
        </p:txBody>
      </p:sp>
      <p:sp>
        <p:nvSpPr>
          <p:cNvPr id="30" name="TextBox 29"/>
          <p:cNvSpPr txBox="1"/>
          <p:nvPr/>
        </p:nvSpPr>
        <p:spPr>
          <a:xfrm>
            <a:off x="4251158" y="5775157"/>
            <a:ext cx="3863474" cy="400110"/>
          </a:xfrm>
          <a:prstGeom prst="rect">
            <a:avLst/>
          </a:prstGeom>
          <a:noFill/>
        </p:spPr>
        <p:txBody>
          <a:bodyPr wrap="square" rtlCol="0">
            <a:spAutoFit/>
          </a:bodyPr>
          <a:lstStyle/>
          <a:p>
            <a:r>
              <a:rPr lang="en-US" sz="2000" dirty="0">
                <a:solidFill>
                  <a:schemeClr val="accent5">
                    <a:lumMod val="50000"/>
                  </a:schemeClr>
                </a:solidFill>
              </a:rPr>
              <a:t>¿</a:t>
            </a:r>
            <a:r>
              <a:rPr lang="en-US" sz="2000" dirty="0" err="1">
                <a:solidFill>
                  <a:schemeClr val="accent5">
                    <a:lumMod val="50000"/>
                  </a:schemeClr>
                </a:solidFill>
              </a:rPr>
              <a:t>Corrí</a:t>
            </a:r>
            <a:r>
              <a:rPr lang="en-US" sz="2000" dirty="0">
                <a:solidFill>
                  <a:schemeClr val="accent5">
                    <a:lumMod val="50000"/>
                  </a:schemeClr>
                </a:solidFill>
              </a:rPr>
              <a:t> al </a:t>
            </a:r>
            <a:r>
              <a:rPr lang="en-US" sz="2000" dirty="0" err="1">
                <a:solidFill>
                  <a:schemeClr val="accent5">
                    <a:lumMod val="50000"/>
                  </a:schemeClr>
                </a:solidFill>
              </a:rPr>
              <a:t>banco</a:t>
            </a:r>
            <a:r>
              <a:rPr lang="en-US" sz="2000" dirty="0">
                <a:solidFill>
                  <a:schemeClr val="accent5">
                    <a:lumMod val="50000"/>
                  </a:schemeClr>
                </a:solidFill>
              </a:rPr>
              <a:t>?</a:t>
            </a:r>
            <a:endParaRPr lang="en-US" sz="2000" dirty="0"/>
          </a:p>
        </p:txBody>
      </p:sp>
      <p:pic>
        <p:nvPicPr>
          <p:cNvPr id="32" name="Picture 2" descr="http://www.clker.com/cliparts/j/p/l/D/8/K/green-tick-md.png">
            <a:extLst>
              <a:ext uri="{FF2B5EF4-FFF2-40B4-BE49-F238E27FC236}">
                <a16:creationId xmlns:a16="http://schemas.microsoft.com/office/drawing/2014/main" id="{72CA6249-9D7C-0642-9A92-DB2EB68F5FE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213779" y="1449282"/>
            <a:ext cx="474500" cy="494479"/>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http://www.clker.com/cliparts/j/p/l/D/8/K/green-tick-md.png">
            <a:extLst>
              <a:ext uri="{FF2B5EF4-FFF2-40B4-BE49-F238E27FC236}">
                <a16:creationId xmlns:a16="http://schemas.microsoft.com/office/drawing/2014/main" id="{1F3BDE96-5DE0-C74B-A921-245684ADDED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396101" y="2085474"/>
            <a:ext cx="474500" cy="494479"/>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http://www.clker.com/cliparts/j/p/l/D/8/K/green-tick-md.png">
            <a:extLst>
              <a:ext uri="{FF2B5EF4-FFF2-40B4-BE49-F238E27FC236}">
                <a16:creationId xmlns:a16="http://schemas.microsoft.com/office/drawing/2014/main" id="{B7A2321D-FC6A-AC45-BF94-CE4EA895634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213779" y="2687052"/>
            <a:ext cx="474500" cy="494479"/>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7616424E-8194-7F47-A44B-65EE0B354CC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213779" y="3287844"/>
            <a:ext cx="474500" cy="494479"/>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2" descr="http://www.clker.com/cliparts/j/p/l/D/8/K/green-tick-md.png">
            <a:extLst>
              <a:ext uri="{FF2B5EF4-FFF2-40B4-BE49-F238E27FC236}">
                <a16:creationId xmlns:a16="http://schemas.microsoft.com/office/drawing/2014/main" id="{39EB2EF7-6D97-674C-B20A-AB2B83C0B35A}"/>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396101" y="3913181"/>
            <a:ext cx="474500" cy="494479"/>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http://www.clker.com/cliparts/j/p/l/D/8/K/green-tick-md.png">
            <a:extLst>
              <a:ext uri="{FF2B5EF4-FFF2-40B4-BE49-F238E27FC236}">
                <a16:creationId xmlns:a16="http://schemas.microsoft.com/office/drawing/2014/main" id="{BA5DF342-A71A-B948-991E-33D8E87B7EB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396101" y="4484710"/>
            <a:ext cx="474500" cy="494479"/>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http://www.clker.com/cliparts/j/p/l/D/8/K/green-tick-md.png">
            <a:extLst>
              <a:ext uri="{FF2B5EF4-FFF2-40B4-BE49-F238E27FC236}">
                <a16:creationId xmlns:a16="http://schemas.microsoft.com/office/drawing/2014/main" id="{713C3F65-5B22-7A4C-A776-AE96C2B84FA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396101" y="5126463"/>
            <a:ext cx="474500" cy="494479"/>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http://www.clker.com/cliparts/j/p/l/D/8/K/green-tick-md.png">
            <a:extLst>
              <a:ext uri="{FF2B5EF4-FFF2-40B4-BE49-F238E27FC236}">
                <a16:creationId xmlns:a16="http://schemas.microsoft.com/office/drawing/2014/main" id="{D0D83A70-3E37-4142-AF3F-6A380856444A}"/>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208423" y="5727972"/>
            <a:ext cx="474500" cy="494479"/>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map of spain with labels - Clip Art Library">
            <a:extLst>
              <a:ext uri="{FF2B5EF4-FFF2-40B4-BE49-F238E27FC236}">
                <a16:creationId xmlns:a16="http://schemas.microsoft.com/office/drawing/2014/main" id="{8B8FD40A-C37D-0E46-987F-2C3FCDC1264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3600" r="23937" b="69979"/>
          <a:stretch/>
        </p:blipFill>
        <p:spPr bwMode="auto">
          <a:xfrm>
            <a:off x="7656887" y="1031924"/>
            <a:ext cx="4271256" cy="1731819"/>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CuadroTexto 18">
            <a:extLst>
              <a:ext uri="{FF2B5EF4-FFF2-40B4-BE49-F238E27FC236}">
                <a16:creationId xmlns:a16="http://schemas.microsoft.com/office/drawing/2014/main" id="{DB0C888E-A529-6049-8A70-320F219555A7}"/>
              </a:ext>
            </a:extLst>
          </p:cNvPr>
          <p:cNvSpPr txBox="1"/>
          <p:nvPr/>
        </p:nvSpPr>
        <p:spPr>
          <a:xfrm>
            <a:off x="8561464" y="936745"/>
            <a:ext cx="8386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Gijón</a:t>
            </a:r>
          </a:p>
        </p:txBody>
      </p:sp>
      <p:sp>
        <p:nvSpPr>
          <p:cNvPr id="43" name="Elipse 25">
            <a:extLst>
              <a:ext uri="{FF2B5EF4-FFF2-40B4-BE49-F238E27FC236}">
                <a16:creationId xmlns:a16="http://schemas.microsoft.com/office/drawing/2014/main" id="{7E346709-DF88-954C-9284-75F707D413F9}"/>
              </a:ext>
            </a:extLst>
          </p:cNvPr>
          <p:cNvSpPr/>
          <p:nvPr/>
        </p:nvSpPr>
        <p:spPr>
          <a:xfrm>
            <a:off x="9173787" y="1290933"/>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Rectangle 4"/>
          <p:cNvSpPr/>
          <p:nvPr/>
        </p:nvSpPr>
        <p:spPr>
          <a:xfrm>
            <a:off x="4221398" y="880182"/>
            <a:ext cx="2291012" cy="400110"/>
          </a:xfrm>
          <a:prstGeom prst="rect">
            <a:avLst/>
          </a:prstGeom>
        </p:spPr>
        <p:txBody>
          <a:bodyPr wrap="none">
            <a:spAutoFit/>
          </a:bodyPr>
          <a:lstStyle/>
          <a:p>
            <a:pPr algn="ctr"/>
            <a:r>
              <a:rPr lang="en-US" sz="2000" b="1">
                <a:solidFill>
                  <a:srgbClr val="002060"/>
                </a:solidFill>
              </a:rPr>
              <a:t>Frase en español</a:t>
            </a:r>
            <a:endParaRPr lang="en-US" sz="2000" b="1" dirty="0">
              <a:solidFill>
                <a:srgbClr val="002060"/>
              </a:solidFill>
            </a:endParaRPr>
          </a:p>
        </p:txBody>
      </p:sp>
      <p:pic>
        <p:nvPicPr>
          <p:cNvPr id="6" name="Picture 5">
            <a:extLst>
              <a:ext uri="{FF2B5EF4-FFF2-40B4-BE49-F238E27FC236}">
                <a16:creationId xmlns:a16="http://schemas.microsoft.com/office/drawing/2014/main" id="{03632A7B-B8F8-A148-BE8A-024534A0096B}"/>
              </a:ext>
            </a:extLst>
          </p:cNvPr>
          <p:cNvPicPr>
            <a:picLocks noChangeAspect="1"/>
          </p:cNvPicPr>
          <p:nvPr/>
        </p:nvPicPr>
        <p:blipFill>
          <a:blip r:embed="rId13">
            <a:clrChange>
              <a:clrFrom>
                <a:srgbClr val="FFFFFF"/>
              </a:clrFrom>
              <a:clrTo>
                <a:srgbClr val="FFFFFF">
                  <a:alpha val="0"/>
                </a:srgbClr>
              </a:clrTo>
            </a:clrChange>
          </a:blip>
          <a:stretch>
            <a:fillRect/>
          </a:stretch>
        </p:blipFill>
        <p:spPr>
          <a:xfrm flipH="1">
            <a:off x="9366629" y="2782122"/>
            <a:ext cx="2022182" cy="1928864"/>
          </a:xfrm>
          <a:prstGeom prst="rect">
            <a:avLst/>
          </a:prstGeom>
        </p:spPr>
      </p:pic>
      <p:pic>
        <p:nvPicPr>
          <p:cNvPr id="7" name="Picture 6">
            <a:extLst>
              <a:ext uri="{FF2B5EF4-FFF2-40B4-BE49-F238E27FC236}">
                <a16:creationId xmlns:a16="http://schemas.microsoft.com/office/drawing/2014/main" id="{832553C7-D872-D648-A921-AC77B619F7B2}"/>
              </a:ext>
            </a:extLst>
          </p:cNvPr>
          <p:cNvPicPr>
            <a:picLocks noChangeAspect="1"/>
          </p:cNvPicPr>
          <p:nvPr/>
        </p:nvPicPr>
        <p:blipFill>
          <a:blip r:embed="rId14"/>
          <a:stretch>
            <a:fillRect/>
          </a:stretch>
        </p:blipFill>
        <p:spPr>
          <a:xfrm>
            <a:off x="8208212" y="4729364"/>
            <a:ext cx="3719932" cy="1554445"/>
          </a:xfrm>
          <a:prstGeom prst="rect">
            <a:avLst/>
          </a:prstGeom>
        </p:spPr>
      </p:pic>
    </p:spTree>
    <p:extLst>
      <p:ext uri="{BB962C8B-B14F-4D97-AF65-F5344CB8AC3E}">
        <p14:creationId xmlns:p14="http://schemas.microsoft.com/office/powerpoint/2010/main" val="92420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230976" y="3499729"/>
            <a:ext cx="11311401" cy="830997"/>
          </a:xfrm>
          <a:prstGeom prst="rect">
            <a:avLst/>
          </a:prstGeom>
          <a:noFill/>
        </p:spPr>
        <p:txBody>
          <a:bodyPr wrap="square" rtlCol="0">
            <a:spAutoFit/>
          </a:bodyPr>
          <a:lstStyle/>
          <a:p>
            <a:r>
              <a:rPr lang="en-US" sz="2400">
                <a:solidFill>
                  <a:srgbClr val="002060"/>
                </a:solidFill>
              </a:rPr>
              <a:t>To mean ‘</a:t>
            </a:r>
            <a:r>
              <a:rPr lang="en-US" sz="2400" b="1">
                <a:solidFill>
                  <a:srgbClr val="002060"/>
                </a:solidFill>
              </a:rPr>
              <a:t>you</a:t>
            </a:r>
            <a:r>
              <a:rPr lang="en-US" sz="2400">
                <a:solidFill>
                  <a:srgbClr val="002060"/>
                </a:solidFill>
              </a:rPr>
              <a:t>’ with an </a:t>
            </a:r>
            <a:r>
              <a:rPr lang="en-US" sz="2400" b="1">
                <a:solidFill>
                  <a:srgbClr val="002060"/>
                </a:solidFill>
              </a:rPr>
              <a:t>‘–er’ or ‘–ir’ </a:t>
            </a:r>
            <a:r>
              <a:rPr lang="en-US" sz="2400">
                <a:solidFill>
                  <a:srgbClr val="002060"/>
                </a:solidFill>
              </a:rPr>
              <a:t>verb in the preterite, remove _____ </a:t>
            </a:r>
            <a:r>
              <a:rPr lang="en-US" sz="2400" dirty="0">
                <a:solidFill>
                  <a:srgbClr val="002060"/>
                </a:solidFill>
              </a:rPr>
              <a:t>and </a:t>
            </a:r>
            <a:r>
              <a:rPr lang="en-US" sz="2400">
                <a:solidFill>
                  <a:srgbClr val="002060"/>
                </a:solidFill>
              </a:rPr>
              <a:t>add ____. </a:t>
            </a:r>
            <a:endParaRPr lang="en-US" sz="2400" dirty="0">
              <a:solidFill>
                <a:srgbClr val="002060"/>
              </a:solidFill>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27287" y="-3697"/>
            <a:ext cx="6352760" cy="1325563"/>
          </a:xfrm>
        </p:spPr>
        <p:txBody>
          <a:bodyPr>
            <a:normAutofit/>
          </a:bodyPr>
          <a:lstStyle/>
          <a:p>
            <a:r>
              <a:rPr lang="en-GB" sz="2400" b="1" dirty="0">
                <a:solidFill>
                  <a:schemeClr val="bg1"/>
                </a:solidFill>
              </a:rPr>
              <a:t>Talking </a:t>
            </a:r>
            <a:r>
              <a:rPr lang="en-GB" sz="2400" b="1">
                <a:solidFill>
                  <a:schemeClr val="bg1"/>
                </a:solidFill>
              </a:rPr>
              <a:t>about ‘you’ in the </a:t>
            </a:r>
            <a:r>
              <a:rPr lang="en-GB" sz="2400" b="1" dirty="0">
                <a:solidFill>
                  <a:schemeClr val="bg1"/>
                </a:solidFill>
              </a:rPr>
              <a:t>past</a:t>
            </a:r>
            <a:r>
              <a:rPr lang="en-GB" sz="2400" b="1">
                <a:solidFill>
                  <a:schemeClr val="bg1"/>
                </a:solidFill>
              </a:rPr>
              <a:t>: </a:t>
            </a:r>
            <a:br>
              <a:rPr lang="en-GB" sz="2400" b="1">
                <a:solidFill>
                  <a:schemeClr val="bg1"/>
                </a:solidFill>
              </a:rPr>
            </a:br>
            <a:r>
              <a:rPr lang="en-GB" sz="2400" b="1">
                <a:solidFill>
                  <a:schemeClr val="bg1"/>
                </a:solidFill>
              </a:rPr>
              <a:t>2</a:t>
            </a:r>
            <a:r>
              <a:rPr lang="en-GB" sz="2400" b="1" baseline="30000">
                <a:solidFill>
                  <a:schemeClr val="bg1"/>
                </a:solidFill>
              </a:rPr>
              <a:t>nd</a:t>
            </a:r>
            <a:r>
              <a:rPr lang="en-GB" sz="2400" b="1">
                <a:solidFill>
                  <a:schemeClr val="bg1"/>
                </a:solidFill>
              </a:rPr>
              <a:t> person singular preterite [revisited]</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5" name="TextBox 14"/>
          <p:cNvSpPr txBox="1"/>
          <p:nvPr/>
        </p:nvSpPr>
        <p:spPr>
          <a:xfrm>
            <a:off x="230977" y="4537799"/>
            <a:ext cx="2553368" cy="461665"/>
          </a:xfrm>
          <a:prstGeom prst="rect">
            <a:avLst/>
          </a:prstGeom>
          <a:noFill/>
        </p:spPr>
        <p:txBody>
          <a:bodyPr wrap="square" rtlCol="0">
            <a:spAutoFit/>
          </a:bodyPr>
          <a:lstStyle/>
          <a:p>
            <a:r>
              <a:rPr lang="en-US" sz="2400">
                <a:solidFill>
                  <a:srgbClr val="002060"/>
                </a:solidFill>
              </a:rPr>
              <a:t>you offered</a:t>
            </a:r>
            <a:endParaRPr lang="en-US" sz="2400" dirty="0">
              <a:solidFill>
                <a:srgbClr val="002060"/>
              </a:solidFill>
            </a:endParaRPr>
          </a:p>
        </p:txBody>
      </p:sp>
      <p:sp>
        <p:nvSpPr>
          <p:cNvPr id="16" name="TextBox 15"/>
          <p:cNvSpPr txBox="1"/>
          <p:nvPr/>
        </p:nvSpPr>
        <p:spPr>
          <a:xfrm>
            <a:off x="3043175" y="4537799"/>
            <a:ext cx="1617579" cy="461665"/>
          </a:xfrm>
          <a:prstGeom prst="rect">
            <a:avLst/>
          </a:prstGeom>
          <a:noFill/>
        </p:spPr>
        <p:txBody>
          <a:bodyPr wrap="square" rtlCol="0">
            <a:spAutoFit/>
          </a:bodyPr>
          <a:lstStyle/>
          <a:p>
            <a:r>
              <a:rPr lang="en-US" sz="2400" dirty="0" err="1">
                <a:solidFill>
                  <a:srgbClr val="002060"/>
                </a:solidFill>
              </a:rPr>
              <a:t>ofrec</a:t>
            </a:r>
            <a:r>
              <a:rPr lang="en-US" sz="2400" b="1" dirty="0" err="1">
                <a:solidFill>
                  <a:srgbClr val="EE6000"/>
                </a:solidFill>
              </a:rPr>
              <a:t>iste</a:t>
            </a:r>
            <a:endParaRPr lang="en-US" sz="2400" b="1" dirty="0">
              <a:solidFill>
                <a:srgbClr val="EE6000"/>
              </a:solidFill>
            </a:endParaRPr>
          </a:p>
        </p:txBody>
      </p:sp>
      <p:sp>
        <p:nvSpPr>
          <p:cNvPr id="20" name="TextBox 19"/>
          <p:cNvSpPr txBox="1"/>
          <p:nvPr/>
        </p:nvSpPr>
        <p:spPr>
          <a:xfrm>
            <a:off x="5747807" y="4548287"/>
            <a:ext cx="2309468" cy="461665"/>
          </a:xfrm>
          <a:prstGeom prst="rect">
            <a:avLst/>
          </a:prstGeom>
          <a:noFill/>
        </p:spPr>
        <p:txBody>
          <a:bodyPr wrap="square" rtlCol="0">
            <a:spAutoFit/>
          </a:bodyPr>
          <a:lstStyle/>
          <a:p>
            <a:r>
              <a:rPr lang="en-US" sz="2400">
                <a:solidFill>
                  <a:srgbClr val="002060"/>
                </a:solidFill>
              </a:rPr>
              <a:t>you suffered</a:t>
            </a:r>
            <a:endParaRPr lang="en-US" sz="2400" dirty="0">
              <a:solidFill>
                <a:srgbClr val="002060"/>
              </a:solidFill>
            </a:endParaRPr>
          </a:p>
        </p:txBody>
      </p:sp>
      <p:sp>
        <p:nvSpPr>
          <p:cNvPr id="21" name="TextBox 20"/>
          <p:cNvSpPr txBox="1"/>
          <p:nvPr/>
        </p:nvSpPr>
        <p:spPr>
          <a:xfrm>
            <a:off x="8651481" y="4536998"/>
            <a:ext cx="2139553" cy="461665"/>
          </a:xfrm>
          <a:prstGeom prst="rect">
            <a:avLst/>
          </a:prstGeom>
          <a:noFill/>
        </p:spPr>
        <p:txBody>
          <a:bodyPr wrap="square" rtlCol="0">
            <a:spAutoFit/>
          </a:bodyPr>
          <a:lstStyle/>
          <a:p>
            <a:r>
              <a:rPr lang="en-US" sz="2400" dirty="0" err="1">
                <a:solidFill>
                  <a:srgbClr val="002060"/>
                </a:solidFill>
              </a:rPr>
              <a:t>sufr</a:t>
            </a:r>
            <a:r>
              <a:rPr lang="en-US" sz="2400" b="1" dirty="0" err="1">
                <a:solidFill>
                  <a:srgbClr val="EE6000"/>
                </a:solidFill>
              </a:rPr>
              <a:t>iste</a:t>
            </a:r>
            <a:endParaRPr lang="en-US" sz="2400" b="1" dirty="0">
              <a:solidFill>
                <a:srgbClr val="EE6000"/>
              </a:solidFill>
            </a:endParaRPr>
          </a:p>
        </p:txBody>
      </p:sp>
      <p:sp>
        <p:nvSpPr>
          <p:cNvPr id="30" name="TextBox 10">
            <a:extLst>
              <a:ext uri="{FF2B5EF4-FFF2-40B4-BE49-F238E27FC236}">
                <a16:creationId xmlns:a16="http://schemas.microsoft.com/office/drawing/2014/main" id="{B6847340-BAA8-D34A-8F0C-5FB2A85379D7}"/>
              </a:ext>
            </a:extLst>
          </p:cNvPr>
          <p:cNvSpPr txBox="1"/>
          <p:nvPr/>
        </p:nvSpPr>
        <p:spPr>
          <a:xfrm>
            <a:off x="1026398" y="3859819"/>
            <a:ext cx="765863" cy="461665"/>
          </a:xfrm>
          <a:prstGeom prst="rect">
            <a:avLst/>
          </a:prstGeom>
          <a:noFill/>
        </p:spPr>
        <p:txBody>
          <a:bodyPr wrap="square" rtlCol="0">
            <a:spAutoFit/>
          </a:bodyPr>
          <a:lstStyle/>
          <a:p>
            <a:r>
              <a:rPr lang="en-US" sz="2400" b="1" dirty="0" err="1">
                <a:solidFill>
                  <a:srgbClr val="EE6000"/>
                </a:solidFill>
              </a:rPr>
              <a:t>iste</a:t>
            </a:r>
            <a:endParaRPr lang="en-US" sz="2400" b="1" dirty="0">
              <a:solidFill>
                <a:srgbClr val="EE6000"/>
              </a:solidFill>
            </a:endParaRPr>
          </a:p>
        </p:txBody>
      </p:sp>
      <p:sp>
        <p:nvSpPr>
          <p:cNvPr id="34" name="TextBox 7">
            <a:extLst>
              <a:ext uri="{FF2B5EF4-FFF2-40B4-BE49-F238E27FC236}">
                <a16:creationId xmlns:a16="http://schemas.microsoft.com/office/drawing/2014/main" id="{91CBDF7B-9119-C84B-8BE5-146FB542A308}"/>
              </a:ext>
            </a:extLst>
          </p:cNvPr>
          <p:cNvSpPr txBox="1"/>
          <p:nvPr/>
        </p:nvSpPr>
        <p:spPr>
          <a:xfrm>
            <a:off x="9613736" y="3485985"/>
            <a:ext cx="1177298" cy="461665"/>
          </a:xfrm>
          <a:prstGeom prst="rect">
            <a:avLst/>
          </a:prstGeom>
          <a:noFill/>
        </p:spPr>
        <p:txBody>
          <a:bodyPr wrap="square" rtlCol="0">
            <a:spAutoFit/>
          </a:bodyPr>
          <a:lstStyle/>
          <a:p>
            <a:r>
              <a:rPr lang="en-US" sz="2400" b="1">
                <a:solidFill>
                  <a:srgbClr val="EE6000"/>
                </a:solidFill>
              </a:rPr>
              <a:t>er/ir</a:t>
            </a:r>
            <a:endParaRPr lang="en-US" sz="2400" b="1" dirty="0">
              <a:solidFill>
                <a:srgbClr val="EE6000"/>
              </a:solidFill>
            </a:endParaRPr>
          </a:p>
        </p:txBody>
      </p:sp>
      <p:cxnSp>
        <p:nvCxnSpPr>
          <p:cNvPr id="37" name="Straight Arrow Connector 36"/>
          <p:cNvCxnSpPr/>
          <p:nvPr/>
        </p:nvCxnSpPr>
        <p:spPr>
          <a:xfrm>
            <a:off x="2231624" y="4773907"/>
            <a:ext cx="761733"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821102" y="4779119"/>
            <a:ext cx="761733"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38466" y="2335494"/>
            <a:ext cx="2331312" cy="461665"/>
          </a:xfrm>
          <a:prstGeom prst="rect">
            <a:avLst/>
          </a:prstGeom>
          <a:noFill/>
        </p:spPr>
        <p:txBody>
          <a:bodyPr wrap="square" rtlCol="0">
            <a:spAutoFit/>
          </a:bodyPr>
          <a:lstStyle/>
          <a:p>
            <a:r>
              <a:rPr lang="en-US" sz="2400">
                <a:solidFill>
                  <a:srgbClr val="002060"/>
                </a:solidFill>
              </a:rPr>
              <a:t>you studied </a:t>
            </a:r>
            <a:endParaRPr lang="en-US" sz="2400" dirty="0">
              <a:solidFill>
                <a:srgbClr val="002060"/>
              </a:solidFill>
            </a:endParaRPr>
          </a:p>
        </p:txBody>
      </p:sp>
      <p:sp>
        <p:nvSpPr>
          <p:cNvPr id="40" name="TextBox 39"/>
          <p:cNvSpPr txBox="1"/>
          <p:nvPr/>
        </p:nvSpPr>
        <p:spPr>
          <a:xfrm>
            <a:off x="3042426" y="2329922"/>
            <a:ext cx="1914330" cy="461665"/>
          </a:xfrm>
          <a:prstGeom prst="rect">
            <a:avLst/>
          </a:prstGeom>
          <a:noFill/>
        </p:spPr>
        <p:txBody>
          <a:bodyPr wrap="square" rtlCol="0">
            <a:spAutoFit/>
          </a:bodyPr>
          <a:lstStyle/>
          <a:p>
            <a:r>
              <a:rPr lang="en-US" sz="2400" dirty="0" err="1">
                <a:solidFill>
                  <a:srgbClr val="002060"/>
                </a:solidFill>
              </a:rPr>
              <a:t>estud</a:t>
            </a:r>
            <a:r>
              <a:rPr lang="en-US" sz="2400" b="1" dirty="0" err="1">
                <a:solidFill>
                  <a:srgbClr val="EE6000"/>
                </a:solidFill>
              </a:rPr>
              <a:t>iaste</a:t>
            </a:r>
            <a:endParaRPr lang="en-US" sz="2400" b="1" dirty="0">
              <a:solidFill>
                <a:srgbClr val="EE6000"/>
              </a:solidFill>
            </a:endParaRPr>
          </a:p>
        </p:txBody>
      </p:sp>
      <p:sp>
        <p:nvSpPr>
          <p:cNvPr id="41" name="TextBox 40"/>
          <p:cNvSpPr txBox="1"/>
          <p:nvPr/>
        </p:nvSpPr>
        <p:spPr>
          <a:xfrm>
            <a:off x="5803048" y="2350326"/>
            <a:ext cx="1965158" cy="461665"/>
          </a:xfrm>
          <a:prstGeom prst="rect">
            <a:avLst/>
          </a:prstGeom>
          <a:noFill/>
        </p:spPr>
        <p:txBody>
          <a:bodyPr wrap="square" rtlCol="0">
            <a:spAutoFit/>
          </a:bodyPr>
          <a:lstStyle/>
          <a:p>
            <a:r>
              <a:rPr lang="en-US" sz="2400">
                <a:solidFill>
                  <a:srgbClr val="002060"/>
                </a:solidFill>
              </a:rPr>
              <a:t>you cried</a:t>
            </a:r>
            <a:endParaRPr lang="en-US" sz="2400" dirty="0">
              <a:solidFill>
                <a:srgbClr val="002060"/>
              </a:solidFill>
            </a:endParaRPr>
          </a:p>
        </p:txBody>
      </p:sp>
      <p:sp>
        <p:nvSpPr>
          <p:cNvPr id="42" name="TextBox 41"/>
          <p:cNvSpPr txBox="1"/>
          <p:nvPr/>
        </p:nvSpPr>
        <p:spPr>
          <a:xfrm>
            <a:off x="8453072" y="2340666"/>
            <a:ext cx="1376948" cy="461665"/>
          </a:xfrm>
          <a:prstGeom prst="rect">
            <a:avLst/>
          </a:prstGeom>
          <a:noFill/>
        </p:spPr>
        <p:txBody>
          <a:bodyPr wrap="square" rtlCol="0">
            <a:spAutoFit/>
          </a:bodyPr>
          <a:lstStyle/>
          <a:p>
            <a:r>
              <a:rPr lang="en-US" sz="2400" dirty="0" err="1">
                <a:solidFill>
                  <a:srgbClr val="002060"/>
                </a:solidFill>
              </a:rPr>
              <a:t>llor</a:t>
            </a:r>
            <a:r>
              <a:rPr lang="en-US" sz="2400" b="1" dirty="0" err="1">
                <a:solidFill>
                  <a:srgbClr val="EE6000"/>
                </a:solidFill>
              </a:rPr>
              <a:t>aste</a:t>
            </a:r>
            <a:endParaRPr lang="en-US" sz="2400" b="1" dirty="0">
              <a:solidFill>
                <a:srgbClr val="EE6000"/>
              </a:solidFill>
            </a:endParaRPr>
          </a:p>
        </p:txBody>
      </p:sp>
      <p:sp>
        <p:nvSpPr>
          <p:cNvPr id="43" name="TextBox 42"/>
          <p:cNvSpPr txBox="1"/>
          <p:nvPr/>
        </p:nvSpPr>
        <p:spPr>
          <a:xfrm>
            <a:off x="230976" y="1661002"/>
            <a:ext cx="11669889" cy="498598"/>
          </a:xfrm>
          <a:prstGeom prst="rect">
            <a:avLst/>
          </a:prstGeom>
          <a:noFill/>
        </p:spPr>
        <p:txBody>
          <a:bodyPr wrap="square" rtlCol="0">
            <a:spAutoFit/>
          </a:bodyPr>
          <a:lstStyle/>
          <a:p>
            <a:pPr>
              <a:lnSpc>
                <a:spcPct val="110000"/>
              </a:lnSpc>
            </a:pPr>
            <a:r>
              <a:rPr lang="en-US" sz="2400">
                <a:solidFill>
                  <a:srgbClr val="002060"/>
                </a:solidFill>
              </a:rPr>
              <a:t>To mean ‘</a:t>
            </a:r>
            <a:r>
              <a:rPr lang="en-US" sz="2400" b="1">
                <a:solidFill>
                  <a:srgbClr val="002060"/>
                </a:solidFill>
              </a:rPr>
              <a:t>you</a:t>
            </a:r>
            <a:r>
              <a:rPr lang="en-US" sz="2400">
                <a:solidFill>
                  <a:srgbClr val="002060"/>
                </a:solidFill>
              </a:rPr>
              <a:t>’ with an ‘</a:t>
            </a:r>
            <a:r>
              <a:rPr lang="en-US" sz="2400" b="1">
                <a:solidFill>
                  <a:srgbClr val="002060"/>
                </a:solidFill>
              </a:rPr>
              <a:t>-ar</a:t>
            </a:r>
            <a:r>
              <a:rPr lang="en-US" sz="2400">
                <a:solidFill>
                  <a:srgbClr val="002060"/>
                </a:solidFill>
              </a:rPr>
              <a:t>’ verb in the preterite, remove </a:t>
            </a:r>
            <a:r>
              <a:rPr lang="en-US" sz="2400" dirty="0">
                <a:solidFill>
                  <a:srgbClr val="002060"/>
                </a:solidFill>
              </a:rPr>
              <a:t>____ and </a:t>
            </a:r>
            <a:r>
              <a:rPr lang="en-US" sz="2400">
                <a:solidFill>
                  <a:srgbClr val="002060"/>
                </a:solidFill>
              </a:rPr>
              <a:t>add _____. </a:t>
            </a:r>
            <a:endParaRPr lang="en-US" sz="2400" dirty="0">
              <a:solidFill>
                <a:srgbClr val="002060"/>
              </a:solidFill>
            </a:endParaRPr>
          </a:p>
        </p:txBody>
      </p:sp>
      <p:sp>
        <p:nvSpPr>
          <p:cNvPr id="44" name="TextBox 5">
            <a:extLst>
              <a:ext uri="{FF2B5EF4-FFF2-40B4-BE49-F238E27FC236}">
                <a16:creationId xmlns:a16="http://schemas.microsoft.com/office/drawing/2014/main" id="{1DDC6FAD-6F61-A744-9665-4CDE8B47E955}"/>
              </a:ext>
            </a:extLst>
          </p:cNvPr>
          <p:cNvSpPr txBox="1"/>
          <p:nvPr/>
        </p:nvSpPr>
        <p:spPr>
          <a:xfrm>
            <a:off x="8594819" y="1664468"/>
            <a:ext cx="815012" cy="461665"/>
          </a:xfrm>
          <a:prstGeom prst="rect">
            <a:avLst/>
          </a:prstGeom>
          <a:noFill/>
        </p:spPr>
        <p:txBody>
          <a:bodyPr wrap="square" rtlCol="0">
            <a:spAutoFit/>
          </a:bodyPr>
          <a:lstStyle/>
          <a:p>
            <a:pPr algn="ctr"/>
            <a:r>
              <a:rPr lang="en-US" sz="2400" b="1" dirty="0" err="1">
                <a:solidFill>
                  <a:srgbClr val="EE6000"/>
                </a:solidFill>
              </a:rPr>
              <a:t>ar</a:t>
            </a:r>
            <a:endParaRPr lang="en-US" sz="2400" b="1" dirty="0">
              <a:solidFill>
                <a:srgbClr val="EE6000"/>
              </a:solidFill>
            </a:endParaRPr>
          </a:p>
        </p:txBody>
      </p:sp>
      <p:sp>
        <p:nvSpPr>
          <p:cNvPr id="45" name="TextBox 9">
            <a:extLst>
              <a:ext uri="{FF2B5EF4-FFF2-40B4-BE49-F238E27FC236}">
                <a16:creationId xmlns:a16="http://schemas.microsoft.com/office/drawing/2014/main" id="{8C7D56F2-E73F-174D-82F2-839AF3A0182F}"/>
              </a:ext>
            </a:extLst>
          </p:cNvPr>
          <p:cNvSpPr txBox="1"/>
          <p:nvPr/>
        </p:nvSpPr>
        <p:spPr>
          <a:xfrm>
            <a:off x="10766899" y="1647258"/>
            <a:ext cx="925971" cy="461665"/>
          </a:xfrm>
          <a:prstGeom prst="rect">
            <a:avLst/>
          </a:prstGeom>
          <a:noFill/>
        </p:spPr>
        <p:txBody>
          <a:bodyPr wrap="square" rtlCol="0">
            <a:spAutoFit/>
          </a:bodyPr>
          <a:lstStyle/>
          <a:p>
            <a:pPr algn="ctr"/>
            <a:r>
              <a:rPr lang="en-US" sz="2400" b="1" dirty="0" err="1">
                <a:solidFill>
                  <a:srgbClr val="EE6000"/>
                </a:solidFill>
              </a:rPr>
              <a:t>aste</a:t>
            </a:r>
            <a:endParaRPr lang="en-US" sz="2400" b="1" dirty="0">
              <a:solidFill>
                <a:srgbClr val="EE6000"/>
              </a:solidFill>
            </a:endParaRPr>
          </a:p>
        </p:txBody>
      </p:sp>
      <p:cxnSp>
        <p:nvCxnSpPr>
          <p:cNvPr id="46" name="Straight Arrow Connector 45"/>
          <p:cNvCxnSpPr/>
          <p:nvPr/>
        </p:nvCxnSpPr>
        <p:spPr>
          <a:xfrm>
            <a:off x="2239837" y="2626502"/>
            <a:ext cx="761733"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7511091" y="2626502"/>
            <a:ext cx="761733"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35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5" grpId="0"/>
      <p:bldP spid="16" grpId="0"/>
      <p:bldP spid="20" grpId="0"/>
      <p:bldP spid="21" grpId="0"/>
      <p:bldP spid="30" grpId="0"/>
      <p:bldP spid="34" grpId="0"/>
      <p:bldP spid="4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Template>
  <TotalTime>4379</TotalTime>
  <Words>11155</Words>
  <Application>Microsoft Office PowerPoint</Application>
  <PresentationFormat>Widescreen</PresentationFormat>
  <Paragraphs>1193</Paragraphs>
  <Slides>37</Slides>
  <Notes>36</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37</vt:i4>
      </vt:variant>
    </vt:vector>
  </HeadingPairs>
  <TitlesOfParts>
    <vt:vector size="47" baseType="lpstr">
      <vt:lpstr>Arial</vt:lpstr>
      <vt:lpstr>Calibri</vt:lpstr>
      <vt:lpstr>Century Gothic</vt:lpstr>
      <vt:lpstr>Times New Roman</vt:lpstr>
      <vt:lpstr>Wingdings</vt:lpstr>
      <vt:lpstr>1_Office Theme</vt:lpstr>
      <vt:lpstr>2_Office Theme</vt:lpstr>
      <vt:lpstr>3_Office Theme</vt:lpstr>
      <vt:lpstr>4_Office Theme</vt:lpstr>
      <vt:lpstr>5_Office Theme</vt:lpstr>
      <vt:lpstr>Asking questions about what people did</vt:lpstr>
      <vt:lpstr>Vocabulario</vt:lpstr>
      <vt:lpstr>Vocabulario</vt:lpstr>
      <vt:lpstr>Vocabulario</vt:lpstr>
      <vt:lpstr>Vocabulario</vt:lpstr>
      <vt:lpstr>escuchar</vt:lpstr>
      <vt:lpstr>Talking about ‘I’ in the past: 1st person singular in the preterite [revisited]</vt:lpstr>
      <vt:lpstr>Memorias de un viaje a Gijón. Escucha.  ¿Es una afirmación o una pregunta? Escribe la frase en español.</vt:lpstr>
      <vt:lpstr>Talking about ‘you’ in the past:  2nd person singular preterite [revisited]</vt:lpstr>
      <vt:lpstr>Daniel tiene mala memoria. No sabe qué hizo durante una visita a Gijón. Lee el texto. </vt:lpstr>
      <vt:lpstr>Saying dates in Spanish</vt:lpstr>
      <vt:lpstr>Ahora escucha y lee al mismo tiempo. Después de escuchar cada parte del texto, ¿puedes dar una palabra alternativa?</vt:lpstr>
      <vt:lpstr>Asking questions in Spanish Question intonation and verb use</vt:lpstr>
      <vt:lpstr>hablar / escuchar</vt:lpstr>
      <vt:lpstr>hablar / escuchar</vt:lpstr>
      <vt:lpstr>hablar / escuchar</vt:lpstr>
      <vt:lpstr>hablar / escuchar</vt:lpstr>
      <vt:lpstr>Learning about a famous Spanish-speaking person</vt:lpstr>
      <vt:lpstr>Fonética</vt:lpstr>
      <vt:lpstr>hablar / escuchar / escribir</vt:lpstr>
      <vt:lpstr>hablar / escuchar / escribir</vt:lpstr>
      <vt:lpstr>hablar / escuchar / escribir</vt:lpstr>
      <vt:lpstr>hablar / escuchar / escribir</vt:lpstr>
      <vt:lpstr>Saying the date [revisited]</vt:lpstr>
      <vt:lpstr>¿Cuándo es el cumpleaños de cada persona famosa?  Escucha y escribe la letra correcta.</vt:lpstr>
      <vt:lpstr>¿Quiénes son? ¿De dónde son?</vt:lpstr>
      <vt:lpstr>Hoy vamos a leer un texto sobre un hombre muy famoso. ¿Quién es?</vt:lpstr>
      <vt:lpstr>Lee unas frases sobre la vida de Lionel Messi. Debes poner la información en el orden correcto (1 = earliest event; 7 = latest event):</vt:lpstr>
      <vt:lpstr>Talking about the past: 3rd person  singular in the preterite [revisited]</vt:lpstr>
      <vt:lpstr>Lee el texto sobre la vida de Messi y completa el texto. Después, escucha. ¿Cuántos verbos regulares ‘-ar’ y ‘-er/ir’ en el pretérito hay en el texto?</vt:lpstr>
      <vt:lpstr>Escribe una biografía de una persona famosa de España o de otro país donde hablan español. Debes utilizar verbos que terminan en ‘-ó’, ‘-ió’, ‘hizo’ y ‘fue’.</vt:lpstr>
      <vt:lpstr>Hablamos sobre Lionel Messi en parejas.</vt:lpstr>
      <vt:lpstr>cards</vt:lpstr>
      <vt:lpstr>Solución</vt:lpstr>
      <vt:lpstr>Solución</vt:lpstr>
      <vt:lpstr>Gaming Grammar</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Fonética</dc:title>
  <dc:creator>Mollie Bentley-Smith</dc:creator>
  <cp:lastModifiedBy>Peter Watson</cp:lastModifiedBy>
  <cp:revision>304</cp:revision>
  <dcterms:created xsi:type="dcterms:W3CDTF">2020-10-30T12:24:54Z</dcterms:created>
  <dcterms:modified xsi:type="dcterms:W3CDTF">2021-06-30T14:29:49Z</dcterms:modified>
</cp:coreProperties>
</file>