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5"/>
  </p:notesMasterIdLst>
  <p:sldIdLst>
    <p:sldId id="331" r:id="rId3"/>
    <p:sldId id="347" r:id="rId4"/>
    <p:sldId id="309" r:id="rId5"/>
    <p:sldId id="260" r:id="rId6"/>
    <p:sldId id="348" r:id="rId7"/>
    <p:sldId id="326" r:id="rId8"/>
    <p:sldId id="261" r:id="rId9"/>
    <p:sldId id="350" r:id="rId10"/>
    <p:sldId id="352" r:id="rId11"/>
    <p:sldId id="354" r:id="rId12"/>
    <p:sldId id="327" r:id="rId13"/>
    <p:sldId id="33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36" clrIdx="0">
    <p:extLst>
      <p:ext uri="{19B8F6BF-5375-455C-9EA6-DF929625EA0E}">
        <p15:presenceInfo xmlns:p15="http://schemas.microsoft.com/office/powerpoint/2012/main" userId="Natalie Finlayson" providerId="None"/>
      </p:ext>
    </p:extLst>
  </p:cmAuthor>
  <p:cmAuthor id="2" name="Stephen Owen" initials="SO" lastIdx="61" clrIdx="1">
    <p:extLst>
      <p:ext uri="{19B8F6BF-5375-455C-9EA6-DF929625EA0E}">
        <p15:presenceInfo xmlns:p15="http://schemas.microsoft.com/office/powerpoint/2012/main" userId="Stephen Owen" providerId="None"/>
      </p:ext>
    </p:extLst>
  </p:cmAuthor>
  <p:cmAuthor id="3" name="Microsoft Office User" initials="MOU" lastIdx="66"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115076"/>
    <a:srgbClr val="DAA520"/>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67788" autoAdjust="0"/>
  </p:normalViewPr>
  <p:slideViewPr>
    <p:cSldViewPr snapToGrid="0">
      <p:cViewPr varScale="1">
        <p:scale>
          <a:sx n="83" d="100"/>
          <a:sy n="83" d="100"/>
        </p:scale>
        <p:origin x="600"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156"/>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SSC /</a:t>
            </a:r>
            <a:r>
              <a:rPr lang="en-GB" b="0" dirty="0" err="1"/>
              <a:t>eu</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week the expression ‘</a:t>
            </a:r>
            <a:r>
              <a:rPr lang="en-GB" dirty="0" err="1"/>
              <a:t>il</a:t>
            </a:r>
            <a:r>
              <a:rPr lang="en-GB" dirty="0"/>
              <a:t> y a’ is presented and practised, first with the numbers 2-12, and</a:t>
            </a:r>
            <a:r>
              <a:rPr lang="en-GB" baseline="0" dirty="0"/>
              <a:t> then with the plural indefinite article ‘des’. (The singular forms of the indefinite article – ‘un’ and ‘</a:t>
            </a:r>
            <a:r>
              <a:rPr lang="en-GB" baseline="0" dirty="0" err="1"/>
              <a:t>une</a:t>
            </a:r>
            <a:r>
              <a:rPr lang="en-GB" baseline="0" dirty="0"/>
              <a:t>’ – were introduced in Term 1.1, Week 3).</a:t>
            </a:r>
            <a:br>
              <a:rPr lang="en-GB" baseline="0" dirty="0"/>
            </a:br>
            <a:br>
              <a:rPr lang="en-GB" baseline="0" dirty="0"/>
            </a:b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introduced</a:t>
            </a:r>
            <a:r>
              <a:rPr lang="en-GB" sz="1200" b="1" i="0" u="none" strike="noStrike" kern="1200" dirty="0">
                <a:solidFill>
                  <a:schemeClr val="tx1"/>
                </a:solidFill>
                <a:effectLst/>
                <a:latin typeface="+mn-lt"/>
                <a:ea typeface="+mn-ea"/>
                <a:cs typeface="+mn-cs"/>
              </a:rPr>
              <a:t> this week (1 is the most common word in French): </a:t>
            </a:r>
            <a:endParaRPr lang="de-DE" sz="1200" b="0" i="0" kern="1200" dirty="0">
              <a:solidFill>
                <a:schemeClr val="tx1"/>
              </a:solidFill>
              <a:effectLst/>
              <a:latin typeface="+mn-lt"/>
              <a:ea typeface="+mn-ea"/>
              <a:cs typeface="+mn-cs"/>
            </a:endParaRPr>
          </a:p>
          <a:p>
            <a:endParaRPr lang="de-DE" sz="1200" b="1" i="0"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2.1.1 </a:t>
            </a:r>
            <a:r>
              <a:rPr lang="de-DE" sz="1200" b="0" i="0" u="none" strike="noStrike" kern="1200" dirty="0">
                <a:solidFill>
                  <a:schemeClr val="tx1"/>
                </a:solidFill>
                <a:effectLst/>
                <a:latin typeface="+mn-lt"/>
                <a:ea typeface="+mn-ea"/>
                <a:cs typeface="+mn-cs"/>
              </a:rPr>
              <a:t>-</a:t>
            </a:r>
            <a:r>
              <a:rPr lang="de-DE" sz="1200" b="0" i="0" u="none" strike="noStrike"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deux [41], trois [115], quatre [253], cinq [288], six [450], sept [905], huit [877], neuf [787], dix [372], onze (2447), douze (1664), des [2 - 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revisited</a:t>
            </a:r>
            <a:r>
              <a:rPr lang="en-GB" sz="1200" b="1" i="0" u="none" strike="noStrike" kern="1200" dirty="0">
                <a:solidFill>
                  <a:schemeClr val="tx1"/>
                </a:solidFill>
                <a:effectLst/>
                <a:latin typeface="+mn-lt"/>
                <a:ea typeface="+mn-ea"/>
                <a:cs typeface="+mn-cs"/>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1.2.5</a:t>
            </a:r>
            <a:r>
              <a:rPr lang="de-DE" sz="1200" b="1" i="0" u="none" strike="noStrike" kern="1200" baseline="0" dirty="0">
                <a:solidFill>
                  <a:schemeClr val="tx1"/>
                </a:solidFill>
                <a:effectLst/>
                <a:latin typeface="+mn-lt"/>
                <a:ea typeface="+mn-ea"/>
                <a:cs typeface="+mn-cs"/>
              </a:rPr>
              <a:t> </a:t>
            </a:r>
            <a:r>
              <a:rPr lang="de-DE" sz="1200" b="0" i="0" u="none" strike="noStrike"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regarder [425], marcher [1532], travailler [290], préparer [368], nous [31], maison [325], télé [2746], film [848], déjeuner [2724], dehors [1217]</a:t>
            </a:r>
            <a:endParaRPr lang="de-D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effectLst/>
                <a:latin typeface="+mn-lt"/>
                <a:ea typeface="+mn-ea"/>
                <a:cs typeface="+mn-cs"/>
              </a:rPr>
              <a:t>1.1.7 </a:t>
            </a:r>
            <a:r>
              <a:rPr lang="de-DE" sz="1200" b="0" i="0" u="none" strike="noStrike" kern="1200" baseline="0" dirty="0">
                <a:solidFill>
                  <a:schemeClr val="tx1"/>
                </a:solidFill>
                <a:effectLst/>
                <a:latin typeface="+mn-lt"/>
                <a:ea typeface="+mn-ea"/>
                <a:cs typeface="+mn-cs"/>
              </a:rPr>
              <a:t>- </a:t>
            </a:r>
            <a:r>
              <a:rPr lang="fr-FR" sz="1200" b="0" i="0" dirty="0">
                <a:solidFill>
                  <a:srgbClr val="000000"/>
                </a:solidFill>
                <a:effectLst/>
                <a:latin typeface="Century Gothic" panose="020B0502020202020204" pitchFamily="34" charset="0"/>
              </a:rPr>
              <a:t>faire [25], fais, fait, MAKE: modèle [958], lit [1837], DO: courses [1289], ménage [2326], cuisine [2618], activité [452], devoirs [39], BOTH DO AND MAKE: ça [54]</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a:solidFill>
                  <a:schemeClr val="tx1"/>
                </a:solidFill>
                <a:effectLst/>
                <a:latin typeface="+mn-lt"/>
                <a:ea typeface="+mn-ea"/>
                <a:cs typeface="+mn-cs"/>
              </a:rPr>
              <a:t>Teachers should conduct a spot</a:t>
            </a:r>
            <a:r>
              <a:rPr lang="en-GB" sz="1200" b="0" i="0" kern="1200" baseline="0" noProof="0" dirty="0">
                <a:solidFill>
                  <a:schemeClr val="tx1"/>
                </a:solidFill>
                <a:effectLst/>
                <a:latin typeface="+mn-lt"/>
                <a:ea typeface="+mn-ea"/>
                <a:cs typeface="+mn-cs"/>
              </a:rPr>
              <a:t> check of the revisited vocabulary each week, to ensure that the required independent learning has been done. This could be in the form of an informal, oral ‘test’, and/or a more formal (but quick) written vocabulary test. Aim to test knowledge of all types: comprehension (L2-L1), production (L1-L2), oral (listening and speaking) and written (reading and writing) modalities.</a:t>
            </a:r>
            <a:endParaRPr lang="en-GB" noProof="0" dirty="0"/>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249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noProof="0" dirty="0"/>
              <a:t>ANSWERS for Partner B</a:t>
            </a:r>
            <a:br>
              <a:rPr lang="en-GB" b="1" baseline="0" noProof="0" dirty="0"/>
            </a:br>
            <a:r>
              <a:rPr lang="en-GB" b="1" baseline="0" noProof="0" dirty="0"/>
              <a:t>N.B. This slide should not be displayed during the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noProof="0" dirty="0"/>
              <a:t>Answers are animated.  English appears first, then the French.</a:t>
            </a:r>
            <a:br>
              <a:rPr lang="en-GB" b="0" baseline="0" noProof="0" dirty="0"/>
            </a:br>
            <a:r>
              <a:rPr lang="en-GB" b="0" baseline="0" noProof="0" dirty="0"/>
              <a:t>This is to keep all students involved, and to provide additional whole class practice.</a:t>
            </a:r>
            <a:br>
              <a:rPr lang="en-GB" b="0" baseline="0" noProof="0" dirty="0"/>
            </a:br>
            <a:r>
              <a:rPr lang="en-GB" b="0" baseline="0" noProof="0" dirty="0"/>
              <a:t>Teacher elicits English from Partners B, and French from Partners A, either chorally or individually, as preferred.</a:t>
            </a:r>
            <a:br>
              <a:rPr lang="en-GB" b="0" baseline="0" noProof="0" dirty="0"/>
            </a:br>
            <a:r>
              <a:rPr lang="en-GB" b="0" baseline="0" noProof="0" dirty="0"/>
              <a:t>Note: the left hand column is greyed out to help students focus on the correct part of their sheet.</a:t>
            </a:r>
          </a:p>
          <a:p>
            <a:endParaRPr lang="en-GB" b="0" baseline="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2752066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N.B. </a:t>
            </a:r>
            <a:r>
              <a:rPr lang="en-GB" b="1" i="0" noProof="0" dirty="0" err="1"/>
              <a:t>famille</a:t>
            </a:r>
            <a:r>
              <a:rPr lang="en-GB" b="0" i="0" baseline="0" noProof="0" dirty="0"/>
              <a:t> [172] has not yet been introduced, but as a semi-cognate it should be easily understood, at least in the *written* form. The teacher should read out the title and elicit the English meaning from students. Cognates are more difficult to recognise in the oral form, so ensure that they hear it too to make the connection between the written and oral forms. </a:t>
            </a:r>
          </a:p>
          <a:p>
            <a:endParaRPr lang="en-GB" b="0" i="0" baseline="0" noProof="0" dirty="0"/>
          </a:p>
          <a:p>
            <a:r>
              <a:rPr lang="en-GB" b="0" i="0" baseline="0" noProof="0" dirty="0"/>
              <a:t>Notice the target language instructions bring in the structure they have been learning: il y a. Check they understand the meaning of </a:t>
            </a:r>
            <a:r>
              <a:rPr lang="en-GB" b="0" i="0" baseline="0" noProof="0" dirty="0" err="1"/>
              <a:t>Lisez</a:t>
            </a:r>
            <a:r>
              <a:rPr lang="en-GB" b="0" i="0" baseline="0" noProof="0" dirty="0"/>
              <a:t> le </a:t>
            </a:r>
            <a:r>
              <a:rPr lang="en-GB" b="0" i="0" baseline="0" noProof="0" dirty="0" err="1"/>
              <a:t>texte</a:t>
            </a:r>
            <a:r>
              <a:rPr lang="en-GB" b="0" i="0" baseline="0" noProof="0" dirty="0"/>
              <a:t> and il y a des questions. </a:t>
            </a:r>
            <a:endParaRPr lang="en-GB" b="0" noProof="0" dirty="0"/>
          </a:p>
          <a:p>
            <a:endParaRPr lang="en-GB" b="0" noProof="0" dirty="0"/>
          </a:p>
          <a:p>
            <a:r>
              <a:rPr lang="en-GB" b="0" noProof="0" dirty="0"/>
              <a:t>This reading activity</a:t>
            </a:r>
            <a:r>
              <a:rPr lang="en-GB" b="0" baseline="0" noProof="0" dirty="0"/>
              <a:t> asks students to engage with a slightly longer text, created entirely using vocabulary and grammar already introduced in the scheme of work. The questions on the following slide require them to work out who is being talked about for each thing mentioned in English. </a:t>
            </a:r>
          </a:p>
          <a:p>
            <a:endParaRPr lang="en-GB"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noProof="0" dirty="0"/>
              <a:t>NB </a:t>
            </a:r>
            <a:r>
              <a:rPr lang="en-GB" baseline="0" dirty="0"/>
              <a:t>The text should be printed out for students to refer to during this activity, or shown on a second screen if available</a:t>
            </a:r>
          </a:p>
          <a:p>
            <a:endParaRPr lang="en-GB" b="0" baseline="0" noProof="0" dirty="0"/>
          </a:p>
          <a:p>
            <a:endParaRPr lang="en-GB" b="0" baseline="0" noProof="0" dirty="0"/>
          </a:p>
          <a:p>
            <a:r>
              <a:rPr lang="en-GB" b="0" baseline="0" noProof="0" dirty="0"/>
              <a:t>Before they begin to read: Ask students to see if they can spot anything in the text that surprises them, or seems a bit odd: e.g. his sister has five dogs, his brother is doing the housework at the moment, he is not at school, etc.!!</a:t>
            </a:r>
          </a:p>
          <a:p>
            <a:endParaRPr lang="en-GB" b="0" baseline="0" noProof="0" dirty="0"/>
          </a:p>
          <a:p>
            <a:r>
              <a:rPr lang="en-GB" b="0" baseline="0" noProof="0" dirty="0"/>
              <a:t>N.B. Regular plural marking on adjectives is presented next week in the scheme, so the adjectives used here are only in the singular forms (masculine and feminine).</a:t>
            </a:r>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394608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students already have a print out of the text to refer to.</a:t>
            </a:r>
          </a:p>
          <a:p>
            <a:endParaRPr lang="en-GB" baseline="0" dirty="0"/>
          </a:p>
          <a:p>
            <a:r>
              <a:rPr lang="en-GB" baseline="0" dirty="0"/>
              <a:t>Differentiation: this is an easier writing task than the one which follows, for substitution at the teacher’s discretion. </a:t>
            </a:r>
          </a:p>
          <a:p>
            <a:r>
              <a:rPr lang="en-GB" baseline="0" dirty="0"/>
              <a:t>Students are challenged to re-write selected sentences of the text in this activity, in order to express the details featured in the table above. The changes required only deal with the number or indefinite article, plus the plural marking if applicable on the associated noun.</a:t>
            </a:r>
          </a:p>
          <a:p>
            <a:endParaRPr lang="en-GB" baseline="0" dirty="0"/>
          </a:p>
          <a:p>
            <a:r>
              <a:rPr lang="en-GB" baseline="0" dirty="0"/>
              <a:t>Sample answers are provided on successive clicks of the mouse.</a:t>
            </a:r>
          </a:p>
          <a:p>
            <a:endParaRPr lang="en-GB" baseline="0" dirty="0"/>
          </a:p>
          <a:p>
            <a:r>
              <a:rPr lang="en-GB" sz="1200" kern="1200" dirty="0">
                <a:solidFill>
                  <a:schemeClr val="tx1"/>
                </a:solidFill>
                <a:effectLst/>
                <a:latin typeface="+mn-lt"/>
                <a:ea typeface="+mn-ea"/>
                <a:cs typeface="+mn-cs"/>
              </a:rPr>
              <a:t>N.B. Students have met ‘</a:t>
            </a:r>
            <a:r>
              <a:rPr lang="en-GB" sz="1200" kern="1200" dirty="0" err="1">
                <a:solidFill>
                  <a:schemeClr val="tx1"/>
                </a:solidFill>
                <a:effectLst/>
                <a:latin typeface="+mn-lt"/>
                <a:ea typeface="+mn-ea"/>
                <a:cs typeface="+mn-cs"/>
              </a:rPr>
              <a:t>Écrire</a:t>
            </a:r>
            <a:r>
              <a:rPr lang="en-GB" sz="1200" kern="1200" dirty="0">
                <a:solidFill>
                  <a:schemeClr val="tx1"/>
                </a:solidFill>
                <a:effectLst/>
                <a:latin typeface="+mn-lt"/>
                <a:ea typeface="+mn-ea"/>
                <a:cs typeface="+mn-cs"/>
              </a:rPr>
              <a:t>’ [382 (</a:t>
            </a:r>
            <a:r>
              <a:rPr lang="en-GB" sz="1200" kern="1200" dirty="0" err="1">
                <a:solidFill>
                  <a:schemeClr val="tx1"/>
                </a:solidFill>
                <a:effectLst/>
                <a:latin typeface="+mn-lt"/>
                <a:ea typeface="+mn-ea"/>
                <a:cs typeface="+mn-cs"/>
              </a:rPr>
              <a:t>écrire</a:t>
            </a:r>
            <a:r>
              <a:rPr lang="en-GB" sz="1200" kern="1200" dirty="0">
                <a:solidFill>
                  <a:schemeClr val="tx1"/>
                </a:solidFill>
                <a:effectLst/>
                <a:latin typeface="+mn-lt"/>
                <a:ea typeface="+mn-ea"/>
                <a:cs typeface="+mn-cs"/>
              </a:rPr>
              <a:t>)] as a phonics source word in 1.1.5,</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as a vocabulary item in 1.2.7, where they</a:t>
            </a:r>
            <a:r>
              <a:rPr lang="en-GB" sz="1200" kern="1200" baseline="0" dirty="0">
                <a:solidFill>
                  <a:schemeClr val="tx1"/>
                </a:solidFill>
                <a:effectLst/>
                <a:latin typeface="+mn-lt"/>
                <a:ea typeface="+mn-ea"/>
                <a:cs typeface="+mn-cs"/>
              </a:rPr>
              <a:t> were also introduced to the ‘</a:t>
            </a:r>
            <a:r>
              <a:rPr lang="en-GB" sz="1200" kern="1200" baseline="0" dirty="0" err="1">
                <a:solidFill>
                  <a:schemeClr val="tx1"/>
                </a:solidFill>
                <a:effectLst/>
                <a:latin typeface="+mn-lt"/>
                <a:ea typeface="+mn-ea"/>
                <a:cs typeface="+mn-cs"/>
              </a:rPr>
              <a:t>vous</a:t>
            </a:r>
            <a:r>
              <a:rPr lang="en-GB" sz="1200" kern="1200" baseline="0" dirty="0">
                <a:solidFill>
                  <a:schemeClr val="tx1"/>
                </a:solidFill>
                <a:effectLst/>
                <a:latin typeface="+mn-lt"/>
                <a:ea typeface="+mn-ea"/>
                <a:cs typeface="+mn-cs"/>
              </a:rPr>
              <a:t>’ form of the verb, with its –</a:t>
            </a:r>
            <a:r>
              <a:rPr lang="en-GB" sz="1200" kern="1200" baseline="0" dirty="0" err="1">
                <a:solidFill>
                  <a:schemeClr val="tx1"/>
                </a:solidFill>
                <a:effectLst/>
                <a:latin typeface="+mn-lt"/>
                <a:ea typeface="+mn-ea"/>
                <a:cs typeface="+mn-cs"/>
              </a:rPr>
              <a:t>ez</a:t>
            </a:r>
            <a:r>
              <a:rPr lang="en-GB" sz="1200" kern="1200" baseline="0" dirty="0">
                <a:solidFill>
                  <a:schemeClr val="tx1"/>
                </a:solidFill>
                <a:effectLst/>
                <a:latin typeface="+mn-lt"/>
                <a:ea typeface="+mn-ea"/>
                <a:cs typeface="+mn-cs"/>
              </a:rPr>
              <a:t> ending. </a:t>
            </a:r>
          </a:p>
          <a:p>
            <a:r>
              <a:rPr lang="en-GB" sz="1200" kern="1200" baseline="0" dirty="0">
                <a:solidFill>
                  <a:schemeClr val="tx1"/>
                </a:solidFill>
                <a:effectLst/>
                <a:latin typeface="+mn-lt"/>
                <a:ea typeface="+mn-ea"/>
                <a:cs typeface="+mn-cs"/>
              </a:rPr>
              <a:t>The ‘</a:t>
            </a:r>
            <a:r>
              <a:rPr lang="en-GB" sz="1200" kern="1200" baseline="0" dirty="0" err="1">
                <a:solidFill>
                  <a:schemeClr val="tx1"/>
                </a:solidFill>
                <a:effectLst/>
                <a:latin typeface="+mn-lt"/>
                <a:ea typeface="+mn-ea"/>
                <a:cs typeface="+mn-cs"/>
              </a:rPr>
              <a:t>tu</a:t>
            </a:r>
            <a:r>
              <a:rPr lang="en-GB" sz="1200" kern="1200" baseline="0" dirty="0">
                <a:solidFill>
                  <a:schemeClr val="tx1"/>
                </a:solidFill>
                <a:effectLst/>
                <a:latin typeface="+mn-lt"/>
                <a:ea typeface="+mn-ea"/>
                <a:cs typeface="+mn-cs"/>
              </a:rPr>
              <a:t>’ for m imperative ‘</a:t>
            </a:r>
            <a:r>
              <a:rPr lang="en-GB" sz="1200" kern="1200" baseline="0" dirty="0" err="1">
                <a:solidFill>
                  <a:schemeClr val="tx1"/>
                </a:solidFill>
                <a:effectLst/>
                <a:latin typeface="+mn-lt"/>
                <a:ea typeface="+mn-ea"/>
                <a:cs typeface="+mn-cs"/>
              </a:rPr>
              <a:t>cris</a:t>
            </a:r>
            <a:r>
              <a:rPr lang="en-GB" sz="1200" kern="1200" baseline="0" dirty="0">
                <a:solidFill>
                  <a:schemeClr val="tx1"/>
                </a:solidFill>
                <a:effectLst/>
                <a:latin typeface="+mn-lt"/>
                <a:ea typeface="+mn-ea"/>
                <a:cs typeface="+mn-cs"/>
              </a:rPr>
              <a:t>’ has also been used in earlier resources.</a:t>
            </a:r>
            <a:r>
              <a:rPr lang="en-GB" sz="1200" kern="1200" dirty="0">
                <a:solidFill>
                  <a:schemeClr val="tx1"/>
                </a:solidFill>
                <a:effectLst/>
                <a:latin typeface="+mn-lt"/>
                <a:ea typeface="+mn-ea"/>
                <a:cs typeface="+mn-cs"/>
              </a:rPr>
              <a:t> </a:t>
            </a:r>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20983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slide presents</a:t>
            </a:r>
            <a:r>
              <a:rPr lang="en-GB" baseline="0" dirty="0"/>
              <a:t> the key grammar construction ‘</a:t>
            </a:r>
            <a:r>
              <a:rPr lang="en-GB" baseline="0" dirty="0" err="1"/>
              <a:t>il</a:t>
            </a:r>
            <a:r>
              <a:rPr lang="en-GB" baseline="0" dirty="0"/>
              <a:t> y a’. Point out that this is an impersonal expression, i.e. the subject is always ‘</a:t>
            </a:r>
            <a:r>
              <a:rPr lang="en-GB" baseline="0" dirty="0" err="1"/>
              <a:t>il</a:t>
            </a:r>
            <a:r>
              <a:rPr lang="en-GB" baseline="0" dirty="0"/>
              <a:t>’, and consists of three words: </a:t>
            </a:r>
            <a:r>
              <a:rPr lang="en-GB" baseline="0" dirty="0" err="1"/>
              <a:t>il</a:t>
            </a:r>
            <a:r>
              <a:rPr lang="en-GB" baseline="0" dirty="0"/>
              <a:t> – y –a (practise saying these independently, as per the animation, and together).</a:t>
            </a:r>
          </a:p>
          <a:p>
            <a:endParaRPr lang="en-GB" dirty="0"/>
          </a:p>
          <a:p>
            <a:r>
              <a:rPr lang="en-GB" dirty="0"/>
              <a:t>‘Un and ‘</a:t>
            </a:r>
            <a:r>
              <a:rPr lang="en-GB" dirty="0" err="1"/>
              <a:t>une</a:t>
            </a:r>
            <a:r>
              <a:rPr lang="en-GB" dirty="0"/>
              <a:t>’ were originally</a:t>
            </a:r>
            <a:r>
              <a:rPr lang="en-GB" baseline="0" dirty="0"/>
              <a:t> presented as forms of the indefinite article (but with the meaning ‘one’ also introduced) in Term 1.1, Week 3.</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225040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presents the plural form of the indefinite article: ‘des’ (‘some’). The singular forms ‘un’ and ‘</a:t>
            </a:r>
            <a:r>
              <a:rPr lang="en-GB" b="0" baseline="0" dirty="0" err="1"/>
              <a:t>une</a:t>
            </a:r>
            <a:r>
              <a:rPr lang="en-GB" b="0" baseline="0" dirty="0"/>
              <a:t>’ were originally presented and practised in Term 1.1, Week 3 (with their alternative meaning as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teacher should read out the title and explain or elicit the meaning of 'au </a:t>
            </a:r>
            <a:r>
              <a:rPr lang="en-GB" b="0" baseline="0" dirty="0" err="1"/>
              <a:t>pluriel</a:t>
            </a:r>
            <a:r>
              <a:rPr lang="en-GB" b="0" baseline="0" dirty="0"/>
              <a:t>‘. We don't have very good intuition about whether learners are aware of cognates and understand them - changing a couple of letters can floor some pupils if they are not analytic or abstract thinkers about language. It can help to read cognates out, but not always - their sounds can be very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Point out that the word ‘some’ is often omitted in English, whereas the plural indefinite article cannot be omitted in French, e.g. ‘</a:t>
            </a:r>
            <a:r>
              <a:rPr lang="en-GB" b="0" baseline="0" dirty="0" err="1"/>
              <a:t>il</a:t>
            </a:r>
            <a:r>
              <a:rPr lang="en-GB" b="0" baseline="0" dirty="0"/>
              <a:t> y a </a:t>
            </a:r>
            <a:r>
              <a:rPr lang="en-GB" b="1" baseline="0" dirty="0"/>
              <a:t>des</a:t>
            </a:r>
            <a:r>
              <a:rPr lang="en-GB" b="0" baseline="0" dirty="0"/>
              <a:t> </a:t>
            </a:r>
            <a:r>
              <a:rPr lang="en-GB" b="0" baseline="0" dirty="0" err="1"/>
              <a:t>maisons</a:t>
            </a:r>
            <a:r>
              <a:rPr lang="en-GB" b="0" baseline="0" dirty="0"/>
              <a:t>’ can be translated as ‘there are </a:t>
            </a:r>
            <a:r>
              <a:rPr lang="en-GB" b="1" baseline="0" dirty="0"/>
              <a:t>some</a:t>
            </a:r>
            <a:r>
              <a:rPr lang="en-GB" b="0" baseline="0" dirty="0"/>
              <a:t> houses’ or simply ‘there are houses’ (depending upon the meaning)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r>
              <a:rPr lang="en-GB" b="0" baseline="0" dirty="0"/>
              <a:t>Also remind them that the –s on the written form of a plural French noun is not pronounced (i.e. is a silent final consonant)!</a:t>
            </a:r>
          </a:p>
          <a:p>
            <a:endParaRPr lang="en-GB" b="0" baseline="0"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231187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have not yet met</a:t>
            </a:r>
            <a:r>
              <a:rPr lang="en-GB" baseline="0" dirty="0"/>
              <a:t> ‘</a:t>
            </a:r>
            <a:r>
              <a:rPr lang="en-GB" baseline="0" dirty="0" err="1"/>
              <a:t>combien</a:t>
            </a:r>
            <a:r>
              <a:rPr lang="en-GB" baseline="0" dirty="0"/>
              <a:t>’ as a vocabulary item, but met it as a phonics cluster word in 1.2.4. Teacher to elicit / remind students of the meaning.</a:t>
            </a:r>
            <a:endParaRPr lang="en-GB" dirty="0"/>
          </a:p>
          <a:p>
            <a:endParaRPr lang="en-GB" dirty="0"/>
          </a:p>
          <a:p>
            <a:r>
              <a:rPr lang="en-GB" dirty="0"/>
              <a:t>This slide presents</a:t>
            </a:r>
            <a:r>
              <a:rPr lang="en-GB" baseline="0" dirty="0"/>
              <a:t> the key grammar construction ‘</a:t>
            </a:r>
            <a:r>
              <a:rPr lang="en-GB" baseline="0" dirty="0" err="1"/>
              <a:t>il</a:t>
            </a:r>
            <a:r>
              <a:rPr lang="en-GB" baseline="0" dirty="0"/>
              <a:t> y a’. Point out that this is an impersonal expression, i.e. the subject is always ‘</a:t>
            </a:r>
            <a:r>
              <a:rPr lang="en-GB" baseline="0" dirty="0" err="1"/>
              <a:t>il</a:t>
            </a:r>
            <a:r>
              <a:rPr lang="en-GB" baseline="0" dirty="0"/>
              <a:t>’. Also make sure that students understand that this expression means both ‘there is’ and ‘there are’, i.e. no verb change is required for the plural (because it is impersonal).</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Also point out to students that the –s on the written form of a plural French noun is not pronounced (i.e. is a silent final consonant)!</a:t>
            </a:r>
          </a:p>
          <a:p>
            <a:endParaRPr lang="en-GB" dirty="0"/>
          </a:p>
          <a:p>
            <a:r>
              <a:rPr lang="en-GB" dirty="0"/>
              <a:t>‘Un and ‘</a:t>
            </a:r>
            <a:r>
              <a:rPr lang="en-GB" dirty="0" err="1"/>
              <a:t>une</a:t>
            </a:r>
            <a:r>
              <a:rPr lang="en-GB" dirty="0"/>
              <a:t>’ were originally</a:t>
            </a:r>
            <a:r>
              <a:rPr lang="en-GB" baseline="0" dirty="0"/>
              <a:t> presented as forms of the indefinite article (but with the meaning ‘one’ also introduced) in Term 1.1, Week 3.</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211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points</a:t>
            </a:r>
            <a:r>
              <a:rPr lang="en-GB" baseline="0" dirty="0"/>
              <a:t> out that the same expression – ‘</a:t>
            </a:r>
            <a:r>
              <a:rPr lang="en-GB" baseline="0" dirty="0" err="1"/>
              <a:t>il</a:t>
            </a:r>
            <a:r>
              <a:rPr lang="en-GB" baseline="0" dirty="0"/>
              <a:t> y a’ – means both ‘there is’ and ‘there are’.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377922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listen and determine </a:t>
            </a:r>
            <a:r>
              <a:rPr lang="en-GB" b="0" baseline="0" dirty="0"/>
              <a:t>how many of each thing mentioned is/are being talked about. These words have been introduced and practised several times already, so here the idea is to get them to recognise these words via this revision activity.</a:t>
            </a:r>
          </a:p>
          <a:p>
            <a:endParaRPr lang="en-GB" b="0" baseline="0" dirty="0"/>
          </a:p>
          <a:p>
            <a:r>
              <a:rPr lang="en-GB" b="0" baseline="0" dirty="0"/>
              <a:t>Remind them that the indefinite article (‘un’ or ‘</a:t>
            </a:r>
            <a:r>
              <a:rPr lang="en-GB" b="0" baseline="0" dirty="0" err="1"/>
              <a:t>une</a:t>
            </a:r>
            <a:r>
              <a:rPr lang="en-GB" b="0" baseline="0" dirty="0"/>
              <a:t>’)  can mean both ‘a’/’an’ and ‘one’. </a:t>
            </a:r>
          </a:p>
          <a:p>
            <a:endParaRPr lang="en-GB" b="0" baseline="0" dirty="0"/>
          </a:p>
          <a:p>
            <a:r>
              <a:rPr lang="en-GB" b="0" baseline="0" dirty="0"/>
              <a:t>Also remind them that the –s on the written form of a plural French noun is not pronounced (i.e. is a silent final consonant)!</a:t>
            </a:r>
          </a:p>
          <a:p>
            <a:endParaRPr lang="en-GB" b="0" baseline="0" dirty="0"/>
          </a:p>
          <a:p>
            <a:r>
              <a:rPr lang="en-GB" b="0" baseline="0" dirty="0"/>
              <a:t>The answers are provided upon successive mouse clicks.</a:t>
            </a:r>
          </a:p>
          <a:p>
            <a:endParaRPr lang="en-GB" b="0" baseline="0" dirty="0"/>
          </a:p>
          <a:p>
            <a:r>
              <a:rPr lang="en-GB" b="0" baseline="0" dirty="0"/>
              <a:t>N.B. The plural indefinite article ‘des’ (‘some’) is introduced on the next slide, with listening practice requiring students to distinguish between the singular and plural forms of the indefinite article following this.</a:t>
            </a:r>
          </a:p>
          <a:p>
            <a:endParaRPr lang="en-GB" b="0" baseline="0" dirty="0"/>
          </a:p>
          <a:p>
            <a:r>
              <a:rPr lang="en-GB" b="1" baseline="0" dirty="0"/>
              <a:t>Transcript</a:t>
            </a:r>
          </a:p>
          <a:p>
            <a:pPr marL="228600" indent="-228600">
              <a:buAutoNum type="arabicPeriod"/>
            </a:pPr>
            <a:r>
              <a:rPr lang="fr-FR" b="0" baseline="0" noProof="0" dirty="0"/>
              <a:t>Il y a une chambre.</a:t>
            </a:r>
          </a:p>
          <a:p>
            <a:pPr marL="228600" indent="-228600">
              <a:buAutoNum type="arabicPeriod"/>
            </a:pPr>
            <a:r>
              <a:rPr lang="fr-FR" b="0" baseline="0" noProof="0" dirty="0"/>
              <a:t>Il y a trois livres.</a:t>
            </a:r>
          </a:p>
          <a:p>
            <a:pPr marL="228600" indent="-228600">
              <a:buAutoNum type="arabicPeriod"/>
            </a:pPr>
            <a:r>
              <a:rPr lang="fr-FR" b="0" baseline="0" noProof="0" dirty="0"/>
              <a:t>Il y a quatre portables.</a:t>
            </a:r>
          </a:p>
          <a:p>
            <a:pPr marL="228600" indent="-228600">
              <a:buAutoNum type="arabicPeriod"/>
            </a:pPr>
            <a:r>
              <a:rPr lang="fr-FR" b="0" baseline="0" noProof="0" dirty="0"/>
              <a:t>Il y a onze professeurs.</a:t>
            </a:r>
          </a:p>
          <a:p>
            <a:pPr marL="228600" indent="-228600">
              <a:buAutoNum type="arabicPeriod"/>
            </a:pPr>
            <a:r>
              <a:rPr lang="fr-FR" b="0" baseline="0" noProof="0" dirty="0"/>
              <a:t>Il y a dix chiens.</a:t>
            </a:r>
          </a:p>
          <a:p>
            <a:pPr marL="228600" indent="-228600">
              <a:buAutoNum type="arabicPeriod"/>
            </a:pPr>
            <a:r>
              <a:rPr lang="fr-FR" b="0" baseline="0" noProof="0" dirty="0"/>
              <a:t>Il y a un gar</a:t>
            </a:r>
            <a:r>
              <a:rPr lang="fr-FR" b="0" baseline="0" noProof="0" dirty="0">
                <a:latin typeface="Century Gothic" panose="020B0502020202020204" pitchFamily="34" charset="0"/>
              </a:rPr>
              <a:t>çon</a:t>
            </a:r>
            <a:r>
              <a:rPr lang="fr-FR" b="0" baseline="0" noProof="0" dirty="0"/>
              <a:t>.</a:t>
            </a:r>
          </a:p>
          <a:p>
            <a:pPr marL="228600" indent="-228600">
              <a:buAutoNum type="arabicPeriod"/>
            </a:pPr>
            <a:r>
              <a:rPr lang="fr-FR" b="0" baseline="0" noProof="0" dirty="0"/>
              <a:t>Il y a douze personnes.</a:t>
            </a:r>
          </a:p>
          <a:p>
            <a:pPr marL="228600" indent="-228600">
              <a:buAutoNum type="arabicPeriod"/>
            </a:pPr>
            <a:r>
              <a:rPr lang="fr-FR" b="0" baseline="0" noProof="0" dirty="0"/>
              <a:t>Il y a deux idées.</a:t>
            </a:r>
            <a:endParaRPr lang="fr-FR" b="1"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230816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listen and determine </a:t>
            </a:r>
            <a:r>
              <a:rPr lang="en-GB" b="1" baseline="0" dirty="0"/>
              <a:t>from the indefinite article alone </a:t>
            </a:r>
            <a:r>
              <a:rPr lang="en-GB" b="0" baseline="0" dirty="0"/>
              <a:t>whether one thing is being talked about, or more than one. Remind them that the article is the only way to tell – the –s on the written form of a plural French noun is not pronounced (i.e. is a silent final consonant)!</a:t>
            </a:r>
          </a:p>
          <a:p>
            <a:r>
              <a:rPr lang="en-GB" b="0" baseline="0" dirty="0"/>
              <a:t>They then write the English for the noun mentioned in the French.</a:t>
            </a:r>
          </a:p>
          <a:p>
            <a:r>
              <a:rPr lang="en-GB" b="0" baseline="0" dirty="0"/>
              <a:t>The answers are provided upon successive mouse clicks.</a:t>
            </a:r>
          </a:p>
          <a:p>
            <a:endParaRPr lang="en-GB" b="0" baseline="0" dirty="0"/>
          </a:p>
          <a:p>
            <a:r>
              <a:rPr lang="en-GB" b="1" baseline="0" dirty="0"/>
              <a:t>Transcript</a:t>
            </a:r>
          </a:p>
          <a:p>
            <a:pPr marL="228600" indent="-228600">
              <a:buAutoNum type="arabicPeriod"/>
            </a:pPr>
            <a:r>
              <a:rPr lang="fr-FR" b="0" baseline="0" noProof="0" dirty="0"/>
              <a:t>Il y a un ordinateur.</a:t>
            </a:r>
          </a:p>
          <a:p>
            <a:pPr marL="228600" indent="-228600">
              <a:buAutoNum type="arabicPeriod"/>
            </a:pPr>
            <a:r>
              <a:rPr lang="fr-FR" b="0" baseline="0" noProof="0" dirty="0"/>
              <a:t>Il y a des maisons.</a:t>
            </a:r>
          </a:p>
          <a:p>
            <a:pPr marL="228600" indent="-228600">
              <a:buAutoNum type="arabicPeriod"/>
            </a:pPr>
            <a:r>
              <a:rPr lang="fr-FR" b="0" baseline="0" noProof="0" dirty="0"/>
              <a:t>Il y a une voiture.</a:t>
            </a:r>
          </a:p>
          <a:p>
            <a:pPr marL="228600" indent="-228600">
              <a:buAutoNum type="arabicPeriod"/>
            </a:pPr>
            <a:r>
              <a:rPr lang="fr-FR" b="0" baseline="0" noProof="0" dirty="0"/>
              <a:t>Il y a un gar</a:t>
            </a:r>
            <a:r>
              <a:rPr lang="fr-FR" b="0" baseline="0" noProof="0" dirty="0">
                <a:latin typeface="Century Gothic" panose="020B0502020202020204" pitchFamily="34" charset="0"/>
              </a:rPr>
              <a:t>ç</a:t>
            </a:r>
            <a:r>
              <a:rPr lang="fr-FR" b="0" baseline="0" noProof="0" dirty="0"/>
              <a:t>on.</a:t>
            </a:r>
          </a:p>
          <a:p>
            <a:pPr marL="228600" indent="-228600">
              <a:buAutoNum type="arabicPeriod"/>
            </a:pPr>
            <a:r>
              <a:rPr lang="fr-FR" b="0" baseline="0" noProof="0" dirty="0"/>
              <a:t>Il y a des magasins.</a:t>
            </a:r>
          </a:p>
          <a:p>
            <a:pPr marL="228600" indent="-228600">
              <a:buAutoNum type="arabicPeriod"/>
            </a:pPr>
            <a:r>
              <a:rPr lang="fr-FR" b="0" baseline="0" noProof="0" dirty="0"/>
              <a:t>Il y a des machines.</a:t>
            </a:r>
          </a:p>
          <a:p>
            <a:pPr marL="228600" indent="-228600">
              <a:buAutoNum type="arabicPeriod"/>
            </a:pPr>
            <a:r>
              <a:rPr lang="fr-FR" b="0" baseline="0" noProof="0" dirty="0"/>
              <a:t>Il y a une personne.</a:t>
            </a:r>
          </a:p>
          <a:p>
            <a:pPr marL="228600" indent="-228600">
              <a:buAutoNum type="arabicPeriod"/>
            </a:pPr>
            <a:r>
              <a:rPr lang="fr-FR" b="0" baseline="0" noProof="0" dirty="0"/>
              <a:t>Il y a des filles.</a:t>
            </a:r>
            <a:endParaRPr lang="fr-FR" b="1"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108179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This</a:t>
            </a:r>
            <a:r>
              <a:rPr lang="en-GB" b="1" baseline="0" noProof="0" dirty="0"/>
              <a:t> example shows how the speaking task is meant to work. The stages are animated to support the teacher in modelling the task.</a:t>
            </a:r>
            <a:br>
              <a:rPr lang="en-GB" b="1" baseline="0" noProof="0" dirty="0"/>
            </a:br>
            <a:r>
              <a:rPr lang="en-GB" b="1" baseline="0" noProof="0" dirty="0"/>
              <a:t>The students alternate in saying what is on their prompt sheets and then write what their partner has just said. </a:t>
            </a:r>
            <a:br>
              <a:rPr lang="en-GB" b="1" baseline="0" noProof="0" dirty="0"/>
            </a:br>
            <a:r>
              <a:rPr lang="en-GB" b="0" baseline="0" noProof="0" dirty="0"/>
              <a:t>The full task (with answers animated) is displayed on the next slide. </a:t>
            </a:r>
            <a:br>
              <a:rPr lang="en-GB" b="0" baseline="0" noProof="0" dirty="0"/>
            </a:br>
            <a:r>
              <a:rPr lang="en-GB" b="0" baseline="0" noProof="0" dirty="0"/>
              <a:t>A Word document with the task prompts is available for this task.</a:t>
            </a:r>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335513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noProof="0" dirty="0"/>
              <a:t>ANSWERS for Partner A</a:t>
            </a:r>
            <a:br>
              <a:rPr lang="en-GB" b="1" baseline="0" noProof="0" dirty="0"/>
            </a:br>
            <a:r>
              <a:rPr lang="en-GB" b="1" baseline="0" noProof="0" dirty="0"/>
              <a:t>N.B. This slide should not be displayed during the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noProof="0" dirty="0"/>
          </a:p>
          <a:p>
            <a:r>
              <a:rPr lang="en-GB" b="0" baseline="0" noProof="0" dirty="0"/>
              <a:t>Answers are animated.  English appears first, then the French.</a:t>
            </a:r>
            <a:br>
              <a:rPr lang="en-GB" b="0" baseline="0" noProof="0" dirty="0"/>
            </a:br>
            <a:r>
              <a:rPr lang="en-GB" b="0" baseline="0" noProof="0" dirty="0"/>
              <a:t>This is to keep all students involved, and to provide additional whole class practice.</a:t>
            </a:r>
            <a:br>
              <a:rPr lang="en-GB" b="0" baseline="0" noProof="0" dirty="0"/>
            </a:br>
            <a:r>
              <a:rPr lang="en-GB" b="0" baseline="0" noProof="0" dirty="0"/>
              <a:t>Teacher elicits English from Partners A, and French from Partners B, either chorally or individually, as preferred.</a:t>
            </a:r>
            <a:br>
              <a:rPr lang="en-GB" b="0" baseline="0" noProof="0" dirty="0"/>
            </a:br>
            <a:r>
              <a:rPr lang="en-GB" b="0" baseline="0" noProof="0" dirty="0"/>
              <a:t>Note: the left hand column is greyed out to help students focus on the correct part of their sheet.</a:t>
            </a:r>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38524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266679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224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14012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68073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29526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0149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7732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50844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54769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849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687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62294163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3.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9.wav"/><Relationship Id="rId7" Type="http://schemas.openxmlformats.org/officeDocument/2006/relationships/audio" Target="../media/audio12.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3.png"/><Relationship Id="rId5" Type="http://schemas.openxmlformats.org/officeDocument/2006/relationships/audio" Target="../media/audio11.wav"/><Relationship Id="rId10" Type="http://schemas.openxmlformats.org/officeDocument/2006/relationships/audio" Target="../media/audio15.wav"/><Relationship Id="rId4" Type="http://schemas.openxmlformats.org/officeDocument/2006/relationships/audio" Target="../media/audio10.wav"/><Relationship Id="rId9" Type="http://schemas.openxmlformats.org/officeDocument/2006/relationships/audio" Target="../media/audio14.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118192" y="2166882"/>
            <a:ext cx="7308549" cy="10620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3600"/>
              <a:buFont typeface="Century Gothic"/>
              <a:buNone/>
            </a:pPr>
            <a:r>
              <a:rPr lang="en-GB" sz="3600" b="1" dirty="0">
                <a:solidFill>
                  <a:srgbClr val="FFFFFF"/>
                </a:solidFill>
              </a:rPr>
              <a:t>Grammar</a:t>
            </a:r>
            <a:br>
              <a:rPr lang="en-GB" sz="3600" b="1" dirty="0">
                <a:solidFill>
                  <a:srgbClr val="FFFFFF"/>
                </a:solidFill>
              </a:rPr>
            </a:br>
            <a:endParaRPr sz="3600" dirty="0"/>
          </a:p>
        </p:txBody>
      </p:sp>
      <p:sp>
        <p:nvSpPr>
          <p:cNvPr id="135" name="Google Shape;135;p1"/>
          <p:cNvSpPr txBox="1">
            <a:spLocks noGrp="1"/>
          </p:cNvSpPr>
          <p:nvPr>
            <p:ph type="subTitle" idx="1"/>
          </p:nvPr>
        </p:nvSpPr>
        <p:spPr>
          <a:xfrm>
            <a:off x="84721" y="2828855"/>
            <a:ext cx="8435161" cy="153354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FFFF"/>
              </a:buClr>
              <a:buSzPts val="2400"/>
              <a:buNone/>
            </a:pPr>
            <a:r>
              <a:rPr lang="en-GB" dirty="0">
                <a:solidFill>
                  <a:srgbClr val="FFFFFF"/>
                </a:solidFill>
              </a:rPr>
              <a:t>‘</a:t>
            </a:r>
            <a:r>
              <a:rPr lang="en-GB" dirty="0" err="1">
                <a:solidFill>
                  <a:srgbClr val="FFFFFF"/>
                </a:solidFill>
              </a:rPr>
              <a:t>il</a:t>
            </a:r>
            <a:r>
              <a:rPr lang="en-GB" dirty="0">
                <a:solidFill>
                  <a:srgbClr val="FFFFFF"/>
                </a:solidFill>
              </a:rPr>
              <a:t> y a’; plural indefinite article ‘des’</a:t>
            </a:r>
            <a:endParaRPr dirty="0"/>
          </a:p>
          <a:p>
            <a:pPr marL="0" lvl="0" indent="0" algn="ctr" rtl="0">
              <a:lnSpc>
                <a:spcPct val="80000"/>
              </a:lnSpc>
              <a:spcBef>
                <a:spcPts val="1000"/>
              </a:spcBef>
              <a:spcAft>
                <a:spcPts val="0"/>
              </a:spcAft>
              <a:buClr>
                <a:srgbClr val="1F3864"/>
              </a:buClr>
              <a:buSzPts val="2400"/>
              <a:buNone/>
            </a:pPr>
            <a:endParaRPr dirty="0"/>
          </a:p>
        </p:txBody>
      </p:sp>
      <p:sp>
        <p:nvSpPr>
          <p:cNvPr id="136" name="Google Shape;136;p1"/>
          <p:cNvSpPr txBox="1"/>
          <p:nvPr/>
        </p:nvSpPr>
        <p:spPr>
          <a:xfrm>
            <a:off x="84721" y="5110699"/>
            <a:ext cx="5784900" cy="999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Y7 French</a:t>
            </a:r>
            <a:r>
              <a:rPr lang="en-GB" sz="1400" kern="0" dirty="0">
                <a:solidFill>
                  <a:srgbClr val="000000"/>
                </a:solidFill>
                <a:latin typeface="Arial"/>
                <a:cs typeface="Arial"/>
                <a:sym typeface="Arial"/>
              </a:rPr>
              <a:t> </a:t>
            </a:r>
            <a:r>
              <a:rPr lang="en-GB" sz="1400" kern="0" dirty="0">
                <a:solidFill>
                  <a:schemeClr val="bg1"/>
                </a:solidFill>
                <a:latin typeface="Arial"/>
                <a:cs typeface="Arial"/>
                <a:sym typeface="Arial"/>
              </a:rPr>
              <a:t>- </a:t>
            </a: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Term 2.1 - Week 1 - Lessons 29/30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7" name="Google Shape;137;p1"/>
          <p:cNvSpPr txBox="1"/>
          <p:nvPr/>
        </p:nvSpPr>
        <p:spPr>
          <a:xfrm>
            <a:off x="118192" y="5975281"/>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lang="en-GB" sz="1400" kern="0" dirty="0">
                <a:solidFill>
                  <a:srgbClr val="FFFFFF"/>
                </a:solidFill>
                <a:latin typeface="Century Gothic"/>
                <a:ea typeface="Century Gothic"/>
                <a:cs typeface="Century Gothic"/>
                <a:sym typeface="Century Gothic"/>
              </a:rPr>
              <a:t>Stephen Owen / Emma Marsden</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138" name="Google Shape;138;p1"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139" name="Google Shape;139;p1"/>
          <p:cNvSpPr txBox="1"/>
          <p:nvPr/>
        </p:nvSpPr>
        <p:spPr>
          <a:xfrm>
            <a:off x="118192" y="6254052"/>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Date updated:</a:t>
            </a:r>
            <a:r>
              <a:rPr kumimoji="0" lang="en-GB" sz="1400" b="0" i="0" u="none" strike="noStrike" kern="0" cap="none" spc="0" normalizeH="0" noProof="0" dirty="0">
                <a:ln>
                  <a:noFill/>
                </a:ln>
                <a:solidFill>
                  <a:srgbClr val="FFFFFF"/>
                </a:solidFill>
                <a:effectLst/>
                <a:uLnTx/>
                <a:uFillTx/>
                <a:latin typeface="Century Gothic"/>
                <a:ea typeface="Century Gothic"/>
                <a:cs typeface="Century Gothic"/>
                <a:sym typeface="Century Gothic"/>
              </a:rPr>
              <a:t> 10</a:t>
            </a:r>
            <a:r>
              <a:rPr lang="en-GB" sz="1400" kern="0" dirty="0">
                <a:solidFill>
                  <a:srgbClr val="FFFFFF"/>
                </a:solidFill>
                <a:latin typeface="Century Gothic"/>
                <a:ea typeface="Century Gothic"/>
                <a:cs typeface="Century Gothic"/>
                <a:sym typeface="Century Gothic"/>
              </a:rPr>
              <a:t>/02/2020</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41093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1152738853"/>
              </p:ext>
            </p:extLst>
          </p:nvPr>
        </p:nvGraphicFramePr>
        <p:xfrm>
          <a:off x="621426" y="1531697"/>
          <a:ext cx="8128000" cy="461952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08869">
                <a:tc>
                  <a:txBody>
                    <a:bodyPr/>
                    <a:lstStyle/>
                    <a:p>
                      <a:pPr algn="ctr"/>
                      <a:r>
                        <a:rPr lang="en-GB" sz="2000" b="1" dirty="0">
                          <a:solidFill>
                            <a:schemeClr val="accent5">
                              <a:lumMod val="50000"/>
                            </a:schemeClr>
                          </a:solidFill>
                        </a:rPr>
                        <a:t>Say there are these</a:t>
                      </a:r>
                      <a:r>
                        <a:rPr lang="en-GB" sz="2000" b="1" baseline="0" dirty="0">
                          <a:solidFill>
                            <a:schemeClr val="accent5">
                              <a:lumMod val="50000"/>
                            </a:schemeClr>
                          </a:solidFill>
                        </a:rPr>
                        <a:t> </a:t>
                      </a:r>
                      <a:r>
                        <a:rPr lang="en-GB" sz="2000" b="1" dirty="0">
                          <a:solidFill>
                            <a:schemeClr val="accent5">
                              <a:lumMod val="50000"/>
                            </a:schemeClr>
                          </a:solidFill>
                        </a:rPr>
                        <a:t>things</a:t>
                      </a:r>
                    </a:p>
                    <a:p>
                      <a:pPr algn="ctr"/>
                      <a:r>
                        <a:rPr lang="en-GB" sz="2000" b="1" i="1" dirty="0" err="1">
                          <a:solidFill>
                            <a:schemeClr val="accent5">
                              <a:lumMod val="50000"/>
                            </a:schemeClr>
                          </a:solidFill>
                        </a:rPr>
                        <a:t>il</a:t>
                      </a:r>
                      <a:r>
                        <a:rPr lang="en-GB" sz="2000" b="1" i="1" dirty="0">
                          <a:solidFill>
                            <a:schemeClr val="accent5">
                              <a:lumMod val="50000"/>
                            </a:schemeClr>
                          </a:solidFill>
                        </a:rPr>
                        <a:t> y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a:solidFill>
                            <a:schemeClr val="accent5">
                              <a:lumMod val="50000"/>
                            </a:schemeClr>
                          </a:solidFill>
                        </a:rPr>
                        <a:t>Write here what your partner</a:t>
                      </a:r>
                      <a:r>
                        <a:rPr lang="en-GB" sz="2000" b="1" baseline="0" dirty="0">
                          <a:solidFill>
                            <a:schemeClr val="accent5">
                              <a:lumMod val="50000"/>
                            </a:schemeClr>
                          </a:solidFill>
                        </a:rPr>
                        <a:t> says there is</a:t>
                      </a:r>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88832">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488832">
                <a:tc>
                  <a:txBody>
                    <a:bodyPr/>
                    <a:lstStyle/>
                    <a:p>
                      <a:r>
                        <a:rPr lang="en-GB" sz="2000"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488832">
                <a:tc>
                  <a:txBody>
                    <a:bodyPr/>
                    <a:lstStyle/>
                    <a:p>
                      <a:r>
                        <a:rPr lang="en-GB" sz="2000"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488832">
                <a:tc>
                  <a:txBody>
                    <a:bodyPr/>
                    <a:lstStyle/>
                    <a:p>
                      <a:r>
                        <a:rPr lang="en-GB" sz="2000"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488832">
                <a:tc>
                  <a:txBody>
                    <a:bodyPr/>
                    <a:lstStyle/>
                    <a:p>
                      <a:r>
                        <a:rPr lang="en-GB" sz="2000"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488832">
                <a:tc>
                  <a:txBody>
                    <a:bodyPr/>
                    <a:lstStyle/>
                    <a:p>
                      <a:r>
                        <a:rPr lang="en-GB" sz="2000"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488832">
                <a:tc>
                  <a:txBody>
                    <a:bodyPr/>
                    <a:lstStyle/>
                    <a:p>
                      <a:r>
                        <a:rPr lang="en-GB" sz="2000"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488832">
                <a:tc>
                  <a:txBody>
                    <a:bodyPr/>
                    <a:lstStyle/>
                    <a:p>
                      <a:r>
                        <a:rPr lang="en-GB" sz="2000"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prstClr val="white"/>
                </a:solidFill>
                <a:latin typeface="Century Gothic" panose="020B0502020202020204" pitchFamily="34" charset="0"/>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 name="TextBox 29"/>
          <p:cNvSpPr txBox="1"/>
          <p:nvPr/>
        </p:nvSpPr>
        <p:spPr>
          <a:xfrm>
            <a:off x="241377" y="1017911"/>
            <a:ext cx="9955849" cy="400110"/>
          </a:xfrm>
          <a:prstGeom prst="rect">
            <a:avLst/>
          </a:prstGeom>
          <a:noFill/>
        </p:spPr>
        <p:txBody>
          <a:bodyPr wrap="square" rtlCol="0">
            <a:spAutoFit/>
          </a:bodyPr>
          <a:lstStyle/>
          <a:p>
            <a:r>
              <a:rPr lang="en-GB" sz="2000" dirty="0">
                <a:solidFill>
                  <a:schemeClr val="accent5">
                    <a:lumMod val="50000"/>
                  </a:schemeClr>
                </a:solidFill>
              </a:rPr>
              <a:t>Il y a quoi? </a:t>
            </a:r>
            <a:r>
              <a:rPr lang="en-GB" sz="2000" dirty="0" err="1">
                <a:solidFill>
                  <a:schemeClr val="accent5">
                    <a:lumMod val="50000"/>
                  </a:schemeClr>
                </a:solidFill>
              </a:rPr>
              <a:t>Parle</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fran</a:t>
            </a:r>
            <a:r>
              <a:rPr lang="en-GB" sz="2000" dirty="0" err="1">
                <a:solidFill>
                  <a:schemeClr val="accent5">
                    <a:lumMod val="50000"/>
                  </a:schemeClr>
                </a:solidFill>
                <a:latin typeface="Century Gothic" panose="020B0502020202020204" pitchFamily="34" charset="0"/>
                <a:cs typeface="Calibri" panose="020F0502020204030204" pitchFamily="34" charset="0"/>
              </a:rPr>
              <a:t>çais</a:t>
            </a:r>
            <a:r>
              <a:rPr lang="en-GB" sz="2000" dirty="0">
                <a:solidFill>
                  <a:schemeClr val="accent5">
                    <a:lumMod val="50000"/>
                  </a:schemeClr>
                </a:solidFill>
                <a:latin typeface="Century Gothic" panose="020B0502020202020204" pitchFamily="34" charset="0"/>
                <a:cs typeface="Calibri" panose="020F0502020204030204" pitchFamily="34" charset="0"/>
              </a:rPr>
              <a:t>. </a:t>
            </a:r>
            <a:r>
              <a:rPr lang="en-GB" sz="2000" dirty="0" err="1">
                <a:solidFill>
                  <a:schemeClr val="accent5">
                    <a:lumMod val="50000"/>
                  </a:schemeClr>
                </a:solidFill>
              </a:rPr>
              <a:t>Écris</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anglais</a:t>
            </a:r>
            <a:r>
              <a:rPr lang="en-GB" sz="2000" dirty="0">
                <a:solidFill>
                  <a:schemeClr val="accent5">
                    <a:lumMod val="50000"/>
                  </a:schemeClr>
                </a:solidFill>
              </a:rPr>
              <a:t>!</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531"/>
            <a:ext cx="6457246" cy="867128"/>
          </a:xfrm>
          <a:prstGeom prst="rect">
            <a:avLst/>
          </a:prstGeom>
        </p:spPr>
      </p:pic>
      <p:sp>
        <p:nvSpPr>
          <p:cNvPr id="33" name="TextBox 32"/>
          <p:cNvSpPr txBox="1"/>
          <p:nvPr/>
        </p:nvSpPr>
        <p:spPr>
          <a:xfrm>
            <a:off x="5209273" y="2260835"/>
            <a:ext cx="2971800" cy="461665"/>
          </a:xfrm>
          <a:prstGeom prst="rect">
            <a:avLst/>
          </a:prstGeom>
          <a:noFill/>
        </p:spPr>
        <p:txBody>
          <a:bodyPr wrap="square" rtlCol="0">
            <a:spAutoFit/>
          </a:bodyPr>
          <a:lstStyle/>
          <a:p>
            <a:pPr algn="ctr"/>
            <a:r>
              <a:rPr lang="en-GB" sz="2400" dirty="0">
                <a:solidFill>
                  <a:schemeClr val="accent5">
                    <a:lumMod val="50000"/>
                  </a:schemeClr>
                </a:solidFill>
              </a:rPr>
              <a:t>a computer</a:t>
            </a:r>
          </a:p>
        </p:txBody>
      </p:sp>
      <p:sp>
        <p:nvSpPr>
          <p:cNvPr id="34" name="TextBox 33"/>
          <p:cNvSpPr txBox="1"/>
          <p:nvPr/>
        </p:nvSpPr>
        <p:spPr>
          <a:xfrm>
            <a:off x="5144764" y="2764411"/>
            <a:ext cx="2981491" cy="472208"/>
          </a:xfrm>
          <a:prstGeom prst="rect">
            <a:avLst/>
          </a:prstGeom>
          <a:noFill/>
        </p:spPr>
        <p:txBody>
          <a:bodyPr wrap="square" rtlCol="0">
            <a:spAutoFit/>
          </a:bodyPr>
          <a:lstStyle/>
          <a:p>
            <a:pPr algn="ctr"/>
            <a:r>
              <a:rPr lang="en-GB" sz="2400" dirty="0">
                <a:solidFill>
                  <a:schemeClr val="accent5">
                    <a:lumMod val="50000"/>
                  </a:schemeClr>
                </a:solidFill>
              </a:rPr>
              <a:t>a house</a:t>
            </a:r>
          </a:p>
        </p:txBody>
      </p:sp>
      <p:sp>
        <p:nvSpPr>
          <p:cNvPr id="35" name="TextBox 34"/>
          <p:cNvSpPr txBox="1"/>
          <p:nvPr/>
        </p:nvSpPr>
        <p:spPr>
          <a:xfrm>
            <a:off x="5219301" y="3212076"/>
            <a:ext cx="2971800" cy="461665"/>
          </a:xfrm>
          <a:prstGeom prst="rect">
            <a:avLst/>
          </a:prstGeom>
          <a:noFill/>
        </p:spPr>
        <p:txBody>
          <a:bodyPr wrap="square" rtlCol="0">
            <a:spAutoFit/>
          </a:bodyPr>
          <a:lstStyle/>
          <a:p>
            <a:pPr algn="ctr"/>
            <a:r>
              <a:rPr lang="en-GB" sz="2400" dirty="0">
                <a:solidFill>
                  <a:schemeClr val="accent5">
                    <a:lumMod val="50000"/>
                  </a:schemeClr>
                </a:solidFill>
              </a:rPr>
              <a:t>some cars</a:t>
            </a:r>
          </a:p>
        </p:txBody>
      </p:sp>
      <p:sp>
        <p:nvSpPr>
          <p:cNvPr id="36" name="TextBox 35"/>
          <p:cNvSpPr txBox="1"/>
          <p:nvPr/>
        </p:nvSpPr>
        <p:spPr>
          <a:xfrm>
            <a:off x="5232105" y="3714587"/>
            <a:ext cx="2971800" cy="461665"/>
          </a:xfrm>
          <a:prstGeom prst="rect">
            <a:avLst/>
          </a:prstGeom>
          <a:noFill/>
        </p:spPr>
        <p:txBody>
          <a:bodyPr wrap="square" rtlCol="0">
            <a:spAutoFit/>
          </a:bodyPr>
          <a:lstStyle/>
          <a:p>
            <a:pPr algn="ctr"/>
            <a:r>
              <a:rPr lang="en-GB" sz="2400" dirty="0">
                <a:solidFill>
                  <a:schemeClr val="accent5">
                    <a:lumMod val="50000"/>
                  </a:schemeClr>
                </a:solidFill>
              </a:rPr>
              <a:t>five boys</a:t>
            </a:r>
          </a:p>
        </p:txBody>
      </p:sp>
      <p:sp>
        <p:nvSpPr>
          <p:cNvPr id="37" name="TextBox 36"/>
          <p:cNvSpPr txBox="1"/>
          <p:nvPr/>
        </p:nvSpPr>
        <p:spPr>
          <a:xfrm>
            <a:off x="5212827" y="4218879"/>
            <a:ext cx="2971800" cy="461665"/>
          </a:xfrm>
          <a:prstGeom prst="rect">
            <a:avLst/>
          </a:prstGeom>
          <a:noFill/>
        </p:spPr>
        <p:txBody>
          <a:bodyPr wrap="square" rtlCol="0">
            <a:spAutoFit/>
          </a:bodyPr>
          <a:lstStyle/>
          <a:p>
            <a:pPr algn="ctr"/>
            <a:r>
              <a:rPr lang="en-GB" sz="2400" dirty="0">
                <a:solidFill>
                  <a:schemeClr val="accent5">
                    <a:lumMod val="50000"/>
                  </a:schemeClr>
                </a:solidFill>
              </a:rPr>
              <a:t>three shops</a:t>
            </a:r>
          </a:p>
        </p:txBody>
      </p:sp>
      <p:sp>
        <p:nvSpPr>
          <p:cNvPr id="38" name="TextBox 37"/>
          <p:cNvSpPr txBox="1"/>
          <p:nvPr/>
        </p:nvSpPr>
        <p:spPr>
          <a:xfrm>
            <a:off x="5182636" y="4706751"/>
            <a:ext cx="2971800" cy="461665"/>
          </a:xfrm>
          <a:prstGeom prst="rect">
            <a:avLst/>
          </a:prstGeom>
          <a:noFill/>
        </p:spPr>
        <p:txBody>
          <a:bodyPr wrap="square" rtlCol="0">
            <a:spAutoFit/>
          </a:bodyPr>
          <a:lstStyle/>
          <a:p>
            <a:pPr algn="ctr"/>
            <a:r>
              <a:rPr lang="en-GB" sz="2400" dirty="0">
                <a:solidFill>
                  <a:schemeClr val="accent5">
                    <a:lumMod val="50000"/>
                  </a:schemeClr>
                </a:solidFill>
              </a:rPr>
              <a:t>some machines</a:t>
            </a:r>
          </a:p>
        </p:txBody>
      </p:sp>
      <p:sp>
        <p:nvSpPr>
          <p:cNvPr id="39" name="TextBox 38"/>
          <p:cNvSpPr txBox="1"/>
          <p:nvPr/>
        </p:nvSpPr>
        <p:spPr>
          <a:xfrm>
            <a:off x="5203899" y="5194374"/>
            <a:ext cx="2971800" cy="461665"/>
          </a:xfrm>
          <a:prstGeom prst="rect">
            <a:avLst/>
          </a:prstGeom>
          <a:noFill/>
        </p:spPr>
        <p:txBody>
          <a:bodyPr wrap="square" rtlCol="0">
            <a:spAutoFit/>
          </a:bodyPr>
          <a:lstStyle/>
          <a:p>
            <a:pPr algn="ctr"/>
            <a:r>
              <a:rPr lang="en-GB" sz="2400" dirty="0">
                <a:solidFill>
                  <a:schemeClr val="accent5">
                    <a:lumMod val="50000"/>
                  </a:schemeClr>
                </a:solidFill>
              </a:rPr>
              <a:t>two persons</a:t>
            </a:r>
          </a:p>
        </p:txBody>
      </p:sp>
      <p:sp>
        <p:nvSpPr>
          <p:cNvPr id="40" name="TextBox 39"/>
          <p:cNvSpPr txBox="1"/>
          <p:nvPr/>
        </p:nvSpPr>
        <p:spPr>
          <a:xfrm>
            <a:off x="5086596" y="5682495"/>
            <a:ext cx="2971800" cy="461665"/>
          </a:xfrm>
          <a:prstGeom prst="rect">
            <a:avLst/>
          </a:prstGeom>
          <a:noFill/>
        </p:spPr>
        <p:txBody>
          <a:bodyPr wrap="square" rtlCol="0">
            <a:spAutoFit/>
          </a:bodyPr>
          <a:lstStyle/>
          <a:p>
            <a:pPr algn="ctr"/>
            <a:r>
              <a:rPr lang="en-GB" sz="2400" dirty="0">
                <a:solidFill>
                  <a:schemeClr val="accent5">
                    <a:lumMod val="50000"/>
                  </a:schemeClr>
                </a:solidFill>
              </a:rPr>
              <a:t>four girls</a:t>
            </a:r>
          </a:p>
        </p:txBody>
      </p:sp>
      <p:cxnSp>
        <p:nvCxnSpPr>
          <p:cNvPr id="5" name="Straight Arrow Connector 4"/>
          <p:cNvCxnSpPr/>
          <p:nvPr/>
        </p:nvCxnSpPr>
        <p:spPr>
          <a:xfrm flipH="1">
            <a:off x="6707372" y="623286"/>
            <a:ext cx="10633" cy="823158"/>
          </a:xfrm>
          <a:prstGeom prst="straightConnector1">
            <a:avLst/>
          </a:prstGeom>
          <a:ln w="57150">
            <a:solidFill>
              <a:srgbClr val="EE6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209177" y="1612591"/>
            <a:ext cx="2581156" cy="400110"/>
          </a:xfrm>
          <a:prstGeom prst="rect">
            <a:avLst/>
          </a:prstGeom>
        </p:spPr>
        <p:txBody>
          <a:bodyPr wrap="none">
            <a:spAutoFit/>
          </a:bodyPr>
          <a:lstStyle/>
          <a:p>
            <a:pPr algn="ctr"/>
            <a:r>
              <a:rPr lang="en-GB" sz="2000" b="1" dirty="0">
                <a:solidFill>
                  <a:schemeClr val="accent5">
                    <a:lumMod val="50000"/>
                  </a:schemeClr>
                </a:solidFill>
              </a:rPr>
              <a:t>what Partner A said</a:t>
            </a:r>
          </a:p>
        </p:txBody>
      </p:sp>
      <p:sp>
        <p:nvSpPr>
          <p:cNvPr id="42" name="TextBox 41"/>
          <p:cNvSpPr txBox="1"/>
          <p:nvPr/>
        </p:nvSpPr>
        <p:spPr>
          <a:xfrm>
            <a:off x="9050202" y="2243358"/>
            <a:ext cx="2971800" cy="461665"/>
          </a:xfrm>
          <a:prstGeom prst="rect">
            <a:avLst/>
          </a:prstGeom>
          <a:noFill/>
        </p:spPr>
        <p:txBody>
          <a:bodyPr wrap="square" rtlCol="0">
            <a:spAutoFit/>
          </a:bodyPr>
          <a:lstStyle/>
          <a:p>
            <a:pPr algn="ctr"/>
            <a:r>
              <a:rPr lang="en-GB" sz="2400" dirty="0">
                <a:solidFill>
                  <a:schemeClr val="accent5">
                    <a:lumMod val="50000"/>
                  </a:schemeClr>
                </a:solidFill>
              </a:rPr>
              <a:t>un </a:t>
            </a:r>
            <a:r>
              <a:rPr lang="en-GB" sz="2400" dirty="0" err="1">
                <a:solidFill>
                  <a:schemeClr val="accent5">
                    <a:lumMod val="50000"/>
                  </a:schemeClr>
                </a:solidFill>
              </a:rPr>
              <a:t>ordinateur</a:t>
            </a:r>
            <a:endParaRPr lang="en-GB" sz="2400" dirty="0">
              <a:solidFill>
                <a:schemeClr val="accent5">
                  <a:lumMod val="50000"/>
                </a:schemeClr>
              </a:solidFill>
            </a:endParaRPr>
          </a:p>
        </p:txBody>
      </p:sp>
      <p:sp>
        <p:nvSpPr>
          <p:cNvPr id="43" name="TextBox 42"/>
          <p:cNvSpPr txBox="1"/>
          <p:nvPr/>
        </p:nvSpPr>
        <p:spPr>
          <a:xfrm>
            <a:off x="9076964" y="2752811"/>
            <a:ext cx="2981491" cy="472208"/>
          </a:xfrm>
          <a:prstGeom prst="rect">
            <a:avLst/>
          </a:prstGeom>
          <a:noFill/>
        </p:spPr>
        <p:txBody>
          <a:bodyPr wrap="square" rtlCol="0">
            <a:spAutoFit/>
          </a:bodyPr>
          <a:lstStyle/>
          <a:p>
            <a:pPr algn="ctr"/>
            <a:r>
              <a:rPr lang="en-GB" sz="2400" dirty="0" err="1">
                <a:solidFill>
                  <a:schemeClr val="accent5">
                    <a:lumMod val="50000"/>
                  </a:schemeClr>
                </a:solidFill>
              </a:rPr>
              <a:t>une</a:t>
            </a:r>
            <a:r>
              <a:rPr lang="en-GB" sz="2400" dirty="0">
                <a:solidFill>
                  <a:schemeClr val="accent5">
                    <a:lumMod val="50000"/>
                  </a:schemeClr>
                </a:solidFill>
              </a:rPr>
              <a:t> </a:t>
            </a:r>
            <a:r>
              <a:rPr lang="en-GB" sz="2400" dirty="0" err="1">
                <a:solidFill>
                  <a:schemeClr val="accent5">
                    <a:lumMod val="50000"/>
                  </a:schemeClr>
                </a:solidFill>
              </a:rPr>
              <a:t>maison</a:t>
            </a:r>
            <a:endParaRPr lang="en-GB" sz="2400" dirty="0">
              <a:solidFill>
                <a:schemeClr val="accent5">
                  <a:lumMod val="50000"/>
                </a:schemeClr>
              </a:solidFill>
            </a:endParaRPr>
          </a:p>
        </p:txBody>
      </p:sp>
      <p:sp>
        <p:nvSpPr>
          <p:cNvPr id="44" name="TextBox 43"/>
          <p:cNvSpPr txBox="1"/>
          <p:nvPr/>
        </p:nvSpPr>
        <p:spPr>
          <a:xfrm>
            <a:off x="9558524" y="3265056"/>
            <a:ext cx="2971800" cy="461665"/>
          </a:xfrm>
          <a:prstGeom prst="rect">
            <a:avLst/>
          </a:prstGeom>
          <a:noFill/>
        </p:spPr>
        <p:txBody>
          <a:bodyPr wrap="square" rtlCol="0">
            <a:spAutoFit/>
          </a:bodyPr>
          <a:lstStyle/>
          <a:p>
            <a:r>
              <a:rPr lang="en-GB" sz="2400" dirty="0">
                <a:solidFill>
                  <a:schemeClr val="accent5">
                    <a:lumMod val="50000"/>
                  </a:schemeClr>
                </a:solidFill>
              </a:rPr>
              <a:t>des </a:t>
            </a:r>
            <a:r>
              <a:rPr lang="en-GB" sz="2400" dirty="0" err="1">
                <a:solidFill>
                  <a:schemeClr val="accent5">
                    <a:lumMod val="50000"/>
                  </a:schemeClr>
                </a:solidFill>
              </a:rPr>
              <a:t>voitures</a:t>
            </a:r>
            <a:endParaRPr lang="en-GB" sz="2400" dirty="0">
              <a:solidFill>
                <a:schemeClr val="accent5">
                  <a:lumMod val="50000"/>
                </a:schemeClr>
              </a:solidFill>
            </a:endParaRPr>
          </a:p>
        </p:txBody>
      </p:sp>
      <p:sp>
        <p:nvSpPr>
          <p:cNvPr id="54" name="TextBox 53"/>
          <p:cNvSpPr txBox="1"/>
          <p:nvPr/>
        </p:nvSpPr>
        <p:spPr>
          <a:xfrm>
            <a:off x="9081809" y="3752201"/>
            <a:ext cx="2971800" cy="461665"/>
          </a:xfrm>
          <a:prstGeom prst="rect">
            <a:avLst/>
          </a:prstGeom>
          <a:noFill/>
        </p:spPr>
        <p:txBody>
          <a:bodyPr wrap="square" rtlCol="0">
            <a:spAutoFit/>
          </a:bodyPr>
          <a:lstStyle/>
          <a:p>
            <a:pPr algn="ctr"/>
            <a:r>
              <a:rPr lang="en-GB" sz="2400" dirty="0">
                <a:solidFill>
                  <a:schemeClr val="accent5">
                    <a:lumMod val="50000"/>
                  </a:schemeClr>
                </a:solidFill>
              </a:rPr>
              <a:t>cinq </a:t>
            </a:r>
            <a:r>
              <a:rPr lang="en-GB" sz="2400" dirty="0" err="1">
                <a:solidFill>
                  <a:schemeClr val="accent5">
                    <a:lumMod val="50000"/>
                  </a:schemeClr>
                </a:solidFill>
              </a:rPr>
              <a:t>garçons</a:t>
            </a:r>
            <a:endParaRPr lang="en-GB" sz="2400" dirty="0">
              <a:solidFill>
                <a:schemeClr val="accent5">
                  <a:lumMod val="50000"/>
                </a:schemeClr>
              </a:solidFill>
            </a:endParaRPr>
          </a:p>
        </p:txBody>
      </p:sp>
      <p:sp>
        <p:nvSpPr>
          <p:cNvPr id="55" name="TextBox 54"/>
          <p:cNvSpPr txBox="1"/>
          <p:nvPr/>
        </p:nvSpPr>
        <p:spPr>
          <a:xfrm>
            <a:off x="9081809" y="4253903"/>
            <a:ext cx="2971800" cy="461665"/>
          </a:xfrm>
          <a:prstGeom prst="rect">
            <a:avLst/>
          </a:prstGeom>
          <a:noFill/>
        </p:spPr>
        <p:txBody>
          <a:bodyPr wrap="square" rtlCol="0">
            <a:spAutoFit/>
          </a:bodyPr>
          <a:lstStyle/>
          <a:p>
            <a:pPr algn="ctr"/>
            <a:r>
              <a:rPr lang="en-GB" sz="2400" dirty="0">
                <a:solidFill>
                  <a:schemeClr val="accent5">
                    <a:lumMod val="50000"/>
                  </a:schemeClr>
                </a:solidFill>
              </a:rPr>
              <a:t>trois </a:t>
            </a:r>
            <a:r>
              <a:rPr lang="en-GB" sz="2400" dirty="0" err="1">
                <a:solidFill>
                  <a:schemeClr val="accent5">
                    <a:lumMod val="50000"/>
                  </a:schemeClr>
                </a:solidFill>
              </a:rPr>
              <a:t>magasins</a:t>
            </a:r>
            <a:endParaRPr lang="en-GB" sz="2400" dirty="0">
              <a:solidFill>
                <a:schemeClr val="accent5">
                  <a:lumMod val="50000"/>
                </a:schemeClr>
              </a:solidFill>
            </a:endParaRPr>
          </a:p>
        </p:txBody>
      </p:sp>
      <p:sp>
        <p:nvSpPr>
          <p:cNvPr id="56" name="TextBox 55"/>
          <p:cNvSpPr txBox="1"/>
          <p:nvPr/>
        </p:nvSpPr>
        <p:spPr>
          <a:xfrm>
            <a:off x="9532278" y="4715568"/>
            <a:ext cx="2971800" cy="461665"/>
          </a:xfrm>
          <a:prstGeom prst="rect">
            <a:avLst/>
          </a:prstGeom>
          <a:noFill/>
        </p:spPr>
        <p:txBody>
          <a:bodyPr wrap="square" rtlCol="0">
            <a:spAutoFit/>
          </a:bodyPr>
          <a:lstStyle/>
          <a:p>
            <a:r>
              <a:rPr lang="en-GB" sz="2400" dirty="0">
                <a:solidFill>
                  <a:schemeClr val="accent5">
                    <a:lumMod val="50000"/>
                  </a:schemeClr>
                </a:solidFill>
              </a:rPr>
              <a:t>des machines</a:t>
            </a:r>
          </a:p>
        </p:txBody>
      </p:sp>
      <p:sp>
        <p:nvSpPr>
          <p:cNvPr id="57" name="TextBox 56"/>
          <p:cNvSpPr txBox="1"/>
          <p:nvPr/>
        </p:nvSpPr>
        <p:spPr>
          <a:xfrm>
            <a:off x="9542857" y="5177233"/>
            <a:ext cx="2971800" cy="461665"/>
          </a:xfrm>
          <a:prstGeom prst="rect">
            <a:avLst/>
          </a:prstGeom>
          <a:noFill/>
        </p:spPr>
        <p:txBody>
          <a:bodyPr wrap="square" rtlCol="0">
            <a:spAutoFit/>
          </a:bodyPr>
          <a:lstStyle/>
          <a:p>
            <a:r>
              <a:rPr lang="en-GB" sz="2400" dirty="0" err="1">
                <a:solidFill>
                  <a:schemeClr val="accent5">
                    <a:lumMod val="50000"/>
                  </a:schemeClr>
                </a:solidFill>
              </a:rPr>
              <a:t>deux</a:t>
            </a:r>
            <a:r>
              <a:rPr lang="en-GB" sz="2400" dirty="0">
                <a:solidFill>
                  <a:schemeClr val="accent5">
                    <a:lumMod val="50000"/>
                  </a:schemeClr>
                </a:solidFill>
              </a:rPr>
              <a:t> </a:t>
            </a:r>
            <a:r>
              <a:rPr lang="en-GB" sz="2400" dirty="0" err="1">
                <a:solidFill>
                  <a:schemeClr val="accent5">
                    <a:lumMod val="50000"/>
                  </a:schemeClr>
                </a:solidFill>
              </a:rPr>
              <a:t>personnes</a:t>
            </a:r>
            <a:endParaRPr lang="en-GB" sz="2400" dirty="0">
              <a:solidFill>
                <a:schemeClr val="accent5">
                  <a:lumMod val="50000"/>
                </a:schemeClr>
              </a:solidFill>
            </a:endParaRPr>
          </a:p>
        </p:txBody>
      </p:sp>
      <p:sp>
        <p:nvSpPr>
          <p:cNvPr id="58" name="TextBox 57"/>
          <p:cNvSpPr txBox="1"/>
          <p:nvPr/>
        </p:nvSpPr>
        <p:spPr>
          <a:xfrm>
            <a:off x="9542857" y="5703978"/>
            <a:ext cx="2971800" cy="461665"/>
          </a:xfrm>
          <a:prstGeom prst="rect">
            <a:avLst/>
          </a:prstGeom>
          <a:noFill/>
        </p:spPr>
        <p:txBody>
          <a:bodyPr wrap="square" rtlCol="0">
            <a:spAutoFit/>
          </a:bodyPr>
          <a:lstStyle/>
          <a:p>
            <a:r>
              <a:rPr lang="en-GB" sz="2400" dirty="0" err="1">
                <a:solidFill>
                  <a:schemeClr val="accent5">
                    <a:lumMod val="50000"/>
                  </a:schemeClr>
                </a:solidFill>
              </a:rPr>
              <a:t>quatre</a:t>
            </a:r>
            <a:r>
              <a:rPr lang="en-GB" sz="2400" dirty="0">
                <a:solidFill>
                  <a:schemeClr val="accent5">
                    <a:lumMod val="50000"/>
                  </a:schemeClr>
                </a:solidFill>
              </a:rPr>
              <a:t> </a:t>
            </a:r>
            <a:r>
              <a:rPr lang="en-GB" sz="2400" dirty="0" err="1">
                <a:solidFill>
                  <a:schemeClr val="accent5">
                    <a:lumMod val="50000"/>
                  </a:schemeClr>
                </a:solidFill>
              </a:rPr>
              <a:t>filles</a:t>
            </a:r>
            <a:endParaRPr lang="en-GB" sz="2400" dirty="0">
              <a:solidFill>
                <a:schemeClr val="accent5">
                  <a:lumMod val="50000"/>
                </a:schemeClr>
              </a:solidFill>
            </a:endParaRPr>
          </a:p>
        </p:txBody>
      </p:sp>
      <p:sp>
        <p:nvSpPr>
          <p:cNvPr id="7" name="Rectangle 6"/>
          <p:cNvSpPr/>
          <p:nvPr/>
        </p:nvSpPr>
        <p:spPr>
          <a:xfrm>
            <a:off x="621426" y="2241851"/>
            <a:ext cx="4064000" cy="3922285"/>
          </a:xfrm>
          <a:prstGeom prst="rect">
            <a:avLst/>
          </a:prstGeom>
          <a:solidFill>
            <a:schemeClr val="bg1">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1289385" y="2260835"/>
            <a:ext cx="3565647" cy="3848708"/>
            <a:chOff x="2871659" y="2189069"/>
            <a:chExt cx="3565647" cy="3848708"/>
          </a:xfrm>
        </p:grpSpPr>
        <p:sp>
          <p:nvSpPr>
            <p:cNvPr id="45" name="TextBox 44"/>
            <p:cNvSpPr txBox="1"/>
            <p:nvPr/>
          </p:nvSpPr>
          <p:spPr>
            <a:xfrm>
              <a:off x="3465506" y="2189069"/>
              <a:ext cx="2971800" cy="461665"/>
            </a:xfrm>
            <a:prstGeom prst="rect">
              <a:avLst/>
            </a:prstGeom>
            <a:noFill/>
          </p:spPr>
          <p:txBody>
            <a:bodyPr wrap="square" rtlCol="0">
              <a:spAutoFit/>
            </a:bodyPr>
            <a:lstStyle/>
            <a:p>
              <a:r>
                <a:rPr lang="en-GB" sz="2400" dirty="0">
                  <a:solidFill>
                    <a:schemeClr val="accent5">
                      <a:lumMod val="50000"/>
                    </a:schemeClr>
                  </a:solidFill>
                </a:rPr>
                <a:t>a boy</a:t>
              </a:r>
            </a:p>
          </p:txBody>
        </p:sp>
        <p:sp>
          <p:nvSpPr>
            <p:cNvPr id="46" name="TextBox 45"/>
            <p:cNvSpPr txBox="1"/>
            <p:nvPr/>
          </p:nvSpPr>
          <p:spPr>
            <a:xfrm>
              <a:off x="3130611" y="5576112"/>
              <a:ext cx="2971800" cy="461665"/>
            </a:xfrm>
            <a:prstGeom prst="rect">
              <a:avLst/>
            </a:prstGeom>
            <a:noFill/>
          </p:spPr>
          <p:txBody>
            <a:bodyPr wrap="square" rtlCol="0">
              <a:spAutoFit/>
            </a:bodyPr>
            <a:lstStyle/>
            <a:p>
              <a:r>
                <a:rPr lang="en-GB" sz="2400" dirty="0">
                  <a:solidFill>
                    <a:schemeClr val="accent5">
                      <a:lumMod val="50000"/>
                    </a:schemeClr>
                  </a:solidFill>
                </a:rPr>
                <a:t>two houses</a:t>
              </a:r>
            </a:p>
          </p:txBody>
        </p:sp>
        <p:sp>
          <p:nvSpPr>
            <p:cNvPr id="47" name="TextBox 46"/>
            <p:cNvSpPr txBox="1"/>
            <p:nvPr/>
          </p:nvSpPr>
          <p:spPr>
            <a:xfrm>
              <a:off x="3309941" y="2665444"/>
              <a:ext cx="2884809" cy="461665"/>
            </a:xfrm>
            <a:prstGeom prst="rect">
              <a:avLst/>
            </a:prstGeom>
            <a:noFill/>
          </p:spPr>
          <p:txBody>
            <a:bodyPr wrap="square" rtlCol="0">
              <a:spAutoFit/>
            </a:bodyPr>
            <a:lstStyle/>
            <a:p>
              <a:r>
                <a:rPr lang="en-GB" sz="2400" dirty="0">
                  <a:solidFill>
                    <a:schemeClr val="accent5">
                      <a:lumMod val="50000"/>
                    </a:schemeClr>
                  </a:solidFill>
                </a:rPr>
                <a:t>four cars</a:t>
              </a:r>
            </a:p>
          </p:txBody>
        </p:sp>
        <p:sp>
          <p:nvSpPr>
            <p:cNvPr id="48" name="TextBox 47"/>
            <p:cNvSpPr txBox="1"/>
            <p:nvPr/>
          </p:nvSpPr>
          <p:spPr>
            <a:xfrm>
              <a:off x="2871659" y="3657124"/>
              <a:ext cx="3221000" cy="461665"/>
            </a:xfrm>
            <a:prstGeom prst="rect">
              <a:avLst/>
            </a:prstGeom>
            <a:noFill/>
          </p:spPr>
          <p:txBody>
            <a:bodyPr wrap="square" rtlCol="0">
              <a:spAutoFit/>
            </a:bodyPr>
            <a:lstStyle/>
            <a:p>
              <a:r>
                <a:rPr lang="en-GB" sz="2400" dirty="0">
                  <a:solidFill>
                    <a:schemeClr val="accent5">
                      <a:lumMod val="50000"/>
                    </a:schemeClr>
                  </a:solidFill>
                </a:rPr>
                <a:t>seven computers</a:t>
              </a:r>
            </a:p>
          </p:txBody>
        </p:sp>
        <p:sp>
          <p:nvSpPr>
            <p:cNvPr id="49" name="TextBox 48"/>
            <p:cNvSpPr txBox="1"/>
            <p:nvPr/>
          </p:nvSpPr>
          <p:spPr>
            <a:xfrm>
              <a:off x="3266445" y="4623543"/>
              <a:ext cx="2971800" cy="461665"/>
            </a:xfrm>
            <a:prstGeom prst="rect">
              <a:avLst/>
            </a:prstGeom>
            <a:noFill/>
          </p:spPr>
          <p:txBody>
            <a:bodyPr wrap="square" rtlCol="0">
              <a:spAutoFit/>
            </a:bodyPr>
            <a:lstStyle/>
            <a:p>
              <a:r>
                <a:rPr lang="en-GB" sz="2400" dirty="0">
                  <a:solidFill>
                    <a:schemeClr val="accent5">
                      <a:lumMod val="50000"/>
                    </a:schemeClr>
                  </a:solidFill>
                </a:rPr>
                <a:t>five shops</a:t>
              </a:r>
            </a:p>
          </p:txBody>
        </p:sp>
        <p:sp>
          <p:nvSpPr>
            <p:cNvPr id="50" name="TextBox 49"/>
            <p:cNvSpPr txBox="1"/>
            <p:nvPr/>
          </p:nvSpPr>
          <p:spPr>
            <a:xfrm>
              <a:off x="3159793" y="5106326"/>
              <a:ext cx="2747211" cy="457200"/>
            </a:xfrm>
            <a:prstGeom prst="rect">
              <a:avLst/>
            </a:prstGeom>
            <a:noFill/>
          </p:spPr>
          <p:txBody>
            <a:bodyPr wrap="square" rtlCol="0">
              <a:spAutoFit/>
            </a:bodyPr>
            <a:lstStyle/>
            <a:p>
              <a:r>
                <a:rPr lang="en-GB" sz="2400" dirty="0">
                  <a:solidFill>
                    <a:schemeClr val="accent5">
                      <a:lumMod val="50000"/>
                    </a:schemeClr>
                  </a:solidFill>
                </a:rPr>
                <a:t>a machine</a:t>
              </a:r>
            </a:p>
          </p:txBody>
        </p:sp>
        <p:sp>
          <p:nvSpPr>
            <p:cNvPr id="51" name="TextBox 50"/>
            <p:cNvSpPr txBox="1"/>
            <p:nvPr/>
          </p:nvSpPr>
          <p:spPr>
            <a:xfrm>
              <a:off x="3149354" y="4153069"/>
              <a:ext cx="2971800" cy="461665"/>
            </a:xfrm>
            <a:prstGeom prst="rect">
              <a:avLst/>
            </a:prstGeom>
            <a:noFill/>
          </p:spPr>
          <p:txBody>
            <a:bodyPr wrap="square" rtlCol="0">
              <a:spAutoFit/>
            </a:bodyPr>
            <a:lstStyle/>
            <a:p>
              <a:r>
                <a:rPr lang="en-GB" sz="2400" dirty="0">
                  <a:solidFill>
                    <a:schemeClr val="accent5">
                      <a:lumMod val="50000"/>
                    </a:schemeClr>
                  </a:solidFill>
                </a:rPr>
                <a:t>nine persons</a:t>
              </a:r>
            </a:p>
          </p:txBody>
        </p:sp>
        <p:sp>
          <p:nvSpPr>
            <p:cNvPr id="52" name="TextBox 51"/>
            <p:cNvSpPr txBox="1"/>
            <p:nvPr/>
          </p:nvSpPr>
          <p:spPr>
            <a:xfrm>
              <a:off x="3318691" y="3169098"/>
              <a:ext cx="2971800" cy="461665"/>
            </a:xfrm>
            <a:prstGeom prst="rect">
              <a:avLst/>
            </a:prstGeom>
            <a:noFill/>
          </p:spPr>
          <p:txBody>
            <a:bodyPr wrap="square" rtlCol="0">
              <a:spAutoFit/>
            </a:bodyPr>
            <a:lstStyle/>
            <a:p>
              <a:r>
                <a:rPr lang="en-GB" sz="2400" dirty="0">
                  <a:solidFill>
                    <a:schemeClr val="accent5">
                      <a:lumMod val="50000"/>
                    </a:schemeClr>
                  </a:solidFill>
                </a:rPr>
                <a:t>some girls</a:t>
              </a:r>
            </a:p>
          </p:txBody>
        </p:sp>
      </p:grpSp>
      <p:sp>
        <p:nvSpPr>
          <p:cNvPr id="2" name="Title 1">
            <a:extLst>
              <a:ext uri="{FF2B5EF4-FFF2-40B4-BE49-F238E27FC236}">
                <a16:creationId xmlns:a16="http://schemas.microsoft.com/office/drawing/2014/main" id="{8A0F5B9F-4CC0-EF4F-9E89-6EEB008D0AD8}"/>
              </a:ext>
            </a:extLst>
          </p:cNvPr>
          <p:cNvSpPr>
            <a:spLocks noGrp="1"/>
          </p:cNvSpPr>
          <p:nvPr>
            <p:ph type="title"/>
          </p:nvPr>
        </p:nvSpPr>
        <p:spPr>
          <a:xfrm>
            <a:off x="96316" y="-21810"/>
            <a:ext cx="5086320" cy="966927"/>
          </a:xfrm>
        </p:spPr>
        <p:txBody>
          <a:bodyPr/>
          <a:lstStyle/>
          <a:p>
            <a:pPr lvl="0">
              <a:lnSpc>
                <a:spcPct val="100000"/>
              </a:lnSpc>
              <a:spcBef>
                <a:spcPts val="0"/>
              </a:spcBef>
            </a:pPr>
            <a:r>
              <a:rPr lang="en-GB" sz="3200" b="1" dirty="0" err="1">
                <a:solidFill>
                  <a:prstClr val="white"/>
                </a:solidFill>
                <a:latin typeface="Century Gothic" panose="020F0302020204030204"/>
                <a:ea typeface="+mn-ea"/>
                <a:cs typeface="+mn-cs"/>
              </a:rPr>
              <a:t>Réponses</a:t>
            </a:r>
            <a:r>
              <a:rPr lang="en-GB" sz="3200" b="1" dirty="0">
                <a:solidFill>
                  <a:prstClr val="white"/>
                </a:solidFill>
                <a:latin typeface="Century Gothic" panose="020F0302020204030204"/>
                <a:ea typeface="+mn-ea"/>
                <a:cs typeface="+mn-cs"/>
              </a:rPr>
              <a:t> - </a:t>
            </a:r>
            <a:r>
              <a:rPr lang="en-GB" sz="3200" b="1" dirty="0" err="1">
                <a:solidFill>
                  <a:prstClr val="white"/>
                </a:solidFill>
                <a:latin typeface="Century Gothic" panose="020F0302020204030204"/>
                <a:ea typeface="+mn-ea"/>
                <a:cs typeface="+mn-cs"/>
              </a:rPr>
              <a:t>Partenaire</a:t>
            </a:r>
            <a:r>
              <a:rPr lang="en-GB" sz="3200" b="1" dirty="0">
                <a:solidFill>
                  <a:prstClr val="white"/>
                </a:solidFill>
                <a:latin typeface="Century Gothic" panose="020F0302020204030204"/>
                <a:ea typeface="+mn-ea"/>
                <a:cs typeface="+mn-cs"/>
              </a:rPr>
              <a:t> B</a:t>
            </a:r>
            <a:endParaRPr lang="en-US" dirty="0"/>
          </a:p>
        </p:txBody>
      </p:sp>
    </p:spTree>
    <p:extLst>
      <p:ext uri="{BB962C8B-B14F-4D97-AF65-F5344CB8AC3E}">
        <p14:creationId xmlns:p14="http://schemas.microsoft.com/office/powerpoint/2010/main" val="267816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2" grpId="0"/>
      <p:bldP spid="43" grpId="0"/>
      <p:bldP spid="44" grpId="0"/>
      <p:bldP spid="54" grpId="0"/>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115" y="2623172"/>
            <a:ext cx="10113724" cy="3693319"/>
          </a:xfrm>
          <a:prstGeom prst="rect">
            <a:avLst/>
          </a:prstGeom>
          <a:noFill/>
        </p:spPr>
        <p:txBody>
          <a:bodyPr wrap="square" rtlCol="0">
            <a:spAutoFit/>
          </a:bodyPr>
          <a:lstStyle/>
          <a:p>
            <a:r>
              <a:rPr lang="fr-FR" sz="2600" dirty="0">
                <a:solidFill>
                  <a:schemeClr val="accent5">
                    <a:lumMod val="50000"/>
                  </a:schemeClr>
                </a:solidFill>
              </a:rPr>
              <a:t>Je suis Jean et je suis fran</a:t>
            </a:r>
            <a:r>
              <a:rPr lang="fr-FR" sz="2600" dirty="0">
                <a:solidFill>
                  <a:schemeClr val="accent5">
                    <a:lumMod val="50000"/>
                  </a:schemeClr>
                </a:solidFill>
                <a:latin typeface="Century Gothic" panose="020B0502020202020204" pitchFamily="34" charset="0"/>
              </a:rPr>
              <a:t>çais. Nous avons une maison en France. </a:t>
            </a:r>
            <a:r>
              <a:rPr lang="fr-FR" sz="2600" dirty="0">
                <a:solidFill>
                  <a:schemeClr val="accent5">
                    <a:lumMod val="50000"/>
                  </a:schemeClr>
                </a:solidFill>
              </a:rPr>
              <a:t>Il y a quatre chambres dans la maison. La maison est grande et nous avons deux voitures. Michel est grand et drôle. Il aime faire la cuisine. Il a trois ordinateurs et un portable. Sophie est petite et intelligente. Elle aime écouter la radio. Elle a cinq chiens! J’aime regarder la télé. Nous regardons des films chaque semaine. Michel fait le ménage en ce moment. Normalement, je suis à l’</a:t>
            </a:r>
            <a:r>
              <a:rPr lang="fr-FR" sz="2600" dirty="0">
                <a:solidFill>
                  <a:schemeClr val="accent5">
                    <a:lumMod val="50000"/>
                  </a:schemeClr>
                </a:solidFill>
                <a:latin typeface="Century Gothic" panose="020B0502020202020204" pitchFamily="34" charset="0"/>
              </a:rPr>
              <a:t>école. Je porte un uniforme. J’étudie l’anglais et je travaille bien!</a:t>
            </a:r>
            <a:r>
              <a:rPr lang="fr-FR" sz="2600" dirty="0">
                <a:solidFill>
                  <a:schemeClr val="accent5">
                    <a:lumMod val="50000"/>
                  </a:schemeClr>
                </a:solidFill>
              </a:rPr>
              <a:t> </a:t>
            </a: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742386" y="196920"/>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22" name="TextBox 21"/>
          <p:cNvSpPr txBox="1"/>
          <p:nvPr/>
        </p:nvSpPr>
        <p:spPr>
          <a:xfrm>
            <a:off x="1007115" y="1331319"/>
            <a:ext cx="10583534" cy="1200329"/>
          </a:xfrm>
          <a:prstGeom prst="rect">
            <a:avLst/>
          </a:prstGeom>
          <a:noFill/>
        </p:spPr>
        <p:txBody>
          <a:bodyPr wrap="square" rtlCol="0">
            <a:spAutoFit/>
          </a:bodyPr>
          <a:lstStyle/>
          <a:p>
            <a:r>
              <a:rPr lang="en-GB" sz="2400" dirty="0">
                <a:solidFill>
                  <a:schemeClr val="accent5">
                    <a:lumMod val="50000"/>
                  </a:schemeClr>
                </a:solidFill>
              </a:rPr>
              <a:t>Jean is writing about his brother (Michel) and sister (Sophie). </a:t>
            </a:r>
          </a:p>
          <a:p>
            <a:r>
              <a:rPr lang="en-GB" sz="2400" dirty="0" err="1">
                <a:solidFill>
                  <a:schemeClr val="accent5">
                    <a:lumMod val="50000"/>
                  </a:schemeClr>
                </a:solidFill>
              </a:rPr>
              <a:t>Lisez</a:t>
            </a:r>
            <a:r>
              <a:rPr lang="en-GB" sz="2400" dirty="0">
                <a:solidFill>
                  <a:schemeClr val="accent5">
                    <a:lumMod val="50000"/>
                  </a:schemeClr>
                </a:solidFill>
              </a:rPr>
              <a:t> le </a:t>
            </a:r>
            <a:r>
              <a:rPr lang="en-GB" sz="2400" dirty="0" err="1">
                <a:solidFill>
                  <a:schemeClr val="accent5">
                    <a:lumMod val="50000"/>
                  </a:schemeClr>
                </a:solidFill>
              </a:rPr>
              <a:t>texte</a:t>
            </a:r>
            <a:r>
              <a:rPr lang="en-GB" sz="2400" dirty="0">
                <a:solidFill>
                  <a:schemeClr val="accent5">
                    <a:lumMod val="50000"/>
                  </a:schemeClr>
                </a:solidFill>
              </a:rPr>
              <a:t> - il y a des questions!</a:t>
            </a:r>
          </a:p>
          <a:p>
            <a:r>
              <a:rPr lang="en-GB" sz="2400" dirty="0" err="1">
                <a:solidFill>
                  <a:schemeClr val="accent5">
                    <a:lumMod val="50000"/>
                  </a:schemeClr>
                </a:solidFill>
              </a:rPr>
              <a:t>Complétez</a:t>
            </a:r>
            <a:r>
              <a:rPr lang="en-GB" sz="2400" dirty="0">
                <a:solidFill>
                  <a:schemeClr val="accent5">
                    <a:lumMod val="50000"/>
                  </a:schemeClr>
                </a:solidFill>
              </a:rPr>
              <a:t> la table...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6364"/>
            <a:ext cx="6457246" cy="867128"/>
          </a:xfrm>
          <a:prstGeom prst="rect">
            <a:avLst/>
          </a:prstGeom>
        </p:spPr>
      </p:pic>
      <p:sp>
        <p:nvSpPr>
          <p:cNvPr id="3" name="Title 2">
            <a:extLst>
              <a:ext uri="{FF2B5EF4-FFF2-40B4-BE49-F238E27FC236}">
                <a16:creationId xmlns:a16="http://schemas.microsoft.com/office/drawing/2014/main" id="{E6BCC243-F925-CB43-A9B3-54900F00F381}"/>
              </a:ext>
            </a:extLst>
          </p:cNvPr>
          <p:cNvSpPr>
            <a:spLocks noGrp="1"/>
          </p:cNvSpPr>
          <p:nvPr>
            <p:ph type="title"/>
          </p:nvPr>
        </p:nvSpPr>
        <p:spPr>
          <a:xfrm>
            <a:off x="224166" y="132722"/>
            <a:ext cx="3991373" cy="930233"/>
          </a:xfrm>
        </p:spPr>
        <p:txBody>
          <a:bodyPr/>
          <a:lstStyle/>
          <a:p>
            <a:pPr lvl="0">
              <a:lnSpc>
                <a:spcPct val="100000"/>
              </a:lnSpc>
              <a:spcBef>
                <a:spcPts val="0"/>
              </a:spcBef>
            </a:pPr>
            <a:r>
              <a:rPr lang="en-GB" sz="3200" b="1" dirty="0">
                <a:solidFill>
                  <a:prstClr val="white"/>
                </a:solidFill>
                <a:latin typeface="Century Gothic" panose="020F0302020204030204"/>
                <a:ea typeface="+mn-ea"/>
                <a:cs typeface="+mn-cs"/>
              </a:rPr>
              <a:t>La </a:t>
            </a:r>
            <a:r>
              <a:rPr lang="en-GB" sz="3200" b="1" dirty="0" err="1">
                <a:solidFill>
                  <a:prstClr val="white"/>
                </a:solidFill>
                <a:latin typeface="Century Gothic" panose="020F0302020204030204"/>
                <a:ea typeface="+mn-ea"/>
                <a:cs typeface="+mn-cs"/>
              </a:rPr>
              <a:t>famille</a:t>
            </a:r>
            <a:r>
              <a:rPr lang="en-GB" sz="3200" b="1" dirty="0">
                <a:solidFill>
                  <a:prstClr val="white"/>
                </a:solidFill>
                <a:latin typeface="Century Gothic" panose="020F0302020204030204"/>
                <a:ea typeface="+mn-ea"/>
                <a:cs typeface="+mn-cs"/>
              </a:rPr>
              <a:t> de Jean</a:t>
            </a:r>
            <a:endParaRPr lang="en-US" dirty="0"/>
          </a:p>
        </p:txBody>
      </p:sp>
    </p:spTree>
    <p:extLst>
      <p:ext uri="{BB962C8B-B14F-4D97-AF65-F5344CB8AC3E}">
        <p14:creationId xmlns:p14="http://schemas.microsoft.com/office/powerpoint/2010/main" val="414548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8846921"/>
              </p:ext>
            </p:extLst>
          </p:nvPr>
        </p:nvGraphicFramePr>
        <p:xfrm>
          <a:off x="623809" y="1598159"/>
          <a:ext cx="11373660" cy="4710860"/>
        </p:xfrm>
        <a:graphic>
          <a:graphicData uri="http://schemas.openxmlformats.org/drawingml/2006/table">
            <a:tbl>
              <a:tblPr firstRow="1" bandRow="1">
                <a:tableStyleId>{5C22544A-7EE6-4342-B048-85BDC9FD1C3A}</a:tableStyleId>
              </a:tblPr>
              <a:tblGrid>
                <a:gridCol w="1197779">
                  <a:extLst>
                    <a:ext uri="{9D8B030D-6E8A-4147-A177-3AD203B41FA5}">
                      <a16:colId xmlns:a16="http://schemas.microsoft.com/office/drawing/2014/main" val="10461504"/>
                    </a:ext>
                  </a:extLst>
                </a:gridCol>
                <a:gridCol w="4023361">
                  <a:extLst>
                    <a:ext uri="{9D8B030D-6E8A-4147-A177-3AD203B41FA5}">
                      <a16:colId xmlns:a16="http://schemas.microsoft.com/office/drawing/2014/main" val="3167010617"/>
                    </a:ext>
                  </a:extLst>
                </a:gridCol>
                <a:gridCol w="6152520">
                  <a:extLst>
                    <a:ext uri="{9D8B030D-6E8A-4147-A177-3AD203B41FA5}">
                      <a16:colId xmlns:a16="http://schemas.microsoft.com/office/drawing/2014/main" val="1838342017"/>
                    </a:ext>
                  </a:extLst>
                </a:gridCol>
              </a:tblGrid>
              <a:tr h="612988">
                <a:tc>
                  <a:txBody>
                    <a:bodyPr/>
                    <a:lstStyle/>
                    <a:p>
                      <a:endParaRPr lang="en-GB"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accent5">
                              <a:lumMod val="50000"/>
                            </a:schemeClr>
                          </a:solidFill>
                        </a:rPr>
                        <a:t>(adapted)</a:t>
                      </a:r>
                      <a:r>
                        <a:rPr lang="en-GB" sz="2400" baseline="0" dirty="0">
                          <a:solidFill>
                            <a:schemeClr val="accent5">
                              <a:lumMod val="50000"/>
                            </a:schemeClr>
                          </a:solidFill>
                        </a:rPr>
                        <a:t> English</a:t>
                      </a:r>
                      <a:endParaRPr lang="en-GB" sz="2400"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err="1">
                          <a:solidFill>
                            <a:schemeClr val="accent5">
                              <a:lumMod val="50000"/>
                            </a:schemeClr>
                          </a:solidFill>
                        </a:rPr>
                        <a:t>fran</a:t>
                      </a:r>
                      <a:r>
                        <a:rPr lang="en-GB" sz="2400" dirty="0" err="1">
                          <a:solidFill>
                            <a:schemeClr val="accent5">
                              <a:lumMod val="50000"/>
                            </a:schemeClr>
                          </a:solidFill>
                          <a:latin typeface="Century Gothic" panose="020B0502020202020204" pitchFamily="34" charset="0"/>
                        </a:rPr>
                        <a:t>çais</a:t>
                      </a:r>
                      <a:endParaRPr lang="en-GB" sz="2400"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1354961"/>
                  </a:ext>
                </a:extLst>
              </a:tr>
              <a:tr h="612988">
                <a:tc>
                  <a:txBody>
                    <a:bodyPr/>
                    <a:lstStyle/>
                    <a:p>
                      <a:pPr algn="ctr"/>
                      <a:r>
                        <a:rPr lang="en-GB" sz="2400" dirty="0">
                          <a:solidFill>
                            <a:schemeClr val="accent5">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rPr>
                        <a:t>There are three bedrooms in the 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913762"/>
                  </a:ext>
                </a:extLst>
              </a:tr>
              <a:tr h="612988">
                <a:tc>
                  <a:txBody>
                    <a:bodyPr/>
                    <a:lstStyle/>
                    <a:p>
                      <a:pPr algn="ctr"/>
                      <a:r>
                        <a:rPr lang="en-GB" sz="2400" dirty="0">
                          <a:solidFill>
                            <a:schemeClr val="accent5">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rPr>
                        <a:t>We have one car.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6533103"/>
                  </a:ext>
                </a:extLst>
              </a:tr>
              <a:tr h="612988">
                <a:tc>
                  <a:txBody>
                    <a:bodyPr/>
                    <a:lstStyle/>
                    <a:p>
                      <a:pPr algn="ctr"/>
                      <a:r>
                        <a:rPr lang="en-GB" sz="2400" dirty="0">
                          <a:solidFill>
                            <a:schemeClr val="accent5">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rPr>
                        <a:t>He has six</a:t>
                      </a:r>
                      <a:r>
                        <a:rPr lang="en-GB" sz="2400" baseline="0" dirty="0">
                          <a:solidFill>
                            <a:schemeClr val="accent5">
                              <a:lumMod val="50000"/>
                            </a:schemeClr>
                          </a:solidFill>
                        </a:rPr>
                        <a:t> shirts.</a:t>
                      </a:r>
                      <a:endParaRPr lang="en-GB" sz="2400"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208510"/>
                  </a:ext>
                </a:extLst>
              </a:tr>
              <a:tr h="612988">
                <a:tc>
                  <a:txBody>
                    <a:bodyPr/>
                    <a:lstStyle/>
                    <a:p>
                      <a:pPr algn="ctr"/>
                      <a:r>
                        <a:rPr lang="en-GB" sz="2400" dirty="0">
                          <a:solidFill>
                            <a:schemeClr val="accent5">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rPr>
                        <a:t>She has ten books.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159373"/>
                  </a:ext>
                </a:extLst>
              </a:tr>
              <a:tr h="724929">
                <a:tc>
                  <a:txBody>
                    <a:bodyPr/>
                    <a:lstStyle/>
                    <a:p>
                      <a:pPr algn="ctr"/>
                      <a:r>
                        <a:rPr lang="en-GB" sz="2400" dirty="0">
                          <a:solidFill>
                            <a:schemeClr val="accent5">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rPr>
                        <a:t>We watch four films each 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741428"/>
                  </a:ext>
                </a:extLst>
              </a:tr>
              <a:tr h="612988">
                <a:tc>
                  <a:txBody>
                    <a:bodyPr/>
                    <a:lstStyle/>
                    <a:p>
                      <a:pPr algn="ctr"/>
                      <a:r>
                        <a:rPr lang="en-GB" sz="2400" dirty="0">
                          <a:solidFill>
                            <a:schemeClr val="accent5">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rPr>
                        <a:t>I wear two uniforms.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010554"/>
                  </a:ext>
                </a:extLst>
              </a:tr>
            </a:tbl>
          </a:graphicData>
        </a:graphic>
      </p:graphicFrame>
      <p:sp>
        <p:nvSpPr>
          <p:cNvPr id="7" name="Rounded Rectangle 46">
            <a:extLst>
              <a:ext uri="{FF2B5EF4-FFF2-40B4-BE49-F238E27FC236}">
                <a16:creationId xmlns:a16="http://schemas.microsoft.com/office/drawing/2014/main" id="{CB238838-6A9D-47A3-BE4F-676D1EC3BD53}"/>
              </a:ext>
            </a:extLst>
          </p:cNvPr>
          <p:cNvSpPr/>
          <p:nvPr/>
        </p:nvSpPr>
        <p:spPr>
          <a:xfrm>
            <a:off x="9735852" y="226364"/>
            <a:ext cx="2261617"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entury Gothic" panose="020B0502020202020204" pitchFamily="34" charset="0"/>
              </a:rPr>
              <a:t>l</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ire et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6233080" y="2358126"/>
            <a:ext cx="5619016" cy="461665"/>
          </a:xfrm>
          <a:prstGeom prst="rect">
            <a:avLst/>
          </a:prstGeom>
          <a:noFill/>
          <a:ln>
            <a:noFill/>
          </a:ln>
        </p:spPr>
        <p:txBody>
          <a:bodyPr wrap="square" rtlCol="0">
            <a:spAutoFit/>
          </a:bodyPr>
          <a:lstStyle/>
          <a:p>
            <a:r>
              <a:rPr lang="en-GB" sz="2400" dirty="0">
                <a:solidFill>
                  <a:schemeClr val="accent5">
                    <a:lumMod val="50000"/>
                  </a:schemeClr>
                </a:solidFill>
              </a:rPr>
              <a:t>Il y a </a:t>
            </a:r>
            <a:r>
              <a:rPr lang="en-GB" sz="2400" dirty="0" err="1">
                <a:solidFill>
                  <a:schemeClr val="accent5">
                    <a:lumMod val="50000"/>
                  </a:schemeClr>
                </a:solidFill>
              </a:rPr>
              <a:t>trois</a:t>
            </a:r>
            <a:r>
              <a:rPr lang="en-GB" sz="2400" dirty="0">
                <a:solidFill>
                  <a:schemeClr val="accent5">
                    <a:lumMod val="50000"/>
                  </a:schemeClr>
                </a:solidFill>
              </a:rPr>
              <a:t> </a:t>
            </a:r>
            <a:r>
              <a:rPr lang="en-GB" sz="2400" dirty="0" err="1">
                <a:solidFill>
                  <a:schemeClr val="accent5">
                    <a:lumMod val="50000"/>
                  </a:schemeClr>
                </a:solidFill>
              </a:rPr>
              <a:t>chambres</a:t>
            </a:r>
            <a:r>
              <a:rPr lang="en-GB" sz="2400" dirty="0">
                <a:solidFill>
                  <a:schemeClr val="accent5">
                    <a:lumMod val="50000"/>
                  </a:schemeClr>
                </a:solidFill>
              </a:rPr>
              <a:t> </a:t>
            </a:r>
            <a:r>
              <a:rPr lang="en-GB" sz="2400" dirty="0" err="1">
                <a:solidFill>
                  <a:schemeClr val="accent5">
                    <a:lumMod val="50000"/>
                  </a:schemeClr>
                </a:solidFill>
              </a:rPr>
              <a:t>dans</a:t>
            </a:r>
            <a:r>
              <a:rPr lang="en-GB" sz="2400" dirty="0">
                <a:solidFill>
                  <a:schemeClr val="accent5">
                    <a:lumMod val="50000"/>
                  </a:schemeClr>
                </a:solidFill>
              </a:rPr>
              <a:t> la </a:t>
            </a:r>
            <a:r>
              <a:rPr lang="en-GB" sz="2400" dirty="0" err="1">
                <a:solidFill>
                  <a:schemeClr val="accent5">
                    <a:lumMod val="50000"/>
                  </a:schemeClr>
                </a:solidFill>
              </a:rPr>
              <a:t>maison</a:t>
            </a:r>
            <a:r>
              <a:rPr lang="en-GB" sz="2400" dirty="0">
                <a:solidFill>
                  <a:schemeClr val="accent5">
                    <a:lumMod val="50000"/>
                  </a:schemeClr>
                </a:solidFill>
              </a:rPr>
              <a:t>.</a:t>
            </a:r>
          </a:p>
        </p:txBody>
      </p:sp>
      <p:sp>
        <p:nvSpPr>
          <p:cNvPr id="9" name="TextBox 8"/>
          <p:cNvSpPr txBox="1"/>
          <p:nvPr/>
        </p:nvSpPr>
        <p:spPr>
          <a:xfrm>
            <a:off x="6225014" y="3722756"/>
            <a:ext cx="3510838" cy="461665"/>
          </a:xfrm>
          <a:prstGeom prst="rect">
            <a:avLst/>
          </a:prstGeom>
          <a:noFill/>
          <a:ln>
            <a:noFill/>
          </a:ln>
        </p:spPr>
        <p:txBody>
          <a:bodyPr wrap="square" rtlCol="0">
            <a:spAutoFit/>
          </a:bodyPr>
          <a:lstStyle/>
          <a:p>
            <a:r>
              <a:rPr lang="en-GB" sz="2400" dirty="0">
                <a:solidFill>
                  <a:schemeClr val="accent5">
                    <a:lumMod val="50000"/>
                  </a:schemeClr>
                </a:solidFill>
              </a:rPr>
              <a:t>Il a six chemises.</a:t>
            </a:r>
          </a:p>
        </p:txBody>
      </p:sp>
      <p:sp>
        <p:nvSpPr>
          <p:cNvPr id="10" name="TextBox 9"/>
          <p:cNvSpPr txBox="1"/>
          <p:nvPr/>
        </p:nvSpPr>
        <p:spPr>
          <a:xfrm>
            <a:off x="6183760" y="5754277"/>
            <a:ext cx="5057319" cy="461665"/>
          </a:xfrm>
          <a:prstGeom prst="rect">
            <a:avLst/>
          </a:prstGeom>
          <a:noFill/>
          <a:ln>
            <a:noFill/>
          </a:ln>
        </p:spPr>
        <p:txBody>
          <a:bodyPr wrap="square" rtlCol="0">
            <a:spAutoFit/>
          </a:bodyPr>
          <a:lstStyle/>
          <a:p>
            <a:r>
              <a:rPr lang="en-GB" sz="2400" dirty="0">
                <a:solidFill>
                  <a:schemeClr val="accent5">
                    <a:lumMod val="50000"/>
                  </a:schemeClr>
                </a:solidFill>
              </a:rPr>
              <a:t>Je </a:t>
            </a:r>
            <a:r>
              <a:rPr lang="en-GB" sz="2400" dirty="0" err="1">
                <a:solidFill>
                  <a:schemeClr val="accent5">
                    <a:lumMod val="50000"/>
                  </a:schemeClr>
                </a:solidFill>
              </a:rPr>
              <a:t>porte</a:t>
            </a:r>
            <a:r>
              <a:rPr lang="en-GB" sz="2400" dirty="0">
                <a:solidFill>
                  <a:schemeClr val="accent5">
                    <a:lumMod val="50000"/>
                  </a:schemeClr>
                </a:solidFill>
              </a:rPr>
              <a:t> </a:t>
            </a:r>
            <a:r>
              <a:rPr lang="en-GB" sz="2400" dirty="0" err="1">
                <a:solidFill>
                  <a:schemeClr val="accent5">
                    <a:lumMod val="50000"/>
                  </a:schemeClr>
                </a:solidFill>
              </a:rPr>
              <a:t>deux</a:t>
            </a:r>
            <a:r>
              <a:rPr lang="en-GB" sz="2400" dirty="0">
                <a:solidFill>
                  <a:schemeClr val="accent5">
                    <a:lumMod val="50000"/>
                  </a:schemeClr>
                </a:solidFill>
              </a:rPr>
              <a:t> </a:t>
            </a:r>
            <a:r>
              <a:rPr lang="en-GB" sz="2400" dirty="0" err="1">
                <a:solidFill>
                  <a:schemeClr val="accent5">
                    <a:lumMod val="50000"/>
                  </a:schemeClr>
                </a:solidFill>
              </a:rPr>
              <a:t>uniformes</a:t>
            </a:r>
            <a:r>
              <a:rPr lang="en-GB" sz="2400" dirty="0">
                <a:solidFill>
                  <a:schemeClr val="accent5">
                    <a:lumMod val="50000"/>
                  </a:schemeClr>
                </a:solidFill>
              </a:rPr>
              <a:t>.</a:t>
            </a:r>
          </a:p>
        </p:txBody>
      </p:sp>
      <p:sp>
        <p:nvSpPr>
          <p:cNvPr id="12" name="TextBox 11"/>
          <p:cNvSpPr txBox="1"/>
          <p:nvPr/>
        </p:nvSpPr>
        <p:spPr>
          <a:xfrm>
            <a:off x="6183760" y="4858160"/>
            <a:ext cx="7104184" cy="830997"/>
          </a:xfrm>
          <a:prstGeom prst="rect">
            <a:avLst/>
          </a:prstGeom>
          <a:noFill/>
          <a:ln>
            <a:noFill/>
          </a:ln>
        </p:spPr>
        <p:txBody>
          <a:bodyPr wrap="square" rtlCol="0">
            <a:spAutoFit/>
          </a:bodyPr>
          <a:lstStyle/>
          <a:p>
            <a:r>
              <a:rPr lang="en-GB" sz="2400" dirty="0">
                <a:solidFill>
                  <a:schemeClr val="accent5">
                    <a:lumMod val="50000"/>
                  </a:schemeClr>
                </a:solidFill>
              </a:rPr>
              <a:t>Nous </a:t>
            </a:r>
            <a:r>
              <a:rPr lang="en-GB" sz="2400" dirty="0" err="1">
                <a:solidFill>
                  <a:schemeClr val="accent5">
                    <a:lumMod val="50000"/>
                  </a:schemeClr>
                </a:solidFill>
              </a:rPr>
              <a:t>regardons</a:t>
            </a:r>
            <a:r>
              <a:rPr lang="en-GB" sz="2400" dirty="0">
                <a:solidFill>
                  <a:schemeClr val="accent5">
                    <a:lumMod val="50000"/>
                  </a:schemeClr>
                </a:solidFill>
              </a:rPr>
              <a:t> </a:t>
            </a:r>
            <a:r>
              <a:rPr lang="en-GB" sz="2400" dirty="0" err="1">
                <a:solidFill>
                  <a:schemeClr val="accent5">
                    <a:lumMod val="50000"/>
                  </a:schemeClr>
                </a:solidFill>
              </a:rPr>
              <a:t>quatre</a:t>
            </a:r>
            <a:r>
              <a:rPr lang="en-GB" sz="2400" dirty="0">
                <a:solidFill>
                  <a:schemeClr val="accent5">
                    <a:lumMod val="50000"/>
                  </a:schemeClr>
                </a:solidFill>
              </a:rPr>
              <a:t> films </a:t>
            </a:r>
            <a:r>
              <a:rPr lang="en-GB" sz="2400" dirty="0" err="1">
                <a:solidFill>
                  <a:schemeClr val="accent5">
                    <a:lumMod val="50000"/>
                  </a:schemeClr>
                </a:solidFill>
              </a:rPr>
              <a:t>chaque</a:t>
            </a:r>
            <a:r>
              <a:rPr lang="en-GB" sz="2400" dirty="0">
                <a:solidFill>
                  <a:schemeClr val="accent5">
                    <a:lumMod val="50000"/>
                  </a:schemeClr>
                </a:solidFill>
              </a:rPr>
              <a:t> </a:t>
            </a:r>
          </a:p>
          <a:p>
            <a:r>
              <a:rPr lang="en-GB" sz="2400" dirty="0" err="1">
                <a:solidFill>
                  <a:schemeClr val="accent5">
                    <a:lumMod val="50000"/>
                  </a:schemeClr>
                </a:solidFill>
              </a:rPr>
              <a:t>semaine</a:t>
            </a:r>
            <a:r>
              <a:rPr lang="en-GB" sz="2400" dirty="0">
                <a:solidFill>
                  <a:schemeClr val="accent5">
                    <a:lumMod val="50000"/>
                  </a:schemeClr>
                </a:solidFill>
              </a:rPr>
              <a:t>.</a:t>
            </a:r>
          </a:p>
        </p:txBody>
      </p:sp>
      <p:sp>
        <p:nvSpPr>
          <p:cNvPr id="14" name="TextBox 13"/>
          <p:cNvSpPr txBox="1"/>
          <p:nvPr/>
        </p:nvSpPr>
        <p:spPr>
          <a:xfrm>
            <a:off x="6233080" y="3109001"/>
            <a:ext cx="4047344" cy="461665"/>
          </a:xfrm>
          <a:prstGeom prst="rect">
            <a:avLst/>
          </a:prstGeom>
          <a:noFill/>
          <a:ln>
            <a:noFill/>
          </a:ln>
        </p:spPr>
        <p:txBody>
          <a:bodyPr wrap="square" rtlCol="0">
            <a:spAutoFit/>
          </a:bodyPr>
          <a:lstStyle/>
          <a:p>
            <a:r>
              <a:rPr lang="en-GB" sz="2400" dirty="0">
                <a:solidFill>
                  <a:schemeClr val="accent5">
                    <a:lumMod val="50000"/>
                  </a:schemeClr>
                </a:solidFill>
              </a:rPr>
              <a:t>Nous </a:t>
            </a:r>
            <a:r>
              <a:rPr lang="en-GB" sz="2400" dirty="0" err="1">
                <a:solidFill>
                  <a:schemeClr val="accent5">
                    <a:lumMod val="50000"/>
                  </a:schemeClr>
                </a:solidFill>
              </a:rPr>
              <a:t>avons</a:t>
            </a:r>
            <a:r>
              <a:rPr lang="en-GB" sz="2400" dirty="0">
                <a:solidFill>
                  <a:schemeClr val="accent5">
                    <a:lumMod val="50000"/>
                  </a:schemeClr>
                </a:solidFill>
              </a:rPr>
              <a:t> </a:t>
            </a:r>
            <a:r>
              <a:rPr lang="en-GB" sz="2400" dirty="0" err="1">
                <a:solidFill>
                  <a:schemeClr val="accent5">
                    <a:lumMod val="50000"/>
                  </a:schemeClr>
                </a:solidFill>
              </a:rPr>
              <a:t>une</a:t>
            </a:r>
            <a:r>
              <a:rPr lang="en-GB" sz="2400" dirty="0">
                <a:solidFill>
                  <a:schemeClr val="accent5">
                    <a:lumMod val="50000"/>
                  </a:schemeClr>
                </a:solidFill>
              </a:rPr>
              <a:t> </a:t>
            </a:r>
            <a:r>
              <a:rPr lang="en-GB" sz="2400" dirty="0" err="1">
                <a:solidFill>
                  <a:schemeClr val="accent5">
                    <a:lumMod val="50000"/>
                  </a:schemeClr>
                </a:solidFill>
              </a:rPr>
              <a:t>voiture</a:t>
            </a:r>
            <a:r>
              <a:rPr lang="en-GB" sz="2400" dirty="0">
                <a:solidFill>
                  <a:schemeClr val="accent5">
                    <a:lumMod val="50000"/>
                  </a:schemeClr>
                </a:solidFill>
              </a:rPr>
              <a:t>.</a:t>
            </a:r>
          </a:p>
        </p:txBody>
      </p:sp>
      <p:sp>
        <p:nvSpPr>
          <p:cNvPr id="15" name="TextBox 14"/>
          <p:cNvSpPr txBox="1"/>
          <p:nvPr/>
        </p:nvSpPr>
        <p:spPr>
          <a:xfrm>
            <a:off x="6225014" y="4330632"/>
            <a:ext cx="3961719" cy="461665"/>
          </a:xfrm>
          <a:prstGeom prst="rect">
            <a:avLst/>
          </a:prstGeom>
          <a:noFill/>
          <a:ln>
            <a:noFill/>
          </a:ln>
        </p:spPr>
        <p:txBody>
          <a:bodyPr wrap="square" rtlCol="0">
            <a:spAutoFit/>
          </a:bodyPr>
          <a:lstStyle/>
          <a:p>
            <a:r>
              <a:rPr lang="en-GB" sz="2400" dirty="0">
                <a:solidFill>
                  <a:schemeClr val="accent5">
                    <a:lumMod val="50000"/>
                  </a:schemeClr>
                </a:solidFill>
              </a:rPr>
              <a:t>Elle a dix livres.</a:t>
            </a:r>
          </a:p>
        </p:txBody>
      </p:sp>
      <p:sp>
        <p:nvSpPr>
          <p:cNvPr id="24" name="TextBox 23"/>
          <p:cNvSpPr txBox="1"/>
          <p:nvPr/>
        </p:nvSpPr>
        <p:spPr>
          <a:xfrm>
            <a:off x="568315" y="1103562"/>
            <a:ext cx="11230889" cy="461665"/>
          </a:xfrm>
          <a:prstGeom prst="rect">
            <a:avLst/>
          </a:prstGeom>
          <a:noFill/>
        </p:spPr>
        <p:txBody>
          <a:bodyPr wrap="square" rtlCol="0">
            <a:spAutoFit/>
          </a:bodyPr>
          <a:lstStyle/>
          <a:p>
            <a:r>
              <a:rPr lang="en-GB" sz="2400" dirty="0" err="1">
                <a:solidFill>
                  <a:schemeClr val="accent5">
                    <a:lumMod val="50000"/>
                  </a:schemeClr>
                </a:solidFill>
              </a:rPr>
              <a:t>Adaptez</a:t>
            </a:r>
            <a:r>
              <a:rPr lang="en-GB" sz="2400" dirty="0">
                <a:solidFill>
                  <a:schemeClr val="accent5">
                    <a:lumMod val="50000"/>
                  </a:schemeClr>
                </a:solidFill>
              </a:rPr>
              <a:t> les phrases. </a:t>
            </a:r>
            <a:r>
              <a:rPr lang="en-GB" sz="2400" dirty="0" err="1">
                <a:solidFill>
                  <a:schemeClr val="accent5">
                    <a:lumMod val="50000"/>
                  </a:schemeClr>
                </a:solidFill>
              </a:rPr>
              <a:t>Écrivez</a:t>
            </a:r>
            <a:r>
              <a:rPr lang="en-GB" sz="2400" dirty="0">
                <a:solidFill>
                  <a:schemeClr val="accent5">
                    <a:lumMod val="50000"/>
                  </a:schemeClr>
                </a:solidFill>
              </a:rPr>
              <a:t> </a:t>
            </a:r>
            <a:r>
              <a:rPr lang="en-GB" sz="2400" dirty="0" err="1">
                <a:solidFill>
                  <a:schemeClr val="accent5">
                    <a:lumMod val="50000"/>
                  </a:schemeClr>
                </a:solidFill>
              </a:rPr>
              <a:t>en</a:t>
            </a:r>
            <a:r>
              <a:rPr lang="en-GB" sz="2400" dirty="0">
                <a:solidFill>
                  <a:schemeClr val="accent5">
                    <a:lumMod val="50000"/>
                  </a:schemeClr>
                </a:solidFill>
              </a:rPr>
              <a:t> </a:t>
            </a:r>
            <a:r>
              <a:rPr lang="en-GB" sz="2400" dirty="0" err="1">
                <a:solidFill>
                  <a:schemeClr val="accent5">
                    <a:lumMod val="50000"/>
                  </a:schemeClr>
                </a:solidFill>
              </a:rPr>
              <a:t>français</a:t>
            </a:r>
            <a:r>
              <a:rPr lang="en-GB" sz="2400" dirty="0">
                <a:solidFill>
                  <a:schemeClr val="accent5">
                    <a:lumMod val="50000"/>
                  </a:schemeClr>
                </a:solidFill>
              </a:rPr>
              <a:t>.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6364"/>
            <a:ext cx="6457246" cy="867128"/>
          </a:xfrm>
          <a:prstGeom prst="rect">
            <a:avLst/>
          </a:prstGeom>
        </p:spPr>
      </p:pic>
      <p:sp>
        <p:nvSpPr>
          <p:cNvPr id="2" name="Title 1">
            <a:extLst>
              <a:ext uri="{FF2B5EF4-FFF2-40B4-BE49-F238E27FC236}">
                <a16:creationId xmlns:a16="http://schemas.microsoft.com/office/drawing/2014/main" id="{47DC93E0-A74F-FA4A-A2D6-58A24846B3D9}"/>
              </a:ext>
            </a:extLst>
          </p:cNvPr>
          <p:cNvSpPr>
            <a:spLocks noGrp="1"/>
          </p:cNvSpPr>
          <p:nvPr>
            <p:ph type="title"/>
          </p:nvPr>
        </p:nvSpPr>
        <p:spPr>
          <a:xfrm>
            <a:off x="224166" y="226364"/>
            <a:ext cx="3960376" cy="692226"/>
          </a:xfrm>
        </p:spPr>
        <p:txBody>
          <a:bodyPr/>
          <a:lstStyle/>
          <a:p>
            <a:pPr lvl="0">
              <a:lnSpc>
                <a:spcPct val="100000"/>
              </a:lnSpc>
              <a:spcBef>
                <a:spcPts val="0"/>
              </a:spcBef>
            </a:pPr>
            <a:r>
              <a:rPr lang="en-GB" sz="3200" b="1" dirty="0">
                <a:solidFill>
                  <a:prstClr val="white"/>
                </a:solidFill>
                <a:latin typeface="Century Gothic" panose="020F0302020204030204"/>
                <a:ea typeface="+mn-ea"/>
                <a:cs typeface="+mn-cs"/>
              </a:rPr>
              <a:t>La </a:t>
            </a:r>
            <a:r>
              <a:rPr lang="en-GB" sz="3200" b="1" dirty="0" err="1">
                <a:solidFill>
                  <a:prstClr val="white"/>
                </a:solidFill>
                <a:latin typeface="Century Gothic" panose="020F0302020204030204"/>
                <a:ea typeface="+mn-ea"/>
                <a:cs typeface="+mn-cs"/>
              </a:rPr>
              <a:t>famille</a:t>
            </a:r>
            <a:r>
              <a:rPr lang="en-GB" sz="3200" b="1" dirty="0">
                <a:solidFill>
                  <a:prstClr val="white"/>
                </a:solidFill>
                <a:latin typeface="Century Gothic" panose="020F0302020204030204"/>
                <a:ea typeface="+mn-ea"/>
                <a:cs typeface="+mn-cs"/>
              </a:rPr>
              <a:t> de Jean</a:t>
            </a:r>
            <a:endParaRPr lang="en-US" dirty="0"/>
          </a:p>
        </p:txBody>
      </p:sp>
    </p:spTree>
    <p:extLst>
      <p:ext uri="{BB962C8B-B14F-4D97-AF65-F5344CB8AC3E}">
        <p14:creationId xmlns:p14="http://schemas.microsoft.com/office/powerpoint/2010/main" val="192529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200" y="2075006"/>
            <a:ext cx="10643215" cy="954107"/>
          </a:xfrm>
          <a:prstGeom prst="rect">
            <a:avLst/>
          </a:prstGeom>
          <a:noFill/>
        </p:spPr>
        <p:txBody>
          <a:bodyPr wrap="square" rtlCol="0">
            <a:spAutoFit/>
          </a:bodyPr>
          <a:lstStyle/>
          <a:p>
            <a:r>
              <a:rPr lang="en-GB" sz="2800" b="1" dirty="0">
                <a:solidFill>
                  <a:schemeClr val="accent5">
                    <a:lumMod val="50000"/>
                  </a:schemeClr>
                </a:solidFill>
              </a:rPr>
              <a:t>These  three words each have their own separate meaning, but when they are used together, it means "There is..."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 name="TextBox 4"/>
          <p:cNvSpPr txBox="1"/>
          <p:nvPr/>
        </p:nvSpPr>
        <p:spPr>
          <a:xfrm>
            <a:off x="503853" y="1289976"/>
            <a:ext cx="10263674" cy="646331"/>
          </a:xfrm>
          <a:prstGeom prst="rect">
            <a:avLst/>
          </a:prstGeom>
          <a:noFill/>
        </p:spPr>
        <p:txBody>
          <a:bodyPr wrap="square" rtlCol="0">
            <a:spAutoFit/>
          </a:bodyPr>
          <a:lstStyle/>
          <a:p>
            <a:r>
              <a:rPr lang="en-GB" sz="2800" b="1" dirty="0">
                <a:solidFill>
                  <a:schemeClr val="accent5">
                    <a:lumMod val="50000"/>
                  </a:schemeClr>
                </a:solidFill>
              </a:rPr>
              <a:t>To say “there is”, use  </a:t>
            </a:r>
            <a:r>
              <a:rPr lang="en-GB" sz="3600" b="1" dirty="0" err="1">
                <a:solidFill>
                  <a:srgbClr val="DAA520"/>
                </a:solidFill>
              </a:rPr>
              <a:t>il</a:t>
            </a:r>
            <a:r>
              <a:rPr lang="en-GB" sz="3600" b="1" dirty="0">
                <a:solidFill>
                  <a:srgbClr val="DAA520"/>
                </a:solidFill>
              </a:rPr>
              <a:t> y a</a:t>
            </a:r>
            <a:r>
              <a:rPr lang="en-GB" sz="3600" b="1" dirty="0">
                <a:solidFill>
                  <a:schemeClr val="accent5">
                    <a:lumMod val="50000"/>
                  </a:schemeClr>
                </a:solidFill>
              </a:rPr>
              <a:t>:</a:t>
            </a:r>
          </a:p>
        </p:txBody>
      </p:sp>
      <p:sp>
        <p:nvSpPr>
          <p:cNvPr id="7" name="TextBox 6"/>
          <p:cNvSpPr txBox="1"/>
          <p:nvPr/>
        </p:nvSpPr>
        <p:spPr>
          <a:xfrm>
            <a:off x="1221179" y="4472755"/>
            <a:ext cx="3729134" cy="584775"/>
          </a:xfrm>
          <a:prstGeom prst="rect">
            <a:avLst/>
          </a:prstGeom>
          <a:noFill/>
        </p:spPr>
        <p:txBody>
          <a:bodyPr wrap="square" rtlCol="0">
            <a:spAutoFit/>
          </a:bodyPr>
          <a:lstStyle/>
          <a:p>
            <a:r>
              <a:rPr lang="en-GB" sz="3200" b="1" dirty="0" err="1">
                <a:solidFill>
                  <a:srgbClr val="DAA520"/>
                </a:solidFill>
              </a:rPr>
              <a:t>il</a:t>
            </a:r>
            <a:r>
              <a:rPr lang="en-GB" sz="3200" b="1" dirty="0">
                <a:solidFill>
                  <a:srgbClr val="DAA520"/>
                </a:solidFill>
              </a:rPr>
              <a:t> y a </a:t>
            </a:r>
            <a:r>
              <a:rPr lang="en-GB" sz="3200" b="1" dirty="0">
                <a:solidFill>
                  <a:srgbClr val="002060"/>
                </a:solidFill>
              </a:rPr>
              <a:t>un livre</a:t>
            </a:r>
            <a:endParaRPr lang="en-GB" sz="3200" b="1" dirty="0">
              <a:solidFill>
                <a:srgbClr val="00B050"/>
              </a:solidFill>
            </a:endParaRPr>
          </a:p>
        </p:txBody>
      </p:sp>
      <p:sp>
        <p:nvSpPr>
          <p:cNvPr id="8" name="TextBox 7"/>
          <p:cNvSpPr txBox="1"/>
          <p:nvPr/>
        </p:nvSpPr>
        <p:spPr>
          <a:xfrm>
            <a:off x="6998661" y="4518058"/>
            <a:ext cx="3234448" cy="584775"/>
          </a:xfrm>
          <a:prstGeom prst="rect">
            <a:avLst/>
          </a:prstGeom>
          <a:noFill/>
        </p:spPr>
        <p:txBody>
          <a:bodyPr wrap="square" rtlCol="0">
            <a:spAutoFit/>
          </a:bodyPr>
          <a:lstStyle/>
          <a:p>
            <a:r>
              <a:rPr lang="en-GB" sz="3200" b="1" dirty="0">
                <a:solidFill>
                  <a:schemeClr val="accent5">
                    <a:lumMod val="50000"/>
                  </a:schemeClr>
                </a:solidFill>
              </a:rPr>
              <a:t>there is a book</a:t>
            </a:r>
            <a:endParaRPr lang="en-GB" sz="4000" b="1" dirty="0">
              <a:solidFill>
                <a:srgbClr val="00B050"/>
              </a:solidFill>
            </a:endParaRPr>
          </a:p>
        </p:txBody>
      </p:sp>
      <p:sp>
        <p:nvSpPr>
          <p:cNvPr id="9" name="TextBox 8"/>
          <p:cNvSpPr txBox="1"/>
          <p:nvPr/>
        </p:nvSpPr>
        <p:spPr>
          <a:xfrm>
            <a:off x="1221179" y="5245070"/>
            <a:ext cx="3808884" cy="584775"/>
          </a:xfrm>
          <a:prstGeom prst="rect">
            <a:avLst/>
          </a:prstGeom>
          <a:noFill/>
        </p:spPr>
        <p:txBody>
          <a:bodyPr wrap="square" rtlCol="0">
            <a:spAutoFit/>
          </a:bodyPr>
          <a:lstStyle/>
          <a:p>
            <a:r>
              <a:rPr lang="en-GB" sz="3200" b="1" dirty="0" err="1">
                <a:solidFill>
                  <a:srgbClr val="DAA520"/>
                </a:solidFill>
              </a:rPr>
              <a:t>il</a:t>
            </a:r>
            <a:r>
              <a:rPr lang="en-GB" sz="3200" b="1" dirty="0">
                <a:solidFill>
                  <a:srgbClr val="DAA520"/>
                </a:solidFill>
              </a:rPr>
              <a:t> y a </a:t>
            </a:r>
            <a:r>
              <a:rPr lang="en-GB" sz="3200" b="1" dirty="0" err="1">
                <a:solidFill>
                  <a:schemeClr val="accent5">
                    <a:lumMod val="50000"/>
                  </a:schemeClr>
                </a:solidFill>
              </a:rPr>
              <a:t>une</a:t>
            </a:r>
            <a:r>
              <a:rPr lang="en-GB" sz="3200" b="1" dirty="0">
                <a:solidFill>
                  <a:schemeClr val="accent5">
                    <a:lumMod val="50000"/>
                  </a:schemeClr>
                </a:solidFill>
              </a:rPr>
              <a:t> </a:t>
            </a:r>
            <a:r>
              <a:rPr lang="en-GB" sz="3200" b="1" dirty="0" err="1">
                <a:solidFill>
                  <a:schemeClr val="accent5">
                    <a:lumMod val="50000"/>
                  </a:schemeClr>
                </a:solidFill>
              </a:rPr>
              <a:t>maison</a:t>
            </a:r>
            <a:endParaRPr lang="en-GB" sz="3200" b="1" dirty="0">
              <a:solidFill>
                <a:schemeClr val="accent5">
                  <a:lumMod val="50000"/>
                </a:schemeClr>
              </a:solidFill>
            </a:endParaRPr>
          </a:p>
        </p:txBody>
      </p:sp>
      <p:sp>
        <p:nvSpPr>
          <p:cNvPr id="10" name="TextBox 9"/>
          <p:cNvSpPr txBox="1"/>
          <p:nvPr/>
        </p:nvSpPr>
        <p:spPr>
          <a:xfrm>
            <a:off x="6998661" y="5252670"/>
            <a:ext cx="3485064" cy="584775"/>
          </a:xfrm>
          <a:prstGeom prst="rect">
            <a:avLst/>
          </a:prstGeom>
          <a:noFill/>
        </p:spPr>
        <p:txBody>
          <a:bodyPr wrap="square" rtlCol="0">
            <a:spAutoFit/>
          </a:bodyPr>
          <a:lstStyle/>
          <a:p>
            <a:r>
              <a:rPr lang="en-GB" sz="3200" b="1" dirty="0">
                <a:solidFill>
                  <a:schemeClr val="accent5">
                    <a:lumMod val="50000"/>
                  </a:schemeClr>
                </a:solidFill>
              </a:rPr>
              <a:t>there is a house</a:t>
            </a:r>
            <a:endParaRPr lang="en-GB" sz="2800" b="1" dirty="0">
              <a:solidFill>
                <a:schemeClr val="accent5">
                  <a:lumMod val="50000"/>
                </a:schemeClr>
              </a:solidFill>
            </a:endParaRPr>
          </a:p>
        </p:txBody>
      </p:sp>
      <p:sp>
        <p:nvSpPr>
          <p:cNvPr id="25" name="Oval Callout 24"/>
          <p:cNvSpPr/>
          <p:nvPr/>
        </p:nvSpPr>
        <p:spPr>
          <a:xfrm>
            <a:off x="7357962" y="2490040"/>
            <a:ext cx="4110831" cy="1885781"/>
          </a:xfrm>
          <a:prstGeom prst="wedgeEllipseCallout">
            <a:avLst>
              <a:gd name="adj1" fmla="val -17699"/>
              <a:gd name="adj2" fmla="val 64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940229" y="2617322"/>
            <a:ext cx="2946295" cy="1631216"/>
          </a:xfrm>
          <a:prstGeom prst="rect">
            <a:avLst/>
          </a:prstGeom>
          <a:noFill/>
        </p:spPr>
        <p:txBody>
          <a:bodyPr wrap="square" rtlCol="0">
            <a:spAutoFit/>
          </a:bodyPr>
          <a:lstStyle/>
          <a:p>
            <a:r>
              <a:rPr lang="en-GB" sz="2000" b="1" dirty="0">
                <a:solidFill>
                  <a:schemeClr val="bg1"/>
                </a:solidFill>
              </a:rPr>
              <a:t>Remember: </a:t>
            </a:r>
            <a:r>
              <a:rPr lang="en-GB" sz="2000" b="1" dirty="0">
                <a:solidFill>
                  <a:srgbClr val="FF0000"/>
                </a:solidFill>
              </a:rPr>
              <a:t>un </a:t>
            </a:r>
            <a:r>
              <a:rPr lang="en-GB" sz="2000" b="1" dirty="0">
                <a:solidFill>
                  <a:schemeClr val="bg1"/>
                </a:solidFill>
              </a:rPr>
              <a:t>/</a:t>
            </a:r>
            <a:r>
              <a:rPr lang="en-GB" sz="2000" b="1" dirty="0">
                <a:solidFill>
                  <a:srgbClr val="FF0000"/>
                </a:solidFill>
              </a:rPr>
              <a:t> </a:t>
            </a:r>
            <a:r>
              <a:rPr lang="en-GB" sz="2000" b="1" dirty="0" err="1">
                <a:solidFill>
                  <a:srgbClr val="FF0000"/>
                </a:solidFill>
              </a:rPr>
              <a:t>une</a:t>
            </a:r>
            <a:r>
              <a:rPr lang="en-GB" sz="2000" b="1" dirty="0">
                <a:solidFill>
                  <a:srgbClr val="FF0000"/>
                </a:solidFill>
              </a:rPr>
              <a:t> </a:t>
            </a:r>
            <a:r>
              <a:rPr lang="en-GB" sz="2000" b="1" dirty="0">
                <a:solidFill>
                  <a:schemeClr val="bg1"/>
                </a:solidFill>
              </a:rPr>
              <a:t>can also mean the number ‘one’, so this could be translated as ‘there is </a:t>
            </a:r>
            <a:r>
              <a:rPr lang="en-GB" sz="2000" b="1" dirty="0">
                <a:solidFill>
                  <a:srgbClr val="FF0000"/>
                </a:solidFill>
              </a:rPr>
              <a:t>one</a:t>
            </a:r>
            <a:r>
              <a:rPr lang="en-GB" sz="2000" b="1" dirty="0">
                <a:solidFill>
                  <a:schemeClr val="bg1"/>
                </a:solidFill>
              </a:rPr>
              <a:t> book’!</a:t>
            </a:r>
          </a:p>
        </p:txBody>
      </p:sp>
      <p:sp>
        <p:nvSpPr>
          <p:cNvPr id="4" name="TextBox 3"/>
          <p:cNvSpPr txBox="1"/>
          <p:nvPr/>
        </p:nvSpPr>
        <p:spPr>
          <a:xfrm>
            <a:off x="1125814" y="4421397"/>
            <a:ext cx="9243527" cy="831273"/>
          </a:xfrm>
          <a:prstGeom prst="rect">
            <a:avLst/>
          </a:prstGeom>
          <a:noFill/>
        </p:spPr>
        <p:txBody>
          <a:bodyPr wrap="square" rtlCol="0">
            <a:spAutoFit/>
          </a:bodyPr>
          <a:lstStyle/>
          <a:p>
            <a:endParaRPr lang="en-GB" dirty="0"/>
          </a:p>
        </p:txBody>
      </p:sp>
      <p:sp>
        <p:nvSpPr>
          <p:cNvPr id="18" name="TextBox 17"/>
          <p:cNvSpPr txBox="1"/>
          <p:nvPr/>
        </p:nvSpPr>
        <p:spPr>
          <a:xfrm>
            <a:off x="4376944" y="3288751"/>
            <a:ext cx="680573"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5400" b="1" dirty="0" err="1">
                <a:solidFill>
                  <a:schemeClr val="accent5">
                    <a:lumMod val="50000"/>
                  </a:schemeClr>
                </a:solidFill>
              </a:rPr>
              <a:t>il</a:t>
            </a:r>
            <a:endParaRPr lang="en-GB" sz="5400" b="1" dirty="0">
              <a:solidFill>
                <a:schemeClr val="accent5">
                  <a:lumMod val="50000"/>
                </a:schemeClr>
              </a:solidFill>
            </a:endParaRPr>
          </a:p>
        </p:txBody>
      </p:sp>
      <p:sp>
        <p:nvSpPr>
          <p:cNvPr id="27" name="TextBox 26"/>
          <p:cNvSpPr txBox="1"/>
          <p:nvPr/>
        </p:nvSpPr>
        <p:spPr>
          <a:xfrm>
            <a:off x="5068517" y="3289269"/>
            <a:ext cx="679061"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5400" b="1" dirty="0">
                <a:solidFill>
                  <a:schemeClr val="accent5">
                    <a:lumMod val="50000"/>
                  </a:schemeClr>
                </a:solidFill>
              </a:rPr>
              <a:t>y</a:t>
            </a:r>
          </a:p>
        </p:txBody>
      </p:sp>
      <p:sp>
        <p:nvSpPr>
          <p:cNvPr id="28" name="TextBox 27"/>
          <p:cNvSpPr txBox="1"/>
          <p:nvPr/>
        </p:nvSpPr>
        <p:spPr>
          <a:xfrm>
            <a:off x="5747578" y="3289656"/>
            <a:ext cx="709667"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5400" b="1" dirty="0">
                <a:solidFill>
                  <a:schemeClr val="accent5">
                    <a:lumMod val="50000"/>
                  </a:schemeClr>
                </a:solidFill>
              </a:rPr>
              <a:t>a</a:t>
            </a:r>
          </a:p>
        </p:txBody>
      </p:sp>
      <p:sp>
        <p:nvSpPr>
          <p:cNvPr id="11" name="Title 10">
            <a:extLst>
              <a:ext uri="{FF2B5EF4-FFF2-40B4-BE49-F238E27FC236}">
                <a16:creationId xmlns:a16="http://schemas.microsoft.com/office/drawing/2014/main" id="{C24A6400-8384-4243-B1CF-2DB53BFC1BB8}"/>
              </a:ext>
            </a:extLst>
          </p:cNvPr>
          <p:cNvSpPr>
            <a:spLocks noGrp="1"/>
          </p:cNvSpPr>
          <p:nvPr>
            <p:ph type="title"/>
          </p:nvPr>
        </p:nvSpPr>
        <p:spPr>
          <a:xfrm>
            <a:off x="124312" y="280694"/>
            <a:ext cx="4252632" cy="735621"/>
          </a:xfrm>
        </p:spPr>
        <p:txBody>
          <a:bodyPr/>
          <a:lstStyle/>
          <a:p>
            <a:pPr lvl="0">
              <a:lnSpc>
                <a:spcPct val="100000"/>
              </a:lnSpc>
              <a:spcBef>
                <a:spcPts val="0"/>
              </a:spcBef>
            </a:pPr>
            <a:r>
              <a:rPr lang="en-GB" sz="3200" b="1" dirty="0">
                <a:solidFill>
                  <a:prstClr val="white"/>
                </a:solidFill>
                <a:latin typeface="Century Gothic" panose="020F0302020204030204"/>
                <a:ea typeface="+mn-ea"/>
                <a:cs typeface="+mn-cs"/>
              </a:rPr>
              <a:t>To say what there is</a:t>
            </a:r>
            <a:endParaRPr lang="en-US" dirty="0"/>
          </a:p>
        </p:txBody>
      </p:sp>
    </p:spTree>
    <p:extLst>
      <p:ext uri="{BB962C8B-B14F-4D97-AF65-F5344CB8AC3E}">
        <p14:creationId xmlns:p14="http://schemas.microsoft.com/office/powerpoint/2010/main" val="26282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P spid="25" grpId="0" animBg="1"/>
      <p:bldP spid="26" grpId="0"/>
      <p:bldP spid="18"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8081" y="4204797"/>
            <a:ext cx="10270065" cy="523220"/>
          </a:xfrm>
          <a:prstGeom prst="rect">
            <a:avLst/>
          </a:prstGeom>
          <a:noFill/>
        </p:spPr>
        <p:txBody>
          <a:bodyPr wrap="square" rtlCol="0">
            <a:spAutoFit/>
          </a:bodyPr>
          <a:lstStyle/>
          <a:p>
            <a:r>
              <a:rPr lang="en-GB" sz="2400" b="1" dirty="0">
                <a:solidFill>
                  <a:schemeClr val="accent5">
                    <a:lumMod val="50000"/>
                  </a:schemeClr>
                </a:solidFill>
              </a:rPr>
              <a:t>We add </a:t>
            </a:r>
            <a:r>
              <a:rPr lang="en-GB" sz="2800" b="1" dirty="0">
                <a:solidFill>
                  <a:srgbClr val="DAA520"/>
                </a:solidFill>
              </a:rPr>
              <a:t>–s</a:t>
            </a:r>
            <a:r>
              <a:rPr lang="en-GB" sz="2400" b="1" dirty="0">
                <a:solidFill>
                  <a:srgbClr val="DAA520"/>
                </a:solidFill>
              </a:rPr>
              <a:t> </a:t>
            </a:r>
            <a:r>
              <a:rPr lang="en-GB" sz="2400" b="1" dirty="0">
                <a:solidFill>
                  <a:schemeClr val="accent5">
                    <a:lumMod val="50000"/>
                  </a:schemeClr>
                </a:solidFill>
              </a:rPr>
              <a:t>to the end of the noun to make it plural, as in English.</a:t>
            </a:r>
            <a:endParaRPr lang="en-GB" sz="3200" b="1" dirty="0">
              <a:solidFill>
                <a:srgbClr val="00B050"/>
              </a:solidFill>
            </a:endParaRPr>
          </a:p>
        </p:txBody>
      </p:sp>
      <p:sp>
        <p:nvSpPr>
          <p:cNvPr id="21" name="TextBox 20"/>
          <p:cNvSpPr txBox="1"/>
          <p:nvPr/>
        </p:nvSpPr>
        <p:spPr>
          <a:xfrm>
            <a:off x="756222" y="5019175"/>
            <a:ext cx="10551858" cy="830997"/>
          </a:xfrm>
          <a:prstGeom prst="rect">
            <a:avLst/>
          </a:prstGeom>
          <a:noFill/>
        </p:spPr>
        <p:txBody>
          <a:bodyPr wrap="square" rtlCol="0">
            <a:spAutoFit/>
          </a:bodyPr>
          <a:lstStyle/>
          <a:p>
            <a:r>
              <a:rPr lang="en-GB" sz="2400" b="1" dirty="0">
                <a:solidFill>
                  <a:srgbClr val="DAA520"/>
                </a:solidFill>
              </a:rPr>
              <a:t>des</a:t>
            </a:r>
            <a:r>
              <a:rPr lang="en-GB" sz="2400" b="1" dirty="0">
                <a:solidFill>
                  <a:schemeClr val="accent5">
                    <a:lumMod val="50000"/>
                  </a:schemeClr>
                </a:solidFill>
              </a:rPr>
              <a:t> is the plural form of the indefinite article (=some)</a:t>
            </a:r>
          </a:p>
          <a:p>
            <a:r>
              <a:rPr lang="en-GB" sz="2400" b="1" dirty="0">
                <a:solidFill>
                  <a:srgbClr val="DAA520"/>
                </a:solidFill>
              </a:rPr>
              <a:t>un</a:t>
            </a:r>
            <a:r>
              <a:rPr lang="en-GB" sz="2400" b="1" dirty="0">
                <a:solidFill>
                  <a:schemeClr val="accent4">
                    <a:lumMod val="75000"/>
                  </a:schemeClr>
                </a:solidFill>
              </a:rPr>
              <a:t> </a:t>
            </a:r>
            <a:r>
              <a:rPr lang="en-GB" sz="2400" b="1" dirty="0">
                <a:solidFill>
                  <a:schemeClr val="accent5">
                    <a:lumMod val="50000"/>
                  </a:schemeClr>
                </a:solidFill>
              </a:rPr>
              <a:t>and </a:t>
            </a:r>
            <a:r>
              <a:rPr lang="en-GB" sz="2400" b="1" dirty="0" err="1">
                <a:solidFill>
                  <a:srgbClr val="DAA520"/>
                </a:solidFill>
              </a:rPr>
              <a:t>une</a:t>
            </a:r>
            <a:r>
              <a:rPr lang="en-GB" sz="2400" b="1" dirty="0">
                <a:solidFill>
                  <a:schemeClr val="accent4">
                    <a:lumMod val="75000"/>
                  </a:schemeClr>
                </a:solidFill>
              </a:rPr>
              <a:t> </a:t>
            </a:r>
            <a:r>
              <a:rPr lang="en-GB" sz="2400" b="1" dirty="0">
                <a:solidFill>
                  <a:schemeClr val="accent5">
                    <a:lumMod val="50000"/>
                  </a:schemeClr>
                </a:solidFill>
              </a:rPr>
              <a:t>are the singular forms of the indefinite article (=one, a, an)</a:t>
            </a:r>
            <a:endParaRPr lang="en-GB" sz="3200" b="1" dirty="0">
              <a:solidFill>
                <a:srgbClr val="00B050"/>
              </a:solidFill>
            </a:endParaRPr>
          </a:p>
        </p:txBody>
      </p:sp>
      <p:sp>
        <p:nvSpPr>
          <p:cNvPr id="25" name="Oval Callout 24"/>
          <p:cNvSpPr/>
          <p:nvPr/>
        </p:nvSpPr>
        <p:spPr>
          <a:xfrm>
            <a:off x="230673" y="4405182"/>
            <a:ext cx="4110831" cy="1885781"/>
          </a:xfrm>
          <a:prstGeom prst="wedgeEllipseCallout">
            <a:avLst>
              <a:gd name="adj1" fmla="val 10679"/>
              <a:gd name="adj2" fmla="val -76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Callout 18"/>
          <p:cNvSpPr/>
          <p:nvPr/>
        </p:nvSpPr>
        <p:spPr>
          <a:xfrm>
            <a:off x="255930" y="4393773"/>
            <a:ext cx="4110831" cy="1885781"/>
          </a:xfrm>
          <a:prstGeom prst="wedgeEllipseCallout">
            <a:avLst>
              <a:gd name="adj1" fmla="val 157774"/>
              <a:gd name="adj2" fmla="val -76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00026" y="4739426"/>
            <a:ext cx="2822638" cy="1323439"/>
          </a:xfrm>
          <a:prstGeom prst="rect">
            <a:avLst/>
          </a:prstGeom>
          <a:noFill/>
        </p:spPr>
        <p:txBody>
          <a:bodyPr wrap="square" rtlCol="0">
            <a:spAutoFit/>
          </a:bodyPr>
          <a:lstStyle/>
          <a:p>
            <a:r>
              <a:rPr lang="en-GB" sz="2000" b="1" dirty="0">
                <a:solidFill>
                  <a:schemeClr val="bg1"/>
                </a:solidFill>
              </a:rPr>
              <a:t>The word ‘some is often missed out in English, but we need ‘</a:t>
            </a:r>
            <a:r>
              <a:rPr lang="en-GB" sz="2000" b="1" dirty="0">
                <a:solidFill>
                  <a:srgbClr val="FF0000"/>
                </a:solidFill>
              </a:rPr>
              <a:t>des</a:t>
            </a:r>
            <a:r>
              <a:rPr lang="en-GB" sz="2000" b="1" dirty="0">
                <a:solidFill>
                  <a:schemeClr val="bg1"/>
                </a:solidFill>
              </a:rPr>
              <a:t>’ in French!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 name="TextBox 4"/>
          <p:cNvSpPr txBox="1"/>
          <p:nvPr/>
        </p:nvSpPr>
        <p:spPr>
          <a:xfrm>
            <a:off x="642531" y="1558645"/>
            <a:ext cx="11206885" cy="707886"/>
          </a:xfrm>
          <a:prstGeom prst="rect">
            <a:avLst/>
          </a:prstGeom>
          <a:noFill/>
        </p:spPr>
        <p:txBody>
          <a:bodyPr wrap="square" rtlCol="0">
            <a:spAutoFit/>
          </a:bodyPr>
          <a:lstStyle/>
          <a:p>
            <a:r>
              <a:rPr lang="en-GB" sz="3200" b="1" dirty="0">
                <a:solidFill>
                  <a:schemeClr val="accent5">
                    <a:lumMod val="50000"/>
                  </a:schemeClr>
                </a:solidFill>
              </a:rPr>
              <a:t>To say “some” (plural),</a:t>
            </a:r>
            <a:r>
              <a:rPr lang="en-GB" sz="3200" b="1" dirty="0">
                <a:solidFill>
                  <a:srgbClr val="00B050"/>
                </a:solidFill>
              </a:rPr>
              <a:t> </a:t>
            </a:r>
            <a:r>
              <a:rPr lang="en-GB" sz="3200" b="1" dirty="0">
                <a:solidFill>
                  <a:schemeClr val="accent5">
                    <a:lumMod val="50000"/>
                  </a:schemeClr>
                </a:solidFill>
              </a:rPr>
              <a:t>we use  </a:t>
            </a:r>
            <a:r>
              <a:rPr lang="en-GB" sz="4000" b="1" dirty="0">
                <a:solidFill>
                  <a:srgbClr val="DAA520"/>
                </a:solidFill>
              </a:rPr>
              <a:t>des</a:t>
            </a:r>
          </a:p>
        </p:txBody>
      </p:sp>
      <p:sp>
        <p:nvSpPr>
          <p:cNvPr id="12" name="TextBox 11"/>
          <p:cNvSpPr txBox="1"/>
          <p:nvPr/>
        </p:nvSpPr>
        <p:spPr>
          <a:xfrm>
            <a:off x="1270579" y="2741564"/>
            <a:ext cx="3199284"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a:t>
            </a:r>
            <a:r>
              <a:rPr lang="en-GB" sz="3200" b="1" dirty="0">
                <a:solidFill>
                  <a:srgbClr val="DAA520"/>
                </a:solidFill>
              </a:rPr>
              <a:t>des</a:t>
            </a:r>
            <a:r>
              <a:rPr lang="en-GB" sz="3200" b="1" dirty="0">
                <a:solidFill>
                  <a:srgbClr val="002060"/>
                </a:solidFill>
              </a:rPr>
              <a:t> livre</a:t>
            </a:r>
            <a:endParaRPr lang="en-GB" sz="3200" b="1" dirty="0">
              <a:solidFill>
                <a:srgbClr val="FF0000"/>
              </a:solidFill>
            </a:endParaRPr>
          </a:p>
        </p:txBody>
      </p:sp>
      <p:sp>
        <p:nvSpPr>
          <p:cNvPr id="13" name="TextBox 12"/>
          <p:cNvSpPr txBox="1"/>
          <p:nvPr/>
        </p:nvSpPr>
        <p:spPr>
          <a:xfrm>
            <a:off x="1270579" y="3446797"/>
            <a:ext cx="3961284"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a:t>
            </a:r>
            <a:r>
              <a:rPr lang="en-GB" sz="3200" b="1" dirty="0">
                <a:solidFill>
                  <a:srgbClr val="DAA520"/>
                </a:solidFill>
              </a:rPr>
              <a:t>des</a:t>
            </a:r>
            <a:r>
              <a:rPr lang="en-GB" sz="3200" b="1" dirty="0">
                <a:solidFill>
                  <a:schemeClr val="accent4">
                    <a:lumMod val="75000"/>
                  </a:schemeClr>
                </a:solidFill>
              </a:rPr>
              <a:t> </a:t>
            </a:r>
            <a:r>
              <a:rPr lang="en-GB" sz="3200" b="1" dirty="0" err="1">
                <a:solidFill>
                  <a:schemeClr val="accent5">
                    <a:lumMod val="50000"/>
                  </a:schemeClr>
                </a:solidFill>
              </a:rPr>
              <a:t>maison</a:t>
            </a:r>
            <a:endParaRPr lang="en-GB" sz="3200" b="1" dirty="0">
              <a:solidFill>
                <a:srgbClr val="FF0000"/>
              </a:solidFill>
            </a:endParaRPr>
          </a:p>
        </p:txBody>
      </p:sp>
      <p:sp>
        <p:nvSpPr>
          <p:cNvPr id="14" name="TextBox 13"/>
          <p:cNvSpPr txBox="1"/>
          <p:nvPr/>
        </p:nvSpPr>
        <p:spPr>
          <a:xfrm>
            <a:off x="6906210" y="2790915"/>
            <a:ext cx="4401870" cy="584775"/>
          </a:xfrm>
          <a:prstGeom prst="rect">
            <a:avLst/>
          </a:prstGeom>
          <a:noFill/>
        </p:spPr>
        <p:txBody>
          <a:bodyPr wrap="square" rtlCol="0">
            <a:spAutoFit/>
          </a:bodyPr>
          <a:lstStyle/>
          <a:p>
            <a:r>
              <a:rPr lang="en-GB" sz="3200" b="1" dirty="0">
                <a:solidFill>
                  <a:schemeClr val="accent5">
                    <a:lumMod val="50000"/>
                  </a:schemeClr>
                </a:solidFill>
              </a:rPr>
              <a:t>there are </a:t>
            </a:r>
            <a:r>
              <a:rPr lang="en-GB" sz="3200" b="1" dirty="0">
                <a:solidFill>
                  <a:srgbClr val="DAA520"/>
                </a:solidFill>
              </a:rPr>
              <a:t>some</a:t>
            </a:r>
            <a:r>
              <a:rPr lang="en-GB" sz="3200" b="1" dirty="0">
                <a:solidFill>
                  <a:schemeClr val="accent5">
                    <a:lumMod val="50000"/>
                  </a:schemeClr>
                </a:solidFill>
              </a:rPr>
              <a:t> book</a:t>
            </a:r>
            <a:endParaRPr lang="en-GB" sz="4000" b="1" dirty="0">
              <a:solidFill>
                <a:srgbClr val="FF0000"/>
              </a:solidFill>
            </a:endParaRPr>
          </a:p>
        </p:txBody>
      </p:sp>
      <p:sp>
        <p:nvSpPr>
          <p:cNvPr id="15" name="TextBox 14"/>
          <p:cNvSpPr txBox="1"/>
          <p:nvPr/>
        </p:nvSpPr>
        <p:spPr>
          <a:xfrm>
            <a:off x="6906210" y="3474443"/>
            <a:ext cx="4790532" cy="584775"/>
          </a:xfrm>
          <a:prstGeom prst="rect">
            <a:avLst/>
          </a:prstGeom>
          <a:noFill/>
        </p:spPr>
        <p:txBody>
          <a:bodyPr wrap="square" rtlCol="0">
            <a:spAutoFit/>
          </a:bodyPr>
          <a:lstStyle/>
          <a:p>
            <a:r>
              <a:rPr lang="en-GB" sz="3200" b="1" dirty="0">
                <a:solidFill>
                  <a:schemeClr val="accent5">
                    <a:lumMod val="50000"/>
                  </a:schemeClr>
                </a:solidFill>
              </a:rPr>
              <a:t>there are house</a:t>
            </a:r>
            <a:endParaRPr lang="en-GB" sz="4000" b="1" dirty="0">
              <a:solidFill>
                <a:srgbClr val="FF0000"/>
              </a:solidFill>
            </a:endParaRPr>
          </a:p>
        </p:txBody>
      </p:sp>
      <p:sp>
        <p:nvSpPr>
          <p:cNvPr id="17" name="TextBox 16"/>
          <p:cNvSpPr txBox="1"/>
          <p:nvPr/>
        </p:nvSpPr>
        <p:spPr>
          <a:xfrm>
            <a:off x="4564191" y="3446796"/>
            <a:ext cx="269934" cy="584775"/>
          </a:xfrm>
          <a:prstGeom prst="rect">
            <a:avLst/>
          </a:prstGeom>
          <a:noFill/>
        </p:spPr>
        <p:txBody>
          <a:bodyPr wrap="square" rtlCol="0">
            <a:spAutoFit/>
          </a:bodyPr>
          <a:lstStyle/>
          <a:p>
            <a:r>
              <a:rPr lang="en-GB" sz="3200" b="1" dirty="0">
                <a:solidFill>
                  <a:srgbClr val="DAA520"/>
                </a:solidFill>
              </a:rPr>
              <a:t>s</a:t>
            </a:r>
          </a:p>
        </p:txBody>
      </p:sp>
      <p:sp>
        <p:nvSpPr>
          <p:cNvPr id="22" name="TextBox 21"/>
          <p:cNvSpPr txBox="1"/>
          <p:nvPr/>
        </p:nvSpPr>
        <p:spPr>
          <a:xfrm>
            <a:off x="11038146" y="2790915"/>
            <a:ext cx="269934" cy="584775"/>
          </a:xfrm>
          <a:prstGeom prst="rect">
            <a:avLst/>
          </a:prstGeom>
          <a:noFill/>
        </p:spPr>
        <p:txBody>
          <a:bodyPr wrap="square" rtlCol="0">
            <a:spAutoFit/>
          </a:bodyPr>
          <a:lstStyle/>
          <a:p>
            <a:r>
              <a:rPr lang="en-GB" sz="3200" b="1" dirty="0">
                <a:solidFill>
                  <a:srgbClr val="DAA520"/>
                </a:solidFill>
              </a:rPr>
              <a:t>s</a:t>
            </a:r>
          </a:p>
        </p:txBody>
      </p:sp>
      <p:sp>
        <p:nvSpPr>
          <p:cNvPr id="23" name="TextBox 22"/>
          <p:cNvSpPr txBox="1"/>
          <p:nvPr/>
        </p:nvSpPr>
        <p:spPr>
          <a:xfrm>
            <a:off x="10037135" y="3464294"/>
            <a:ext cx="1001011" cy="584775"/>
          </a:xfrm>
          <a:prstGeom prst="rect">
            <a:avLst/>
          </a:prstGeom>
          <a:noFill/>
        </p:spPr>
        <p:txBody>
          <a:bodyPr wrap="square" rtlCol="0">
            <a:spAutoFit/>
          </a:bodyPr>
          <a:lstStyle/>
          <a:p>
            <a:r>
              <a:rPr lang="en-GB" sz="3200" b="1" dirty="0">
                <a:solidFill>
                  <a:srgbClr val="DAA520"/>
                </a:solidFill>
              </a:rPr>
              <a:t>s</a:t>
            </a:r>
          </a:p>
        </p:txBody>
      </p:sp>
      <p:sp>
        <p:nvSpPr>
          <p:cNvPr id="24" name="TextBox 23"/>
          <p:cNvSpPr txBox="1"/>
          <p:nvPr/>
        </p:nvSpPr>
        <p:spPr>
          <a:xfrm>
            <a:off x="3965232" y="2741563"/>
            <a:ext cx="269934" cy="584775"/>
          </a:xfrm>
          <a:prstGeom prst="rect">
            <a:avLst/>
          </a:prstGeom>
          <a:noFill/>
        </p:spPr>
        <p:txBody>
          <a:bodyPr wrap="square" rtlCol="0">
            <a:spAutoFit/>
          </a:bodyPr>
          <a:lstStyle/>
          <a:p>
            <a:r>
              <a:rPr lang="en-GB" sz="3200" b="1" dirty="0">
                <a:solidFill>
                  <a:srgbClr val="DAA520"/>
                </a:solidFill>
              </a:rPr>
              <a:t>s</a:t>
            </a:r>
          </a:p>
        </p:txBody>
      </p:sp>
      <p:sp>
        <p:nvSpPr>
          <p:cNvPr id="27" name="Oval Callout 26"/>
          <p:cNvSpPr/>
          <p:nvPr/>
        </p:nvSpPr>
        <p:spPr>
          <a:xfrm>
            <a:off x="7852083" y="187309"/>
            <a:ext cx="4110831" cy="1885781"/>
          </a:xfrm>
          <a:prstGeom prst="wedgeEllipseCallout">
            <a:avLst>
              <a:gd name="adj1" fmla="val -122783"/>
              <a:gd name="adj2" fmla="val 132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10600" y="236747"/>
            <a:ext cx="2992015" cy="1754326"/>
          </a:xfrm>
          <a:prstGeom prst="rect">
            <a:avLst/>
          </a:prstGeom>
          <a:noFill/>
        </p:spPr>
        <p:txBody>
          <a:bodyPr wrap="square" rtlCol="0">
            <a:spAutoFit/>
          </a:bodyPr>
          <a:lstStyle/>
          <a:p>
            <a:r>
              <a:rPr lang="en-GB" sz="2000" b="1" dirty="0">
                <a:solidFill>
                  <a:schemeClr val="bg1"/>
                </a:solidFill>
              </a:rPr>
              <a:t>The </a:t>
            </a:r>
            <a:r>
              <a:rPr lang="en-GB" sz="2800" b="1" dirty="0">
                <a:solidFill>
                  <a:srgbClr val="FF0000"/>
                </a:solidFill>
              </a:rPr>
              <a:t>–s</a:t>
            </a:r>
            <a:r>
              <a:rPr lang="en-GB" sz="2000" b="1" dirty="0">
                <a:solidFill>
                  <a:schemeClr val="bg1"/>
                </a:solidFill>
              </a:rPr>
              <a:t> on the end of the noun is usually not pronounced in French - it is a silent final consonant (SFC).</a:t>
            </a:r>
          </a:p>
        </p:txBody>
      </p:sp>
      <p:sp>
        <p:nvSpPr>
          <p:cNvPr id="6" name="Title 5">
            <a:extLst>
              <a:ext uri="{FF2B5EF4-FFF2-40B4-BE49-F238E27FC236}">
                <a16:creationId xmlns:a16="http://schemas.microsoft.com/office/drawing/2014/main" id="{D637FB61-8593-7841-94A6-84B8B7A89020}"/>
              </a:ext>
            </a:extLst>
          </p:cNvPr>
          <p:cNvSpPr>
            <a:spLocks noGrp="1"/>
          </p:cNvSpPr>
          <p:nvPr>
            <p:ph type="title"/>
          </p:nvPr>
        </p:nvSpPr>
        <p:spPr>
          <a:xfrm>
            <a:off x="114513" y="289796"/>
            <a:ext cx="4393663" cy="640539"/>
          </a:xfrm>
        </p:spPr>
        <p:txBody>
          <a:bodyPr/>
          <a:lstStyle/>
          <a:p>
            <a:pPr lvl="0">
              <a:lnSpc>
                <a:spcPct val="100000"/>
              </a:lnSpc>
              <a:spcBef>
                <a:spcPts val="0"/>
              </a:spcBef>
            </a:pPr>
            <a:r>
              <a:rPr lang="en-GB" sz="3000" b="1" dirty="0">
                <a:solidFill>
                  <a:prstClr val="white"/>
                </a:solidFill>
                <a:latin typeface="Century Gothic" panose="020F0302020204030204"/>
                <a:ea typeface="+mn-ea"/>
                <a:cs typeface="+mn-cs"/>
              </a:rPr>
              <a:t>There </a:t>
            </a:r>
            <a:r>
              <a:rPr lang="en-GB" sz="3000" b="1" i="1" dirty="0">
                <a:solidFill>
                  <a:prstClr val="white"/>
                </a:solidFill>
                <a:latin typeface="Century Gothic" panose="020F0302020204030204"/>
                <a:ea typeface="+mn-ea"/>
                <a:cs typeface="+mn-cs"/>
              </a:rPr>
              <a:t>are</a:t>
            </a:r>
            <a:r>
              <a:rPr lang="en-GB" sz="3000" b="1" dirty="0">
                <a:solidFill>
                  <a:prstClr val="white"/>
                </a:solidFill>
                <a:latin typeface="Century Gothic" panose="020F0302020204030204"/>
                <a:ea typeface="+mn-ea"/>
                <a:cs typeface="+mn-cs"/>
              </a:rPr>
              <a:t> … au </a:t>
            </a:r>
            <a:r>
              <a:rPr lang="en-GB" sz="3000" b="1" dirty="0" err="1">
                <a:solidFill>
                  <a:prstClr val="white"/>
                </a:solidFill>
                <a:latin typeface="Century Gothic" panose="020F0302020204030204"/>
                <a:ea typeface="+mn-ea"/>
                <a:cs typeface="+mn-cs"/>
              </a:rPr>
              <a:t>pluriel</a:t>
            </a:r>
            <a:endParaRPr lang="en-US" dirty="0"/>
          </a:p>
        </p:txBody>
      </p:sp>
    </p:spTree>
    <p:extLst>
      <p:ext uri="{BB962C8B-B14F-4D97-AF65-F5344CB8AC3E}">
        <p14:creationId xmlns:p14="http://schemas.microsoft.com/office/powerpoint/2010/main" val="257182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wheel(1)">
                                      <p:cBhvr>
                                        <p:cTn id="13" dur="2000"/>
                                        <p:tgtEl>
                                          <p:spTgt spid="24">
                                            <p:txEl>
                                              <p:pRg st="0" end="0"/>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21" presetClass="entr" presetSubtype="1" fill="hold"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wheel(1)">
                                      <p:cBhvr>
                                        <p:cTn id="18" dur="2000"/>
                                        <p:tgtEl>
                                          <p:spTgt spid="2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21" presetClass="entr" presetSubtype="1" fill="hold"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heel(1)">
                                      <p:cBhvr>
                                        <p:cTn id="25" dur="2000"/>
                                        <p:tgtEl>
                                          <p:spTgt spid="17">
                                            <p:txEl>
                                              <p:pRg st="0" end="0"/>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21" presetClass="entr" presetSubtype="1" fill="hold" nodeType="with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heel(1)">
                                      <p:cBhvr>
                                        <p:cTn id="30" dur="2000"/>
                                        <p:tgtEl>
                                          <p:spTgt spid="23">
                                            <p:txEl>
                                              <p:pRg st="0" end="0"/>
                                            </p:txEl>
                                          </p:spTgt>
                                        </p:tgtEl>
                                      </p:cBhvr>
                                    </p:animEffect>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5" grpId="0" animBg="1"/>
      <p:bldP spid="25" grpId="1" animBg="1"/>
      <p:bldP spid="19" grpId="0" animBg="1"/>
      <p:bldP spid="19" grpId="1" animBg="1"/>
      <p:bldP spid="2" grpId="0"/>
      <p:bldP spid="2" grpId="1"/>
      <p:bldP spid="5" grpId="0"/>
      <p:bldP spid="12" grpId="0"/>
      <p:bldP spid="13" grpId="0"/>
      <p:bldP spid="14" grpId="0"/>
      <p:bldP spid="15" grpId="0"/>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96864"/>
            <a:ext cx="7886701" cy="867128"/>
          </a:xfrm>
          <a:prstGeom prst="rect">
            <a:avLst/>
          </a:prstGeom>
        </p:spPr>
      </p:pic>
      <p:sp>
        <p:nvSpPr>
          <p:cNvPr id="11" name="TextBox 10"/>
          <p:cNvSpPr txBox="1"/>
          <p:nvPr/>
        </p:nvSpPr>
        <p:spPr>
          <a:xfrm>
            <a:off x="508456" y="1315651"/>
            <a:ext cx="11548189" cy="1077218"/>
          </a:xfrm>
          <a:prstGeom prst="rect">
            <a:avLst/>
          </a:prstGeom>
          <a:noFill/>
        </p:spPr>
        <p:txBody>
          <a:bodyPr wrap="square" rtlCol="0">
            <a:spAutoFit/>
          </a:bodyPr>
          <a:lstStyle/>
          <a:p>
            <a:r>
              <a:rPr lang="en-GB" sz="3200" b="1" dirty="0">
                <a:solidFill>
                  <a:schemeClr val="accent5">
                    <a:lumMod val="50000"/>
                  </a:schemeClr>
                </a:solidFill>
              </a:rPr>
              <a:t>To say how many of something there are, </a:t>
            </a:r>
          </a:p>
          <a:p>
            <a:r>
              <a:rPr lang="en-GB" sz="3200" b="1" dirty="0">
                <a:solidFill>
                  <a:schemeClr val="accent5">
                    <a:lumMod val="50000"/>
                  </a:schemeClr>
                </a:solidFill>
              </a:rPr>
              <a:t>use ‘</a:t>
            </a:r>
            <a:r>
              <a:rPr lang="en-GB" sz="3200" b="1" dirty="0" err="1">
                <a:solidFill>
                  <a:schemeClr val="accent5">
                    <a:lumMod val="50000"/>
                  </a:schemeClr>
                </a:solidFill>
              </a:rPr>
              <a:t>il</a:t>
            </a:r>
            <a:r>
              <a:rPr lang="en-GB" sz="3200" b="1" dirty="0">
                <a:solidFill>
                  <a:schemeClr val="accent5">
                    <a:lumMod val="50000"/>
                  </a:schemeClr>
                </a:solidFill>
              </a:rPr>
              <a:t> y a’ + </a:t>
            </a:r>
            <a:r>
              <a:rPr lang="en-GB" sz="3200" b="1" dirty="0">
                <a:solidFill>
                  <a:srgbClr val="DAA520"/>
                </a:solidFill>
              </a:rPr>
              <a:t>number</a:t>
            </a:r>
            <a:r>
              <a:rPr lang="en-GB" sz="3200" b="1" dirty="0">
                <a:solidFill>
                  <a:srgbClr val="EE6000"/>
                </a:solidFill>
              </a:rPr>
              <a:t> </a:t>
            </a:r>
            <a:r>
              <a:rPr lang="en-GB" sz="3200" b="1" dirty="0">
                <a:solidFill>
                  <a:schemeClr val="accent5">
                    <a:lumMod val="50000"/>
                  </a:schemeClr>
                </a:solidFill>
              </a:rPr>
              <a:t>(or the plural article ‘</a:t>
            </a:r>
            <a:r>
              <a:rPr lang="en-GB" sz="3200" b="1" dirty="0">
                <a:solidFill>
                  <a:srgbClr val="DAA520"/>
                </a:solidFill>
              </a:rPr>
              <a:t>des’</a:t>
            </a:r>
            <a:r>
              <a:rPr lang="en-GB" sz="3200" b="1" dirty="0">
                <a:solidFill>
                  <a:schemeClr val="accent5">
                    <a:lumMod val="50000"/>
                  </a:schemeClr>
                </a:solidFill>
              </a:rPr>
              <a:t> = some):</a:t>
            </a:r>
          </a:p>
        </p:txBody>
      </p:sp>
      <p:sp>
        <p:nvSpPr>
          <p:cNvPr id="12" name="TextBox 11"/>
          <p:cNvSpPr txBox="1"/>
          <p:nvPr/>
        </p:nvSpPr>
        <p:spPr>
          <a:xfrm>
            <a:off x="1173009" y="2670583"/>
            <a:ext cx="3199284"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a:t>
            </a:r>
            <a:r>
              <a:rPr lang="en-GB" sz="3200" b="1" dirty="0" err="1">
                <a:solidFill>
                  <a:srgbClr val="DAA520"/>
                </a:solidFill>
              </a:rPr>
              <a:t>deux</a:t>
            </a:r>
            <a:r>
              <a:rPr lang="en-GB" sz="3200" b="1" dirty="0">
                <a:solidFill>
                  <a:schemeClr val="accent4">
                    <a:lumMod val="75000"/>
                  </a:schemeClr>
                </a:solidFill>
              </a:rPr>
              <a:t> </a:t>
            </a:r>
            <a:r>
              <a:rPr lang="en-GB" sz="3200" b="1" dirty="0">
                <a:solidFill>
                  <a:srgbClr val="002060"/>
                </a:solidFill>
              </a:rPr>
              <a:t>livre</a:t>
            </a:r>
            <a:endParaRPr lang="en-GB" sz="3200" b="1" dirty="0">
              <a:solidFill>
                <a:srgbClr val="FF0000"/>
              </a:solidFill>
            </a:endParaRPr>
          </a:p>
        </p:txBody>
      </p:sp>
      <p:sp>
        <p:nvSpPr>
          <p:cNvPr id="13" name="TextBox 12"/>
          <p:cNvSpPr txBox="1"/>
          <p:nvPr/>
        </p:nvSpPr>
        <p:spPr>
          <a:xfrm>
            <a:off x="1142241" y="3840132"/>
            <a:ext cx="3961284"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a:t>
            </a:r>
            <a:r>
              <a:rPr lang="en-GB" sz="3200" b="1" dirty="0" err="1">
                <a:solidFill>
                  <a:srgbClr val="DAA520"/>
                </a:solidFill>
              </a:rPr>
              <a:t>trois</a:t>
            </a:r>
            <a:r>
              <a:rPr lang="en-GB" sz="3200" b="1" dirty="0">
                <a:solidFill>
                  <a:schemeClr val="accent5">
                    <a:lumMod val="50000"/>
                  </a:schemeClr>
                </a:solidFill>
              </a:rPr>
              <a:t> </a:t>
            </a:r>
            <a:r>
              <a:rPr lang="en-GB" sz="3200" b="1" dirty="0" err="1">
                <a:solidFill>
                  <a:schemeClr val="accent5">
                    <a:lumMod val="50000"/>
                  </a:schemeClr>
                </a:solidFill>
              </a:rPr>
              <a:t>maison</a:t>
            </a:r>
            <a:endParaRPr lang="en-GB" sz="3200" b="1" dirty="0">
              <a:solidFill>
                <a:srgbClr val="FF0000"/>
              </a:solidFill>
            </a:endParaRPr>
          </a:p>
        </p:txBody>
      </p:sp>
      <p:sp>
        <p:nvSpPr>
          <p:cNvPr id="14" name="TextBox 13"/>
          <p:cNvSpPr txBox="1"/>
          <p:nvPr/>
        </p:nvSpPr>
        <p:spPr>
          <a:xfrm>
            <a:off x="6674853" y="2671159"/>
            <a:ext cx="4132806" cy="584775"/>
          </a:xfrm>
          <a:prstGeom prst="rect">
            <a:avLst/>
          </a:prstGeom>
          <a:noFill/>
        </p:spPr>
        <p:txBody>
          <a:bodyPr wrap="square" rtlCol="0">
            <a:spAutoFit/>
          </a:bodyPr>
          <a:lstStyle/>
          <a:p>
            <a:r>
              <a:rPr lang="en-GB" sz="3200" b="1" dirty="0">
                <a:solidFill>
                  <a:schemeClr val="accent5">
                    <a:lumMod val="50000"/>
                  </a:schemeClr>
                </a:solidFill>
              </a:rPr>
              <a:t>there are </a:t>
            </a:r>
            <a:r>
              <a:rPr lang="en-GB" sz="3200" b="1" dirty="0">
                <a:solidFill>
                  <a:srgbClr val="DAA520"/>
                </a:solidFill>
              </a:rPr>
              <a:t>two</a:t>
            </a:r>
            <a:r>
              <a:rPr lang="en-GB" sz="3200" b="1" dirty="0">
                <a:solidFill>
                  <a:schemeClr val="accent5">
                    <a:lumMod val="50000"/>
                  </a:schemeClr>
                </a:solidFill>
              </a:rPr>
              <a:t> book</a:t>
            </a:r>
            <a:endParaRPr lang="en-GB" sz="4000" b="1" dirty="0">
              <a:solidFill>
                <a:srgbClr val="FF0000"/>
              </a:solidFill>
            </a:endParaRPr>
          </a:p>
        </p:txBody>
      </p:sp>
      <p:sp>
        <p:nvSpPr>
          <p:cNvPr id="15" name="TextBox 14"/>
          <p:cNvSpPr txBox="1"/>
          <p:nvPr/>
        </p:nvSpPr>
        <p:spPr>
          <a:xfrm>
            <a:off x="6689540" y="3840132"/>
            <a:ext cx="4724574" cy="584775"/>
          </a:xfrm>
          <a:prstGeom prst="rect">
            <a:avLst/>
          </a:prstGeom>
          <a:noFill/>
        </p:spPr>
        <p:txBody>
          <a:bodyPr wrap="square" rtlCol="0">
            <a:spAutoFit/>
          </a:bodyPr>
          <a:lstStyle/>
          <a:p>
            <a:r>
              <a:rPr lang="en-GB" sz="3200" b="1" dirty="0">
                <a:solidFill>
                  <a:schemeClr val="accent5">
                    <a:lumMod val="50000"/>
                  </a:schemeClr>
                </a:solidFill>
              </a:rPr>
              <a:t>there are </a:t>
            </a:r>
            <a:r>
              <a:rPr lang="en-GB" sz="3200" b="1" dirty="0">
                <a:solidFill>
                  <a:srgbClr val="DAA520"/>
                </a:solidFill>
              </a:rPr>
              <a:t>three</a:t>
            </a:r>
            <a:r>
              <a:rPr lang="en-GB" sz="3200" b="1" dirty="0">
                <a:solidFill>
                  <a:schemeClr val="accent5">
                    <a:lumMod val="50000"/>
                  </a:schemeClr>
                </a:solidFill>
              </a:rPr>
              <a:t> house</a:t>
            </a:r>
            <a:endParaRPr lang="en-GB" sz="4000" b="1" dirty="0">
              <a:solidFill>
                <a:srgbClr val="FF0000"/>
              </a:solidFill>
            </a:endParaRPr>
          </a:p>
        </p:txBody>
      </p:sp>
      <p:sp>
        <p:nvSpPr>
          <p:cNvPr id="17" name="TextBox 16"/>
          <p:cNvSpPr txBox="1"/>
          <p:nvPr/>
        </p:nvSpPr>
        <p:spPr>
          <a:xfrm>
            <a:off x="4566115" y="3824473"/>
            <a:ext cx="537410" cy="592111"/>
          </a:xfrm>
          <a:prstGeom prst="rect">
            <a:avLst/>
          </a:prstGeom>
          <a:noFill/>
        </p:spPr>
        <p:txBody>
          <a:bodyPr wrap="square" rtlCol="0">
            <a:spAutoFit/>
          </a:bodyPr>
          <a:lstStyle/>
          <a:p>
            <a:r>
              <a:rPr lang="en-GB" sz="3200" b="1" dirty="0">
                <a:solidFill>
                  <a:srgbClr val="DAA520"/>
                </a:solidFill>
              </a:rPr>
              <a:t>s</a:t>
            </a:r>
          </a:p>
        </p:txBody>
      </p:sp>
      <p:sp>
        <p:nvSpPr>
          <p:cNvPr id="22" name="TextBox 21"/>
          <p:cNvSpPr txBox="1"/>
          <p:nvPr/>
        </p:nvSpPr>
        <p:spPr>
          <a:xfrm>
            <a:off x="10434270" y="2671159"/>
            <a:ext cx="373389" cy="599746"/>
          </a:xfrm>
          <a:prstGeom prst="rect">
            <a:avLst/>
          </a:prstGeom>
          <a:noFill/>
        </p:spPr>
        <p:txBody>
          <a:bodyPr wrap="square" rtlCol="0">
            <a:spAutoFit/>
          </a:bodyPr>
          <a:lstStyle/>
          <a:p>
            <a:r>
              <a:rPr lang="en-GB" sz="3200" b="1" dirty="0">
                <a:solidFill>
                  <a:srgbClr val="DAA520"/>
                </a:solidFill>
              </a:rPr>
              <a:t>s</a:t>
            </a:r>
          </a:p>
        </p:txBody>
      </p:sp>
      <p:sp>
        <p:nvSpPr>
          <p:cNvPr id="23" name="TextBox 22"/>
          <p:cNvSpPr txBox="1"/>
          <p:nvPr/>
        </p:nvSpPr>
        <p:spPr>
          <a:xfrm>
            <a:off x="10930057" y="3840130"/>
            <a:ext cx="269934" cy="584775"/>
          </a:xfrm>
          <a:prstGeom prst="rect">
            <a:avLst/>
          </a:prstGeom>
          <a:noFill/>
        </p:spPr>
        <p:txBody>
          <a:bodyPr wrap="square" rtlCol="0">
            <a:spAutoFit/>
          </a:bodyPr>
          <a:lstStyle/>
          <a:p>
            <a:r>
              <a:rPr lang="en-GB" sz="3200" b="1" dirty="0">
                <a:solidFill>
                  <a:srgbClr val="DAA520"/>
                </a:solidFill>
              </a:rPr>
              <a:t>s</a:t>
            </a:r>
          </a:p>
        </p:txBody>
      </p:sp>
      <p:sp>
        <p:nvSpPr>
          <p:cNvPr id="24" name="TextBox 23"/>
          <p:cNvSpPr txBox="1"/>
          <p:nvPr/>
        </p:nvSpPr>
        <p:spPr>
          <a:xfrm>
            <a:off x="4157452" y="2684269"/>
            <a:ext cx="269934" cy="584775"/>
          </a:xfrm>
          <a:prstGeom prst="rect">
            <a:avLst/>
          </a:prstGeom>
          <a:noFill/>
        </p:spPr>
        <p:txBody>
          <a:bodyPr wrap="square" rtlCol="0">
            <a:spAutoFit/>
          </a:bodyPr>
          <a:lstStyle/>
          <a:p>
            <a:r>
              <a:rPr lang="en-GB" sz="3200" b="1" dirty="0">
                <a:solidFill>
                  <a:srgbClr val="DAA520"/>
                </a:solidFill>
              </a:rPr>
              <a:t>s</a:t>
            </a:r>
          </a:p>
        </p:txBody>
      </p:sp>
      <p:sp>
        <p:nvSpPr>
          <p:cNvPr id="18" name="TextBox 17"/>
          <p:cNvSpPr txBox="1"/>
          <p:nvPr/>
        </p:nvSpPr>
        <p:spPr>
          <a:xfrm>
            <a:off x="1173009" y="5098206"/>
            <a:ext cx="3961284"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a:t>
            </a:r>
            <a:r>
              <a:rPr lang="en-GB" sz="3200" b="1" dirty="0">
                <a:solidFill>
                  <a:srgbClr val="DAA520"/>
                </a:solidFill>
              </a:rPr>
              <a:t>des</a:t>
            </a:r>
            <a:r>
              <a:rPr lang="en-GB" sz="3200" b="1" dirty="0">
                <a:solidFill>
                  <a:schemeClr val="accent5">
                    <a:lumMod val="50000"/>
                  </a:schemeClr>
                </a:solidFill>
              </a:rPr>
              <a:t> </a:t>
            </a:r>
            <a:r>
              <a:rPr lang="en-GB" sz="3200" b="1" dirty="0" err="1">
                <a:solidFill>
                  <a:schemeClr val="accent5">
                    <a:lumMod val="50000"/>
                  </a:schemeClr>
                </a:solidFill>
              </a:rPr>
              <a:t>voiture</a:t>
            </a:r>
            <a:endParaRPr lang="en-GB" sz="3200" b="1" dirty="0">
              <a:solidFill>
                <a:srgbClr val="FF0000"/>
              </a:solidFill>
            </a:endParaRPr>
          </a:p>
        </p:txBody>
      </p:sp>
      <p:sp>
        <p:nvSpPr>
          <p:cNvPr id="19" name="TextBox 18"/>
          <p:cNvSpPr txBox="1"/>
          <p:nvPr/>
        </p:nvSpPr>
        <p:spPr>
          <a:xfrm>
            <a:off x="6675501" y="5084478"/>
            <a:ext cx="4724574" cy="584775"/>
          </a:xfrm>
          <a:prstGeom prst="rect">
            <a:avLst/>
          </a:prstGeom>
          <a:noFill/>
        </p:spPr>
        <p:txBody>
          <a:bodyPr wrap="square" rtlCol="0">
            <a:spAutoFit/>
          </a:bodyPr>
          <a:lstStyle/>
          <a:p>
            <a:r>
              <a:rPr lang="en-GB" sz="3200" b="1" dirty="0">
                <a:solidFill>
                  <a:schemeClr val="accent5">
                    <a:lumMod val="50000"/>
                  </a:schemeClr>
                </a:solidFill>
              </a:rPr>
              <a:t>there are </a:t>
            </a:r>
            <a:r>
              <a:rPr lang="en-GB" sz="3200" b="1" dirty="0">
                <a:solidFill>
                  <a:srgbClr val="DAA520"/>
                </a:solidFill>
              </a:rPr>
              <a:t>(some) </a:t>
            </a:r>
            <a:r>
              <a:rPr lang="en-GB" sz="3200" b="1" dirty="0">
                <a:solidFill>
                  <a:schemeClr val="accent5">
                    <a:lumMod val="50000"/>
                  </a:schemeClr>
                </a:solidFill>
              </a:rPr>
              <a:t>car</a:t>
            </a:r>
            <a:endParaRPr lang="en-GB" sz="4000" b="1" dirty="0">
              <a:solidFill>
                <a:schemeClr val="accent5">
                  <a:lumMod val="50000"/>
                </a:schemeClr>
              </a:solidFill>
            </a:endParaRPr>
          </a:p>
        </p:txBody>
      </p:sp>
      <p:sp>
        <p:nvSpPr>
          <p:cNvPr id="27" name="TextBox 26"/>
          <p:cNvSpPr txBox="1"/>
          <p:nvPr/>
        </p:nvSpPr>
        <p:spPr>
          <a:xfrm>
            <a:off x="4388201" y="5084478"/>
            <a:ext cx="623201" cy="584775"/>
          </a:xfrm>
          <a:prstGeom prst="rect">
            <a:avLst/>
          </a:prstGeom>
          <a:noFill/>
        </p:spPr>
        <p:txBody>
          <a:bodyPr wrap="square" rtlCol="0">
            <a:spAutoFit/>
          </a:bodyPr>
          <a:lstStyle/>
          <a:p>
            <a:r>
              <a:rPr lang="en-GB" sz="3200" b="1" dirty="0">
                <a:solidFill>
                  <a:srgbClr val="DAA520"/>
                </a:solidFill>
              </a:rPr>
              <a:t>s</a:t>
            </a:r>
          </a:p>
        </p:txBody>
      </p:sp>
      <p:sp>
        <p:nvSpPr>
          <p:cNvPr id="28" name="TextBox 27"/>
          <p:cNvSpPr txBox="1"/>
          <p:nvPr/>
        </p:nvSpPr>
        <p:spPr>
          <a:xfrm flipV="1">
            <a:off x="10555654" y="5182466"/>
            <a:ext cx="571525" cy="584775"/>
          </a:xfrm>
          <a:prstGeom prst="rect">
            <a:avLst/>
          </a:prstGeom>
          <a:noFill/>
        </p:spPr>
        <p:txBody>
          <a:bodyPr wrap="square" rtlCol="0">
            <a:spAutoFit/>
          </a:bodyPr>
          <a:lstStyle/>
          <a:p>
            <a:r>
              <a:rPr lang="en-GB" sz="3200" b="1" dirty="0">
                <a:solidFill>
                  <a:srgbClr val="DAA520"/>
                </a:solidFill>
              </a:rPr>
              <a:t>s</a:t>
            </a:r>
          </a:p>
        </p:txBody>
      </p:sp>
      <p:sp>
        <p:nvSpPr>
          <p:cNvPr id="4" name="Title 3">
            <a:extLst>
              <a:ext uri="{FF2B5EF4-FFF2-40B4-BE49-F238E27FC236}">
                <a16:creationId xmlns:a16="http://schemas.microsoft.com/office/drawing/2014/main" id="{B3512B37-9544-2043-B787-00F40DDB055E}"/>
              </a:ext>
            </a:extLst>
          </p:cNvPr>
          <p:cNvSpPr>
            <a:spLocks noGrp="1"/>
          </p:cNvSpPr>
          <p:nvPr>
            <p:ph type="title"/>
          </p:nvPr>
        </p:nvSpPr>
        <p:spPr>
          <a:xfrm>
            <a:off x="58354" y="272034"/>
            <a:ext cx="6430505" cy="720919"/>
          </a:xfrm>
        </p:spPr>
        <p:txBody>
          <a:bodyPr/>
          <a:lstStyle/>
          <a:p>
            <a:pPr lvl="0">
              <a:lnSpc>
                <a:spcPct val="100000"/>
              </a:lnSpc>
              <a:spcBef>
                <a:spcPts val="0"/>
              </a:spcBef>
            </a:pPr>
            <a:r>
              <a:rPr lang="en-GB" sz="3200" b="1" dirty="0" err="1">
                <a:solidFill>
                  <a:prstClr val="white"/>
                </a:solidFill>
                <a:latin typeface="Century Gothic" panose="020F0302020204030204"/>
                <a:ea typeface="+mn-ea"/>
                <a:cs typeface="+mn-cs"/>
              </a:rPr>
              <a:t>Combien</a:t>
            </a:r>
            <a:r>
              <a:rPr lang="en-GB" sz="3200" b="1" dirty="0">
                <a:solidFill>
                  <a:prstClr val="white"/>
                </a:solidFill>
                <a:latin typeface="Century Gothic" panose="020F0302020204030204"/>
                <a:ea typeface="+mn-ea"/>
                <a:cs typeface="+mn-cs"/>
              </a:rPr>
              <a:t> de …? (How many…)</a:t>
            </a:r>
            <a:endParaRPr lang="en-US" dirty="0"/>
          </a:p>
        </p:txBody>
      </p:sp>
    </p:spTree>
    <p:extLst>
      <p:ext uri="{BB962C8B-B14F-4D97-AF65-F5344CB8AC3E}">
        <p14:creationId xmlns:p14="http://schemas.microsoft.com/office/powerpoint/2010/main" val="7526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wheel(1)">
                                      <p:cBhvr>
                                        <p:cTn id="13" dur="2000"/>
                                        <p:tgtEl>
                                          <p:spTgt spid="24">
                                            <p:txEl>
                                              <p:pRg st="0" end="0"/>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21" presetClass="entr" presetSubtype="1" fill="hold"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wheel(1)">
                                      <p:cBhvr>
                                        <p:cTn id="18" dur="2000"/>
                                        <p:tgtEl>
                                          <p:spTgt spid="2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21" presetClass="entr" presetSubtype="1" fill="hold"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heel(1)">
                                      <p:cBhvr>
                                        <p:cTn id="25" dur="2000"/>
                                        <p:tgtEl>
                                          <p:spTgt spid="17">
                                            <p:txEl>
                                              <p:pRg st="0" end="0"/>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21" presetClass="entr" presetSubtype="1" fill="hold" nodeType="with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heel(1)">
                                      <p:cBhvr>
                                        <p:cTn id="30" dur="20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21" presetClass="entr" presetSubtype="1" fill="hold" nodeType="with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wheel(1)">
                                      <p:cBhvr>
                                        <p:cTn id="39" dur="2000"/>
                                        <p:tgtEl>
                                          <p:spTgt spid="27">
                                            <p:txEl>
                                              <p:pRg st="0" end="0"/>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wheel(1)">
                                      <p:cBhvr>
                                        <p:cTn id="42"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6" name="TextBox 15"/>
          <p:cNvSpPr txBox="1"/>
          <p:nvPr/>
        </p:nvSpPr>
        <p:spPr>
          <a:xfrm>
            <a:off x="1173010" y="1662801"/>
            <a:ext cx="11522653" cy="523220"/>
          </a:xfrm>
          <a:prstGeom prst="rect">
            <a:avLst/>
          </a:prstGeom>
          <a:noFill/>
        </p:spPr>
        <p:txBody>
          <a:bodyPr wrap="square" rtlCol="0">
            <a:spAutoFit/>
          </a:bodyPr>
          <a:lstStyle/>
          <a:p>
            <a:r>
              <a:rPr lang="en-GB" sz="2800" b="1" dirty="0">
                <a:solidFill>
                  <a:schemeClr val="accent5">
                    <a:lumMod val="50000"/>
                  </a:schemeClr>
                </a:solidFill>
              </a:rPr>
              <a:t>Notice that </a:t>
            </a:r>
            <a:r>
              <a:rPr lang="en-GB" sz="2800" b="1" dirty="0" err="1">
                <a:solidFill>
                  <a:srgbClr val="DAA520"/>
                </a:solidFill>
              </a:rPr>
              <a:t>il</a:t>
            </a:r>
            <a:r>
              <a:rPr lang="en-GB" sz="2800" b="1" dirty="0">
                <a:solidFill>
                  <a:srgbClr val="DAA520"/>
                </a:solidFill>
              </a:rPr>
              <a:t> y a </a:t>
            </a:r>
            <a:r>
              <a:rPr lang="en-GB" sz="2800" b="1" dirty="0">
                <a:solidFill>
                  <a:schemeClr val="accent5">
                    <a:lumMod val="50000"/>
                  </a:schemeClr>
                </a:solidFill>
              </a:rPr>
              <a:t>means both ‘there is’ and ‘there are’:</a:t>
            </a:r>
            <a:endParaRPr lang="en-GB" sz="2800" b="1" dirty="0">
              <a:solidFill>
                <a:srgbClr val="00B050"/>
              </a:solidFill>
            </a:endParaRPr>
          </a:p>
        </p:txBody>
      </p:sp>
      <p:sp>
        <p:nvSpPr>
          <p:cNvPr id="20" name="TextBox 19"/>
          <p:cNvSpPr txBox="1"/>
          <p:nvPr/>
        </p:nvSpPr>
        <p:spPr>
          <a:xfrm>
            <a:off x="6748519" y="2717440"/>
            <a:ext cx="4724574" cy="584775"/>
          </a:xfrm>
          <a:prstGeom prst="rect">
            <a:avLst/>
          </a:prstGeom>
          <a:noFill/>
        </p:spPr>
        <p:txBody>
          <a:bodyPr wrap="square" rtlCol="0">
            <a:spAutoFit/>
          </a:bodyPr>
          <a:lstStyle/>
          <a:p>
            <a:r>
              <a:rPr lang="en-GB" sz="3200" b="1" dirty="0">
                <a:solidFill>
                  <a:srgbClr val="DAA520"/>
                </a:solidFill>
              </a:rPr>
              <a:t>there is </a:t>
            </a:r>
            <a:r>
              <a:rPr lang="en-GB" sz="3200" b="1" dirty="0">
                <a:solidFill>
                  <a:schemeClr val="accent5">
                    <a:lumMod val="50000"/>
                  </a:schemeClr>
                </a:solidFill>
              </a:rPr>
              <a:t>a computer</a:t>
            </a:r>
            <a:endParaRPr lang="en-GB" sz="4000" b="1" dirty="0">
              <a:solidFill>
                <a:srgbClr val="FF0000"/>
              </a:solidFill>
            </a:endParaRPr>
          </a:p>
        </p:txBody>
      </p:sp>
      <p:sp>
        <p:nvSpPr>
          <p:cNvPr id="21" name="TextBox 20"/>
          <p:cNvSpPr txBox="1"/>
          <p:nvPr/>
        </p:nvSpPr>
        <p:spPr>
          <a:xfrm>
            <a:off x="6748519" y="3821338"/>
            <a:ext cx="5075469" cy="584775"/>
          </a:xfrm>
          <a:prstGeom prst="rect">
            <a:avLst/>
          </a:prstGeom>
          <a:noFill/>
        </p:spPr>
        <p:txBody>
          <a:bodyPr wrap="square" rtlCol="0">
            <a:spAutoFit/>
          </a:bodyPr>
          <a:lstStyle/>
          <a:p>
            <a:r>
              <a:rPr lang="en-GB" sz="3200" b="1" dirty="0">
                <a:solidFill>
                  <a:srgbClr val="DAA520"/>
                </a:solidFill>
              </a:rPr>
              <a:t>there are </a:t>
            </a:r>
            <a:r>
              <a:rPr lang="en-GB" sz="3200" b="1" dirty="0">
                <a:solidFill>
                  <a:schemeClr val="accent5">
                    <a:lumMod val="50000"/>
                  </a:schemeClr>
                </a:solidFill>
              </a:rPr>
              <a:t>four computers</a:t>
            </a:r>
            <a:endParaRPr lang="en-GB" sz="4000" b="1" dirty="0">
              <a:solidFill>
                <a:schemeClr val="accent5">
                  <a:lumMod val="50000"/>
                </a:schemeClr>
              </a:solidFill>
            </a:endParaRPr>
          </a:p>
        </p:txBody>
      </p:sp>
      <p:sp>
        <p:nvSpPr>
          <p:cNvPr id="25" name="TextBox 24"/>
          <p:cNvSpPr txBox="1"/>
          <p:nvPr/>
        </p:nvSpPr>
        <p:spPr>
          <a:xfrm>
            <a:off x="1090501" y="2623275"/>
            <a:ext cx="3961284"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un </a:t>
            </a:r>
            <a:r>
              <a:rPr lang="en-GB" sz="3200" b="1" dirty="0" err="1">
                <a:solidFill>
                  <a:schemeClr val="accent5">
                    <a:lumMod val="50000"/>
                  </a:schemeClr>
                </a:solidFill>
              </a:rPr>
              <a:t>ordinateur</a:t>
            </a:r>
            <a:endParaRPr lang="en-GB" sz="3200" b="1" dirty="0">
              <a:solidFill>
                <a:schemeClr val="accent5">
                  <a:lumMod val="50000"/>
                </a:schemeClr>
              </a:solidFill>
            </a:endParaRPr>
          </a:p>
        </p:txBody>
      </p:sp>
      <p:sp>
        <p:nvSpPr>
          <p:cNvPr id="26" name="TextBox 25"/>
          <p:cNvSpPr txBox="1"/>
          <p:nvPr/>
        </p:nvSpPr>
        <p:spPr>
          <a:xfrm>
            <a:off x="1090501" y="3853326"/>
            <a:ext cx="4960216" cy="584775"/>
          </a:xfrm>
          <a:prstGeom prst="rect">
            <a:avLst/>
          </a:prstGeom>
          <a:noFill/>
        </p:spPr>
        <p:txBody>
          <a:bodyPr wrap="square" rtlCol="0">
            <a:spAutoFit/>
          </a:bodyPr>
          <a:lstStyle/>
          <a:p>
            <a:r>
              <a:rPr lang="en-GB" sz="3200" b="1" dirty="0" err="1">
                <a:solidFill>
                  <a:schemeClr val="accent5">
                    <a:lumMod val="50000"/>
                  </a:schemeClr>
                </a:solidFill>
              </a:rPr>
              <a:t>il</a:t>
            </a:r>
            <a:r>
              <a:rPr lang="en-GB" sz="3200" b="1" dirty="0">
                <a:solidFill>
                  <a:schemeClr val="accent5">
                    <a:lumMod val="50000"/>
                  </a:schemeClr>
                </a:solidFill>
              </a:rPr>
              <a:t> y a </a:t>
            </a:r>
            <a:r>
              <a:rPr lang="en-GB" sz="3200" b="1" dirty="0" err="1">
                <a:solidFill>
                  <a:schemeClr val="accent5">
                    <a:lumMod val="50000"/>
                  </a:schemeClr>
                </a:solidFill>
              </a:rPr>
              <a:t>quatre</a:t>
            </a:r>
            <a:r>
              <a:rPr lang="en-GB" sz="3200" b="1" dirty="0">
                <a:solidFill>
                  <a:schemeClr val="accent5">
                    <a:lumMod val="50000"/>
                  </a:schemeClr>
                </a:solidFill>
              </a:rPr>
              <a:t> </a:t>
            </a:r>
            <a:r>
              <a:rPr lang="en-GB" sz="3200" b="1" dirty="0" err="1">
                <a:solidFill>
                  <a:schemeClr val="accent5">
                    <a:lumMod val="50000"/>
                  </a:schemeClr>
                </a:solidFill>
              </a:rPr>
              <a:t>ordinateurs</a:t>
            </a:r>
            <a:endParaRPr lang="en-GB" sz="3200" b="1" dirty="0">
              <a:solidFill>
                <a:schemeClr val="accent5">
                  <a:lumMod val="50000"/>
                </a:schemeClr>
              </a:solidFill>
            </a:endParaRPr>
          </a:p>
        </p:txBody>
      </p:sp>
      <p:sp>
        <p:nvSpPr>
          <p:cNvPr id="5" name="Oval 4"/>
          <p:cNvSpPr/>
          <p:nvPr/>
        </p:nvSpPr>
        <p:spPr>
          <a:xfrm>
            <a:off x="7670800" y="2684829"/>
            <a:ext cx="889000" cy="617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a:off x="7848600" y="3801022"/>
            <a:ext cx="889000" cy="617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DCD0C139-7ED1-F948-AC15-E5E9DB411CE9}"/>
              </a:ext>
            </a:extLst>
          </p:cNvPr>
          <p:cNvSpPr>
            <a:spLocks noGrp="1"/>
          </p:cNvSpPr>
          <p:nvPr>
            <p:ph type="title"/>
          </p:nvPr>
        </p:nvSpPr>
        <p:spPr>
          <a:xfrm>
            <a:off x="124312" y="290294"/>
            <a:ext cx="3609814" cy="688309"/>
          </a:xfrm>
        </p:spPr>
        <p:txBody>
          <a:bodyPr/>
          <a:lstStyle/>
          <a:p>
            <a:pPr lvl="0">
              <a:lnSpc>
                <a:spcPct val="100000"/>
              </a:lnSpc>
              <a:spcBef>
                <a:spcPts val="0"/>
              </a:spcBef>
            </a:pPr>
            <a:r>
              <a:rPr lang="en-GB" sz="3200" b="1" dirty="0" err="1">
                <a:solidFill>
                  <a:prstClr val="white"/>
                </a:solidFill>
                <a:latin typeface="Century Gothic" panose="020F0302020204030204"/>
                <a:ea typeface="+mn-ea"/>
                <a:cs typeface="+mn-cs"/>
              </a:rPr>
              <a:t>Combien</a:t>
            </a:r>
            <a:r>
              <a:rPr lang="en-GB" sz="3200" b="1" dirty="0">
                <a:solidFill>
                  <a:prstClr val="white"/>
                </a:solidFill>
                <a:latin typeface="Century Gothic" panose="020F0302020204030204"/>
                <a:ea typeface="+mn-ea"/>
                <a:cs typeface="+mn-cs"/>
              </a:rPr>
              <a:t> de …?</a:t>
            </a:r>
            <a:endParaRPr lang="en-US" dirty="0"/>
          </a:p>
        </p:txBody>
      </p:sp>
    </p:spTree>
    <p:extLst>
      <p:ext uri="{BB962C8B-B14F-4D97-AF65-F5344CB8AC3E}">
        <p14:creationId xmlns:p14="http://schemas.microsoft.com/office/powerpoint/2010/main" val="9635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5" grpId="0"/>
      <p:bldP spid="26" grpId="0"/>
      <p:bldP spid="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77" y="1017911"/>
            <a:ext cx="9955849" cy="400110"/>
          </a:xfrm>
          <a:prstGeom prst="rect">
            <a:avLst/>
          </a:prstGeom>
          <a:noFill/>
        </p:spPr>
        <p:txBody>
          <a:bodyPr wrap="square" rtlCol="0">
            <a:spAutoFit/>
          </a:bodyPr>
          <a:lstStyle/>
          <a:p>
            <a:r>
              <a:rPr lang="en-GB" sz="2000" dirty="0">
                <a:solidFill>
                  <a:schemeClr val="accent5">
                    <a:lumMod val="50000"/>
                  </a:schemeClr>
                </a:solidFill>
              </a:rPr>
              <a:t>Il y a quoi? Il y a </a:t>
            </a:r>
            <a:r>
              <a:rPr lang="en-GB" sz="2000" dirty="0" err="1">
                <a:solidFill>
                  <a:schemeClr val="accent5">
                    <a:lumMod val="50000"/>
                  </a:schemeClr>
                </a:solidFill>
              </a:rPr>
              <a:t>combien</a:t>
            </a:r>
            <a:r>
              <a:rPr lang="en-GB" sz="2000" dirty="0">
                <a:solidFill>
                  <a:schemeClr val="accent5">
                    <a:lumMod val="50000"/>
                  </a:schemeClr>
                </a:solidFill>
              </a:rPr>
              <a:t> de... ? </a:t>
            </a:r>
            <a:r>
              <a:rPr lang="en-GB" sz="2000" dirty="0" err="1">
                <a:solidFill>
                  <a:schemeClr val="accent5">
                    <a:lumMod val="50000"/>
                  </a:schemeClr>
                </a:solidFill>
              </a:rPr>
              <a:t>Écris</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anglais</a:t>
            </a:r>
            <a:r>
              <a:rPr lang="en-GB" sz="2000" dirty="0">
                <a:solidFill>
                  <a:schemeClr val="accent5">
                    <a:lumMod val="50000"/>
                  </a:schemeClr>
                </a:solidFill>
              </a:rPr>
              <a:t>!</a:t>
            </a:r>
          </a:p>
        </p:txBody>
      </p:sp>
      <p:graphicFrame>
        <p:nvGraphicFramePr>
          <p:cNvPr id="3" name="Table 2"/>
          <p:cNvGraphicFramePr>
            <a:graphicFrameLocks noGrp="1"/>
          </p:cNvGraphicFramePr>
          <p:nvPr>
            <p:extLst>
              <p:ext uri="{D42A27DB-BD31-4B8C-83A1-F6EECF244321}">
                <p14:modId xmlns:p14="http://schemas.microsoft.com/office/powerpoint/2010/main" val="1457140883"/>
              </p:ext>
            </p:extLst>
          </p:nvPr>
        </p:nvGraphicFramePr>
        <p:xfrm>
          <a:off x="2069226" y="1729299"/>
          <a:ext cx="8128000" cy="435089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83433">
                <a:tc>
                  <a:txBody>
                    <a:bodyPr/>
                    <a:lstStyle/>
                    <a:p>
                      <a:pPr algn="ctr"/>
                      <a:r>
                        <a:rPr lang="en-GB" sz="2000" b="1" dirty="0">
                          <a:solidFill>
                            <a:schemeClr val="accent5">
                              <a:lumMod val="50000"/>
                            </a:schemeClr>
                          </a:solidFill>
                        </a:rPr>
                        <a:t>La chose (=the thing)</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err="1">
                          <a:solidFill>
                            <a:schemeClr val="accent5">
                              <a:lumMod val="50000"/>
                            </a:schemeClr>
                          </a:solidFill>
                        </a:rPr>
                        <a:t>Combien</a:t>
                      </a:r>
                      <a:r>
                        <a:rPr lang="en-GB" sz="2000" b="1" dirty="0">
                          <a:solidFill>
                            <a:schemeClr val="accent5">
                              <a:lumMod val="50000"/>
                            </a:schemeClr>
                          </a:solidFill>
                        </a:rPr>
                        <a:t> ? (=how many?)</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483433">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483433">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Action Button: Custom 3">
            <a:hlinkClick r:id="" action="ppaction://noaction" highlightClick="1">
              <a:snd r:embed="rId3" name="il y a une chambre.wav"/>
            </a:hlinkClick>
          </p:cNvPr>
          <p:cNvSpPr/>
          <p:nvPr/>
        </p:nvSpPr>
        <p:spPr>
          <a:xfrm>
            <a:off x="1423340" y="2341221"/>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5" name="Action Button: Custom 4">
            <a:hlinkClick r:id="" action="ppaction://noaction" highlightClick="1">
              <a:snd r:embed="rId4" name="il y a trois livres.wav"/>
            </a:hlinkClick>
          </p:cNvPr>
          <p:cNvSpPr/>
          <p:nvPr/>
        </p:nvSpPr>
        <p:spPr>
          <a:xfrm>
            <a:off x="1423340" y="2819529"/>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6" name="Action Button: Custom 5">
            <a:hlinkClick r:id="" action="ppaction://noaction" highlightClick="1">
              <a:snd r:embed="rId5" name="il y a quatre portables.wav"/>
            </a:hlinkClick>
          </p:cNvPr>
          <p:cNvSpPr/>
          <p:nvPr/>
        </p:nvSpPr>
        <p:spPr>
          <a:xfrm>
            <a:off x="1427145" y="3297837"/>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7" name="Action Button: Custom 6">
            <a:hlinkClick r:id="" action="ppaction://noaction" highlightClick="1">
              <a:snd r:embed="rId6" name="il y a onze professeurs.wav"/>
            </a:hlinkClick>
          </p:cNvPr>
          <p:cNvSpPr/>
          <p:nvPr/>
        </p:nvSpPr>
        <p:spPr>
          <a:xfrm>
            <a:off x="1427144" y="3776145"/>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8" name="Action Button: Custom 7">
            <a:hlinkClick r:id="" action="ppaction://noaction" highlightClick="1">
              <a:snd r:embed="rId7" name="il y a dix chiens.wav"/>
            </a:hlinkClick>
          </p:cNvPr>
          <p:cNvSpPr/>
          <p:nvPr/>
        </p:nvSpPr>
        <p:spPr>
          <a:xfrm>
            <a:off x="1423340" y="4254453"/>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9" name="Action Button: Custom 8">
            <a:hlinkClick r:id="" action="ppaction://noaction" highlightClick="1">
              <a:snd r:embed="rId8" name="il y a un garcon.wav"/>
            </a:hlinkClick>
          </p:cNvPr>
          <p:cNvSpPr/>
          <p:nvPr/>
        </p:nvSpPr>
        <p:spPr>
          <a:xfrm>
            <a:off x="1412891" y="4732761"/>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10" name="Action Button: Custom 9">
            <a:hlinkClick r:id="" action="ppaction://noaction" highlightClick="1">
              <a:snd r:embed="rId9" name="il y a douze personnes.wav"/>
            </a:hlinkClick>
          </p:cNvPr>
          <p:cNvSpPr/>
          <p:nvPr/>
        </p:nvSpPr>
        <p:spPr>
          <a:xfrm>
            <a:off x="1412890" y="5211069"/>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p>
        </p:txBody>
      </p:sp>
      <p:sp>
        <p:nvSpPr>
          <p:cNvPr id="11" name="Action Button: Custom 10">
            <a:hlinkClick r:id="" action="ppaction://noaction" highlightClick="1">
              <a:snd r:embed="rId10" name="il y a deux idees v2.wav"/>
            </a:hlinkClick>
          </p:cNvPr>
          <p:cNvSpPr/>
          <p:nvPr/>
        </p:nvSpPr>
        <p:spPr>
          <a:xfrm>
            <a:off x="1412889" y="5689374"/>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a:t>
            </a: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7977105" y="2707140"/>
            <a:ext cx="2971800" cy="461665"/>
          </a:xfrm>
          <a:prstGeom prst="rect">
            <a:avLst/>
          </a:prstGeom>
          <a:noFill/>
        </p:spPr>
        <p:txBody>
          <a:bodyPr wrap="square" rtlCol="0">
            <a:spAutoFit/>
          </a:bodyPr>
          <a:lstStyle/>
          <a:p>
            <a:r>
              <a:rPr lang="en-GB" sz="2400" dirty="0">
                <a:solidFill>
                  <a:schemeClr val="accent5">
                    <a:lumMod val="50000"/>
                  </a:schemeClr>
                </a:solidFill>
              </a:rPr>
              <a:t>3</a:t>
            </a:r>
          </a:p>
        </p:txBody>
      </p:sp>
      <p:sp>
        <p:nvSpPr>
          <p:cNvPr id="16" name="TextBox 15"/>
          <p:cNvSpPr txBox="1"/>
          <p:nvPr/>
        </p:nvSpPr>
        <p:spPr>
          <a:xfrm>
            <a:off x="3228622" y="2208989"/>
            <a:ext cx="2971800" cy="461665"/>
          </a:xfrm>
          <a:prstGeom prst="rect">
            <a:avLst/>
          </a:prstGeom>
          <a:noFill/>
        </p:spPr>
        <p:txBody>
          <a:bodyPr wrap="square" rtlCol="0">
            <a:spAutoFit/>
          </a:bodyPr>
          <a:lstStyle/>
          <a:p>
            <a:r>
              <a:rPr lang="en-GB" sz="2400" dirty="0">
                <a:solidFill>
                  <a:schemeClr val="accent5">
                    <a:lumMod val="50000"/>
                  </a:schemeClr>
                </a:solidFill>
              </a:rPr>
              <a:t>bedroom</a:t>
            </a:r>
          </a:p>
        </p:txBody>
      </p:sp>
      <p:sp>
        <p:nvSpPr>
          <p:cNvPr id="17" name="TextBox 16"/>
          <p:cNvSpPr txBox="1"/>
          <p:nvPr/>
        </p:nvSpPr>
        <p:spPr>
          <a:xfrm>
            <a:off x="7923131" y="4135919"/>
            <a:ext cx="2971800" cy="461665"/>
          </a:xfrm>
          <a:prstGeom prst="rect">
            <a:avLst/>
          </a:prstGeom>
          <a:noFill/>
        </p:spPr>
        <p:txBody>
          <a:bodyPr wrap="square" rtlCol="0">
            <a:spAutoFit/>
          </a:bodyPr>
          <a:lstStyle/>
          <a:p>
            <a:r>
              <a:rPr lang="en-GB" sz="2400" dirty="0">
                <a:solidFill>
                  <a:schemeClr val="accent5">
                    <a:lumMod val="50000"/>
                  </a:schemeClr>
                </a:solidFill>
              </a:rPr>
              <a:t>10</a:t>
            </a:r>
          </a:p>
        </p:txBody>
      </p:sp>
      <p:sp>
        <p:nvSpPr>
          <p:cNvPr id="18" name="TextBox 17"/>
          <p:cNvSpPr txBox="1"/>
          <p:nvPr/>
        </p:nvSpPr>
        <p:spPr>
          <a:xfrm>
            <a:off x="7977105" y="4641796"/>
            <a:ext cx="2747211" cy="457200"/>
          </a:xfrm>
          <a:prstGeom prst="rect">
            <a:avLst/>
          </a:prstGeom>
          <a:noFill/>
        </p:spPr>
        <p:txBody>
          <a:bodyPr wrap="square" rtlCol="0">
            <a:spAutoFit/>
          </a:bodyPr>
          <a:lstStyle/>
          <a:p>
            <a:r>
              <a:rPr lang="en-GB" sz="2400" dirty="0">
                <a:solidFill>
                  <a:schemeClr val="accent5">
                    <a:lumMod val="50000"/>
                  </a:schemeClr>
                </a:solidFill>
              </a:rPr>
              <a:t>1</a:t>
            </a:r>
          </a:p>
        </p:txBody>
      </p:sp>
      <p:sp>
        <p:nvSpPr>
          <p:cNvPr id="19" name="TextBox 18"/>
          <p:cNvSpPr txBox="1"/>
          <p:nvPr/>
        </p:nvSpPr>
        <p:spPr>
          <a:xfrm>
            <a:off x="2893483" y="5119008"/>
            <a:ext cx="2971800" cy="461665"/>
          </a:xfrm>
          <a:prstGeom prst="rect">
            <a:avLst/>
          </a:prstGeom>
          <a:noFill/>
        </p:spPr>
        <p:txBody>
          <a:bodyPr wrap="square" rtlCol="0">
            <a:spAutoFit/>
          </a:bodyPr>
          <a:lstStyle/>
          <a:p>
            <a:r>
              <a:rPr lang="en-GB" sz="2400" dirty="0">
                <a:solidFill>
                  <a:schemeClr val="accent5">
                    <a:lumMod val="50000"/>
                  </a:schemeClr>
                </a:solidFill>
              </a:rPr>
              <a:t>persons/people</a:t>
            </a:r>
          </a:p>
        </p:txBody>
      </p:sp>
      <p:sp>
        <p:nvSpPr>
          <p:cNvPr id="20" name="TextBox 19"/>
          <p:cNvSpPr txBox="1"/>
          <p:nvPr/>
        </p:nvSpPr>
        <p:spPr>
          <a:xfrm>
            <a:off x="8035595" y="5604014"/>
            <a:ext cx="2971800" cy="461665"/>
          </a:xfrm>
          <a:prstGeom prst="rect">
            <a:avLst/>
          </a:prstGeom>
          <a:noFill/>
        </p:spPr>
        <p:txBody>
          <a:bodyPr wrap="square" rtlCol="0">
            <a:spAutoFit/>
          </a:bodyPr>
          <a:lstStyle/>
          <a:p>
            <a:r>
              <a:rPr lang="en-GB" sz="2400" dirty="0">
                <a:solidFill>
                  <a:schemeClr val="accent5">
                    <a:lumMod val="50000"/>
                  </a:schemeClr>
                </a:solidFill>
              </a:rPr>
              <a:t>2</a:t>
            </a:r>
          </a:p>
        </p:txBody>
      </p:sp>
      <p:sp>
        <p:nvSpPr>
          <p:cNvPr id="21" name="TextBox 20"/>
          <p:cNvSpPr txBox="1"/>
          <p:nvPr/>
        </p:nvSpPr>
        <p:spPr>
          <a:xfrm>
            <a:off x="3304836" y="3686577"/>
            <a:ext cx="2971800" cy="461665"/>
          </a:xfrm>
          <a:prstGeom prst="rect">
            <a:avLst/>
          </a:prstGeom>
          <a:noFill/>
        </p:spPr>
        <p:txBody>
          <a:bodyPr wrap="square" rtlCol="0">
            <a:spAutoFit/>
          </a:bodyPr>
          <a:lstStyle/>
          <a:p>
            <a:r>
              <a:rPr lang="en-GB" sz="2400" dirty="0">
                <a:solidFill>
                  <a:schemeClr val="accent5">
                    <a:lumMod val="50000"/>
                  </a:schemeClr>
                </a:solidFill>
              </a:rPr>
              <a:t>teachers</a:t>
            </a:r>
          </a:p>
        </p:txBody>
      </p:sp>
      <p:sp>
        <p:nvSpPr>
          <p:cNvPr id="22" name="TextBox 21"/>
          <p:cNvSpPr txBox="1"/>
          <p:nvPr/>
        </p:nvSpPr>
        <p:spPr>
          <a:xfrm>
            <a:off x="3523567" y="2693993"/>
            <a:ext cx="2971800" cy="461665"/>
          </a:xfrm>
          <a:prstGeom prst="rect">
            <a:avLst/>
          </a:prstGeom>
          <a:noFill/>
        </p:spPr>
        <p:txBody>
          <a:bodyPr wrap="square" rtlCol="0">
            <a:spAutoFit/>
          </a:bodyPr>
          <a:lstStyle/>
          <a:p>
            <a:r>
              <a:rPr lang="en-GB" sz="2400" dirty="0">
                <a:solidFill>
                  <a:schemeClr val="accent5">
                    <a:lumMod val="50000"/>
                  </a:schemeClr>
                </a:solidFill>
              </a:rPr>
              <a:t>books</a:t>
            </a:r>
          </a:p>
        </p:txBody>
      </p:sp>
      <p:sp>
        <p:nvSpPr>
          <p:cNvPr id="23" name="TextBox 22"/>
          <p:cNvSpPr txBox="1"/>
          <p:nvPr/>
        </p:nvSpPr>
        <p:spPr>
          <a:xfrm>
            <a:off x="3485445" y="4148242"/>
            <a:ext cx="2971800" cy="461665"/>
          </a:xfrm>
          <a:prstGeom prst="rect">
            <a:avLst/>
          </a:prstGeom>
          <a:noFill/>
        </p:spPr>
        <p:txBody>
          <a:bodyPr wrap="square" rtlCol="0">
            <a:spAutoFit/>
          </a:bodyPr>
          <a:lstStyle/>
          <a:p>
            <a:r>
              <a:rPr lang="en-GB" sz="2400" dirty="0">
                <a:solidFill>
                  <a:schemeClr val="accent5">
                    <a:lumMod val="50000"/>
                  </a:schemeClr>
                </a:solidFill>
              </a:rPr>
              <a:t>dogs</a:t>
            </a:r>
          </a:p>
        </p:txBody>
      </p:sp>
      <p:sp>
        <p:nvSpPr>
          <p:cNvPr id="24" name="TextBox 23"/>
          <p:cNvSpPr txBox="1"/>
          <p:nvPr/>
        </p:nvSpPr>
        <p:spPr>
          <a:xfrm>
            <a:off x="3548287" y="4628692"/>
            <a:ext cx="2971800" cy="461665"/>
          </a:xfrm>
          <a:prstGeom prst="rect">
            <a:avLst/>
          </a:prstGeom>
          <a:noFill/>
        </p:spPr>
        <p:txBody>
          <a:bodyPr wrap="square" rtlCol="0">
            <a:spAutoFit/>
          </a:bodyPr>
          <a:lstStyle/>
          <a:p>
            <a:r>
              <a:rPr lang="en-GB" sz="2400" dirty="0">
                <a:solidFill>
                  <a:schemeClr val="accent5">
                    <a:lumMod val="50000"/>
                  </a:schemeClr>
                </a:solidFill>
              </a:rPr>
              <a:t>boy</a:t>
            </a:r>
          </a:p>
        </p:txBody>
      </p:sp>
      <p:sp>
        <p:nvSpPr>
          <p:cNvPr id="25" name="TextBox 24"/>
          <p:cNvSpPr txBox="1"/>
          <p:nvPr/>
        </p:nvSpPr>
        <p:spPr>
          <a:xfrm>
            <a:off x="2893483" y="3178996"/>
            <a:ext cx="2971800" cy="461665"/>
          </a:xfrm>
          <a:prstGeom prst="rect">
            <a:avLst/>
          </a:prstGeom>
          <a:noFill/>
        </p:spPr>
        <p:txBody>
          <a:bodyPr wrap="square" rtlCol="0">
            <a:spAutoFit/>
          </a:bodyPr>
          <a:lstStyle/>
          <a:p>
            <a:r>
              <a:rPr lang="en-GB" sz="2400" dirty="0">
                <a:solidFill>
                  <a:schemeClr val="accent5">
                    <a:lumMod val="50000"/>
                  </a:schemeClr>
                </a:solidFill>
              </a:rPr>
              <a:t>mobile phones</a:t>
            </a:r>
          </a:p>
        </p:txBody>
      </p:sp>
      <p:sp>
        <p:nvSpPr>
          <p:cNvPr id="26" name="TextBox 25"/>
          <p:cNvSpPr txBox="1"/>
          <p:nvPr/>
        </p:nvSpPr>
        <p:spPr>
          <a:xfrm>
            <a:off x="7977105" y="2223583"/>
            <a:ext cx="2971800" cy="461665"/>
          </a:xfrm>
          <a:prstGeom prst="rect">
            <a:avLst/>
          </a:prstGeom>
          <a:noFill/>
        </p:spPr>
        <p:txBody>
          <a:bodyPr wrap="square" rtlCol="0">
            <a:spAutoFit/>
          </a:bodyPr>
          <a:lstStyle/>
          <a:p>
            <a:r>
              <a:rPr lang="en-GB" sz="2400" dirty="0">
                <a:solidFill>
                  <a:schemeClr val="accent5">
                    <a:lumMod val="50000"/>
                  </a:schemeClr>
                </a:solidFill>
              </a:rPr>
              <a:t>1</a:t>
            </a:r>
          </a:p>
        </p:txBody>
      </p:sp>
      <p:sp>
        <p:nvSpPr>
          <p:cNvPr id="27" name="TextBox 26"/>
          <p:cNvSpPr txBox="1"/>
          <p:nvPr/>
        </p:nvSpPr>
        <p:spPr>
          <a:xfrm>
            <a:off x="7977105" y="3190697"/>
            <a:ext cx="2971800" cy="461665"/>
          </a:xfrm>
          <a:prstGeom prst="rect">
            <a:avLst/>
          </a:prstGeom>
          <a:noFill/>
        </p:spPr>
        <p:txBody>
          <a:bodyPr wrap="square" rtlCol="0">
            <a:spAutoFit/>
          </a:bodyPr>
          <a:lstStyle/>
          <a:p>
            <a:r>
              <a:rPr lang="en-GB" sz="2400" dirty="0">
                <a:solidFill>
                  <a:schemeClr val="accent5">
                    <a:lumMod val="50000"/>
                  </a:schemeClr>
                </a:solidFill>
              </a:rPr>
              <a:t>4</a:t>
            </a:r>
          </a:p>
        </p:txBody>
      </p:sp>
      <p:sp>
        <p:nvSpPr>
          <p:cNvPr id="28" name="TextBox 27"/>
          <p:cNvSpPr txBox="1"/>
          <p:nvPr/>
        </p:nvSpPr>
        <p:spPr>
          <a:xfrm>
            <a:off x="7923132" y="3674254"/>
            <a:ext cx="2971800" cy="461665"/>
          </a:xfrm>
          <a:prstGeom prst="rect">
            <a:avLst/>
          </a:prstGeom>
          <a:noFill/>
        </p:spPr>
        <p:txBody>
          <a:bodyPr wrap="square" rtlCol="0">
            <a:spAutoFit/>
          </a:bodyPr>
          <a:lstStyle/>
          <a:p>
            <a:r>
              <a:rPr lang="en-GB" sz="2400" dirty="0">
                <a:solidFill>
                  <a:schemeClr val="accent5">
                    <a:lumMod val="50000"/>
                  </a:schemeClr>
                </a:solidFill>
              </a:rPr>
              <a:t>11</a:t>
            </a:r>
          </a:p>
        </p:txBody>
      </p:sp>
      <p:sp>
        <p:nvSpPr>
          <p:cNvPr id="29" name="TextBox 28"/>
          <p:cNvSpPr txBox="1"/>
          <p:nvPr/>
        </p:nvSpPr>
        <p:spPr>
          <a:xfrm>
            <a:off x="7923131" y="5120460"/>
            <a:ext cx="2971800" cy="461665"/>
          </a:xfrm>
          <a:prstGeom prst="rect">
            <a:avLst/>
          </a:prstGeom>
          <a:noFill/>
        </p:spPr>
        <p:txBody>
          <a:bodyPr wrap="square" rtlCol="0">
            <a:spAutoFit/>
          </a:bodyPr>
          <a:lstStyle/>
          <a:p>
            <a:r>
              <a:rPr lang="en-GB" sz="2400" dirty="0">
                <a:solidFill>
                  <a:schemeClr val="accent5">
                    <a:lumMod val="50000"/>
                  </a:schemeClr>
                </a:solidFill>
              </a:rPr>
              <a:t>12</a:t>
            </a:r>
          </a:p>
        </p:txBody>
      </p:sp>
      <p:sp>
        <p:nvSpPr>
          <p:cNvPr id="30" name="TextBox 29"/>
          <p:cNvSpPr txBox="1"/>
          <p:nvPr/>
        </p:nvSpPr>
        <p:spPr>
          <a:xfrm>
            <a:off x="3548287" y="5604014"/>
            <a:ext cx="2971800" cy="461665"/>
          </a:xfrm>
          <a:prstGeom prst="rect">
            <a:avLst/>
          </a:prstGeom>
          <a:noFill/>
        </p:spPr>
        <p:txBody>
          <a:bodyPr wrap="square" rtlCol="0">
            <a:spAutoFit/>
          </a:bodyPr>
          <a:lstStyle/>
          <a:p>
            <a:r>
              <a:rPr lang="en-GB" sz="2400" dirty="0">
                <a:solidFill>
                  <a:schemeClr val="accent5">
                    <a:lumMod val="50000"/>
                  </a:schemeClr>
                </a:solidFill>
              </a:rPr>
              <a:t>ideas</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116531"/>
            <a:ext cx="6457246" cy="867128"/>
          </a:xfrm>
          <a:prstGeom prst="rect">
            <a:avLst/>
          </a:prstGeom>
        </p:spPr>
      </p:pic>
      <p:sp>
        <p:nvSpPr>
          <p:cNvPr id="13" name="Title 12">
            <a:extLst>
              <a:ext uri="{FF2B5EF4-FFF2-40B4-BE49-F238E27FC236}">
                <a16:creationId xmlns:a16="http://schemas.microsoft.com/office/drawing/2014/main" id="{EFCD1AB0-D02A-D649-BEFB-8B74BAD7D8B1}"/>
              </a:ext>
            </a:extLst>
          </p:cNvPr>
          <p:cNvSpPr>
            <a:spLocks noGrp="1"/>
          </p:cNvSpPr>
          <p:nvPr>
            <p:ph type="title"/>
          </p:nvPr>
        </p:nvSpPr>
        <p:spPr>
          <a:xfrm>
            <a:off x="109336" y="102014"/>
            <a:ext cx="3919780" cy="721904"/>
          </a:xfrm>
        </p:spPr>
        <p:txBody>
          <a:bodyPr/>
          <a:lstStyle/>
          <a:p>
            <a:pPr lvl="0">
              <a:lnSpc>
                <a:spcPct val="100000"/>
              </a:lnSpc>
              <a:spcBef>
                <a:spcPts val="0"/>
              </a:spcBef>
            </a:pPr>
            <a:r>
              <a:rPr lang="en-GB" sz="3200" b="1" dirty="0" err="1">
                <a:solidFill>
                  <a:prstClr val="white"/>
                </a:solidFill>
                <a:latin typeface="Century Gothic" panose="020F0302020204030204"/>
                <a:ea typeface="+mn-ea"/>
                <a:cs typeface="+mn-cs"/>
              </a:rPr>
              <a:t>Combien</a:t>
            </a:r>
            <a:r>
              <a:rPr lang="en-GB" sz="3200" b="1" dirty="0">
                <a:solidFill>
                  <a:prstClr val="white"/>
                </a:solidFill>
                <a:latin typeface="Century Gothic" panose="020F0302020204030204"/>
                <a:ea typeface="+mn-ea"/>
                <a:cs typeface="+mn-cs"/>
              </a:rPr>
              <a:t> de …?</a:t>
            </a:r>
            <a:endParaRPr lang="en-US" dirty="0"/>
          </a:p>
        </p:txBody>
      </p:sp>
    </p:spTree>
    <p:extLst>
      <p:ext uri="{BB962C8B-B14F-4D97-AF65-F5344CB8AC3E}">
        <p14:creationId xmlns:p14="http://schemas.microsoft.com/office/powerpoint/2010/main" val="16622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425200174"/>
              </p:ext>
            </p:extLst>
          </p:nvPr>
        </p:nvGraphicFramePr>
        <p:xfrm>
          <a:off x="2069226" y="1466382"/>
          <a:ext cx="8128000" cy="461952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08869">
                <a:tc>
                  <a:txBody>
                    <a:bodyPr/>
                    <a:lstStyle/>
                    <a:p>
                      <a:pPr algn="ctr"/>
                      <a:r>
                        <a:rPr lang="en-GB" sz="2000" b="1" dirty="0">
                          <a:solidFill>
                            <a:schemeClr val="accent5">
                              <a:lumMod val="50000"/>
                            </a:schemeClr>
                          </a:solidFill>
                        </a:rPr>
                        <a:t>one thing (‘a’/’an’) – UN / UNE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a:solidFill>
                            <a:schemeClr val="accent5">
                              <a:lumMod val="50000"/>
                            </a:schemeClr>
                          </a:solidFill>
                        </a:rPr>
                        <a:t>more than one (‘some’) - DES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488832">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3204011" y="2208308"/>
            <a:ext cx="2971800" cy="461665"/>
          </a:xfrm>
          <a:prstGeom prst="rect">
            <a:avLst/>
          </a:prstGeom>
          <a:noFill/>
        </p:spPr>
        <p:txBody>
          <a:bodyPr wrap="square" rtlCol="0">
            <a:spAutoFit/>
          </a:bodyPr>
          <a:lstStyle/>
          <a:p>
            <a:r>
              <a:rPr lang="en-GB" sz="2400" dirty="0">
                <a:solidFill>
                  <a:schemeClr val="accent5">
                    <a:lumMod val="50000"/>
                  </a:schemeClr>
                </a:solidFill>
              </a:rPr>
              <a:t>computer</a:t>
            </a:r>
          </a:p>
        </p:txBody>
      </p:sp>
      <p:sp>
        <p:nvSpPr>
          <p:cNvPr id="14" name="TextBox 13"/>
          <p:cNvSpPr txBox="1"/>
          <p:nvPr/>
        </p:nvSpPr>
        <p:spPr>
          <a:xfrm>
            <a:off x="7503678" y="2728364"/>
            <a:ext cx="2971800" cy="461665"/>
          </a:xfrm>
          <a:prstGeom prst="rect">
            <a:avLst/>
          </a:prstGeom>
          <a:noFill/>
        </p:spPr>
        <p:txBody>
          <a:bodyPr wrap="square" rtlCol="0">
            <a:spAutoFit/>
          </a:bodyPr>
          <a:lstStyle/>
          <a:p>
            <a:r>
              <a:rPr lang="en-GB" sz="2400" dirty="0">
                <a:solidFill>
                  <a:schemeClr val="accent5">
                    <a:lumMod val="50000"/>
                  </a:schemeClr>
                </a:solidFill>
              </a:rPr>
              <a:t>houses</a:t>
            </a:r>
          </a:p>
        </p:txBody>
      </p:sp>
      <p:sp>
        <p:nvSpPr>
          <p:cNvPr id="15" name="TextBox 14"/>
          <p:cNvSpPr txBox="1"/>
          <p:nvPr/>
        </p:nvSpPr>
        <p:spPr>
          <a:xfrm>
            <a:off x="3697122" y="3174007"/>
            <a:ext cx="2971800" cy="461665"/>
          </a:xfrm>
          <a:prstGeom prst="rect">
            <a:avLst/>
          </a:prstGeom>
          <a:noFill/>
        </p:spPr>
        <p:txBody>
          <a:bodyPr wrap="square" rtlCol="0">
            <a:spAutoFit/>
          </a:bodyPr>
          <a:lstStyle/>
          <a:p>
            <a:r>
              <a:rPr lang="en-GB" sz="2400" dirty="0">
                <a:solidFill>
                  <a:schemeClr val="accent5">
                    <a:lumMod val="50000"/>
                  </a:schemeClr>
                </a:solidFill>
              </a:rPr>
              <a:t>car</a:t>
            </a:r>
          </a:p>
        </p:txBody>
      </p:sp>
      <p:sp>
        <p:nvSpPr>
          <p:cNvPr id="16" name="TextBox 15"/>
          <p:cNvSpPr txBox="1"/>
          <p:nvPr/>
        </p:nvSpPr>
        <p:spPr>
          <a:xfrm>
            <a:off x="3697122" y="3635672"/>
            <a:ext cx="2971800" cy="461665"/>
          </a:xfrm>
          <a:prstGeom prst="rect">
            <a:avLst/>
          </a:prstGeom>
          <a:noFill/>
        </p:spPr>
        <p:txBody>
          <a:bodyPr wrap="square" rtlCol="0">
            <a:spAutoFit/>
          </a:bodyPr>
          <a:lstStyle/>
          <a:p>
            <a:r>
              <a:rPr lang="en-GB" sz="2400" dirty="0">
                <a:solidFill>
                  <a:schemeClr val="accent5">
                    <a:lumMod val="50000"/>
                  </a:schemeClr>
                </a:solidFill>
              </a:rPr>
              <a:t>boy</a:t>
            </a:r>
          </a:p>
        </p:txBody>
      </p:sp>
      <p:sp>
        <p:nvSpPr>
          <p:cNvPr id="17" name="TextBox 16"/>
          <p:cNvSpPr txBox="1"/>
          <p:nvPr/>
        </p:nvSpPr>
        <p:spPr>
          <a:xfrm>
            <a:off x="7544847" y="4155591"/>
            <a:ext cx="2971800" cy="461665"/>
          </a:xfrm>
          <a:prstGeom prst="rect">
            <a:avLst/>
          </a:prstGeom>
          <a:noFill/>
        </p:spPr>
        <p:txBody>
          <a:bodyPr wrap="square" rtlCol="0">
            <a:spAutoFit/>
          </a:bodyPr>
          <a:lstStyle/>
          <a:p>
            <a:r>
              <a:rPr lang="en-GB" sz="2400" dirty="0">
                <a:solidFill>
                  <a:schemeClr val="accent5">
                    <a:lumMod val="50000"/>
                  </a:schemeClr>
                </a:solidFill>
              </a:rPr>
              <a:t>shops</a:t>
            </a:r>
          </a:p>
        </p:txBody>
      </p:sp>
      <p:sp>
        <p:nvSpPr>
          <p:cNvPr id="18" name="TextBox 17"/>
          <p:cNvSpPr txBox="1"/>
          <p:nvPr/>
        </p:nvSpPr>
        <p:spPr>
          <a:xfrm>
            <a:off x="7413736" y="4652654"/>
            <a:ext cx="2747211" cy="457200"/>
          </a:xfrm>
          <a:prstGeom prst="rect">
            <a:avLst/>
          </a:prstGeom>
          <a:noFill/>
        </p:spPr>
        <p:txBody>
          <a:bodyPr wrap="square" rtlCol="0">
            <a:spAutoFit/>
          </a:bodyPr>
          <a:lstStyle/>
          <a:p>
            <a:r>
              <a:rPr lang="en-GB" sz="2400" dirty="0">
                <a:solidFill>
                  <a:schemeClr val="accent5">
                    <a:lumMod val="50000"/>
                  </a:schemeClr>
                </a:solidFill>
              </a:rPr>
              <a:t>machines</a:t>
            </a:r>
          </a:p>
        </p:txBody>
      </p:sp>
      <p:sp>
        <p:nvSpPr>
          <p:cNvPr id="19" name="TextBox 18"/>
          <p:cNvSpPr txBox="1"/>
          <p:nvPr/>
        </p:nvSpPr>
        <p:spPr>
          <a:xfrm>
            <a:off x="3480847" y="5063037"/>
            <a:ext cx="2971800" cy="461665"/>
          </a:xfrm>
          <a:prstGeom prst="rect">
            <a:avLst/>
          </a:prstGeom>
          <a:noFill/>
        </p:spPr>
        <p:txBody>
          <a:bodyPr wrap="square" rtlCol="0">
            <a:spAutoFit/>
          </a:bodyPr>
          <a:lstStyle/>
          <a:p>
            <a:r>
              <a:rPr lang="en-GB" sz="2400" dirty="0">
                <a:solidFill>
                  <a:schemeClr val="accent5">
                    <a:lumMod val="50000"/>
                  </a:schemeClr>
                </a:solidFill>
              </a:rPr>
              <a:t>person</a:t>
            </a:r>
          </a:p>
        </p:txBody>
      </p:sp>
      <p:sp>
        <p:nvSpPr>
          <p:cNvPr id="20" name="TextBox 19"/>
          <p:cNvSpPr txBox="1"/>
          <p:nvPr/>
        </p:nvSpPr>
        <p:spPr>
          <a:xfrm>
            <a:off x="7864267" y="5583132"/>
            <a:ext cx="2971800" cy="461665"/>
          </a:xfrm>
          <a:prstGeom prst="rect">
            <a:avLst/>
          </a:prstGeom>
          <a:noFill/>
        </p:spPr>
        <p:txBody>
          <a:bodyPr wrap="square" rtlCol="0">
            <a:spAutoFit/>
          </a:bodyPr>
          <a:lstStyle/>
          <a:p>
            <a:r>
              <a:rPr lang="en-GB" sz="2400" dirty="0">
                <a:solidFill>
                  <a:schemeClr val="accent5">
                    <a:lumMod val="50000"/>
                  </a:schemeClr>
                </a:solidFill>
              </a:rPr>
              <a:t>girls</a:t>
            </a:r>
          </a:p>
        </p:txBody>
      </p:sp>
      <p:sp>
        <p:nvSpPr>
          <p:cNvPr id="22" name="Action Button: Custom 21">
            <a:hlinkClick r:id="" action="ppaction://noaction" highlightClick="1">
              <a:snd r:embed="rId3" name="il y a un ordinateur.wav"/>
            </a:hlinkClick>
          </p:cNvPr>
          <p:cNvSpPr/>
          <p:nvPr/>
        </p:nvSpPr>
        <p:spPr>
          <a:xfrm>
            <a:off x="1430385" y="2283388"/>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23" name="Action Button: Custom 22">
            <a:hlinkClick r:id="" action="ppaction://noaction" highlightClick="1">
              <a:snd r:embed="rId4" name="il y a des maisons.wav"/>
            </a:hlinkClick>
          </p:cNvPr>
          <p:cNvSpPr/>
          <p:nvPr/>
        </p:nvSpPr>
        <p:spPr>
          <a:xfrm>
            <a:off x="1430385" y="2744220"/>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24" name="Action Button: Custom 23">
            <a:hlinkClick r:id="" action="ppaction://noaction" highlightClick="1">
              <a:snd r:embed="rId5" name="il y a une voiture.wav"/>
            </a:hlinkClick>
          </p:cNvPr>
          <p:cNvSpPr/>
          <p:nvPr/>
        </p:nvSpPr>
        <p:spPr>
          <a:xfrm>
            <a:off x="1412889" y="3222525"/>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25" name="Action Button: Custom 24">
            <a:hlinkClick r:id="" action="ppaction://noaction" highlightClick="1">
              <a:snd r:embed="rId6" name="il y a un garcon.wav"/>
            </a:hlinkClick>
          </p:cNvPr>
          <p:cNvSpPr/>
          <p:nvPr/>
        </p:nvSpPr>
        <p:spPr>
          <a:xfrm>
            <a:off x="1415307" y="3738489"/>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26" name="Action Button: Custom 25">
            <a:hlinkClick r:id="" action="ppaction://noaction" highlightClick="1">
              <a:snd r:embed="rId7" name="il y a des magasins.wav"/>
            </a:hlinkClick>
          </p:cNvPr>
          <p:cNvSpPr/>
          <p:nvPr/>
        </p:nvSpPr>
        <p:spPr>
          <a:xfrm>
            <a:off x="1412888" y="4216794"/>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27" name="Action Button: Custom 26">
            <a:hlinkClick r:id="" action="ppaction://noaction" highlightClick="1">
              <a:snd r:embed="rId8" name="il y a des machines.wav"/>
            </a:hlinkClick>
          </p:cNvPr>
          <p:cNvSpPr/>
          <p:nvPr/>
        </p:nvSpPr>
        <p:spPr>
          <a:xfrm>
            <a:off x="1410336" y="4703728"/>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28" name="Action Button: Custom 27">
            <a:hlinkClick r:id="" action="ppaction://noaction" highlightClick="1">
              <a:snd r:embed="rId9" name="il y a une personne.wav"/>
            </a:hlinkClick>
          </p:cNvPr>
          <p:cNvSpPr/>
          <p:nvPr/>
        </p:nvSpPr>
        <p:spPr>
          <a:xfrm>
            <a:off x="1410335" y="5211063"/>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p>
        </p:txBody>
      </p:sp>
      <p:sp>
        <p:nvSpPr>
          <p:cNvPr id="29" name="Action Button: Custom 28">
            <a:hlinkClick r:id="" action="ppaction://noaction" highlightClick="1">
              <a:snd r:embed="rId10" name="il y a des filles.wav"/>
            </a:hlinkClick>
          </p:cNvPr>
          <p:cNvSpPr/>
          <p:nvPr/>
        </p:nvSpPr>
        <p:spPr>
          <a:xfrm>
            <a:off x="1412889" y="5689374"/>
            <a:ext cx="461473" cy="29698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a:t>
            </a:r>
          </a:p>
        </p:txBody>
      </p:sp>
      <p:sp>
        <p:nvSpPr>
          <p:cNvPr id="30" name="TextBox 29"/>
          <p:cNvSpPr txBox="1"/>
          <p:nvPr/>
        </p:nvSpPr>
        <p:spPr>
          <a:xfrm>
            <a:off x="241377" y="1017911"/>
            <a:ext cx="9955849" cy="400110"/>
          </a:xfrm>
          <a:prstGeom prst="rect">
            <a:avLst/>
          </a:prstGeom>
          <a:noFill/>
        </p:spPr>
        <p:txBody>
          <a:bodyPr wrap="square" rtlCol="0">
            <a:spAutoFit/>
          </a:bodyPr>
          <a:lstStyle/>
          <a:p>
            <a:r>
              <a:rPr lang="en-GB" sz="2000" dirty="0">
                <a:solidFill>
                  <a:schemeClr val="accent5">
                    <a:lumMod val="50000"/>
                  </a:schemeClr>
                </a:solidFill>
              </a:rPr>
              <a:t>Il y a quoi? </a:t>
            </a:r>
            <a:r>
              <a:rPr lang="en-GB" sz="2000" dirty="0" err="1">
                <a:solidFill>
                  <a:schemeClr val="accent5">
                    <a:lumMod val="50000"/>
                  </a:schemeClr>
                </a:solidFill>
              </a:rPr>
              <a:t>Écris</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anglais</a:t>
            </a:r>
            <a:r>
              <a:rPr lang="en-GB" sz="2000" dirty="0">
                <a:solidFill>
                  <a:schemeClr val="accent5">
                    <a:lumMod val="50000"/>
                  </a:schemeClr>
                </a:solidFill>
              </a:rPr>
              <a:t>!</a:t>
            </a:r>
          </a:p>
        </p:txBody>
      </p: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116531"/>
            <a:ext cx="6457246" cy="867128"/>
          </a:xfrm>
          <a:prstGeom prst="rect">
            <a:avLst/>
          </a:prstGeom>
        </p:spPr>
      </p:pic>
      <p:sp>
        <p:nvSpPr>
          <p:cNvPr id="2" name="Title 1">
            <a:extLst>
              <a:ext uri="{FF2B5EF4-FFF2-40B4-BE49-F238E27FC236}">
                <a16:creationId xmlns:a16="http://schemas.microsoft.com/office/drawing/2014/main" id="{EB97037F-BB38-5D42-97EC-25305BE3E444}"/>
              </a:ext>
            </a:extLst>
          </p:cNvPr>
          <p:cNvSpPr>
            <a:spLocks noGrp="1"/>
          </p:cNvSpPr>
          <p:nvPr>
            <p:ph type="title"/>
          </p:nvPr>
        </p:nvSpPr>
        <p:spPr>
          <a:xfrm>
            <a:off x="124312" y="98568"/>
            <a:ext cx="3750264" cy="814174"/>
          </a:xfrm>
        </p:spPr>
        <p:txBody>
          <a:bodyPr/>
          <a:lstStyle/>
          <a:p>
            <a:pPr lvl="0">
              <a:lnSpc>
                <a:spcPct val="100000"/>
              </a:lnSpc>
              <a:spcBef>
                <a:spcPts val="0"/>
              </a:spcBef>
            </a:pPr>
            <a:r>
              <a:rPr lang="en-GB" sz="3200" b="1" dirty="0" err="1">
                <a:solidFill>
                  <a:prstClr val="white"/>
                </a:solidFill>
                <a:latin typeface="Century Gothic" panose="020F0302020204030204"/>
                <a:ea typeface="+mn-ea"/>
                <a:cs typeface="+mn-cs"/>
              </a:rPr>
              <a:t>Combien</a:t>
            </a:r>
            <a:r>
              <a:rPr lang="en-GB" sz="3200" b="1" dirty="0">
                <a:solidFill>
                  <a:prstClr val="white"/>
                </a:solidFill>
                <a:latin typeface="Century Gothic" panose="020F0302020204030204"/>
                <a:ea typeface="+mn-ea"/>
                <a:cs typeface="+mn-cs"/>
              </a:rPr>
              <a:t> de …?</a:t>
            </a:r>
            <a:endParaRPr lang="en-US" dirty="0"/>
          </a:p>
        </p:txBody>
      </p:sp>
    </p:spTree>
    <p:extLst>
      <p:ext uri="{BB962C8B-B14F-4D97-AF65-F5344CB8AC3E}">
        <p14:creationId xmlns:p14="http://schemas.microsoft.com/office/powerpoint/2010/main" val="30796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874782259"/>
              </p:ext>
            </p:extLst>
          </p:nvPr>
        </p:nvGraphicFramePr>
        <p:xfrm>
          <a:off x="2708067" y="1524260"/>
          <a:ext cx="8128000" cy="1197701"/>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08869">
                <a:tc>
                  <a:txBody>
                    <a:bodyPr/>
                    <a:lstStyle/>
                    <a:p>
                      <a:pPr algn="ctr"/>
                      <a:r>
                        <a:rPr lang="en-GB" sz="2000" b="1" dirty="0">
                          <a:solidFill>
                            <a:schemeClr val="accent5">
                              <a:lumMod val="50000"/>
                            </a:schemeClr>
                          </a:solidFill>
                        </a:rPr>
                        <a:t>Say there are these</a:t>
                      </a:r>
                      <a:r>
                        <a:rPr lang="en-GB" sz="2000" b="1" baseline="0" dirty="0">
                          <a:solidFill>
                            <a:schemeClr val="accent5">
                              <a:lumMod val="50000"/>
                            </a:schemeClr>
                          </a:solidFill>
                        </a:rPr>
                        <a:t> </a:t>
                      </a:r>
                      <a:r>
                        <a:rPr lang="en-GB" sz="2000" b="1" dirty="0">
                          <a:solidFill>
                            <a:schemeClr val="accent5">
                              <a:lumMod val="50000"/>
                            </a:schemeClr>
                          </a:solidFill>
                        </a:rPr>
                        <a:t>things</a:t>
                      </a:r>
                    </a:p>
                    <a:p>
                      <a:pPr algn="ctr"/>
                      <a:r>
                        <a:rPr lang="en-GB" sz="2000" b="1" i="1" dirty="0" err="1">
                          <a:solidFill>
                            <a:schemeClr val="accent5">
                              <a:lumMod val="50000"/>
                            </a:schemeClr>
                          </a:solidFill>
                        </a:rPr>
                        <a:t>il</a:t>
                      </a:r>
                      <a:r>
                        <a:rPr lang="en-GB" sz="2000" b="1" i="1" dirty="0">
                          <a:solidFill>
                            <a:schemeClr val="accent5">
                              <a:lumMod val="50000"/>
                            </a:schemeClr>
                          </a:solidFill>
                        </a:rPr>
                        <a:t> y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a:solidFill>
                            <a:schemeClr val="accent5">
                              <a:lumMod val="50000"/>
                            </a:schemeClr>
                          </a:solidFill>
                        </a:rPr>
                        <a:t>Write here what your partner says there is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88832">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prstClr val="white"/>
                </a:solidFill>
                <a:latin typeface="Century Gothic" panose="020B0502020202020204" pitchFamily="34" charset="0"/>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 name="TextBox 29"/>
          <p:cNvSpPr txBox="1"/>
          <p:nvPr/>
        </p:nvSpPr>
        <p:spPr>
          <a:xfrm>
            <a:off x="241377" y="1017911"/>
            <a:ext cx="9955849" cy="400110"/>
          </a:xfrm>
          <a:prstGeom prst="rect">
            <a:avLst/>
          </a:prstGeom>
          <a:noFill/>
        </p:spPr>
        <p:txBody>
          <a:bodyPr wrap="square" rtlCol="0">
            <a:spAutoFit/>
          </a:bodyPr>
          <a:lstStyle/>
          <a:p>
            <a:r>
              <a:rPr lang="en-GB" sz="2000" dirty="0">
                <a:solidFill>
                  <a:schemeClr val="accent5">
                    <a:lumMod val="50000"/>
                  </a:schemeClr>
                </a:solidFill>
              </a:rPr>
              <a:t>Il y a quoi? </a:t>
            </a:r>
            <a:r>
              <a:rPr lang="en-GB" sz="2000" dirty="0" err="1">
                <a:solidFill>
                  <a:schemeClr val="accent5">
                    <a:lumMod val="50000"/>
                  </a:schemeClr>
                </a:solidFill>
              </a:rPr>
              <a:t>Parle</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fran</a:t>
            </a:r>
            <a:r>
              <a:rPr lang="en-GB" sz="2000" dirty="0" err="1">
                <a:solidFill>
                  <a:schemeClr val="accent5">
                    <a:lumMod val="50000"/>
                  </a:schemeClr>
                </a:solidFill>
                <a:latin typeface="Century Gothic" panose="020B0502020202020204" pitchFamily="34" charset="0"/>
                <a:cs typeface="Calibri" panose="020F0502020204030204" pitchFamily="34" charset="0"/>
              </a:rPr>
              <a:t>çais</a:t>
            </a:r>
            <a:r>
              <a:rPr lang="en-GB" sz="2000" dirty="0">
                <a:solidFill>
                  <a:schemeClr val="accent5">
                    <a:lumMod val="50000"/>
                  </a:schemeClr>
                </a:solidFill>
                <a:latin typeface="Century Gothic" panose="020B0502020202020204" pitchFamily="34" charset="0"/>
                <a:cs typeface="Calibri" panose="020F0502020204030204" pitchFamily="34" charset="0"/>
              </a:rPr>
              <a:t>. </a:t>
            </a:r>
            <a:r>
              <a:rPr lang="en-GB" sz="2000" dirty="0" err="1">
                <a:solidFill>
                  <a:schemeClr val="accent5">
                    <a:lumMod val="50000"/>
                  </a:schemeClr>
                </a:solidFill>
              </a:rPr>
              <a:t>Écris</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anglais</a:t>
            </a:r>
            <a:r>
              <a:rPr lang="en-GB" sz="2000" dirty="0">
                <a:solidFill>
                  <a:schemeClr val="accent5">
                    <a:lumMod val="50000"/>
                  </a:schemeClr>
                </a:solidFill>
              </a:rPr>
              <a:t>!</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531"/>
            <a:ext cx="6457246" cy="867128"/>
          </a:xfrm>
          <a:prstGeom prst="rect">
            <a:avLst/>
          </a:prstGeom>
        </p:spPr>
      </p:pic>
      <p:sp>
        <p:nvSpPr>
          <p:cNvPr id="2" name="TextBox 1"/>
          <p:cNvSpPr txBox="1"/>
          <p:nvPr/>
        </p:nvSpPr>
        <p:spPr>
          <a:xfrm>
            <a:off x="120874" y="1724758"/>
            <a:ext cx="3007895" cy="523220"/>
          </a:xfrm>
          <a:prstGeom prst="rect">
            <a:avLst/>
          </a:prstGeom>
          <a:noFill/>
        </p:spPr>
        <p:txBody>
          <a:bodyPr wrap="square" rtlCol="0">
            <a:spAutoFit/>
          </a:bodyPr>
          <a:lstStyle/>
          <a:p>
            <a:r>
              <a:rPr lang="en-GB" sz="2800" b="1" dirty="0" err="1">
                <a:solidFill>
                  <a:schemeClr val="accent5">
                    <a:lumMod val="50000"/>
                  </a:schemeClr>
                </a:solidFill>
              </a:rPr>
              <a:t>Partenaire</a:t>
            </a:r>
            <a:r>
              <a:rPr lang="en-GB" sz="2800" b="1" dirty="0">
                <a:solidFill>
                  <a:schemeClr val="accent5">
                    <a:lumMod val="50000"/>
                  </a:schemeClr>
                </a:solidFill>
              </a:rPr>
              <a:t> A</a:t>
            </a:r>
          </a:p>
        </p:txBody>
      </p:sp>
      <p:sp>
        <p:nvSpPr>
          <p:cNvPr id="45" name="TextBox 44"/>
          <p:cNvSpPr txBox="1"/>
          <p:nvPr/>
        </p:nvSpPr>
        <p:spPr>
          <a:xfrm>
            <a:off x="120874" y="1317436"/>
            <a:ext cx="5364480" cy="523220"/>
          </a:xfrm>
          <a:prstGeom prst="rect">
            <a:avLst/>
          </a:prstGeom>
          <a:noFill/>
        </p:spPr>
        <p:txBody>
          <a:bodyPr wrap="square" rtlCol="0">
            <a:spAutoFit/>
          </a:bodyPr>
          <a:lstStyle/>
          <a:p>
            <a:r>
              <a:rPr lang="en-GB" sz="2800" b="1" dirty="0" err="1">
                <a:solidFill>
                  <a:schemeClr val="accent5">
                    <a:lumMod val="50000"/>
                  </a:schemeClr>
                </a:solidFill>
              </a:rPr>
              <a:t>Exemple</a:t>
            </a:r>
            <a:r>
              <a:rPr lang="en-GB" sz="2800" b="1" dirty="0">
                <a:solidFill>
                  <a:schemeClr val="accent5">
                    <a:lumMod val="50000"/>
                  </a:schemeClr>
                </a:solidFill>
              </a:rPr>
              <a:t>:</a:t>
            </a:r>
          </a:p>
        </p:txBody>
      </p:sp>
      <p:sp>
        <p:nvSpPr>
          <p:cNvPr id="19" name="TextBox 18"/>
          <p:cNvSpPr txBox="1"/>
          <p:nvPr/>
        </p:nvSpPr>
        <p:spPr>
          <a:xfrm>
            <a:off x="3349190" y="2247978"/>
            <a:ext cx="2971800" cy="461665"/>
          </a:xfrm>
          <a:prstGeom prst="rect">
            <a:avLst/>
          </a:prstGeom>
          <a:noFill/>
        </p:spPr>
        <p:txBody>
          <a:bodyPr wrap="square" rtlCol="0">
            <a:spAutoFit/>
          </a:bodyPr>
          <a:lstStyle/>
          <a:p>
            <a:pPr algn="ctr"/>
            <a:r>
              <a:rPr lang="en-GB" sz="2400" dirty="0">
                <a:solidFill>
                  <a:schemeClr val="accent5">
                    <a:lumMod val="50000"/>
                  </a:schemeClr>
                </a:solidFill>
              </a:rPr>
              <a:t>a computer</a:t>
            </a:r>
          </a:p>
        </p:txBody>
      </p:sp>
      <p:sp>
        <p:nvSpPr>
          <p:cNvPr id="3" name="Rounded Rectangular Callout 2"/>
          <p:cNvSpPr/>
          <p:nvPr/>
        </p:nvSpPr>
        <p:spPr>
          <a:xfrm>
            <a:off x="351482" y="2378512"/>
            <a:ext cx="2105181" cy="1376841"/>
          </a:xfrm>
          <a:prstGeom prst="wedgeRoundRectCallout">
            <a:avLst>
              <a:gd name="adj1" fmla="val 25919"/>
              <a:gd name="adj2" fmla="val -66963"/>
              <a:gd name="adj3" fmla="val 16667"/>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481607" y="2651433"/>
            <a:ext cx="1975056" cy="83099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b="1" dirty="0">
                <a:solidFill>
                  <a:schemeClr val="bg1"/>
                </a:solidFill>
              </a:rPr>
              <a:t>Il y a un </a:t>
            </a:r>
            <a:r>
              <a:rPr lang="en-GB" sz="2400" b="1" dirty="0" err="1">
                <a:solidFill>
                  <a:schemeClr val="bg1"/>
                </a:solidFill>
              </a:rPr>
              <a:t>ordinateur</a:t>
            </a:r>
            <a:r>
              <a:rPr lang="en-GB" sz="2400" b="1" dirty="0">
                <a:solidFill>
                  <a:schemeClr val="bg1"/>
                </a:solidFill>
              </a:rPr>
              <a:t>.</a:t>
            </a:r>
          </a:p>
        </p:txBody>
      </p:sp>
      <p:sp>
        <p:nvSpPr>
          <p:cNvPr id="23" name="TextBox 22"/>
          <p:cNvSpPr txBox="1"/>
          <p:nvPr/>
        </p:nvSpPr>
        <p:spPr>
          <a:xfrm>
            <a:off x="241377" y="4128916"/>
            <a:ext cx="3007895" cy="523220"/>
          </a:xfrm>
          <a:prstGeom prst="rect">
            <a:avLst/>
          </a:prstGeom>
          <a:noFill/>
        </p:spPr>
        <p:txBody>
          <a:bodyPr wrap="square" rtlCol="0">
            <a:spAutoFit/>
          </a:bodyPr>
          <a:lstStyle/>
          <a:p>
            <a:r>
              <a:rPr lang="en-GB" sz="2800" b="1" dirty="0" err="1">
                <a:solidFill>
                  <a:schemeClr val="accent5">
                    <a:lumMod val="50000"/>
                  </a:schemeClr>
                </a:solidFill>
              </a:rPr>
              <a:t>Partenaire</a:t>
            </a:r>
            <a:r>
              <a:rPr lang="en-GB" sz="2800" b="1" dirty="0">
                <a:solidFill>
                  <a:schemeClr val="accent5">
                    <a:lumMod val="50000"/>
                  </a:schemeClr>
                </a:solidFill>
              </a:rPr>
              <a:t> B</a:t>
            </a:r>
          </a:p>
        </p:txBody>
      </p:sp>
      <p:graphicFrame>
        <p:nvGraphicFramePr>
          <p:cNvPr id="24" name="Table 23"/>
          <p:cNvGraphicFramePr>
            <a:graphicFrameLocks noGrp="1"/>
          </p:cNvGraphicFramePr>
          <p:nvPr>
            <p:extLst>
              <p:ext uri="{D42A27DB-BD31-4B8C-83A1-F6EECF244321}">
                <p14:modId xmlns:p14="http://schemas.microsoft.com/office/powerpoint/2010/main" val="3486979675"/>
              </p:ext>
            </p:extLst>
          </p:nvPr>
        </p:nvGraphicFramePr>
        <p:xfrm>
          <a:off x="2708067" y="3885887"/>
          <a:ext cx="8128000" cy="1197701"/>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08869">
                <a:tc>
                  <a:txBody>
                    <a:bodyPr/>
                    <a:lstStyle/>
                    <a:p>
                      <a:pPr algn="ctr"/>
                      <a:r>
                        <a:rPr lang="en-GB" sz="2000" b="1" dirty="0">
                          <a:solidFill>
                            <a:schemeClr val="accent5">
                              <a:lumMod val="50000"/>
                            </a:schemeClr>
                          </a:solidFill>
                        </a:rPr>
                        <a:t>Say there are these</a:t>
                      </a:r>
                      <a:r>
                        <a:rPr lang="en-GB" sz="2000" b="1" baseline="0" dirty="0">
                          <a:solidFill>
                            <a:schemeClr val="accent5">
                              <a:lumMod val="50000"/>
                            </a:schemeClr>
                          </a:solidFill>
                        </a:rPr>
                        <a:t> </a:t>
                      </a:r>
                      <a:r>
                        <a:rPr lang="en-GB" sz="2000" b="1" dirty="0">
                          <a:solidFill>
                            <a:schemeClr val="accent5">
                              <a:lumMod val="50000"/>
                            </a:schemeClr>
                          </a:solidFill>
                        </a:rPr>
                        <a:t>things</a:t>
                      </a:r>
                    </a:p>
                    <a:p>
                      <a:pPr algn="ctr"/>
                      <a:r>
                        <a:rPr lang="en-GB" sz="2000" b="1" i="1" dirty="0" err="1">
                          <a:solidFill>
                            <a:schemeClr val="accent5">
                              <a:lumMod val="50000"/>
                            </a:schemeClr>
                          </a:solidFill>
                        </a:rPr>
                        <a:t>il</a:t>
                      </a:r>
                      <a:r>
                        <a:rPr lang="en-GB" sz="2000" b="1" i="1" dirty="0">
                          <a:solidFill>
                            <a:schemeClr val="accent5">
                              <a:lumMod val="50000"/>
                            </a:schemeClr>
                          </a:solidFill>
                        </a:rPr>
                        <a:t> y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a:solidFill>
                            <a:schemeClr val="accent5">
                              <a:lumMod val="50000"/>
                            </a:schemeClr>
                          </a:solidFill>
                        </a:rPr>
                        <a:t>Write here what your partner says there is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88832">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5" name="TextBox 34"/>
          <p:cNvSpPr txBox="1"/>
          <p:nvPr/>
        </p:nvSpPr>
        <p:spPr>
          <a:xfrm>
            <a:off x="7301780" y="4609604"/>
            <a:ext cx="2971800" cy="461665"/>
          </a:xfrm>
          <a:prstGeom prst="rect">
            <a:avLst/>
          </a:prstGeom>
          <a:noFill/>
        </p:spPr>
        <p:txBody>
          <a:bodyPr wrap="square" rtlCol="0">
            <a:spAutoFit/>
          </a:bodyPr>
          <a:lstStyle/>
          <a:p>
            <a:pPr algn="ctr"/>
            <a:r>
              <a:rPr lang="en-GB" sz="2400" dirty="0">
                <a:solidFill>
                  <a:schemeClr val="accent5">
                    <a:lumMod val="50000"/>
                  </a:schemeClr>
                </a:solidFill>
              </a:rPr>
              <a:t>a computer</a:t>
            </a:r>
          </a:p>
        </p:txBody>
      </p:sp>
      <p:sp>
        <p:nvSpPr>
          <p:cNvPr id="4" name="Rounded Rectangle 3"/>
          <p:cNvSpPr/>
          <p:nvPr/>
        </p:nvSpPr>
        <p:spPr>
          <a:xfrm>
            <a:off x="10059890" y="4314124"/>
            <a:ext cx="1765005" cy="105262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Partner B </a:t>
            </a:r>
            <a:r>
              <a:rPr lang="en-GB" sz="2000" b="1" dirty="0" err="1"/>
              <a:t>écrit</a:t>
            </a:r>
            <a:r>
              <a:rPr lang="en-GB" sz="2000" b="1" dirty="0"/>
              <a:t>…</a:t>
            </a:r>
          </a:p>
        </p:txBody>
      </p:sp>
      <p:sp>
        <p:nvSpPr>
          <p:cNvPr id="36" name="Rounded Rectangular Callout 35"/>
          <p:cNvSpPr/>
          <p:nvPr/>
        </p:nvSpPr>
        <p:spPr>
          <a:xfrm>
            <a:off x="552117" y="4862126"/>
            <a:ext cx="2105181" cy="1376841"/>
          </a:xfrm>
          <a:prstGeom prst="wedgeRoundRectCallout">
            <a:avLst>
              <a:gd name="adj1" fmla="val 25919"/>
              <a:gd name="adj2" fmla="val -66963"/>
              <a:gd name="adj3" fmla="val 16667"/>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82242" y="5135047"/>
            <a:ext cx="1975056" cy="83099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b="1" dirty="0">
                <a:solidFill>
                  <a:schemeClr val="bg1"/>
                </a:solidFill>
              </a:rPr>
              <a:t>Il y a un </a:t>
            </a:r>
            <a:r>
              <a:rPr lang="en-GB" sz="2400" b="1" dirty="0" err="1">
                <a:solidFill>
                  <a:schemeClr val="bg1"/>
                </a:solidFill>
              </a:rPr>
              <a:t>garçon</a:t>
            </a:r>
            <a:r>
              <a:rPr lang="en-GB" sz="2400" b="1" dirty="0">
                <a:solidFill>
                  <a:schemeClr val="bg1"/>
                </a:solidFill>
              </a:rPr>
              <a:t>.</a:t>
            </a:r>
          </a:p>
        </p:txBody>
      </p:sp>
      <p:sp>
        <p:nvSpPr>
          <p:cNvPr id="38" name="TextBox 37"/>
          <p:cNvSpPr txBox="1"/>
          <p:nvPr/>
        </p:nvSpPr>
        <p:spPr>
          <a:xfrm>
            <a:off x="3228622" y="4612584"/>
            <a:ext cx="2971800" cy="461665"/>
          </a:xfrm>
          <a:prstGeom prst="rect">
            <a:avLst/>
          </a:prstGeom>
          <a:noFill/>
        </p:spPr>
        <p:txBody>
          <a:bodyPr wrap="square" rtlCol="0">
            <a:spAutoFit/>
          </a:bodyPr>
          <a:lstStyle/>
          <a:p>
            <a:pPr algn="ctr"/>
            <a:r>
              <a:rPr lang="en-GB" sz="2400" dirty="0">
                <a:solidFill>
                  <a:schemeClr val="accent5">
                    <a:lumMod val="50000"/>
                  </a:schemeClr>
                </a:solidFill>
              </a:rPr>
              <a:t>a boy</a:t>
            </a:r>
          </a:p>
        </p:txBody>
      </p:sp>
      <p:sp>
        <p:nvSpPr>
          <p:cNvPr id="39" name="TextBox 38"/>
          <p:cNvSpPr txBox="1"/>
          <p:nvPr/>
        </p:nvSpPr>
        <p:spPr>
          <a:xfrm>
            <a:off x="7225426" y="2205535"/>
            <a:ext cx="2971800" cy="461665"/>
          </a:xfrm>
          <a:prstGeom prst="rect">
            <a:avLst/>
          </a:prstGeom>
          <a:noFill/>
        </p:spPr>
        <p:txBody>
          <a:bodyPr wrap="square" rtlCol="0">
            <a:spAutoFit/>
          </a:bodyPr>
          <a:lstStyle/>
          <a:p>
            <a:pPr algn="ctr"/>
            <a:r>
              <a:rPr lang="en-GB" sz="2400" dirty="0">
                <a:solidFill>
                  <a:schemeClr val="accent5">
                    <a:lumMod val="50000"/>
                  </a:schemeClr>
                </a:solidFill>
              </a:rPr>
              <a:t>a boy</a:t>
            </a:r>
          </a:p>
        </p:txBody>
      </p:sp>
      <p:sp>
        <p:nvSpPr>
          <p:cNvPr id="40" name="Rounded Rectangle 39"/>
          <p:cNvSpPr/>
          <p:nvPr/>
        </p:nvSpPr>
        <p:spPr>
          <a:xfrm>
            <a:off x="10059889" y="1910057"/>
            <a:ext cx="1765005" cy="105262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Partner A </a:t>
            </a:r>
            <a:r>
              <a:rPr lang="en-GB" sz="2000" b="1" dirty="0" err="1"/>
              <a:t>écrit</a:t>
            </a:r>
            <a:r>
              <a:rPr lang="en-GB" sz="2000" b="1" dirty="0"/>
              <a:t>…</a:t>
            </a:r>
          </a:p>
        </p:txBody>
      </p:sp>
      <p:sp>
        <p:nvSpPr>
          <p:cNvPr id="5" name="Oval 4"/>
          <p:cNvSpPr/>
          <p:nvPr/>
        </p:nvSpPr>
        <p:spPr>
          <a:xfrm>
            <a:off x="3769893" y="2123110"/>
            <a:ext cx="2193340" cy="705090"/>
          </a:xfrm>
          <a:prstGeom prst="ellipse">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2586788" y="2562447"/>
            <a:ext cx="1132068" cy="400233"/>
          </a:xfrm>
          <a:prstGeom prst="straightConnector1">
            <a:avLst/>
          </a:prstGeom>
          <a:ln w="57150">
            <a:solidFill>
              <a:srgbClr val="EE6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426" y="4641901"/>
            <a:ext cx="442339" cy="397068"/>
          </a:xfrm>
          <a:prstGeom prst="rect">
            <a:avLst/>
          </a:prstGeom>
        </p:spPr>
      </p:pic>
      <p:sp>
        <p:nvSpPr>
          <p:cNvPr id="46" name="Oval 45"/>
          <p:cNvSpPr/>
          <p:nvPr/>
        </p:nvSpPr>
        <p:spPr>
          <a:xfrm>
            <a:off x="3790735" y="4520078"/>
            <a:ext cx="2193340" cy="705090"/>
          </a:xfrm>
          <a:prstGeom prst="ellipse">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flipH="1">
            <a:off x="2727936" y="5126500"/>
            <a:ext cx="1132068" cy="400233"/>
          </a:xfrm>
          <a:prstGeom prst="straightConnector1">
            <a:avLst/>
          </a:prstGeom>
          <a:ln w="57150">
            <a:solidFill>
              <a:srgbClr val="EE6000"/>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446" y="2286282"/>
            <a:ext cx="442339" cy="397068"/>
          </a:xfrm>
          <a:prstGeom prst="rect">
            <a:avLst/>
          </a:prstGeom>
        </p:spPr>
      </p:pic>
      <p:sp>
        <p:nvSpPr>
          <p:cNvPr id="6" name="Title 5">
            <a:extLst>
              <a:ext uri="{FF2B5EF4-FFF2-40B4-BE49-F238E27FC236}">
                <a16:creationId xmlns:a16="http://schemas.microsoft.com/office/drawing/2014/main" id="{858E56EF-BE90-3C42-8154-AD2DBED8EA45}"/>
              </a:ext>
            </a:extLst>
          </p:cNvPr>
          <p:cNvSpPr>
            <a:spLocks noGrp="1"/>
          </p:cNvSpPr>
          <p:nvPr>
            <p:ph type="title"/>
          </p:nvPr>
        </p:nvSpPr>
        <p:spPr>
          <a:xfrm>
            <a:off x="120874" y="-177154"/>
            <a:ext cx="3671807" cy="1325563"/>
          </a:xfrm>
        </p:spPr>
        <p:txBody>
          <a:bodyPr>
            <a:normAutofit/>
          </a:bodyPr>
          <a:lstStyle/>
          <a:p>
            <a:r>
              <a:rPr lang="en-GB" sz="3200" b="1" dirty="0" err="1">
                <a:solidFill>
                  <a:schemeClr val="bg1"/>
                </a:solidFill>
              </a:rPr>
              <a:t>Combien</a:t>
            </a:r>
            <a:r>
              <a:rPr lang="en-GB" sz="3200" b="1" dirty="0">
                <a:solidFill>
                  <a:schemeClr val="bg1"/>
                </a:solidFill>
              </a:rPr>
              <a:t> de …?</a:t>
            </a:r>
            <a:endParaRPr lang="en-US" sz="3200" dirty="0"/>
          </a:p>
        </p:txBody>
      </p:sp>
    </p:spTree>
    <p:extLst>
      <p:ext uri="{BB962C8B-B14F-4D97-AF65-F5344CB8AC3E}">
        <p14:creationId xmlns:p14="http://schemas.microsoft.com/office/powerpoint/2010/main" val="4599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22" presetClass="entr" presetSubtype="8" fill="hold" grpId="0" nodeType="withEffect">
                                  <p:stCondLst>
                                    <p:cond delay="0"/>
                                  </p:stCondLst>
                                  <p:iterate type="lt">
                                    <p:tmPct val="10000"/>
                                  </p:iterate>
                                  <p:childTnLst>
                                    <p:set>
                                      <p:cBhvr>
                                        <p:cTn id="30" dur="1" fill="hold">
                                          <p:stCondLst>
                                            <p:cond delay="0"/>
                                          </p:stCondLst>
                                        </p:cTn>
                                        <p:tgtEl>
                                          <p:spTgt spid="35"/>
                                        </p:tgtEl>
                                        <p:attrNameLst>
                                          <p:attrName>style.visibility</p:attrName>
                                        </p:attrNameLst>
                                      </p:cBhvr>
                                      <p:to>
                                        <p:strVal val="visible"/>
                                      </p:to>
                                    </p:set>
                                    <p:animEffect transition="in" filter="wipe(left)">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par>
                                <p:cTn id="58" presetID="22" presetClass="entr" presetSubtype="8" fill="hold" grpId="0" nodeType="withEffect">
                                  <p:stCondLst>
                                    <p:cond delay="0"/>
                                  </p:stCondLst>
                                  <p:iterate type="lt">
                                    <p:tmPct val="10000"/>
                                  </p:iterate>
                                  <p:childTnLst>
                                    <p:set>
                                      <p:cBhvr>
                                        <p:cTn id="59" dur="1" fill="hold">
                                          <p:stCondLst>
                                            <p:cond delay="0"/>
                                          </p:stCondLst>
                                        </p:cTn>
                                        <p:tgtEl>
                                          <p:spTgt spid="39"/>
                                        </p:tgtEl>
                                        <p:attrNameLst>
                                          <p:attrName>style.visibility</p:attrName>
                                        </p:attrNameLst>
                                      </p:cBhvr>
                                      <p:to>
                                        <p:strVal val="visible"/>
                                      </p:to>
                                    </p:set>
                                    <p:animEffect transition="in" filter="wipe(left)">
                                      <p:cBhvr>
                                        <p:cTn id="60"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5" grpId="0"/>
      <p:bldP spid="4" grpId="0" animBg="1"/>
      <p:bldP spid="36" grpId="0" animBg="1"/>
      <p:bldP spid="37" grpId="0"/>
      <p:bldP spid="39" grpId="0"/>
      <p:bldP spid="40" grpId="0" animBg="1"/>
      <p:bldP spid="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1152738853"/>
              </p:ext>
            </p:extLst>
          </p:nvPr>
        </p:nvGraphicFramePr>
        <p:xfrm>
          <a:off x="621426" y="1531697"/>
          <a:ext cx="8128000" cy="461952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08869">
                <a:tc>
                  <a:txBody>
                    <a:bodyPr/>
                    <a:lstStyle/>
                    <a:p>
                      <a:pPr algn="ctr"/>
                      <a:r>
                        <a:rPr lang="en-GB" sz="2000" b="1" dirty="0">
                          <a:solidFill>
                            <a:schemeClr val="accent5">
                              <a:lumMod val="50000"/>
                            </a:schemeClr>
                          </a:solidFill>
                        </a:rPr>
                        <a:t>Say there are these</a:t>
                      </a:r>
                      <a:r>
                        <a:rPr lang="en-GB" sz="2000" b="1" baseline="0" dirty="0">
                          <a:solidFill>
                            <a:schemeClr val="accent5">
                              <a:lumMod val="50000"/>
                            </a:schemeClr>
                          </a:solidFill>
                        </a:rPr>
                        <a:t> </a:t>
                      </a:r>
                      <a:r>
                        <a:rPr lang="en-GB" sz="2000" b="1" dirty="0">
                          <a:solidFill>
                            <a:schemeClr val="accent5">
                              <a:lumMod val="50000"/>
                            </a:schemeClr>
                          </a:solidFill>
                        </a:rPr>
                        <a:t>things</a:t>
                      </a:r>
                    </a:p>
                    <a:p>
                      <a:pPr algn="ctr"/>
                      <a:r>
                        <a:rPr lang="en-GB" sz="2000" b="1" i="1" dirty="0" err="1">
                          <a:solidFill>
                            <a:schemeClr val="accent5">
                              <a:lumMod val="50000"/>
                            </a:schemeClr>
                          </a:solidFill>
                        </a:rPr>
                        <a:t>il</a:t>
                      </a:r>
                      <a:r>
                        <a:rPr lang="en-GB" sz="2000" b="1" i="1" dirty="0">
                          <a:solidFill>
                            <a:schemeClr val="accent5">
                              <a:lumMod val="50000"/>
                            </a:schemeClr>
                          </a:solidFill>
                        </a:rPr>
                        <a:t> y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a:solidFill>
                            <a:schemeClr val="accent5">
                              <a:lumMod val="50000"/>
                            </a:schemeClr>
                          </a:solidFill>
                        </a:rPr>
                        <a:t>Write here what your partner</a:t>
                      </a:r>
                      <a:r>
                        <a:rPr lang="en-GB" sz="2000" b="1" baseline="0" dirty="0">
                          <a:solidFill>
                            <a:schemeClr val="accent5">
                              <a:lumMod val="50000"/>
                            </a:schemeClr>
                          </a:solidFill>
                        </a:rPr>
                        <a:t> says there is</a:t>
                      </a:r>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88832">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488832">
                <a:tc>
                  <a:txBody>
                    <a:bodyPr/>
                    <a:lstStyle/>
                    <a:p>
                      <a:r>
                        <a:rPr lang="en-GB" sz="2000"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488832">
                <a:tc>
                  <a:txBody>
                    <a:bodyPr/>
                    <a:lstStyle/>
                    <a:p>
                      <a:r>
                        <a:rPr lang="en-GB" sz="2000"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488832">
                <a:tc>
                  <a:txBody>
                    <a:bodyPr/>
                    <a:lstStyle/>
                    <a:p>
                      <a:r>
                        <a:rPr lang="en-GB" sz="2000"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488832">
                <a:tc>
                  <a:txBody>
                    <a:bodyPr/>
                    <a:lstStyle/>
                    <a:p>
                      <a:r>
                        <a:rPr lang="en-GB" sz="2000"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488832">
                <a:tc>
                  <a:txBody>
                    <a:bodyPr/>
                    <a:lstStyle/>
                    <a:p>
                      <a:r>
                        <a:rPr lang="en-GB" sz="2000"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488832">
                <a:tc>
                  <a:txBody>
                    <a:bodyPr/>
                    <a:lstStyle/>
                    <a:p>
                      <a:r>
                        <a:rPr lang="en-GB" sz="2000"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488832">
                <a:tc>
                  <a:txBody>
                    <a:bodyPr/>
                    <a:lstStyle/>
                    <a:p>
                      <a:r>
                        <a:rPr lang="en-GB" sz="2000"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prstClr val="white"/>
                </a:solidFill>
                <a:latin typeface="Century Gothic" panose="020B0502020202020204" pitchFamily="34" charset="0"/>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3" name="Group 2"/>
          <p:cNvGrpSpPr/>
          <p:nvPr/>
        </p:nvGrpSpPr>
        <p:grpSpPr>
          <a:xfrm>
            <a:off x="1431559" y="2235861"/>
            <a:ext cx="3649213" cy="3885003"/>
            <a:chOff x="2879359" y="2170546"/>
            <a:chExt cx="3649213" cy="3885003"/>
          </a:xfrm>
        </p:grpSpPr>
        <p:sp>
          <p:nvSpPr>
            <p:cNvPr id="13" name="TextBox 12"/>
            <p:cNvSpPr txBox="1"/>
            <p:nvPr/>
          </p:nvSpPr>
          <p:spPr>
            <a:xfrm>
              <a:off x="3108052" y="2170546"/>
              <a:ext cx="2971800" cy="461665"/>
            </a:xfrm>
            <a:prstGeom prst="rect">
              <a:avLst/>
            </a:prstGeom>
            <a:noFill/>
          </p:spPr>
          <p:txBody>
            <a:bodyPr wrap="square" rtlCol="0">
              <a:spAutoFit/>
            </a:bodyPr>
            <a:lstStyle/>
            <a:p>
              <a:r>
                <a:rPr lang="en-GB" sz="2400" dirty="0">
                  <a:solidFill>
                    <a:schemeClr val="accent5">
                      <a:lumMod val="50000"/>
                    </a:schemeClr>
                  </a:solidFill>
                </a:rPr>
                <a:t>a computer</a:t>
              </a:r>
            </a:p>
          </p:txBody>
        </p:sp>
        <p:sp>
          <p:nvSpPr>
            <p:cNvPr id="14" name="TextBox 13"/>
            <p:cNvSpPr txBox="1"/>
            <p:nvPr/>
          </p:nvSpPr>
          <p:spPr>
            <a:xfrm>
              <a:off x="3443291" y="2687403"/>
              <a:ext cx="2971800" cy="461665"/>
            </a:xfrm>
            <a:prstGeom prst="rect">
              <a:avLst/>
            </a:prstGeom>
            <a:noFill/>
          </p:spPr>
          <p:txBody>
            <a:bodyPr wrap="square" rtlCol="0">
              <a:spAutoFit/>
            </a:bodyPr>
            <a:lstStyle/>
            <a:p>
              <a:r>
                <a:rPr lang="en-GB" sz="2400" dirty="0">
                  <a:solidFill>
                    <a:schemeClr val="accent5">
                      <a:lumMod val="50000"/>
                    </a:schemeClr>
                  </a:solidFill>
                </a:rPr>
                <a:t>a house</a:t>
              </a:r>
            </a:p>
          </p:txBody>
        </p:sp>
        <p:sp>
          <p:nvSpPr>
            <p:cNvPr id="15" name="TextBox 14"/>
            <p:cNvSpPr txBox="1"/>
            <p:nvPr/>
          </p:nvSpPr>
          <p:spPr>
            <a:xfrm>
              <a:off x="3194091" y="3172847"/>
              <a:ext cx="2971800" cy="461665"/>
            </a:xfrm>
            <a:prstGeom prst="rect">
              <a:avLst/>
            </a:prstGeom>
            <a:noFill/>
          </p:spPr>
          <p:txBody>
            <a:bodyPr wrap="square" rtlCol="0">
              <a:spAutoFit/>
            </a:bodyPr>
            <a:lstStyle/>
            <a:p>
              <a:r>
                <a:rPr lang="en-GB" sz="2400" dirty="0">
                  <a:solidFill>
                    <a:schemeClr val="accent5">
                      <a:lumMod val="50000"/>
                    </a:schemeClr>
                  </a:solidFill>
                </a:rPr>
                <a:t>some cars</a:t>
              </a:r>
            </a:p>
          </p:txBody>
        </p:sp>
        <p:sp>
          <p:nvSpPr>
            <p:cNvPr id="16" name="TextBox 15"/>
            <p:cNvSpPr txBox="1"/>
            <p:nvPr/>
          </p:nvSpPr>
          <p:spPr>
            <a:xfrm>
              <a:off x="3307572" y="3657933"/>
              <a:ext cx="3221000" cy="461665"/>
            </a:xfrm>
            <a:prstGeom prst="rect">
              <a:avLst/>
            </a:prstGeom>
            <a:noFill/>
          </p:spPr>
          <p:txBody>
            <a:bodyPr wrap="square" rtlCol="0">
              <a:spAutoFit/>
            </a:bodyPr>
            <a:lstStyle/>
            <a:p>
              <a:r>
                <a:rPr lang="en-GB" sz="2400" dirty="0">
                  <a:solidFill>
                    <a:schemeClr val="accent5">
                      <a:lumMod val="50000"/>
                    </a:schemeClr>
                  </a:solidFill>
                </a:rPr>
                <a:t>five boys</a:t>
              </a:r>
            </a:p>
          </p:txBody>
        </p:sp>
        <p:sp>
          <p:nvSpPr>
            <p:cNvPr id="17" name="TextBox 16"/>
            <p:cNvSpPr txBox="1"/>
            <p:nvPr/>
          </p:nvSpPr>
          <p:spPr>
            <a:xfrm>
              <a:off x="3161426" y="4143377"/>
              <a:ext cx="2971800" cy="461665"/>
            </a:xfrm>
            <a:prstGeom prst="rect">
              <a:avLst/>
            </a:prstGeom>
            <a:noFill/>
          </p:spPr>
          <p:txBody>
            <a:bodyPr wrap="square" rtlCol="0">
              <a:spAutoFit/>
            </a:bodyPr>
            <a:lstStyle/>
            <a:p>
              <a:r>
                <a:rPr lang="en-GB" sz="2400" dirty="0">
                  <a:solidFill>
                    <a:schemeClr val="accent5">
                      <a:lumMod val="50000"/>
                    </a:schemeClr>
                  </a:solidFill>
                </a:rPr>
                <a:t>three shops</a:t>
              </a:r>
            </a:p>
          </p:txBody>
        </p:sp>
        <p:sp>
          <p:nvSpPr>
            <p:cNvPr id="18" name="TextBox 17"/>
            <p:cNvSpPr txBox="1"/>
            <p:nvPr/>
          </p:nvSpPr>
          <p:spPr>
            <a:xfrm>
              <a:off x="2879359" y="4660234"/>
              <a:ext cx="2747211" cy="457200"/>
            </a:xfrm>
            <a:prstGeom prst="rect">
              <a:avLst/>
            </a:prstGeom>
            <a:noFill/>
          </p:spPr>
          <p:txBody>
            <a:bodyPr wrap="square" rtlCol="0">
              <a:spAutoFit/>
            </a:bodyPr>
            <a:lstStyle/>
            <a:p>
              <a:r>
                <a:rPr lang="en-GB" sz="2400" dirty="0">
                  <a:solidFill>
                    <a:schemeClr val="accent5">
                      <a:lumMod val="50000"/>
                    </a:schemeClr>
                  </a:solidFill>
                </a:rPr>
                <a:t>some machines</a:t>
              </a:r>
            </a:p>
          </p:txBody>
        </p:sp>
        <p:sp>
          <p:nvSpPr>
            <p:cNvPr id="19" name="TextBox 18"/>
            <p:cNvSpPr txBox="1"/>
            <p:nvPr/>
          </p:nvSpPr>
          <p:spPr>
            <a:xfrm>
              <a:off x="3128769" y="5101861"/>
              <a:ext cx="2971800" cy="461665"/>
            </a:xfrm>
            <a:prstGeom prst="rect">
              <a:avLst/>
            </a:prstGeom>
            <a:noFill/>
          </p:spPr>
          <p:txBody>
            <a:bodyPr wrap="square" rtlCol="0">
              <a:spAutoFit/>
            </a:bodyPr>
            <a:lstStyle/>
            <a:p>
              <a:r>
                <a:rPr lang="en-GB" sz="2400" dirty="0">
                  <a:solidFill>
                    <a:schemeClr val="accent5">
                      <a:lumMod val="50000"/>
                    </a:schemeClr>
                  </a:solidFill>
                </a:rPr>
                <a:t>two persons</a:t>
              </a:r>
            </a:p>
          </p:txBody>
        </p:sp>
        <p:sp>
          <p:nvSpPr>
            <p:cNvPr id="20" name="TextBox 19"/>
            <p:cNvSpPr txBox="1"/>
            <p:nvPr/>
          </p:nvSpPr>
          <p:spPr>
            <a:xfrm>
              <a:off x="3318691" y="5593884"/>
              <a:ext cx="2971800" cy="461665"/>
            </a:xfrm>
            <a:prstGeom prst="rect">
              <a:avLst/>
            </a:prstGeom>
            <a:noFill/>
          </p:spPr>
          <p:txBody>
            <a:bodyPr wrap="square" rtlCol="0">
              <a:spAutoFit/>
            </a:bodyPr>
            <a:lstStyle/>
            <a:p>
              <a:r>
                <a:rPr lang="en-GB" sz="2400" dirty="0">
                  <a:solidFill>
                    <a:schemeClr val="accent5">
                      <a:lumMod val="50000"/>
                    </a:schemeClr>
                  </a:solidFill>
                </a:rPr>
                <a:t>four girls</a:t>
              </a:r>
            </a:p>
          </p:txBody>
        </p:sp>
      </p:grpSp>
      <p:sp>
        <p:nvSpPr>
          <p:cNvPr id="30" name="TextBox 29"/>
          <p:cNvSpPr txBox="1"/>
          <p:nvPr/>
        </p:nvSpPr>
        <p:spPr>
          <a:xfrm>
            <a:off x="241377" y="1017911"/>
            <a:ext cx="9955849" cy="400110"/>
          </a:xfrm>
          <a:prstGeom prst="rect">
            <a:avLst/>
          </a:prstGeom>
          <a:noFill/>
        </p:spPr>
        <p:txBody>
          <a:bodyPr wrap="square" rtlCol="0">
            <a:spAutoFit/>
          </a:bodyPr>
          <a:lstStyle/>
          <a:p>
            <a:r>
              <a:rPr lang="en-GB" sz="2000" dirty="0">
                <a:solidFill>
                  <a:schemeClr val="accent5">
                    <a:lumMod val="50000"/>
                  </a:schemeClr>
                </a:solidFill>
              </a:rPr>
              <a:t>Il y a quoi? </a:t>
            </a:r>
            <a:r>
              <a:rPr lang="en-GB" sz="2000" dirty="0" err="1">
                <a:solidFill>
                  <a:schemeClr val="accent5">
                    <a:lumMod val="50000"/>
                  </a:schemeClr>
                </a:solidFill>
              </a:rPr>
              <a:t>Parle</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fran</a:t>
            </a:r>
            <a:r>
              <a:rPr lang="en-GB" sz="2000" dirty="0" err="1">
                <a:solidFill>
                  <a:schemeClr val="accent5">
                    <a:lumMod val="50000"/>
                  </a:schemeClr>
                </a:solidFill>
                <a:latin typeface="Century Gothic" panose="020B0502020202020204" pitchFamily="34" charset="0"/>
                <a:cs typeface="Calibri" panose="020F0502020204030204" pitchFamily="34" charset="0"/>
              </a:rPr>
              <a:t>çais</a:t>
            </a:r>
            <a:r>
              <a:rPr lang="en-GB" sz="2000" dirty="0">
                <a:solidFill>
                  <a:schemeClr val="accent5">
                    <a:lumMod val="50000"/>
                  </a:schemeClr>
                </a:solidFill>
                <a:latin typeface="Century Gothic" panose="020B0502020202020204" pitchFamily="34" charset="0"/>
                <a:cs typeface="Calibri" panose="020F0502020204030204" pitchFamily="34" charset="0"/>
              </a:rPr>
              <a:t>. </a:t>
            </a:r>
            <a:r>
              <a:rPr lang="en-GB" sz="2000" dirty="0" err="1">
                <a:solidFill>
                  <a:schemeClr val="accent5">
                    <a:lumMod val="50000"/>
                  </a:schemeClr>
                </a:solidFill>
              </a:rPr>
              <a:t>Écris</a:t>
            </a:r>
            <a:r>
              <a:rPr lang="en-GB" sz="2000" dirty="0">
                <a:solidFill>
                  <a:schemeClr val="accent5">
                    <a:lumMod val="50000"/>
                  </a:schemeClr>
                </a:solidFill>
              </a:rPr>
              <a:t> </a:t>
            </a:r>
            <a:r>
              <a:rPr lang="en-GB" sz="2000" dirty="0" err="1">
                <a:solidFill>
                  <a:schemeClr val="accent5">
                    <a:lumMod val="50000"/>
                  </a:schemeClr>
                </a:solidFill>
              </a:rPr>
              <a:t>en</a:t>
            </a:r>
            <a:r>
              <a:rPr lang="en-GB" sz="2000" dirty="0">
                <a:solidFill>
                  <a:schemeClr val="accent5">
                    <a:lumMod val="50000"/>
                  </a:schemeClr>
                </a:solidFill>
              </a:rPr>
              <a:t> </a:t>
            </a:r>
            <a:r>
              <a:rPr lang="en-GB" sz="2000" dirty="0" err="1">
                <a:solidFill>
                  <a:schemeClr val="accent5">
                    <a:lumMod val="50000"/>
                  </a:schemeClr>
                </a:solidFill>
              </a:rPr>
              <a:t>anglais</a:t>
            </a:r>
            <a:r>
              <a:rPr lang="en-GB" sz="2000" dirty="0">
                <a:solidFill>
                  <a:schemeClr val="accent5">
                    <a:lumMod val="50000"/>
                  </a:schemeClr>
                </a:solidFill>
              </a:rPr>
              <a:t>!</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531"/>
            <a:ext cx="6457246" cy="867128"/>
          </a:xfrm>
          <a:prstGeom prst="rect">
            <a:avLst/>
          </a:prstGeom>
        </p:spPr>
      </p:pic>
      <p:sp>
        <p:nvSpPr>
          <p:cNvPr id="33" name="TextBox 32"/>
          <p:cNvSpPr txBox="1"/>
          <p:nvPr/>
        </p:nvSpPr>
        <p:spPr>
          <a:xfrm>
            <a:off x="5209273" y="2260835"/>
            <a:ext cx="2971800" cy="461665"/>
          </a:xfrm>
          <a:prstGeom prst="rect">
            <a:avLst/>
          </a:prstGeom>
          <a:noFill/>
        </p:spPr>
        <p:txBody>
          <a:bodyPr wrap="square" rtlCol="0">
            <a:spAutoFit/>
          </a:bodyPr>
          <a:lstStyle/>
          <a:p>
            <a:pPr algn="ctr"/>
            <a:r>
              <a:rPr lang="en-GB" sz="2400" dirty="0">
                <a:solidFill>
                  <a:schemeClr val="accent5">
                    <a:lumMod val="50000"/>
                  </a:schemeClr>
                </a:solidFill>
              </a:rPr>
              <a:t>a boy</a:t>
            </a:r>
          </a:p>
        </p:txBody>
      </p:sp>
      <p:sp>
        <p:nvSpPr>
          <p:cNvPr id="34" name="TextBox 33"/>
          <p:cNvSpPr txBox="1"/>
          <p:nvPr/>
        </p:nvSpPr>
        <p:spPr>
          <a:xfrm>
            <a:off x="5144764" y="2764411"/>
            <a:ext cx="2981491" cy="472208"/>
          </a:xfrm>
          <a:prstGeom prst="rect">
            <a:avLst/>
          </a:prstGeom>
          <a:noFill/>
        </p:spPr>
        <p:txBody>
          <a:bodyPr wrap="square" rtlCol="0">
            <a:spAutoFit/>
          </a:bodyPr>
          <a:lstStyle/>
          <a:p>
            <a:pPr algn="ctr"/>
            <a:r>
              <a:rPr lang="en-GB" sz="2400" dirty="0">
                <a:solidFill>
                  <a:schemeClr val="accent5">
                    <a:lumMod val="50000"/>
                  </a:schemeClr>
                </a:solidFill>
              </a:rPr>
              <a:t>four cars</a:t>
            </a:r>
          </a:p>
        </p:txBody>
      </p:sp>
      <p:sp>
        <p:nvSpPr>
          <p:cNvPr id="35" name="TextBox 34"/>
          <p:cNvSpPr txBox="1"/>
          <p:nvPr/>
        </p:nvSpPr>
        <p:spPr>
          <a:xfrm>
            <a:off x="5116956" y="3228043"/>
            <a:ext cx="2971800" cy="461665"/>
          </a:xfrm>
          <a:prstGeom prst="rect">
            <a:avLst/>
          </a:prstGeom>
          <a:noFill/>
        </p:spPr>
        <p:txBody>
          <a:bodyPr wrap="square" rtlCol="0">
            <a:spAutoFit/>
          </a:bodyPr>
          <a:lstStyle/>
          <a:p>
            <a:pPr algn="ctr"/>
            <a:r>
              <a:rPr lang="en-GB" sz="2400" dirty="0">
                <a:solidFill>
                  <a:schemeClr val="accent5">
                    <a:lumMod val="50000"/>
                  </a:schemeClr>
                </a:solidFill>
              </a:rPr>
              <a:t>some girls</a:t>
            </a:r>
          </a:p>
        </p:txBody>
      </p:sp>
      <p:sp>
        <p:nvSpPr>
          <p:cNvPr id="36" name="TextBox 35"/>
          <p:cNvSpPr txBox="1"/>
          <p:nvPr/>
        </p:nvSpPr>
        <p:spPr>
          <a:xfrm>
            <a:off x="5482156" y="3699827"/>
            <a:ext cx="2971800" cy="461665"/>
          </a:xfrm>
          <a:prstGeom prst="rect">
            <a:avLst/>
          </a:prstGeom>
          <a:noFill/>
        </p:spPr>
        <p:txBody>
          <a:bodyPr wrap="square" rtlCol="0">
            <a:spAutoFit/>
          </a:bodyPr>
          <a:lstStyle/>
          <a:p>
            <a:r>
              <a:rPr lang="en-GB" sz="2400" dirty="0">
                <a:solidFill>
                  <a:schemeClr val="accent5">
                    <a:lumMod val="50000"/>
                  </a:schemeClr>
                </a:solidFill>
              </a:rPr>
              <a:t>seven computers</a:t>
            </a:r>
          </a:p>
        </p:txBody>
      </p:sp>
      <p:sp>
        <p:nvSpPr>
          <p:cNvPr id="37" name="TextBox 36"/>
          <p:cNvSpPr txBox="1"/>
          <p:nvPr/>
        </p:nvSpPr>
        <p:spPr>
          <a:xfrm>
            <a:off x="5212827" y="4218879"/>
            <a:ext cx="2971800" cy="461665"/>
          </a:xfrm>
          <a:prstGeom prst="rect">
            <a:avLst/>
          </a:prstGeom>
          <a:noFill/>
        </p:spPr>
        <p:txBody>
          <a:bodyPr wrap="square" rtlCol="0">
            <a:spAutoFit/>
          </a:bodyPr>
          <a:lstStyle/>
          <a:p>
            <a:pPr algn="ctr"/>
            <a:r>
              <a:rPr lang="en-GB" sz="2400" dirty="0">
                <a:solidFill>
                  <a:schemeClr val="accent5">
                    <a:lumMod val="50000"/>
                  </a:schemeClr>
                </a:solidFill>
              </a:rPr>
              <a:t>nine people</a:t>
            </a:r>
          </a:p>
        </p:txBody>
      </p:sp>
      <p:sp>
        <p:nvSpPr>
          <p:cNvPr id="38" name="TextBox 37"/>
          <p:cNvSpPr txBox="1"/>
          <p:nvPr/>
        </p:nvSpPr>
        <p:spPr>
          <a:xfrm>
            <a:off x="5182636" y="4706751"/>
            <a:ext cx="2971800" cy="461665"/>
          </a:xfrm>
          <a:prstGeom prst="rect">
            <a:avLst/>
          </a:prstGeom>
          <a:noFill/>
        </p:spPr>
        <p:txBody>
          <a:bodyPr wrap="square" rtlCol="0">
            <a:spAutoFit/>
          </a:bodyPr>
          <a:lstStyle/>
          <a:p>
            <a:pPr algn="ctr"/>
            <a:r>
              <a:rPr lang="en-GB" sz="2400" dirty="0">
                <a:solidFill>
                  <a:schemeClr val="accent5">
                    <a:lumMod val="50000"/>
                  </a:schemeClr>
                </a:solidFill>
              </a:rPr>
              <a:t>five shops</a:t>
            </a:r>
          </a:p>
        </p:txBody>
      </p:sp>
      <p:sp>
        <p:nvSpPr>
          <p:cNvPr id="39" name="TextBox 38"/>
          <p:cNvSpPr txBox="1"/>
          <p:nvPr/>
        </p:nvSpPr>
        <p:spPr>
          <a:xfrm>
            <a:off x="5203899" y="5194374"/>
            <a:ext cx="2971800" cy="461665"/>
          </a:xfrm>
          <a:prstGeom prst="rect">
            <a:avLst/>
          </a:prstGeom>
          <a:noFill/>
        </p:spPr>
        <p:txBody>
          <a:bodyPr wrap="square" rtlCol="0">
            <a:spAutoFit/>
          </a:bodyPr>
          <a:lstStyle/>
          <a:p>
            <a:pPr algn="ctr"/>
            <a:r>
              <a:rPr lang="en-GB" sz="2400" dirty="0">
                <a:solidFill>
                  <a:schemeClr val="accent5">
                    <a:lumMod val="50000"/>
                  </a:schemeClr>
                </a:solidFill>
              </a:rPr>
              <a:t>a machine</a:t>
            </a:r>
          </a:p>
        </p:txBody>
      </p:sp>
      <p:sp>
        <p:nvSpPr>
          <p:cNvPr id="40" name="TextBox 39"/>
          <p:cNvSpPr txBox="1"/>
          <p:nvPr/>
        </p:nvSpPr>
        <p:spPr>
          <a:xfrm>
            <a:off x="5086596" y="5682495"/>
            <a:ext cx="2971800" cy="461665"/>
          </a:xfrm>
          <a:prstGeom prst="rect">
            <a:avLst/>
          </a:prstGeom>
          <a:noFill/>
        </p:spPr>
        <p:txBody>
          <a:bodyPr wrap="square" rtlCol="0">
            <a:spAutoFit/>
          </a:bodyPr>
          <a:lstStyle/>
          <a:p>
            <a:pPr algn="ctr"/>
            <a:r>
              <a:rPr lang="en-GB" sz="2400" dirty="0">
                <a:solidFill>
                  <a:schemeClr val="accent5">
                    <a:lumMod val="50000"/>
                  </a:schemeClr>
                </a:solidFill>
              </a:rPr>
              <a:t>two houses</a:t>
            </a:r>
          </a:p>
        </p:txBody>
      </p:sp>
      <p:cxnSp>
        <p:nvCxnSpPr>
          <p:cNvPr id="5" name="Straight Arrow Connector 4"/>
          <p:cNvCxnSpPr/>
          <p:nvPr/>
        </p:nvCxnSpPr>
        <p:spPr>
          <a:xfrm flipH="1">
            <a:off x="6707372" y="623286"/>
            <a:ext cx="10633" cy="823158"/>
          </a:xfrm>
          <a:prstGeom prst="straightConnector1">
            <a:avLst/>
          </a:prstGeom>
          <a:ln w="57150">
            <a:solidFill>
              <a:srgbClr val="EE6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229214" y="1612591"/>
            <a:ext cx="2541081" cy="400110"/>
          </a:xfrm>
          <a:prstGeom prst="rect">
            <a:avLst/>
          </a:prstGeom>
        </p:spPr>
        <p:txBody>
          <a:bodyPr wrap="none">
            <a:spAutoFit/>
          </a:bodyPr>
          <a:lstStyle/>
          <a:p>
            <a:pPr algn="ctr"/>
            <a:r>
              <a:rPr lang="en-GB" sz="2000" b="1" dirty="0">
                <a:solidFill>
                  <a:schemeClr val="accent5">
                    <a:lumMod val="50000"/>
                  </a:schemeClr>
                </a:solidFill>
              </a:rPr>
              <a:t>what Partner B said</a:t>
            </a:r>
          </a:p>
        </p:txBody>
      </p:sp>
      <p:sp>
        <p:nvSpPr>
          <p:cNvPr id="42" name="TextBox 41"/>
          <p:cNvSpPr txBox="1"/>
          <p:nvPr/>
        </p:nvSpPr>
        <p:spPr>
          <a:xfrm>
            <a:off x="9050202" y="2243358"/>
            <a:ext cx="2971800" cy="461665"/>
          </a:xfrm>
          <a:prstGeom prst="rect">
            <a:avLst/>
          </a:prstGeom>
          <a:noFill/>
        </p:spPr>
        <p:txBody>
          <a:bodyPr wrap="square" rtlCol="0">
            <a:spAutoFit/>
          </a:bodyPr>
          <a:lstStyle/>
          <a:p>
            <a:pPr algn="ctr"/>
            <a:r>
              <a:rPr lang="en-GB" sz="2400" dirty="0">
                <a:solidFill>
                  <a:schemeClr val="accent5">
                    <a:lumMod val="50000"/>
                  </a:schemeClr>
                </a:solidFill>
              </a:rPr>
              <a:t>un </a:t>
            </a:r>
            <a:r>
              <a:rPr lang="en-GB" sz="2400" dirty="0" err="1">
                <a:solidFill>
                  <a:schemeClr val="accent5">
                    <a:lumMod val="50000"/>
                  </a:schemeClr>
                </a:solidFill>
              </a:rPr>
              <a:t>garçon</a:t>
            </a:r>
            <a:endParaRPr lang="en-GB" sz="2400" dirty="0">
              <a:solidFill>
                <a:schemeClr val="accent5">
                  <a:lumMod val="50000"/>
                </a:schemeClr>
              </a:solidFill>
            </a:endParaRPr>
          </a:p>
        </p:txBody>
      </p:sp>
      <p:sp>
        <p:nvSpPr>
          <p:cNvPr id="43" name="TextBox 42"/>
          <p:cNvSpPr txBox="1"/>
          <p:nvPr/>
        </p:nvSpPr>
        <p:spPr>
          <a:xfrm>
            <a:off x="9076964" y="2752811"/>
            <a:ext cx="2981491" cy="472208"/>
          </a:xfrm>
          <a:prstGeom prst="rect">
            <a:avLst/>
          </a:prstGeom>
          <a:noFill/>
        </p:spPr>
        <p:txBody>
          <a:bodyPr wrap="square" rtlCol="0">
            <a:spAutoFit/>
          </a:bodyPr>
          <a:lstStyle/>
          <a:p>
            <a:pPr algn="ctr"/>
            <a:r>
              <a:rPr lang="en-GB" sz="2400" dirty="0" err="1">
                <a:solidFill>
                  <a:schemeClr val="accent5">
                    <a:lumMod val="50000"/>
                  </a:schemeClr>
                </a:solidFill>
              </a:rPr>
              <a:t>quatre</a:t>
            </a:r>
            <a:r>
              <a:rPr lang="en-GB" sz="2400" dirty="0">
                <a:solidFill>
                  <a:schemeClr val="accent5">
                    <a:lumMod val="50000"/>
                  </a:schemeClr>
                </a:solidFill>
              </a:rPr>
              <a:t> </a:t>
            </a:r>
            <a:r>
              <a:rPr lang="en-GB" sz="2400" dirty="0" err="1">
                <a:solidFill>
                  <a:schemeClr val="accent5">
                    <a:lumMod val="50000"/>
                  </a:schemeClr>
                </a:solidFill>
              </a:rPr>
              <a:t>voitures</a:t>
            </a:r>
            <a:endParaRPr lang="en-GB" sz="2400" dirty="0">
              <a:solidFill>
                <a:schemeClr val="accent5">
                  <a:lumMod val="50000"/>
                </a:schemeClr>
              </a:solidFill>
            </a:endParaRPr>
          </a:p>
        </p:txBody>
      </p:sp>
      <p:sp>
        <p:nvSpPr>
          <p:cNvPr id="44" name="TextBox 43"/>
          <p:cNvSpPr txBox="1"/>
          <p:nvPr/>
        </p:nvSpPr>
        <p:spPr>
          <a:xfrm>
            <a:off x="9818240" y="3290099"/>
            <a:ext cx="2971800" cy="461665"/>
          </a:xfrm>
          <a:prstGeom prst="rect">
            <a:avLst/>
          </a:prstGeom>
          <a:noFill/>
        </p:spPr>
        <p:txBody>
          <a:bodyPr wrap="square" rtlCol="0">
            <a:spAutoFit/>
          </a:bodyPr>
          <a:lstStyle/>
          <a:p>
            <a:r>
              <a:rPr lang="en-GB" sz="2400" dirty="0">
                <a:solidFill>
                  <a:schemeClr val="accent5">
                    <a:lumMod val="50000"/>
                  </a:schemeClr>
                </a:solidFill>
              </a:rPr>
              <a:t>des </a:t>
            </a:r>
            <a:r>
              <a:rPr lang="en-GB" sz="2400" dirty="0" err="1">
                <a:solidFill>
                  <a:schemeClr val="accent5">
                    <a:lumMod val="50000"/>
                  </a:schemeClr>
                </a:solidFill>
              </a:rPr>
              <a:t>filles</a:t>
            </a:r>
            <a:endParaRPr lang="en-GB" sz="2400" dirty="0">
              <a:solidFill>
                <a:schemeClr val="accent5">
                  <a:lumMod val="50000"/>
                </a:schemeClr>
              </a:solidFill>
            </a:endParaRPr>
          </a:p>
        </p:txBody>
      </p:sp>
      <p:sp>
        <p:nvSpPr>
          <p:cNvPr id="54" name="TextBox 53"/>
          <p:cNvSpPr txBox="1"/>
          <p:nvPr/>
        </p:nvSpPr>
        <p:spPr>
          <a:xfrm>
            <a:off x="9273273" y="3766758"/>
            <a:ext cx="2971800" cy="461665"/>
          </a:xfrm>
          <a:prstGeom prst="rect">
            <a:avLst/>
          </a:prstGeom>
          <a:noFill/>
        </p:spPr>
        <p:txBody>
          <a:bodyPr wrap="square" rtlCol="0">
            <a:spAutoFit/>
          </a:bodyPr>
          <a:lstStyle/>
          <a:p>
            <a:r>
              <a:rPr lang="en-GB" sz="2400" dirty="0">
                <a:solidFill>
                  <a:schemeClr val="accent5">
                    <a:lumMod val="50000"/>
                  </a:schemeClr>
                </a:solidFill>
              </a:rPr>
              <a:t>sept </a:t>
            </a:r>
            <a:r>
              <a:rPr lang="en-GB" sz="2400" dirty="0" err="1">
                <a:solidFill>
                  <a:schemeClr val="accent5">
                    <a:lumMod val="50000"/>
                  </a:schemeClr>
                </a:solidFill>
              </a:rPr>
              <a:t>ordinateurs</a:t>
            </a:r>
            <a:endParaRPr lang="en-GB" sz="2400" dirty="0">
              <a:solidFill>
                <a:schemeClr val="accent5">
                  <a:lumMod val="50000"/>
                </a:schemeClr>
              </a:solidFill>
            </a:endParaRPr>
          </a:p>
        </p:txBody>
      </p:sp>
      <p:sp>
        <p:nvSpPr>
          <p:cNvPr id="55" name="TextBox 54"/>
          <p:cNvSpPr txBox="1"/>
          <p:nvPr/>
        </p:nvSpPr>
        <p:spPr>
          <a:xfrm>
            <a:off x="9350167" y="4243417"/>
            <a:ext cx="2971800" cy="461665"/>
          </a:xfrm>
          <a:prstGeom prst="rect">
            <a:avLst/>
          </a:prstGeom>
          <a:noFill/>
        </p:spPr>
        <p:txBody>
          <a:bodyPr wrap="square" rtlCol="0">
            <a:spAutoFit/>
          </a:bodyPr>
          <a:lstStyle/>
          <a:p>
            <a:r>
              <a:rPr lang="en-GB" sz="2400" dirty="0" err="1">
                <a:solidFill>
                  <a:schemeClr val="accent5">
                    <a:lumMod val="50000"/>
                  </a:schemeClr>
                </a:solidFill>
              </a:rPr>
              <a:t>neuf</a:t>
            </a:r>
            <a:r>
              <a:rPr lang="en-GB" sz="2400" dirty="0">
                <a:solidFill>
                  <a:schemeClr val="accent5">
                    <a:lumMod val="50000"/>
                  </a:schemeClr>
                </a:solidFill>
              </a:rPr>
              <a:t> </a:t>
            </a:r>
            <a:r>
              <a:rPr lang="en-GB" sz="2400" dirty="0" err="1">
                <a:solidFill>
                  <a:schemeClr val="accent5">
                    <a:lumMod val="50000"/>
                  </a:schemeClr>
                </a:solidFill>
              </a:rPr>
              <a:t>personnes</a:t>
            </a:r>
            <a:endParaRPr lang="en-GB" sz="2400" dirty="0">
              <a:solidFill>
                <a:schemeClr val="accent5">
                  <a:lumMod val="50000"/>
                </a:schemeClr>
              </a:solidFill>
            </a:endParaRPr>
          </a:p>
        </p:txBody>
      </p:sp>
      <p:sp>
        <p:nvSpPr>
          <p:cNvPr id="56" name="TextBox 55"/>
          <p:cNvSpPr txBox="1"/>
          <p:nvPr/>
        </p:nvSpPr>
        <p:spPr>
          <a:xfrm>
            <a:off x="9532278" y="4715568"/>
            <a:ext cx="2971800" cy="461665"/>
          </a:xfrm>
          <a:prstGeom prst="rect">
            <a:avLst/>
          </a:prstGeom>
          <a:noFill/>
        </p:spPr>
        <p:txBody>
          <a:bodyPr wrap="square" rtlCol="0">
            <a:spAutoFit/>
          </a:bodyPr>
          <a:lstStyle/>
          <a:p>
            <a:r>
              <a:rPr lang="en-GB" sz="2400" dirty="0">
                <a:solidFill>
                  <a:schemeClr val="accent5">
                    <a:lumMod val="50000"/>
                  </a:schemeClr>
                </a:solidFill>
              </a:rPr>
              <a:t>cinq </a:t>
            </a:r>
            <a:r>
              <a:rPr lang="en-GB" sz="2400" dirty="0" err="1">
                <a:solidFill>
                  <a:schemeClr val="accent5">
                    <a:lumMod val="50000"/>
                  </a:schemeClr>
                </a:solidFill>
              </a:rPr>
              <a:t>magasins</a:t>
            </a:r>
            <a:endParaRPr lang="en-GB" sz="2400" dirty="0">
              <a:solidFill>
                <a:schemeClr val="accent5">
                  <a:lumMod val="50000"/>
                </a:schemeClr>
              </a:solidFill>
            </a:endParaRPr>
          </a:p>
        </p:txBody>
      </p:sp>
      <p:sp>
        <p:nvSpPr>
          <p:cNvPr id="57" name="TextBox 56"/>
          <p:cNvSpPr txBox="1"/>
          <p:nvPr/>
        </p:nvSpPr>
        <p:spPr>
          <a:xfrm>
            <a:off x="9542857" y="5177233"/>
            <a:ext cx="2971800" cy="461665"/>
          </a:xfrm>
          <a:prstGeom prst="rect">
            <a:avLst/>
          </a:prstGeom>
          <a:noFill/>
        </p:spPr>
        <p:txBody>
          <a:bodyPr wrap="square" rtlCol="0">
            <a:spAutoFit/>
          </a:bodyPr>
          <a:lstStyle/>
          <a:p>
            <a:r>
              <a:rPr lang="en-GB" sz="2400" dirty="0" err="1">
                <a:solidFill>
                  <a:schemeClr val="accent5">
                    <a:lumMod val="50000"/>
                  </a:schemeClr>
                </a:solidFill>
              </a:rPr>
              <a:t>une</a:t>
            </a:r>
            <a:r>
              <a:rPr lang="en-GB" sz="2400" dirty="0">
                <a:solidFill>
                  <a:schemeClr val="accent5">
                    <a:lumMod val="50000"/>
                  </a:schemeClr>
                </a:solidFill>
              </a:rPr>
              <a:t> machine</a:t>
            </a:r>
          </a:p>
        </p:txBody>
      </p:sp>
      <p:sp>
        <p:nvSpPr>
          <p:cNvPr id="58" name="TextBox 57"/>
          <p:cNvSpPr txBox="1"/>
          <p:nvPr/>
        </p:nvSpPr>
        <p:spPr>
          <a:xfrm>
            <a:off x="9542857" y="5703978"/>
            <a:ext cx="2971800" cy="461665"/>
          </a:xfrm>
          <a:prstGeom prst="rect">
            <a:avLst/>
          </a:prstGeom>
          <a:noFill/>
        </p:spPr>
        <p:txBody>
          <a:bodyPr wrap="square" rtlCol="0">
            <a:spAutoFit/>
          </a:bodyPr>
          <a:lstStyle/>
          <a:p>
            <a:r>
              <a:rPr lang="en-GB" sz="2400" dirty="0" err="1">
                <a:solidFill>
                  <a:schemeClr val="accent5">
                    <a:lumMod val="50000"/>
                  </a:schemeClr>
                </a:solidFill>
              </a:rPr>
              <a:t>deux</a:t>
            </a:r>
            <a:r>
              <a:rPr lang="en-GB" sz="2400" dirty="0">
                <a:solidFill>
                  <a:schemeClr val="accent5">
                    <a:lumMod val="50000"/>
                  </a:schemeClr>
                </a:solidFill>
              </a:rPr>
              <a:t> </a:t>
            </a:r>
            <a:r>
              <a:rPr lang="en-GB" sz="2400" dirty="0" err="1">
                <a:solidFill>
                  <a:schemeClr val="accent5">
                    <a:lumMod val="50000"/>
                  </a:schemeClr>
                </a:solidFill>
              </a:rPr>
              <a:t>maisons</a:t>
            </a:r>
            <a:endParaRPr lang="en-GB" sz="2400" dirty="0">
              <a:solidFill>
                <a:schemeClr val="accent5">
                  <a:lumMod val="50000"/>
                </a:schemeClr>
              </a:solidFill>
            </a:endParaRPr>
          </a:p>
        </p:txBody>
      </p:sp>
      <p:sp>
        <p:nvSpPr>
          <p:cNvPr id="7" name="Rectangle 6"/>
          <p:cNvSpPr/>
          <p:nvPr/>
        </p:nvSpPr>
        <p:spPr>
          <a:xfrm>
            <a:off x="621426" y="2243357"/>
            <a:ext cx="4064000" cy="3922285"/>
          </a:xfrm>
          <a:prstGeom prst="rect">
            <a:avLst/>
          </a:prstGeom>
          <a:solidFill>
            <a:schemeClr val="bg1">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9CB54066-E923-0D40-9F87-B23ABCCB428C}"/>
              </a:ext>
            </a:extLst>
          </p:cNvPr>
          <p:cNvSpPr>
            <a:spLocks noGrp="1"/>
          </p:cNvSpPr>
          <p:nvPr>
            <p:ph type="title"/>
          </p:nvPr>
        </p:nvSpPr>
        <p:spPr>
          <a:xfrm>
            <a:off x="124312" y="-204766"/>
            <a:ext cx="5295026" cy="1325563"/>
          </a:xfrm>
        </p:spPr>
        <p:txBody>
          <a:bodyPr/>
          <a:lstStyle/>
          <a:p>
            <a:pPr lvl="0">
              <a:lnSpc>
                <a:spcPct val="100000"/>
              </a:lnSpc>
              <a:spcBef>
                <a:spcPts val="0"/>
              </a:spcBef>
            </a:pPr>
            <a:r>
              <a:rPr lang="en-GB" sz="3200" b="1" dirty="0" err="1">
                <a:solidFill>
                  <a:prstClr val="white"/>
                </a:solidFill>
                <a:latin typeface="Century Gothic" panose="020F0302020204030204"/>
                <a:ea typeface="+mn-ea"/>
                <a:cs typeface="+mn-cs"/>
              </a:rPr>
              <a:t>Réponses</a:t>
            </a:r>
            <a:r>
              <a:rPr lang="en-GB" sz="3200" b="1" dirty="0">
                <a:solidFill>
                  <a:prstClr val="white"/>
                </a:solidFill>
                <a:latin typeface="Century Gothic" panose="020F0302020204030204"/>
                <a:ea typeface="+mn-ea"/>
                <a:cs typeface="+mn-cs"/>
              </a:rPr>
              <a:t> - </a:t>
            </a:r>
            <a:r>
              <a:rPr lang="en-GB" sz="3200" b="1" dirty="0" err="1">
                <a:solidFill>
                  <a:prstClr val="white"/>
                </a:solidFill>
                <a:latin typeface="Century Gothic" panose="020F0302020204030204"/>
                <a:ea typeface="+mn-ea"/>
                <a:cs typeface="+mn-cs"/>
              </a:rPr>
              <a:t>Partenaire</a:t>
            </a:r>
            <a:r>
              <a:rPr lang="en-GB" sz="3200" b="1" dirty="0">
                <a:solidFill>
                  <a:prstClr val="white"/>
                </a:solidFill>
                <a:latin typeface="Century Gothic" panose="020F0302020204030204"/>
                <a:ea typeface="+mn-ea"/>
                <a:cs typeface="+mn-cs"/>
              </a:rPr>
              <a:t> A</a:t>
            </a:r>
            <a:endParaRPr lang="en-US" dirty="0"/>
          </a:p>
        </p:txBody>
      </p:sp>
    </p:spTree>
    <p:extLst>
      <p:ext uri="{BB962C8B-B14F-4D97-AF65-F5344CB8AC3E}">
        <p14:creationId xmlns:p14="http://schemas.microsoft.com/office/powerpoint/2010/main" val="32487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2" grpId="0"/>
      <p:bldP spid="43" grpId="0"/>
      <p:bldP spid="44" grpId="0"/>
      <p:bldP spid="54" grpId="0"/>
      <p:bldP spid="55" grpId="0"/>
      <p:bldP spid="56" grpId="0"/>
      <p:bldP spid="57" grpId="0"/>
      <p:bldP spid="5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3007</TotalTime>
  <Words>2406</Words>
  <Application>Microsoft Macintosh PowerPoint</Application>
  <PresentationFormat>Widescreen</PresentationFormat>
  <Paragraphs>356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Century Gothic</vt:lpstr>
      <vt:lpstr>1_Office Theme</vt:lpstr>
      <vt:lpstr>2_Office Theme</vt:lpstr>
      <vt:lpstr>Grammar </vt:lpstr>
      <vt:lpstr>To say what there is</vt:lpstr>
      <vt:lpstr>There are … au pluriel</vt:lpstr>
      <vt:lpstr>Combien de …? (How many…)</vt:lpstr>
      <vt:lpstr>Combien de …?</vt:lpstr>
      <vt:lpstr>Combien de …?</vt:lpstr>
      <vt:lpstr>Combien de …?</vt:lpstr>
      <vt:lpstr>Combien de …?</vt:lpstr>
      <vt:lpstr>Réponses - Partenaire A</vt:lpstr>
      <vt:lpstr>Réponses - Partenaire B</vt:lpstr>
      <vt:lpstr>La famille de Jean</vt:lpstr>
      <vt:lpstr>La famille de Jean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353</cp:revision>
  <dcterms:created xsi:type="dcterms:W3CDTF">2019-03-27T07:30:03Z</dcterms:created>
  <dcterms:modified xsi:type="dcterms:W3CDTF">2020-02-10T09:50:13Z</dcterms:modified>
</cp:coreProperties>
</file>