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47" r:id="rId3"/>
    <p:sldMasterId id="2147483760" r:id="rId4"/>
    <p:sldMasterId id="2147483773" r:id="rId5"/>
    <p:sldMasterId id="2147483786" r:id="rId6"/>
  </p:sldMasterIdLst>
  <p:notesMasterIdLst>
    <p:notesMasterId r:id="rId53"/>
  </p:notesMasterIdLst>
  <p:sldIdLst>
    <p:sldId id="259" r:id="rId7"/>
    <p:sldId id="657" r:id="rId8"/>
    <p:sldId id="658" r:id="rId9"/>
    <p:sldId id="509" r:id="rId10"/>
    <p:sldId id="511" r:id="rId11"/>
    <p:sldId id="512" r:id="rId12"/>
    <p:sldId id="510" r:id="rId13"/>
    <p:sldId id="643" r:id="rId14"/>
    <p:sldId id="649" r:id="rId15"/>
    <p:sldId id="647" r:id="rId16"/>
    <p:sldId id="650" r:id="rId17"/>
    <p:sldId id="640" r:id="rId18"/>
    <p:sldId id="641" r:id="rId19"/>
    <p:sldId id="642" r:id="rId20"/>
    <p:sldId id="315" r:id="rId21"/>
    <p:sldId id="282" r:id="rId22"/>
    <p:sldId id="498" r:id="rId23"/>
    <p:sldId id="273" r:id="rId24"/>
    <p:sldId id="616" r:id="rId25"/>
    <p:sldId id="617" r:id="rId26"/>
    <p:sldId id="317" r:id="rId27"/>
    <p:sldId id="276" r:id="rId28"/>
    <p:sldId id="654" r:id="rId29"/>
    <p:sldId id="618" r:id="rId30"/>
    <p:sldId id="632" r:id="rId31"/>
    <p:sldId id="633" r:id="rId32"/>
    <p:sldId id="635" r:id="rId33"/>
    <p:sldId id="636" r:id="rId34"/>
    <p:sldId id="492" r:id="rId35"/>
    <p:sldId id="659" r:id="rId36"/>
    <p:sldId id="660" r:id="rId37"/>
    <p:sldId id="637" r:id="rId38"/>
    <p:sldId id="651" r:id="rId39"/>
    <p:sldId id="638" r:id="rId40"/>
    <p:sldId id="653" r:id="rId41"/>
    <p:sldId id="652" r:id="rId42"/>
    <p:sldId id="274" r:id="rId43"/>
    <p:sldId id="291" r:id="rId44"/>
    <p:sldId id="292" r:id="rId45"/>
    <p:sldId id="620" r:id="rId46"/>
    <p:sldId id="639" r:id="rId47"/>
    <p:sldId id="497" r:id="rId48"/>
    <p:sldId id="500" r:id="rId49"/>
    <p:sldId id="655" r:id="rId50"/>
    <p:sldId id="490" r:id="rId51"/>
    <p:sldId id="26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1"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993300"/>
    <a:srgbClr val="FFE8CB"/>
    <a:srgbClr val="FFF4E7"/>
    <a:srgbClr val="EBEFF7"/>
    <a:srgbClr val="A82800"/>
    <a:srgbClr val="CC3300"/>
    <a:srgbClr val="D1DFEF"/>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78541" autoAdjust="0"/>
  </p:normalViewPr>
  <p:slideViewPr>
    <p:cSldViewPr snapToGrid="0">
      <p:cViewPr>
        <p:scale>
          <a:sx n="60" d="100"/>
          <a:sy n="60" d="100"/>
        </p:scale>
        <p:origin x="2388" y="94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21/07/2021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[v] </a:t>
            </a:r>
            <a:r>
              <a:rPr lang="en-GB" sz="1200" b="0" dirty="0"/>
              <a:t>and</a:t>
            </a:r>
            <a:r>
              <a:rPr lang="en-GB" sz="1200" b="1" dirty="0"/>
              <a:t> [f]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adjective endings with indefinite articles (R3) dative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adjective endings with indefinite articles (R1/R2) and definite articles (R1/R2/R3)</a:t>
            </a: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8.3.1.6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a:solidFill>
                  <a:schemeClr val="tx1"/>
                </a:solidFill>
                <a:effectLst/>
                <a:latin typeface="+mn-lt"/>
                <a:ea typeface="+mn-ea"/>
                <a:cs typeface="+mn-cs"/>
              </a:rPr>
              <a:t>Baum [1013] Feld [834] </a:t>
            </a:r>
            <a:r>
              <a:rPr lang="en-GB" sz="1200" kern="1200" dirty="0" err="1">
                <a:solidFill>
                  <a:schemeClr val="tx1"/>
                </a:solidFill>
                <a:effectLst/>
                <a:latin typeface="+mn-lt"/>
                <a:ea typeface="+mn-ea"/>
                <a:cs typeface="+mn-cs"/>
              </a:rPr>
              <a:t>Gebäude</a:t>
            </a:r>
            <a:r>
              <a:rPr lang="en-GB" sz="1200" kern="1200" dirty="0">
                <a:solidFill>
                  <a:schemeClr val="tx1"/>
                </a:solidFill>
                <a:effectLst/>
                <a:latin typeface="+mn-lt"/>
                <a:ea typeface="+mn-ea"/>
                <a:cs typeface="+mn-cs"/>
              </a:rPr>
              <a:t> [1316] Teil [198] Universität [415] </a:t>
            </a:r>
            <a:r>
              <a:rPr lang="en-GB" sz="1200" kern="1200" dirty="0" err="1">
                <a:solidFill>
                  <a:schemeClr val="tx1"/>
                </a:solidFill>
                <a:effectLst/>
                <a:latin typeface="+mn-lt"/>
                <a:ea typeface="+mn-ea"/>
                <a:cs typeface="+mn-cs"/>
              </a:rPr>
              <a:t>bekannt</a:t>
            </a:r>
            <a:r>
              <a:rPr lang="en-GB" sz="1200" kern="1200" dirty="0">
                <a:solidFill>
                  <a:schemeClr val="tx1"/>
                </a:solidFill>
                <a:effectLst/>
                <a:latin typeface="+mn-lt"/>
                <a:ea typeface="+mn-ea"/>
                <a:cs typeface="+mn-cs"/>
              </a:rPr>
              <a:t> [319] aus</a:t>
            </a:r>
            <a:r>
              <a:rPr lang="en-GB" sz="1200" kern="1200" baseline="30000" dirty="0">
                <a:solidFill>
                  <a:schemeClr val="tx1"/>
                </a:solidFill>
                <a:effectLst/>
                <a:latin typeface="+mn-lt"/>
                <a:ea typeface="+mn-ea"/>
                <a:cs typeface="+mn-cs"/>
              </a:rPr>
              <a:t>1</a:t>
            </a:r>
            <a:r>
              <a:rPr lang="en-GB" sz="1200" kern="1200" dirty="0">
                <a:solidFill>
                  <a:schemeClr val="tx1"/>
                </a:solidFill>
                <a:effectLst/>
                <a:latin typeface="+mn-lt"/>
                <a:ea typeface="+mn-ea"/>
                <a:cs typeface="+mn-cs"/>
              </a:rPr>
              <a:t> [37] </a:t>
            </a:r>
            <a:r>
              <a:rPr lang="en-GB" sz="1200" kern="1200" dirty="0" err="1">
                <a:solidFill>
                  <a:schemeClr val="tx1"/>
                </a:solidFill>
                <a:effectLst/>
                <a:latin typeface="+mn-lt"/>
                <a:ea typeface="+mn-ea"/>
                <a:cs typeface="+mn-cs"/>
              </a:rPr>
              <a:t>hinter</a:t>
            </a:r>
            <a:r>
              <a:rPr lang="en-GB" sz="1200" kern="1200" dirty="0">
                <a:solidFill>
                  <a:schemeClr val="tx1"/>
                </a:solidFill>
                <a:effectLst/>
                <a:latin typeface="+mn-lt"/>
                <a:ea typeface="+mn-ea"/>
                <a:cs typeface="+mn-cs"/>
              </a:rPr>
              <a:t> [269] </a:t>
            </a:r>
            <a:r>
              <a:rPr lang="en-GB" sz="1200" kern="1200" dirty="0" err="1">
                <a:solidFill>
                  <a:schemeClr val="tx1"/>
                </a:solidFill>
                <a:effectLst/>
                <a:latin typeface="+mn-lt"/>
                <a:ea typeface="+mn-ea"/>
                <a:cs typeface="+mn-cs"/>
              </a:rPr>
              <a:t>neben</a:t>
            </a:r>
            <a:r>
              <a:rPr lang="en-GB" sz="1200" kern="1200" dirty="0">
                <a:solidFill>
                  <a:schemeClr val="tx1"/>
                </a:solidFill>
                <a:effectLst/>
                <a:latin typeface="+mn-lt"/>
                <a:ea typeface="+mn-ea"/>
                <a:cs typeface="+mn-cs"/>
              </a:rPr>
              <a:t> [266] vor</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[50]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8.3.1.3 (revisit)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sollen</a:t>
            </a:r>
            <a:r>
              <a:rPr lang="en-GB" sz="1200" kern="1200" dirty="0">
                <a:solidFill>
                  <a:schemeClr val="tx1"/>
                </a:solidFill>
                <a:effectLst/>
                <a:latin typeface="+mn-lt"/>
                <a:ea typeface="+mn-ea"/>
                <a:cs typeface="+mn-cs"/>
              </a:rPr>
              <a:t> [60] ich </a:t>
            </a:r>
            <a:r>
              <a:rPr lang="en-GB" sz="1200" kern="1200" dirty="0" err="1">
                <a:solidFill>
                  <a:schemeClr val="tx1"/>
                </a:solidFill>
                <a:effectLst/>
                <a:latin typeface="+mn-lt"/>
                <a:ea typeface="+mn-ea"/>
                <a:cs typeface="+mn-cs"/>
              </a:rPr>
              <a:t>soll</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sollst</a:t>
            </a:r>
            <a:r>
              <a:rPr lang="en-GB" sz="1200" kern="1200" dirty="0">
                <a:solidFill>
                  <a:schemeClr val="tx1"/>
                </a:solidFill>
                <a:effectLst/>
                <a:latin typeface="+mn-lt"/>
                <a:ea typeface="+mn-ea"/>
                <a:cs typeface="+mn-cs"/>
              </a:rPr>
              <a:t> er/</a:t>
            </a:r>
            <a:r>
              <a:rPr lang="en-GB" sz="1200" kern="1200" dirty="0" err="1">
                <a:solidFill>
                  <a:schemeClr val="tx1"/>
                </a:solidFill>
                <a:effectLst/>
                <a:latin typeface="+mn-lt"/>
                <a:ea typeface="+mn-ea"/>
                <a:cs typeface="+mn-cs"/>
              </a:rPr>
              <a:t>sie</a:t>
            </a:r>
            <a:r>
              <a:rPr lang="en-GB" sz="1200" kern="1200" dirty="0">
                <a:solidFill>
                  <a:schemeClr val="tx1"/>
                </a:solidFill>
                <a:effectLst/>
                <a:latin typeface="+mn-lt"/>
                <a:ea typeface="+mn-ea"/>
                <a:cs typeface="+mn-cs"/>
              </a:rPr>
              <a:t>/es </a:t>
            </a:r>
            <a:r>
              <a:rPr lang="en-GB" sz="1200" kern="1200" dirty="0" err="1">
                <a:solidFill>
                  <a:schemeClr val="tx1"/>
                </a:solidFill>
                <a:effectLst/>
                <a:latin typeface="+mn-lt"/>
                <a:ea typeface="+mn-ea"/>
                <a:cs typeface="+mn-cs"/>
              </a:rPr>
              <a:t>soll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kosten</a:t>
            </a:r>
            <a:r>
              <a:rPr lang="en-GB" sz="1200" kern="1200" dirty="0">
                <a:solidFill>
                  <a:schemeClr val="tx1"/>
                </a:solidFill>
                <a:effectLst/>
                <a:latin typeface="+mn-lt"/>
                <a:ea typeface="+mn-ea"/>
                <a:cs typeface="+mn-cs"/>
              </a:rPr>
              <a:t> [903] </a:t>
            </a:r>
            <a:r>
              <a:rPr lang="en-GB" sz="1200" kern="1200" dirty="0" err="1">
                <a:solidFill>
                  <a:schemeClr val="tx1"/>
                </a:solidFill>
                <a:effectLst/>
                <a:latin typeface="+mn-lt"/>
                <a:ea typeface="+mn-ea"/>
                <a:cs typeface="+mn-cs"/>
              </a:rPr>
              <a:t>lachen</a:t>
            </a:r>
            <a:r>
              <a:rPr lang="en-GB" sz="1200" kern="1200" dirty="0">
                <a:solidFill>
                  <a:schemeClr val="tx1"/>
                </a:solidFill>
                <a:effectLst/>
                <a:latin typeface="+mn-lt"/>
                <a:ea typeface="+mn-ea"/>
                <a:cs typeface="+mn-cs"/>
              </a:rPr>
              <a:t> [444] </a:t>
            </a:r>
            <a:r>
              <a:rPr lang="en-GB" sz="1200" kern="1200" dirty="0" err="1">
                <a:solidFill>
                  <a:schemeClr val="tx1"/>
                </a:solidFill>
                <a:effectLst/>
                <a:latin typeface="+mn-lt"/>
                <a:ea typeface="+mn-ea"/>
                <a:cs typeface="+mn-cs"/>
              </a:rPr>
              <a:t>teilen</a:t>
            </a:r>
            <a:r>
              <a:rPr lang="en-GB" sz="1200" kern="1200" dirty="0">
                <a:solidFill>
                  <a:schemeClr val="tx1"/>
                </a:solidFill>
                <a:effectLst/>
                <a:latin typeface="+mn-lt"/>
                <a:ea typeface="+mn-ea"/>
                <a:cs typeface="+mn-cs"/>
              </a:rPr>
              <a:t> [906] </a:t>
            </a:r>
            <a:r>
              <a:rPr lang="en-GB" sz="1200" kern="1200" dirty="0" err="1">
                <a:solidFill>
                  <a:schemeClr val="tx1"/>
                </a:solidFill>
                <a:effectLst/>
                <a:latin typeface="+mn-lt"/>
                <a:ea typeface="+mn-ea"/>
                <a:cs typeface="+mn-cs"/>
              </a:rPr>
              <a:t>verstecken</a:t>
            </a:r>
            <a:r>
              <a:rPr lang="en-GB" sz="1200" kern="1200" dirty="0">
                <a:solidFill>
                  <a:schemeClr val="tx1"/>
                </a:solidFill>
                <a:effectLst/>
                <a:latin typeface="+mn-lt"/>
                <a:ea typeface="+mn-ea"/>
                <a:cs typeface="+mn-cs"/>
              </a:rPr>
              <a:t> [1575] </a:t>
            </a:r>
            <a:r>
              <a:rPr lang="en-GB" sz="1200" kern="1200" dirty="0" err="1">
                <a:solidFill>
                  <a:schemeClr val="tx1"/>
                </a:solidFill>
                <a:effectLst/>
                <a:latin typeface="+mn-lt"/>
                <a:ea typeface="+mn-ea"/>
                <a:cs typeface="+mn-cs"/>
              </a:rPr>
              <a:t>versuchen</a:t>
            </a:r>
            <a:r>
              <a:rPr lang="en-GB" sz="1200" kern="1200" dirty="0">
                <a:solidFill>
                  <a:schemeClr val="tx1"/>
                </a:solidFill>
                <a:effectLst/>
                <a:latin typeface="+mn-lt"/>
                <a:ea typeface="+mn-ea"/>
                <a:cs typeface="+mn-cs"/>
              </a:rPr>
              <a:t> [247] </a:t>
            </a:r>
            <a:r>
              <a:rPr lang="en-GB" sz="1200" kern="1200" dirty="0" err="1">
                <a:solidFill>
                  <a:schemeClr val="tx1"/>
                </a:solidFill>
                <a:effectLst/>
                <a:latin typeface="+mn-lt"/>
                <a:ea typeface="+mn-ea"/>
                <a:cs typeface="+mn-cs"/>
              </a:rPr>
              <a:t>Fehler</a:t>
            </a:r>
            <a:r>
              <a:rPr lang="en-GB" sz="1200" kern="1200" dirty="0">
                <a:solidFill>
                  <a:schemeClr val="tx1"/>
                </a:solidFill>
                <a:effectLst/>
                <a:latin typeface="+mn-lt"/>
                <a:ea typeface="+mn-ea"/>
                <a:cs typeface="+mn-cs"/>
              </a:rPr>
              <a:t> [861] </a:t>
            </a:r>
            <a:r>
              <a:rPr lang="en-GB" sz="1200" kern="1200" dirty="0" err="1">
                <a:solidFill>
                  <a:schemeClr val="tx1"/>
                </a:solidFill>
                <a:effectLst/>
                <a:latin typeface="+mn-lt"/>
                <a:ea typeface="+mn-ea"/>
                <a:cs typeface="+mn-cs"/>
              </a:rPr>
              <a:t>Gefühl</a:t>
            </a:r>
            <a:r>
              <a:rPr lang="en-GB" sz="1200" kern="1200" dirty="0">
                <a:solidFill>
                  <a:schemeClr val="tx1"/>
                </a:solidFill>
                <a:effectLst/>
                <a:latin typeface="+mn-lt"/>
                <a:ea typeface="+mn-ea"/>
                <a:cs typeface="+mn-cs"/>
              </a:rPr>
              <a:t> [462] </a:t>
            </a:r>
            <a:r>
              <a:rPr lang="en-GB" sz="1200" kern="1200" dirty="0" err="1">
                <a:solidFill>
                  <a:schemeClr val="tx1"/>
                </a:solidFill>
                <a:effectLst/>
                <a:latin typeface="+mn-lt"/>
                <a:ea typeface="+mn-ea"/>
                <a:cs typeface="+mn-cs"/>
              </a:rPr>
              <a:t>Glas</a:t>
            </a:r>
            <a:r>
              <a:rPr lang="en-GB" sz="1200" kern="1200" dirty="0">
                <a:solidFill>
                  <a:schemeClr val="tx1"/>
                </a:solidFill>
                <a:effectLst/>
                <a:latin typeface="+mn-lt"/>
                <a:ea typeface="+mn-ea"/>
                <a:cs typeface="+mn-cs"/>
              </a:rPr>
              <a:t> [885] </a:t>
            </a:r>
            <a:r>
              <a:rPr lang="en-GB" sz="1200" kern="1200" dirty="0" err="1">
                <a:solidFill>
                  <a:schemeClr val="tx1"/>
                </a:solidFill>
                <a:effectLst/>
                <a:latin typeface="+mn-lt"/>
                <a:ea typeface="+mn-ea"/>
                <a:cs typeface="+mn-cs"/>
              </a:rPr>
              <a:t>Kosten</a:t>
            </a:r>
            <a:r>
              <a:rPr lang="en-GB" sz="1200" kern="1200" dirty="0">
                <a:solidFill>
                  <a:schemeClr val="tx1"/>
                </a:solidFill>
                <a:effectLst/>
                <a:latin typeface="+mn-lt"/>
                <a:ea typeface="+mn-ea"/>
                <a:cs typeface="+mn-cs"/>
              </a:rPr>
              <a:t> [564] Stunde</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[262] </a:t>
            </a:r>
            <a:r>
              <a:rPr lang="en-GB" sz="1200" kern="1200" dirty="0" err="1">
                <a:solidFill>
                  <a:schemeClr val="tx1"/>
                </a:solidFill>
                <a:effectLst/>
                <a:latin typeface="+mn-lt"/>
                <a:ea typeface="+mn-ea"/>
                <a:cs typeface="+mn-cs"/>
              </a:rPr>
              <a:t>etwa</a:t>
            </a:r>
            <a:r>
              <a:rPr lang="en-GB" sz="1200" kern="1200" dirty="0">
                <a:solidFill>
                  <a:schemeClr val="tx1"/>
                </a:solidFill>
                <a:effectLst/>
                <a:latin typeface="+mn-lt"/>
                <a:ea typeface="+mn-ea"/>
                <a:cs typeface="+mn-cs"/>
              </a:rPr>
              <a:t> [181]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8.2.2.1 (revisit)</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alles</a:t>
            </a:r>
            <a:r>
              <a:rPr lang="en-GB" sz="1200" kern="1200" dirty="0">
                <a:solidFill>
                  <a:schemeClr val="tx1"/>
                </a:solidFill>
                <a:effectLst/>
                <a:latin typeface="+mn-lt"/>
                <a:ea typeface="+mn-ea"/>
                <a:cs typeface="+mn-cs"/>
              </a:rPr>
              <a:t> [36] alle [36] Rock [3551] </a:t>
            </a:r>
            <a:r>
              <a:rPr lang="en-GB" sz="1200" kern="1200" dirty="0" err="1">
                <a:solidFill>
                  <a:schemeClr val="tx1"/>
                </a:solidFill>
                <a:effectLst/>
                <a:latin typeface="+mn-lt"/>
                <a:ea typeface="+mn-ea"/>
                <a:cs typeface="+mn-cs"/>
              </a:rPr>
              <a:t>Kleid</a:t>
            </a:r>
            <a:r>
              <a:rPr lang="en-GB" sz="1200" kern="1200" dirty="0">
                <a:solidFill>
                  <a:schemeClr val="tx1"/>
                </a:solidFill>
                <a:effectLst/>
                <a:latin typeface="+mn-lt"/>
                <a:ea typeface="+mn-ea"/>
                <a:cs typeface="+mn-cs"/>
              </a:rPr>
              <a:t> [1780] alt [138] arm [1475] </a:t>
            </a:r>
            <a:r>
              <a:rPr lang="en-GB" sz="1200" kern="1200" dirty="0" err="1">
                <a:solidFill>
                  <a:schemeClr val="tx1"/>
                </a:solidFill>
                <a:effectLst/>
                <a:latin typeface="+mn-lt"/>
                <a:ea typeface="+mn-ea"/>
                <a:cs typeface="+mn-cs"/>
              </a:rPr>
              <a:t>einfach</a:t>
            </a:r>
            <a:r>
              <a:rPr lang="en-GB" sz="1200" kern="1200" dirty="0">
                <a:solidFill>
                  <a:schemeClr val="tx1"/>
                </a:solidFill>
                <a:effectLst/>
                <a:latin typeface="+mn-lt"/>
                <a:ea typeface="+mn-ea"/>
                <a:cs typeface="+mn-cs"/>
              </a:rPr>
              <a:t> [131] </a:t>
            </a:r>
            <a:r>
              <a:rPr lang="en-GB" sz="1200" kern="1200" dirty="0" err="1">
                <a:solidFill>
                  <a:schemeClr val="tx1"/>
                </a:solidFill>
                <a:effectLst/>
                <a:latin typeface="+mn-lt"/>
                <a:ea typeface="+mn-ea"/>
                <a:cs typeface="+mn-cs"/>
              </a:rPr>
              <a:t>eng</a:t>
            </a:r>
            <a:r>
              <a:rPr lang="en-GB" sz="1200" kern="1200" dirty="0">
                <a:solidFill>
                  <a:schemeClr val="tx1"/>
                </a:solidFill>
                <a:effectLst/>
                <a:latin typeface="+mn-lt"/>
                <a:ea typeface="+mn-ea"/>
                <a:cs typeface="+mn-cs"/>
              </a:rPr>
              <a:t> [59] </a:t>
            </a:r>
            <a:r>
              <a:rPr lang="en-GB" sz="1200" kern="1200" dirty="0" err="1">
                <a:solidFill>
                  <a:schemeClr val="tx1"/>
                </a:solidFill>
                <a:effectLst/>
                <a:latin typeface="+mn-lt"/>
                <a:ea typeface="+mn-ea"/>
                <a:cs typeface="+mn-cs"/>
              </a:rPr>
              <a:t>genau</a:t>
            </a:r>
            <a:r>
              <a:rPr lang="en-GB" sz="1200" kern="1200" dirty="0">
                <a:solidFill>
                  <a:schemeClr val="tx1"/>
                </a:solidFill>
                <a:effectLst/>
                <a:latin typeface="+mn-lt"/>
                <a:ea typeface="+mn-ea"/>
                <a:cs typeface="+mn-cs"/>
              </a:rPr>
              <a:t> [167] hell [1411] </a:t>
            </a:r>
            <a:r>
              <a:rPr lang="en-GB" sz="1200" kern="1200" dirty="0" err="1">
                <a:solidFill>
                  <a:schemeClr val="tx1"/>
                </a:solidFill>
                <a:effectLst/>
                <a:latin typeface="+mn-lt"/>
                <a:ea typeface="+mn-ea"/>
                <a:cs typeface="+mn-cs"/>
              </a:rPr>
              <a:t>jung</a:t>
            </a:r>
            <a:r>
              <a:rPr lang="en-GB" sz="1200" kern="1200" dirty="0">
                <a:solidFill>
                  <a:schemeClr val="tx1"/>
                </a:solidFill>
                <a:effectLst/>
                <a:latin typeface="+mn-lt"/>
                <a:ea typeface="+mn-ea"/>
                <a:cs typeface="+mn-cs"/>
              </a:rPr>
              <a:t> [199] </a:t>
            </a:r>
            <a:r>
              <a:rPr lang="en-GB" sz="1200" kern="1200" dirty="0" err="1">
                <a:solidFill>
                  <a:schemeClr val="tx1"/>
                </a:solidFill>
                <a:effectLst/>
                <a:latin typeface="+mn-lt"/>
                <a:ea typeface="+mn-ea"/>
                <a:cs typeface="+mn-cs"/>
              </a:rPr>
              <a:t>kurz</a:t>
            </a:r>
            <a:r>
              <a:rPr lang="en-GB" sz="1200" kern="1200" dirty="0">
                <a:solidFill>
                  <a:schemeClr val="tx1"/>
                </a:solidFill>
                <a:effectLst/>
                <a:latin typeface="+mn-lt"/>
                <a:ea typeface="+mn-ea"/>
                <a:cs typeface="+mn-cs"/>
              </a:rPr>
              <a:t> [176] </a:t>
            </a:r>
            <a:r>
              <a:rPr lang="en-GB" sz="1200" kern="1200" dirty="0" err="1">
                <a:solidFill>
                  <a:schemeClr val="tx1"/>
                </a:solidFill>
                <a:effectLst/>
                <a:latin typeface="+mn-lt"/>
                <a:ea typeface="+mn-ea"/>
                <a:cs typeface="+mn-cs"/>
              </a:rPr>
              <a:t>reich</a:t>
            </a:r>
            <a:r>
              <a:rPr lang="en-GB" sz="1200" kern="1200" dirty="0">
                <a:solidFill>
                  <a:schemeClr val="tx1"/>
                </a:solidFill>
                <a:effectLst/>
                <a:latin typeface="+mn-lt"/>
                <a:ea typeface="+mn-ea"/>
                <a:cs typeface="+mn-cs"/>
              </a:rPr>
              <a:t> [1568]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p>
          <a:p>
            <a:r>
              <a:rPr lang="en-US" b="0" dirty="0"/>
              <a:t/>
            </a:r>
            <a:br>
              <a:rPr lang="en-US" b="0" dirty="0"/>
            </a:b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036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p>
          <a:p>
            <a:r>
              <a:rPr lang="en-US" b="0" dirty="0"/>
              <a:t/>
            </a:r>
            <a:br>
              <a:rPr lang="en-US" b="0" dirty="0"/>
            </a:b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067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p>
          <a:p>
            <a:r>
              <a:rPr lang="en-US" b="0" dirty="0"/>
              <a:t/>
            </a:r>
            <a:br>
              <a:rPr lang="en-US" b="0" dirty="0"/>
            </a:b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037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p>
          <a:p>
            <a:r>
              <a:rPr lang="en-US" b="0" dirty="0"/>
              <a:t/>
            </a:r>
            <a:br>
              <a:rPr lang="en-US" b="0" dirty="0"/>
            </a:b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59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p>
          <a:p>
            <a:r>
              <a:rPr lang="en-US" b="0" dirty="0"/>
              <a:t/>
            </a:r>
            <a:br>
              <a:rPr lang="en-US" b="0" dirty="0"/>
            </a:b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187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r>
              <a:rPr lang="en-GB" dirty="0"/>
              <a:t/>
            </a:r>
            <a:br>
              <a:rPr lang="en-GB" dirty="0"/>
            </a:br>
            <a:r>
              <a:rPr lang="en-GB" b="1" dirty="0"/>
              <a:t/>
            </a:r>
            <a:br>
              <a:rPr lang="en-GB" b="1" dirty="0"/>
            </a:br>
            <a:r>
              <a:rPr lang="en-GB" b="1" dirty="0"/>
              <a:t>Aim: </a:t>
            </a:r>
            <a:r>
              <a:rPr lang="en-GB" b="0" dirty="0"/>
              <a:t>To recap prenominal adjective agreement in R1(nominative) and R2 (accusative) with indefinite articles.</a:t>
            </a:r>
            <a:r>
              <a:rPr lang="en-GB" dirty="0"/>
              <a:t/>
            </a:r>
            <a:br>
              <a:rPr lang="en-GB" dirty="0"/>
            </a:br>
            <a:r>
              <a:rPr lang="en-GB" dirty="0"/>
              <a:t/>
            </a:r>
            <a:br>
              <a:rPr lang="en-GB" dirty="0"/>
            </a:br>
            <a:r>
              <a:rPr lang="en-GB" b="1" dirty="0"/>
              <a:t>Procedure:</a:t>
            </a:r>
            <a:r>
              <a:rPr lang="en-GB" dirty="0"/>
              <a:t/>
            </a:r>
            <a:br>
              <a:rPr lang="en-GB" dirty="0"/>
            </a:br>
            <a:r>
              <a:rPr lang="en-GB" dirty="0"/>
              <a:t>1. Click and present the knowledge in small steps as per animation.</a:t>
            </a:r>
          </a:p>
          <a:p>
            <a:r>
              <a:rPr lang="en-GB" dirty="0"/>
              <a:t>2. Elicit the key understanding that after the verb </a:t>
            </a:r>
            <a:r>
              <a:rPr lang="en-GB" i="1" dirty="0"/>
              <a:t>sein</a:t>
            </a:r>
            <a:r>
              <a:rPr lang="en-GB" dirty="0"/>
              <a:t> R1 endings are needed, and after most other verbs R2 endings are needed.</a:t>
            </a:r>
            <a:br>
              <a:rPr lang="en-GB" dirty="0"/>
            </a:br>
            <a:r>
              <a:rPr lang="en-GB" dirty="0"/>
              <a:t/>
            </a:r>
            <a:br>
              <a:rPr lang="en-GB" dirty="0"/>
            </a:br>
            <a:r>
              <a:rPr lang="en-GB" b="1" dirty="0"/>
              <a:t>Note</a:t>
            </a:r>
            <a:r>
              <a:rPr lang="en-GB" dirty="0"/>
              <a:t>: R1 is also used after </a:t>
            </a:r>
            <a:r>
              <a:rPr lang="en-GB" i="1" dirty="0" err="1"/>
              <a:t>werden</a:t>
            </a:r>
            <a:r>
              <a:rPr lang="en-GB" dirty="0"/>
              <a:t> and </a:t>
            </a:r>
            <a:r>
              <a:rPr lang="en-GB" i="1" dirty="0" err="1"/>
              <a:t>heißen</a:t>
            </a:r>
            <a:r>
              <a:rPr lang="en-GB" i="1" dirty="0"/>
              <a:t> </a:t>
            </a:r>
            <a:r>
              <a:rPr lang="en-GB" i="0" dirty="0"/>
              <a:t>but this knowledge will be taught later.</a:t>
            </a: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414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practise distinguishing between sentences including prepositions saying </a:t>
            </a:r>
            <a:r>
              <a:rPr lang="en-GB" b="1" dirty="0"/>
              <a:t>where</a:t>
            </a:r>
            <a:r>
              <a:rPr lang="en-GB" b="0" dirty="0"/>
              <a:t> things are and those saying merely </a:t>
            </a:r>
            <a:r>
              <a:rPr lang="en-GB" b="1" dirty="0"/>
              <a:t>what</a:t>
            </a:r>
            <a:r>
              <a:rPr lang="en-GB" b="0" dirty="0"/>
              <a:t> there is</a:t>
            </a:r>
            <a:r>
              <a:rPr lang="en-GB" b="0" baseline="0" dirty="0"/>
              <a:t> (listening).</a:t>
            </a:r>
            <a:r>
              <a:rPr lang="en-GB" b="0" dirty="0"/>
              <a:t/>
            </a:r>
            <a:br>
              <a:rPr lang="en-GB" b="0" dirty="0"/>
            </a:br>
            <a:r>
              <a:rPr lang="en-GB" dirty="0"/>
              <a:t/>
            </a:r>
            <a:br>
              <a:rPr lang="en-GB" dirty="0"/>
            </a:br>
            <a:r>
              <a:rPr lang="en-GB" b="1" dirty="0"/>
              <a:t>Procedure:</a:t>
            </a:r>
            <a:r>
              <a:rPr lang="en-GB" dirty="0"/>
              <a:t/>
            </a:r>
            <a:br>
              <a:rPr lang="en-GB" dirty="0"/>
            </a:br>
            <a:r>
              <a:rPr lang="en-GB" dirty="0"/>
              <a:t>1. Click on the numbered audio buttons to</a:t>
            </a:r>
            <a:r>
              <a:rPr lang="en-GB" baseline="0" dirty="0"/>
              <a:t> play the sentences.</a:t>
            </a:r>
            <a:endParaRPr lang="en-GB" dirty="0"/>
          </a:p>
          <a:p>
            <a:r>
              <a:rPr lang="en-GB" dirty="0"/>
              <a:t>2. Students fill in the grid (or simply</a:t>
            </a:r>
            <a:r>
              <a:rPr lang="en-GB" baseline="0" dirty="0"/>
              <a:t> note three things per line)</a:t>
            </a:r>
            <a:r>
              <a:rPr lang="en-GB" dirty="0"/>
              <a:t>, indicating ‘</a:t>
            </a:r>
            <a:r>
              <a:rPr lang="en-GB" dirty="0" err="1"/>
              <a:t>ist</a:t>
            </a:r>
            <a:r>
              <a:rPr lang="en-GB" dirty="0"/>
              <a:t>’ or ‘es </a:t>
            </a:r>
            <a:r>
              <a:rPr lang="en-GB" dirty="0" err="1"/>
              <a:t>gibt</a:t>
            </a:r>
            <a:r>
              <a:rPr lang="en-GB" dirty="0"/>
              <a:t>’ in the first column, then the details as specified in English.</a:t>
            </a:r>
          </a:p>
          <a:p>
            <a:r>
              <a:rPr lang="en-GB" dirty="0"/>
              <a:t>3. Click to reveal the answers item by item.</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en-GB" sz="1200" kern="1200" dirty="0">
                <a:solidFill>
                  <a:schemeClr val="tx1"/>
                </a:solidFill>
                <a:effectLst/>
                <a:latin typeface="+mn-lt"/>
                <a:ea typeface="+mn-ea"/>
                <a:cs typeface="+mn-cs"/>
              </a:rPr>
              <a:t>1. [Links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brauner</a:t>
            </a:r>
            <a:r>
              <a:rPr lang="en-GB" sz="1200" kern="1200" dirty="0">
                <a:solidFill>
                  <a:schemeClr val="tx1"/>
                </a:solidFill>
                <a:effectLst/>
                <a:latin typeface="+mn-lt"/>
                <a:ea typeface="+mn-ea"/>
                <a:cs typeface="+mn-cs"/>
              </a:rPr>
              <a:t> Hut.</a:t>
            </a:r>
          </a:p>
          <a:p>
            <a:r>
              <a:rPr lang="en-GB" sz="1200" kern="1200" dirty="0">
                <a:solidFill>
                  <a:schemeClr val="tx1"/>
                </a:solidFill>
                <a:effectLst/>
                <a:latin typeface="+mn-lt"/>
                <a:ea typeface="+mn-ea"/>
                <a:cs typeface="+mn-cs"/>
              </a:rPr>
              <a:t>2. [Es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alten</a:t>
            </a:r>
            <a:r>
              <a:rPr lang="en-GB" sz="1200" kern="1200" dirty="0">
                <a:solidFill>
                  <a:schemeClr val="tx1"/>
                </a:solidFill>
                <a:effectLst/>
                <a:latin typeface="+mn-lt"/>
                <a:ea typeface="+mn-ea"/>
                <a:cs typeface="+mn-cs"/>
              </a:rPr>
              <a:t> Computer.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[Es </a:t>
            </a:r>
            <a:r>
              <a:rPr lang="en-GB" sz="1200" kern="1200" dirty="0" err="1">
                <a:solidFill>
                  <a:schemeClr val="tx1"/>
                </a:solidFill>
                <a:effectLst/>
                <a:latin typeface="+mn-lt"/>
                <a:ea typeface="+mn-ea"/>
                <a:cs typeface="+mn-cs"/>
              </a:rPr>
              <a:t>gibt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kleinen</a:t>
            </a:r>
            <a:r>
              <a:rPr lang="en-GB" sz="1200" kern="1200" dirty="0">
                <a:solidFill>
                  <a:schemeClr val="tx1"/>
                </a:solidFill>
                <a:effectLst/>
                <a:latin typeface="+mn-lt"/>
                <a:ea typeface="+mn-ea"/>
                <a:cs typeface="+mn-cs"/>
              </a:rPr>
              <a:t> Tisch.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[Auf </a:t>
            </a:r>
            <a:r>
              <a:rPr lang="en-GB" sz="1200" kern="1200" dirty="0" err="1">
                <a:solidFill>
                  <a:schemeClr val="tx1"/>
                </a:solidFill>
                <a:effectLst/>
                <a:latin typeface="+mn-lt"/>
                <a:ea typeface="+mn-ea"/>
                <a:cs typeface="+mn-cs"/>
              </a:rPr>
              <a:t>dem</a:t>
            </a:r>
            <a:r>
              <a:rPr lang="en-GB" sz="1200" kern="1200" dirty="0">
                <a:solidFill>
                  <a:schemeClr val="tx1"/>
                </a:solidFill>
                <a:effectLst/>
                <a:latin typeface="+mn-lt"/>
                <a:ea typeface="+mn-ea"/>
                <a:cs typeface="+mn-cs"/>
              </a:rPr>
              <a:t> Boden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heller</a:t>
            </a:r>
            <a:r>
              <a:rPr lang="en-GB" sz="1200" kern="1200" dirty="0">
                <a:solidFill>
                  <a:schemeClr val="tx1"/>
                </a:solidFill>
                <a:effectLst/>
                <a:latin typeface="+mn-lt"/>
                <a:ea typeface="+mn-ea"/>
                <a:cs typeface="+mn-cs"/>
              </a:rPr>
              <a:t> Rock.</a:t>
            </a:r>
            <a:r>
              <a:rPr lang="en-GB" b="0" dirty="0"/>
              <a:t/>
            </a:r>
            <a:br>
              <a:rPr lang="en-GB" b="0" dirty="0"/>
            </a:br>
            <a:r>
              <a:rPr lang="en-GB" b="0" dirty="0"/>
              <a:t>5. [</a:t>
            </a:r>
            <a:r>
              <a:rPr lang="en-GB" b="0" dirty="0" err="1"/>
              <a:t>Rechts</a:t>
            </a:r>
            <a:r>
              <a:rPr lang="en-GB" b="0" dirty="0"/>
              <a:t> </a:t>
            </a:r>
            <a:r>
              <a:rPr lang="en-GB" b="0" dirty="0" err="1"/>
              <a:t>ist</a:t>
            </a:r>
            <a:r>
              <a:rPr lang="en-GB" b="0" dirty="0"/>
              <a:t>] </a:t>
            </a:r>
            <a:r>
              <a:rPr lang="en-GB" b="0" dirty="0" err="1"/>
              <a:t>ein</a:t>
            </a:r>
            <a:r>
              <a:rPr lang="en-GB" b="0" dirty="0"/>
              <a:t> </a:t>
            </a:r>
            <a:r>
              <a:rPr lang="en-GB" b="0" dirty="0" err="1"/>
              <a:t>modernes</a:t>
            </a:r>
            <a:r>
              <a:rPr lang="en-GB" b="0" dirty="0"/>
              <a:t> </a:t>
            </a:r>
            <a:r>
              <a:rPr lang="en-GB" b="0" dirty="0" err="1"/>
              <a:t>Schlagzeug</a:t>
            </a:r>
            <a:r>
              <a:rPr lang="en-GB" b="0" dirty="0"/>
              <a:t>.</a:t>
            </a:r>
            <a:br>
              <a:rPr lang="en-GB" b="0" dirty="0"/>
            </a:br>
            <a:r>
              <a:rPr lang="en-GB" b="0" dirty="0"/>
              <a:t>6. [Es </a:t>
            </a:r>
            <a:r>
              <a:rPr lang="en-GB" b="0" dirty="0" err="1"/>
              <a:t>gibt</a:t>
            </a:r>
            <a:r>
              <a:rPr lang="en-GB" b="0" dirty="0"/>
              <a:t>] </a:t>
            </a:r>
            <a:r>
              <a:rPr lang="en-GB" b="0" dirty="0" err="1"/>
              <a:t>einen</a:t>
            </a:r>
            <a:r>
              <a:rPr lang="en-GB" b="0" dirty="0"/>
              <a:t> </a:t>
            </a:r>
            <a:r>
              <a:rPr lang="en-GB" b="0" dirty="0" err="1"/>
              <a:t>weißen</a:t>
            </a:r>
            <a:r>
              <a:rPr lang="en-GB" b="0" dirty="0"/>
              <a:t> Schuh.</a:t>
            </a:r>
            <a:br>
              <a:rPr lang="en-GB" b="0" dirty="0"/>
            </a:br>
            <a:r>
              <a:rPr lang="en-GB" b="0" dirty="0"/>
              <a:t>7. [An der Wand </a:t>
            </a:r>
            <a:r>
              <a:rPr lang="en-GB" b="0" dirty="0" err="1"/>
              <a:t>ist</a:t>
            </a:r>
            <a:r>
              <a:rPr lang="en-GB" b="0" dirty="0"/>
              <a:t>] </a:t>
            </a:r>
            <a:r>
              <a:rPr lang="en-GB" b="0" dirty="0" err="1"/>
              <a:t>ein</a:t>
            </a:r>
            <a:r>
              <a:rPr lang="en-GB" b="0" dirty="0"/>
              <a:t> </a:t>
            </a:r>
            <a:r>
              <a:rPr lang="en-GB" b="0" dirty="0" err="1"/>
              <a:t>buntes</a:t>
            </a:r>
            <a:r>
              <a:rPr lang="en-GB" b="0" dirty="0"/>
              <a:t> </a:t>
            </a:r>
            <a:r>
              <a:rPr lang="en-GB" b="0" dirty="0" err="1"/>
              <a:t>Glasfenster</a:t>
            </a:r>
            <a:r>
              <a:rPr lang="en-GB" b="0" dirty="0"/>
              <a:t>.</a:t>
            </a:r>
            <a:br>
              <a:rPr lang="en-GB" b="0" dirty="0"/>
            </a:br>
            <a:r>
              <a:rPr lang="en-GB" b="0" dirty="0"/>
              <a:t>8. [Es </a:t>
            </a:r>
            <a:r>
              <a:rPr lang="en-GB" b="0" dirty="0" err="1"/>
              <a:t>gibt</a:t>
            </a:r>
            <a:r>
              <a:rPr lang="en-GB" b="0" dirty="0"/>
              <a:t>] </a:t>
            </a:r>
            <a:r>
              <a:rPr lang="en-GB" b="0" dirty="0" err="1"/>
              <a:t>einen</a:t>
            </a:r>
            <a:r>
              <a:rPr lang="en-GB" b="0" dirty="0"/>
              <a:t> </a:t>
            </a:r>
            <a:r>
              <a:rPr lang="en-GB" b="0" dirty="0" err="1"/>
              <a:t>kleinen</a:t>
            </a:r>
            <a:r>
              <a:rPr lang="en-GB" b="0" dirty="0"/>
              <a:t> Teddy.</a:t>
            </a:r>
            <a:r>
              <a:rPr lang="en-GB" dirty="0"/>
              <a:t/>
            </a:r>
            <a:br>
              <a:rPr lang="en-GB" dirty="0"/>
            </a:b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baseline="0" dirty="0"/>
              <a:t>Teddy [&gt;5000], Computer [1252] </a:t>
            </a:r>
            <a:r>
              <a:rPr lang="en-GB" baseline="0" dirty="0" err="1"/>
              <a:t>braun</a:t>
            </a:r>
            <a:r>
              <a:rPr lang="en-GB" baseline="0" dirty="0"/>
              <a:t> [2320] bunt [1817]</a:t>
            </a:r>
            <a:br>
              <a:rPr lang="en-GB" baseline="0" dirty="0"/>
            </a:b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a:t>
            </a:r>
            <a:r>
              <a:rPr lang="en-GB" b="0" baseline="0" dirty="0"/>
              <a:t> practise production of appropriate R1 and R2 articles and adjective endings (writing).</a:t>
            </a:r>
            <a:r>
              <a:rPr lang="en-GB" b="0" dirty="0"/>
              <a:t/>
            </a:r>
            <a:br>
              <a:rPr lang="en-GB" b="0" dirty="0"/>
            </a:br>
            <a:r>
              <a:rPr lang="en-GB" dirty="0"/>
              <a:t/>
            </a:r>
            <a:br>
              <a:rPr lang="en-GB" dirty="0"/>
            </a:br>
            <a:r>
              <a:rPr lang="en-GB" b="1" dirty="0"/>
              <a:t>Procedure:</a:t>
            </a:r>
            <a:r>
              <a:rPr lang="en-GB" dirty="0"/>
              <a:t/>
            </a:r>
            <a:br>
              <a:rPr lang="en-GB" dirty="0"/>
            </a:br>
            <a:r>
              <a:rPr lang="en-GB" dirty="0"/>
              <a:t>1. Students read the texts and write out the articles, adjectives and nouns, putting</a:t>
            </a:r>
            <a:r>
              <a:rPr lang="en-GB" baseline="0" dirty="0"/>
              <a:t> the appropriate endings on the articles and adjectives.</a:t>
            </a:r>
            <a:endParaRPr lang="en-GB" dirty="0"/>
          </a:p>
          <a:p>
            <a:r>
              <a:rPr lang="en-GB" dirty="0"/>
              <a:t>2. Click</a:t>
            </a:r>
            <a:r>
              <a:rPr lang="en-GB" baseline="0" dirty="0"/>
              <a:t> to reveal the answers one by one.</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440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1" baseline="0" dirty="0"/>
              <a:t> 3</a:t>
            </a:r>
            <a:r>
              <a:rPr lang="en-US" b="1" i="0" dirty="0"/>
              <a:t> minutes </a:t>
            </a:r>
            <a:r>
              <a:rPr lang="en-US" b="0" i="0" dirty="0"/>
              <a:t>(two slides)</a:t>
            </a:r>
          </a:p>
          <a:p>
            <a:r>
              <a:rPr lang="en-US" b="1" dirty="0"/>
              <a:t/>
            </a:r>
            <a:br>
              <a:rPr lang="en-US" b="1" dirty="0"/>
            </a:br>
            <a:r>
              <a:rPr lang="en-US" b="1" dirty="0"/>
              <a:t>Aim: </a:t>
            </a:r>
            <a:r>
              <a:rPr lang="en-US" b="0" dirty="0"/>
              <a:t>to </a:t>
            </a:r>
            <a:r>
              <a:rPr lang="en-US" b="0" dirty="0" err="1"/>
              <a:t>practise</a:t>
            </a:r>
            <a:r>
              <a:rPr lang="en-US" b="0" dirty="0"/>
              <a:t> the words from this week’s new vocabulary set and six from the revisited sets.</a:t>
            </a:r>
            <a:br>
              <a:rPr lang="en-US" b="0" dirty="0"/>
            </a:b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1" dirty="0"/>
              <a:t/>
            </a:r>
            <a:br>
              <a:rPr lang="en-GB" b="1" dirty="0"/>
            </a:br>
            <a:r>
              <a:rPr lang="en-GB" b="1" dirty="0"/>
              <a:t>1. </a:t>
            </a:r>
            <a:r>
              <a:rPr lang="en-GB" dirty="0"/>
              <a:t>Students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students try to recall the English orally (chorally), looking at the German (1 minute).</a:t>
            </a:r>
            <a:br>
              <a:rPr lang="en-GB" baseline="0" dirty="0"/>
            </a:br>
            <a:r>
              <a:rPr lang="en-GB" b="1" baseline="0" dirty="0"/>
              <a:t>3. </a:t>
            </a:r>
            <a:r>
              <a:rPr lang="en-GB" baseline="0" dirty="0"/>
              <a:t>Then the German meanings are removed (one by one) and they need to recall them orally (again, chorally), looking at the English (1 minute)</a:t>
            </a:r>
            <a:br>
              <a:rPr lang="en-GB" baseline="0" dirty="0"/>
            </a:br>
            <a:r>
              <a:rPr lang="en-GB" b="1" baseline="0" dirty="0"/>
              <a:t>4. </a:t>
            </a:r>
            <a:r>
              <a:rPr lang="en-GB" baseline="0" dirty="0"/>
              <a:t>Further rounds of learning can be facilitated by one student turning away from the board, and his/her partner asking him/her about the meanings (‘Wie </a:t>
            </a:r>
            <a:r>
              <a:rPr lang="en-GB" baseline="0" dirty="0" err="1"/>
              <a:t>sagt</a:t>
            </a:r>
            <a:r>
              <a:rPr lang="en-GB" baseline="0" dirty="0"/>
              <a:t> man X auf Deutsch?’).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sym typeface="Wingdings" panose="05000000000000000000" pitchFamily="2" charset="2"/>
              </a:rPr>
              <a:t>This is the continuation of the activity on the previous slide.</a:t>
            </a:r>
            <a:endParaRPr lang="en-GB" b="1" baseline="0" dirty="0">
              <a:sym typeface="Wingdings" panose="05000000000000000000" pitchFamily="2" charset="2"/>
            </a:endParaRP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474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[v]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vor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hold your hands, left in front of right, in front of your body, palms facing inward.  Quickly move the right hand over the top of the left, as you say ‘</a:t>
            </a:r>
            <a:r>
              <a:rPr lang="en-GB" baseline="0" dirty="0" err="1"/>
              <a:t>vor</a:t>
            </a:r>
            <a:r>
              <a:rPr lang="en-GB" baseline="0" dirty="0"/>
              <a:t>’, to mime ‘in front’.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[v] </a:t>
            </a:r>
            <a:r>
              <a:rPr lang="en-GB" baseline="0" dirty="0"/>
              <a:t>sound, pronouncing </a:t>
            </a:r>
            <a:r>
              <a:rPr lang="en-GB" b="0" baseline="0" dirty="0"/>
              <a:t>”</a:t>
            </a:r>
            <a:r>
              <a:rPr lang="en-GB" b="1" baseline="0" dirty="0" err="1"/>
              <a:t>vor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b="1" baseline="0" dirty="0" err="1"/>
              <a:t>vor</a:t>
            </a:r>
            <a:r>
              <a:rPr lang="en-GB" baseline="0" dirty="0"/>
              <a:t> [55]</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640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a:t>
            </a:r>
          </a:p>
          <a:p>
            <a:endParaRPr lang="en-GB" b="1" dirty="0"/>
          </a:p>
          <a:p>
            <a:r>
              <a:rPr lang="en-GB" b="1" dirty="0"/>
              <a:t>Aim: </a:t>
            </a:r>
            <a:r>
              <a:rPr lang="en-GB" b="0" dirty="0"/>
              <a:t>To recall meanings of a set of known vocabulary items from this week’s vocabulary sets and categorise them as cognates or false friends.</a:t>
            </a:r>
            <a:r>
              <a:rPr lang="en-GB" dirty="0"/>
              <a:t/>
            </a:r>
            <a:br>
              <a:rPr lang="en-GB" dirty="0"/>
            </a:br>
            <a:r>
              <a:rPr lang="en-GB" dirty="0"/>
              <a:t/>
            </a:r>
            <a:br>
              <a:rPr lang="en-GB" dirty="0"/>
            </a:br>
            <a:r>
              <a:rPr lang="en-GB" b="1" dirty="0"/>
              <a:t>Procedure:</a:t>
            </a:r>
            <a:r>
              <a:rPr lang="en-GB" dirty="0"/>
              <a:t/>
            </a:r>
            <a:br>
              <a:rPr lang="en-GB" dirty="0"/>
            </a:br>
            <a:r>
              <a:rPr lang="en-GB" dirty="0"/>
              <a:t>1. Students match the word to one of the pictures, thereby classing it as either a cognate or a false friend.</a:t>
            </a:r>
          </a:p>
          <a:p>
            <a:r>
              <a:rPr lang="en-GB" dirty="0"/>
              <a:t>2. Click to reveal answer.</a:t>
            </a:r>
          </a:p>
          <a:p>
            <a:r>
              <a:rPr lang="en-GB" dirty="0"/>
              <a:t>3. Where a false friend is identified, clarify the English translation.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a:t>
            </a:r>
            <a:r>
              <a:rPr lang="en-GB" b="0" dirty="0"/>
              <a:t>To explain pronominal adjective agreement in R3 (dative) after certain prepositions with </a:t>
            </a:r>
            <a:r>
              <a:rPr lang="en-GB" b="0" u="sng" dirty="0"/>
              <a:t>indefinite</a:t>
            </a:r>
            <a:r>
              <a:rPr lang="en-GB" b="0" dirty="0"/>
              <a:t> articles.</a:t>
            </a:r>
            <a:br>
              <a:rPr lang="en-GB" b="0" dirty="0"/>
            </a:br>
            <a:r>
              <a:rPr lang="en-GB" dirty="0"/>
              <a:t/>
            </a:r>
            <a:br>
              <a:rPr lang="en-GB" dirty="0"/>
            </a:br>
            <a:r>
              <a:rPr lang="en-GB" b="1" dirty="0"/>
              <a:t>Procedure:</a:t>
            </a:r>
            <a:r>
              <a:rPr lang="en-GB" dirty="0"/>
              <a:t/>
            </a:r>
            <a:br>
              <a:rPr lang="en-GB" dirty="0"/>
            </a:br>
            <a:r>
              <a:rPr lang="en-GB" dirty="0"/>
              <a:t>1. Click and present the knowledge in small steps as per animation.</a:t>
            </a:r>
          </a:p>
          <a:p>
            <a:r>
              <a:rPr lang="en-GB" dirty="0"/>
              <a:t>2. Elicit the key understanding about when to use R1 and R2 endings.</a:t>
            </a:r>
            <a:br>
              <a:rPr lang="en-GB" dirty="0"/>
            </a:br>
            <a:r>
              <a:rPr lang="en-GB" dirty="0"/>
              <a:t>3. Elicit the English for the examples: out of a red apple, out of a small door, out of a blue window.</a:t>
            </a:r>
          </a:p>
          <a:p>
            <a:r>
              <a:rPr lang="en-GB" dirty="0"/>
              <a:t>4. Elicit the prepositions that students already know that also always take R3, and the </a:t>
            </a:r>
            <a:r>
              <a:rPr lang="en-GB" i="1" dirty="0" err="1"/>
              <a:t>Wechselpräpositionen</a:t>
            </a:r>
            <a:r>
              <a:rPr lang="en-GB" i="1" dirty="0"/>
              <a:t> </a:t>
            </a:r>
            <a:r>
              <a:rPr lang="en-GB" dirty="0"/>
              <a:t>that take either R2 or R3.</a:t>
            </a:r>
            <a:br>
              <a:rPr lang="en-GB" dirty="0"/>
            </a:br>
            <a:r>
              <a:rPr lang="en-GB" dirty="0"/>
              <a:t>5. Finally remind them of the two prepositions that they know that are always followed by R2. This primes for the next exercise.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r>
              <a:rPr lang="en-GB" baseline="0" dirty="0"/>
              <a:t/>
            </a:r>
            <a:br>
              <a:rPr lang="en-GB" baseline="0" dirty="0"/>
            </a:br>
            <a:r>
              <a:rPr lang="en-GB" baseline="0" dirty="0" err="1"/>
              <a:t>Apfel</a:t>
            </a:r>
            <a:r>
              <a:rPr lang="en-GB" baseline="0" dirty="0"/>
              <a:t> [3490]</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589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practise written recognition of R3 (dative) and R2 (accusative) adjective endings in a sentence context.</a:t>
            </a:r>
            <a:br>
              <a:rPr lang="en-GB" b="0" dirty="0"/>
            </a:br>
            <a:r>
              <a:rPr lang="en-GB" dirty="0"/>
              <a:t/>
            </a:r>
            <a:br>
              <a:rPr lang="en-GB" dirty="0"/>
            </a:br>
            <a:r>
              <a:rPr lang="en-GB" b="1" dirty="0"/>
              <a:t>Procedure:</a:t>
            </a:r>
            <a:r>
              <a:rPr lang="en-GB" dirty="0"/>
              <a:t/>
            </a:r>
            <a:br>
              <a:rPr lang="en-GB" dirty="0"/>
            </a:br>
            <a:r>
              <a:rPr lang="en-GB" dirty="0"/>
              <a:t>1. Ensure that students know this is a dream narrative, and that they need to fill in the missing preposition </a:t>
            </a:r>
            <a:r>
              <a:rPr lang="en-GB" i="1" dirty="0" err="1"/>
              <a:t>durch</a:t>
            </a:r>
            <a:r>
              <a:rPr lang="en-GB" dirty="0"/>
              <a:t> or </a:t>
            </a:r>
            <a:r>
              <a:rPr lang="en-GB" i="1" dirty="0" err="1"/>
              <a:t>aus</a:t>
            </a:r>
            <a:r>
              <a:rPr lang="en-GB" dirty="0"/>
              <a:t> dependent on the form of the adjective that follows.  Make sure they remember the importance of knowing the gender of the noun in each sentence.</a:t>
            </a:r>
          </a:p>
          <a:p>
            <a:r>
              <a:rPr lang="en-GB" dirty="0"/>
              <a:t>2. Students write 1-8 and the missing preposition and article.</a:t>
            </a:r>
          </a:p>
          <a:p>
            <a:r>
              <a:rPr lang="en-GB" dirty="0"/>
              <a:t>3. Click to reveal answers.</a:t>
            </a:r>
          </a:p>
          <a:p>
            <a:r>
              <a:rPr lang="en-GB" dirty="0"/>
              <a:t>4. Elicit sentence meanings in English.</a:t>
            </a:r>
            <a:br>
              <a:rPr lang="en-GB" dirty="0"/>
            </a:br>
            <a:r>
              <a:rPr lang="en-GB" dirty="0"/>
              <a:t/>
            </a:r>
            <a:br>
              <a:rPr lang="en-GB" dirty="0"/>
            </a:br>
            <a:r>
              <a:rPr lang="en-GB" b="1" baseline="0" dirty="0"/>
              <a:t>Word frequency of unknown words (1 is the most frequent word in German): </a:t>
            </a:r>
            <a:r>
              <a:rPr lang="en-GB" baseline="0" dirty="0"/>
              <a:t/>
            </a:r>
            <a:br>
              <a:rPr lang="en-GB" baseline="0" dirty="0"/>
            </a:br>
            <a:r>
              <a:rPr lang="en-GB" baseline="0" dirty="0" err="1"/>
              <a:t>Traum</a:t>
            </a:r>
            <a:r>
              <a:rPr lang="en-GB" baseline="0" dirty="0"/>
              <a:t> [992]  </a:t>
            </a:r>
            <a:r>
              <a:rPr lang="en-GB" baseline="0" dirty="0" err="1"/>
              <a:t>träumen</a:t>
            </a:r>
            <a:r>
              <a:rPr lang="en-GB" baseline="0" dirty="0"/>
              <a:t> [1793]  Wolke [2114]</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a:t>
            </a:r>
            <a:r>
              <a:rPr lang="en-GB" b="0" dirty="0"/>
              <a:t>To explain pronominal adjective agreement in R3 (dative) after certain prepositions with </a:t>
            </a:r>
            <a:r>
              <a:rPr lang="en-GB" b="0" u="sng" dirty="0"/>
              <a:t>definite</a:t>
            </a:r>
            <a:r>
              <a:rPr lang="en-GB" b="0" dirty="0"/>
              <a:t> articles.</a:t>
            </a:r>
            <a:r>
              <a:rPr lang="en-GB" dirty="0"/>
              <a:t/>
            </a:r>
            <a:br>
              <a:rPr lang="en-GB" dirty="0"/>
            </a:br>
            <a:r>
              <a:rPr lang="en-GB" dirty="0"/>
              <a:t/>
            </a:r>
            <a:br>
              <a:rPr lang="en-GB" dirty="0"/>
            </a:br>
            <a:r>
              <a:rPr lang="en-GB" b="1" dirty="0"/>
              <a:t>Procedure:</a:t>
            </a:r>
            <a:r>
              <a:rPr lang="en-GB" dirty="0"/>
              <a:t/>
            </a:r>
            <a:br>
              <a:rPr lang="en-GB" dirty="0"/>
            </a:br>
            <a:r>
              <a:rPr lang="en-GB" dirty="0"/>
              <a:t>1. Click and present the knowledge in small steps as per animation.</a:t>
            </a:r>
          </a:p>
          <a:p>
            <a:r>
              <a:rPr lang="en-GB" dirty="0"/>
              <a:t>2. Recap the use of R3 endings with indefinite articles</a:t>
            </a:r>
            <a:r>
              <a:rPr lang="en-GB" baseline="0" dirty="0"/>
              <a:t> by eliciting translations of the examples: </a:t>
            </a:r>
            <a:r>
              <a:rPr lang="en-GB" dirty="0"/>
              <a:t>out of a red apple, out of a small door, out of a blue window.</a:t>
            </a:r>
          </a:p>
          <a:p>
            <a:r>
              <a:rPr lang="en-GB" dirty="0"/>
              <a:t>3. Explain that the endings are the same after the definite articles.  Elicit the missing endings in the examples: </a:t>
            </a:r>
            <a:r>
              <a:rPr lang="en-GB" dirty="0" err="1"/>
              <a:t>dem</a:t>
            </a:r>
            <a:r>
              <a:rPr lang="en-GB" dirty="0"/>
              <a:t> </a:t>
            </a:r>
            <a:r>
              <a:rPr lang="en-GB" dirty="0" err="1"/>
              <a:t>roten</a:t>
            </a:r>
            <a:r>
              <a:rPr lang="en-GB" dirty="0"/>
              <a:t> </a:t>
            </a:r>
            <a:r>
              <a:rPr lang="en-GB" dirty="0" err="1"/>
              <a:t>Apfel</a:t>
            </a:r>
            <a:r>
              <a:rPr lang="en-GB" dirty="0"/>
              <a:t>, der </a:t>
            </a:r>
            <a:r>
              <a:rPr lang="en-GB" dirty="0" err="1"/>
              <a:t>kleinen</a:t>
            </a:r>
            <a:r>
              <a:rPr lang="en-GB" dirty="0"/>
              <a:t> </a:t>
            </a:r>
            <a:r>
              <a:rPr lang="en-GB" dirty="0" err="1"/>
              <a:t>Tür</a:t>
            </a:r>
            <a:r>
              <a:rPr lang="en-GB" dirty="0"/>
              <a:t>, </a:t>
            </a:r>
            <a:r>
              <a:rPr lang="en-GB" dirty="0" err="1"/>
              <a:t>dem</a:t>
            </a:r>
            <a:r>
              <a:rPr lang="en-GB" dirty="0"/>
              <a:t> </a:t>
            </a:r>
            <a:r>
              <a:rPr lang="en-GB" dirty="0" err="1"/>
              <a:t>blauen</a:t>
            </a:r>
            <a:r>
              <a:rPr lang="en-GB" dirty="0"/>
              <a:t> Fenster.  Make sure students are clear about the</a:t>
            </a:r>
            <a:r>
              <a:rPr lang="en-GB" baseline="0" dirty="0"/>
              <a:t> translations of these.  </a:t>
            </a:r>
            <a:endParaRPr lang="en-GB" dirty="0"/>
          </a:p>
          <a:p>
            <a:r>
              <a:rPr lang="en-GB" dirty="0"/>
              <a:t>4. Explain that R3 plural endings are also –</a:t>
            </a:r>
            <a:r>
              <a:rPr lang="en-GB" dirty="0" err="1"/>
              <a:t>en</a:t>
            </a:r>
            <a:r>
              <a:rPr lang="en-GB" dirty="0"/>
              <a:t>.</a:t>
            </a:r>
            <a:br>
              <a:rPr lang="en-GB" dirty="0"/>
            </a:br>
            <a:r>
              <a:rPr lang="en-GB" dirty="0"/>
              <a:t>5. Finally, remind students and elicit the R3 prepositions, as a precursor for the activity on slide 25.</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r>
              <a:rPr lang="en-GB" baseline="0" dirty="0"/>
              <a:t/>
            </a:r>
            <a:br>
              <a:rPr lang="en-GB" baseline="0" dirty="0"/>
            </a:br>
            <a:r>
              <a:rPr lang="en-GB" baseline="0" dirty="0" err="1"/>
              <a:t>Apfel</a:t>
            </a:r>
            <a:r>
              <a:rPr lang="en-GB" baseline="0" dirty="0"/>
              <a:t> [3490]</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26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Written production of sentences describing where things are using </a:t>
            </a:r>
            <a:r>
              <a:rPr lang="en-GB" b="0" i="1" dirty="0"/>
              <a:t>auf/</a:t>
            </a:r>
            <a:r>
              <a:rPr lang="en-GB" b="0" i="1" dirty="0" err="1"/>
              <a:t>hinter</a:t>
            </a:r>
            <a:r>
              <a:rPr lang="en-GB" b="0" i="1" dirty="0"/>
              <a:t>/</a:t>
            </a:r>
            <a:r>
              <a:rPr lang="en-GB" b="0" i="1" dirty="0" err="1"/>
              <a:t>vor</a:t>
            </a:r>
            <a:r>
              <a:rPr lang="en-GB" b="0" i="1" dirty="0"/>
              <a:t>/</a:t>
            </a:r>
            <a:r>
              <a:rPr lang="en-GB" b="0" i="1" dirty="0" err="1"/>
              <a:t>neben</a:t>
            </a:r>
            <a:r>
              <a:rPr lang="en-GB" b="0" i="1" dirty="0"/>
              <a:t>/an </a:t>
            </a:r>
            <a:r>
              <a:rPr lang="en-GB" b="0" i="0" dirty="0"/>
              <a:t>with dative.</a:t>
            </a:r>
            <a:r>
              <a:rPr lang="en-GB" dirty="0"/>
              <a:t/>
            </a:r>
            <a:br>
              <a:rPr lang="en-GB" dirty="0"/>
            </a:br>
            <a:r>
              <a:rPr lang="en-GB" dirty="0"/>
              <a:t/>
            </a:r>
            <a:br>
              <a:rPr lang="en-GB" dirty="0"/>
            </a:br>
            <a:r>
              <a:rPr lang="en-GB" b="1" dirty="0"/>
              <a:t>Procedure:</a:t>
            </a:r>
            <a:r>
              <a:rPr lang="en-GB" dirty="0"/>
              <a:t/>
            </a:r>
            <a:br>
              <a:rPr lang="en-GB" dirty="0"/>
            </a:br>
            <a:r>
              <a:rPr lang="en-GB" dirty="0"/>
              <a:t>1. Students should describe where the items are in Katrin’s new bedroom (unknown words are glossed or are cognates),</a:t>
            </a:r>
            <a:r>
              <a:rPr lang="en-GB" baseline="0" dirty="0"/>
              <a:t> using the prompts provided and </a:t>
            </a:r>
            <a:r>
              <a:rPr lang="en-GB" baseline="0"/>
              <a:t>the prepositions at the bottom right.  </a:t>
            </a:r>
            <a:endParaRPr lang="en-GB" dirty="0"/>
          </a:p>
          <a:p>
            <a:r>
              <a:rPr lang="en-GB" dirty="0"/>
              <a:t>2. Click to reveal possible answers one by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(1 is the most frequent word in German): </a:t>
            </a:r>
            <a:r>
              <a:rPr lang="en-GB" baseline="0" dirty="0"/>
              <a:t/>
            </a:r>
            <a:br>
              <a:rPr lang="en-GB" baseline="0" dirty="0"/>
            </a:br>
            <a:r>
              <a:rPr lang="en-GB" baseline="0" dirty="0"/>
              <a:t>Teddy [&gt;5000], Bett [659], Computer [1252] </a:t>
            </a:r>
            <a:r>
              <a:rPr lang="en-GB" baseline="0" dirty="0" err="1"/>
              <a:t>braun</a:t>
            </a:r>
            <a:r>
              <a:rPr lang="en-GB" baseline="0" dirty="0"/>
              <a:t> [2320]</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a:t>
            </a:r>
            <a:r>
              <a:rPr lang="en-GB" b="0" dirty="0"/>
              <a:t>(this slide models the activity)</a:t>
            </a:r>
            <a:br>
              <a:rPr lang="en-GB" b="0" dirty="0"/>
            </a:br>
            <a:r>
              <a:rPr lang="en-GB" b="1" dirty="0"/>
              <a:t/>
            </a:r>
            <a:br>
              <a:rPr lang="en-GB" b="1" dirty="0"/>
            </a:br>
            <a:r>
              <a:rPr lang="en-GB" b="1" dirty="0"/>
              <a:t>Aim: </a:t>
            </a:r>
            <a:r>
              <a:rPr lang="en-GB" b="0" dirty="0"/>
              <a:t>Oral production of prepositions and R3 adjective endings with indefinite articles. This is a spot the difference task (information gap). Students work in pairs with another pair. Each pair has a sheet with eight cards. Speakers exchange information to find the differences together. </a:t>
            </a:r>
          </a:p>
          <a:p>
            <a:r>
              <a:rPr lang="en-GB" dirty="0"/>
              <a:t/>
            </a:r>
            <a:br>
              <a:rPr lang="en-GB" dirty="0"/>
            </a:br>
            <a:r>
              <a:rPr lang="en-GB" b="1" dirty="0"/>
              <a:t>Procedure:</a:t>
            </a:r>
            <a:r>
              <a:rPr lang="en-GB" dirty="0"/>
              <a:t/>
            </a:r>
            <a:br>
              <a:rPr lang="en-GB" dirty="0"/>
            </a:br>
            <a:r>
              <a:rPr lang="en-GB" dirty="0"/>
              <a:t>1. Use this slide to model the task </a:t>
            </a:r>
            <a:r>
              <a:rPr lang="en-GB" i="0" dirty="0"/>
              <a:t>(click to reveal pictures and model questions/answers).</a:t>
            </a:r>
            <a:endParaRPr lang="en-GB" dirty="0"/>
          </a:p>
          <a:p>
            <a:r>
              <a:rPr lang="en-GB" dirty="0"/>
              <a:t>2. Distribute the sheets on the next two slides. </a:t>
            </a:r>
            <a:r>
              <a:rPr lang="en-GB" b="0" dirty="0"/>
              <a:t>The </a:t>
            </a:r>
            <a:r>
              <a:rPr lang="en-GB" b="0" dirty="0" err="1"/>
              <a:t>pairwork</a:t>
            </a:r>
            <a:r>
              <a:rPr lang="en-GB" b="0" dirty="0"/>
              <a:t> sheets are downloadable</a:t>
            </a:r>
            <a:r>
              <a:rPr lang="en-GB" b="0" baseline="0" dirty="0"/>
              <a:t> in a separate file with this sequence on the NCELP Resource Portal.</a:t>
            </a:r>
            <a:endParaRPr lang="en-GB" dirty="0"/>
          </a:p>
          <a:p>
            <a:r>
              <a:rPr lang="en-GB" dirty="0"/>
              <a:t>3. Student A asks a question about one of the cards. </a:t>
            </a:r>
          </a:p>
          <a:p>
            <a:r>
              <a:rPr lang="en-GB" dirty="0"/>
              <a:t>4. Student B checks if the information on his/her card is the same and responds accordingly.</a:t>
            </a:r>
            <a:br>
              <a:rPr lang="en-GB" dirty="0"/>
            </a:br>
            <a:r>
              <a:rPr lang="en-GB" dirty="0"/>
              <a:t>5. </a:t>
            </a:r>
            <a:r>
              <a:rPr lang="en-GB" sz="1200" kern="1200" dirty="0">
                <a:solidFill>
                  <a:schemeClr val="tx1"/>
                </a:solidFill>
                <a:effectLst/>
                <a:latin typeface="+mn-lt"/>
                <a:ea typeface="+mn-ea"/>
                <a:cs typeface="+mn-cs"/>
              </a:rPr>
              <a:t>Then Student B asks a question and student A responds accordingly; they keep taking it in turns until all the cards have been discussed and the differences found.</a:t>
            </a:r>
          </a:p>
          <a:p>
            <a:endParaRPr lang="en-GB" sz="1200" b="1" kern="1200" dirty="0">
              <a:solidFill>
                <a:schemeClr val="tx1"/>
              </a:solidFill>
              <a:effectLst/>
              <a:latin typeface="+mn-lt"/>
              <a:ea typeface="+mn-ea"/>
              <a:cs typeface="+mn-cs"/>
            </a:endParaRPr>
          </a:p>
          <a:p>
            <a:r>
              <a:rPr lang="en-US" b="1" dirty="0"/>
              <a:t>Note: </a:t>
            </a:r>
            <a:r>
              <a:rPr lang="en-US" b="0" dirty="0"/>
              <a:t>This task focuses primarily on the R3 (dative) articles and adjective endings, rather than the prepositions. A variety of prepositions are used in the task, but they are the same for each pair of cards. The noun varies to compel students to choose the correct article.  It is worth reminding students once again that all R3 (dative) adjective endings are –</a:t>
            </a:r>
            <a:r>
              <a:rPr lang="en-US" b="0" dirty="0" err="1"/>
              <a:t>en</a:t>
            </a:r>
            <a:r>
              <a:rPr lang="en-US" b="0" dirty="0"/>
              <a:t>, so it will be the article and the adjective themselves that may need to change.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916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 FOR DISPLAY DURING THE ACTIVITY</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896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 FOR DISPLAY DURING THE ACTIVITY</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863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Answers</a:t>
            </a:r>
          </a:p>
          <a:p>
            <a:endParaRPr lang="en-GB" b="1"/>
          </a:p>
          <a:p>
            <a:r>
              <a:rPr lang="en-GB" b="1"/>
              <a:t>Note</a:t>
            </a:r>
            <a:r>
              <a:rPr lang="en-GB" b="1" dirty="0"/>
              <a:t>: </a:t>
            </a:r>
            <a:r>
              <a:rPr lang="en-GB" dirty="0"/>
              <a:t>As there was no numbering on the task, the answers are presented as the three similarities, followed by the five differences.</a:t>
            </a:r>
            <a:r>
              <a:rPr lang="en-GB"/>
              <a:t/>
            </a:r>
            <a:br>
              <a:rPr lang="en-GB"/>
            </a:br>
            <a:r>
              <a:rPr lang="en-GB" dirty="0"/>
              <a:t/>
            </a:r>
            <a:br>
              <a:rPr lang="en-GB" dirty="0"/>
            </a:br>
            <a:r>
              <a:rPr lang="en-GB" b="1" baseline="0" dirty="0"/>
              <a:t>Word frequency of cognates (1 is the most frequent word in German): </a:t>
            </a:r>
            <a:r>
              <a:rPr lang="en-GB" baseline="0" dirty="0"/>
              <a:t/>
            </a:r>
            <a:br>
              <a:rPr lang="en-GB" baseline="0" dirty="0"/>
            </a:br>
            <a:r>
              <a:rPr lang="en-GB" baseline="0" dirty="0"/>
              <a:t>Fisch [1959] </a:t>
            </a:r>
            <a:r>
              <a:rPr lang="en-GB" baseline="0" dirty="0" err="1"/>
              <a:t>braun</a:t>
            </a:r>
            <a:r>
              <a:rPr lang="en-GB" baseline="0" dirty="0"/>
              <a:t> [2320]</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230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[v] </a:t>
            </a:r>
            <a:r>
              <a:rPr lang="en-GB" sz="1200" b="0" dirty="0"/>
              <a:t>and</a:t>
            </a:r>
            <a:r>
              <a:rPr lang="en-GB" sz="1200" b="1" dirty="0"/>
              <a:t> [w]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a:t>
            </a:r>
            <a:r>
              <a:rPr lang="en-GB" sz="1200" b="0" baseline="0" dirty="0"/>
              <a:t>of adjective endings with definite and indefinite articles (R2) accusative and (R3) dative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8.3.1.6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a:solidFill>
                  <a:schemeClr val="tx1"/>
                </a:solidFill>
                <a:effectLst/>
                <a:latin typeface="+mn-lt"/>
                <a:ea typeface="+mn-ea"/>
                <a:cs typeface="+mn-cs"/>
              </a:rPr>
              <a:t>Baum [1013] Feld [834] </a:t>
            </a:r>
            <a:r>
              <a:rPr lang="en-GB" sz="1200" kern="1200" dirty="0" err="1">
                <a:solidFill>
                  <a:schemeClr val="tx1"/>
                </a:solidFill>
                <a:effectLst/>
                <a:latin typeface="+mn-lt"/>
                <a:ea typeface="+mn-ea"/>
                <a:cs typeface="+mn-cs"/>
              </a:rPr>
              <a:t>Gebäude</a:t>
            </a:r>
            <a:r>
              <a:rPr lang="en-GB" sz="1200" kern="1200" dirty="0">
                <a:solidFill>
                  <a:schemeClr val="tx1"/>
                </a:solidFill>
                <a:effectLst/>
                <a:latin typeface="+mn-lt"/>
                <a:ea typeface="+mn-ea"/>
                <a:cs typeface="+mn-cs"/>
              </a:rPr>
              <a:t> [1316] </a:t>
            </a:r>
            <a:r>
              <a:rPr lang="en-GB" sz="1200" kern="1200" dirty="0" err="1">
                <a:solidFill>
                  <a:schemeClr val="tx1"/>
                </a:solidFill>
                <a:effectLst/>
                <a:latin typeface="+mn-lt"/>
                <a:ea typeface="+mn-ea"/>
                <a:cs typeface="+mn-cs"/>
              </a:rPr>
              <a:t>Teil</a:t>
            </a:r>
            <a:r>
              <a:rPr lang="en-GB" sz="1200" kern="1200" dirty="0">
                <a:solidFill>
                  <a:schemeClr val="tx1"/>
                </a:solidFill>
                <a:effectLst/>
                <a:latin typeface="+mn-lt"/>
                <a:ea typeface="+mn-ea"/>
                <a:cs typeface="+mn-cs"/>
              </a:rPr>
              <a:t> [198] Universität [415] </a:t>
            </a:r>
            <a:r>
              <a:rPr lang="en-GB" sz="1200" kern="1200" dirty="0" err="1">
                <a:solidFill>
                  <a:schemeClr val="tx1"/>
                </a:solidFill>
                <a:effectLst/>
                <a:latin typeface="+mn-lt"/>
                <a:ea typeface="+mn-ea"/>
                <a:cs typeface="+mn-cs"/>
              </a:rPr>
              <a:t>bekannt</a:t>
            </a:r>
            <a:r>
              <a:rPr lang="en-GB" sz="1200" kern="1200" dirty="0">
                <a:solidFill>
                  <a:schemeClr val="tx1"/>
                </a:solidFill>
                <a:effectLst/>
                <a:latin typeface="+mn-lt"/>
                <a:ea typeface="+mn-ea"/>
                <a:cs typeface="+mn-cs"/>
              </a:rPr>
              <a:t> [319] aus</a:t>
            </a:r>
            <a:r>
              <a:rPr lang="en-GB" sz="1200" kern="1200" baseline="30000" dirty="0">
                <a:solidFill>
                  <a:schemeClr val="tx1"/>
                </a:solidFill>
                <a:effectLst/>
                <a:latin typeface="+mn-lt"/>
                <a:ea typeface="+mn-ea"/>
                <a:cs typeface="+mn-cs"/>
              </a:rPr>
              <a:t>1</a:t>
            </a:r>
            <a:r>
              <a:rPr lang="en-GB" sz="1200" kern="1200" dirty="0">
                <a:solidFill>
                  <a:schemeClr val="tx1"/>
                </a:solidFill>
                <a:effectLst/>
                <a:latin typeface="+mn-lt"/>
                <a:ea typeface="+mn-ea"/>
                <a:cs typeface="+mn-cs"/>
              </a:rPr>
              <a:t> [37] </a:t>
            </a:r>
            <a:r>
              <a:rPr lang="en-GB" sz="1200" kern="1200" dirty="0" err="1">
                <a:solidFill>
                  <a:schemeClr val="tx1"/>
                </a:solidFill>
                <a:effectLst/>
                <a:latin typeface="+mn-lt"/>
                <a:ea typeface="+mn-ea"/>
                <a:cs typeface="+mn-cs"/>
              </a:rPr>
              <a:t>hinter</a:t>
            </a:r>
            <a:r>
              <a:rPr lang="en-GB" sz="1200" kern="1200" dirty="0">
                <a:solidFill>
                  <a:schemeClr val="tx1"/>
                </a:solidFill>
                <a:effectLst/>
                <a:latin typeface="+mn-lt"/>
                <a:ea typeface="+mn-ea"/>
                <a:cs typeface="+mn-cs"/>
              </a:rPr>
              <a:t> [269] </a:t>
            </a:r>
            <a:r>
              <a:rPr lang="en-GB" sz="1200" kern="1200" dirty="0" err="1">
                <a:solidFill>
                  <a:schemeClr val="tx1"/>
                </a:solidFill>
                <a:effectLst/>
                <a:latin typeface="+mn-lt"/>
                <a:ea typeface="+mn-ea"/>
                <a:cs typeface="+mn-cs"/>
              </a:rPr>
              <a:t>neben</a:t>
            </a:r>
            <a:r>
              <a:rPr lang="en-GB" sz="1200" kern="1200" dirty="0">
                <a:solidFill>
                  <a:schemeClr val="tx1"/>
                </a:solidFill>
                <a:effectLst/>
                <a:latin typeface="+mn-lt"/>
                <a:ea typeface="+mn-ea"/>
                <a:cs typeface="+mn-cs"/>
              </a:rPr>
              <a:t> [266] vor</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[50]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8.3.1.3 (revisit)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sollen</a:t>
            </a:r>
            <a:r>
              <a:rPr lang="en-GB" sz="1200" kern="1200" dirty="0">
                <a:solidFill>
                  <a:schemeClr val="tx1"/>
                </a:solidFill>
                <a:effectLst/>
                <a:latin typeface="+mn-lt"/>
                <a:ea typeface="+mn-ea"/>
                <a:cs typeface="+mn-cs"/>
              </a:rPr>
              <a:t> [60] ich </a:t>
            </a:r>
            <a:r>
              <a:rPr lang="en-GB" sz="1200" kern="1200" dirty="0" err="1">
                <a:solidFill>
                  <a:schemeClr val="tx1"/>
                </a:solidFill>
                <a:effectLst/>
                <a:latin typeface="+mn-lt"/>
                <a:ea typeface="+mn-ea"/>
                <a:cs typeface="+mn-cs"/>
              </a:rPr>
              <a:t>soll</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sollst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sie</a:t>
            </a:r>
            <a:r>
              <a:rPr lang="en-GB" sz="1200" kern="1200" dirty="0">
                <a:solidFill>
                  <a:schemeClr val="tx1"/>
                </a:solidFill>
                <a:effectLst/>
                <a:latin typeface="+mn-lt"/>
                <a:ea typeface="+mn-ea"/>
                <a:cs typeface="+mn-cs"/>
              </a:rPr>
              <a:t>/es </a:t>
            </a:r>
            <a:r>
              <a:rPr lang="en-GB" sz="1200" kern="1200" dirty="0" err="1">
                <a:solidFill>
                  <a:schemeClr val="tx1"/>
                </a:solidFill>
                <a:effectLst/>
                <a:latin typeface="+mn-lt"/>
                <a:ea typeface="+mn-ea"/>
                <a:cs typeface="+mn-cs"/>
              </a:rPr>
              <a:t>soll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kosten</a:t>
            </a:r>
            <a:r>
              <a:rPr lang="en-GB" sz="1200" kern="1200" dirty="0">
                <a:solidFill>
                  <a:schemeClr val="tx1"/>
                </a:solidFill>
                <a:effectLst/>
                <a:latin typeface="+mn-lt"/>
                <a:ea typeface="+mn-ea"/>
                <a:cs typeface="+mn-cs"/>
              </a:rPr>
              <a:t> [903] </a:t>
            </a:r>
            <a:r>
              <a:rPr lang="en-GB" sz="1200" kern="1200" dirty="0" err="1">
                <a:solidFill>
                  <a:schemeClr val="tx1"/>
                </a:solidFill>
                <a:effectLst/>
                <a:latin typeface="+mn-lt"/>
                <a:ea typeface="+mn-ea"/>
                <a:cs typeface="+mn-cs"/>
              </a:rPr>
              <a:t>lachen</a:t>
            </a:r>
            <a:r>
              <a:rPr lang="en-GB" sz="1200" kern="1200" dirty="0">
                <a:solidFill>
                  <a:schemeClr val="tx1"/>
                </a:solidFill>
                <a:effectLst/>
                <a:latin typeface="+mn-lt"/>
                <a:ea typeface="+mn-ea"/>
                <a:cs typeface="+mn-cs"/>
              </a:rPr>
              <a:t> [444] </a:t>
            </a:r>
            <a:r>
              <a:rPr lang="en-GB" sz="1200" kern="1200" dirty="0" err="1">
                <a:solidFill>
                  <a:schemeClr val="tx1"/>
                </a:solidFill>
                <a:effectLst/>
                <a:latin typeface="+mn-lt"/>
                <a:ea typeface="+mn-ea"/>
                <a:cs typeface="+mn-cs"/>
              </a:rPr>
              <a:t>teilen</a:t>
            </a:r>
            <a:r>
              <a:rPr lang="en-GB" sz="1200" kern="1200" dirty="0">
                <a:solidFill>
                  <a:schemeClr val="tx1"/>
                </a:solidFill>
                <a:effectLst/>
                <a:latin typeface="+mn-lt"/>
                <a:ea typeface="+mn-ea"/>
                <a:cs typeface="+mn-cs"/>
              </a:rPr>
              <a:t> [906] </a:t>
            </a:r>
            <a:r>
              <a:rPr lang="en-GB" sz="1200" kern="1200" dirty="0" err="1">
                <a:solidFill>
                  <a:schemeClr val="tx1"/>
                </a:solidFill>
                <a:effectLst/>
                <a:latin typeface="+mn-lt"/>
                <a:ea typeface="+mn-ea"/>
                <a:cs typeface="+mn-cs"/>
              </a:rPr>
              <a:t>verstecken</a:t>
            </a:r>
            <a:r>
              <a:rPr lang="en-GB" sz="1200" kern="1200" dirty="0">
                <a:solidFill>
                  <a:schemeClr val="tx1"/>
                </a:solidFill>
                <a:effectLst/>
                <a:latin typeface="+mn-lt"/>
                <a:ea typeface="+mn-ea"/>
                <a:cs typeface="+mn-cs"/>
              </a:rPr>
              <a:t> [1575] </a:t>
            </a:r>
            <a:r>
              <a:rPr lang="en-GB" sz="1200" kern="1200" dirty="0" err="1">
                <a:solidFill>
                  <a:schemeClr val="tx1"/>
                </a:solidFill>
                <a:effectLst/>
                <a:latin typeface="+mn-lt"/>
                <a:ea typeface="+mn-ea"/>
                <a:cs typeface="+mn-cs"/>
              </a:rPr>
              <a:t>versuchen</a:t>
            </a:r>
            <a:r>
              <a:rPr lang="en-GB" sz="1200" kern="1200" dirty="0">
                <a:solidFill>
                  <a:schemeClr val="tx1"/>
                </a:solidFill>
                <a:effectLst/>
                <a:latin typeface="+mn-lt"/>
                <a:ea typeface="+mn-ea"/>
                <a:cs typeface="+mn-cs"/>
              </a:rPr>
              <a:t> [247] </a:t>
            </a:r>
            <a:r>
              <a:rPr lang="en-GB" sz="1200" kern="1200" dirty="0" err="1">
                <a:solidFill>
                  <a:schemeClr val="tx1"/>
                </a:solidFill>
                <a:effectLst/>
                <a:latin typeface="+mn-lt"/>
                <a:ea typeface="+mn-ea"/>
                <a:cs typeface="+mn-cs"/>
              </a:rPr>
              <a:t>Fehler</a:t>
            </a:r>
            <a:r>
              <a:rPr lang="en-GB" sz="1200" kern="1200" dirty="0">
                <a:solidFill>
                  <a:schemeClr val="tx1"/>
                </a:solidFill>
                <a:effectLst/>
                <a:latin typeface="+mn-lt"/>
                <a:ea typeface="+mn-ea"/>
                <a:cs typeface="+mn-cs"/>
              </a:rPr>
              <a:t> [861] </a:t>
            </a:r>
            <a:r>
              <a:rPr lang="en-GB" sz="1200" kern="1200" dirty="0" err="1">
                <a:solidFill>
                  <a:schemeClr val="tx1"/>
                </a:solidFill>
                <a:effectLst/>
                <a:latin typeface="+mn-lt"/>
                <a:ea typeface="+mn-ea"/>
                <a:cs typeface="+mn-cs"/>
              </a:rPr>
              <a:t>Gefühl</a:t>
            </a:r>
            <a:r>
              <a:rPr lang="en-GB" sz="1200" kern="1200" dirty="0">
                <a:solidFill>
                  <a:schemeClr val="tx1"/>
                </a:solidFill>
                <a:effectLst/>
                <a:latin typeface="+mn-lt"/>
                <a:ea typeface="+mn-ea"/>
                <a:cs typeface="+mn-cs"/>
              </a:rPr>
              <a:t> [462] </a:t>
            </a:r>
            <a:r>
              <a:rPr lang="en-GB" sz="1200" kern="1200" dirty="0" err="1">
                <a:solidFill>
                  <a:schemeClr val="tx1"/>
                </a:solidFill>
                <a:effectLst/>
                <a:latin typeface="+mn-lt"/>
                <a:ea typeface="+mn-ea"/>
                <a:cs typeface="+mn-cs"/>
              </a:rPr>
              <a:t>Glas</a:t>
            </a:r>
            <a:r>
              <a:rPr lang="en-GB" sz="1200" kern="1200" dirty="0">
                <a:solidFill>
                  <a:schemeClr val="tx1"/>
                </a:solidFill>
                <a:effectLst/>
                <a:latin typeface="+mn-lt"/>
                <a:ea typeface="+mn-ea"/>
                <a:cs typeface="+mn-cs"/>
              </a:rPr>
              <a:t> [885] </a:t>
            </a:r>
            <a:r>
              <a:rPr lang="en-GB" sz="1200" kern="1200" dirty="0" err="1">
                <a:solidFill>
                  <a:schemeClr val="tx1"/>
                </a:solidFill>
                <a:effectLst/>
                <a:latin typeface="+mn-lt"/>
                <a:ea typeface="+mn-ea"/>
                <a:cs typeface="+mn-cs"/>
              </a:rPr>
              <a:t>Kosten</a:t>
            </a:r>
            <a:r>
              <a:rPr lang="en-GB" sz="1200" kern="1200" dirty="0">
                <a:solidFill>
                  <a:schemeClr val="tx1"/>
                </a:solidFill>
                <a:effectLst/>
                <a:latin typeface="+mn-lt"/>
                <a:ea typeface="+mn-ea"/>
                <a:cs typeface="+mn-cs"/>
              </a:rPr>
              <a:t> [564] Stunde</a:t>
            </a:r>
            <a:r>
              <a:rPr lang="en-GB" sz="1200" kern="1200" baseline="30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[262] </a:t>
            </a:r>
            <a:r>
              <a:rPr lang="en-GB" sz="1200" kern="1200" dirty="0" err="1">
                <a:solidFill>
                  <a:schemeClr val="tx1"/>
                </a:solidFill>
                <a:effectLst/>
                <a:latin typeface="+mn-lt"/>
                <a:ea typeface="+mn-ea"/>
                <a:cs typeface="+mn-cs"/>
              </a:rPr>
              <a:t>etwa</a:t>
            </a:r>
            <a:r>
              <a:rPr lang="en-GB" sz="1200" kern="1200" dirty="0">
                <a:solidFill>
                  <a:schemeClr val="tx1"/>
                </a:solidFill>
                <a:effectLst/>
                <a:latin typeface="+mn-lt"/>
                <a:ea typeface="+mn-ea"/>
                <a:cs typeface="+mn-cs"/>
              </a:rPr>
              <a:t> [181]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8.2.2.1 (revisit)</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alles</a:t>
            </a:r>
            <a:r>
              <a:rPr lang="en-GB" sz="1200" kern="1200" dirty="0">
                <a:solidFill>
                  <a:schemeClr val="tx1"/>
                </a:solidFill>
                <a:effectLst/>
                <a:latin typeface="+mn-lt"/>
                <a:ea typeface="+mn-ea"/>
                <a:cs typeface="+mn-cs"/>
              </a:rPr>
              <a:t> [36] </a:t>
            </a:r>
            <a:r>
              <a:rPr lang="en-GB" sz="1200" kern="1200" dirty="0" err="1">
                <a:solidFill>
                  <a:schemeClr val="tx1"/>
                </a:solidFill>
                <a:effectLst/>
                <a:latin typeface="+mn-lt"/>
                <a:ea typeface="+mn-ea"/>
                <a:cs typeface="+mn-cs"/>
              </a:rPr>
              <a:t>alle</a:t>
            </a:r>
            <a:r>
              <a:rPr lang="en-GB" sz="1200" kern="1200" dirty="0">
                <a:solidFill>
                  <a:schemeClr val="tx1"/>
                </a:solidFill>
                <a:effectLst/>
                <a:latin typeface="+mn-lt"/>
                <a:ea typeface="+mn-ea"/>
                <a:cs typeface="+mn-cs"/>
              </a:rPr>
              <a:t> [36] Rock [3551] </a:t>
            </a:r>
            <a:r>
              <a:rPr lang="en-GB" sz="1200" kern="1200" dirty="0" err="1">
                <a:solidFill>
                  <a:schemeClr val="tx1"/>
                </a:solidFill>
                <a:effectLst/>
                <a:latin typeface="+mn-lt"/>
                <a:ea typeface="+mn-ea"/>
                <a:cs typeface="+mn-cs"/>
              </a:rPr>
              <a:t>Kleid</a:t>
            </a:r>
            <a:r>
              <a:rPr lang="en-GB" sz="1200" kern="1200" dirty="0">
                <a:solidFill>
                  <a:schemeClr val="tx1"/>
                </a:solidFill>
                <a:effectLst/>
                <a:latin typeface="+mn-lt"/>
                <a:ea typeface="+mn-ea"/>
                <a:cs typeface="+mn-cs"/>
              </a:rPr>
              <a:t> [1780] alt [138] arm [1475] </a:t>
            </a:r>
            <a:r>
              <a:rPr lang="en-GB" sz="1200" kern="1200" dirty="0" err="1">
                <a:solidFill>
                  <a:schemeClr val="tx1"/>
                </a:solidFill>
                <a:effectLst/>
                <a:latin typeface="+mn-lt"/>
                <a:ea typeface="+mn-ea"/>
                <a:cs typeface="+mn-cs"/>
              </a:rPr>
              <a:t>einfach</a:t>
            </a:r>
            <a:r>
              <a:rPr lang="en-GB" sz="1200" kern="1200" dirty="0">
                <a:solidFill>
                  <a:schemeClr val="tx1"/>
                </a:solidFill>
                <a:effectLst/>
                <a:latin typeface="+mn-lt"/>
                <a:ea typeface="+mn-ea"/>
                <a:cs typeface="+mn-cs"/>
              </a:rPr>
              <a:t> [131] </a:t>
            </a:r>
            <a:r>
              <a:rPr lang="en-GB" sz="1200" kern="1200" dirty="0" err="1">
                <a:solidFill>
                  <a:schemeClr val="tx1"/>
                </a:solidFill>
                <a:effectLst/>
                <a:latin typeface="+mn-lt"/>
                <a:ea typeface="+mn-ea"/>
                <a:cs typeface="+mn-cs"/>
              </a:rPr>
              <a:t>eng</a:t>
            </a:r>
            <a:r>
              <a:rPr lang="en-GB" sz="1200" kern="1200" dirty="0">
                <a:solidFill>
                  <a:schemeClr val="tx1"/>
                </a:solidFill>
                <a:effectLst/>
                <a:latin typeface="+mn-lt"/>
                <a:ea typeface="+mn-ea"/>
                <a:cs typeface="+mn-cs"/>
              </a:rPr>
              <a:t> [59] </a:t>
            </a:r>
            <a:r>
              <a:rPr lang="en-GB" sz="1200" kern="1200" dirty="0" err="1">
                <a:solidFill>
                  <a:schemeClr val="tx1"/>
                </a:solidFill>
                <a:effectLst/>
                <a:latin typeface="+mn-lt"/>
                <a:ea typeface="+mn-ea"/>
                <a:cs typeface="+mn-cs"/>
              </a:rPr>
              <a:t>genau</a:t>
            </a:r>
            <a:r>
              <a:rPr lang="en-GB" sz="1200" kern="1200" dirty="0">
                <a:solidFill>
                  <a:schemeClr val="tx1"/>
                </a:solidFill>
                <a:effectLst/>
                <a:latin typeface="+mn-lt"/>
                <a:ea typeface="+mn-ea"/>
                <a:cs typeface="+mn-cs"/>
              </a:rPr>
              <a:t> [167] hell [1411] </a:t>
            </a:r>
            <a:r>
              <a:rPr lang="en-GB" sz="1200" kern="1200" dirty="0" err="1">
                <a:solidFill>
                  <a:schemeClr val="tx1"/>
                </a:solidFill>
                <a:effectLst/>
                <a:latin typeface="+mn-lt"/>
                <a:ea typeface="+mn-ea"/>
                <a:cs typeface="+mn-cs"/>
              </a:rPr>
              <a:t>jung</a:t>
            </a:r>
            <a:r>
              <a:rPr lang="en-GB" sz="1200" kern="1200" dirty="0">
                <a:solidFill>
                  <a:schemeClr val="tx1"/>
                </a:solidFill>
                <a:effectLst/>
                <a:latin typeface="+mn-lt"/>
                <a:ea typeface="+mn-ea"/>
                <a:cs typeface="+mn-cs"/>
              </a:rPr>
              <a:t> [199] </a:t>
            </a:r>
            <a:r>
              <a:rPr lang="en-GB" sz="1200" kern="1200" dirty="0" err="1">
                <a:solidFill>
                  <a:schemeClr val="tx1"/>
                </a:solidFill>
                <a:effectLst/>
                <a:latin typeface="+mn-lt"/>
                <a:ea typeface="+mn-ea"/>
                <a:cs typeface="+mn-cs"/>
              </a:rPr>
              <a:t>kurz</a:t>
            </a:r>
            <a:r>
              <a:rPr lang="en-GB" sz="1200" kern="1200" dirty="0">
                <a:solidFill>
                  <a:schemeClr val="tx1"/>
                </a:solidFill>
                <a:effectLst/>
                <a:latin typeface="+mn-lt"/>
                <a:ea typeface="+mn-ea"/>
                <a:cs typeface="+mn-cs"/>
              </a:rPr>
              <a:t> [176] </a:t>
            </a:r>
            <a:r>
              <a:rPr lang="en-GB" sz="1200" kern="1200" dirty="0" err="1">
                <a:solidFill>
                  <a:schemeClr val="tx1"/>
                </a:solidFill>
                <a:effectLst/>
                <a:latin typeface="+mn-lt"/>
                <a:ea typeface="+mn-ea"/>
                <a:cs typeface="+mn-cs"/>
              </a:rPr>
              <a:t>reich</a:t>
            </a:r>
            <a:r>
              <a:rPr lang="en-GB" sz="1200" kern="1200" dirty="0">
                <a:solidFill>
                  <a:schemeClr val="tx1"/>
                </a:solidFill>
                <a:effectLst/>
                <a:latin typeface="+mn-lt"/>
                <a:ea typeface="+mn-ea"/>
                <a:cs typeface="+mn-cs"/>
              </a:rPr>
              <a:t> [1568]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465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[v] </a:t>
            </a:r>
            <a:r>
              <a:rPr lang="en-GB" baseline="0" dirty="0"/>
              <a:t>and then the </a:t>
            </a:r>
            <a:r>
              <a:rPr lang="en-GB" b="1" baseline="0" dirty="0"/>
              <a:t>source</a:t>
            </a:r>
            <a:r>
              <a:rPr lang="en-GB" baseline="0" dirty="0"/>
              <a:t> word again ‘</a:t>
            </a:r>
            <a:r>
              <a:rPr lang="en-GB" b="1" baseline="0" dirty="0" err="1"/>
              <a:t>vor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sz="1200" b="1" baseline="0" dirty="0" err="1"/>
              <a:t>vor</a:t>
            </a:r>
            <a:r>
              <a:rPr lang="en-GB" sz="1200" b="1" baseline="0" dirty="0"/>
              <a:t> </a:t>
            </a:r>
            <a:r>
              <a:rPr lang="en-GB" sz="1200" baseline="0" dirty="0"/>
              <a:t>[55]; </a:t>
            </a:r>
            <a:r>
              <a:rPr lang="en-GB" sz="1200" b="1" baseline="0" dirty="0" err="1"/>
              <a:t>positiv</a:t>
            </a:r>
            <a:r>
              <a:rPr lang="en-GB" sz="1200" b="1" baseline="0" dirty="0"/>
              <a:t> </a:t>
            </a:r>
            <a:r>
              <a:rPr lang="en-GB" sz="1200" b="0" baseline="0" dirty="0"/>
              <a:t>[690] </a:t>
            </a:r>
            <a:r>
              <a:rPr lang="en-GB" sz="1200" b="1" baseline="0" dirty="0" err="1"/>
              <a:t>voll</a:t>
            </a:r>
            <a:r>
              <a:rPr lang="en-GB" sz="1200" b="1" baseline="0" dirty="0"/>
              <a:t> </a:t>
            </a:r>
            <a:r>
              <a:rPr lang="en-GB" sz="1200" baseline="0" dirty="0"/>
              <a:t>[357]; </a:t>
            </a:r>
            <a:r>
              <a:rPr lang="en-GB" sz="1200" b="1" baseline="0" dirty="0"/>
              <a:t>bevor</a:t>
            </a:r>
            <a:r>
              <a:rPr lang="en-GB" sz="1200" baseline="0" dirty="0"/>
              <a:t>[541]; </a:t>
            </a:r>
            <a:r>
              <a:rPr lang="en-GB" sz="1200" b="1" baseline="0" dirty="0" err="1"/>
              <a:t>vergessen</a:t>
            </a:r>
            <a:r>
              <a:rPr lang="en-GB" sz="1200" b="1" baseline="0" dirty="0"/>
              <a:t> </a:t>
            </a:r>
            <a:r>
              <a:rPr lang="en-GB" sz="1200" baseline="0" dirty="0"/>
              <a:t>[595]; </a:t>
            </a:r>
            <a:r>
              <a:rPr lang="en-GB" sz="1200" b="1" baseline="0" dirty="0" err="1"/>
              <a:t>Vater</a:t>
            </a:r>
            <a:r>
              <a:rPr lang="en-GB" sz="1200" b="1" baseline="0" dirty="0"/>
              <a:t> </a:t>
            </a:r>
            <a:r>
              <a:rPr lang="en-GB" sz="1200" baseline="0" dirty="0"/>
              <a:t>[216].</a:t>
            </a: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2657095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[w]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Welt</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start with your hands above your head and draw them down, out and then back into the body, tracing the shape of the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[w] </a:t>
            </a:r>
            <a:r>
              <a:rPr lang="en-GB" baseline="0" dirty="0"/>
              <a:t>sound, pronouncing </a:t>
            </a:r>
            <a:r>
              <a:rPr lang="en-GB" b="0" baseline="0" dirty="0"/>
              <a:t>”</a:t>
            </a:r>
            <a:r>
              <a:rPr lang="en-GB" b="1" baseline="0" dirty="0"/>
              <a:t>Welt</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b="1" baseline="0" dirty="0"/>
              <a:t>Welt </a:t>
            </a:r>
            <a:r>
              <a:rPr lang="en-GB" baseline="0" dirty="0"/>
              <a:t>[190]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666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[w] </a:t>
            </a:r>
            <a:r>
              <a:rPr lang="en-GB" baseline="0" dirty="0"/>
              <a:t>and then the </a:t>
            </a:r>
            <a:r>
              <a:rPr lang="en-GB" b="1" baseline="0" dirty="0"/>
              <a:t>source</a:t>
            </a:r>
            <a:r>
              <a:rPr lang="en-GB" baseline="0" dirty="0"/>
              <a:t> word again ‘</a:t>
            </a:r>
            <a:r>
              <a:rPr lang="en-GB" b="1" baseline="0" dirty="0"/>
              <a:t>Welt</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1" baseline="0" dirty="0"/>
              <a:t>Welt </a:t>
            </a:r>
            <a:r>
              <a:rPr lang="en-GB" baseline="0" dirty="0"/>
              <a:t>[190]; </a:t>
            </a:r>
            <a:r>
              <a:rPr lang="en-GB" b="1" baseline="0" dirty="0"/>
              <a:t>Wasser</a:t>
            </a:r>
            <a:r>
              <a:rPr lang="en-GB" b="0" baseline="0" dirty="0"/>
              <a:t> [297]</a:t>
            </a:r>
            <a:r>
              <a:rPr lang="en-GB" baseline="0" dirty="0"/>
              <a:t> </a:t>
            </a:r>
            <a:r>
              <a:rPr lang="en-GB" b="1" baseline="0" dirty="0" err="1"/>
              <a:t>wahr</a:t>
            </a:r>
            <a:r>
              <a:rPr lang="en-GB" baseline="0" dirty="0"/>
              <a:t> [662]; </a:t>
            </a:r>
            <a:r>
              <a:rPr lang="en-GB" b="1" baseline="0" dirty="0"/>
              <a:t>Was? </a:t>
            </a:r>
            <a:r>
              <a:rPr lang="en-GB" baseline="0" dirty="0"/>
              <a:t>[39]; </a:t>
            </a:r>
            <a:r>
              <a:rPr lang="en-GB" b="1" baseline="0" dirty="0" err="1"/>
              <a:t>antworten</a:t>
            </a:r>
            <a:r>
              <a:rPr lang="en-GB" b="1" baseline="0" dirty="0"/>
              <a:t> </a:t>
            </a:r>
            <a:r>
              <a:rPr lang="en-GB" baseline="0" dirty="0"/>
              <a:t>[804]; </a:t>
            </a:r>
            <a:r>
              <a:rPr lang="en-GB" b="1" baseline="0" dirty="0" err="1"/>
              <a:t>gewinnen</a:t>
            </a:r>
            <a:r>
              <a:rPr lang="en-GB" b="1" baseline="0" dirty="0"/>
              <a:t> </a:t>
            </a:r>
            <a:r>
              <a:rPr lang="en-GB" baseline="0" dirty="0"/>
              <a:t>[410].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063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apply SSC knowledge of [v] and [w] to unknown words in transcription [Slide 1 of 2].</a:t>
            </a:r>
            <a:br>
              <a:rPr lang="en-GB" b="0" dirty="0"/>
            </a:br>
            <a:r>
              <a:rPr lang="en-GB" dirty="0"/>
              <a:t/>
            </a:r>
            <a:br>
              <a:rPr lang="en-GB" dirty="0"/>
            </a:br>
            <a:r>
              <a:rPr lang="en-GB" b="1" dirty="0"/>
              <a:t>Procedure:</a:t>
            </a:r>
            <a:r>
              <a:rPr lang="en-GB" dirty="0"/>
              <a:t/>
            </a:r>
            <a:br>
              <a:rPr lang="en-GB" dirty="0"/>
            </a:br>
            <a:r>
              <a:rPr lang="en-GB" dirty="0"/>
              <a:t>1. Partner B turns away from the board.</a:t>
            </a:r>
          </a:p>
          <a:p>
            <a:r>
              <a:rPr lang="en-GB" dirty="0"/>
              <a:t>2. Click to reveal four pairs of words, which Partner A reads aloud.</a:t>
            </a:r>
          </a:p>
          <a:p>
            <a:r>
              <a:rPr lang="en-GB" dirty="0"/>
              <a:t>3. Partner B transcribes all words.</a:t>
            </a:r>
          </a:p>
          <a:p>
            <a:r>
              <a:rPr lang="en-GB" dirty="0"/>
              <a:t>4. Then turns back to check answers.</a:t>
            </a:r>
          </a:p>
          <a:p>
            <a:r>
              <a:rPr lang="en-GB" dirty="0"/>
              <a:t>5. Next slide, repeat the task with roles reversed.</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Vetter - Wetter</a:t>
            </a:r>
            <a:br>
              <a:rPr lang="en-GB" dirty="0"/>
            </a:br>
            <a:r>
              <a:rPr lang="en-GB" dirty="0" err="1"/>
              <a:t>Wehlen</a:t>
            </a:r>
            <a:r>
              <a:rPr lang="en-GB" dirty="0"/>
              <a:t> - </a:t>
            </a:r>
            <a:r>
              <a:rPr lang="en-GB" dirty="0" err="1"/>
              <a:t>Velen</a:t>
            </a:r>
            <a:r>
              <a:rPr lang="en-GB" dirty="0"/>
              <a:t/>
            </a:r>
            <a:br>
              <a:rPr lang="en-GB" dirty="0"/>
            </a:br>
            <a:r>
              <a:rPr lang="en-GB" dirty="0" err="1"/>
              <a:t>wir</a:t>
            </a:r>
            <a:r>
              <a:rPr lang="en-GB" dirty="0"/>
              <a:t> – </a:t>
            </a:r>
            <a:r>
              <a:rPr lang="en-GB" dirty="0" err="1"/>
              <a:t>vier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wogt</a:t>
            </a:r>
            <a:r>
              <a:rPr lang="en-GB" dirty="0"/>
              <a:t> – Vogt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(1 is the most frequent word in German): </a:t>
            </a:r>
            <a:r>
              <a:rPr lang="en-GB" baseline="0" dirty="0"/>
              <a:t/>
            </a:r>
            <a:br>
              <a:rPr lang="en-GB" baseline="0" dirty="0"/>
            </a:br>
            <a:r>
              <a:rPr lang="en-GB" baseline="0" dirty="0"/>
              <a:t>Vetter [&gt;5000] Wetter [1881] </a:t>
            </a:r>
            <a:r>
              <a:rPr lang="en-GB" baseline="0" dirty="0" err="1"/>
              <a:t>wogen</a:t>
            </a:r>
            <a:r>
              <a:rPr lang="en-GB" baseline="0" dirty="0"/>
              <a:t> [&gt;5000] Vogt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127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apply SSC knowledge of [v] and [w] to unknown words in transcription [Slide 2 of 2].</a:t>
            </a:r>
            <a:br>
              <a:rPr lang="en-GB" b="0" dirty="0"/>
            </a:br>
            <a:r>
              <a:rPr lang="en-GB" dirty="0"/>
              <a:t/>
            </a:r>
            <a:br>
              <a:rPr lang="en-GB" dirty="0"/>
            </a:br>
            <a:r>
              <a:rPr lang="en-GB" b="1" dirty="0"/>
              <a:t>Procedure:</a:t>
            </a:r>
            <a:r>
              <a:rPr lang="en-GB" dirty="0"/>
              <a:t/>
            </a:r>
            <a:br>
              <a:rPr lang="en-GB" dirty="0"/>
            </a:br>
            <a:r>
              <a:rPr lang="en-GB" dirty="0"/>
              <a:t>1. Partner A now turns away from the board.</a:t>
            </a:r>
          </a:p>
          <a:p>
            <a:r>
              <a:rPr lang="en-GB" dirty="0"/>
              <a:t>2. Click to reveal four pairs of words, which Partner B reads aloud.</a:t>
            </a:r>
          </a:p>
          <a:p>
            <a:r>
              <a:rPr lang="en-GB" dirty="0"/>
              <a:t>3. Partner A transcribes all words.</a:t>
            </a:r>
          </a:p>
          <a:p>
            <a:r>
              <a:rPr lang="en-GB" dirty="0"/>
              <a:t>4. Then turns back to check answers.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err="1"/>
              <a:t>wie</a:t>
            </a:r>
            <a:r>
              <a:rPr lang="en-GB" dirty="0"/>
              <a:t> - </a:t>
            </a:r>
            <a:r>
              <a:rPr lang="en-GB" dirty="0" err="1"/>
              <a:t>Vieh</a:t>
            </a:r>
            <a:r>
              <a:rPr lang="en-GB" dirty="0"/>
              <a:t/>
            </a:r>
            <a:br>
              <a:rPr lang="en-GB" dirty="0"/>
            </a:br>
            <a:r>
              <a:rPr lang="en-GB" dirty="0" err="1"/>
              <a:t>Weilchen</a:t>
            </a:r>
            <a:r>
              <a:rPr lang="en-GB" dirty="0"/>
              <a:t> - </a:t>
            </a:r>
            <a:r>
              <a:rPr lang="en-GB" dirty="0" err="1"/>
              <a:t>Veilchen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Veste</a:t>
            </a:r>
            <a:r>
              <a:rPr lang="en-GB" baseline="0" dirty="0"/>
              <a:t> </a:t>
            </a:r>
            <a:r>
              <a:rPr lang="en-GB" dirty="0"/>
              <a:t>– </a:t>
            </a:r>
            <a:r>
              <a:rPr lang="en-GB" dirty="0" err="1"/>
              <a:t>Weste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voran</a:t>
            </a:r>
            <a:r>
              <a:rPr lang="en-GB" dirty="0"/>
              <a:t> - </a:t>
            </a:r>
            <a:r>
              <a:rPr lang="en-GB" dirty="0" err="1"/>
              <a:t>woran</a:t>
            </a: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baseline="0" dirty="0" err="1"/>
              <a:t>Vieh</a:t>
            </a:r>
            <a:r>
              <a:rPr lang="en-GB" baseline="0" dirty="0"/>
              <a:t> [&gt;5000] </a:t>
            </a:r>
            <a:r>
              <a:rPr lang="en-GB" baseline="0" dirty="0" err="1"/>
              <a:t>Weilchen</a:t>
            </a:r>
            <a:r>
              <a:rPr lang="en-GB" baseline="0" dirty="0"/>
              <a:t> [&gt;5000] </a:t>
            </a:r>
            <a:r>
              <a:rPr lang="en-GB" baseline="0" dirty="0" err="1"/>
              <a:t>Veilchen</a:t>
            </a:r>
            <a:r>
              <a:rPr lang="en-GB" baseline="0" dirty="0"/>
              <a:t> [&gt;5000] </a:t>
            </a:r>
            <a:r>
              <a:rPr lang="en-GB" baseline="0" dirty="0" err="1"/>
              <a:t>Veste</a:t>
            </a:r>
            <a:r>
              <a:rPr lang="en-GB" baseline="0" dirty="0"/>
              <a:t> [&gt;5000] </a:t>
            </a:r>
            <a:r>
              <a:rPr lang="en-GB" baseline="0" dirty="0" err="1"/>
              <a:t>Weste</a:t>
            </a:r>
            <a:r>
              <a:rPr lang="en-GB" baseline="0" dirty="0"/>
              <a:t> [&gt;5000] </a:t>
            </a:r>
            <a:r>
              <a:rPr lang="en-GB" baseline="0" dirty="0" err="1"/>
              <a:t>voran</a:t>
            </a:r>
            <a:r>
              <a:rPr lang="en-GB" baseline="0" dirty="0"/>
              <a:t> [n/a] </a:t>
            </a:r>
            <a:r>
              <a:rPr lang="en-GB" baseline="0" dirty="0" err="1"/>
              <a:t>woran</a:t>
            </a:r>
            <a:r>
              <a:rPr lang="en-GB" baseline="0" dirty="0"/>
              <a:t> [3545]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870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 </a:t>
            </a:r>
            <a:r>
              <a:rPr lang="en-GB" b="0" dirty="0"/>
              <a:t>(for 3 slides)</a:t>
            </a:r>
            <a:r>
              <a:rPr lang="en-GB" dirty="0"/>
              <a:t/>
            </a:r>
            <a:br>
              <a:rPr lang="en-GB" dirty="0"/>
            </a:br>
            <a:r>
              <a:rPr lang="en-GB" b="1" dirty="0"/>
              <a:t/>
            </a:r>
            <a:br>
              <a:rPr lang="en-GB" b="1" dirty="0"/>
            </a:br>
            <a:r>
              <a:rPr lang="en-GB" b="1" dirty="0"/>
              <a:t>Aim: </a:t>
            </a:r>
            <a:r>
              <a:rPr lang="en-GB" b="0" dirty="0"/>
              <a:t>to apply SSC knowledge of both variants of [v] to unknown words in pronunciation.</a:t>
            </a:r>
            <a:br>
              <a:rPr lang="en-GB" b="0" dirty="0"/>
            </a:br>
            <a:r>
              <a:rPr lang="en-GB" dirty="0"/>
              <a:t/>
            </a:r>
            <a:br>
              <a:rPr lang="en-GB" dirty="0"/>
            </a:br>
            <a:r>
              <a:rPr lang="en-GB" b="1" dirty="0"/>
              <a:t>Procedure:</a:t>
            </a:r>
            <a:r>
              <a:rPr lang="en-GB" dirty="0"/>
              <a:t/>
            </a:r>
            <a:br>
              <a:rPr lang="en-GB" dirty="0"/>
            </a:br>
            <a:r>
              <a:rPr lang="en-GB" dirty="0"/>
              <a:t>1. </a:t>
            </a:r>
            <a:r>
              <a:rPr lang="en-US" sz="1200" kern="1200" dirty="0">
                <a:solidFill>
                  <a:schemeClr val="tx1"/>
                </a:solidFill>
                <a:effectLst/>
                <a:latin typeface="+mn-lt"/>
                <a:ea typeface="+mn-ea"/>
                <a:cs typeface="+mn-cs"/>
              </a:rPr>
              <a:t>Teacher clicks and all 3 words appear. </a:t>
            </a:r>
          </a:p>
          <a:p>
            <a:r>
              <a:rPr lang="en-US" sz="1200" kern="1200" dirty="0">
                <a:solidFill>
                  <a:schemeClr val="tx1"/>
                </a:solidFill>
                <a:effectLst/>
                <a:latin typeface="+mn-lt"/>
                <a:ea typeface="+mn-ea"/>
                <a:cs typeface="+mn-cs"/>
              </a:rPr>
              <a:t>2. Then, s/he quickly clicks the timer. </a:t>
            </a:r>
          </a:p>
          <a:p>
            <a:r>
              <a:rPr lang="en-US" sz="1200" kern="1200" dirty="0">
                <a:solidFill>
                  <a:schemeClr val="tx1"/>
                </a:solidFill>
                <a:effectLst/>
                <a:latin typeface="+mn-lt"/>
                <a:ea typeface="+mn-ea"/>
                <a:cs typeface="+mn-cs"/>
              </a:rPr>
              <a:t>3. Students try to say all three words within the 5 seconds, chorally, differentiating the two ‘v’ pronunciations.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Note: Teacher to reinforce that it will be the cognates that are likely to have English-sounding [v].</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4. Click on each word to hear the pronunciations, as desired.</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Vogel [1701]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454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As for previous slide.</a:t>
            </a:r>
          </a:p>
          <a:p>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Wolke</a:t>
            </a:r>
            <a:r>
              <a:rPr lang="en-GB" i="0" baseline="0"/>
              <a:t> [2114] Vase [&gt;5000] </a:t>
            </a:r>
            <a:r>
              <a:rPr lang="en-GB" sz="1200">
                <a:solidFill>
                  <a:schemeClr val="accent5">
                    <a:lumMod val="50000"/>
                  </a:schemeClr>
                </a:solidFill>
              </a:rPr>
              <a:t>Akti</a:t>
            </a:r>
            <a:r>
              <a:rPr lang="en-GB" sz="1200" b="0">
                <a:solidFill>
                  <a:schemeClr val="accent5">
                    <a:lumMod val="50000"/>
                  </a:schemeClr>
                </a:solidFill>
              </a:rPr>
              <a:t>v</a:t>
            </a:r>
            <a:r>
              <a:rPr lang="en-GB" sz="1200">
                <a:solidFill>
                  <a:schemeClr val="accent5">
                    <a:lumMod val="50000"/>
                  </a:schemeClr>
                </a:solidFill>
              </a:rPr>
              <a:t>ität [1422]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(2019). A frequency dictionary of German: Core vocabulary for learners. London: Routledge.</a:t>
            </a:r>
            <a:endParaRPr lang="en-GB" sz="1200" i="1" baseline="0">
              <a:solidFill>
                <a:sysClr val="windowText" lastClr="000000"/>
              </a:solidFill>
            </a:endParaRP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026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As for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err="1"/>
              <a:t>vage</a:t>
            </a:r>
            <a:r>
              <a:rPr lang="en-GB" i="0" dirty="0"/>
              <a:t> [&gt;5000] </a:t>
            </a:r>
            <a:r>
              <a:rPr lang="en-GB" i="0" dirty="0" err="1"/>
              <a:t>Verkehr</a:t>
            </a:r>
            <a:r>
              <a:rPr lang="en-GB" i="0" baseline="0" dirty="0"/>
              <a:t> [2131]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653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practise orally the new and revisited vocabular</a:t>
            </a:r>
            <a:r>
              <a:rPr lang="en-GB" b="0" baseline="0" dirty="0"/>
              <a:t>y for this week, also revisiting some letters and numbers learnt previously.</a:t>
            </a:r>
            <a:r>
              <a:rPr lang="en-GB" b="0" dirty="0"/>
              <a:t/>
            </a:r>
            <a:br>
              <a:rPr lang="en-GB" b="0" dirty="0"/>
            </a:br>
            <a:r>
              <a:rPr lang="en-GB" dirty="0"/>
              <a:t/>
            </a:r>
            <a:br>
              <a:rPr lang="en-GB" dirty="0"/>
            </a:br>
            <a:r>
              <a:rPr lang="en-GB" b="1" dirty="0"/>
              <a:t>Procedure:</a:t>
            </a:r>
            <a:r>
              <a:rPr lang="en-GB" dirty="0"/>
              <a:t/>
            </a:r>
            <a:br>
              <a:rPr lang="en-GB" dirty="0"/>
            </a:br>
            <a:r>
              <a:rPr lang="en-GB" dirty="0"/>
              <a:t>1.</a:t>
            </a:r>
            <a:r>
              <a:rPr lang="en-GB" sz="1200" kern="1200" dirty="0">
                <a:solidFill>
                  <a:schemeClr val="tx1"/>
                </a:solidFill>
                <a:effectLst/>
                <a:latin typeface="+mn-lt"/>
                <a:ea typeface="+mn-ea"/>
                <a:cs typeface="+mn-cs"/>
              </a:rPr>
              <a:t> Teacher calls co-ordinates.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sz="1200" kern="1200" dirty="0">
                <a:solidFill>
                  <a:schemeClr val="tx1"/>
                </a:solidFill>
                <a:effectLst/>
                <a:latin typeface="+mn-lt"/>
                <a:ea typeface="+mn-ea"/>
                <a:cs typeface="+mn-cs"/>
              </a:rPr>
              <a:t> Students have to recall vocabulary at those coordinates.</a:t>
            </a: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r>
              <a:rPr lang="en-GB" dirty="0"/>
              <a:t/>
            </a:r>
            <a:br>
              <a:rPr lang="en-GB" dirty="0"/>
            </a:br>
            <a:r>
              <a:rPr lang="en-GB" b="1" dirty="0"/>
              <a:t/>
            </a:r>
            <a:br>
              <a:rPr lang="en-GB" b="1" dirty="0"/>
            </a:br>
            <a:r>
              <a:rPr lang="en-GB" b="1" dirty="0"/>
              <a:t>Aim: </a:t>
            </a:r>
            <a:r>
              <a:rPr lang="en-GB" b="0" dirty="0"/>
              <a:t>To explain the use of </a:t>
            </a:r>
            <a:r>
              <a:rPr lang="en-GB" b="1" dirty="0"/>
              <a:t>–(</a:t>
            </a:r>
            <a:r>
              <a:rPr lang="en-GB" b="1" dirty="0" err="1"/>
              <a:t>er</a:t>
            </a:r>
            <a:r>
              <a:rPr lang="en-GB" b="1" dirty="0"/>
              <a:t>)</a:t>
            </a:r>
            <a:r>
              <a:rPr lang="en-GB" b="1" dirty="0" err="1"/>
              <a:t>weise</a:t>
            </a:r>
            <a:r>
              <a:rPr lang="en-GB" b="1" dirty="0"/>
              <a:t> </a:t>
            </a:r>
            <a:r>
              <a:rPr lang="en-GB" b="0" dirty="0"/>
              <a:t>to form adverbs in German,</a:t>
            </a:r>
            <a:r>
              <a:rPr lang="en-GB" b="0" baseline="0" dirty="0"/>
              <a:t> comparing this to the English </a:t>
            </a:r>
            <a:r>
              <a:rPr lang="en-GB" b="1" baseline="0" dirty="0"/>
              <a:t>-</a:t>
            </a:r>
            <a:r>
              <a:rPr lang="en-GB" b="1" baseline="0" dirty="0" err="1"/>
              <a:t>ly</a:t>
            </a:r>
            <a:r>
              <a:rPr lang="en-GB" b="0" baseline="0" dirty="0"/>
              <a: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dirty="0"/>
              <a:t/>
            </a:r>
            <a:br>
              <a:rPr lang="en-GB" dirty="0"/>
            </a:br>
            <a:r>
              <a:rPr lang="en-GB" dirty="0"/>
              <a:t>1. Cycle through</a:t>
            </a:r>
            <a:r>
              <a:rPr lang="en-GB" baseline="0" dirty="0"/>
              <a:t> the information on the slide using the animation sequence.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The answers are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a:t>
            </a:r>
            <a:r>
              <a:rPr lang="de-DE" sz="1200" kern="1200" baseline="0" dirty="0">
                <a:solidFill>
                  <a:schemeClr val="tx1"/>
                </a:solidFill>
                <a:effectLst/>
                <a:latin typeface="+mn-lt"/>
                <a:ea typeface="+mn-ea"/>
                <a:cs typeface="+mn-cs"/>
              </a:rPr>
              <a:t>Weise [468] teilweise [1122] möglicherweise [1428], normalerweise [2062] glücklicherweise [&gt;5009, glücklich - 1070], traurigerweise [&gt;5009, traurig - 1752], logischerweise [&gt;5009, logisch - 2782], </a:t>
            </a:r>
            <a:r>
              <a:rPr lang="de-DE" sz="1200" i="1" kern="1200" baseline="0" dirty="0">
                <a:solidFill>
                  <a:schemeClr val="tx1"/>
                </a:solidFill>
                <a:effectLst/>
                <a:latin typeface="+mn-lt"/>
                <a:ea typeface="+mn-ea"/>
                <a:cs typeface="+mn-cs"/>
              </a:rPr>
              <a:t>beispielsweise [672] natürlicherweise [&gt;5009, natürlich-137] freundlicherweise [&gt;5009, freundlich - 1566]</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3778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Answers</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062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Timing: 7 minutes (including answers)</a:t>
            </a:r>
          </a:p>
          <a:p>
            <a:r>
              <a:rPr lang="en-GB" b="0" noProof="0" dirty="0"/>
              <a:t/>
            </a:r>
            <a:br>
              <a:rPr lang="en-GB" b="0" noProof="0" dirty="0"/>
            </a:br>
            <a:r>
              <a:rPr lang="en-GB" b="1" noProof="0" dirty="0"/>
              <a:t>Aim: </a:t>
            </a:r>
            <a:r>
              <a:rPr lang="en-GB" b="0" noProof="0" dirty="0"/>
              <a:t>to practise reading aloud familiar words in novel combinations to practise decoding at sentence level, and to differentiate words that start with the SSC [v] by drawing on previous vocabulary knowledge (as the SSC [f] is the same). This activity includes 13 of the words from this week’s vocabulary sets.</a:t>
            </a:r>
            <a:br>
              <a:rPr lang="en-GB" b="0" noProof="0" dirty="0"/>
            </a:br>
            <a:endParaRPr lang="en-GB" b="0" noProof="0" dirty="0"/>
          </a:p>
          <a:p>
            <a:r>
              <a:rPr lang="en-GB" b="1" noProof="0" dirty="0"/>
              <a:t>Procedure:</a:t>
            </a:r>
            <a:r>
              <a:rPr lang="en-GB" b="0" noProof="0" dirty="0"/>
              <a:t/>
            </a:r>
            <a:br>
              <a:rPr lang="en-GB" b="0" noProof="0" dirty="0"/>
            </a:br>
            <a:r>
              <a:rPr lang="en-GB" b="0" noProof="0" dirty="0"/>
              <a:t>1. Model the task, using the example on this slide.</a:t>
            </a:r>
          </a:p>
          <a:p>
            <a:r>
              <a:rPr lang="en-GB" b="0" noProof="0" dirty="0"/>
              <a:t>2. Then student B turns away from the board.</a:t>
            </a:r>
            <a:br>
              <a:rPr lang="en-GB" b="0" noProof="0" dirty="0"/>
            </a:br>
            <a:r>
              <a:rPr lang="en-GB" b="0" noProof="0" dirty="0"/>
              <a:t>2. Student A reads the first sentence aloud.</a:t>
            </a:r>
            <a:br>
              <a:rPr lang="en-GB" b="0" noProof="0" dirty="0"/>
            </a:br>
            <a:r>
              <a:rPr lang="en-GB" b="0" noProof="0" dirty="0"/>
              <a:t>3. Student B listens and identifies any words that start with the SSC [v].  There is usually just one, though number 3 has two. S/he writes the word down.</a:t>
            </a:r>
            <a:br>
              <a:rPr lang="en-GB" b="0" noProof="0" dirty="0"/>
            </a:br>
            <a:r>
              <a:rPr lang="en-GB" b="0" noProof="0" dirty="0"/>
              <a:t>4. Student A continues with sentences 2-4.</a:t>
            </a:r>
            <a:br>
              <a:rPr lang="en-GB" b="0" noProof="0" dirty="0"/>
            </a:br>
            <a:r>
              <a:rPr lang="en-GB" b="0" noProof="0" dirty="0"/>
              <a:t>5. The students swap roles for sentences 5-8.</a:t>
            </a:r>
            <a:br>
              <a:rPr lang="en-GB" b="0" noProof="0" dirty="0"/>
            </a:br>
            <a:r>
              <a:rPr lang="en-GB" b="0" noProof="0" dirty="0"/>
              <a:t>6. Then the teacher elicits the answers from students, including an oral translation of each sentence into English, and prompts them to re-read the German sentences as quickly as possible.</a:t>
            </a:r>
            <a:br>
              <a:rPr lang="en-GB" b="0" noProof="0" dirty="0"/>
            </a:br>
            <a:endParaRPr lang="en-GB" b="0"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55962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a:t>
            </a:r>
            <a:r>
              <a:rPr lang="en-GB" b="0" dirty="0"/>
              <a:t>To explain the use of the dative (R3) after prepositions</a:t>
            </a:r>
            <a:r>
              <a:rPr lang="en-GB" b="0" baseline="0" dirty="0"/>
              <a:t> to describe </a:t>
            </a:r>
            <a:r>
              <a:rPr lang="en-GB" b="0" dirty="0"/>
              <a:t>location.</a:t>
            </a:r>
            <a:br>
              <a:rPr lang="en-GB" b="0" dirty="0"/>
            </a:br>
            <a:r>
              <a:rPr lang="en-GB" b="0" dirty="0"/>
              <a:t/>
            </a:r>
            <a:br>
              <a:rPr lang="en-GB" b="0" dirty="0"/>
            </a:br>
            <a:r>
              <a:rPr lang="en-GB" b="1" dirty="0"/>
              <a:t>Procedure:</a:t>
            </a:r>
            <a:r>
              <a:rPr lang="en-GB" dirty="0"/>
              <a:t/>
            </a:r>
            <a:br>
              <a:rPr lang="en-GB" dirty="0"/>
            </a:br>
            <a:r>
              <a:rPr lang="en-GB" dirty="0"/>
              <a:t>1. Cycle through</a:t>
            </a:r>
            <a:r>
              <a:rPr lang="en-GB" baseline="0" dirty="0"/>
              <a:t> the information on the slide using the animation sequence.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9929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r>
              <a:rPr lang="en-GB" dirty="0"/>
              <a:t/>
            </a:r>
            <a:br>
              <a:rPr lang="en-GB" dirty="0"/>
            </a:br>
            <a:r>
              <a:rPr lang="en-GB" b="1" dirty="0"/>
              <a:t/>
            </a:r>
            <a:br>
              <a:rPr lang="en-GB" b="1" dirty="0"/>
            </a:br>
            <a:r>
              <a:rPr lang="en-GB" b="1" dirty="0"/>
              <a:t>Aim: </a:t>
            </a:r>
            <a:r>
              <a:rPr lang="en-GB" b="0" dirty="0"/>
              <a:t>Aural comprehension of articles and adjectives in R2 (accusative) and R3 (dative). Ability to connect these with meaning.</a:t>
            </a:r>
            <a:r>
              <a:rPr lang="en-GB" dirty="0"/>
              <a:t/>
            </a:r>
            <a:br>
              <a:rPr lang="en-GB" dirty="0"/>
            </a:br>
            <a:r>
              <a:rPr lang="en-GB" dirty="0"/>
              <a:t/>
            </a:r>
            <a:br>
              <a:rPr lang="en-GB" dirty="0"/>
            </a:br>
            <a:r>
              <a:rPr lang="en-GB" b="1" dirty="0"/>
              <a:t>Procedure:</a:t>
            </a:r>
            <a:r>
              <a:rPr lang="en-GB" dirty="0"/>
              <a:t/>
            </a:r>
            <a:br>
              <a:rPr lang="en-GB" dirty="0"/>
            </a:br>
            <a:r>
              <a:rPr lang="en-GB" dirty="0"/>
              <a:t>1. Click the number to hear the gapped sentence.</a:t>
            </a:r>
          </a:p>
          <a:p>
            <a:r>
              <a:rPr lang="en-GB" dirty="0"/>
              <a:t>2. Based on the article and adjective they hear, students decide whether the sentence is R2 (</a:t>
            </a:r>
            <a:r>
              <a:rPr lang="en-GB" dirty="0" err="1"/>
              <a:t>acc</a:t>
            </a:r>
            <a:r>
              <a:rPr lang="en-GB" dirty="0"/>
              <a:t>) or R3 (dative).</a:t>
            </a:r>
          </a:p>
          <a:p>
            <a:r>
              <a:rPr lang="en-GB" dirty="0"/>
              <a:t>3. Click to reveal the answer.</a:t>
            </a:r>
          </a:p>
          <a:p>
            <a:r>
              <a:rPr lang="en-GB" dirty="0"/>
              <a:t>4. Click on the green arrow to hear the full sentence.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1 [Sie </a:t>
            </a:r>
            <a:r>
              <a:rPr lang="en-GB" dirty="0" err="1"/>
              <a:t>kommen</a:t>
            </a:r>
            <a:r>
              <a:rPr lang="en-GB" dirty="0"/>
              <a:t> </a:t>
            </a:r>
            <a:r>
              <a:rPr lang="en-GB" dirty="0" err="1"/>
              <a:t>aus</a:t>
            </a:r>
            <a:r>
              <a:rPr lang="en-GB" dirty="0"/>
              <a:t>] </a:t>
            </a:r>
            <a:r>
              <a:rPr lang="en-GB" b="1" dirty="0" err="1"/>
              <a:t>dem</a:t>
            </a:r>
            <a:r>
              <a:rPr lang="en-GB" dirty="0"/>
              <a:t> </a:t>
            </a:r>
            <a:r>
              <a:rPr lang="en-GB" dirty="0" err="1"/>
              <a:t>Bahnhof</a:t>
            </a:r>
            <a:r>
              <a:rPr lang="en-GB" dirty="0"/>
              <a:t>.</a:t>
            </a:r>
            <a:br>
              <a:rPr lang="en-GB" dirty="0"/>
            </a:br>
            <a:r>
              <a:rPr lang="en-GB" dirty="0"/>
              <a:t>2 [Sie </a:t>
            </a:r>
            <a:r>
              <a:rPr lang="en-GB" dirty="0" err="1"/>
              <a:t>gehen</a:t>
            </a:r>
            <a:r>
              <a:rPr lang="en-GB" dirty="0"/>
              <a:t> </a:t>
            </a:r>
            <a:r>
              <a:rPr lang="en-GB" dirty="0" err="1"/>
              <a:t>direkt</a:t>
            </a:r>
            <a:r>
              <a:rPr lang="en-GB" dirty="0"/>
              <a:t>] auf </a:t>
            </a:r>
            <a:r>
              <a:rPr lang="en-GB" b="1" dirty="0"/>
              <a:t>den</a:t>
            </a:r>
            <a:r>
              <a:rPr lang="en-GB" dirty="0"/>
              <a:t> </a:t>
            </a:r>
            <a:r>
              <a:rPr lang="en-GB" dirty="0" err="1"/>
              <a:t>groß</a:t>
            </a:r>
            <a:r>
              <a:rPr lang="en-GB" b="1" dirty="0" err="1"/>
              <a:t>en</a:t>
            </a:r>
            <a:r>
              <a:rPr lang="en-GB" dirty="0"/>
              <a:t> </a:t>
            </a:r>
            <a:r>
              <a:rPr lang="en-GB" dirty="0" err="1"/>
              <a:t>Alexanderplatz</a:t>
            </a:r>
            <a:r>
              <a:rPr lang="en-GB" dirty="0"/>
              <a:t>.</a:t>
            </a:r>
            <a:br>
              <a:rPr lang="en-GB" dirty="0"/>
            </a:br>
            <a:r>
              <a:rPr lang="en-GB" dirty="0"/>
              <a:t>3 [</a:t>
            </a:r>
            <a:r>
              <a:rPr lang="en-GB" dirty="0" err="1"/>
              <a:t>mit</a:t>
            </a:r>
            <a:r>
              <a:rPr lang="en-GB" dirty="0"/>
              <a:t>]</a:t>
            </a:r>
            <a:r>
              <a:rPr lang="en-GB" b="1" dirty="0"/>
              <a:t> der </a:t>
            </a:r>
            <a:r>
              <a:rPr lang="en-GB" dirty="0" err="1"/>
              <a:t>bekannt</a:t>
            </a:r>
            <a:r>
              <a:rPr lang="en-GB" b="1" dirty="0" err="1"/>
              <a:t>en</a:t>
            </a:r>
            <a:r>
              <a:rPr lang="en-GB" dirty="0"/>
              <a:t> </a:t>
            </a:r>
            <a:r>
              <a:rPr lang="en-GB" dirty="0" err="1"/>
              <a:t>Uhr</a:t>
            </a:r>
            <a:r>
              <a:rPr lang="en-GB" dirty="0"/>
              <a:t>. Das </a:t>
            </a:r>
            <a:r>
              <a:rPr lang="en-GB" dirty="0" err="1"/>
              <a:t>ist</a:t>
            </a:r>
            <a:r>
              <a:rPr lang="en-GB" dirty="0"/>
              <a:t> die </a:t>
            </a:r>
            <a:r>
              <a:rPr lang="en-GB" dirty="0" err="1"/>
              <a:t>Weltzeituhr</a:t>
            </a:r>
            <a:r>
              <a:rPr lang="en-GB" dirty="0"/>
              <a:t>.</a:t>
            </a:r>
            <a:br>
              <a:rPr lang="en-GB" dirty="0"/>
            </a:br>
            <a:r>
              <a:rPr lang="en-GB" dirty="0"/>
              <a:t>4 [Sie </a:t>
            </a:r>
            <a:r>
              <a:rPr lang="en-GB" dirty="0" err="1"/>
              <a:t>gehen</a:t>
            </a:r>
            <a:r>
              <a:rPr lang="en-GB" dirty="0"/>
              <a:t> </a:t>
            </a:r>
            <a:r>
              <a:rPr lang="en-GB" dirty="0" err="1"/>
              <a:t>hinter</a:t>
            </a:r>
            <a:r>
              <a:rPr lang="en-GB" dirty="0"/>
              <a:t>] </a:t>
            </a:r>
            <a:r>
              <a:rPr lang="en-GB" b="1" dirty="0"/>
              <a:t>die </a:t>
            </a:r>
            <a:r>
              <a:rPr lang="en-GB" dirty="0" err="1"/>
              <a:t>groß</a:t>
            </a:r>
            <a:r>
              <a:rPr lang="en-GB" b="1" dirty="0" err="1"/>
              <a:t>e</a:t>
            </a:r>
            <a:r>
              <a:rPr lang="en-GB" dirty="0"/>
              <a:t> </a:t>
            </a:r>
            <a:r>
              <a:rPr lang="en-GB" dirty="0" err="1"/>
              <a:t>Uhr</a:t>
            </a:r>
            <a:r>
              <a:rPr lang="en-GB" dirty="0"/>
              <a:t> und </a:t>
            </a:r>
            <a:r>
              <a:rPr lang="en-GB" dirty="0" err="1"/>
              <a:t>sehen</a:t>
            </a:r>
            <a:r>
              <a:rPr lang="en-GB" dirty="0"/>
              <a:t> den </a:t>
            </a:r>
            <a:r>
              <a:rPr lang="en-GB" dirty="0" err="1"/>
              <a:t>hohen</a:t>
            </a:r>
            <a:r>
              <a:rPr lang="en-GB" dirty="0"/>
              <a:t> </a:t>
            </a:r>
            <a:r>
              <a:rPr lang="en-GB" dirty="0" err="1"/>
              <a:t>Fernsehrturm</a:t>
            </a:r>
            <a:r>
              <a:rPr lang="en-GB" dirty="0"/>
              <a:t>.</a:t>
            </a:r>
            <a:br>
              <a:rPr lang="en-GB" dirty="0"/>
            </a:br>
            <a:r>
              <a:rPr lang="en-GB" dirty="0"/>
              <a:t>5 [Dann </a:t>
            </a:r>
            <a:r>
              <a:rPr lang="en-GB" dirty="0" err="1"/>
              <a:t>stehen</a:t>
            </a:r>
            <a:r>
              <a:rPr lang="en-GB" dirty="0"/>
              <a:t> Sie </a:t>
            </a:r>
            <a:r>
              <a:rPr lang="en-GB" dirty="0" err="1"/>
              <a:t>vor</a:t>
            </a:r>
            <a:r>
              <a:rPr lang="en-GB" dirty="0"/>
              <a:t>] </a:t>
            </a:r>
            <a:r>
              <a:rPr lang="en-GB" b="1" dirty="0"/>
              <a:t>der </a:t>
            </a:r>
            <a:r>
              <a:rPr lang="en-GB" dirty="0" err="1"/>
              <a:t>schön</a:t>
            </a:r>
            <a:r>
              <a:rPr lang="en-GB" b="1" dirty="0" err="1"/>
              <a:t>en</a:t>
            </a:r>
            <a:r>
              <a:rPr lang="en-GB" dirty="0"/>
              <a:t> </a:t>
            </a:r>
            <a:r>
              <a:rPr lang="en-GB" dirty="0" err="1"/>
              <a:t>Marienkirche</a:t>
            </a:r>
            <a:r>
              <a:rPr lang="en-GB" dirty="0"/>
              <a:t>.</a:t>
            </a:r>
            <a:br>
              <a:rPr lang="en-GB" dirty="0"/>
            </a:br>
            <a:r>
              <a:rPr lang="en-GB" dirty="0"/>
              <a:t>6 [Sie </a:t>
            </a:r>
            <a:r>
              <a:rPr lang="en-GB" dirty="0" err="1"/>
              <a:t>sehen</a:t>
            </a:r>
            <a:r>
              <a:rPr lang="en-GB" dirty="0"/>
              <a:t> das] </a:t>
            </a:r>
            <a:r>
              <a:rPr lang="en-GB" dirty="0" err="1"/>
              <a:t>interessant</a:t>
            </a:r>
            <a:r>
              <a:rPr lang="en-GB" b="1" dirty="0" err="1"/>
              <a:t>e</a:t>
            </a:r>
            <a:r>
              <a:rPr lang="en-GB" dirty="0"/>
              <a:t> Menschen Museum.</a:t>
            </a:r>
            <a:br>
              <a:rPr lang="en-GB" dirty="0"/>
            </a:br>
            <a:r>
              <a:rPr lang="en-GB" dirty="0"/>
              <a:t>7 [Sie </a:t>
            </a:r>
            <a:r>
              <a:rPr lang="en-GB" dirty="0" err="1"/>
              <a:t>sollen</a:t>
            </a:r>
            <a:r>
              <a:rPr lang="en-GB" dirty="0"/>
              <a:t>] </a:t>
            </a:r>
            <a:r>
              <a:rPr lang="en-GB" b="1" dirty="0"/>
              <a:t>die</a:t>
            </a:r>
            <a:r>
              <a:rPr lang="en-GB" dirty="0"/>
              <a:t> </a:t>
            </a:r>
            <a:r>
              <a:rPr lang="en-GB" dirty="0" err="1"/>
              <a:t>schnell</a:t>
            </a:r>
            <a:r>
              <a:rPr lang="en-GB" b="1" dirty="0" err="1"/>
              <a:t>e</a:t>
            </a:r>
            <a:r>
              <a:rPr lang="en-GB" dirty="0"/>
              <a:t> U-Bahn </a:t>
            </a:r>
            <a:r>
              <a:rPr lang="en-GB" dirty="0" err="1"/>
              <a:t>nehmen</a:t>
            </a:r>
            <a:r>
              <a:rPr lang="en-GB" dirty="0"/>
              <a:t>.</a:t>
            </a:r>
            <a:br>
              <a:rPr lang="en-GB" dirty="0"/>
            </a:br>
            <a:r>
              <a:rPr lang="en-GB" dirty="0"/>
              <a:t>8 [Sie </a:t>
            </a:r>
            <a:r>
              <a:rPr lang="en-GB" dirty="0" err="1"/>
              <a:t>stehen</a:t>
            </a:r>
            <a:r>
              <a:rPr lang="en-GB" dirty="0"/>
              <a:t> </a:t>
            </a:r>
            <a:r>
              <a:rPr lang="en-GB" dirty="0" err="1"/>
              <a:t>vor</a:t>
            </a:r>
            <a:r>
              <a:rPr lang="en-GB" dirty="0"/>
              <a:t>] </a:t>
            </a:r>
            <a:r>
              <a:rPr lang="en-GB" b="1" dirty="0" err="1"/>
              <a:t>dem</a:t>
            </a:r>
            <a:r>
              <a:rPr lang="en-GB" dirty="0"/>
              <a:t> </a:t>
            </a:r>
            <a:r>
              <a:rPr lang="en-GB" dirty="0" err="1"/>
              <a:t>bekannt</a:t>
            </a:r>
            <a:r>
              <a:rPr lang="en-GB" b="1" dirty="0" err="1"/>
              <a:t>en</a:t>
            </a:r>
            <a:r>
              <a:rPr lang="en-GB" dirty="0"/>
              <a:t> Bode Museum und </a:t>
            </a:r>
            <a:r>
              <a:rPr lang="en-GB" dirty="0" err="1"/>
              <a:t>machen</a:t>
            </a:r>
            <a:r>
              <a:rPr lang="en-GB" dirty="0"/>
              <a:t> </a:t>
            </a:r>
            <a:r>
              <a:rPr lang="en-GB" dirty="0" err="1"/>
              <a:t>ein</a:t>
            </a:r>
            <a:r>
              <a:rPr lang="en-GB" dirty="0"/>
              <a:t> </a:t>
            </a:r>
            <a:r>
              <a:rPr lang="en-GB" dirty="0" err="1"/>
              <a:t>Foto</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(1 is the most frequent word in German): </a:t>
            </a:r>
            <a:r>
              <a:rPr lang="en-GB" baseline="0" dirty="0"/>
              <a:t/>
            </a:r>
            <a:br>
              <a:rPr lang="en-GB" baseline="0" dirty="0"/>
            </a:br>
            <a:r>
              <a:rPr lang="en-GB" baseline="0" dirty="0"/>
              <a:t>U-</a:t>
            </a:r>
            <a:r>
              <a:rPr lang="en-GB" baseline="0" dirty="0" err="1"/>
              <a:t>bahn</a:t>
            </a:r>
            <a:r>
              <a:rPr lang="en-GB" baseline="0" dirty="0"/>
              <a:t> [&gt;5000]</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7841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r>
              <a:rPr lang="en-GB" dirty="0"/>
              <a:t/>
            </a:r>
            <a:br>
              <a:rPr lang="en-GB" dirty="0"/>
            </a:br>
            <a:r>
              <a:rPr lang="en-GB" b="1" dirty="0"/>
              <a:t/>
            </a:r>
            <a:br>
              <a:rPr lang="en-GB" b="1" dirty="0"/>
            </a:br>
            <a:r>
              <a:rPr lang="en-GB" b="1" dirty="0"/>
              <a:t>Aim: </a:t>
            </a:r>
            <a:r>
              <a:rPr lang="en-GB" b="0" dirty="0"/>
              <a:t>To provide extended reading practice featuring</a:t>
            </a:r>
            <a:r>
              <a:rPr lang="en-GB" b="0" baseline="0" dirty="0"/>
              <a:t> R1, R2 and R3 article and adjective endings, as well as some cultural background.</a:t>
            </a:r>
            <a:r>
              <a:rPr lang="en-GB" b="0" dirty="0"/>
              <a:t/>
            </a:r>
            <a:br>
              <a:rPr lang="en-GB" b="0" dirty="0"/>
            </a:br>
            <a:r>
              <a:rPr lang="en-GB" dirty="0"/>
              <a:t/>
            </a:r>
            <a:br>
              <a:rPr lang="en-GB" dirty="0"/>
            </a:br>
            <a:r>
              <a:rPr lang="en-GB" b="1" dirty="0"/>
              <a:t>Procedure:</a:t>
            </a:r>
            <a:r>
              <a:rPr lang="en-GB" dirty="0"/>
              <a:t/>
            </a:r>
            <a:br>
              <a:rPr lang="en-GB" dirty="0"/>
            </a:br>
            <a:r>
              <a:rPr lang="en-GB" dirty="0"/>
              <a:t>1. Clicking removes</a:t>
            </a:r>
            <a:r>
              <a:rPr lang="en-GB" baseline="0" dirty="0"/>
              <a:t> the photos one by one to reveal a short text behind each about the Berlin location pictured.</a:t>
            </a:r>
            <a:endParaRPr lang="en-GB" dirty="0"/>
          </a:p>
          <a:p>
            <a:r>
              <a:rPr lang="en-GB" dirty="0"/>
              <a:t>2. Students read the texts</a:t>
            </a:r>
            <a:r>
              <a:rPr lang="en-GB" baseline="0" dirty="0"/>
              <a:t> and then write six sentences about what they have learnt from the texts, one sentence for each.</a:t>
            </a:r>
          </a:p>
          <a:p>
            <a:r>
              <a:rPr lang="en-GB" baseline="0" dirty="0"/>
              <a:t>3. Use backspace to have another look at the photo, if desired, after reading each text, before advancing again.</a:t>
            </a:r>
          </a:p>
          <a:p>
            <a:endParaRPr lang="en-GB" dirty="0"/>
          </a:p>
          <a:p>
            <a:r>
              <a:rPr lang="en-GB" b="1" dirty="0"/>
              <a:t>Texts:</a:t>
            </a:r>
          </a:p>
          <a:p>
            <a:pPr rtl="0" eaLnBrk="1" fontAlgn="t" latinLnBrk="0" hangingPunct="1"/>
            <a:r>
              <a:rPr lang="de-DE" sz="1200" b="0" i="0" u="none" strike="noStrike" kern="1200" dirty="0">
                <a:solidFill>
                  <a:schemeClr val="tx1"/>
                </a:solidFill>
                <a:effectLst/>
                <a:latin typeface="+mn-lt"/>
                <a:ea typeface="+mn-ea"/>
                <a:cs typeface="+mn-cs"/>
              </a:rPr>
              <a:t>1. Auf der bekannten</a:t>
            </a:r>
            <a:r>
              <a:rPr lang="de-DE" sz="1200" b="0" i="0" u="none" strike="noStrike" kern="1200" baseline="0" dirty="0">
                <a:solidFill>
                  <a:schemeClr val="tx1"/>
                </a:solidFill>
                <a:effectLst/>
                <a:latin typeface="+mn-lt"/>
                <a:ea typeface="+mn-ea"/>
                <a:cs typeface="+mn-cs"/>
              </a:rPr>
              <a:t> </a:t>
            </a:r>
            <a:r>
              <a:rPr lang="de-DE" sz="1200" b="0" i="0" u="none" strike="noStrike" kern="1200" dirty="0">
                <a:solidFill>
                  <a:schemeClr val="tx1"/>
                </a:solidFill>
                <a:effectLst/>
                <a:latin typeface="+mn-lt"/>
                <a:ea typeface="+mn-ea"/>
                <a:cs typeface="+mn-cs"/>
              </a:rPr>
              <a:t>Straße Unter den Linden gibt es eine wichtige</a:t>
            </a:r>
            <a:r>
              <a:rPr lang="de-DE" sz="1200" b="0" i="0" u="none" strike="noStrike" kern="1200" baseline="0" dirty="0">
                <a:solidFill>
                  <a:schemeClr val="tx1"/>
                </a:solidFill>
                <a:effectLst/>
                <a:latin typeface="+mn-lt"/>
                <a:ea typeface="+mn-ea"/>
                <a:cs typeface="+mn-cs"/>
              </a:rPr>
              <a:t> Universität – d</a:t>
            </a:r>
            <a:r>
              <a:rPr lang="de-DE" sz="1200" b="0" i="0" u="none" strike="noStrike" kern="1200" dirty="0">
                <a:solidFill>
                  <a:schemeClr val="tx1"/>
                </a:solidFill>
                <a:effectLst/>
                <a:latin typeface="+mn-lt"/>
                <a:ea typeface="+mn-ea"/>
                <a:cs typeface="+mn-cs"/>
              </a:rPr>
              <a:t>ie Humboldt-Universität. Jedes Jahr lernen über 6.000 junge Studenten hier.</a:t>
            </a:r>
            <a:endParaRPr lang="en-GB" sz="1200" b="0" i="0" u="none" strike="noStrike" kern="1200" dirty="0">
              <a:solidFill>
                <a:schemeClr val="tx1"/>
              </a:solidFill>
              <a:effectLst/>
              <a:latin typeface="+mn-lt"/>
              <a:ea typeface="+mn-ea"/>
              <a:cs typeface="+mn-cs"/>
            </a:endParaRPr>
          </a:p>
          <a:p>
            <a:pPr rtl="0" eaLnBrk="1" fontAlgn="auto" latinLnBrk="0" hangingPunct="1"/>
            <a:r>
              <a:rPr lang="de-DE" sz="1200" b="0" i="0" u="none" strike="noStrike" kern="1200" dirty="0">
                <a:solidFill>
                  <a:schemeClr val="tx1"/>
                </a:solidFill>
                <a:effectLst/>
                <a:latin typeface="+mn-lt"/>
                <a:ea typeface="+mn-ea"/>
                <a:cs typeface="+mn-cs"/>
              </a:rPr>
              <a:t>2. Neben dem </a:t>
            </a:r>
            <a:r>
              <a:rPr lang="de-DE" sz="1200" b="0" i="0" u="none" strike="noStrike" kern="1200" baseline="0" dirty="0">
                <a:solidFill>
                  <a:schemeClr val="tx1"/>
                </a:solidFill>
                <a:effectLst/>
                <a:latin typeface="+mn-lt"/>
                <a:ea typeface="+mn-ea"/>
                <a:cs typeface="+mn-cs"/>
              </a:rPr>
              <a:t>grünen </a:t>
            </a:r>
            <a:r>
              <a:rPr lang="de-DE" sz="1200" b="0" i="0" u="none" strike="noStrike" kern="1200" dirty="0">
                <a:solidFill>
                  <a:schemeClr val="tx1"/>
                </a:solidFill>
                <a:effectLst/>
                <a:latin typeface="+mn-lt"/>
                <a:ea typeface="+mn-ea"/>
                <a:cs typeface="+mn-cs"/>
              </a:rPr>
              <a:t>Tiergarten gibt es ein großes Geschäft:</a:t>
            </a:r>
            <a:r>
              <a:rPr lang="de-DE" sz="1200" b="0" i="0" u="none" strike="noStrike" kern="1200" baseline="0" dirty="0">
                <a:solidFill>
                  <a:schemeClr val="tx1"/>
                </a:solidFill>
                <a:effectLst/>
                <a:latin typeface="+mn-lt"/>
                <a:ea typeface="+mn-ea"/>
                <a:cs typeface="+mn-cs"/>
              </a:rPr>
              <a:t> </a:t>
            </a:r>
            <a:r>
              <a:rPr lang="de-DE" sz="1200" b="0" i="0" u="none" strike="noStrike" kern="1200" dirty="0">
                <a:solidFill>
                  <a:schemeClr val="tx1"/>
                </a:solidFill>
                <a:effectLst/>
                <a:latin typeface="+mn-lt"/>
                <a:ea typeface="+mn-ea"/>
                <a:cs typeface="+mn-cs"/>
              </a:rPr>
              <a:t>KaDeWe (Kaufhaus des Westens). Hier kann man billige oder teuere Kleidung kaufen.</a:t>
            </a:r>
            <a:endParaRPr lang="en-GB" sz="1200" b="0" i="0" u="none" strike="noStrike" kern="1200" dirty="0">
              <a:solidFill>
                <a:schemeClr val="tx1"/>
              </a:solidFill>
              <a:effectLst/>
              <a:latin typeface="+mn-lt"/>
              <a:ea typeface="+mn-ea"/>
              <a:cs typeface="+mn-cs"/>
            </a:endParaRPr>
          </a:p>
          <a:p>
            <a:pPr rtl="0" eaLnBrk="1" fontAlgn="t" latinLnBrk="0" hangingPunct="1"/>
            <a:r>
              <a:rPr lang="de-DE" sz="1200" b="0" i="0" u="none" strike="noStrike" kern="1200" dirty="0">
                <a:solidFill>
                  <a:schemeClr val="tx1"/>
                </a:solidFill>
                <a:effectLst/>
                <a:latin typeface="+mn-lt"/>
                <a:ea typeface="+mn-ea"/>
                <a:cs typeface="+mn-cs"/>
              </a:rPr>
              <a:t>3. Der schöne Volkspark Friedrichshain, in der Nähe vo</a:t>
            </a:r>
            <a:r>
              <a:rPr lang="de-DE" sz="1200" b="0" i="0" u="none" strike="noStrike" kern="1200" baseline="0" dirty="0">
                <a:solidFill>
                  <a:schemeClr val="tx1"/>
                </a:solidFill>
                <a:effectLst/>
                <a:latin typeface="+mn-lt"/>
                <a:ea typeface="+mn-ea"/>
                <a:cs typeface="+mn-cs"/>
              </a:rPr>
              <a:t>m</a:t>
            </a:r>
            <a:r>
              <a:rPr lang="de-DE" sz="1200" b="0" i="0" u="none" strike="noStrike" kern="1200" dirty="0">
                <a:solidFill>
                  <a:schemeClr val="tx1"/>
                </a:solidFill>
                <a:effectLst/>
                <a:latin typeface="+mn-lt"/>
                <a:ea typeface="+mn-ea"/>
                <a:cs typeface="+mn-cs"/>
              </a:rPr>
              <a:t> wunderbaren Velodrom, hat viele alte Bäume. Man kann eine glückliche Stunde in</a:t>
            </a:r>
            <a:r>
              <a:rPr lang="de-DE" sz="1200" b="0" i="0" u="none" strike="noStrike" kern="1200" baseline="0" dirty="0">
                <a:solidFill>
                  <a:schemeClr val="tx1"/>
                </a:solidFill>
                <a:effectLst/>
                <a:latin typeface="+mn-lt"/>
                <a:ea typeface="+mn-ea"/>
                <a:cs typeface="+mn-cs"/>
              </a:rPr>
              <a:t> diesem </a:t>
            </a:r>
            <a:r>
              <a:rPr lang="de-DE" sz="1200" b="0" i="0" u="none" strike="noStrike" kern="1200" dirty="0">
                <a:solidFill>
                  <a:schemeClr val="tx1"/>
                </a:solidFill>
                <a:effectLst/>
                <a:latin typeface="+mn-lt"/>
                <a:ea typeface="+mn-ea"/>
                <a:cs typeface="+mn-cs"/>
              </a:rPr>
              <a:t>großen</a:t>
            </a:r>
            <a:r>
              <a:rPr lang="de-DE" sz="1200" b="0" i="0" u="none" strike="noStrike" kern="1200" baseline="0" dirty="0">
                <a:solidFill>
                  <a:schemeClr val="tx1"/>
                </a:solidFill>
                <a:effectLst/>
                <a:latin typeface="+mn-lt"/>
                <a:ea typeface="+mn-ea"/>
                <a:cs typeface="+mn-cs"/>
              </a:rPr>
              <a:t> Park </a:t>
            </a:r>
            <a:r>
              <a:rPr lang="de-DE" sz="1200" b="0" i="0" u="none" strike="noStrike" kern="1200" dirty="0">
                <a:solidFill>
                  <a:schemeClr val="tx1"/>
                </a:solidFill>
                <a:effectLst/>
                <a:latin typeface="+mn-lt"/>
                <a:ea typeface="+mn-ea"/>
                <a:cs typeface="+mn-cs"/>
              </a:rPr>
              <a:t>verbringen.</a:t>
            </a:r>
            <a:endParaRPr lang="en-GB" sz="1200" b="0" i="0" u="none" strike="noStrike" kern="1200" dirty="0">
              <a:solidFill>
                <a:schemeClr val="tx1"/>
              </a:solidFill>
              <a:effectLst/>
              <a:latin typeface="+mn-lt"/>
              <a:ea typeface="+mn-ea"/>
              <a:cs typeface="+mn-cs"/>
            </a:endParaRPr>
          </a:p>
          <a:p>
            <a:pPr rtl="0" eaLnBrk="1" fontAlgn="t" latinLnBrk="0" hangingPunct="1"/>
            <a:r>
              <a:rPr lang="de-DE" sz="1200" b="0" i="0" u="none" strike="noStrike" kern="1200" dirty="0">
                <a:solidFill>
                  <a:schemeClr val="tx1"/>
                </a:solidFill>
                <a:effectLst/>
                <a:latin typeface="+mn-lt"/>
                <a:ea typeface="+mn-ea"/>
                <a:cs typeface="+mn-cs"/>
              </a:rPr>
              <a:t>4. Die modernen Wolkenkratzer* von Berlin – zum Beispiel der tolle Berliner Fernsehturm – sind sehr interessante Gebäude. Von diesem großen Wolkenkratzer</a:t>
            </a:r>
            <a:r>
              <a:rPr lang="de-DE" sz="1200" b="0" i="0" u="none" strike="noStrike" kern="1200" baseline="0" dirty="0">
                <a:solidFill>
                  <a:schemeClr val="tx1"/>
                </a:solidFill>
                <a:effectLst/>
                <a:latin typeface="+mn-lt"/>
                <a:ea typeface="+mn-ea"/>
                <a:cs typeface="+mn-cs"/>
              </a:rPr>
              <a:t> </a:t>
            </a:r>
            <a:r>
              <a:rPr lang="de-DE" sz="1200" b="0" i="0" u="none" strike="noStrike" kern="1200" dirty="0">
                <a:solidFill>
                  <a:schemeClr val="tx1"/>
                </a:solidFill>
                <a:effectLst/>
                <a:latin typeface="+mn-lt"/>
                <a:ea typeface="+mn-ea"/>
                <a:cs typeface="+mn-cs"/>
              </a:rPr>
              <a:t>hat man einen tollen Ausblick** auf die ganze</a:t>
            </a:r>
            <a:r>
              <a:rPr lang="de-DE" sz="1200" b="0" i="0" u="none" strike="noStrike" kern="1200" baseline="0" dirty="0">
                <a:solidFill>
                  <a:schemeClr val="tx1"/>
                </a:solidFill>
                <a:effectLst/>
                <a:latin typeface="+mn-lt"/>
                <a:ea typeface="+mn-ea"/>
                <a:cs typeface="+mn-cs"/>
              </a:rPr>
              <a:t> </a:t>
            </a:r>
            <a:r>
              <a:rPr lang="de-DE" sz="1200" b="0" i="0" u="none" strike="noStrike" kern="1200" dirty="0">
                <a:solidFill>
                  <a:schemeClr val="tx1"/>
                </a:solidFill>
                <a:effectLst/>
                <a:latin typeface="+mn-lt"/>
                <a:ea typeface="+mn-ea"/>
                <a:cs typeface="+mn-cs"/>
              </a:rPr>
              <a:t>Stadt!</a:t>
            </a:r>
            <a:endParaRPr lang="en-GB" sz="1200" b="0" i="0" u="none" strike="noStrike" kern="1200" dirty="0">
              <a:solidFill>
                <a:schemeClr val="tx1"/>
              </a:solidFill>
              <a:effectLst/>
              <a:latin typeface="+mn-lt"/>
              <a:ea typeface="+mn-ea"/>
              <a:cs typeface="+mn-cs"/>
            </a:endParaRPr>
          </a:p>
          <a:p>
            <a:pPr rtl="0" eaLnBrk="1" fontAlgn="t" latinLnBrk="0" hangingPunct="1"/>
            <a:r>
              <a:rPr lang="de-DE" sz="1200" b="0" i="0" u="none" strike="noStrike" kern="1200" dirty="0">
                <a:solidFill>
                  <a:schemeClr val="tx1"/>
                </a:solidFill>
                <a:effectLst/>
                <a:latin typeface="+mn-lt"/>
                <a:ea typeface="+mn-ea"/>
                <a:cs typeface="+mn-cs"/>
              </a:rPr>
              <a:t>5. Jeden Mittwoch um 18 Uhr findet in einem Café in Berlin die World Language Party statt. Neue Menschen aus der ganzen Welt kommen. Das ist immer ein tolles Event.</a:t>
            </a:r>
            <a:endParaRPr lang="en-GB" sz="1200" b="0" i="0" u="none" strike="noStrike" kern="1200" dirty="0">
              <a:solidFill>
                <a:schemeClr val="tx1"/>
              </a:solidFill>
              <a:effectLst/>
              <a:latin typeface="+mn-lt"/>
              <a:ea typeface="+mn-ea"/>
              <a:cs typeface="+mn-cs"/>
            </a:endParaRPr>
          </a:p>
          <a:p>
            <a:pPr rtl="0" eaLnBrk="1" fontAlgn="t" latinLnBrk="0" hangingPunct="1"/>
            <a:r>
              <a:rPr lang="de-DE" sz="1200" b="0" i="0" u="none" strike="noStrike" kern="1200" dirty="0">
                <a:solidFill>
                  <a:schemeClr val="tx1"/>
                </a:solidFill>
                <a:effectLst/>
                <a:latin typeface="+mn-lt"/>
                <a:ea typeface="+mn-ea"/>
                <a:cs typeface="+mn-cs"/>
              </a:rPr>
              <a:t>6. Sie dürfen nicht vergessen, eine ruhige Bootstour auf der Spree zu machen. Auf der rechten Seite, das schöne Schloss Bellevue! Auf der linken Seite,</a:t>
            </a:r>
            <a:r>
              <a:rPr lang="de-DE" sz="1200" b="0" i="0" u="none" strike="noStrike" kern="1200" baseline="0" dirty="0">
                <a:solidFill>
                  <a:schemeClr val="tx1"/>
                </a:solidFill>
                <a:effectLst/>
                <a:latin typeface="+mn-lt"/>
                <a:ea typeface="+mn-ea"/>
                <a:cs typeface="+mn-cs"/>
              </a:rPr>
              <a:t> die Grüne Meile (grüne Felder)!</a:t>
            </a:r>
            <a:endParaRPr lang="en-GB" dirty="0"/>
          </a:p>
          <a:p>
            <a:endParaRPr lang="en-GB" dirty="0"/>
          </a:p>
          <a:p>
            <a:r>
              <a:rPr lang="en-GB" b="1" baseline="0" dirty="0"/>
              <a:t>Word frequency (1 is the most frequent word in German): </a:t>
            </a:r>
            <a:r>
              <a:rPr lang="en-GB" baseline="0" dirty="0"/>
              <a:t/>
            </a:r>
            <a:br>
              <a:rPr lang="en-GB" baseline="0" dirty="0"/>
            </a:br>
            <a:r>
              <a:rPr lang="en-GB" baseline="0" dirty="0" err="1"/>
              <a:t>Wolkenkratzer</a:t>
            </a:r>
            <a:r>
              <a:rPr lang="en-GB" baseline="0" dirty="0"/>
              <a:t> [&gt;5000] </a:t>
            </a:r>
            <a:r>
              <a:rPr lang="en-GB" baseline="0" dirty="0" err="1"/>
              <a:t>Ausblick</a:t>
            </a:r>
            <a:r>
              <a:rPr lang="en-GB" baseline="0" dirty="0"/>
              <a:t> [4959] </a:t>
            </a:r>
            <a:r>
              <a:rPr lang="en-GB" baseline="0" dirty="0" err="1"/>
              <a:t>Velodrom</a:t>
            </a:r>
            <a:r>
              <a:rPr lang="en-GB" baseline="0" dirty="0"/>
              <a:t> [&gt;5000] Event [&gt;5000] </a:t>
            </a:r>
            <a:r>
              <a:rPr lang="en-GB" baseline="0" dirty="0" err="1"/>
              <a:t>Bootstour</a:t>
            </a:r>
            <a:r>
              <a:rPr lang="en-GB" baseline="0" dirty="0"/>
              <a:t> [&gt;5000] </a:t>
            </a:r>
            <a:r>
              <a:rPr lang="en-GB" baseline="0" dirty="0" err="1"/>
              <a:t>Meile</a:t>
            </a:r>
            <a:r>
              <a:rPr lang="en-GB" baseline="0" dirty="0"/>
              <a:t> [&gt;5000] Park [2141]</a:t>
            </a:r>
            <a:br>
              <a:rPr lang="en-GB" baseline="0" dirty="0"/>
            </a:br>
            <a:endParaRPr lang="en-GB" baseline="0" dirty="0"/>
          </a:p>
          <a:p>
            <a:r>
              <a:rPr lang="en-GB" i="1" dirty="0"/>
              <a:t>Source:  Jones, R.L. &amp; </a:t>
            </a:r>
            <a:r>
              <a:rPr lang="en-GB" i="1" dirty="0" err="1"/>
              <a:t>Tschirner</a:t>
            </a:r>
            <a:r>
              <a:rPr lang="en-GB" i="1" dirty="0"/>
              <a:t>, E. (2019). A frequency dictionary of German: core vocabulary for learners. Routledge</a:t>
            </a:r>
          </a:p>
          <a:p>
            <a:endParaRPr lang="en-GB" b="1" dirty="0"/>
          </a:p>
          <a:p>
            <a:r>
              <a:rPr lang="en-GB" b="1" dirty="0"/>
              <a:t>Pictures:</a:t>
            </a:r>
          </a:p>
          <a:p>
            <a:r>
              <a:rPr lang="en-GB" sz="1200" b="0" i="0" kern="1200" dirty="0">
                <a:solidFill>
                  <a:schemeClr val="tx1"/>
                </a:solidFill>
                <a:effectLst/>
                <a:latin typeface="+mn-lt"/>
                <a:ea typeface="+mn-ea"/>
                <a:cs typeface="+mn-cs"/>
              </a:rPr>
              <a:t>1. Ryan Hadley from Seattle, USA (https://commons.wikimedia.org/wiki/File:Humboldt_University_And_Bebelplatz.jpg), „Humboldt University And </a:t>
            </a:r>
            <a:r>
              <a:rPr lang="en-GB" sz="1200" b="0" i="0" kern="1200" dirty="0" err="1">
                <a:solidFill>
                  <a:schemeClr val="tx1"/>
                </a:solidFill>
                <a:effectLst/>
                <a:latin typeface="+mn-lt"/>
                <a:ea typeface="+mn-ea"/>
                <a:cs typeface="+mn-cs"/>
              </a:rPr>
              <a:t>Bebelplatz</a:t>
            </a:r>
            <a:r>
              <a:rPr lang="en-GB" sz="1200" b="0" i="0" kern="1200" dirty="0">
                <a:solidFill>
                  <a:schemeClr val="tx1"/>
                </a:solidFill>
                <a:effectLst/>
                <a:latin typeface="+mn-lt"/>
                <a:ea typeface="+mn-ea"/>
                <a:cs typeface="+mn-cs"/>
              </a:rPr>
              <a:t>“, https://creativecommons.org/licenses/by-sa/2.0/legalcode</a:t>
            </a:r>
          </a:p>
          <a:p>
            <a:r>
              <a:rPr lang="en-GB" sz="1200" b="0" i="0" kern="1200" dirty="0">
                <a:solidFill>
                  <a:schemeClr val="tx1"/>
                </a:solidFill>
                <a:effectLst/>
                <a:latin typeface="+mn-lt"/>
                <a:ea typeface="+mn-ea"/>
                <a:cs typeface="+mn-cs"/>
              </a:rPr>
              <a:t>2. </a:t>
            </a:r>
            <a:r>
              <a:rPr lang="de-DE" sz="1200" b="0" i="0" kern="1200" dirty="0">
                <a:solidFill>
                  <a:schemeClr val="tx1"/>
                </a:solidFill>
                <a:effectLst/>
                <a:latin typeface="+mn-lt"/>
                <a:ea typeface="+mn-ea"/>
                <a:cs typeface="+mn-cs"/>
              </a:rPr>
              <a:t>Dieter Brügmann (https://commons.wikimedia.org/wiki/File:Berlin_kadewe.jpg), „Berlin kadewe“, https://creativecommons.org/licenses/by-sa/3.0/legalcode</a:t>
            </a:r>
          </a:p>
          <a:p>
            <a:r>
              <a:rPr lang="en-GB" dirty="0"/>
              <a:t>3. </a:t>
            </a:r>
            <a:r>
              <a:rPr lang="de-DE" sz="1200" b="0" i="0" kern="1200" dirty="0">
                <a:solidFill>
                  <a:schemeClr val="tx1"/>
                </a:solidFill>
                <a:effectLst/>
                <a:latin typeface="+mn-lt"/>
                <a:ea typeface="+mn-ea"/>
                <a:cs typeface="+mn-cs"/>
              </a:rPr>
              <a:t>Manfred Brückels (https://commons.wikimedia.org/wiki/File:Maerchenbrunnen_Berlin_Friedrichshain_Zugang_2.jpg), „Maerchenbrunnen Berlin Friedrichshain Zugang 2“, https://creativecommons.org/licenses/by-sa/3.0/legalcode</a:t>
            </a:r>
          </a:p>
          <a:p>
            <a:r>
              <a:rPr lang="de-DE" sz="1200" b="0" i="0" kern="1200" dirty="0">
                <a:solidFill>
                  <a:schemeClr val="tx1"/>
                </a:solidFill>
                <a:effectLst/>
                <a:latin typeface="+mn-lt"/>
                <a:ea typeface="+mn-ea"/>
                <a:cs typeface="+mn-cs"/>
              </a:rPr>
              <a:t>4. </a:t>
            </a:r>
            <a:r>
              <a:rPr lang="en-GB" sz="1200" b="0" i="0" kern="1200" dirty="0" err="1">
                <a:solidFill>
                  <a:schemeClr val="tx1"/>
                </a:solidFill>
                <a:effectLst/>
                <a:latin typeface="+mn-lt"/>
                <a:ea typeface="+mn-ea"/>
                <a:cs typeface="+mn-cs"/>
              </a:rPr>
              <a:t>Jörg</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Blobelt</a:t>
            </a:r>
            <a:r>
              <a:rPr lang="en-GB" sz="1200" b="0" i="0" kern="1200" dirty="0">
                <a:solidFill>
                  <a:schemeClr val="tx1"/>
                </a:solidFill>
                <a:effectLst/>
                <a:latin typeface="+mn-lt"/>
                <a:ea typeface="+mn-ea"/>
                <a:cs typeface="+mn-cs"/>
              </a:rPr>
              <a:t> creator QS:P170,Q28598952 (https://commons.wikimedia.org/wiki/File:19860930290NR_Berlin-Mitte_Berliner_Fernsehturm_Marienkirche.jpg), https://creativecommons.org/licenses/by-sa/4.0/legalcode</a:t>
            </a:r>
          </a:p>
          <a:p>
            <a:r>
              <a:rPr lang="en-GB" sz="1200" b="0" i="0" kern="1200" dirty="0">
                <a:solidFill>
                  <a:schemeClr val="tx1"/>
                </a:solidFill>
                <a:effectLst/>
                <a:latin typeface="+mn-lt"/>
                <a:ea typeface="+mn-ea"/>
                <a:cs typeface="+mn-cs"/>
              </a:rPr>
              <a:t>5.  CC0 Public Domain. Free for personal and commercial use. No attribution required.</a:t>
            </a:r>
          </a:p>
          <a:p>
            <a:r>
              <a:rPr lang="en-GB" sz="1200" b="0" i="0" kern="1200" dirty="0">
                <a:solidFill>
                  <a:schemeClr val="tx1"/>
                </a:solidFill>
                <a:effectLst/>
                <a:latin typeface="+mn-lt"/>
                <a:ea typeface="+mn-ea"/>
                <a:cs typeface="+mn-cs"/>
              </a:rPr>
              <a:t>6.</a:t>
            </a:r>
            <a:r>
              <a:rPr lang="en-GB" sz="1200" b="0" i="0" kern="1200" baseline="0" dirty="0">
                <a:solidFill>
                  <a:schemeClr val="tx1"/>
                </a:solidFill>
                <a:effectLst/>
                <a:latin typeface="+mn-lt"/>
                <a:ea typeface="+mn-ea"/>
                <a:cs typeface="+mn-cs"/>
              </a:rPr>
              <a:t> </a:t>
            </a:r>
            <a:r>
              <a:rPr lang="de-DE" sz="1200" b="0" i="0" kern="1200" dirty="0">
                <a:solidFill>
                  <a:schemeClr val="tx1"/>
                </a:solidFill>
                <a:effectLst/>
                <a:latin typeface="+mn-lt"/>
                <a:ea typeface="+mn-ea"/>
                <a:cs typeface="+mn-cs"/>
              </a:rPr>
              <a:t>Biberbaer (https://commons.wikimedia.org/wiki/File:Tagesausflugsschiff_Alexander_in_Berlin_auf_der_Spree.JPG), „Tagesausflugsschiff Alexander in Berlin auf der Spree“, https://creativecommons.org/licenses/by-sa/3.0/legalcode</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0626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r>
              <a:rPr lang="en-GB" dirty="0"/>
              <a:t/>
            </a:r>
            <a:br>
              <a:rPr lang="en-GB" dirty="0"/>
            </a:br>
            <a:r>
              <a:rPr lang="en-GB" b="1" dirty="0"/>
              <a:t/>
            </a:r>
            <a:br>
              <a:rPr lang="en-GB" b="1" dirty="0"/>
            </a:br>
            <a:r>
              <a:rPr lang="en-GB" b="1" dirty="0"/>
              <a:t>Aim: </a:t>
            </a:r>
            <a:r>
              <a:rPr lang="en-GB" b="0" dirty="0"/>
              <a:t>To consolidate knowledge of articles and adjective endings, associating them with known vocabulary.</a:t>
            </a:r>
            <a:r>
              <a:rPr lang="en-GB" dirty="0"/>
              <a:t/>
            </a:r>
            <a:br>
              <a:rPr lang="en-GB" dirty="0"/>
            </a:br>
            <a:r>
              <a:rPr lang="en-GB" dirty="0"/>
              <a:t/>
            </a:r>
            <a:br>
              <a:rPr lang="en-GB" dirty="0"/>
            </a:br>
            <a:r>
              <a:rPr lang="en-GB" b="1" dirty="0"/>
              <a:t>Procedure:</a:t>
            </a:r>
            <a:r>
              <a:rPr lang="en-GB" dirty="0"/>
              <a:t/>
            </a:r>
            <a:br>
              <a:rPr lang="en-GB" dirty="0"/>
            </a:br>
            <a:r>
              <a:rPr lang="en-GB" dirty="0"/>
              <a:t>1. Students translate the sentences into German.</a:t>
            </a:r>
          </a:p>
          <a:p>
            <a:r>
              <a:rPr lang="en-GB" dirty="0"/>
              <a:t>2. Click</a:t>
            </a:r>
            <a:r>
              <a:rPr lang="en-GB" baseline="0" dirty="0"/>
              <a:t> to reveal suggested answers one by one.</a:t>
            </a:r>
            <a:endParaRPr lang="en-GB" dirty="0"/>
          </a:p>
          <a:p>
            <a:endParaRPr lang="en-GB" dirty="0"/>
          </a:p>
          <a:p>
            <a:r>
              <a:rPr lang="en-GB" b="1" dirty="0"/>
              <a:t>Suggested answers:</a:t>
            </a:r>
            <a:r>
              <a:rPr lang="en-GB" baseline="0" dirty="0"/>
              <a:t>.</a:t>
            </a:r>
          </a:p>
          <a:p>
            <a:pPr marL="228600" indent="-228600">
              <a:buAutoNum type="arabicPeriod"/>
            </a:pPr>
            <a:r>
              <a:rPr lang="en-GB" baseline="0" dirty="0"/>
              <a:t>Die </a:t>
            </a:r>
            <a:r>
              <a:rPr lang="en-GB" baseline="0" dirty="0" err="1"/>
              <a:t>neue</a:t>
            </a:r>
            <a:r>
              <a:rPr lang="en-GB" baseline="0" dirty="0"/>
              <a:t> Universität hat </a:t>
            </a:r>
            <a:r>
              <a:rPr lang="en-GB" baseline="0" dirty="0" err="1"/>
              <a:t>viele</a:t>
            </a:r>
            <a:r>
              <a:rPr lang="en-GB" baseline="0" dirty="0"/>
              <a:t> </a:t>
            </a:r>
            <a:r>
              <a:rPr lang="en-GB" baseline="0" dirty="0" err="1"/>
              <a:t>schöne</a:t>
            </a:r>
            <a:r>
              <a:rPr lang="en-GB" baseline="0" dirty="0"/>
              <a:t> </a:t>
            </a:r>
            <a:r>
              <a:rPr lang="en-GB" sz="1200" b="0" kern="1200" dirty="0" err="1">
                <a:solidFill>
                  <a:schemeClr val="tx1"/>
                </a:solidFill>
                <a:effectLst/>
                <a:latin typeface="+mn-lt"/>
                <a:ea typeface="+mn-ea"/>
                <a:cs typeface="+mn-cs"/>
              </a:rPr>
              <a:t>Gebäude</a:t>
            </a:r>
            <a:r>
              <a:rPr lang="en-GB" sz="1200" b="0" kern="1200" dirty="0">
                <a:solidFill>
                  <a:schemeClr val="tx1"/>
                </a:solidFill>
                <a:effectLst/>
                <a:latin typeface="+mn-lt"/>
                <a:ea typeface="+mn-ea"/>
                <a:cs typeface="+mn-cs"/>
              </a:rPr>
              <a:t>.</a:t>
            </a:r>
          </a:p>
          <a:p>
            <a:pPr marL="228600" indent="-228600">
              <a:buAutoNum type="arabicPeriod"/>
            </a:pPr>
            <a:r>
              <a:rPr lang="en-GB" sz="1200" b="0" i="0" u="none" strike="noStrike" kern="1200" cap="none" dirty="0" err="1">
                <a:solidFill>
                  <a:schemeClr val="tx1"/>
                </a:solidFill>
                <a:effectLst/>
                <a:latin typeface="+mn-lt"/>
                <a:ea typeface="+mn-ea"/>
                <a:cs typeface="+mn-cs"/>
                <a:sym typeface="Calibri"/>
              </a:rPr>
              <a:t>Hinter</a:t>
            </a:r>
            <a:r>
              <a:rPr lang="en-GB" sz="1200" b="0" i="0" u="none" strike="noStrike" kern="1200" cap="none" dirty="0">
                <a:solidFill>
                  <a:schemeClr val="tx1"/>
                </a:solidFill>
                <a:effectLst/>
                <a:latin typeface="+mn-lt"/>
                <a:ea typeface="+mn-ea"/>
                <a:cs typeface="+mn-cs"/>
                <a:sym typeface="Calibri"/>
              </a:rPr>
              <a:t> </a:t>
            </a:r>
            <a:r>
              <a:rPr lang="en-GB" sz="1200" b="0" i="0" u="none" strike="noStrike" kern="1200" cap="none" dirty="0" err="1">
                <a:solidFill>
                  <a:schemeClr val="tx1"/>
                </a:solidFill>
                <a:effectLst/>
                <a:latin typeface="+mn-lt"/>
                <a:ea typeface="+mn-ea"/>
                <a:cs typeface="+mn-cs"/>
                <a:sym typeface="Calibri"/>
              </a:rPr>
              <a:t>diesem</a:t>
            </a:r>
            <a:r>
              <a:rPr lang="en-GB" sz="1200" b="0" i="0" u="none" strike="noStrike" kern="1200" cap="none" dirty="0">
                <a:solidFill>
                  <a:schemeClr val="tx1"/>
                </a:solidFill>
                <a:effectLst/>
                <a:latin typeface="+mn-lt"/>
                <a:ea typeface="+mn-ea"/>
                <a:cs typeface="+mn-cs"/>
                <a:sym typeface="Calibri"/>
              </a:rPr>
              <a:t> </a:t>
            </a:r>
            <a:r>
              <a:rPr lang="en-GB" sz="1200" b="0" kern="1200" dirty="0" err="1">
                <a:solidFill>
                  <a:schemeClr val="tx1"/>
                </a:solidFill>
                <a:effectLst/>
                <a:latin typeface="+mn-lt"/>
                <a:ea typeface="+mn-ea"/>
                <a:cs typeface="+mn-cs"/>
              </a:rPr>
              <a:t>Gebäude</a:t>
            </a:r>
            <a:r>
              <a:rPr lang="en-GB" sz="1200" b="0" kern="1200" dirty="0">
                <a:solidFill>
                  <a:schemeClr val="tx1"/>
                </a:solidFill>
                <a:effectLst/>
                <a:latin typeface="+mn-lt"/>
                <a:ea typeface="+mn-ea"/>
                <a:cs typeface="+mn-cs"/>
              </a:rPr>
              <a:t> </a:t>
            </a:r>
            <a:r>
              <a:rPr lang="en-GB" sz="1200" b="0" i="0" u="none" strike="noStrike" kern="1200" cap="none" dirty="0" err="1">
                <a:solidFill>
                  <a:schemeClr val="tx1"/>
                </a:solidFill>
                <a:effectLst/>
                <a:latin typeface="+mn-lt"/>
                <a:ea typeface="+mn-ea"/>
                <a:cs typeface="+mn-cs"/>
                <a:sym typeface="Calibri"/>
              </a:rPr>
              <a:t>sieht</a:t>
            </a:r>
            <a:r>
              <a:rPr lang="en-GB" sz="1200" b="0" i="0" u="none" strike="noStrike" kern="1200" cap="none" dirty="0">
                <a:solidFill>
                  <a:schemeClr val="tx1"/>
                </a:solidFill>
                <a:effectLst/>
                <a:latin typeface="+mn-lt"/>
                <a:ea typeface="+mn-ea"/>
                <a:cs typeface="+mn-cs"/>
                <a:sym typeface="Calibri"/>
              </a:rPr>
              <a:t> man/</a:t>
            </a:r>
            <a:r>
              <a:rPr lang="en-GB" sz="1200" b="0" i="0" u="none" strike="noStrike" kern="1200" cap="none" dirty="0" err="1">
                <a:solidFill>
                  <a:schemeClr val="tx1"/>
                </a:solidFill>
                <a:effectLst/>
                <a:latin typeface="+mn-lt"/>
                <a:ea typeface="+mn-ea"/>
                <a:cs typeface="+mn-cs"/>
                <a:sym typeface="Calibri"/>
              </a:rPr>
              <a:t>siehst</a:t>
            </a:r>
            <a:r>
              <a:rPr lang="en-GB" sz="1200" b="0" i="0" u="none" strike="noStrike" kern="1200" cap="none" baseline="0" dirty="0">
                <a:solidFill>
                  <a:schemeClr val="tx1"/>
                </a:solidFill>
                <a:effectLst/>
                <a:latin typeface="+mn-lt"/>
                <a:ea typeface="+mn-ea"/>
                <a:cs typeface="+mn-cs"/>
                <a:sym typeface="Calibri"/>
              </a:rPr>
              <a:t> du den </a:t>
            </a:r>
            <a:r>
              <a:rPr lang="en-GB" sz="1200" b="0" i="0" u="none" strike="noStrike" kern="1200" cap="none" baseline="0" dirty="0" err="1">
                <a:solidFill>
                  <a:schemeClr val="tx1"/>
                </a:solidFill>
                <a:effectLst/>
                <a:latin typeface="+mn-lt"/>
                <a:ea typeface="+mn-ea"/>
                <a:cs typeface="+mn-cs"/>
                <a:sym typeface="Calibri"/>
              </a:rPr>
              <a:t>bekannten</a:t>
            </a:r>
            <a:r>
              <a:rPr lang="en-GB" sz="1200" b="0" i="0" u="none" strike="noStrike" kern="1200" cap="none" baseline="0" dirty="0">
                <a:solidFill>
                  <a:schemeClr val="tx1"/>
                </a:solidFill>
                <a:effectLst/>
                <a:latin typeface="+mn-lt"/>
                <a:ea typeface="+mn-ea"/>
                <a:cs typeface="+mn-cs"/>
                <a:sym typeface="Calibri"/>
              </a:rPr>
              <a:t> Teil.</a:t>
            </a:r>
          </a:p>
          <a:p>
            <a:pPr marL="228600" indent="-228600">
              <a:buAutoNum type="arabicPeriod"/>
            </a:pPr>
            <a:r>
              <a:rPr lang="en-GB" sz="1200" b="0" i="0" u="none" strike="noStrike" kern="1200" cap="none" baseline="0" dirty="0" err="1">
                <a:solidFill>
                  <a:schemeClr val="tx1"/>
                </a:solidFill>
                <a:effectLst/>
                <a:latin typeface="+mn-lt"/>
                <a:ea typeface="+mn-ea"/>
                <a:cs typeface="+mn-cs"/>
                <a:sym typeface="Calibri"/>
              </a:rPr>
              <a:t>Im</a:t>
            </a:r>
            <a:r>
              <a:rPr lang="en-GB" sz="1200" b="0" i="0" u="none" strike="noStrike" kern="1200" cap="none" baseline="0" dirty="0">
                <a:solidFill>
                  <a:schemeClr val="tx1"/>
                </a:solidFill>
                <a:effectLst/>
                <a:latin typeface="+mn-lt"/>
                <a:ea typeface="+mn-ea"/>
                <a:cs typeface="+mn-cs"/>
                <a:sym typeface="Calibri"/>
              </a:rPr>
              <a:t> </a:t>
            </a:r>
            <a:r>
              <a:rPr lang="en-GB" sz="1200" b="0" i="0" u="none" strike="noStrike" kern="1200" cap="none" baseline="0" dirty="0" err="1">
                <a:solidFill>
                  <a:schemeClr val="tx1"/>
                </a:solidFill>
                <a:effectLst/>
                <a:latin typeface="+mn-lt"/>
                <a:ea typeface="+mn-ea"/>
                <a:cs typeface="+mn-cs"/>
                <a:sym typeface="Calibri"/>
              </a:rPr>
              <a:t>grünen</a:t>
            </a:r>
            <a:r>
              <a:rPr lang="en-GB" sz="1200" b="0" i="0" u="none" strike="noStrike" kern="1200" cap="none" baseline="0" dirty="0">
                <a:solidFill>
                  <a:schemeClr val="tx1"/>
                </a:solidFill>
                <a:effectLst/>
                <a:latin typeface="+mn-lt"/>
                <a:ea typeface="+mn-ea"/>
                <a:cs typeface="+mn-cs"/>
                <a:sym typeface="Calibri"/>
              </a:rPr>
              <a:t> Feld </a:t>
            </a:r>
            <a:r>
              <a:rPr lang="en-GB" sz="1200" b="0" i="0" u="none" strike="noStrike" kern="1200" cap="none" baseline="0" dirty="0" err="1">
                <a:solidFill>
                  <a:schemeClr val="tx1"/>
                </a:solidFill>
                <a:effectLst/>
                <a:latin typeface="+mn-lt"/>
                <a:ea typeface="+mn-ea"/>
                <a:cs typeface="+mn-cs"/>
                <a:sym typeface="Calibri"/>
              </a:rPr>
              <a:t>gibt</a:t>
            </a:r>
            <a:r>
              <a:rPr lang="en-GB" sz="1200" b="0" i="0" u="none" strike="noStrike" kern="1200" cap="none" baseline="0" dirty="0">
                <a:solidFill>
                  <a:schemeClr val="tx1"/>
                </a:solidFill>
                <a:effectLst/>
                <a:latin typeface="+mn-lt"/>
                <a:ea typeface="+mn-ea"/>
                <a:cs typeface="+mn-cs"/>
                <a:sym typeface="Calibri"/>
              </a:rPr>
              <a:t> es </a:t>
            </a:r>
            <a:r>
              <a:rPr lang="en-GB" sz="1200" b="0" i="0" u="none" strike="noStrike" kern="1200" cap="none" baseline="0" dirty="0" err="1">
                <a:solidFill>
                  <a:schemeClr val="tx1"/>
                </a:solidFill>
                <a:effectLst/>
                <a:latin typeface="+mn-lt"/>
                <a:ea typeface="+mn-ea"/>
                <a:cs typeface="+mn-cs"/>
                <a:sym typeface="Calibri"/>
              </a:rPr>
              <a:t>einen</a:t>
            </a:r>
            <a:r>
              <a:rPr lang="en-GB" sz="1200" b="0" i="0" u="none" strike="noStrike" kern="1200" cap="none" baseline="0" dirty="0">
                <a:solidFill>
                  <a:schemeClr val="tx1"/>
                </a:solidFill>
                <a:effectLst/>
                <a:latin typeface="+mn-lt"/>
                <a:ea typeface="+mn-ea"/>
                <a:cs typeface="+mn-cs"/>
                <a:sym typeface="Calibri"/>
              </a:rPr>
              <a:t> </a:t>
            </a:r>
            <a:r>
              <a:rPr lang="en-GB" sz="1200" b="0" i="0" u="none" strike="noStrike" kern="1200" cap="none" baseline="0" dirty="0" err="1">
                <a:solidFill>
                  <a:schemeClr val="tx1"/>
                </a:solidFill>
                <a:effectLst/>
                <a:latin typeface="+mn-lt"/>
                <a:ea typeface="+mn-ea"/>
                <a:cs typeface="+mn-cs"/>
                <a:sym typeface="Calibri"/>
              </a:rPr>
              <a:t>großen</a:t>
            </a:r>
            <a:r>
              <a:rPr lang="en-GB" sz="1200" b="0" i="0" u="none" strike="noStrike" kern="1200" cap="none" baseline="0" dirty="0">
                <a:solidFill>
                  <a:schemeClr val="tx1"/>
                </a:solidFill>
                <a:effectLst/>
                <a:latin typeface="+mn-lt"/>
                <a:ea typeface="+mn-ea"/>
                <a:cs typeface="+mn-cs"/>
                <a:sym typeface="Calibri"/>
              </a:rPr>
              <a:t> Baum.</a:t>
            </a:r>
          </a:p>
          <a:p>
            <a:pPr marL="228600" indent="-228600">
              <a:buAutoNum type="arabicPeriod"/>
            </a:pPr>
            <a:r>
              <a:rPr lang="en-GB" sz="1200" b="0" i="0" u="none" strike="noStrike" kern="1200" cap="none" baseline="0" dirty="0" err="1">
                <a:solidFill>
                  <a:schemeClr val="tx1"/>
                </a:solidFill>
                <a:effectLst/>
                <a:latin typeface="+mn-lt"/>
                <a:ea typeface="+mn-ea"/>
                <a:cs typeface="+mn-cs"/>
                <a:sym typeface="Calibri"/>
              </a:rPr>
              <a:t>Neben</a:t>
            </a:r>
            <a:r>
              <a:rPr lang="en-GB" sz="1200" b="0" i="0" u="none" strike="noStrike" kern="1200" cap="none" baseline="0" dirty="0">
                <a:solidFill>
                  <a:schemeClr val="tx1"/>
                </a:solidFill>
                <a:effectLst/>
                <a:latin typeface="+mn-lt"/>
                <a:ea typeface="+mn-ea"/>
                <a:cs typeface="+mn-cs"/>
                <a:sym typeface="Calibri"/>
              </a:rPr>
              <a:t> </a:t>
            </a:r>
            <a:r>
              <a:rPr lang="en-GB" sz="1200" b="0" i="0" u="none" strike="noStrike" kern="1200" cap="none" baseline="0" dirty="0" err="1">
                <a:solidFill>
                  <a:schemeClr val="tx1"/>
                </a:solidFill>
                <a:effectLst/>
                <a:latin typeface="+mn-lt"/>
                <a:ea typeface="+mn-ea"/>
                <a:cs typeface="+mn-cs"/>
                <a:sym typeface="Calibri"/>
              </a:rPr>
              <a:t>dem</a:t>
            </a:r>
            <a:r>
              <a:rPr lang="en-GB" sz="1200" b="0" i="0" u="none" strike="noStrike" kern="1200" cap="none" baseline="0" dirty="0">
                <a:solidFill>
                  <a:schemeClr val="tx1"/>
                </a:solidFill>
                <a:effectLst/>
                <a:latin typeface="+mn-lt"/>
                <a:ea typeface="+mn-ea"/>
                <a:cs typeface="+mn-cs"/>
                <a:sym typeface="Calibri"/>
              </a:rPr>
              <a:t> Baum </a:t>
            </a:r>
            <a:r>
              <a:rPr lang="en-GB" sz="1200" b="0" i="0" u="none" strike="noStrike" kern="1200" cap="none" baseline="0" dirty="0" err="1">
                <a:solidFill>
                  <a:schemeClr val="tx1"/>
                </a:solidFill>
                <a:effectLst/>
                <a:latin typeface="+mn-lt"/>
                <a:ea typeface="+mn-ea"/>
                <a:cs typeface="+mn-cs"/>
                <a:sym typeface="Calibri"/>
              </a:rPr>
              <a:t>gibt</a:t>
            </a:r>
            <a:r>
              <a:rPr lang="en-GB" sz="1200" b="0" i="0" u="none" strike="noStrike" kern="1200" cap="none" baseline="0" dirty="0">
                <a:solidFill>
                  <a:schemeClr val="tx1"/>
                </a:solidFill>
                <a:effectLst/>
                <a:latin typeface="+mn-lt"/>
                <a:ea typeface="+mn-ea"/>
                <a:cs typeface="+mn-cs"/>
                <a:sym typeface="Calibri"/>
              </a:rPr>
              <a:t> es </a:t>
            </a:r>
            <a:r>
              <a:rPr lang="en-GB" sz="1200" b="0" i="0" u="none" strike="noStrike" kern="1200" cap="none" baseline="0" dirty="0" err="1">
                <a:solidFill>
                  <a:schemeClr val="tx1"/>
                </a:solidFill>
                <a:effectLst/>
                <a:latin typeface="+mn-lt"/>
                <a:ea typeface="+mn-ea"/>
                <a:cs typeface="+mn-cs"/>
                <a:sym typeface="Calibri"/>
              </a:rPr>
              <a:t>eine</a:t>
            </a:r>
            <a:r>
              <a:rPr lang="en-GB" sz="1200" b="0" i="0" u="none" strike="noStrike" kern="1200" cap="none" baseline="0" dirty="0">
                <a:solidFill>
                  <a:schemeClr val="tx1"/>
                </a:solidFill>
                <a:effectLst/>
                <a:latin typeface="+mn-lt"/>
                <a:ea typeface="+mn-ea"/>
                <a:cs typeface="+mn-cs"/>
                <a:sym typeface="Calibri"/>
              </a:rPr>
              <a:t> </a:t>
            </a:r>
            <a:r>
              <a:rPr lang="en-GB" sz="1200" b="0" i="0" u="none" strike="noStrike" kern="1200" cap="none" baseline="0" dirty="0" err="1">
                <a:solidFill>
                  <a:schemeClr val="tx1"/>
                </a:solidFill>
                <a:effectLst/>
                <a:latin typeface="+mn-lt"/>
                <a:ea typeface="+mn-ea"/>
                <a:cs typeface="+mn-cs"/>
                <a:sym typeface="Calibri"/>
              </a:rPr>
              <a:t>kleine</a:t>
            </a:r>
            <a:r>
              <a:rPr lang="en-GB" sz="1200" b="0" i="0" u="none" strike="noStrike" kern="1200" cap="none" baseline="0" dirty="0">
                <a:solidFill>
                  <a:schemeClr val="tx1"/>
                </a:solidFill>
                <a:effectLst/>
                <a:latin typeface="+mn-lt"/>
                <a:ea typeface="+mn-ea"/>
                <a:cs typeface="+mn-cs"/>
                <a:sym typeface="Calibri"/>
              </a:rPr>
              <a:t> </a:t>
            </a:r>
            <a:r>
              <a:rPr lang="en-GB" sz="1200" b="0" i="0" u="none" strike="noStrike" kern="1200" cap="none" baseline="0" dirty="0" err="1">
                <a:solidFill>
                  <a:schemeClr val="tx1"/>
                </a:solidFill>
                <a:effectLst/>
                <a:latin typeface="+mn-lt"/>
                <a:ea typeface="+mn-ea"/>
                <a:cs typeface="+mn-cs"/>
                <a:sym typeface="Calibri"/>
              </a:rPr>
              <a:t>Pflanze</a:t>
            </a:r>
            <a:r>
              <a:rPr lang="en-GB" sz="1200" b="0" i="0" u="none" strike="noStrike" kern="1200" cap="none" baseline="0" dirty="0">
                <a:solidFill>
                  <a:schemeClr val="tx1"/>
                </a:solidFill>
                <a:effectLst/>
                <a:latin typeface="+mn-lt"/>
                <a:ea typeface="+mn-ea"/>
                <a:cs typeface="+mn-cs"/>
                <a:sym typeface="Calibri"/>
              </a:rPr>
              <a:t>.</a:t>
            </a:r>
          </a:p>
          <a:p>
            <a:pPr marL="228600" indent="-228600">
              <a:buAutoNum type="arabicPeriod"/>
            </a:pPr>
            <a:r>
              <a:rPr lang="en-GB" sz="1200" b="0" i="0" u="none" strike="noStrike" kern="1200" cap="none" baseline="0" dirty="0" err="1">
                <a:solidFill>
                  <a:schemeClr val="tx1"/>
                </a:solidFill>
                <a:effectLst/>
                <a:latin typeface="+mn-lt"/>
                <a:ea typeface="+mn-ea"/>
                <a:cs typeface="+mn-cs"/>
                <a:sym typeface="Calibri"/>
              </a:rPr>
              <a:t>Vor</a:t>
            </a:r>
            <a:r>
              <a:rPr lang="en-GB" sz="1200" b="0" i="0" u="none" strike="noStrike" kern="1200" cap="none" baseline="0" dirty="0">
                <a:solidFill>
                  <a:schemeClr val="tx1"/>
                </a:solidFill>
                <a:effectLst/>
                <a:latin typeface="+mn-lt"/>
                <a:ea typeface="+mn-ea"/>
                <a:cs typeface="+mn-cs"/>
                <a:sym typeface="Calibri"/>
              </a:rPr>
              <a:t> der </a:t>
            </a:r>
            <a:r>
              <a:rPr lang="en-GB" baseline="0" dirty="0"/>
              <a:t>Universität </a:t>
            </a:r>
            <a:r>
              <a:rPr lang="en-GB" baseline="0" dirty="0" err="1"/>
              <a:t>gibt</a:t>
            </a:r>
            <a:r>
              <a:rPr lang="en-GB" baseline="0" dirty="0"/>
              <a:t> es </a:t>
            </a:r>
            <a:r>
              <a:rPr lang="en-GB" baseline="0" dirty="0" err="1"/>
              <a:t>viele</a:t>
            </a:r>
            <a:r>
              <a:rPr lang="en-GB" baseline="0" dirty="0"/>
              <a:t> </a:t>
            </a:r>
            <a:r>
              <a:rPr lang="en-GB" baseline="0" dirty="0" err="1"/>
              <a:t>Personen</a:t>
            </a:r>
            <a:r>
              <a:rPr lang="en-GB" baseline="0" dirty="0"/>
              <a:t>/Leute.</a:t>
            </a:r>
          </a:p>
          <a:p>
            <a:pPr marL="228600" indent="-228600">
              <a:buAutoNum type="arabicPeriod"/>
            </a:pPr>
            <a:r>
              <a:rPr lang="en-GB" sz="1200" b="0" i="0" u="none" strike="noStrike" kern="1200" cap="none" baseline="0" dirty="0" err="1">
                <a:solidFill>
                  <a:schemeClr val="tx1"/>
                </a:solidFill>
                <a:effectLst/>
                <a:latin typeface="+mn-lt"/>
                <a:ea typeface="+mn-ea"/>
                <a:cs typeface="+mn-cs"/>
                <a:sym typeface="Calibri"/>
              </a:rPr>
              <a:t>Diese</a:t>
            </a:r>
            <a:r>
              <a:rPr lang="en-GB" sz="1200" b="0" i="0" u="none" strike="noStrike" kern="1200" cap="none" baseline="0" dirty="0">
                <a:solidFill>
                  <a:schemeClr val="tx1"/>
                </a:solidFill>
                <a:effectLst/>
                <a:latin typeface="+mn-lt"/>
                <a:ea typeface="+mn-ea"/>
                <a:cs typeface="+mn-cs"/>
                <a:sym typeface="Calibri"/>
              </a:rPr>
              <a:t> </a:t>
            </a:r>
            <a:r>
              <a:rPr lang="en-GB" sz="1200" b="0" i="0" u="none" strike="noStrike" kern="1200" cap="none" baseline="0" dirty="0" err="1">
                <a:solidFill>
                  <a:schemeClr val="tx1"/>
                </a:solidFill>
                <a:effectLst/>
                <a:latin typeface="+mn-lt"/>
                <a:ea typeface="+mn-ea"/>
                <a:cs typeface="+mn-cs"/>
                <a:sym typeface="Calibri"/>
              </a:rPr>
              <a:t>jungen</a:t>
            </a:r>
            <a:r>
              <a:rPr lang="en-GB" sz="1200" b="0" i="0" u="none" strike="noStrike" kern="1200" cap="none" baseline="0" dirty="0">
                <a:solidFill>
                  <a:schemeClr val="tx1"/>
                </a:solidFill>
                <a:effectLst/>
                <a:latin typeface="+mn-lt"/>
                <a:ea typeface="+mn-ea"/>
                <a:cs typeface="+mn-cs"/>
                <a:sym typeface="Calibri"/>
              </a:rPr>
              <a:t> </a:t>
            </a:r>
            <a:r>
              <a:rPr lang="en-GB" sz="1200" b="0" i="0" u="none" strike="noStrike" kern="1200" cap="none" baseline="0" dirty="0" err="1">
                <a:solidFill>
                  <a:schemeClr val="tx1"/>
                </a:solidFill>
                <a:effectLst/>
                <a:latin typeface="+mn-lt"/>
                <a:ea typeface="+mn-ea"/>
                <a:cs typeface="+mn-cs"/>
                <a:sym typeface="Calibri"/>
              </a:rPr>
              <a:t>Personen</a:t>
            </a:r>
            <a:r>
              <a:rPr lang="en-GB" sz="1200" b="0" i="0" u="none" strike="noStrike" kern="1200" cap="none" baseline="0" dirty="0">
                <a:solidFill>
                  <a:schemeClr val="tx1"/>
                </a:solidFill>
                <a:effectLst/>
                <a:latin typeface="+mn-lt"/>
                <a:ea typeface="+mn-ea"/>
                <a:cs typeface="+mn-cs"/>
                <a:sym typeface="Calibri"/>
              </a:rPr>
              <a:t> </a:t>
            </a:r>
            <a:r>
              <a:rPr lang="en-GB" sz="1200" b="0" i="0" u="none" strike="noStrike" kern="1200" cap="none" baseline="0" dirty="0" err="1">
                <a:solidFill>
                  <a:schemeClr val="tx1"/>
                </a:solidFill>
                <a:effectLst/>
                <a:latin typeface="+mn-lt"/>
                <a:ea typeface="+mn-ea"/>
                <a:cs typeface="+mn-cs"/>
                <a:sym typeface="Calibri"/>
              </a:rPr>
              <a:t>kommen</a:t>
            </a:r>
            <a:r>
              <a:rPr lang="en-GB" sz="1200" b="0" i="0" u="none" strike="noStrike" kern="1200" cap="none" baseline="0" dirty="0">
                <a:solidFill>
                  <a:schemeClr val="tx1"/>
                </a:solidFill>
                <a:effectLst/>
                <a:latin typeface="+mn-lt"/>
                <a:ea typeface="+mn-ea"/>
                <a:cs typeface="+mn-cs"/>
                <a:sym typeface="Calibri"/>
              </a:rPr>
              <a:t> </a:t>
            </a:r>
            <a:r>
              <a:rPr lang="en-GB" sz="1200" b="0" i="0" u="none" strike="noStrike" kern="1200" cap="none" baseline="0" dirty="0" err="1">
                <a:solidFill>
                  <a:schemeClr val="tx1"/>
                </a:solidFill>
                <a:effectLst/>
                <a:latin typeface="+mn-lt"/>
                <a:ea typeface="+mn-ea"/>
                <a:cs typeface="+mn-cs"/>
                <a:sym typeface="Calibri"/>
              </a:rPr>
              <a:t>aus</a:t>
            </a:r>
            <a:r>
              <a:rPr lang="en-GB" sz="1200" b="0" i="0" u="none" strike="noStrike" kern="1200" cap="none" baseline="0" dirty="0">
                <a:solidFill>
                  <a:schemeClr val="tx1"/>
                </a:solidFill>
                <a:effectLst/>
                <a:latin typeface="+mn-lt"/>
                <a:ea typeface="+mn-ea"/>
                <a:cs typeface="+mn-cs"/>
                <a:sym typeface="Calibri"/>
              </a:rPr>
              <a:t> </a:t>
            </a:r>
            <a:r>
              <a:rPr lang="en-GB" sz="1200" b="0" i="0" u="none" strike="noStrike" kern="1200" cap="none" baseline="0" dirty="0" err="1">
                <a:solidFill>
                  <a:schemeClr val="tx1"/>
                </a:solidFill>
                <a:effectLst/>
                <a:latin typeface="+mn-lt"/>
                <a:ea typeface="+mn-ea"/>
                <a:cs typeface="+mn-cs"/>
                <a:sym typeface="Calibri"/>
              </a:rPr>
              <a:t>Frankreich</a:t>
            </a:r>
            <a:r>
              <a:rPr lang="en-GB" sz="1200" b="0" i="0" u="none" strike="noStrike" kern="1200" cap="none" baseline="0" dirty="0">
                <a:solidFill>
                  <a:schemeClr val="tx1"/>
                </a:solidFill>
                <a:effectLst/>
                <a:latin typeface="+mn-lt"/>
                <a:ea typeface="+mn-ea"/>
                <a:cs typeface="+mn-cs"/>
                <a:sym typeface="Calibri"/>
              </a:rPr>
              <a:t> und </a:t>
            </a:r>
            <a:r>
              <a:rPr lang="en-GB" sz="1200" b="0" i="0" u="none" strike="noStrike" kern="1200" cap="none" baseline="0" dirty="0" err="1">
                <a:solidFill>
                  <a:schemeClr val="tx1"/>
                </a:solidFill>
                <a:effectLst/>
                <a:latin typeface="+mn-lt"/>
                <a:ea typeface="+mn-ea"/>
                <a:cs typeface="+mn-cs"/>
                <a:sym typeface="Calibri"/>
              </a:rPr>
              <a:t>Spanien</a:t>
            </a:r>
            <a:r>
              <a:rPr lang="en-GB" sz="1200" b="0" i="0" u="none" strike="noStrike" kern="1200" cap="none" baseline="0" dirty="0">
                <a:solidFill>
                  <a:schemeClr val="tx1"/>
                </a:solidFill>
                <a:effectLst/>
                <a:latin typeface="+mn-lt"/>
                <a:ea typeface="+mn-ea"/>
                <a:cs typeface="+mn-cs"/>
                <a:sym typeface="Calibri"/>
              </a:rPr>
              <a:t>.</a:t>
            </a:r>
            <a:endParaRPr lang="en-GB" sz="1200" b="1" i="0" u="none" strike="noStrike" kern="1200" cap="none" dirty="0">
              <a:solidFill>
                <a:schemeClr val="tx1"/>
              </a:solidFill>
              <a:effectLst/>
              <a:latin typeface="+mn-lt"/>
              <a:ea typeface="Calibri"/>
              <a:cs typeface="Calibri"/>
              <a:sym typeface="Calibri"/>
            </a:endParaRPr>
          </a:p>
          <a:p>
            <a:pPr marL="0" indent="0">
              <a:buNone/>
            </a:pPr>
            <a:endParaRPr lang="en-GB" sz="1200" b="1" i="0" u="none" strike="noStrike" kern="1200" cap="none" dirty="0">
              <a:solidFill>
                <a:schemeClr val="tx1"/>
              </a:solidFill>
              <a:effectLst/>
              <a:latin typeface="+mn-lt"/>
              <a:ea typeface="Calibri"/>
              <a:cs typeface="Calibri"/>
              <a:sym typeface="Calibri"/>
            </a:endParaRPr>
          </a:p>
          <a:p>
            <a:pPr marL="0" indent="0">
              <a:buNone/>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8.3.1.6 </a:t>
            </a:r>
            <a:r>
              <a:rPr lang="en-GB" sz="1200" b="0" i="0" u="none" strike="noStrike" kern="1200" cap="none" baseline="0" dirty="0">
                <a:solidFill>
                  <a:schemeClr val="tx1"/>
                </a:solidFill>
                <a:effectLst/>
                <a:latin typeface="+mn-lt"/>
                <a:ea typeface="Calibri"/>
                <a:cs typeface="Calibri"/>
                <a:sym typeface="Calibri"/>
              </a:rPr>
              <a:t>(introduce) </a:t>
            </a:r>
            <a:r>
              <a:rPr lang="en-GB" sz="1200" b="0" kern="1200" dirty="0">
                <a:solidFill>
                  <a:schemeClr val="tx1"/>
                </a:solidFill>
                <a:effectLst/>
                <a:latin typeface="+mn-lt"/>
                <a:ea typeface="+mn-ea"/>
                <a:cs typeface="+mn-cs"/>
              </a:rPr>
              <a:t>Baum [1013] Feld [834] </a:t>
            </a:r>
            <a:r>
              <a:rPr lang="en-GB" sz="1200" b="0" kern="1200" dirty="0" err="1">
                <a:solidFill>
                  <a:schemeClr val="tx1"/>
                </a:solidFill>
                <a:effectLst/>
                <a:latin typeface="+mn-lt"/>
                <a:ea typeface="+mn-ea"/>
                <a:cs typeface="+mn-cs"/>
              </a:rPr>
              <a:t>Gebäude</a:t>
            </a:r>
            <a:r>
              <a:rPr lang="en-GB" sz="1200" b="0" kern="1200" dirty="0">
                <a:solidFill>
                  <a:schemeClr val="tx1"/>
                </a:solidFill>
                <a:effectLst/>
                <a:latin typeface="+mn-lt"/>
                <a:ea typeface="+mn-ea"/>
                <a:cs typeface="+mn-cs"/>
              </a:rPr>
              <a:t> [1316] Teil [198] Universität [415] </a:t>
            </a:r>
            <a:r>
              <a:rPr lang="en-GB" sz="1200" b="0" kern="1200" dirty="0" err="1">
                <a:solidFill>
                  <a:schemeClr val="tx1"/>
                </a:solidFill>
                <a:effectLst/>
                <a:latin typeface="+mn-lt"/>
                <a:ea typeface="+mn-ea"/>
                <a:cs typeface="+mn-cs"/>
              </a:rPr>
              <a:t>bekannt</a:t>
            </a:r>
            <a:r>
              <a:rPr lang="en-GB" sz="1200" b="0" kern="1200" dirty="0">
                <a:solidFill>
                  <a:schemeClr val="tx1"/>
                </a:solidFill>
                <a:effectLst/>
                <a:latin typeface="+mn-lt"/>
                <a:ea typeface="+mn-ea"/>
                <a:cs typeface="+mn-cs"/>
              </a:rPr>
              <a:t> [319] aus</a:t>
            </a:r>
            <a:r>
              <a:rPr lang="en-GB" sz="1200" b="0" kern="1200" baseline="30000" dirty="0">
                <a:solidFill>
                  <a:schemeClr val="tx1"/>
                </a:solidFill>
                <a:effectLst/>
                <a:latin typeface="+mn-lt"/>
                <a:ea typeface="+mn-ea"/>
                <a:cs typeface="+mn-cs"/>
              </a:rPr>
              <a:t>1</a:t>
            </a:r>
            <a:r>
              <a:rPr lang="en-GB" sz="1200" b="0" kern="1200" dirty="0">
                <a:solidFill>
                  <a:schemeClr val="tx1"/>
                </a:solidFill>
                <a:effectLst/>
                <a:latin typeface="+mn-lt"/>
                <a:ea typeface="+mn-ea"/>
                <a:cs typeface="+mn-cs"/>
              </a:rPr>
              <a:t> [37] </a:t>
            </a:r>
            <a:r>
              <a:rPr lang="en-GB" sz="1200" b="0" kern="1200" dirty="0" err="1">
                <a:solidFill>
                  <a:schemeClr val="tx1"/>
                </a:solidFill>
                <a:effectLst/>
                <a:latin typeface="+mn-lt"/>
                <a:ea typeface="+mn-ea"/>
                <a:cs typeface="+mn-cs"/>
              </a:rPr>
              <a:t>hinter</a:t>
            </a:r>
            <a:r>
              <a:rPr lang="en-GB" sz="1200" b="0" kern="1200" dirty="0">
                <a:solidFill>
                  <a:schemeClr val="tx1"/>
                </a:solidFill>
                <a:effectLst/>
                <a:latin typeface="+mn-lt"/>
                <a:ea typeface="+mn-ea"/>
                <a:cs typeface="+mn-cs"/>
              </a:rPr>
              <a:t> [269] </a:t>
            </a:r>
            <a:r>
              <a:rPr lang="en-GB" sz="1200" b="0" kern="1200" dirty="0" err="1">
                <a:solidFill>
                  <a:schemeClr val="tx1"/>
                </a:solidFill>
                <a:effectLst/>
                <a:latin typeface="+mn-lt"/>
                <a:ea typeface="+mn-ea"/>
                <a:cs typeface="+mn-cs"/>
              </a:rPr>
              <a:t>neben</a:t>
            </a:r>
            <a:r>
              <a:rPr lang="en-GB" sz="1200" b="0" kern="1200" dirty="0">
                <a:solidFill>
                  <a:schemeClr val="tx1"/>
                </a:solidFill>
                <a:effectLst/>
                <a:latin typeface="+mn-lt"/>
                <a:ea typeface="+mn-ea"/>
                <a:cs typeface="+mn-cs"/>
              </a:rPr>
              <a:t> [266] vor</a:t>
            </a:r>
            <a:r>
              <a:rPr lang="en-GB" sz="1200" b="0" kern="1200" baseline="30000" dirty="0">
                <a:solidFill>
                  <a:schemeClr val="tx1"/>
                </a:solidFill>
                <a:effectLst/>
                <a:latin typeface="+mn-lt"/>
                <a:ea typeface="+mn-ea"/>
                <a:cs typeface="+mn-cs"/>
              </a:rPr>
              <a:t>2</a:t>
            </a:r>
            <a:r>
              <a:rPr lang="en-GB" sz="1200" b="0" kern="1200" dirty="0">
                <a:solidFill>
                  <a:schemeClr val="tx1"/>
                </a:solidFill>
                <a:effectLst/>
                <a:latin typeface="+mn-lt"/>
                <a:ea typeface="+mn-ea"/>
                <a:cs typeface="+mn-cs"/>
              </a:rPr>
              <a:t> [50]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r>
              <a:rPr lang="en-GB" dirty="0"/>
              <a:t/>
            </a:r>
            <a:br>
              <a:rPr lang="en-GB" dirty="0"/>
            </a:br>
            <a:endParaRPr lang="en-GB" dirty="0"/>
          </a:p>
          <a:p>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6335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040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i="0" dirty="0">
                <a:latin typeface="+mn-lt"/>
                <a:ea typeface="Calibri"/>
                <a:cs typeface="Calibri"/>
                <a:sym typeface="Calibri"/>
              </a:rPr>
              <a:t>This is the HW slide for the Oak Academy videoed lesson.</a:t>
            </a:r>
            <a:br>
              <a:rPr lang="en-GB" sz="1200" b="1" i="0" dirty="0">
                <a:latin typeface="+mn-lt"/>
                <a:ea typeface="Calibri"/>
                <a:cs typeface="Calibri"/>
                <a:sym typeface="Calibri"/>
              </a:rPr>
            </a:br>
            <a:r>
              <a:rPr lang="en-GB" sz="1200" b="1" i="0" dirty="0">
                <a:latin typeface="+mn-lt"/>
                <a:ea typeface="Calibri"/>
                <a:cs typeface="Calibri"/>
                <a:sym typeface="Calibri"/>
              </a:rPr>
              <a:t>Don’t upload to the portal with this slide, but do save a separate version on the Google drive and send link to RH, when complete.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Link to student homework worksheet answers: https://resources.ncelp.org/concern/resources/0r9674611?locale=en</a:t>
            </a:r>
          </a:p>
        </p:txBody>
      </p:sp>
      <p:sp>
        <p:nvSpPr>
          <p:cNvPr id="4" name="Slide Number Placeholder 3"/>
          <p:cNvSpPr>
            <a:spLocks noGrp="1"/>
          </p:cNvSpPr>
          <p:nvPr>
            <p:ph type="sldNum" sz="quarter" idx="10"/>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NOT CLICK TO BRING UP THE TEXT UNTIL STUDENT B HAS TURNED AWAY FROM THE BOARD</a:t>
            </a:r>
            <a:br>
              <a:rPr lang="en-US" b="1" dirty="0"/>
            </a:b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413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NOT CLICK TO BRING UP THE TEXT UNTIL STUDENT A HAS TURNED AWAY FROM THE BOARD</a:t>
            </a:r>
            <a:br>
              <a:rPr lang="en-US" b="1" dirty="0"/>
            </a:b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196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p>
          <a:p>
            <a:r>
              <a:rPr lang="en-US" b="0" dirty="0"/>
              <a:t/>
            </a:r>
            <a:br>
              <a:rPr lang="en-US" b="0" dirty="0"/>
            </a:b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948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p>
          <a:p>
            <a:r>
              <a:rPr lang="en-US" b="0" dirty="0"/>
              <a:t/>
            </a:r>
            <a:br>
              <a:rPr lang="en-US" b="0" dirty="0"/>
            </a:b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54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p>
          <a:p>
            <a:r>
              <a:rPr lang="en-US" b="0" dirty="0"/>
              <a:t/>
            </a:r>
            <a:br>
              <a:rPr lang="en-US" b="0" dirty="0"/>
            </a:b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775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31348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0257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83948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3771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8148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17191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68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53295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06677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5465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7265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738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354743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035282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182248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101683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161391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342414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740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6434028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9778902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583336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702908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102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0866604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1935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10433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80421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2037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92713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2291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258879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1316076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64709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00683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7202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204726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95937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053085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64753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49253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864798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7310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632737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6966563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4244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0611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4632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573009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98245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914959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42898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36559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77925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4424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77634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175880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26002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10154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299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211790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69459664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553034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888750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606531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2.xml"/><Relationship Id="rId6" Type="http://schemas.openxmlformats.org/officeDocument/2006/relationships/audio" Target="../media/audio11.wav"/><Relationship Id="rId5" Type="http://schemas.openxmlformats.org/officeDocument/2006/relationships/image" Target="../media/image13.gif"/><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2.xml"/><Relationship Id="rId6" Type="http://schemas.openxmlformats.org/officeDocument/2006/relationships/audio" Target="../media/audio12.wav"/><Relationship Id="rId5" Type="http://schemas.openxmlformats.org/officeDocument/2006/relationships/image" Target="../media/image13.gif"/><Relationship Id="rId4" Type="http://schemas.openxmlformats.org/officeDocument/2006/relationships/image" Target="../media/image12.gi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2.xml"/><Relationship Id="rId6" Type="http://schemas.openxmlformats.org/officeDocument/2006/relationships/audio" Target="../media/audio13.wav"/><Relationship Id="rId5" Type="http://schemas.openxmlformats.org/officeDocument/2006/relationships/image" Target="../media/image13.gif"/><Relationship Id="rId4" Type="http://schemas.openxmlformats.org/officeDocument/2006/relationships/image" Target="../media/image12.gi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2.xml"/><Relationship Id="rId6" Type="http://schemas.openxmlformats.org/officeDocument/2006/relationships/audio" Target="../media/audio14.wav"/><Relationship Id="rId5" Type="http://schemas.openxmlformats.org/officeDocument/2006/relationships/image" Target="../media/image13.gif"/><Relationship Id="rId4" Type="http://schemas.openxmlformats.org/officeDocument/2006/relationships/image" Target="../media/image12.gif"/></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2.xml"/><Relationship Id="rId6" Type="http://schemas.openxmlformats.org/officeDocument/2006/relationships/audio" Target="../media/audio15.wav"/><Relationship Id="rId5" Type="http://schemas.openxmlformats.org/officeDocument/2006/relationships/image" Target="../media/image13.gif"/><Relationship Id="rId4" Type="http://schemas.openxmlformats.org/officeDocument/2006/relationships/image" Target="../media/image12.gif"/></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18" Type="http://schemas.openxmlformats.org/officeDocument/2006/relationships/image" Target="../media/image23.png"/><Relationship Id="rId3" Type="http://schemas.openxmlformats.org/officeDocument/2006/relationships/image" Target="../media/image1.jpg"/><Relationship Id="rId21" Type="http://schemas.openxmlformats.org/officeDocument/2006/relationships/image" Target="../media/image26.png"/><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image" Target="../media/image22.png"/><Relationship Id="rId2" Type="http://schemas.openxmlformats.org/officeDocument/2006/relationships/notesSlide" Target="../notesSlides/notesSlide16.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image" Target="../media/image11.png"/><Relationship Id="rId15" Type="http://schemas.openxmlformats.org/officeDocument/2006/relationships/image" Target="../media/image20.jpeg"/><Relationship Id="rId10" Type="http://schemas.openxmlformats.org/officeDocument/2006/relationships/audio" Target="../media/audio20.wav"/><Relationship Id="rId19" Type="http://schemas.openxmlformats.org/officeDocument/2006/relationships/image" Target="../media/image24.png"/><Relationship Id="rId4" Type="http://schemas.openxmlformats.org/officeDocument/2006/relationships/image" Target="../media/image18.jpg"/><Relationship Id="rId9" Type="http://schemas.openxmlformats.org/officeDocument/2006/relationships/audio" Target="../media/audio19.wav"/><Relationship Id="rId14" Type="http://schemas.openxmlformats.org/officeDocument/2006/relationships/image" Target="../media/image19.gif"/><Relationship Id="rId22"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50.xml"/><Relationship Id="rId4" Type="http://schemas.openxmlformats.org/officeDocument/2006/relationships/image" Target="../media/image28.gif"/></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jp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11.pn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jp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11.png"/><Relationship Id="rId9" Type="http://schemas.openxmlformats.org/officeDocument/2006/relationships/image" Target="../media/image40.tif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1.jp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20.xml"/><Relationship Id="rId16" Type="http://schemas.openxmlformats.org/officeDocument/2006/relationships/image" Target="../media/image55.png"/><Relationship Id="rId1" Type="http://schemas.openxmlformats.org/officeDocument/2006/relationships/slideLayout" Target="../slideLayouts/slideLayout6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11.png"/><Relationship Id="rId9" Type="http://schemas.openxmlformats.org/officeDocument/2006/relationships/image" Target="../media/image48.png"/><Relationship Id="rId1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38.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64.gif"/><Relationship Id="rId3" Type="http://schemas.openxmlformats.org/officeDocument/2006/relationships/image" Target="../media/image1.jpg"/><Relationship Id="rId7" Type="http://schemas.openxmlformats.org/officeDocument/2006/relationships/image" Target="../media/image63.gi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2.gif"/><Relationship Id="rId5" Type="http://schemas.openxmlformats.org/officeDocument/2006/relationships/image" Target="../media/image61.gif"/><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38.xml"/><Relationship Id="rId6" Type="http://schemas.openxmlformats.org/officeDocument/2006/relationships/image" Target="../media/image59.jpeg"/><Relationship Id="rId5" Type="http://schemas.openxmlformats.org/officeDocument/2006/relationships/image" Target="../media/image65.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62.xml"/><Relationship Id="rId6" Type="http://schemas.openxmlformats.org/officeDocument/2006/relationships/image" Target="../media/image67.png"/><Relationship Id="rId5" Type="http://schemas.openxmlformats.org/officeDocument/2006/relationships/image" Target="../media/image11.png"/><Relationship Id="rId4" Type="http://schemas.openxmlformats.org/officeDocument/2006/relationships/image" Target="../media/image66.gif"/></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0.gif"/><Relationship Id="rId5" Type="http://schemas.openxmlformats.org/officeDocument/2006/relationships/image" Target="../media/image69.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76.gif"/><Relationship Id="rId13" Type="http://schemas.openxmlformats.org/officeDocument/2006/relationships/image" Target="../media/image80.gif"/><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79.gif"/><Relationship Id="rId17" Type="http://schemas.openxmlformats.org/officeDocument/2006/relationships/image" Target="../media/image83.gif"/><Relationship Id="rId2" Type="http://schemas.openxmlformats.org/officeDocument/2006/relationships/notesSlide" Target="../notesSlides/notesSlide26.xml"/><Relationship Id="rId16"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4.jpeg"/><Relationship Id="rId11" Type="http://schemas.openxmlformats.org/officeDocument/2006/relationships/image" Target="../media/image78.png"/><Relationship Id="rId5" Type="http://schemas.openxmlformats.org/officeDocument/2006/relationships/image" Target="../media/image73.png"/><Relationship Id="rId15" Type="http://schemas.openxmlformats.org/officeDocument/2006/relationships/image" Target="../media/image70.gif"/><Relationship Id="rId10" Type="http://schemas.openxmlformats.org/officeDocument/2006/relationships/image" Target="../media/image11.png"/><Relationship Id="rId4" Type="http://schemas.openxmlformats.org/officeDocument/2006/relationships/image" Target="../media/image72.png"/><Relationship Id="rId9" Type="http://schemas.openxmlformats.org/officeDocument/2006/relationships/image" Target="../media/image77.gif"/><Relationship Id="rId14" Type="http://schemas.openxmlformats.org/officeDocument/2006/relationships/image" Target="../media/image81.png"/></Relationships>
</file>

<file path=ppt/slides/_rels/slide27.xml.rels><?xml version="1.0" encoding="UTF-8" standalone="yes"?>
<Relationships xmlns="http://schemas.openxmlformats.org/package/2006/relationships"><Relationship Id="rId8" Type="http://schemas.openxmlformats.org/officeDocument/2006/relationships/image" Target="../media/image80.gif"/><Relationship Id="rId13" Type="http://schemas.openxmlformats.org/officeDocument/2006/relationships/image" Target="../media/image79.gif"/><Relationship Id="rId18" Type="http://schemas.openxmlformats.org/officeDocument/2006/relationships/image" Target="../media/image83.gif"/><Relationship Id="rId3" Type="http://schemas.openxmlformats.org/officeDocument/2006/relationships/image" Target="../media/image73.png"/><Relationship Id="rId7" Type="http://schemas.openxmlformats.org/officeDocument/2006/relationships/image" Target="../media/image85.gif"/><Relationship Id="rId12" Type="http://schemas.openxmlformats.org/officeDocument/2006/relationships/image" Target="../media/image86.png"/><Relationship Id="rId17" Type="http://schemas.openxmlformats.org/officeDocument/2006/relationships/image" Target="../media/image88.gif"/><Relationship Id="rId2" Type="http://schemas.openxmlformats.org/officeDocument/2006/relationships/notesSlide" Target="../notesSlides/notesSlide27.xml"/><Relationship Id="rId16"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70.gif"/><Relationship Id="rId5" Type="http://schemas.openxmlformats.org/officeDocument/2006/relationships/image" Target="../media/image77.gif"/><Relationship Id="rId15" Type="http://schemas.openxmlformats.org/officeDocument/2006/relationships/image" Target="../media/image76.gif"/><Relationship Id="rId10" Type="http://schemas.openxmlformats.org/officeDocument/2006/relationships/image" Target="../media/image74.jpeg"/><Relationship Id="rId4" Type="http://schemas.openxmlformats.org/officeDocument/2006/relationships/image" Target="../media/image84.png"/><Relationship Id="rId9" Type="http://schemas.openxmlformats.org/officeDocument/2006/relationships/image" Target="../media/image81.png"/><Relationship Id="rId1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3.xml"/><Relationship Id="rId16"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5" Type="http://schemas.openxmlformats.org/officeDocument/2006/relationships/image" Target="../media/image9.png"/><Relationship Id="rId10" Type="http://schemas.openxmlformats.org/officeDocument/2006/relationships/image" Target="../media/image4.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91.jpeg"/><Relationship Id="rId4" Type="http://schemas.openxmlformats.org/officeDocument/2006/relationships/audio" Target="../media/audio25.wav"/></Relationships>
</file>

<file path=ppt/slides/_rels/slide31.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image" Target="../media/image95.png"/><Relationship Id="rId3" Type="http://schemas.openxmlformats.org/officeDocument/2006/relationships/audio" Target="../media/audio24.wav"/><Relationship Id="rId7" Type="http://schemas.openxmlformats.org/officeDocument/2006/relationships/audio" Target="../media/audio28.wav"/><Relationship Id="rId12"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audio" Target="../media/audio27.wav"/><Relationship Id="rId11" Type="http://schemas.openxmlformats.org/officeDocument/2006/relationships/image" Target="../media/image93.png"/><Relationship Id="rId5" Type="http://schemas.openxmlformats.org/officeDocument/2006/relationships/audio" Target="../media/audio26.wav"/><Relationship Id="rId15" Type="http://schemas.openxmlformats.org/officeDocument/2006/relationships/image" Target="../media/image97.jpeg"/><Relationship Id="rId10" Type="http://schemas.openxmlformats.org/officeDocument/2006/relationships/image" Target="../media/image92.png"/><Relationship Id="rId4" Type="http://schemas.openxmlformats.org/officeDocument/2006/relationships/audio" Target="../media/audio25.wav"/><Relationship Id="rId9" Type="http://schemas.openxmlformats.org/officeDocument/2006/relationships/audio" Target="../media/audio30.wav"/><Relationship Id="rId14" Type="http://schemas.openxmlformats.org/officeDocument/2006/relationships/image" Target="../media/image96.png"/></Relationships>
</file>

<file path=ppt/slides/_rels/slide32.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34.wav"/><Relationship Id="rId18" Type="http://schemas.openxmlformats.org/officeDocument/2006/relationships/audio" Target="../media/audio38.wav"/><Relationship Id="rId3" Type="http://schemas.openxmlformats.org/officeDocument/2006/relationships/image" Target="../media/image11.png"/><Relationship Id="rId21" Type="http://schemas.openxmlformats.org/officeDocument/2006/relationships/image" Target="../media/image107.png"/><Relationship Id="rId7" Type="http://schemas.openxmlformats.org/officeDocument/2006/relationships/image" Target="../media/image101.png"/><Relationship Id="rId12" Type="http://schemas.openxmlformats.org/officeDocument/2006/relationships/audio" Target="../media/audio33.wav"/><Relationship Id="rId17" Type="http://schemas.openxmlformats.org/officeDocument/2006/relationships/audio" Target="../media/audio37.wav"/><Relationship Id="rId2" Type="http://schemas.openxmlformats.org/officeDocument/2006/relationships/notesSlide" Target="../notesSlides/notesSlide32.xml"/><Relationship Id="rId16" Type="http://schemas.openxmlformats.org/officeDocument/2006/relationships/audio" Target="../media/audio36.wav"/><Relationship Id="rId20"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3.png"/><Relationship Id="rId5" Type="http://schemas.openxmlformats.org/officeDocument/2006/relationships/image" Target="../media/image99.tiff"/><Relationship Id="rId15" Type="http://schemas.openxmlformats.org/officeDocument/2006/relationships/audio" Target="../media/audio35.wav"/><Relationship Id="rId10" Type="http://schemas.openxmlformats.org/officeDocument/2006/relationships/image" Target="../media/image102.png"/><Relationship Id="rId19" Type="http://schemas.openxmlformats.org/officeDocument/2006/relationships/image" Target="../media/image105.png"/><Relationship Id="rId4" Type="http://schemas.openxmlformats.org/officeDocument/2006/relationships/image" Target="../media/image98.png"/><Relationship Id="rId9" Type="http://schemas.openxmlformats.org/officeDocument/2006/relationships/audio" Target="../media/audio32.wav"/><Relationship Id="rId14" Type="http://schemas.openxmlformats.org/officeDocument/2006/relationships/image" Target="../media/image104.png"/></Relationships>
</file>

<file path=ppt/slides/_rels/slide33.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4.wav"/><Relationship Id="rId18" Type="http://schemas.openxmlformats.org/officeDocument/2006/relationships/image" Target="../media/image110.png"/><Relationship Id="rId3" Type="http://schemas.openxmlformats.org/officeDocument/2006/relationships/image" Target="../media/image11.png"/><Relationship Id="rId21" Type="http://schemas.openxmlformats.org/officeDocument/2006/relationships/image" Target="../media/image113.png"/><Relationship Id="rId7" Type="http://schemas.openxmlformats.org/officeDocument/2006/relationships/image" Target="../media/image101.png"/><Relationship Id="rId12" Type="http://schemas.openxmlformats.org/officeDocument/2006/relationships/audio" Target="../media/audio43.wav"/><Relationship Id="rId17" Type="http://schemas.openxmlformats.org/officeDocument/2006/relationships/image" Target="../media/image109.png"/><Relationship Id="rId2" Type="http://schemas.openxmlformats.org/officeDocument/2006/relationships/notesSlide" Target="../notesSlides/notesSlide33.xml"/><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audio" Target="../media/audio42.wav"/><Relationship Id="rId5" Type="http://schemas.openxmlformats.org/officeDocument/2006/relationships/image" Target="../media/image99.tiff"/><Relationship Id="rId15" Type="http://schemas.openxmlformats.org/officeDocument/2006/relationships/audio" Target="../media/audio46.wav"/><Relationship Id="rId10" Type="http://schemas.openxmlformats.org/officeDocument/2006/relationships/audio" Target="../media/audio41.wav"/><Relationship Id="rId19" Type="http://schemas.openxmlformats.org/officeDocument/2006/relationships/image" Target="../media/image111.png"/><Relationship Id="rId4" Type="http://schemas.openxmlformats.org/officeDocument/2006/relationships/image" Target="../media/image98.png"/><Relationship Id="rId9" Type="http://schemas.openxmlformats.org/officeDocument/2006/relationships/audio" Target="../media/audio40.wav"/><Relationship Id="rId14" Type="http://schemas.openxmlformats.org/officeDocument/2006/relationships/audio" Target="../media/audio45.wav"/><Relationship Id="rId22" Type="http://schemas.openxmlformats.org/officeDocument/2006/relationships/image" Target="../media/image114.png"/></Relationships>
</file>

<file path=ppt/slides/_rels/slide34.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image" Target="../media/image11.png"/><Relationship Id="rId7" Type="http://schemas.openxmlformats.org/officeDocument/2006/relationships/image" Target="../media/image11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48.wav"/><Relationship Id="rId5" Type="http://schemas.openxmlformats.org/officeDocument/2006/relationships/image" Target="../media/image115.png"/><Relationship Id="rId4" Type="http://schemas.openxmlformats.org/officeDocument/2006/relationships/audio" Target="../media/audio47.wav"/><Relationship Id="rId9" Type="http://schemas.openxmlformats.org/officeDocument/2006/relationships/image" Target="../media/image117.png"/></Relationships>
</file>

<file path=ppt/slides/_rels/slide3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png"/><Relationship Id="rId7" Type="http://schemas.openxmlformats.org/officeDocument/2006/relationships/image" Target="../media/image11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audio" Target="../media/audio52.wav"/><Relationship Id="rId5" Type="http://schemas.openxmlformats.org/officeDocument/2006/relationships/audio" Target="../media/audio51.wav"/><Relationship Id="rId4" Type="http://schemas.openxmlformats.org/officeDocument/2006/relationships/audio" Target="../media/audio50.wav"/><Relationship Id="rId9" Type="http://schemas.openxmlformats.org/officeDocument/2006/relationships/image" Target="../media/image120.png"/></Relationships>
</file>

<file path=ppt/slides/_rels/slide3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audio" Target="../media/audio53.wav"/><Relationship Id="rId7" Type="http://schemas.openxmlformats.org/officeDocument/2006/relationships/audio" Target="../media/audio55.wav"/><Relationship Id="rId12" Type="http://schemas.openxmlformats.org/officeDocument/2006/relationships/image" Target="../media/image12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audio" Target="../media/audio54.wav"/><Relationship Id="rId11" Type="http://schemas.openxmlformats.org/officeDocument/2006/relationships/image" Target="../media/image125.png"/><Relationship Id="rId5" Type="http://schemas.openxmlformats.org/officeDocument/2006/relationships/image" Target="../media/image11.png"/><Relationship Id="rId10" Type="http://schemas.openxmlformats.org/officeDocument/2006/relationships/image" Target="../media/image124.png"/><Relationship Id="rId4" Type="http://schemas.openxmlformats.org/officeDocument/2006/relationships/image" Target="../media/image121.png"/><Relationship Id="rId9" Type="http://schemas.openxmlformats.org/officeDocument/2006/relationships/image" Target="../media/image123.png"/></Relationships>
</file>

<file path=ppt/slides/_rels/slide37.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4.png"/><Relationship Id="rId18" Type="http://schemas.openxmlformats.org/officeDocument/2006/relationships/image" Target="../media/image139.jpeg"/><Relationship Id="rId26" Type="http://schemas.openxmlformats.org/officeDocument/2006/relationships/image" Target="../media/image147.png"/><Relationship Id="rId3" Type="http://schemas.openxmlformats.org/officeDocument/2006/relationships/image" Target="../media/image1.jpg"/><Relationship Id="rId21" Type="http://schemas.openxmlformats.org/officeDocument/2006/relationships/image" Target="../media/image142.jpeg"/><Relationship Id="rId34" Type="http://schemas.openxmlformats.org/officeDocument/2006/relationships/image" Target="../media/image155.png"/><Relationship Id="rId7" Type="http://schemas.openxmlformats.org/officeDocument/2006/relationships/image" Target="../media/image129.png"/><Relationship Id="rId12" Type="http://schemas.openxmlformats.org/officeDocument/2006/relationships/image" Target="../media/image133.png"/><Relationship Id="rId17" Type="http://schemas.openxmlformats.org/officeDocument/2006/relationships/image" Target="../media/image138.jpeg"/><Relationship Id="rId25" Type="http://schemas.openxmlformats.org/officeDocument/2006/relationships/image" Target="../media/image146.png"/><Relationship Id="rId33" Type="http://schemas.openxmlformats.org/officeDocument/2006/relationships/image" Target="../media/image154.png"/><Relationship Id="rId2" Type="http://schemas.openxmlformats.org/officeDocument/2006/relationships/notesSlide" Target="../notesSlides/notesSlide37.xml"/><Relationship Id="rId16" Type="http://schemas.openxmlformats.org/officeDocument/2006/relationships/image" Target="../media/image137.jpeg"/><Relationship Id="rId20" Type="http://schemas.openxmlformats.org/officeDocument/2006/relationships/image" Target="../media/image141.jpeg"/><Relationship Id="rId29"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132.png"/><Relationship Id="rId24" Type="http://schemas.openxmlformats.org/officeDocument/2006/relationships/image" Target="../media/image145.jpeg"/><Relationship Id="rId32" Type="http://schemas.openxmlformats.org/officeDocument/2006/relationships/image" Target="../media/image153.png"/><Relationship Id="rId5" Type="http://schemas.openxmlformats.org/officeDocument/2006/relationships/image" Target="../media/image127.png"/><Relationship Id="rId15" Type="http://schemas.openxmlformats.org/officeDocument/2006/relationships/image" Target="../media/image136.png"/><Relationship Id="rId23" Type="http://schemas.openxmlformats.org/officeDocument/2006/relationships/image" Target="../media/image144.png"/><Relationship Id="rId28" Type="http://schemas.openxmlformats.org/officeDocument/2006/relationships/image" Target="../media/image149.png"/><Relationship Id="rId36" Type="http://schemas.openxmlformats.org/officeDocument/2006/relationships/image" Target="../media/image157.png"/><Relationship Id="rId10" Type="http://schemas.openxmlformats.org/officeDocument/2006/relationships/image" Target="../media/image131.jpeg"/><Relationship Id="rId19" Type="http://schemas.openxmlformats.org/officeDocument/2006/relationships/image" Target="../media/image140.png"/><Relationship Id="rId31" Type="http://schemas.openxmlformats.org/officeDocument/2006/relationships/image" Target="../media/image152.png"/><Relationship Id="rId4" Type="http://schemas.openxmlformats.org/officeDocument/2006/relationships/image" Target="../media/image11.png"/><Relationship Id="rId9" Type="http://schemas.openxmlformats.org/officeDocument/2006/relationships/image" Target="../media/image40.tiff"/><Relationship Id="rId14" Type="http://schemas.openxmlformats.org/officeDocument/2006/relationships/image" Target="../media/image135.png"/><Relationship Id="rId22" Type="http://schemas.openxmlformats.org/officeDocument/2006/relationships/image" Target="../media/image143.png"/><Relationship Id="rId27" Type="http://schemas.openxmlformats.org/officeDocument/2006/relationships/image" Target="../media/image148.png"/><Relationship Id="rId30" Type="http://schemas.openxmlformats.org/officeDocument/2006/relationships/image" Target="../media/image151.png"/><Relationship Id="rId35" Type="http://schemas.openxmlformats.org/officeDocument/2006/relationships/image" Target="../media/image156.png"/></Relationships>
</file>

<file path=ppt/slides/_rels/slide3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2.xml"/><Relationship Id="rId5" Type="http://schemas.openxmlformats.org/officeDocument/2006/relationships/image" Target="../media/image13.gif"/><Relationship Id="rId4" Type="http://schemas.openxmlformats.org/officeDocument/2006/relationships/image" Target="../media/image12.gif"/></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audio" Target="../media/audio64.wav"/><Relationship Id="rId18" Type="http://schemas.openxmlformats.org/officeDocument/2006/relationships/image" Target="../media/image163.gif"/><Relationship Id="rId26" Type="http://schemas.openxmlformats.org/officeDocument/2006/relationships/audio" Target="../media/audio66.wav"/><Relationship Id="rId3" Type="http://schemas.openxmlformats.org/officeDocument/2006/relationships/image" Target="../media/image11.png"/><Relationship Id="rId21" Type="http://schemas.openxmlformats.org/officeDocument/2006/relationships/image" Target="../media/image166.jpeg"/><Relationship Id="rId7" Type="http://schemas.openxmlformats.org/officeDocument/2006/relationships/audio" Target="../media/audio58.wav"/><Relationship Id="rId12" Type="http://schemas.openxmlformats.org/officeDocument/2006/relationships/audio" Target="../media/audio63.wav"/><Relationship Id="rId17" Type="http://schemas.openxmlformats.org/officeDocument/2006/relationships/image" Target="../media/image162.jpeg"/><Relationship Id="rId25" Type="http://schemas.openxmlformats.org/officeDocument/2006/relationships/audio" Target="../media/audio65.wav"/><Relationship Id="rId2" Type="http://schemas.openxmlformats.org/officeDocument/2006/relationships/notesSlide" Target="../notesSlides/notesSlide41.xml"/><Relationship Id="rId16" Type="http://schemas.openxmlformats.org/officeDocument/2006/relationships/image" Target="../media/image161.jpeg"/><Relationship Id="rId20" Type="http://schemas.openxmlformats.org/officeDocument/2006/relationships/image" Target="../media/image165.gif"/><Relationship Id="rId29" Type="http://schemas.openxmlformats.org/officeDocument/2006/relationships/audio" Target="../media/audio69.wav"/><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audio" Target="../media/audio62.wav"/><Relationship Id="rId24" Type="http://schemas.openxmlformats.org/officeDocument/2006/relationships/image" Target="../media/image169.jpeg"/><Relationship Id="rId5" Type="http://schemas.openxmlformats.org/officeDocument/2006/relationships/audio" Target="../media/audio57.wav"/><Relationship Id="rId15" Type="http://schemas.openxmlformats.org/officeDocument/2006/relationships/image" Target="../media/image163.svg"/><Relationship Id="rId23" Type="http://schemas.openxmlformats.org/officeDocument/2006/relationships/image" Target="../media/image168.jpeg"/><Relationship Id="rId28" Type="http://schemas.openxmlformats.org/officeDocument/2006/relationships/audio" Target="../media/audio68.wav"/><Relationship Id="rId10" Type="http://schemas.openxmlformats.org/officeDocument/2006/relationships/audio" Target="../media/audio61.wav"/><Relationship Id="rId19" Type="http://schemas.openxmlformats.org/officeDocument/2006/relationships/image" Target="../media/image164.gif"/><Relationship Id="rId31" Type="http://schemas.openxmlformats.org/officeDocument/2006/relationships/audio" Target="../media/audio71.wav"/><Relationship Id="rId4" Type="http://schemas.openxmlformats.org/officeDocument/2006/relationships/audio" Target="../media/audio56.wav"/><Relationship Id="rId9" Type="http://schemas.openxmlformats.org/officeDocument/2006/relationships/audio" Target="../media/audio60.wav"/><Relationship Id="rId14" Type="http://schemas.openxmlformats.org/officeDocument/2006/relationships/image" Target="../media/image160.png"/><Relationship Id="rId22" Type="http://schemas.openxmlformats.org/officeDocument/2006/relationships/image" Target="../media/image167.jpeg"/><Relationship Id="rId27" Type="http://schemas.openxmlformats.org/officeDocument/2006/relationships/audio" Target="../media/audio67.wav"/><Relationship Id="rId30" Type="http://schemas.openxmlformats.org/officeDocument/2006/relationships/audio" Target="../media/audio70.wav"/></Relationships>
</file>

<file path=ppt/slides/_rels/slide42.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jpg"/><Relationship Id="rId7" Type="http://schemas.openxmlformats.org/officeDocument/2006/relationships/image" Target="../media/image172.jpeg"/><Relationship Id="rId12" Type="http://schemas.openxmlformats.org/officeDocument/2006/relationships/image" Target="../media/image17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71.jpeg"/><Relationship Id="rId11" Type="http://schemas.openxmlformats.org/officeDocument/2006/relationships/image" Target="../media/image176.jpeg"/><Relationship Id="rId5" Type="http://schemas.openxmlformats.org/officeDocument/2006/relationships/image" Target="../media/image170.gif"/><Relationship Id="rId10" Type="http://schemas.openxmlformats.org/officeDocument/2006/relationships/image" Target="../media/image175.jpeg"/><Relationship Id="rId4" Type="http://schemas.openxmlformats.org/officeDocument/2006/relationships/image" Target="../media/image11.png"/><Relationship Id="rId9" Type="http://schemas.openxmlformats.org/officeDocument/2006/relationships/image" Target="../media/image174.jpe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14.xml"/><Relationship Id="rId5" Type="http://schemas.openxmlformats.org/officeDocument/2006/relationships/image" Target="../media/image178.pn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jpg"/><Relationship Id="rId7" Type="http://schemas.openxmlformats.org/officeDocument/2006/relationships/image" Target="../media/image18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hyperlink" Target="https://www.gaminggrammar.com/" TargetMode="Externa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46.xml.rels><?xml version="1.0" encoding="UTF-8" standalone="yes"?>
<Relationships xmlns="http://schemas.openxmlformats.org/package/2006/relationships"><Relationship Id="rId8" Type="http://schemas.openxmlformats.org/officeDocument/2006/relationships/hyperlink" Target="https://quizlet.com/gb/528122059/year-8-german-term-22-week-2-flash-cards/" TargetMode="External"/><Relationship Id="rId3" Type="http://schemas.openxmlformats.org/officeDocument/2006/relationships/image" Target="../media/image11.png"/><Relationship Id="rId7" Type="http://schemas.openxmlformats.org/officeDocument/2006/relationships/hyperlink" Target="https://quizlet.com/gb/555959668/year-8-german-term-31-week-4-flash-cards/"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quizlet.com/gb/555960165/year-8-german-term-32-week-1-flash-cards/" TargetMode="External"/><Relationship Id="rId5" Type="http://schemas.openxmlformats.org/officeDocument/2006/relationships/hyperlink" Target="https://drive.google.com/file/d/1r_PlTgM2qU7ww-A5mvsJb3XU6iarxRGT/view?usp=sharing" TargetMode="External"/><Relationship Id="rId10" Type="http://schemas.openxmlformats.org/officeDocument/2006/relationships/image" Target="../media/image187.png"/><Relationship Id="rId4" Type="http://schemas.openxmlformats.org/officeDocument/2006/relationships/image" Target="../media/image185.png"/><Relationship Id="rId9" Type="http://schemas.openxmlformats.org/officeDocument/2006/relationships/image" Target="../media/image18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2.xml"/><Relationship Id="rId5" Type="http://schemas.openxmlformats.org/officeDocument/2006/relationships/image" Target="../media/image13.gif"/><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2.xml"/><Relationship Id="rId5" Type="http://schemas.openxmlformats.org/officeDocument/2006/relationships/image" Target="../media/image13.gif"/><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2.xml"/><Relationship Id="rId6" Type="http://schemas.openxmlformats.org/officeDocument/2006/relationships/audio" Target="../media/audio8.wav"/><Relationship Id="rId5" Type="http://schemas.openxmlformats.org/officeDocument/2006/relationships/image" Target="../media/image13.gif"/><Relationship Id="rId4" Type="http://schemas.openxmlformats.org/officeDocument/2006/relationships/image" Target="../media/image12.gi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2.xml"/><Relationship Id="rId6" Type="http://schemas.openxmlformats.org/officeDocument/2006/relationships/audio" Target="../media/audio9.wav"/><Relationship Id="rId5" Type="http://schemas.openxmlformats.org/officeDocument/2006/relationships/image" Target="../media/image13.gif"/><Relationship Id="rId4" Type="http://schemas.openxmlformats.org/officeDocument/2006/relationships/image" Target="../media/image12.gi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2.xml"/><Relationship Id="rId6" Type="http://schemas.openxmlformats.org/officeDocument/2006/relationships/audio" Target="../media/audio10.wav"/><Relationship Id="rId5" Type="http://schemas.openxmlformats.org/officeDocument/2006/relationships/image" Target="../media/image13.gif"/><Relationship Id="rId4"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4817" y="1760659"/>
            <a:ext cx="9164154" cy="2006419"/>
          </a:xfrm>
        </p:spPr>
        <p:txBody>
          <a:bodyPr>
            <a:normAutofit fontScale="90000"/>
          </a:bodyPr>
          <a:lstStyle/>
          <a:p>
            <a:pPr algn="l"/>
            <a:r>
              <a:rPr lang="en-GB" sz="4000" b="1" dirty="0">
                <a:solidFill>
                  <a:prstClr val="white"/>
                </a:solidFill>
              </a:rPr>
              <a:t>Tell me more: </a:t>
            </a:r>
            <a:br>
              <a:rPr lang="en-GB" sz="4000" b="1" dirty="0">
                <a:solidFill>
                  <a:prstClr val="white"/>
                </a:solidFill>
              </a:rPr>
            </a:br>
            <a:r>
              <a:rPr lang="en-GB" sz="4000" b="1" dirty="0">
                <a:solidFill>
                  <a:prstClr val="white"/>
                </a:solidFill>
              </a:rPr>
              <a:t>describing in more detail</a:t>
            </a:r>
            <a:r>
              <a:rPr lang="en-GB" b="1" dirty="0">
                <a:solidFill>
                  <a:prstClr val="white"/>
                </a:solidFill>
              </a:rPr>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2"/>
            <a:ext cx="7382608" cy="1016069"/>
          </a:xfrm>
        </p:spPr>
        <p:txBody>
          <a:bodyPr>
            <a:normAutofit/>
          </a:bodyPr>
          <a:lstStyle/>
          <a:p>
            <a:pPr algn="l"/>
            <a:r>
              <a:rPr lang="en-GB" sz="3000" dirty="0">
                <a:solidFill>
                  <a:prstClr val="white"/>
                </a:solidFill>
              </a:rPr>
              <a:t>Adjective endings with definite and indefinite articles (R3) dative</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4211391"/>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[f] and [v]</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Week 6 - Lesson 59</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73268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Stephen Owen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a:t>
            </a:r>
            <a:r>
              <a:rPr lang="en-GB" sz="1400" smtClean="0">
                <a:solidFill>
                  <a:prstClr val="white"/>
                </a:solidFill>
                <a:latin typeface="Century Gothic" panose="020B0502020202020204" pitchFamily="34" charset="0"/>
              </a:rPr>
              <a:t>21/7/21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71335" cy="707849"/>
          </a:xfrm>
        </p:spPr>
        <p:txBody>
          <a:bodyPr>
            <a:normAutofit/>
          </a:bodyPr>
          <a:lstStyle/>
          <a:p>
            <a:r>
              <a:rPr lang="en-GB" sz="3600" b="1" dirty="0" err="1">
                <a:solidFill>
                  <a:schemeClr val="bg1"/>
                </a:solidFill>
              </a:rPr>
              <a:t>Phonetik</a:t>
            </a:r>
            <a:r>
              <a:rPr lang="en-GB" sz="3600" b="1" dirty="0">
                <a:solidFill>
                  <a:schemeClr val="bg1"/>
                </a:solidFill>
              </a:rPr>
              <a:t> / </a:t>
            </a:r>
            <a:r>
              <a:rPr lang="en-GB" sz="3600" b="1" dirty="0" err="1">
                <a:solidFill>
                  <a:schemeClr val="bg1"/>
                </a:solidFill>
              </a:rPr>
              <a:t>Vokabeln</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07336" y="2721114"/>
            <a:ext cx="11777327" cy="584775"/>
          </a:xfrm>
          <a:prstGeom prst="rect">
            <a:avLst/>
          </a:prstGeom>
          <a:noFill/>
        </p:spPr>
        <p:txBody>
          <a:bodyPr wrap="square" rtlCol="0">
            <a:spAutoFit/>
          </a:bodyPr>
          <a:lstStyle/>
          <a:p>
            <a:pPr lvl="0">
              <a:defRPr/>
            </a:pPr>
            <a:r>
              <a:rPr lang="de-DE" sz="3200">
                <a:solidFill>
                  <a:srgbClr val="4472C4">
                    <a:lumMod val="50000"/>
                  </a:srgbClr>
                </a:solidFill>
                <a:latin typeface="Century Gothic" panose="020F0302020204030204"/>
              </a:rPr>
              <a:t>4</a:t>
            </a:r>
            <a:r>
              <a:rPr kumimoji="0" lang="de-DE" sz="3200" b="0" i="0" u="none" strike="noStrike" kern="1200" cap="none" spc="0" normalizeH="0" baseline="0" noProof="0">
                <a:ln>
                  <a:noFill/>
                </a:ln>
                <a:solidFill>
                  <a:srgbClr val="4472C4">
                    <a:lumMod val="50000"/>
                  </a:srgbClr>
                </a:solidFill>
                <a:effectLst/>
                <a:uLnTx/>
                <a:uFillTx/>
                <a:latin typeface="Century Gothic" panose="020F0302020204030204"/>
              </a:rPr>
              <a:t>. </a:t>
            </a:r>
            <a:r>
              <a:rPr lang="en-GB" sz="3200">
                <a:solidFill>
                  <a:srgbClr val="4472C4">
                    <a:lumMod val="50000"/>
                  </a:srgbClr>
                </a:solidFill>
              </a:rPr>
              <a:t>WirsollenunsereGefühleversteckenundnichtlachen.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cxnSp>
        <p:nvCxnSpPr>
          <p:cNvPr id="7" name="Straight Connector 6">
            <a:extLst>
              <a:ext uri="{FF2B5EF4-FFF2-40B4-BE49-F238E27FC236}">
                <a16:creationId xmlns:a16="http://schemas.microsoft.com/office/drawing/2014/main" id="{B569A235-AB1D-42DF-A8B4-E7D37129AEAD}"/>
              </a:ext>
            </a:extLst>
          </p:cNvPr>
          <p:cNvCxnSpPr>
            <a:cxnSpLocks/>
          </p:cNvCxnSpPr>
          <p:nvPr/>
        </p:nvCxnSpPr>
        <p:spPr>
          <a:xfrm>
            <a:off x="1334525" y="2608819"/>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10848-A76B-4CE0-8467-C157BFE4C446}"/>
              </a:ext>
            </a:extLst>
          </p:cNvPr>
          <p:cNvCxnSpPr>
            <a:cxnSpLocks/>
          </p:cNvCxnSpPr>
          <p:nvPr/>
        </p:nvCxnSpPr>
        <p:spPr>
          <a:xfrm>
            <a:off x="2431691" y="261283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E3A1A9-F997-469B-8B61-102D4FE7C113}"/>
              </a:ext>
            </a:extLst>
          </p:cNvPr>
          <p:cNvCxnSpPr>
            <a:cxnSpLocks/>
          </p:cNvCxnSpPr>
          <p:nvPr/>
        </p:nvCxnSpPr>
        <p:spPr>
          <a:xfrm>
            <a:off x="3730644" y="261283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0C4ACF-A041-4093-B0FF-403BF3B40C43}"/>
              </a:ext>
            </a:extLst>
          </p:cNvPr>
          <p:cNvCxnSpPr>
            <a:cxnSpLocks/>
          </p:cNvCxnSpPr>
          <p:nvPr/>
        </p:nvCxnSpPr>
        <p:spPr>
          <a:xfrm>
            <a:off x="5315647" y="2591801"/>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AA928B-D41E-4AD4-AC72-9E353B392763}"/>
              </a:ext>
            </a:extLst>
          </p:cNvPr>
          <p:cNvCxnSpPr>
            <a:cxnSpLocks/>
          </p:cNvCxnSpPr>
          <p:nvPr/>
        </p:nvCxnSpPr>
        <p:spPr>
          <a:xfrm>
            <a:off x="7467725" y="2591801"/>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5F710B-0317-4F44-A4FB-43A6B209AE16}"/>
              </a:ext>
            </a:extLst>
          </p:cNvPr>
          <p:cNvCxnSpPr>
            <a:cxnSpLocks/>
          </p:cNvCxnSpPr>
          <p:nvPr/>
        </p:nvCxnSpPr>
        <p:spPr>
          <a:xfrm>
            <a:off x="8238928" y="261283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1A3B5CD-2156-4AC7-B694-91B7946DB9C2}"/>
              </a:ext>
            </a:extLst>
          </p:cNvPr>
          <p:cNvSpPr/>
          <p:nvPr/>
        </p:nvSpPr>
        <p:spPr>
          <a:xfrm>
            <a:off x="1692443" y="4317167"/>
            <a:ext cx="8807111" cy="1186302"/>
          </a:xfrm>
          <a:prstGeom prst="roundRect">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prstClr val="white"/>
                </a:solidFill>
                <a:effectLst/>
                <a:uLnTx/>
                <a:uFillTx/>
                <a:latin typeface="Century Gothic" panose="020F0302020204030204"/>
                <a:ea typeface="+mn-ea"/>
                <a:cs typeface="+mn-cs"/>
              </a:rPr>
              <a:t>We should hide our feelings and not laugh.</a:t>
            </a:r>
            <a:endParaRPr kumimoji="0" lang="fr-FR"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11">
            <a:extLst>
              <a:ext uri="{FF2B5EF4-FFF2-40B4-BE49-F238E27FC236}">
                <a16:creationId xmlns:a16="http://schemas.microsoft.com/office/drawing/2014/main" id="{6580B498-0CCE-4F62-B43C-B8DF692B42E3}"/>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lang="en-GB" sz="2000" b="1" dirty="0">
                <a:solidFill>
                  <a:prstClr val="white"/>
                </a:solidFill>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997C25CE-3CF2-44B4-823B-4AD4F69E9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EF8C3FD6-00A3-4F07-B77C-9F8C61678F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0109"/>
          <a:stretch/>
        </p:blipFill>
        <p:spPr>
          <a:xfrm>
            <a:off x="81922" y="1033218"/>
            <a:ext cx="1830113" cy="1666867"/>
          </a:xfrm>
          <a:prstGeom prst="rect">
            <a:avLst/>
          </a:prstGeom>
        </p:spPr>
      </p:pic>
      <p:cxnSp>
        <p:nvCxnSpPr>
          <p:cNvPr id="19" name="Straight Connector 18">
            <a:extLst>
              <a:ext uri="{FF2B5EF4-FFF2-40B4-BE49-F238E27FC236}">
                <a16:creationId xmlns:a16="http://schemas.microsoft.com/office/drawing/2014/main" id="{BF5F710B-0317-4F44-A4FB-43A6B209AE16}"/>
              </a:ext>
            </a:extLst>
          </p:cNvPr>
          <p:cNvCxnSpPr>
            <a:cxnSpLocks/>
          </p:cNvCxnSpPr>
          <p:nvPr/>
        </p:nvCxnSpPr>
        <p:spPr>
          <a:xfrm>
            <a:off x="9221496" y="2608819"/>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21" name="Action Button: Custom 16">
            <a:hlinkClick r:id="" action="ppaction://noaction" highlightClick="1">
              <a:snd r:embed="rId6" name="8.3.1.6 Slide 10.wav"/>
            </a:hlinkClick>
            <a:extLst>
              <a:ext uri="{FF2B5EF4-FFF2-40B4-BE49-F238E27FC236}">
                <a16:creationId xmlns:a16="http://schemas.microsoft.com/office/drawing/2014/main" id="{01280F5B-986B-4C5A-883A-9A26F7D0F14C}"/>
              </a:ext>
            </a:extLst>
          </p:cNvPr>
          <p:cNvSpPr/>
          <p:nvPr/>
        </p:nvSpPr>
        <p:spPr>
          <a:xfrm>
            <a:off x="106259" y="2755132"/>
            <a:ext cx="571655" cy="53246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378797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fade">
                                      <p:cBhvr>
                                        <p:cTn id="3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71335" cy="707849"/>
          </a:xfrm>
        </p:spPr>
        <p:txBody>
          <a:bodyPr>
            <a:normAutofit/>
          </a:bodyPr>
          <a:lstStyle/>
          <a:p>
            <a:r>
              <a:rPr lang="en-GB" sz="3600" b="1" dirty="0" err="1">
                <a:solidFill>
                  <a:schemeClr val="bg1"/>
                </a:solidFill>
              </a:rPr>
              <a:t>Phonetik</a:t>
            </a:r>
            <a:r>
              <a:rPr lang="en-GB" sz="3600" b="1" dirty="0">
                <a:solidFill>
                  <a:schemeClr val="bg1"/>
                </a:solidFill>
              </a:rPr>
              <a:t> / </a:t>
            </a:r>
            <a:r>
              <a:rPr lang="en-GB" sz="3600" b="1" dirty="0" err="1">
                <a:solidFill>
                  <a:schemeClr val="bg1"/>
                </a:solidFill>
              </a:rPr>
              <a:t>Vokabeln</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07336" y="2721114"/>
            <a:ext cx="11777327" cy="707886"/>
          </a:xfrm>
          <a:prstGeom prst="rect">
            <a:avLst/>
          </a:prstGeom>
          <a:noFill/>
        </p:spPr>
        <p:txBody>
          <a:bodyPr wrap="square" rtlCol="0">
            <a:spAutoFit/>
          </a:bodyPr>
          <a:lstStyle/>
          <a:p>
            <a:pPr lvl="0">
              <a:defRPr/>
            </a:pPr>
            <a:r>
              <a:rPr lang="en-GB" sz="3200" dirty="0">
                <a:solidFill>
                  <a:srgbClr val="4472C4">
                    <a:lumMod val="50000"/>
                  </a:srgbClr>
                </a:solidFill>
              </a:rPr>
              <a:t>5. </a:t>
            </a:r>
            <a:r>
              <a:rPr lang="en-GB" sz="3200" dirty="0" err="1">
                <a:solidFill>
                  <a:srgbClr val="4472C4">
                    <a:lumMod val="50000"/>
                  </a:srgbClr>
                </a:solidFill>
              </a:rPr>
              <a:t>DievierFreundefindenihreFahrräderhinterdemGebäude</a:t>
            </a:r>
            <a:r>
              <a:rPr lang="en-GB" sz="4000" dirty="0">
                <a:solidFill>
                  <a:srgbClr val="4472C4">
                    <a:lumMod val="50000"/>
                  </a:srgbClr>
                </a:solidFill>
              </a:rPr>
              <a:t>.</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 name="Straight Connector 6">
            <a:extLst>
              <a:ext uri="{FF2B5EF4-FFF2-40B4-BE49-F238E27FC236}">
                <a16:creationId xmlns:a16="http://schemas.microsoft.com/office/drawing/2014/main" id="{B569A235-AB1D-42DF-A8B4-E7D37129AEAD}"/>
              </a:ext>
            </a:extLst>
          </p:cNvPr>
          <p:cNvCxnSpPr>
            <a:cxnSpLocks/>
          </p:cNvCxnSpPr>
          <p:nvPr/>
        </p:nvCxnSpPr>
        <p:spPr>
          <a:xfrm>
            <a:off x="1394664"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10848-A76B-4CE0-8467-C157BFE4C446}"/>
              </a:ext>
            </a:extLst>
          </p:cNvPr>
          <p:cNvCxnSpPr>
            <a:cxnSpLocks/>
          </p:cNvCxnSpPr>
          <p:nvPr/>
        </p:nvCxnSpPr>
        <p:spPr>
          <a:xfrm>
            <a:off x="2094802"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E3A1A9-F997-469B-8B61-102D4FE7C113}"/>
              </a:ext>
            </a:extLst>
          </p:cNvPr>
          <p:cNvCxnSpPr>
            <a:cxnSpLocks/>
          </p:cNvCxnSpPr>
          <p:nvPr/>
        </p:nvCxnSpPr>
        <p:spPr>
          <a:xfrm>
            <a:off x="3706581"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0C4ACF-A041-4093-B0FF-403BF3B40C43}"/>
              </a:ext>
            </a:extLst>
          </p:cNvPr>
          <p:cNvCxnSpPr>
            <a:cxnSpLocks/>
          </p:cNvCxnSpPr>
          <p:nvPr/>
        </p:nvCxnSpPr>
        <p:spPr>
          <a:xfrm>
            <a:off x="4942671" y="270008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AA928B-D41E-4AD4-AC72-9E353B392763}"/>
              </a:ext>
            </a:extLst>
          </p:cNvPr>
          <p:cNvCxnSpPr>
            <a:cxnSpLocks/>
          </p:cNvCxnSpPr>
          <p:nvPr/>
        </p:nvCxnSpPr>
        <p:spPr>
          <a:xfrm>
            <a:off x="5662993" y="2709192"/>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1A3B5CD-2156-4AC7-B694-91B7946DB9C2}"/>
              </a:ext>
            </a:extLst>
          </p:cNvPr>
          <p:cNvSpPr/>
          <p:nvPr/>
        </p:nvSpPr>
        <p:spPr>
          <a:xfrm>
            <a:off x="1692443" y="4317167"/>
            <a:ext cx="8807111" cy="1186302"/>
          </a:xfrm>
          <a:prstGeom prst="roundRect">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a:ln>
                  <a:noFill/>
                </a:ln>
                <a:solidFill>
                  <a:prstClr val="white"/>
                </a:solidFill>
                <a:effectLst/>
                <a:uLnTx/>
                <a:uFillTx/>
                <a:latin typeface="Century Gothic" panose="020F0302020204030204"/>
                <a:ea typeface="+mn-ea"/>
                <a:cs typeface="+mn-cs"/>
              </a:rPr>
              <a:t>The four friends find their bikes</a:t>
            </a:r>
            <a:r>
              <a:rPr kumimoji="0" lang="fr-FR" sz="4000" b="0" i="0" u="none" strike="noStrike" kern="1200" cap="none" spc="0" normalizeH="0" noProof="0">
                <a:ln>
                  <a:noFill/>
                </a:ln>
                <a:solidFill>
                  <a:prstClr val="white"/>
                </a:solidFill>
                <a:effectLst/>
                <a:uLnTx/>
                <a:uFillTx/>
                <a:latin typeface="Century Gothic" panose="020F0302020204030204"/>
                <a:ea typeface="+mn-ea"/>
                <a:cs typeface="+mn-cs"/>
              </a:rPr>
              <a:t> behind the building.</a:t>
            </a:r>
            <a:endPar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11">
            <a:extLst>
              <a:ext uri="{FF2B5EF4-FFF2-40B4-BE49-F238E27FC236}">
                <a16:creationId xmlns:a16="http://schemas.microsoft.com/office/drawing/2014/main" id="{6580B498-0CCE-4F62-B43C-B8DF692B42E3}"/>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lang="en-GB" sz="2000" b="1" dirty="0">
                <a:solidFill>
                  <a:prstClr val="white"/>
                </a:solidFill>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997C25CE-3CF2-44B4-823B-4AD4F69E9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EF8C3FD6-00A3-4F07-B77C-9F8C61678F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0109"/>
          <a:stretch/>
        </p:blipFill>
        <p:spPr>
          <a:xfrm>
            <a:off x="81922" y="1033218"/>
            <a:ext cx="1830113" cy="1666867"/>
          </a:xfrm>
          <a:prstGeom prst="rect">
            <a:avLst/>
          </a:prstGeom>
        </p:spPr>
      </p:pic>
      <p:cxnSp>
        <p:nvCxnSpPr>
          <p:cNvPr id="16" name="Straight Connector 15">
            <a:extLst>
              <a:ext uri="{FF2B5EF4-FFF2-40B4-BE49-F238E27FC236}">
                <a16:creationId xmlns:a16="http://schemas.microsoft.com/office/drawing/2014/main" id="{B6AA928B-D41E-4AD4-AC72-9E353B392763}"/>
              </a:ext>
            </a:extLst>
          </p:cNvPr>
          <p:cNvCxnSpPr>
            <a:cxnSpLocks/>
          </p:cNvCxnSpPr>
          <p:nvPr/>
        </p:nvCxnSpPr>
        <p:spPr>
          <a:xfrm>
            <a:off x="7584035" y="2746328"/>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6AA928B-D41E-4AD4-AC72-9E353B392763}"/>
              </a:ext>
            </a:extLst>
          </p:cNvPr>
          <p:cNvCxnSpPr>
            <a:cxnSpLocks/>
          </p:cNvCxnSpPr>
          <p:nvPr/>
        </p:nvCxnSpPr>
        <p:spPr>
          <a:xfrm>
            <a:off x="8686930"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6AA928B-D41E-4AD4-AC72-9E353B392763}"/>
              </a:ext>
            </a:extLst>
          </p:cNvPr>
          <p:cNvCxnSpPr>
            <a:cxnSpLocks/>
          </p:cNvCxnSpPr>
          <p:nvPr/>
        </p:nvCxnSpPr>
        <p:spPr>
          <a:xfrm>
            <a:off x="9585288" y="2746328"/>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22" name="Action Button: Custom 16">
            <a:hlinkClick r:id="" action="ppaction://noaction" highlightClick="1">
              <a:snd r:embed="rId6" name="8.3.1.6 Slide 11.wav"/>
            </a:hlinkClick>
            <a:extLst>
              <a:ext uri="{FF2B5EF4-FFF2-40B4-BE49-F238E27FC236}">
                <a16:creationId xmlns:a16="http://schemas.microsoft.com/office/drawing/2014/main" id="{1CC53B7A-1E0D-4F51-8EEE-D9CA0C5A19EB}"/>
              </a:ext>
            </a:extLst>
          </p:cNvPr>
          <p:cNvSpPr/>
          <p:nvPr/>
        </p:nvSpPr>
        <p:spPr>
          <a:xfrm>
            <a:off x="184638" y="2913018"/>
            <a:ext cx="507694" cy="48717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298914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71335" cy="707849"/>
          </a:xfrm>
        </p:spPr>
        <p:txBody>
          <a:bodyPr>
            <a:normAutofit/>
          </a:bodyPr>
          <a:lstStyle/>
          <a:p>
            <a:r>
              <a:rPr lang="en-GB" sz="3600" b="1" dirty="0" err="1">
                <a:solidFill>
                  <a:schemeClr val="bg1"/>
                </a:solidFill>
              </a:rPr>
              <a:t>Phonetik</a:t>
            </a:r>
            <a:r>
              <a:rPr lang="en-GB" sz="3600" b="1" dirty="0">
                <a:solidFill>
                  <a:schemeClr val="bg1"/>
                </a:solidFill>
              </a:rPr>
              <a:t> / </a:t>
            </a:r>
            <a:r>
              <a:rPr lang="en-GB" sz="3600" b="1" dirty="0" err="1">
                <a:solidFill>
                  <a:schemeClr val="bg1"/>
                </a:solidFill>
              </a:rPr>
              <a:t>Vokabeln</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07336" y="2721114"/>
            <a:ext cx="11777327" cy="707886"/>
          </a:xfrm>
          <a:prstGeom prst="rect">
            <a:avLst/>
          </a:prstGeom>
          <a:noFill/>
        </p:spPr>
        <p:txBody>
          <a:bodyPr wrap="square" rtlCol="0">
            <a:spAutoFit/>
          </a:bodyPr>
          <a:lstStyle/>
          <a:p>
            <a:pPr lvl="0">
              <a:defRPr/>
            </a:pPr>
            <a:r>
              <a:rPr kumimoji="0" lang="de-DE"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lang="en-GB" sz="4000" dirty="0" err="1">
                <a:solidFill>
                  <a:srgbClr val="4472C4">
                    <a:lumMod val="50000"/>
                  </a:srgbClr>
                </a:solidFill>
              </a:rPr>
              <a:t>ElefantenvergessennieihreFamilie</a:t>
            </a:r>
            <a:r>
              <a:rPr lang="en-GB" sz="4000" dirty="0">
                <a:solidFill>
                  <a:srgbClr val="4472C4">
                    <a:lumMod val="50000"/>
                  </a:srgbClr>
                </a:solidFill>
              </a:rPr>
              <a:t>.</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 name="Straight Connector 6">
            <a:extLst>
              <a:ext uri="{FF2B5EF4-FFF2-40B4-BE49-F238E27FC236}">
                <a16:creationId xmlns:a16="http://schemas.microsoft.com/office/drawing/2014/main" id="{B569A235-AB1D-42DF-A8B4-E7D37129AEAD}"/>
              </a:ext>
            </a:extLst>
          </p:cNvPr>
          <p:cNvCxnSpPr>
            <a:cxnSpLocks/>
          </p:cNvCxnSpPr>
          <p:nvPr/>
        </p:nvCxnSpPr>
        <p:spPr>
          <a:xfrm>
            <a:off x="3187381"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10848-A76B-4CE0-8467-C157BFE4C446}"/>
              </a:ext>
            </a:extLst>
          </p:cNvPr>
          <p:cNvCxnSpPr>
            <a:cxnSpLocks/>
          </p:cNvCxnSpPr>
          <p:nvPr/>
        </p:nvCxnSpPr>
        <p:spPr>
          <a:xfrm>
            <a:off x="5656164"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E3A1A9-F997-469B-8B61-102D4FE7C113}"/>
              </a:ext>
            </a:extLst>
          </p:cNvPr>
          <p:cNvCxnSpPr>
            <a:cxnSpLocks/>
          </p:cNvCxnSpPr>
          <p:nvPr/>
        </p:nvCxnSpPr>
        <p:spPr>
          <a:xfrm>
            <a:off x="6401655" y="270008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0C4ACF-A041-4093-B0FF-403BF3B40C43}"/>
              </a:ext>
            </a:extLst>
          </p:cNvPr>
          <p:cNvCxnSpPr>
            <a:cxnSpLocks/>
          </p:cNvCxnSpPr>
          <p:nvPr/>
        </p:nvCxnSpPr>
        <p:spPr>
          <a:xfrm>
            <a:off x="7288839" y="270008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1A3B5CD-2156-4AC7-B694-91B7946DB9C2}"/>
              </a:ext>
            </a:extLst>
          </p:cNvPr>
          <p:cNvSpPr/>
          <p:nvPr/>
        </p:nvSpPr>
        <p:spPr>
          <a:xfrm>
            <a:off x="861170" y="4236179"/>
            <a:ext cx="8807111" cy="1186302"/>
          </a:xfrm>
          <a:prstGeom prst="roundRect">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a:ln>
                  <a:noFill/>
                </a:ln>
                <a:solidFill>
                  <a:prstClr val="white"/>
                </a:solidFill>
                <a:effectLst/>
                <a:uLnTx/>
                <a:uFillTx/>
                <a:latin typeface="Century Gothic" panose="020F0302020204030204"/>
                <a:ea typeface="+mn-ea"/>
                <a:cs typeface="+mn-cs"/>
              </a:rPr>
              <a:t>Elephants never forget their family.</a:t>
            </a:r>
            <a:endPar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11">
            <a:extLst>
              <a:ext uri="{FF2B5EF4-FFF2-40B4-BE49-F238E27FC236}">
                <a16:creationId xmlns:a16="http://schemas.microsoft.com/office/drawing/2014/main" id="{6580B498-0CCE-4F62-B43C-B8DF692B42E3}"/>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lang="en-GB" sz="2000" b="1" dirty="0">
                <a:solidFill>
                  <a:prstClr val="white"/>
                </a:solidFill>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997C25CE-3CF2-44B4-823B-4AD4F69E9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EF8C3FD6-00A3-4F07-B77C-9F8C61678F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0109"/>
          <a:stretch/>
        </p:blipFill>
        <p:spPr>
          <a:xfrm>
            <a:off x="81922" y="1033218"/>
            <a:ext cx="1830113" cy="1666867"/>
          </a:xfrm>
          <a:prstGeom prst="rect">
            <a:avLst/>
          </a:prstGeom>
        </p:spPr>
      </p:pic>
      <p:sp>
        <p:nvSpPr>
          <p:cNvPr id="15" name="Action Button: Custom 16">
            <a:hlinkClick r:id="" action="ppaction://noaction" highlightClick="1">
              <a:snd r:embed="rId6" name="8.3.1.6 Slide 12.wav"/>
            </a:hlinkClick>
            <a:extLst>
              <a:ext uri="{FF2B5EF4-FFF2-40B4-BE49-F238E27FC236}">
                <a16:creationId xmlns:a16="http://schemas.microsoft.com/office/drawing/2014/main" id="{F084B20E-1BA6-4CBC-B759-522E95AD117C}"/>
              </a:ext>
            </a:extLst>
          </p:cNvPr>
          <p:cNvSpPr/>
          <p:nvPr/>
        </p:nvSpPr>
        <p:spPr>
          <a:xfrm>
            <a:off x="202494" y="2846419"/>
            <a:ext cx="515963" cy="517184"/>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154998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fade">
                                      <p:cBhvr>
                                        <p:cTn id="2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71335" cy="707849"/>
          </a:xfrm>
        </p:spPr>
        <p:txBody>
          <a:bodyPr>
            <a:normAutofit/>
          </a:bodyPr>
          <a:lstStyle/>
          <a:p>
            <a:r>
              <a:rPr lang="en-GB" sz="3600" b="1" dirty="0" err="1">
                <a:solidFill>
                  <a:schemeClr val="bg1"/>
                </a:solidFill>
              </a:rPr>
              <a:t>Phonetik</a:t>
            </a:r>
            <a:r>
              <a:rPr lang="en-GB" sz="3600" b="1" dirty="0">
                <a:solidFill>
                  <a:schemeClr val="bg1"/>
                </a:solidFill>
              </a:rPr>
              <a:t> / </a:t>
            </a:r>
            <a:r>
              <a:rPr lang="en-GB" sz="3600" b="1" dirty="0" err="1">
                <a:solidFill>
                  <a:schemeClr val="bg1"/>
                </a:solidFill>
              </a:rPr>
              <a:t>Vokabeln</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07336" y="2721114"/>
            <a:ext cx="11777327" cy="1077218"/>
          </a:xfrm>
          <a:prstGeom prst="rect">
            <a:avLst/>
          </a:prstGeom>
          <a:noFill/>
        </p:spPr>
        <p:txBody>
          <a:bodyPr wrap="square" rtlCol="0">
            <a:spAutoFit/>
          </a:bodyPr>
          <a:lstStyle/>
          <a:p>
            <a:pPr lvl="0">
              <a:defRPr/>
            </a:pPr>
            <a:r>
              <a:rPr lang="de-DE" sz="3200" dirty="0">
                <a:solidFill>
                  <a:srgbClr val="4472C4">
                    <a:lumMod val="50000"/>
                  </a:srgbClr>
                </a:solidFill>
                <a:latin typeface="Century Gothic" panose="020F0302020204030204"/>
              </a:rPr>
              <a:t>7</a:t>
            </a:r>
            <a:r>
              <a:rPr kumimoji="0" lang="de-DE" sz="3200" b="0" i="0" u="none" strike="noStrike" kern="1200" cap="none" spc="0" normalizeH="0" baseline="0" noProof="0" dirty="0">
                <a:ln>
                  <a:noFill/>
                </a:ln>
                <a:solidFill>
                  <a:srgbClr val="4472C4">
                    <a:lumMod val="50000"/>
                  </a:srgbClr>
                </a:solidFill>
                <a:effectLst/>
                <a:uLnTx/>
                <a:uFillTx/>
                <a:latin typeface="Century Gothic" panose="020F0302020204030204"/>
              </a:rPr>
              <a:t>. </a:t>
            </a:r>
            <a:r>
              <a:rPr lang="en-GB" sz="3200" dirty="0" err="1">
                <a:solidFill>
                  <a:srgbClr val="4472C4">
                    <a:lumMod val="50000"/>
                  </a:srgbClr>
                </a:solidFill>
              </a:rPr>
              <a:t>FrankfurthateineBevölkerungvonetwasiebenhundert</a:t>
            </a:r>
            <a:endParaRPr lang="en-GB" sz="3200" dirty="0">
              <a:solidFill>
                <a:srgbClr val="4472C4">
                  <a:lumMod val="50000"/>
                </a:srgbClr>
              </a:solidFill>
            </a:endParaRPr>
          </a:p>
          <a:p>
            <a:pPr lvl="0">
              <a:defRPr/>
            </a:pPr>
            <a:r>
              <a:rPr lang="en-GB" sz="3200" dirty="0" err="1">
                <a:solidFill>
                  <a:srgbClr val="4472C4">
                    <a:lumMod val="50000"/>
                  </a:srgbClr>
                </a:solidFill>
              </a:rPr>
              <a:t>fünzigtausendPersonen</a:t>
            </a:r>
            <a:r>
              <a:rPr lang="en-GB" sz="3200" dirty="0">
                <a:solidFill>
                  <a:srgbClr val="4472C4">
                    <a:lumMod val="50000"/>
                  </a:srgbClr>
                </a:solidFill>
              </a:rPr>
              <a: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cxnSp>
        <p:nvCxnSpPr>
          <p:cNvPr id="7" name="Straight Connector 6">
            <a:extLst>
              <a:ext uri="{FF2B5EF4-FFF2-40B4-BE49-F238E27FC236}">
                <a16:creationId xmlns:a16="http://schemas.microsoft.com/office/drawing/2014/main" id="{B569A235-AB1D-42DF-A8B4-E7D37129AEAD}"/>
              </a:ext>
            </a:extLst>
          </p:cNvPr>
          <p:cNvCxnSpPr>
            <a:cxnSpLocks/>
          </p:cNvCxnSpPr>
          <p:nvPr/>
        </p:nvCxnSpPr>
        <p:spPr>
          <a:xfrm>
            <a:off x="2417373" y="261283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10848-A76B-4CE0-8467-C157BFE4C446}"/>
              </a:ext>
            </a:extLst>
          </p:cNvPr>
          <p:cNvCxnSpPr>
            <a:cxnSpLocks/>
          </p:cNvCxnSpPr>
          <p:nvPr/>
        </p:nvCxnSpPr>
        <p:spPr>
          <a:xfrm>
            <a:off x="3093424" y="261283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E3A1A9-F997-469B-8B61-102D4FE7C113}"/>
              </a:ext>
            </a:extLst>
          </p:cNvPr>
          <p:cNvCxnSpPr>
            <a:cxnSpLocks/>
          </p:cNvCxnSpPr>
          <p:nvPr/>
        </p:nvCxnSpPr>
        <p:spPr>
          <a:xfrm>
            <a:off x="3947212" y="261283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0C4ACF-A041-4093-B0FF-403BF3B40C43}"/>
              </a:ext>
            </a:extLst>
          </p:cNvPr>
          <p:cNvCxnSpPr>
            <a:cxnSpLocks/>
          </p:cNvCxnSpPr>
          <p:nvPr/>
        </p:nvCxnSpPr>
        <p:spPr>
          <a:xfrm>
            <a:off x="6386459" y="2591801"/>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AA928B-D41E-4AD4-AC72-9E353B392763}"/>
              </a:ext>
            </a:extLst>
          </p:cNvPr>
          <p:cNvCxnSpPr>
            <a:cxnSpLocks/>
          </p:cNvCxnSpPr>
          <p:nvPr/>
        </p:nvCxnSpPr>
        <p:spPr>
          <a:xfrm>
            <a:off x="7118807" y="2591801"/>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5F710B-0317-4F44-A4FB-43A6B209AE16}"/>
              </a:ext>
            </a:extLst>
          </p:cNvPr>
          <p:cNvCxnSpPr>
            <a:cxnSpLocks/>
          </p:cNvCxnSpPr>
          <p:nvPr/>
        </p:nvCxnSpPr>
        <p:spPr>
          <a:xfrm>
            <a:off x="8142672" y="261283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1A3B5CD-2156-4AC7-B694-91B7946DB9C2}"/>
              </a:ext>
            </a:extLst>
          </p:cNvPr>
          <p:cNvSpPr/>
          <p:nvPr/>
        </p:nvSpPr>
        <p:spPr>
          <a:xfrm>
            <a:off x="1692443" y="4317167"/>
            <a:ext cx="8807111" cy="1186302"/>
          </a:xfrm>
          <a:prstGeom prst="roundRect">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Century Gothic" panose="020F0302020204030204"/>
                <a:ea typeface="+mn-ea"/>
                <a:cs typeface="+mn-cs"/>
              </a:rPr>
              <a:t>Frankfurt has a population of </a:t>
            </a:r>
            <a:r>
              <a:rPr lang="fr-FR" sz="3200" dirty="0">
                <a:solidFill>
                  <a:prstClr val="white"/>
                </a:solidFill>
                <a:latin typeface="Century Gothic" panose="020F0302020204030204"/>
              </a:rPr>
              <a:t>about</a:t>
            </a:r>
            <a:r>
              <a:rPr kumimoji="0" lang="fr-FR" sz="3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3200" b="0" i="0" u="none" strike="noStrike" kern="1200" cap="none" spc="0" normalizeH="0" baseline="0" noProof="0" dirty="0" err="1">
                <a:ln>
                  <a:noFill/>
                </a:ln>
                <a:solidFill>
                  <a:prstClr val="white"/>
                </a:solidFill>
                <a:effectLst/>
                <a:uLnTx/>
                <a:uFillTx/>
                <a:latin typeface="Century Gothic" panose="020F0302020204030204"/>
                <a:ea typeface="+mn-ea"/>
                <a:cs typeface="+mn-cs"/>
              </a:rPr>
              <a:t>seven</a:t>
            </a:r>
            <a:r>
              <a:rPr kumimoji="0" lang="fr-FR" sz="3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3200" b="0" i="0" u="none" strike="noStrike" kern="1200" cap="none" spc="0" normalizeH="0" baseline="0" noProof="0" dirty="0" err="1">
                <a:ln>
                  <a:noFill/>
                </a:ln>
                <a:solidFill>
                  <a:prstClr val="white"/>
                </a:solidFill>
                <a:effectLst/>
                <a:uLnTx/>
                <a:uFillTx/>
                <a:latin typeface="Century Gothic" panose="020F0302020204030204"/>
                <a:ea typeface="+mn-ea"/>
                <a:cs typeface="+mn-cs"/>
              </a:rPr>
              <a:t>hundred</a:t>
            </a:r>
            <a:r>
              <a:rPr kumimoji="0" lang="fr-FR" sz="32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fr-FR" sz="3200" b="0" i="0" u="none" strike="noStrike" kern="1200" cap="none" spc="0" normalizeH="0" baseline="0" noProof="0" dirty="0" err="1">
                <a:ln>
                  <a:noFill/>
                </a:ln>
                <a:solidFill>
                  <a:prstClr val="white"/>
                </a:solidFill>
                <a:effectLst/>
                <a:uLnTx/>
                <a:uFillTx/>
                <a:latin typeface="Century Gothic" panose="020F0302020204030204"/>
                <a:ea typeface="+mn-ea"/>
                <a:cs typeface="+mn-cs"/>
              </a:rPr>
              <a:t>fifty</a:t>
            </a:r>
            <a:r>
              <a:rPr kumimoji="0" lang="fr-FR" sz="3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3200" b="0" i="0" u="none" strike="noStrike" kern="1200" cap="none" spc="0" normalizeH="0" baseline="0" noProof="0" dirty="0" err="1">
                <a:ln>
                  <a:noFill/>
                </a:ln>
                <a:solidFill>
                  <a:prstClr val="white"/>
                </a:solidFill>
                <a:effectLst/>
                <a:uLnTx/>
                <a:uFillTx/>
                <a:latin typeface="Century Gothic" panose="020F0302020204030204"/>
                <a:ea typeface="+mn-ea"/>
                <a:cs typeface="+mn-cs"/>
              </a:rPr>
              <a:t>thousand</a:t>
            </a:r>
            <a:r>
              <a:rPr kumimoji="0" lang="fr-FR" sz="3200" b="0" i="0" u="none" strike="noStrike" kern="1200" cap="none" spc="0" normalizeH="0" baseline="0" noProof="0" dirty="0">
                <a:ln>
                  <a:noFill/>
                </a:ln>
                <a:solidFill>
                  <a:prstClr val="white"/>
                </a:solidFill>
                <a:effectLst/>
                <a:uLnTx/>
                <a:uFillTx/>
                <a:latin typeface="Century Gothic" panose="020F0302020204030204"/>
                <a:ea typeface="+mn-ea"/>
                <a:cs typeface="+mn-cs"/>
              </a:rPr>
              <a:t> people.</a:t>
            </a:r>
          </a:p>
        </p:txBody>
      </p:sp>
      <p:sp>
        <p:nvSpPr>
          <p:cNvPr id="17" name="Rounded Rectangle 11">
            <a:extLst>
              <a:ext uri="{FF2B5EF4-FFF2-40B4-BE49-F238E27FC236}">
                <a16:creationId xmlns:a16="http://schemas.microsoft.com/office/drawing/2014/main" id="{6580B498-0CCE-4F62-B43C-B8DF692B42E3}"/>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lang="en-GB" sz="2000" b="1" dirty="0">
                <a:solidFill>
                  <a:prstClr val="white"/>
                </a:solidFill>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997C25CE-3CF2-44B4-823B-4AD4F69E9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EF8C3FD6-00A3-4F07-B77C-9F8C61678F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0109"/>
          <a:stretch/>
        </p:blipFill>
        <p:spPr>
          <a:xfrm>
            <a:off x="81922" y="1033218"/>
            <a:ext cx="1830113" cy="1666867"/>
          </a:xfrm>
          <a:prstGeom prst="rect">
            <a:avLst/>
          </a:prstGeom>
        </p:spPr>
      </p:pic>
      <p:cxnSp>
        <p:nvCxnSpPr>
          <p:cNvPr id="19" name="Straight Connector 18">
            <a:extLst>
              <a:ext uri="{FF2B5EF4-FFF2-40B4-BE49-F238E27FC236}">
                <a16:creationId xmlns:a16="http://schemas.microsoft.com/office/drawing/2014/main" id="{BF5F710B-0317-4F44-A4FB-43A6B209AE16}"/>
              </a:ext>
            </a:extLst>
          </p:cNvPr>
          <p:cNvCxnSpPr>
            <a:cxnSpLocks/>
          </p:cNvCxnSpPr>
          <p:nvPr/>
        </p:nvCxnSpPr>
        <p:spPr>
          <a:xfrm>
            <a:off x="9438070" y="2608819"/>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F5F710B-0317-4F44-A4FB-43A6B209AE16}"/>
              </a:ext>
            </a:extLst>
          </p:cNvPr>
          <p:cNvCxnSpPr>
            <a:cxnSpLocks/>
          </p:cNvCxnSpPr>
          <p:nvPr/>
        </p:nvCxnSpPr>
        <p:spPr>
          <a:xfrm>
            <a:off x="10974114" y="2628866"/>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F5F710B-0317-4F44-A4FB-43A6B209AE16}"/>
              </a:ext>
            </a:extLst>
          </p:cNvPr>
          <p:cNvCxnSpPr>
            <a:cxnSpLocks/>
          </p:cNvCxnSpPr>
          <p:nvPr/>
        </p:nvCxnSpPr>
        <p:spPr>
          <a:xfrm>
            <a:off x="1453098" y="319035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F5F710B-0317-4F44-A4FB-43A6B209AE16}"/>
              </a:ext>
            </a:extLst>
          </p:cNvPr>
          <p:cNvCxnSpPr>
            <a:cxnSpLocks/>
          </p:cNvCxnSpPr>
          <p:nvPr/>
        </p:nvCxnSpPr>
        <p:spPr>
          <a:xfrm>
            <a:off x="3061322" y="3222430"/>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24" name="Action Button: Custom 16">
            <a:hlinkClick r:id="" action="ppaction://noaction" highlightClick="1">
              <a:snd r:embed="rId6" name="8.3.1.6 Slide 13.wav"/>
            </a:hlinkClick>
            <a:extLst>
              <a:ext uri="{FF2B5EF4-FFF2-40B4-BE49-F238E27FC236}">
                <a16:creationId xmlns:a16="http://schemas.microsoft.com/office/drawing/2014/main" id="{3BE3FC7F-14D8-48AD-A9B4-428063D7D979}"/>
              </a:ext>
            </a:extLst>
          </p:cNvPr>
          <p:cNvSpPr/>
          <p:nvPr/>
        </p:nvSpPr>
        <p:spPr>
          <a:xfrm>
            <a:off x="177549" y="2769180"/>
            <a:ext cx="510563" cy="506204"/>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Tree>
    <p:extLst>
      <p:ext uri="{BB962C8B-B14F-4D97-AF65-F5344CB8AC3E}">
        <p14:creationId xmlns:p14="http://schemas.microsoft.com/office/powerpoint/2010/main" val="149267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animEffect transition="in" filter="fade">
                                      <p:cBhvr>
                                        <p:cTn id="3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71335" cy="707849"/>
          </a:xfrm>
        </p:spPr>
        <p:txBody>
          <a:bodyPr>
            <a:normAutofit/>
          </a:bodyPr>
          <a:lstStyle/>
          <a:p>
            <a:r>
              <a:rPr lang="en-GB" sz="3600" b="1" dirty="0" err="1">
                <a:solidFill>
                  <a:schemeClr val="bg1"/>
                </a:solidFill>
              </a:rPr>
              <a:t>Phonetik</a:t>
            </a:r>
            <a:r>
              <a:rPr lang="en-GB" sz="3600" b="1" dirty="0">
                <a:solidFill>
                  <a:schemeClr val="bg1"/>
                </a:solidFill>
              </a:rPr>
              <a:t> / </a:t>
            </a:r>
            <a:r>
              <a:rPr lang="en-GB" sz="3600" b="1" dirty="0" err="1">
                <a:solidFill>
                  <a:schemeClr val="bg1"/>
                </a:solidFill>
              </a:rPr>
              <a:t>Vokabeln</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20861" y="2731413"/>
            <a:ext cx="11777327" cy="646331"/>
          </a:xfrm>
          <a:prstGeom prst="rect">
            <a:avLst/>
          </a:prstGeom>
          <a:noFill/>
        </p:spPr>
        <p:txBody>
          <a:bodyPr wrap="square" rtlCol="0">
            <a:spAutoFit/>
          </a:bodyPr>
          <a:lstStyle/>
          <a:p>
            <a:pPr lvl="0">
              <a:defRPr/>
            </a:pPr>
            <a:r>
              <a:rPr kumimoji="0" lang="de-DE" sz="3600" b="0" i="0" u="none" strike="noStrike" kern="1200" cap="none" spc="0" normalizeH="0" baseline="0" noProof="0" dirty="0">
                <a:ln>
                  <a:noFill/>
                </a:ln>
                <a:solidFill>
                  <a:srgbClr val="4472C4">
                    <a:lumMod val="50000"/>
                  </a:srgbClr>
                </a:solidFill>
                <a:effectLst/>
                <a:uLnTx/>
                <a:uFillTx/>
                <a:latin typeface="Century Gothic" panose="020F0302020204030204"/>
              </a:rPr>
              <a:t>8. </a:t>
            </a:r>
            <a:r>
              <a:rPr lang="de-DE" sz="3600" dirty="0">
                <a:solidFill>
                  <a:srgbClr val="4472C4">
                    <a:lumMod val="50000"/>
                  </a:srgbClr>
                </a:solidFill>
              </a:rPr>
              <a:t>VielleichtfindestdueinpaarFotosvomHausfürmich?</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cxnSp>
        <p:nvCxnSpPr>
          <p:cNvPr id="7" name="Straight Connector 6">
            <a:extLst>
              <a:ext uri="{FF2B5EF4-FFF2-40B4-BE49-F238E27FC236}">
                <a16:creationId xmlns:a16="http://schemas.microsoft.com/office/drawing/2014/main" id="{B569A235-AB1D-42DF-A8B4-E7D37129AEAD}"/>
              </a:ext>
            </a:extLst>
          </p:cNvPr>
          <p:cNvCxnSpPr>
            <a:cxnSpLocks/>
          </p:cNvCxnSpPr>
          <p:nvPr/>
        </p:nvCxnSpPr>
        <p:spPr>
          <a:xfrm>
            <a:off x="2814399"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10848-A76B-4CE0-8467-C157BFE4C446}"/>
              </a:ext>
            </a:extLst>
          </p:cNvPr>
          <p:cNvCxnSpPr>
            <a:cxnSpLocks/>
          </p:cNvCxnSpPr>
          <p:nvPr/>
        </p:nvCxnSpPr>
        <p:spPr>
          <a:xfrm>
            <a:off x="4278772" y="2731413"/>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E3A1A9-F997-469B-8B61-102D4FE7C113}"/>
              </a:ext>
            </a:extLst>
          </p:cNvPr>
          <p:cNvCxnSpPr>
            <a:cxnSpLocks/>
          </p:cNvCxnSpPr>
          <p:nvPr/>
        </p:nvCxnSpPr>
        <p:spPr>
          <a:xfrm>
            <a:off x="4867398" y="2731413"/>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0C4ACF-A041-4093-B0FF-403BF3B40C43}"/>
              </a:ext>
            </a:extLst>
          </p:cNvPr>
          <p:cNvCxnSpPr>
            <a:cxnSpLocks/>
          </p:cNvCxnSpPr>
          <p:nvPr/>
        </p:nvCxnSpPr>
        <p:spPr>
          <a:xfrm>
            <a:off x="5560701" y="2731413"/>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AA928B-D41E-4AD4-AC72-9E353B392763}"/>
              </a:ext>
            </a:extLst>
          </p:cNvPr>
          <p:cNvCxnSpPr>
            <a:cxnSpLocks/>
          </p:cNvCxnSpPr>
          <p:nvPr/>
        </p:nvCxnSpPr>
        <p:spPr>
          <a:xfrm>
            <a:off x="6607237" y="2731413"/>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5F710B-0317-4F44-A4FB-43A6B209AE16}"/>
              </a:ext>
            </a:extLst>
          </p:cNvPr>
          <p:cNvCxnSpPr>
            <a:cxnSpLocks/>
          </p:cNvCxnSpPr>
          <p:nvPr/>
        </p:nvCxnSpPr>
        <p:spPr>
          <a:xfrm>
            <a:off x="7798180" y="2731413"/>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1A3B5CD-2156-4AC7-B694-91B7946DB9C2}"/>
              </a:ext>
            </a:extLst>
          </p:cNvPr>
          <p:cNvSpPr/>
          <p:nvPr/>
        </p:nvSpPr>
        <p:spPr>
          <a:xfrm>
            <a:off x="1692443" y="4317167"/>
            <a:ext cx="8807111" cy="1186302"/>
          </a:xfrm>
          <a:prstGeom prst="roundRect">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Perhaps</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fr-FR" sz="4000" dirty="0" err="1">
                <a:solidFill>
                  <a:prstClr val="white"/>
                </a:solidFill>
                <a:latin typeface="Century Gothic" panose="020F0302020204030204"/>
              </a:rPr>
              <a:t>you’ll</a:t>
            </a:r>
            <a:r>
              <a:rPr lang="fr-FR" sz="4000" dirty="0">
                <a:solidFill>
                  <a:prstClr val="white"/>
                </a:solidFill>
                <a:latin typeface="Century Gothic" panose="020F0302020204030204"/>
              </a:rPr>
              <a:t> </a:t>
            </a:r>
            <a:r>
              <a:rPr lang="fr-FR" sz="4000" dirty="0" err="1">
                <a:solidFill>
                  <a:prstClr val="white"/>
                </a:solidFill>
                <a:latin typeface="Century Gothic" panose="020F0302020204030204"/>
              </a:rPr>
              <a:t>find</a:t>
            </a:r>
            <a:r>
              <a:rPr lang="fr-FR" sz="4000" dirty="0">
                <a:solidFill>
                  <a:prstClr val="white"/>
                </a:solidFill>
                <a:latin typeface="Century Gothic" panose="020F0302020204030204"/>
              </a:rPr>
              <a:t> a few photos of the house for me</a:t>
            </a: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7" name="Rounded Rectangle 11">
            <a:extLst>
              <a:ext uri="{FF2B5EF4-FFF2-40B4-BE49-F238E27FC236}">
                <a16:creationId xmlns:a16="http://schemas.microsoft.com/office/drawing/2014/main" id="{6580B498-0CCE-4F62-B43C-B8DF692B42E3}"/>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lang="en-GB" sz="2000" b="1" dirty="0">
                <a:solidFill>
                  <a:prstClr val="white"/>
                </a:solidFill>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997C25CE-3CF2-44B4-823B-4AD4F69E9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EF8C3FD6-00A3-4F07-B77C-9F8C61678F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0109"/>
          <a:stretch/>
        </p:blipFill>
        <p:spPr>
          <a:xfrm>
            <a:off x="81922" y="1033218"/>
            <a:ext cx="1830113" cy="1666867"/>
          </a:xfrm>
          <a:prstGeom prst="rect">
            <a:avLst/>
          </a:prstGeom>
        </p:spPr>
      </p:pic>
      <p:cxnSp>
        <p:nvCxnSpPr>
          <p:cNvPr id="19" name="Straight Connector 18">
            <a:extLst>
              <a:ext uri="{FF2B5EF4-FFF2-40B4-BE49-F238E27FC236}">
                <a16:creationId xmlns:a16="http://schemas.microsoft.com/office/drawing/2014/main" id="{BF5F710B-0317-4F44-A4FB-43A6B209AE16}"/>
              </a:ext>
            </a:extLst>
          </p:cNvPr>
          <p:cNvCxnSpPr>
            <a:cxnSpLocks/>
          </p:cNvCxnSpPr>
          <p:nvPr/>
        </p:nvCxnSpPr>
        <p:spPr>
          <a:xfrm>
            <a:off x="8769646"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F5F710B-0317-4F44-A4FB-43A6B209AE16}"/>
              </a:ext>
            </a:extLst>
          </p:cNvPr>
          <p:cNvCxnSpPr>
            <a:cxnSpLocks/>
          </p:cNvCxnSpPr>
          <p:nvPr/>
        </p:nvCxnSpPr>
        <p:spPr>
          <a:xfrm>
            <a:off x="9859598"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DD3971B-2875-4BE1-9731-212FAED4F901}"/>
              </a:ext>
            </a:extLst>
          </p:cNvPr>
          <p:cNvCxnSpPr>
            <a:cxnSpLocks/>
          </p:cNvCxnSpPr>
          <p:nvPr/>
        </p:nvCxnSpPr>
        <p:spPr>
          <a:xfrm>
            <a:off x="10401058" y="2731413"/>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23" name="Action Button: Custom 16">
            <a:hlinkClick r:id="" action="ppaction://noaction" highlightClick="1">
              <a:snd r:embed="rId6" name="8.3.1.6 Slide 14.wav"/>
            </a:hlinkClick>
            <a:extLst>
              <a:ext uri="{FF2B5EF4-FFF2-40B4-BE49-F238E27FC236}">
                <a16:creationId xmlns:a16="http://schemas.microsoft.com/office/drawing/2014/main" id="{DCF04B00-E073-4CC8-AD75-6F1773DD1F7E}"/>
              </a:ext>
            </a:extLst>
          </p:cNvPr>
          <p:cNvSpPr/>
          <p:nvPr/>
        </p:nvSpPr>
        <p:spPr>
          <a:xfrm>
            <a:off x="211522" y="2766076"/>
            <a:ext cx="546883" cy="529692"/>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6018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xEl>
                                              <p:pRg st="0" end="0"/>
                                            </p:txEl>
                                          </p:spTgt>
                                        </p:tgtEl>
                                        <p:attrNameLst>
                                          <p:attrName>style.visibility</p:attrName>
                                        </p:attrNameLst>
                                      </p:cBhvr>
                                      <p:to>
                                        <p:strVal val="visible"/>
                                      </p:to>
                                    </p:set>
                                    <p:animEffect transition="in" filter="fade">
                                      <p:cBhvr>
                                        <p:cTn id="36"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256834" cy="869950"/>
          </a:xfrm>
          <a:prstGeom prst="rect">
            <a:avLst/>
          </a:prstGeom>
        </p:spPr>
      </p:pic>
      <p:sp>
        <p:nvSpPr>
          <p:cNvPr id="4" name="Title 3"/>
          <p:cNvSpPr>
            <a:spLocks noGrp="1"/>
          </p:cNvSpPr>
          <p:nvPr>
            <p:ph type="title"/>
          </p:nvPr>
        </p:nvSpPr>
        <p:spPr>
          <a:xfrm>
            <a:off x="0" y="294041"/>
            <a:ext cx="7431932" cy="707849"/>
          </a:xfrm>
        </p:spPr>
        <p:txBody>
          <a:bodyPr>
            <a:normAutofit/>
          </a:bodyPr>
          <a:lstStyle/>
          <a:p>
            <a:r>
              <a:rPr lang="en-GB" sz="3200" b="1" dirty="0" err="1">
                <a:solidFill>
                  <a:schemeClr val="bg1"/>
                </a:solidFill>
              </a:rPr>
              <a:t>Adjektivendungen</a:t>
            </a:r>
            <a:r>
              <a:rPr lang="en-GB" sz="3200" b="1" dirty="0">
                <a:solidFill>
                  <a:schemeClr val="bg1"/>
                </a:solidFill>
              </a:rPr>
              <a:t> – R1 und R2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1" name="TextBox 20">
            <a:extLst>
              <a:ext uri="{FF2B5EF4-FFF2-40B4-BE49-F238E27FC236}">
                <a16:creationId xmlns:a16="http://schemas.microsoft.com/office/drawing/2014/main" id="{645DBEBD-119E-4D58-BE0D-B4F4B6960AB8}"/>
              </a:ext>
            </a:extLst>
          </p:cNvPr>
          <p:cNvSpPr txBox="1"/>
          <p:nvPr/>
        </p:nvSpPr>
        <p:spPr>
          <a:xfrm>
            <a:off x="116559" y="1277647"/>
            <a:ext cx="113604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adjectives add endings when they come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front of a noun.</a:t>
            </a:r>
          </a:p>
        </p:txBody>
      </p:sp>
      <p:sp>
        <p:nvSpPr>
          <p:cNvPr id="23" name="Rectangle 22">
            <a:extLst>
              <a:ext uri="{FF2B5EF4-FFF2-40B4-BE49-F238E27FC236}">
                <a16:creationId xmlns:a16="http://schemas.microsoft.com/office/drawing/2014/main" id="{CF35F34C-659D-44E6-9C90-1E734574AF4E}"/>
              </a:ext>
            </a:extLst>
          </p:cNvPr>
          <p:cNvSpPr/>
          <p:nvPr/>
        </p:nvSpPr>
        <p:spPr>
          <a:xfrm>
            <a:off x="3029498" y="2412389"/>
            <a:ext cx="261427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B88505B-445C-4F6F-8D07-6B7FE22AF407}"/>
              </a:ext>
            </a:extLst>
          </p:cNvPr>
          <p:cNvSpPr txBox="1"/>
          <p:nvPr/>
        </p:nvSpPr>
        <p:spPr>
          <a:xfrm>
            <a:off x="3029498" y="2412390"/>
            <a:ext cx="2811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jung</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dirty="0">
                <a:solidFill>
                  <a:srgbClr val="4472C4">
                    <a:lumMod val="50000"/>
                  </a:srgbClr>
                </a:solidFill>
                <a:latin typeface="Century Gothic" panose="020F0302020204030204"/>
              </a:rPr>
              <a:t>B</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aum</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4D6AA3AA-7080-4C3D-A635-F75E0368FF4F}"/>
              </a:ext>
            </a:extLst>
          </p:cNvPr>
          <p:cNvSpPr txBox="1"/>
          <p:nvPr/>
        </p:nvSpPr>
        <p:spPr>
          <a:xfrm>
            <a:off x="101762" y="1819163"/>
            <a:ext cx="113604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use R1 endings because the noun is the </a:t>
            </a:r>
            <a:r>
              <a:rPr kumimoji="0" lang="en-US" sz="22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r>
              <a:rPr kumimoji="0" lang="en-US" sz="2200" b="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sentence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11BFA25D-DAEA-45C7-9A27-90CBDBD8AF9B}"/>
              </a:ext>
            </a:extLst>
          </p:cNvPr>
          <p:cNvSpPr/>
          <p:nvPr/>
        </p:nvSpPr>
        <p:spPr>
          <a:xfrm>
            <a:off x="212907" y="2417345"/>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A149693E-756A-4325-982F-6F99670FFDE1}"/>
              </a:ext>
            </a:extLst>
          </p:cNvPr>
          <p:cNvSpPr txBox="1"/>
          <p:nvPr/>
        </p:nvSpPr>
        <p:spPr>
          <a:xfrm>
            <a:off x="165140" y="2392882"/>
            <a:ext cx="646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R1:</a:t>
            </a:r>
          </a:p>
        </p:txBody>
      </p:sp>
      <p:sp>
        <p:nvSpPr>
          <p:cNvPr id="36" name="Rectangle 35">
            <a:extLst>
              <a:ext uri="{FF2B5EF4-FFF2-40B4-BE49-F238E27FC236}">
                <a16:creationId xmlns:a16="http://schemas.microsoft.com/office/drawing/2014/main" id="{221E2678-D4FD-4401-8CE1-0F40C9CB4C2A}"/>
              </a:ext>
            </a:extLst>
          </p:cNvPr>
          <p:cNvSpPr/>
          <p:nvPr/>
        </p:nvSpPr>
        <p:spPr>
          <a:xfrm>
            <a:off x="6396603" y="2412388"/>
            <a:ext cx="261427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AF3C4335-1897-4F86-9E99-1E02E83641C0}"/>
              </a:ext>
            </a:extLst>
          </p:cNvPr>
          <p:cNvSpPr txBox="1"/>
          <p:nvPr/>
        </p:nvSpPr>
        <p:spPr>
          <a:xfrm>
            <a:off x="6396603" y="2412389"/>
            <a:ext cx="2811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kurz</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Hose</a:t>
            </a:r>
          </a:p>
        </p:txBody>
      </p:sp>
      <p:sp>
        <p:nvSpPr>
          <p:cNvPr id="38" name="Rectangle 37">
            <a:extLst>
              <a:ext uri="{FF2B5EF4-FFF2-40B4-BE49-F238E27FC236}">
                <a16:creationId xmlns:a16="http://schemas.microsoft.com/office/drawing/2014/main" id="{035AE0E4-F760-4D10-8B95-060ECB251E93}"/>
              </a:ext>
            </a:extLst>
          </p:cNvPr>
          <p:cNvSpPr/>
          <p:nvPr/>
        </p:nvSpPr>
        <p:spPr>
          <a:xfrm>
            <a:off x="9167968" y="2407433"/>
            <a:ext cx="226922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9E53E65A-4615-40F5-BB22-6D5AA74DFB66}"/>
              </a:ext>
            </a:extLst>
          </p:cNvPr>
          <p:cNvSpPr txBox="1"/>
          <p:nvPr/>
        </p:nvSpPr>
        <p:spPr>
          <a:xfrm>
            <a:off x="9167968" y="2430662"/>
            <a:ext cx="24263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voll</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2A156DCD-B958-4AD4-9332-2C39D74E8EF8}"/>
              </a:ext>
            </a:extLst>
          </p:cNvPr>
          <p:cNvSpPr/>
          <p:nvPr/>
        </p:nvSpPr>
        <p:spPr>
          <a:xfrm>
            <a:off x="3029498" y="4170152"/>
            <a:ext cx="3140411"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4A4DFA62-59C3-403A-A2DA-AE2228410ED9}"/>
              </a:ext>
            </a:extLst>
          </p:cNvPr>
          <p:cNvSpPr txBox="1"/>
          <p:nvPr/>
        </p:nvSpPr>
        <p:spPr>
          <a:xfrm>
            <a:off x="3029498" y="4170153"/>
            <a:ext cx="32019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jung</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Baum</a:t>
            </a:r>
          </a:p>
        </p:txBody>
      </p:sp>
      <p:sp>
        <p:nvSpPr>
          <p:cNvPr id="42" name="Rectangle 41">
            <a:extLst>
              <a:ext uri="{FF2B5EF4-FFF2-40B4-BE49-F238E27FC236}">
                <a16:creationId xmlns:a16="http://schemas.microsoft.com/office/drawing/2014/main" id="{5312A548-068A-4333-9308-75C76CF5DE93}"/>
              </a:ext>
            </a:extLst>
          </p:cNvPr>
          <p:cNvSpPr/>
          <p:nvPr/>
        </p:nvSpPr>
        <p:spPr>
          <a:xfrm>
            <a:off x="212907" y="4146286"/>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F7EF8FE4-E685-45CE-AF89-EB1AB12DBAF9}"/>
              </a:ext>
            </a:extLst>
          </p:cNvPr>
          <p:cNvSpPr txBox="1"/>
          <p:nvPr/>
        </p:nvSpPr>
        <p:spPr>
          <a:xfrm>
            <a:off x="184409" y="4170151"/>
            <a:ext cx="646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R2:</a:t>
            </a:r>
          </a:p>
        </p:txBody>
      </p:sp>
      <p:sp>
        <p:nvSpPr>
          <p:cNvPr id="44" name="Rectangle 43">
            <a:extLst>
              <a:ext uri="{FF2B5EF4-FFF2-40B4-BE49-F238E27FC236}">
                <a16:creationId xmlns:a16="http://schemas.microsoft.com/office/drawing/2014/main" id="{32C062F7-31AA-4ADA-8C83-FA555E316B87}"/>
              </a:ext>
            </a:extLst>
          </p:cNvPr>
          <p:cNvSpPr/>
          <p:nvPr/>
        </p:nvSpPr>
        <p:spPr>
          <a:xfrm>
            <a:off x="6396603" y="4170151"/>
            <a:ext cx="261427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4341EA99-C708-4FB6-BA0A-39BE39027885}"/>
              </a:ext>
            </a:extLst>
          </p:cNvPr>
          <p:cNvSpPr txBox="1"/>
          <p:nvPr/>
        </p:nvSpPr>
        <p:spPr>
          <a:xfrm>
            <a:off x="6396603" y="4170152"/>
            <a:ext cx="2811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kurz</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Hose</a:t>
            </a:r>
          </a:p>
        </p:txBody>
      </p:sp>
      <p:sp>
        <p:nvSpPr>
          <p:cNvPr id="66" name="Speech Bubble: Rectangle with Corners Rounded 65">
            <a:extLst>
              <a:ext uri="{FF2B5EF4-FFF2-40B4-BE49-F238E27FC236}">
                <a16:creationId xmlns:a16="http://schemas.microsoft.com/office/drawing/2014/main" id="{9A7458AA-867D-4789-8F7A-628E75F2A1CB}"/>
              </a:ext>
            </a:extLst>
          </p:cNvPr>
          <p:cNvSpPr/>
          <p:nvPr/>
        </p:nvSpPr>
        <p:spPr>
          <a:xfrm>
            <a:off x="144841" y="3120527"/>
            <a:ext cx="3274683" cy="823394"/>
          </a:xfrm>
          <a:prstGeom prst="wedgeRoundRectCallout">
            <a:avLst>
              <a:gd name="adj1" fmla="val 64198"/>
              <a:gd name="adj2" fmla="val 44990"/>
              <a:gd name="adj3" fmla="val 16667"/>
            </a:avLst>
          </a:prstGeom>
          <a:solidFill>
            <a:schemeClr val="accent5">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Only the masculine ending is different in R2!</a:t>
            </a:r>
            <a:endParaRPr kumimoji="0" lang="fr-FR" sz="20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4AD995E3-6969-447E-AF9E-F842841C1083}"/>
              </a:ext>
            </a:extLst>
          </p:cNvPr>
          <p:cNvSpPr txBox="1"/>
          <p:nvPr/>
        </p:nvSpPr>
        <p:spPr>
          <a:xfrm>
            <a:off x="4306656" y="2427259"/>
            <a:ext cx="307184" cy="37910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03EA57F1-EC15-4D39-BCCB-1638699AB3ED}"/>
              </a:ext>
            </a:extLst>
          </p:cNvPr>
          <p:cNvSpPr txBox="1"/>
          <p:nvPr/>
        </p:nvSpPr>
        <p:spPr>
          <a:xfrm>
            <a:off x="7803326" y="2427259"/>
            <a:ext cx="307184" cy="37910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FCECFC47-3359-461C-891F-40E94703B436}"/>
              </a:ext>
            </a:extLst>
          </p:cNvPr>
          <p:cNvSpPr txBox="1"/>
          <p:nvPr/>
        </p:nvSpPr>
        <p:spPr>
          <a:xfrm>
            <a:off x="10306943" y="2441342"/>
            <a:ext cx="360014"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657A11E9-B9B1-44A6-8622-13E176157D79}"/>
              </a:ext>
            </a:extLst>
          </p:cNvPr>
          <p:cNvSpPr txBox="1"/>
          <p:nvPr/>
        </p:nvSpPr>
        <p:spPr>
          <a:xfrm>
            <a:off x="7788336" y="4221011"/>
            <a:ext cx="307184" cy="37910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TextBox 76">
            <a:extLst>
              <a:ext uri="{FF2B5EF4-FFF2-40B4-BE49-F238E27FC236}">
                <a16:creationId xmlns:a16="http://schemas.microsoft.com/office/drawing/2014/main" id="{929BA5AE-6987-4EE9-A0FD-29BCC275C3C0}"/>
              </a:ext>
            </a:extLst>
          </p:cNvPr>
          <p:cNvSpPr txBox="1"/>
          <p:nvPr/>
        </p:nvSpPr>
        <p:spPr>
          <a:xfrm>
            <a:off x="4698556" y="4205522"/>
            <a:ext cx="418339"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Rectangle 66">
            <a:extLst>
              <a:ext uri="{FF2B5EF4-FFF2-40B4-BE49-F238E27FC236}">
                <a16:creationId xmlns:a16="http://schemas.microsoft.com/office/drawing/2014/main" id="{39869827-BC6E-4EBC-ABA3-A2108FEA840D}"/>
              </a:ext>
            </a:extLst>
          </p:cNvPr>
          <p:cNvSpPr/>
          <p:nvPr/>
        </p:nvSpPr>
        <p:spPr>
          <a:xfrm>
            <a:off x="9214706" y="4174907"/>
            <a:ext cx="226922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5CE38F10-8798-447B-94CF-C81A1C66DA92}"/>
              </a:ext>
            </a:extLst>
          </p:cNvPr>
          <p:cNvSpPr txBox="1"/>
          <p:nvPr/>
        </p:nvSpPr>
        <p:spPr>
          <a:xfrm>
            <a:off x="9214706" y="4198136"/>
            <a:ext cx="24263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voll</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TextBox 81">
            <a:extLst>
              <a:ext uri="{FF2B5EF4-FFF2-40B4-BE49-F238E27FC236}">
                <a16:creationId xmlns:a16="http://schemas.microsoft.com/office/drawing/2014/main" id="{8C6F33C7-178D-4151-8EAE-F0E9E074AB6F}"/>
              </a:ext>
            </a:extLst>
          </p:cNvPr>
          <p:cNvSpPr txBox="1"/>
          <p:nvPr/>
        </p:nvSpPr>
        <p:spPr>
          <a:xfrm>
            <a:off x="10353681" y="4208816"/>
            <a:ext cx="360014"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 name="Picture 5" descr="A picture containing text&#10;&#10;Description automatically generated">
            <a:extLst>
              <a:ext uri="{FF2B5EF4-FFF2-40B4-BE49-F238E27FC236}">
                <a16:creationId xmlns:a16="http://schemas.microsoft.com/office/drawing/2014/main" id="{A6AE3B91-5219-47C6-BC8D-1E149CD1B5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4687" y="2944742"/>
            <a:ext cx="807688" cy="1149990"/>
          </a:xfrm>
          <a:prstGeom prst="rect">
            <a:avLst/>
          </a:prstGeom>
        </p:spPr>
      </p:pic>
      <p:pic>
        <p:nvPicPr>
          <p:cNvPr id="8" name="Picture 7" descr="Background pattern&#10;&#10;Description automatically generated">
            <a:extLst>
              <a:ext uri="{FF2B5EF4-FFF2-40B4-BE49-F238E27FC236}">
                <a16:creationId xmlns:a16="http://schemas.microsoft.com/office/drawing/2014/main" id="{4D06CCD5-44AB-4B45-A358-C18114DC86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52242" y="2993494"/>
            <a:ext cx="471353" cy="891185"/>
          </a:xfrm>
          <a:prstGeom prst="rect">
            <a:avLst/>
          </a:prstGeom>
        </p:spPr>
      </p:pic>
      <p:pic>
        <p:nvPicPr>
          <p:cNvPr id="12" name="Picture 11" descr="A picture containing text, sign, display&#10;&#10;Description automatically generated">
            <a:extLst>
              <a:ext uri="{FF2B5EF4-FFF2-40B4-BE49-F238E27FC236}">
                <a16:creationId xmlns:a16="http://schemas.microsoft.com/office/drawing/2014/main" id="{E54758BD-A68D-46FA-9D70-B750AC0231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6941"/>
          <a:stretch/>
        </p:blipFill>
        <p:spPr>
          <a:xfrm>
            <a:off x="7353649" y="3030700"/>
            <a:ext cx="1041228" cy="853979"/>
          </a:xfrm>
          <a:prstGeom prst="rect">
            <a:avLst/>
          </a:prstGeom>
        </p:spPr>
      </p:pic>
      <p:sp>
        <p:nvSpPr>
          <p:cNvPr id="83" name="TextBox 82">
            <a:extLst>
              <a:ext uri="{FF2B5EF4-FFF2-40B4-BE49-F238E27FC236}">
                <a16:creationId xmlns:a16="http://schemas.microsoft.com/office/drawing/2014/main" id="{33A2F967-8C91-4329-86D2-DDDF77B67E82}"/>
              </a:ext>
            </a:extLst>
          </p:cNvPr>
          <p:cNvSpPr txBox="1"/>
          <p:nvPr/>
        </p:nvSpPr>
        <p:spPr>
          <a:xfrm>
            <a:off x="161046" y="4865808"/>
            <a:ext cx="120309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most other verbs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R2 endings because the noun is the </a:t>
            </a:r>
            <a:r>
              <a:rPr kumimoji="0" lang="en-US" sz="22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r>
              <a:rPr kumimoji="0" lang="en-US" sz="2200" b="0"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sentence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4" name="TextBox 83">
            <a:extLst>
              <a:ext uri="{FF2B5EF4-FFF2-40B4-BE49-F238E27FC236}">
                <a16:creationId xmlns:a16="http://schemas.microsoft.com/office/drawing/2014/main" id="{EDC38A01-1A3F-47FF-9CEA-4BB69D7B332D}"/>
              </a:ext>
            </a:extLst>
          </p:cNvPr>
          <p:cNvSpPr txBox="1"/>
          <p:nvPr/>
        </p:nvSpPr>
        <p:spPr>
          <a:xfrm>
            <a:off x="864091" y="2422016"/>
            <a:ext cx="32019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Links </a:t>
            </a:r>
            <a:r>
              <a:rPr lang="en-GB" sz="2400" b="1" u="sng" dirty="0" err="1">
                <a:solidFill>
                  <a:srgbClr val="4472C4">
                    <a:lumMod val="50000"/>
                  </a:srgbClr>
                </a:solidFill>
                <a:latin typeface="Century Gothic" panose="020F0302020204030204"/>
              </a:rPr>
              <a:t>ist</a:t>
            </a:r>
            <a:r>
              <a:rPr lang="en-GB" sz="2400" b="1" dirty="0">
                <a:solidFill>
                  <a:srgbClr val="4472C4">
                    <a:lumMod val="50000"/>
                  </a:srgbClr>
                </a:solidFill>
                <a:latin typeface="Century Gothic" panose="020F0302020204030204"/>
              </a:rPr>
              <a: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85" name="TextBox 84">
            <a:extLst>
              <a:ext uri="{FF2B5EF4-FFF2-40B4-BE49-F238E27FC236}">
                <a16:creationId xmlns:a16="http://schemas.microsoft.com/office/drawing/2014/main" id="{971F057E-C69B-4D5C-82AC-7EA3B3746B39}"/>
              </a:ext>
            </a:extLst>
          </p:cNvPr>
          <p:cNvSpPr txBox="1"/>
          <p:nvPr/>
        </p:nvSpPr>
        <p:spPr>
          <a:xfrm>
            <a:off x="897786" y="4179863"/>
            <a:ext cx="32019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u="sng" dirty="0">
                <a:solidFill>
                  <a:srgbClr val="4472C4">
                    <a:lumMod val="50000"/>
                  </a:srgbClr>
                </a:solidFill>
                <a:latin typeface="Century Gothic" panose="020F0302020204030204"/>
              </a:rPr>
              <a:t>Es </a:t>
            </a:r>
            <a:r>
              <a:rPr lang="en-GB" sz="2400" b="1" u="sng" dirty="0" err="1">
                <a:solidFill>
                  <a:srgbClr val="4472C4">
                    <a:lumMod val="50000"/>
                  </a:srgbClr>
                </a:solidFill>
                <a:latin typeface="Century Gothic" panose="020F0302020204030204"/>
              </a:rPr>
              <a:t>gibt</a:t>
            </a:r>
            <a:r>
              <a:rPr lang="en-GB" sz="2400" b="1" dirty="0">
                <a:solidFill>
                  <a:srgbClr val="4472C4">
                    <a:lumMod val="50000"/>
                  </a:srgbClr>
                </a:solidFill>
                <a:latin typeface="Century Gothic" panose="020F0302020204030204"/>
              </a:rPr>
              <a: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86" name="Rectangle 85">
            <a:extLst>
              <a:ext uri="{FF2B5EF4-FFF2-40B4-BE49-F238E27FC236}">
                <a16:creationId xmlns:a16="http://schemas.microsoft.com/office/drawing/2014/main" id="{B23723DF-F675-4686-A998-4BBAC2E2853D}"/>
              </a:ext>
            </a:extLst>
          </p:cNvPr>
          <p:cNvSpPr/>
          <p:nvPr/>
        </p:nvSpPr>
        <p:spPr>
          <a:xfrm>
            <a:off x="283327" y="5739731"/>
            <a:ext cx="1893773"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TextBox 86">
            <a:extLst>
              <a:ext uri="{FF2B5EF4-FFF2-40B4-BE49-F238E27FC236}">
                <a16:creationId xmlns:a16="http://schemas.microsoft.com/office/drawing/2014/main" id="{9B2F846E-13CB-4DB8-AD1A-0025E2C27C51}"/>
              </a:ext>
            </a:extLst>
          </p:cNvPr>
          <p:cNvSpPr txBox="1"/>
          <p:nvPr/>
        </p:nvSpPr>
        <p:spPr>
          <a:xfrm>
            <a:off x="264809" y="5734777"/>
            <a:ext cx="27646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R1/R2 plural:</a:t>
            </a:r>
          </a:p>
        </p:txBody>
      </p:sp>
      <p:sp>
        <p:nvSpPr>
          <p:cNvPr id="88" name="Rectangle 87">
            <a:extLst>
              <a:ext uri="{FF2B5EF4-FFF2-40B4-BE49-F238E27FC236}">
                <a16:creationId xmlns:a16="http://schemas.microsoft.com/office/drawing/2014/main" id="{AB0EDE96-15C7-4EE1-86A9-D24698A11B84}"/>
              </a:ext>
            </a:extLst>
          </p:cNvPr>
          <p:cNvSpPr/>
          <p:nvPr/>
        </p:nvSpPr>
        <p:spPr>
          <a:xfrm>
            <a:off x="3045518" y="5711548"/>
            <a:ext cx="3142908"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9" name="TextBox 88">
            <a:extLst>
              <a:ext uri="{FF2B5EF4-FFF2-40B4-BE49-F238E27FC236}">
                <a16:creationId xmlns:a16="http://schemas.microsoft.com/office/drawing/2014/main" id="{B50FE733-6DCB-4B58-9E1F-4C4E437B18F8}"/>
              </a:ext>
            </a:extLst>
          </p:cNvPr>
          <p:cNvSpPr txBox="1"/>
          <p:nvPr/>
        </p:nvSpPr>
        <p:spPr>
          <a:xfrm>
            <a:off x="3021947" y="5716504"/>
            <a:ext cx="3228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jung</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Bäume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0" name="TextBox 89">
            <a:extLst>
              <a:ext uri="{FF2B5EF4-FFF2-40B4-BE49-F238E27FC236}">
                <a16:creationId xmlns:a16="http://schemas.microsoft.com/office/drawing/2014/main" id="{8A0D0E58-99C0-4AB5-8907-70F3ECA4ED22}"/>
              </a:ext>
            </a:extLst>
          </p:cNvPr>
          <p:cNvSpPr txBox="1"/>
          <p:nvPr/>
        </p:nvSpPr>
        <p:spPr>
          <a:xfrm>
            <a:off x="4652812" y="5734777"/>
            <a:ext cx="360014"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C1A2AE07-1BC0-4991-A601-CDB8DD789986}"/>
              </a:ext>
            </a:extLst>
          </p:cNvPr>
          <p:cNvSpPr/>
          <p:nvPr/>
        </p:nvSpPr>
        <p:spPr>
          <a:xfrm>
            <a:off x="8857283" y="5717110"/>
            <a:ext cx="2223359"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2" name="TextBox 91">
            <a:extLst>
              <a:ext uri="{FF2B5EF4-FFF2-40B4-BE49-F238E27FC236}">
                <a16:creationId xmlns:a16="http://schemas.microsoft.com/office/drawing/2014/main" id="{8CDCC941-403E-42B6-B825-17F6AFA070D1}"/>
              </a:ext>
            </a:extLst>
          </p:cNvPr>
          <p:cNvSpPr txBox="1"/>
          <p:nvPr/>
        </p:nvSpPr>
        <p:spPr>
          <a:xfrm>
            <a:off x="8833712" y="5722066"/>
            <a:ext cx="22469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jung</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Bäume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3" name="TextBox 92">
            <a:extLst>
              <a:ext uri="{FF2B5EF4-FFF2-40B4-BE49-F238E27FC236}">
                <a16:creationId xmlns:a16="http://schemas.microsoft.com/office/drawing/2014/main" id="{DB01B2F0-00E5-49AB-B99D-5093ADDBC1DB}"/>
              </a:ext>
            </a:extLst>
          </p:cNvPr>
          <p:cNvSpPr txBox="1"/>
          <p:nvPr/>
        </p:nvSpPr>
        <p:spPr>
          <a:xfrm>
            <a:off x="9539805" y="5736327"/>
            <a:ext cx="266673"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4" name="TextBox 93">
            <a:extLst>
              <a:ext uri="{FF2B5EF4-FFF2-40B4-BE49-F238E27FC236}">
                <a16:creationId xmlns:a16="http://schemas.microsoft.com/office/drawing/2014/main" id="{12D92C5C-66CE-4EBF-84EB-CFE1F4454373}"/>
              </a:ext>
            </a:extLst>
          </p:cNvPr>
          <p:cNvSpPr txBox="1"/>
          <p:nvPr/>
        </p:nvSpPr>
        <p:spPr>
          <a:xfrm>
            <a:off x="154432" y="5301413"/>
            <a:ext cx="120309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In R1 and R2 the plural ending is always –</a:t>
            </a:r>
            <a:r>
              <a:rPr lang="en-US" sz="2200" b="1" dirty="0" err="1">
                <a:solidFill>
                  <a:srgbClr val="4472C4">
                    <a:lumMod val="50000"/>
                  </a:srgbClr>
                </a:solidFill>
                <a:latin typeface="Century Gothic" panose="020F0302020204030204"/>
              </a:rPr>
              <a:t>en</a:t>
            </a:r>
            <a:r>
              <a:rPr lang="en-US" sz="2200" dirty="0">
                <a:solidFill>
                  <a:srgbClr val="4472C4">
                    <a:lumMod val="50000"/>
                  </a:srgbClr>
                </a:solidFill>
                <a:latin typeface="Century Gothic" panose="020F0302020204030204"/>
              </a:rPr>
              <a:t> after an article. Without an article, it is –</a:t>
            </a:r>
            <a:r>
              <a:rPr lang="en-US" sz="2200" b="1" dirty="0">
                <a:solidFill>
                  <a:srgbClr val="4472C4">
                    <a:lumMod val="50000"/>
                  </a:srgbClr>
                </a:solidFill>
                <a:latin typeface="Century Gothic" panose="020F0302020204030204"/>
              </a:rPr>
              <a:t>e</a:t>
            </a:r>
            <a:r>
              <a:rPr lang="en-US" sz="2200" dirty="0">
                <a:solidFill>
                  <a:srgbClr val="4472C4">
                    <a:lumMod val="50000"/>
                  </a:srgbClr>
                </a:solidFill>
                <a:latin typeface="Century Gothic" panose="020F0302020204030204"/>
              </a:rPr>
              <a:t>. </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5" name="Picture 94" descr="A picture containing text&#10;&#10;Description automatically generated">
            <a:extLst>
              <a:ext uri="{FF2B5EF4-FFF2-40B4-BE49-F238E27FC236}">
                <a16:creationId xmlns:a16="http://schemas.microsoft.com/office/drawing/2014/main" id="{7FFC66CF-B734-49DA-85BF-3219D60189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9959" y="5664097"/>
            <a:ext cx="417824" cy="603023"/>
          </a:xfrm>
          <a:prstGeom prst="rect">
            <a:avLst/>
          </a:prstGeom>
        </p:spPr>
      </p:pic>
      <p:pic>
        <p:nvPicPr>
          <p:cNvPr id="96" name="Picture 95" descr="A picture containing text&#10;&#10;Description automatically generated">
            <a:extLst>
              <a:ext uri="{FF2B5EF4-FFF2-40B4-BE49-F238E27FC236}">
                <a16:creationId xmlns:a16="http://schemas.microsoft.com/office/drawing/2014/main" id="{FEA3DB46-E065-4D17-B191-B449E2AE40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85918" y="5631358"/>
            <a:ext cx="417824" cy="603023"/>
          </a:xfrm>
          <a:prstGeom prst="rect">
            <a:avLst/>
          </a:prstGeom>
        </p:spPr>
      </p:pic>
      <p:pic>
        <p:nvPicPr>
          <p:cNvPr id="97" name="Picture 96" descr="A picture containing text&#10;&#10;Description automatically generated">
            <a:extLst>
              <a:ext uri="{FF2B5EF4-FFF2-40B4-BE49-F238E27FC236}">
                <a16:creationId xmlns:a16="http://schemas.microsoft.com/office/drawing/2014/main" id="{BFC712C5-50D3-4A9D-9417-0CFFA6E68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79254" y="5636862"/>
            <a:ext cx="417824" cy="603023"/>
          </a:xfrm>
          <a:prstGeom prst="rect">
            <a:avLst/>
          </a:prstGeom>
        </p:spPr>
      </p:pic>
      <p:pic>
        <p:nvPicPr>
          <p:cNvPr id="98" name="Picture 97" descr="A picture containing text&#10;&#10;Description automatically generated">
            <a:extLst>
              <a:ext uri="{FF2B5EF4-FFF2-40B4-BE49-F238E27FC236}">
                <a16:creationId xmlns:a16="http://schemas.microsoft.com/office/drawing/2014/main" id="{2D077428-6E06-4C12-BB7A-8B69377151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88490" y="5636862"/>
            <a:ext cx="417824" cy="603023"/>
          </a:xfrm>
          <a:prstGeom prst="rect">
            <a:avLst/>
          </a:prstGeom>
        </p:spPr>
      </p:pic>
    </p:spTree>
    <p:extLst>
      <p:ext uri="{BB962C8B-B14F-4D97-AF65-F5344CB8AC3E}">
        <p14:creationId xmlns:p14="http://schemas.microsoft.com/office/powerpoint/2010/main" val="285334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7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7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7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7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82"/>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9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86"/>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8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90"/>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91"/>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92"/>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93"/>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95"/>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96"/>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97"/>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98"/>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childTnLst>
                                    <p:set>
                                      <p:cBhvr>
                                        <p:cTn id="140" dur="1" fill="hold">
                                          <p:stCondLst>
                                            <p:cond delay="0"/>
                                          </p:stCondLst>
                                        </p:cTn>
                                        <p:tgtEl>
                                          <p:spTgt spid="90"/>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p:bldP spid="32" grpId="0"/>
      <p:bldP spid="33" grpId="0" animBg="1"/>
      <p:bldP spid="34" grpId="0"/>
      <p:bldP spid="36" grpId="0" animBg="1"/>
      <p:bldP spid="37" grpId="0"/>
      <p:bldP spid="38" grpId="0" animBg="1"/>
      <p:bldP spid="39" grpId="0"/>
      <p:bldP spid="40" grpId="0" animBg="1"/>
      <p:bldP spid="41" grpId="0"/>
      <p:bldP spid="42" grpId="0" animBg="1"/>
      <p:bldP spid="43" grpId="0"/>
      <p:bldP spid="44" grpId="0" animBg="1"/>
      <p:bldP spid="45" grpId="0"/>
      <p:bldP spid="66" grpId="0" animBg="1"/>
      <p:bldP spid="11" grpId="0" animBg="1"/>
      <p:bldP spid="11" grpId="1" animBg="1"/>
      <p:bldP spid="73" grpId="0" animBg="1"/>
      <p:bldP spid="73" grpId="1" animBg="1"/>
      <p:bldP spid="74" grpId="0" animBg="1"/>
      <p:bldP spid="74" grpId="1" animBg="1"/>
      <p:bldP spid="75" grpId="0" animBg="1"/>
      <p:bldP spid="75" grpId="1" animBg="1"/>
      <p:bldP spid="77" grpId="0" animBg="1"/>
      <p:bldP spid="77" grpId="1" animBg="1"/>
      <p:bldP spid="67" grpId="0" animBg="1"/>
      <p:bldP spid="72" grpId="0"/>
      <p:bldP spid="82" grpId="0" animBg="1"/>
      <p:bldP spid="82" grpId="1" animBg="1"/>
      <p:bldP spid="83" grpId="0"/>
      <p:bldP spid="84" grpId="0"/>
      <p:bldP spid="85" grpId="0"/>
      <p:bldP spid="86" grpId="0" animBg="1"/>
      <p:bldP spid="87" grpId="0"/>
      <p:bldP spid="88" grpId="0" animBg="1"/>
      <p:bldP spid="89" grpId="0"/>
      <p:bldP spid="90" grpId="0" animBg="1"/>
      <p:bldP spid="90" grpId="1" animBg="1"/>
      <p:bldP spid="91" grpId="0" animBg="1"/>
      <p:bldP spid="92" grpId="0"/>
      <p:bldP spid="93" grpId="0" animBg="1"/>
      <p:bldP spid="93" grpId="1" animBg="1"/>
      <p:bldP spid="9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ground, building, brick, stone&#10;&#10;Description automatically generated">
            <a:extLst>
              <a:ext uri="{FF2B5EF4-FFF2-40B4-BE49-F238E27FC236}">
                <a16:creationId xmlns:a16="http://schemas.microsoft.com/office/drawing/2014/main" id="{F8B7E845-B739-4DC5-BE92-8C2E218179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9127" y="1017241"/>
            <a:ext cx="8615966" cy="5218942"/>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86300"/>
            <a:ext cx="3745089" cy="707849"/>
          </a:xfrm>
          <a:prstGeom prst="rect">
            <a:avLst/>
          </a:prstGeom>
        </p:spPr>
      </p:pic>
      <p:sp>
        <p:nvSpPr>
          <p:cNvPr id="4" name="Title 3"/>
          <p:cNvSpPr>
            <a:spLocks noGrp="1"/>
          </p:cNvSpPr>
          <p:nvPr>
            <p:ph type="title"/>
          </p:nvPr>
        </p:nvSpPr>
        <p:spPr>
          <a:xfrm>
            <a:off x="0" y="143710"/>
            <a:ext cx="3745089" cy="707849"/>
          </a:xfrm>
        </p:spPr>
        <p:txBody>
          <a:bodyPr>
            <a:normAutofit/>
          </a:bodyPr>
          <a:lstStyle/>
          <a:p>
            <a:r>
              <a:rPr lang="en-GB" sz="3600" b="1" dirty="0">
                <a:solidFill>
                  <a:schemeClr val="bg1"/>
                </a:solidFill>
              </a:rPr>
              <a:t>In der Garage</a:t>
            </a:r>
          </a:p>
        </p:txBody>
      </p:sp>
      <p:sp>
        <p:nvSpPr>
          <p:cNvPr id="7" name="TextBox 6">
            <a:extLst>
              <a:ext uri="{FF2B5EF4-FFF2-40B4-BE49-F238E27FC236}">
                <a16:creationId xmlns:a16="http://schemas.microsoft.com/office/drawing/2014/main" id="{E7D76F78-96CE-0B43-AB66-B64A1E76CA07}"/>
              </a:ext>
            </a:extLst>
          </p:cNvPr>
          <p:cNvSpPr txBox="1"/>
          <p:nvPr/>
        </p:nvSpPr>
        <p:spPr>
          <a:xfrm>
            <a:off x="3579526" y="288630"/>
            <a:ext cx="8583890" cy="707886"/>
          </a:xfrm>
          <a:prstGeom prst="rect">
            <a:avLst/>
          </a:prstGeom>
          <a:noFill/>
        </p:spPr>
        <p:txBody>
          <a:bodyPr wrap="square" rtlCol="0">
            <a:spAutoFit/>
          </a:bodyPr>
          <a:lstStyle/>
          <a:p>
            <a:r>
              <a:rPr lang="en-US" sz="2000" dirty="0">
                <a:solidFill>
                  <a:schemeClr val="accent5">
                    <a:lumMod val="50000"/>
                  </a:schemeClr>
                </a:solidFill>
              </a:rPr>
              <a:t>Wolfgang </a:t>
            </a:r>
            <a:r>
              <a:rPr lang="en-US" sz="2000" dirty="0" err="1">
                <a:solidFill>
                  <a:schemeClr val="accent5">
                    <a:lumMod val="50000"/>
                  </a:schemeClr>
                </a:solidFill>
              </a:rPr>
              <a:t>telefoniert</a:t>
            </a:r>
            <a:r>
              <a:rPr lang="en-US" sz="2000" dirty="0">
                <a:solidFill>
                  <a:schemeClr val="accent5">
                    <a:lumMod val="50000"/>
                  </a:schemeClr>
                </a:solidFill>
              </a:rPr>
              <a:t> </a:t>
            </a:r>
            <a:r>
              <a:rPr lang="en-US" sz="2000" dirty="0" err="1">
                <a:solidFill>
                  <a:schemeClr val="accent5">
                    <a:lumMod val="50000"/>
                  </a:schemeClr>
                </a:solidFill>
              </a:rPr>
              <a:t>mit</a:t>
            </a:r>
            <a:r>
              <a:rPr lang="en-US" sz="2000" dirty="0">
                <a:solidFill>
                  <a:schemeClr val="accent5">
                    <a:lumMod val="50000"/>
                  </a:schemeClr>
                </a:solidFill>
              </a:rPr>
              <a:t> Mehmet </a:t>
            </a:r>
            <a:r>
              <a:rPr lang="en-US" sz="2000" dirty="0" err="1">
                <a:solidFill>
                  <a:schemeClr val="accent5">
                    <a:lumMod val="50000"/>
                  </a:schemeClr>
                </a:solidFill>
              </a:rPr>
              <a:t>über</a:t>
            </a:r>
            <a:r>
              <a:rPr lang="en-US" sz="2000" dirty="0">
                <a:solidFill>
                  <a:schemeClr val="accent5">
                    <a:lumMod val="50000"/>
                  </a:schemeClr>
                </a:solidFill>
              </a:rPr>
              <a:t> die </a:t>
            </a:r>
            <a:r>
              <a:rPr lang="en-US" sz="2000" dirty="0" err="1">
                <a:solidFill>
                  <a:schemeClr val="accent5">
                    <a:lumMod val="50000"/>
                  </a:schemeClr>
                </a:solidFill>
              </a:rPr>
              <a:t>neue</a:t>
            </a:r>
            <a:r>
              <a:rPr lang="en-US" sz="2000" dirty="0">
                <a:solidFill>
                  <a:schemeClr val="accent5">
                    <a:lumMod val="50000"/>
                  </a:schemeClr>
                </a:solidFill>
              </a:rPr>
              <a:t> </a:t>
            </a:r>
          </a:p>
          <a:p>
            <a:r>
              <a:rPr lang="en-US" sz="2000" dirty="0">
                <a:solidFill>
                  <a:schemeClr val="accent5">
                    <a:lumMod val="50000"/>
                  </a:schemeClr>
                </a:solidFill>
              </a:rPr>
              <a:t>Garage. </a:t>
            </a:r>
            <a:r>
              <a:rPr lang="en-US" sz="2000" dirty="0" err="1">
                <a:solidFill>
                  <a:schemeClr val="accent5">
                    <a:lumMod val="50000"/>
                  </a:schemeClr>
                </a:solidFill>
              </a:rPr>
              <a:t>Hör</a:t>
            </a:r>
            <a:r>
              <a:rPr lang="en-US" sz="2000" dirty="0">
                <a:solidFill>
                  <a:schemeClr val="accent5">
                    <a:lumMod val="50000"/>
                  </a:schemeClr>
                </a:solidFill>
              </a:rPr>
              <a:t> </a:t>
            </a:r>
            <a:r>
              <a:rPr lang="en-US" sz="2000" dirty="0" err="1">
                <a:solidFill>
                  <a:schemeClr val="accent5">
                    <a:lumMod val="50000"/>
                  </a:schemeClr>
                </a:solidFill>
              </a:rPr>
              <a:t>zu</a:t>
            </a:r>
            <a:r>
              <a:rPr lang="en-US" sz="2000" dirty="0">
                <a:solidFill>
                  <a:schemeClr val="accent5">
                    <a:lumMod val="50000"/>
                  </a:schemeClr>
                </a:solidFill>
              </a:rPr>
              <a:t>.</a:t>
            </a:r>
            <a:r>
              <a:rPr lang="en-GB" sz="2000" dirty="0">
                <a:solidFill>
                  <a:schemeClr val="accent5">
                    <a:lumMod val="50000"/>
                  </a:schemeClr>
                </a:solidFill>
              </a:rPr>
              <a:t> Is he saying </a:t>
            </a:r>
            <a:r>
              <a:rPr lang="en-GB" sz="2000" i="1" u="sng" dirty="0">
                <a:solidFill>
                  <a:schemeClr val="accent5">
                    <a:lumMod val="50000"/>
                  </a:schemeClr>
                </a:solidFill>
              </a:rPr>
              <a:t>what</a:t>
            </a:r>
            <a:r>
              <a:rPr lang="en-GB" sz="2000" dirty="0">
                <a:solidFill>
                  <a:schemeClr val="accent5">
                    <a:lumMod val="50000"/>
                  </a:schemeClr>
                </a:solidFill>
              </a:rPr>
              <a:t> there is (</a:t>
            </a:r>
            <a:r>
              <a:rPr lang="en-GB" sz="2000" b="1" dirty="0">
                <a:solidFill>
                  <a:schemeClr val="accent5">
                    <a:lumMod val="50000"/>
                  </a:schemeClr>
                </a:solidFill>
              </a:rPr>
              <a:t>es </a:t>
            </a:r>
            <a:r>
              <a:rPr lang="en-GB" sz="2000" b="1" dirty="0" err="1">
                <a:solidFill>
                  <a:schemeClr val="accent5">
                    <a:lumMod val="50000"/>
                  </a:schemeClr>
                </a:solidFill>
              </a:rPr>
              <a:t>gibt</a:t>
            </a:r>
            <a:r>
              <a:rPr lang="en-GB" sz="2000" dirty="0">
                <a:solidFill>
                  <a:schemeClr val="accent5">
                    <a:lumMod val="50000"/>
                  </a:schemeClr>
                </a:solidFill>
              </a:rPr>
              <a:t>) or </a:t>
            </a:r>
            <a:r>
              <a:rPr lang="en-GB" sz="2000" i="1" u="sng" dirty="0">
                <a:solidFill>
                  <a:schemeClr val="accent5">
                    <a:lumMod val="50000"/>
                  </a:schemeClr>
                </a:solidFill>
              </a:rPr>
              <a:t>where</a:t>
            </a:r>
            <a:r>
              <a:rPr lang="en-GB" sz="2000" dirty="0">
                <a:solidFill>
                  <a:schemeClr val="accent5">
                    <a:lumMod val="50000"/>
                  </a:schemeClr>
                </a:solidFill>
              </a:rPr>
              <a:t> it is (</a:t>
            </a:r>
            <a:r>
              <a:rPr lang="en-GB" sz="2000" b="1" dirty="0" err="1">
                <a:solidFill>
                  <a:schemeClr val="accent5">
                    <a:lumMod val="50000"/>
                  </a:schemeClr>
                </a:solidFill>
              </a:rPr>
              <a:t>ist</a:t>
            </a:r>
            <a:r>
              <a:rPr lang="en-GB" sz="2000" dirty="0">
                <a:solidFill>
                  <a:schemeClr val="accent5">
                    <a:lumMod val="50000"/>
                  </a:schemeClr>
                </a:solidFill>
              </a:rPr>
              <a:t>)?</a:t>
            </a:r>
            <a:r>
              <a:rPr lang="en-US" sz="2000" dirty="0">
                <a:solidFill>
                  <a:schemeClr val="accent5">
                    <a:lumMod val="50000"/>
                  </a:schemeClr>
                </a:solidFill>
              </a:rPr>
              <a:t> </a:t>
            </a:r>
          </a:p>
        </p:txBody>
      </p:sp>
      <p:graphicFrame>
        <p:nvGraphicFramePr>
          <p:cNvPr id="16" name="Table 6">
            <a:extLst>
              <a:ext uri="{FF2B5EF4-FFF2-40B4-BE49-F238E27FC236}">
                <a16:creationId xmlns:a16="http://schemas.microsoft.com/office/drawing/2014/main" id="{980C508D-4C8A-4D27-BF81-7DEC1087336F}"/>
              </a:ext>
            </a:extLst>
          </p:cNvPr>
          <p:cNvGraphicFramePr>
            <a:graphicFrameLocks noGrp="1"/>
          </p:cNvGraphicFramePr>
          <p:nvPr>
            <p:extLst>
              <p:ext uri="{D42A27DB-BD31-4B8C-83A1-F6EECF244321}">
                <p14:modId xmlns:p14="http://schemas.microsoft.com/office/powerpoint/2010/main" val="2350740577"/>
              </p:ext>
            </p:extLst>
          </p:nvPr>
        </p:nvGraphicFramePr>
        <p:xfrm>
          <a:off x="41564" y="1367156"/>
          <a:ext cx="4939515" cy="4473603"/>
        </p:xfrm>
        <a:graphic>
          <a:graphicData uri="http://schemas.openxmlformats.org/drawingml/2006/table">
            <a:tbl>
              <a:tblPr firstRow="1" bandRow="1">
                <a:tableStyleId>{00A15C55-8517-42AA-B614-E9B94910E393}</a:tableStyleId>
              </a:tblPr>
              <a:tblGrid>
                <a:gridCol w="543052">
                  <a:extLst>
                    <a:ext uri="{9D8B030D-6E8A-4147-A177-3AD203B41FA5}">
                      <a16:colId xmlns:a16="http://schemas.microsoft.com/office/drawing/2014/main" val="2607353726"/>
                    </a:ext>
                  </a:extLst>
                </a:gridCol>
                <a:gridCol w="1364105">
                  <a:extLst>
                    <a:ext uri="{9D8B030D-6E8A-4147-A177-3AD203B41FA5}">
                      <a16:colId xmlns:a16="http://schemas.microsoft.com/office/drawing/2014/main" val="1600817978"/>
                    </a:ext>
                  </a:extLst>
                </a:gridCol>
                <a:gridCol w="1576434">
                  <a:extLst>
                    <a:ext uri="{9D8B030D-6E8A-4147-A177-3AD203B41FA5}">
                      <a16:colId xmlns:a16="http://schemas.microsoft.com/office/drawing/2014/main" val="4128092149"/>
                    </a:ext>
                  </a:extLst>
                </a:gridCol>
                <a:gridCol w="1455924">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Adjective</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Object</a:t>
                      </a:r>
                      <a:endParaRPr lang="en-GB" sz="2000" b="0"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ist</a:t>
                      </a:r>
                      <a:endParaRPr lang="en-GB" sz="2000" dirty="0">
                        <a:solidFill>
                          <a:srgbClr val="115076"/>
                        </a:solidFill>
                      </a:endParaRPr>
                    </a:p>
                  </a:txBody>
                  <a:tcPr anchor="ctr"/>
                </a:tc>
                <a:tc>
                  <a:txBody>
                    <a:bodyPr/>
                    <a:lstStyle/>
                    <a:p>
                      <a:r>
                        <a:rPr lang="en-GB" sz="2000">
                          <a:solidFill>
                            <a:schemeClr val="accent1">
                              <a:lumMod val="50000"/>
                            </a:schemeClr>
                          </a:solidFill>
                        </a:rPr>
                        <a:t>brown</a:t>
                      </a:r>
                      <a:endParaRPr lang="en-GB" sz="2000" dirty="0">
                        <a:solidFill>
                          <a:schemeClr val="accent1">
                            <a:lumMod val="50000"/>
                          </a:schemeClr>
                        </a:solidFill>
                      </a:endParaRPr>
                    </a:p>
                  </a:txBody>
                  <a:tcPr anchor="ctr"/>
                </a:tc>
                <a:tc>
                  <a:txBody>
                    <a:bodyPr/>
                    <a:lstStyle/>
                    <a:p>
                      <a:r>
                        <a:rPr lang="en-GB" sz="2000">
                          <a:solidFill>
                            <a:schemeClr val="accent1">
                              <a:lumMod val="50000"/>
                            </a:schemeClr>
                          </a:solidFill>
                        </a:rPr>
                        <a:t>hat</a:t>
                      </a: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es </a:t>
                      </a:r>
                      <a:r>
                        <a:rPr lang="en-GB" sz="2000" dirty="0" err="1">
                          <a:solidFill>
                            <a:srgbClr val="115076"/>
                          </a:solidFill>
                        </a:rPr>
                        <a:t>gibt</a:t>
                      </a:r>
                      <a:endParaRPr lang="en-GB" sz="2000" dirty="0">
                        <a:solidFill>
                          <a:srgbClr val="115076"/>
                        </a:solidFill>
                      </a:endParaRPr>
                    </a:p>
                  </a:txBody>
                  <a:tcPr anchor="ctr"/>
                </a:tc>
                <a:tc>
                  <a:txBody>
                    <a:bodyPr/>
                    <a:lstStyle/>
                    <a:p>
                      <a:r>
                        <a:rPr lang="en-GB" sz="2000">
                          <a:solidFill>
                            <a:schemeClr val="accent1">
                              <a:lumMod val="50000"/>
                            </a:schemeClr>
                          </a:solidFill>
                        </a:rPr>
                        <a:t>old</a:t>
                      </a:r>
                      <a:endParaRPr lang="en-GB" sz="2000" dirty="0">
                        <a:solidFill>
                          <a:schemeClr val="accent1">
                            <a:lumMod val="50000"/>
                          </a:schemeClr>
                        </a:solidFill>
                      </a:endParaRPr>
                    </a:p>
                  </a:txBody>
                  <a:tcPr anchor="ctr"/>
                </a:tc>
                <a:tc>
                  <a:txBody>
                    <a:bodyPr/>
                    <a:lstStyle/>
                    <a:p>
                      <a:r>
                        <a:rPr lang="en-GB" sz="2000">
                          <a:solidFill>
                            <a:schemeClr val="accent1">
                              <a:lumMod val="50000"/>
                            </a:schemeClr>
                          </a:solidFill>
                        </a:rPr>
                        <a:t>computer</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es </a:t>
                      </a:r>
                      <a:r>
                        <a:rPr lang="en-GB" sz="2000" dirty="0" err="1">
                          <a:solidFill>
                            <a:srgbClr val="115076"/>
                          </a:solidFill>
                        </a:rPr>
                        <a:t>gibt</a:t>
                      </a:r>
                      <a:endParaRPr lang="en-GB" sz="2000" dirty="0">
                        <a:solidFill>
                          <a:srgbClr val="115076"/>
                        </a:solidFill>
                      </a:endParaRPr>
                    </a:p>
                  </a:txBody>
                  <a:tcPr anchor="ctr"/>
                </a:tc>
                <a:tc>
                  <a:txBody>
                    <a:bodyPr/>
                    <a:lstStyle/>
                    <a:p>
                      <a:r>
                        <a:rPr lang="en-GB" sz="2000">
                          <a:solidFill>
                            <a:schemeClr val="accent1">
                              <a:lumMod val="50000"/>
                            </a:schemeClr>
                          </a:solidFill>
                        </a:rPr>
                        <a:t>small</a:t>
                      </a:r>
                    </a:p>
                  </a:txBody>
                  <a:tcPr anchor="ctr"/>
                </a:tc>
                <a:tc>
                  <a:txBody>
                    <a:bodyPr/>
                    <a:lstStyle/>
                    <a:p>
                      <a:r>
                        <a:rPr lang="en-GB" sz="2000">
                          <a:solidFill>
                            <a:schemeClr val="accent1">
                              <a:lumMod val="50000"/>
                            </a:schemeClr>
                          </a:solidFill>
                        </a:rPr>
                        <a:t>table</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ist</a:t>
                      </a:r>
                      <a:endParaRPr lang="en-GB" sz="2000" dirty="0">
                        <a:solidFill>
                          <a:srgbClr val="115076"/>
                        </a:solidFill>
                      </a:endParaRPr>
                    </a:p>
                  </a:txBody>
                  <a:tcPr anchor="ctr"/>
                </a:tc>
                <a:tc>
                  <a:txBody>
                    <a:bodyPr/>
                    <a:lstStyle/>
                    <a:p>
                      <a:r>
                        <a:rPr lang="en-GB" sz="2000">
                          <a:solidFill>
                            <a:schemeClr val="accent1">
                              <a:lumMod val="50000"/>
                            </a:schemeClr>
                          </a:solidFill>
                        </a:rPr>
                        <a:t>bright</a:t>
                      </a:r>
                      <a:endParaRPr lang="en-GB" sz="2000" dirty="0">
                        <a:solidFill>
                          <a:schemeClr val="accent1">
                            <a:lumMod val="50000"/>
                          </a:schemeClr>
                        </a:solidFill>
                      </a:endParaRPr>
                    </a:p>
                  </a:txBody>
                  <a:tcPr anchor="ctr"/>
                </a:tc>
                <a:tc>
                  <a:txBody>
                    <a:bodyPr/>
                    <a:lstStyle/>
                    <a:p>
                      <a:r>
                        <a:rPr lang="en-GB" sz="2000">
                          <a:solidFill>
                            <a:schemeClr val="accent1">
                              <a:lumMod val="50000"/>
                            </a:schemeClr>
                          </a:solidFill>
                        </a:rPr>
                        <a:t>skirt</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ist</a:t>
                      </a:r>
                      <a:r>
                        <a:rPr lang="en-GB" sz="2000" dirty="0">
                          <a:solidFill>
                            <a:srgbClr val="115076"/>
                          </a:solidFill>
                        </a:rPr>
                        <a:t>/es </a:t>
                      </a:r>
                      <a:r>
                        <a:rPr lang="en-GB" sz="2000" dirty="0" err="1">
                          <a:solidFill>
                            <a:srgbClr val="115076"/>
                          </a:solidFill>
                        </a:rPr>
                        <a:t>gibt</a:t>
                      </a:r>
                      <a:endParaRPr lang="en-GB" sz="2000" dirty="0">
                        <a:solidFill>
                          <a:srgbClr val="115076"/>
                        </a:solidFill>
                      </a:endParaRPr>
                    </a:p>
                  </a:txBody>
                  <a:tcPr anchor="ctr"/>
                </a:tc>
                <a:tc>
                  <a:txBody>
                    <a:bodyPr/>
                    <a:lstStyle/>
                    <a:p>
                      <a:r>
                        <a:rPr lang="en-GB" sz="2000">
                          <a:solidFill>
                            <a:schemeClr val="accent1">
                              <a:lumMod val="50000"/>
                            </a:schemeClr>
                          </a:solidFill>
                        </a:rPr>
                        <a:t>modern</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drum kit</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es </a:t>
                      </a:r>
                      <a:r>
                        <a:rPr lang="en-GB" sz="2000" dirty="0" err="1">
                          <a:solidFill>
                            <a:srgbClr val="115076"/>
                          </a:solidFill>
                        </a:rPr>
                        <a:t>gibt</a:t>
                      </a:r>
                      <a:endParaRPr lang="en-GB" sz="2000" dirty="0">
                        <a:solidFill>
                          <a:srgbClr val="115076"/>
                        </a:solidFill>
                      </a:endParaRPr>
                    </a:p>
                  </a:txBody>
                  <a:tcPr anchor="ctr"/>
                </a:tc>
                <a:tc>
                  <a:txBody>
                    <a:bodyPr/>
                    <a:lstStyle/>
                    <a:p>
                      <a:r>
                        <a:rPr lang="en-GB" sz="2000">
                          <a:solidFill>
                            <a:schemeClr val="accent1">
                              <a:lumMod val="50000"/>
                            </a:schemeClr>
                          </a:solidFill>
                        </a:rPr>
                        <a:t>white</a:t>
                      </a:r>
                      <a:endParaRPr lang="en-GB" sz="2000" dirty="0">
                        <a:solidFill>
                          <a:schemeClr val="accent1">
                            <a:lumMod val="50000"/>
                          </a:schemeClr>
                        </a:solidFill>
                      </a:endParaRPr>
                    </a:p>
                  </a:txBody>
                  <a:tcPr anchor="ctr"/>
                </a:tc>
                <a:tc>
                  <a:txBody>
                    <a:bodyPr/>
                    <a:lstStyle/>
                    <a:p>
                      <a:r>
                        <a:rPr lang="en-GB" sz="2000">
                          <a:solidFill>
                            <a:schemeClr val="accent1">
                              <a:lumMod val="50000"/>
                            </a:schemeClr>
                          </a:solidFill>
                        </a:rPr>
                        <a:t>shoe</a:t>
                      </a: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ist</a:t>
                      </a:r>
                      <a:r>
                        <a:rPr lang="en-GB" sz="2000" dirty="0">
                          <a:solidFill>
                            <a:srgbClr val="115076"/>
                          </a:solidFill>
                        </a:rPr>
                        <a:t>/es </a:t>
                      </a:r>
                      <a:r>
                        <a:rPr lang="en-GB" sz="2000" dirty="0" err="1">
                          <a:solidFill>
                            <a:srgbClr val="115076"/>
                          </a:solidFill>
                        </a:rPr>
                        <a:t>gibt</a:t>
                      </a:r>
                      <a:endParaRPr lang="en-GB" sz="2000" dirty="0">
                        <a:solidFill>
                          <a:srgbClr val="115076"/>
                        </a:solidFill>
                      </a:endParaRPr>
                    </a:p>
                  </a:txBody>
                  <a:tcPr anchor="ctr"/>
                </a:tc>
                <a:tc>
                  <a:txBody>
                    <a:bodyPr/>
                    <a:lstStyle/>
                    <a:p>
                      <a:r>
                        <a:rPr lang="en-GB" sz="2000">
                          <a:solidFill>
                            <a:schemeClr val="accent1">
                              <a:lumMod val="50000"/>
                            </a:schemeClr>
                          </a:solidFill>
                        </a:rPr>
                        <a:t>colourful</a:t>
                      </a:r>
                      <a:endParaRPr lang="en-GB" sz="2000" dirty="0">
                        <a:solidFill>
                          <a:schemeClr val="accent1">
                            <a:lumMod val="50000"/>
                          </a:schemeClr>
                        </a:solidFill>
                      </a:endParaRPr>
                    </a:p>
                  </a:txBody>
                  <a:tcPr anchor="ctr"/>
                </a:tc>
                <a:tc>
                  <a:txBody>
                    <a:bodyPr/>
                    <a:lstStyle/>
                    <a:p>
                      <a:r>
                        <a:rPr lang="en-GB" sz="2000">
                          <a:solidFill>
                            <a:schemeClr val="accent1">
                              <a:lumMod val="50000"/>
                            </a:schemeClr>
                          </a:solidFill>
                        </a:rPr>
                        <a:t>window</a:t>
                      </a:r>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es </a:t>
                      </a:r>
                      <a:r>
                        <a:rPr lang="en-GB" sz="2000" dirty="0" err="1">
                          <a:solidFill>
                            <a:srgbClr val="115076"/>
                          </a:solidFill>
                        </a:rPr>
                        <a:t>gibt</a:t>
                      </a:r>
                      <a:endParaRPr lang="en-GB" sz="2000" dirty="0">
                        <a:solidFill>
                          <a:srgbClr val="115076"/>
                        </a:solidFill>
                      </a:endParaRPr>
                    </a:p>
                  </a:txBody>
                  <a:tcPr anchor="ctr"/>
                </a:tc>
                <a:tc>
                  <a:txBody>
                    <a:bodyPr/>
                    <a:lstStyle/>
                    <a:p>
                      <a:r>
                        <a:rPr lang="en-GB" sz="2000">
                          <a:solidFill>
                            <a:schemeClr val="accent1">
                              <a:lumMod val="50000"/>
                            </a:schemeClr>
                          </a:solidFill>
                        </a:rPr>
                        <a:t>small</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teddy</a:t>
                      </a:r>
                    </a:p>
                  </a:txBody>
                  <a:tcPr anchor="ctr"/>
                </a:tc>
                <a:extLst>
                  <a:ext uri="{0D108BD9-81ED-4DB2-BD59-A6C34878D82A}">
                    <a16:rowId xmlns:a16="http://schemas.microsoft.com/office/drawing/2014/main" val="1736239533"/>
                  </a:ext>
                </a:extLst>
              </a:tr>
            </a:tbl>
          </a:graphicData>
        </a:graphic>
      </p:graphicFrame>
      <p:sp>
        <p:nvSpPr>
          <p:cNvPr id="17" name="Action Button: Custom 16">
            <a:hlinkClick r:id="" action="ppaction://noaction" highlightClick="1">
              <a:snd r:embed="rId6" name="8.3.1.6 Slide 16 1.wav"/>
            </a:hlinkClick>
            <a:extLst>
              <a:ext uri="{FF2B5EF4-FFF2-40B4-BE49-F238E27FC236}">
                <a16:creationId xmlns:a16="http://schemas.microsoft.com/office/drawing/2014/main" id="{F9C9CA84-C57D-492B-9210-AE27610C45AD}"/>
              </a:ext>
            </a:extLst>
          </p:cNvPr>
          <p:cNvSpPr/>
          <p:nvPr/>
        </p:nvSpPr>
        <p:spPr>
          <a:xfrm>
            <a:off x="118532" y="190943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Action Button: Custom 16">
            <a:hlinkClick r:id="" action="ppaction://noaction" highlightClick="1">
              <a:snd r:embed="rId7" name="8.3.1.6 Slide 16 2.wav"/>
            </a:hlinkClick>
            <a:extLst>
              <a:ext uri="{FF2B5EF4-FFF2-40B4-BE49-F238E27FC236}">
                <a16:creationId xmlns:a16="http://schemas.microsoft.com/office/drawing/2014/main" id="{DA2B03B8-56AB-4628-B6F2-D62AF0F69573}"/>
              </a:ext>
            </a:extLst>
          </p:cNvPr>
          <p:cNvSpPr/>
          <p:nvPr/>
        </p:nvSpPr>
        <p:spPr>
          <a:xfrm>
            <a:off x="108338" y="238207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1" name="Action Button: Custom 16">
            <a:hlinkClick r:id="" action="ppaction://noaction" highlightClick="1">
              <a:snd r:embed="rId8" name="8.3.1.6 Slide 16 3.wav"/>
            </a:hlinkClick>
            <a:extLst>
              <a:ext uri="{FF2B5EF4-FFF2-40B4-BE49-F238E27FC236}">
                <a16:creationId xmlns:a16="http://schemas.microsoft.com/office/drawing/2014/main" id="{B85890CB-843E-4FA0-9756-DB8B1E2B8E4F}"/>
              </a:ext>
            </a:extLst>
          </p:cNvPr>
          <p:cNvSpPr/>
          <p:nvPr/>
        </p:nvSpPr>
        <p:spPr>
          <a:xfrm>
            <a:off x="106260" y="289276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3" name="Action Button: Custom 16">
            <a:hlinkClick r:id="" action="ppaction://noaction" highlightClick="1">
              <a:snd r:embed="rId9" name="8.3.1.6 Slide 16 4.wav"/>
            </a:hlinkClick>
            <a:extLst>
              <a:ext uri="{FF2B5EF4-FFF2-40B4-BE49-F238E27FC236}">
                <a16:creationId xmlns:a16="http://schemas.microsoft.com/office/drawing/2014/main" id="{685AAA2C-91DF-4BE3-AC64-5C4033550591}"/>
              </a:ext>
            </a:extLst>
          </p:cNvPr>
          <p:cNvSpPr/>
          <p:nvPr/>
        </p:nvSpPr>
        <p:spPr>
          <a:xfrm>
            <a:off x="106260" y="337492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4" name="Action Button: Custom 16">
            <a:hlinkClick r:id="" action="ppaction://noaction" highlightClick="1">
              <a:snd r:embed="rId10" name="8.3.1.6 Slide 16 5.wav"/>
            </a:hlinkClick>
            <a:extLst>
              <a:ext uri="{FF2B5EF4-FFF2-40B4-BE49-F238E27FC236}">
                <a16:creationId xmlns:a16="http://schemas.microsoft.com/office/drawing/2014/main" id="{E83D6D26-BF5D-4CAA-819B-96CFC0E2B93A}"/>
              </a:ext>
            </a:extLst>
          </p:cNvPr>
          <p:cNvSpPr/>
          <p:nvPr/>
        </p:nvSpPr>
        <p:spPr>
          <a:xfrm>
            <a:off x="106260" y="389246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TextBox 24" descr="text box hiding answer">
            <a:extLst>
              <a:ext uri="{FF2B5EF4-FFF2-40B4-BE49-F238E27FC236}">
                <a16:creationId xmlns:a16="http://schemas.microsoft.com/office/drawing/2014/main" id="{233E0D77-4514-46B1-B8F4-F5EAC2947CBA}"/>
              </a:ext>
            </a:extLst>
          </p:cNvPr>
          <p:cNvSpPr txBox="1"/>
          <p:nvPr/>
        </p:nvSpPr>
        <p:spPr>
          <a:xfrm>
            <a:off x="649594" y="3980689"/>
            <a:ext cx="1192419"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Action Button: Custom 16">
            <a:hlinkClick r:id="" action="ppaction://noaction" highlightClick="1">
              <a:snd r:embed="rId11" name="8.3.1.6 Slide 16 6.wav"/>
            </a:hlinkClick>
            <a:extLst>
              <a:ext uri="{FF2B5EF4-FFF2-40B4-BE49-F238E27FC236}">
                <a16:creationId xmlns:a16="http://schemas.microsoft.com/office/drawing/2014/main" id="{1A903B86-E5A7-43CE-A674-A0A8D3A05E02}"/>
              </a:ext>
            </a:extLst>
          </p:cNvPr>
          <p:cNvSpPr/>
          <p:nvPr/>
        </p:nvSpPr>
        <p:spPr>
          <a:xfrm>
            <a:off x="111054" y="437839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7" name="TextBox 26" descr="text box hiding answer">
            <a:extLst>
              <a:ext uri="{FF2B5EF4-FFF2-40B4-BE49-F238E27FC236}">
                <a16:creationId xmlns:a16="http://schemas.microsoft.com/office/drawing/2014/main" id="{1DAADE85-5570-4DA9-80EE-DBBC0233745E}"/>
              </a:ext>
            </a:extLst>
          </p:cNvPr>
          <p:cNvSpPr txBox="1"/>
          <p:nvPr/>
        </p:nvSpPr>
        <p:spPr>
          <a:xfrm>
            <a:off x="592591" y="4466613"/>
            <a:ext cx="1331942" cy="28435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Action Button: Custom 16">
            <a:hlinkClick r:id="" action="ppaction://noaction" highlightClick="1">
              <a:snd r:embed="rId12" name="8.3.1.6 Slide 16 7.wav"/>
            </a:hlinkClick>
            <a:extLst>
              <a:ext uri="{FF2B5EF4-FFF2-40B4-BE49-F238E27FC236}">
                <a16:creationId xmlns:a16="http://schemas.microsoft.com/office/drawing/2014/main" id="{86B0A453-DFBD-4C6B-8900-7801DBBE1E8B}"/>
              </a:ext>
            </a:extLst>
          </p:cNvPr>
          <p:cNvSpPr/>
          <p:nvPr/>
        </p:nvSpPr>
        <p:spPr>
          <a:xfrm>
            <a:off x="116454" y="488475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0" name="TextBox 29" descr="text box hiding answer">
            <a:extLst>
              <a:ext uri="{FF2B5EF4-FFF2-40B4-BE49-F238E27FC236}">
                <a16:creationId xmlns:a16="http://schemas.microsoft.com/office/drawing/2014/main" id="{4EB1B0F8-E88E-415C-9A2D-858B1FE02045}"/>
              </a:ext>
            </a:extLst>
          </p:cNvPr>
          <p:cNvSpPr txBox="1"/>
          <p:nvPr/>
        </p:nvSpPr>
        <p:spPr>
          <a:xfrm>
            <a:off x="584123" y="4972982"/>
            <a:ext cx="128365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Action Button: Custom 16">
            <a:hlinkClick r:id="" action="ppaction://noaction" highlightClick="1">
              <a:snd r:embed="rId13" name="8.3.1.6 Slide 16 8.wav"/>
            </a:hlinkClick>
            <a:extLst>
              <a:ext uri="{FF2B5EF4-FFF2-40B4-BE49-F238E27FC236}">
                <a16:creationId xmlns:a16="http://schemas.microsoft.com/office/drawing/2014/main" id="{D03680C1-62C3-4E24-AE2A-D1EA0479DD33}"/>
              </a:ext>
            </a:extLst>
          </p:cNvPr>
          <p:cNvSpPr/>
          <p:nvPr/>
        </p:nvSpPr>
        <p:spPr>
          <a:xfrm>
            <a:off x="106260" y="537189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2" name="TextBox 31" descr="text box hiding answer">
            <a:extLst>
              <a:ext uri="{FF2B5EF4-FFF2-40B4-BE49-F238E27FC236}">
                <a16:creationId xmlns:a16="http://schemas.microsoft.com/office/drawing/2014/main" id="{4B9E1F47-DD9E-41B9-A2EC-0FBE300451BF}"/>
              </a:ext>
            </a:extLst>
          </p:cNvPr>
          <p:cNvSpPr txBox="1"/>
          <p:nvPr/>
        </p:nvSpPr>
        <p:spPr>
          <a:xfrm>
            <a:off x="603434" y="5474722"/>
            <a:ext cx="129331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descr="text box hiding answer">
            <a:extLst>
              <a:ext uri="{FF2B5EF4-FFF2-40B4-BE49-F238E27FC236}">
                <a16:creationId xmlns:a16="http://schemas.microsoft.com/office/drawing/2014/main" id="{E640ABB7-731C-4463-9939-0D80498A3119}"/>
              </a:ext>
            </a:extLst>
          </p:cNvPr>
          <p:cNvSpPr txBox="1"/>
          <p:nvPr/>
        </p:nvSpPr>
        <p:spPr>
          <a:xfrm>
            <a:off x="645763" y="1941265"/>
            <a:ext cx="1083876" cy="32610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Box 34" descr="text box hiding answer">
            <a:extLst>
              <a:ext uri="{FF2B5EF4-FFF2-40B4-BE49-F238E27FC236}">
                <a16:creationId xmlns:a16="http://schemas.microsoft.com/office/drawing/2014/main" id="{13B65D76-F219-4725-B366-8693F20446E9}"/>
              </a:ext>
            </a:extLst>
          </p:cNvPr>
          <p:cNvSpPr txBox="1"/>
          <p:nvPr/>
        </p:nvSpPr>
        <p:spPr>
          <a:xfrm>
            <a:off x="592591" y="2445931"/>
            <a:ext cx="1150706"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EB3D8FCF-F7E3-42DF-864F-24DC5446A457}"/>
              </a:ext>
            </a:extLst>
          </p:cNvPr>
          <p:cNvSpPr txBox="1"/>
          <p:nvPr/>
        </p:nvSpPr>
        <p:spPr>
          <a:xfrm>
            <a:off x="645763" y="2996670"/>
            <a:ext cx="1083876"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47785F4E-2A25-4778-9BC8-3D08B635BB66}"/>
              </a:ext>
            </a:extLst>
          </p:cNvPr>
          <p:cNvSpPr txBox="1"/>
          <p:nvPr/>
        </p:nvSpPr>
        <p:spPr>
          <a:xfrm>
            <a:off x="645763" y="3482594"/>
            <a:ext cx="1089767" cy="26159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9" name="Picture 38" descr="A picture containing text, vector graphics&#10;&#10;Description automatically generated">
            <a:extLst>
              <a:ext uri="{FF2B5EF4-FFF2-40B4-BE49-F238E27FC236}">
                <a16:creationId xmlns:a16="http://schemas.microsoft.com/office/drawing/2014/main" id="{9370C438-68A5-4F61-AC5B-81708FC86AB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34" y="744198"/>
            <a:ext cx="1134920" cy="1138439"/>
          </a:xfrm>
          <a:prstGeom prst="rect">
            <a:avLst/>
          </a:prstGeom>
        </p:spPr>
      </p:pic>
      <p:pic>
        <p:nvPicPr>
          <p:cNvPr id="41" name="Picture 40">
            <a:extLst>
              <a:ext uri="{FF2B5EF4-FFF2-40B4-BE49-F238E27FC236}">
                <a16:creationId xmlns:a16="http://schemas.microsoft.com/office/drawing/2014/main" id="{6F015C83-AFE0-4494-AB18-0DA2DCB47191}"/>
              </a:ext>
            </a:extLst>
          </p:cNvPr>
          <p:cNvPicPr>
            <a:picLocks noChangeAspect="1"/>
          </p:cNvPicPr>
          <p:nvPr/>
        </p:nvPicPr>
        <p:blipFill>
          <a:blip r:embed="rId15" cstate="print">
            <a:clrChange>
              <a:clrFrom>
                <a:srgbClr val="0B0603"/>
              </a:clrFrom>
              <a:clrTo>
                <a:srgbClr val="0B0603">
                  <a:alpha val="0"/>
                </a:srgbClr>
              </a:clrTo>
            </a:clrChange>
            <a:extLst>
              <a:ext uri="{28A0092B-C50C-407E-A947-70E740481C1C}">
                <a14:useLocalDpi xmlns:a14="http://schemas.microsoft.com/office/drawing/2010/main" val="0"/>
              </a:ext>
            </a:extLst>
          </a:blip>
          <a:stretch>
            <a:fillRect/>
          </a:stretch>
        </p:blipFill>
        <p:spPr>
          <a:xfrm>
            <a:off x="6887676" y="1739630"/>
            <a:ext cx="2967524" cy="2350835"/>
          </a:xfrm>
          <a:prstGeom prst="rect">
            <a:avLst/>
          </a:prstGeom>
        </p:spPr>
      </p:pic>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43757" y="4811122"/>
            <a:ext cx="821518" cy="648999"/>
          </a:xfrm>
          <a:prstGeom prst="rect">
            <a:avLst/>
          </a:prstGeom>
        </p:spPr>
      </p:pic>
      <p:pic>
        <p:nvPicPr>
          <p:cNvPr id="10" name="Picture 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587057" y="3452289"/>
            <a:ext cx="764439" cy="799308"/>
          </a:xfrm>
          <a:prstGeom prst="rect">
            <a:avLst/>
          </a:prstGeom>
        </p:spPr>
      </p:pic>
      <p:pic>
        <p:nvPicPr>
          <p:cNvPr id="11" name="Picture 1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69114" y="4194071"/>
            <a:ext cx="1513877" cy="1160639"/>
          </a:xfrm>
          <a:prstGeom prst="rect">
            <a:avLst/>
          </a:prstGeom>
        </p:spPr>
      </p:pic>
      <p:pic>
        <p:nvPicPr>
          <p:cNvPr id="12" name="Picture 1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21355376">
            <a:off x="7836461" y="5055970"/>
            <a:ext cx="764026" cy="1116077"/>
          </a:xfrm>
          <a:prstGeom prst="rect">
            <a:avLst/>
          </a:prstGeom>
        </p:spPr>
      </p:pic>
      <p:pic>
        <p:nvPicPr>
          <p:cNvPr id="13" name="Picture 1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644295" y="3646523"/>
            <a:ext cx="3082744" cy="2476471"/>
          </a:xfrm>
          <a:prstGeom prst="rect">
            <a:avLst/>
          </a:prstGeom>
        </p:spPr>
      </p:pic>
      <p:pic>
        <p:nvPicPr>
          <p:cNvPr id="14" name="Picture 1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6150423" y="5187349"/>
            <a:ext cx="1721048" cy="894945"/>
          </a:xfrm>
          <a:prstGeom prst="rect">
            <a:avLst/>
          </a:prstGeom>
        </p:spPr>
      </p:pic>
      <p:pic>
        <p:nvPicPr>
          <p:cNvPr id="15" name="Picture 1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0629197" flipV="1">
            <a:off x="6421268" y="4201072"/>
            <a:ext cx="378222" cy="540839"/>
          </a:xfrm>
          <a:prstGeom prst="rect">
            <a:avLst/>
          </a:prstGeom>
        </p:spPr>
      </p:pic>
      <p:sp>
        <p:nvSpPr>
          <p:cNvPr id="40" name="TextBox 39" descr="text box hiding answer">
            <a:extLst>
              <a:ext uri="{FF2B5EF4-FFF2-40B4-BE49-F238E27FC236}">
                <a16:creationId xmlns:a16="http://schemas.microsoft.com/office/drawing/2014/main" id="{233E0D77-4514-46B1-B8F4-F5EAC2947CBA}"/>
              </a:ext>
            </a:extLst>
          </p:cNvPr>
          <p:cNvSpPr txBox="1"/>
          <p:nvPr/>
        </p:nvSpPr>
        <p:spPr>
          <a:xfrm>
            <a:off x="3544176" y="3958018"/>
            <a:ext cx="1192419"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1DAADE85-5570-4DA9-80EE-DBBC0233745E}"/>
              </a:ext>
            </a:extLst>
          </p:cNvPr>
          <p:cNvSpPr txBox="1"/>
          <p:nvPr/>
        </p:nvSpPr>
        <p:spPr>
          <a:xfrm>
            <a:off x="3528569" y="4409701"/>
            <a:ext cx="1331942" cy="28435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descr="text box hiding answer">
            <a:extLst>
              <a:ext uri="{FF2B5EF4-FFF2-40B4-BE49-F238E27FC236}">
                <a16:creationId xmlns:a16="http://schemas.microsoft.com/office/drawing/2014/main" id="{4EB1B0F8-E88E-415C-9A2D-858B1FE02045}"/>
              </a:ext>
            </a:extLst>
          </p:cNvPr>
          <p:cNvSpPr txBox="1"/>
          <p:nvPr/>
        </p:nvSpPr>
        <p:spPr>
          <a:xfrm>
            <a:off x="3520101" y="4916070"/>
            <a:ext cx="128365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TextBox 43" descr="text box hiding answer">
            <a:extLst>
              <a:ext uri="{FF2B5EF4-FFF2-40B4-BE49-F238E27FC236}">
                <a16:creationId xmlns:a16="http://schemas.microsoft.com/office/drawing/2014/main" id="{4B9E1F47-DD9E-41B9-A2EC-0FBE300451BF}"/>
              </a:ext>
            </a:extLst>
          </p:cNvPr>
          <p:cNvSpPr txBox="1"/>
          <p:nvPr/>
        </p:nvSpPr>
        <p:spPr>
          <a:xfrm>
            <a:off x="3539412" y="5417810"/>
            <a:ext cx="1286291" cy="38220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5" name="TextBox 44" descr="text box hiding answer">
            <a:extLst>
              <a:ext uri="{FF2B5EF4-FFF2-40B4-BE49-F238E27FC236}">
                <a16:creationId xmlns:a16="http://schemas.microsoft.com/office/drawing/2014/main" id="{E640ABB7-731C-4463-9939-0D80498A3119}"/>
              </a:ext>
            </a:extLst>
          </p:cNvPr>
          <p:cNvSpPr txBox="1"/>
          <p:nvPr/>
        </p:nvSpPr>
        <p:spPr>
          <a:xfrm>
            <a:off x="3581741" y="1884353"/>
            <a:ext cx="1083876" cy="32610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13B65D76-F219-4725-B366-8693F20446E9}"/>
              </a:ext>
            </a:extLst>
          </p:cNvPr>
          <p:cNvSpPr txBox="1"/>
          <p:nvPr/>
        </p:nvSpPr>
        <p:spPr>
          <a:xfrm>
            <a:off x="3539454" y="2389019"/>
            <a:ext cx="1304153" cy="43556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7" name="TextBox 46" descr="text box hiding answer">
            <a:extLst>
              <a:ext uri="{FF2B5EF4-FFF2-40B4-BE49-F238E27FC236}">
                <a16:creationId xmlns:a16="http://schemas.microsoft.com/office/drawing/2014/main" id="{EB3D8FCF-F7E3-42DF-864F-24DC5446A457}"/>
              </a:ext>
            </a:extLst>
          </p:cNvPr>
          <p:cNvSpPr txBox="1"/>
          <p:nvPr/>
        </p:nvSpPr>
        <p:spPr>
          <a:xfrm>
            <a:off x="3581741" y="2939758"/>
            <a:ext cx="1083876"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8" name="TextBox 47" descr="text box hiding answer">
            <a:extLst>
              <a:ext uri="{FF2B5EF4-FFF2-40B4-BE49-F238E27FC236}">
                <a16:creationId xmlns:a16="http://schemas.microsoft.com/office/drawing/2014/main" id="{47785F4E-2A25-4778-9BC8-3D08B635BB66}"/>
              </a:ext>
            </a:extLst>
          </p:cNvPr>
          <p:cNvSpPr txBox="1"/>
          <p:nvPr/>
        </p:nvSpPr>
        <p:spPr>
          <a:xfrm>
            <a:off x="3581741" y="3425681"/>
            <a:ext cx="1196250" cy="36710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8" name="TextBox 57" descr="text box hiding answer">
            <a:extLst>
              <a:ext uri="{FF2B5EF4-FFF2-40B4-BE49-F238E27FC236}">
                <a16:creationId xmlns:a16="http://schemas.microsoft.com/office/drawing/2014/main" id="{233E0D77-4514-46B1-B8F4-F5EAC2947CBA}"/>
              </a:ext>
            </a:extLst>
          </p:cNvPr>
          <p:cNvSpPr txBox="1"/>
          <p:nvPr/>
        </p:nvSpPr>
        <p:spPr>
          <a:xfrm>
            <a:off x="1965206" y="3998209"/>
            <a:ext cx="1192419"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9" name="TextBox 58" descr="text box hiding answer">
            <a:extLst>
              <a:ext uri="{FF2B5EF4-FFF2-40B4-BE49-F238E27FC236}">
                <a16:creationId xmlns:a16="http://schemas.microsoft.com/office/drawing/2014/main" id="{1DAADE85-5570-4DA9-80EE-DBBC0233745E}"/>
              </a:ext>
            </a:extLst>
          </p:cNvPr>
          <p:cNvSpPr txBox="1"/>
          <p:nvPr/>
        </p:nvSpPr>
        <p:spPr>
          <a:xfrm>
            <a:off x="1908203" y="4484133"/>
            <a:ext cx="1331942" cy="28435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0" name="TextBox 59" descr="text box hiding answer">
            <a:extLst>
              <a:ext uri="{FF2B5EF4-FFF2-40B4-BE49-F238E27FC236}">
                <a16:creationId xmlns:a16="http://schemas.microsoft.com/office/drawing/2014/main" id="{4EB1B0F8-E88E-415C-9A2D-858B1FE02045}"/>
              </a:ext>
            </a:extLst>
          </p:cNvPr>
          <p:cNvSpPr txBox="1"/>
          <p:nvPr/>
        </p:nvSpPr>
        <p:spPr>
          <a:xfrm>
            <a:off x="1899735" y="4990502"/>
            <a:ext cx="128365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1" name="TextBox 60" descr="text box hiding answer">
            <a:extLst>
              <a:ext uri="{FF2B5EF4-FFF2-40B4-BE49-F238E27FC236}">
                <a16:creationId xmlns:a16="http://schemas.microsoft.com/office/drawing/2014/main" id="{4B9E1F47-DD9E-41B9-A2EC-0FBE300451BF}"/>
              </a:ext>
            </a:extLst>
          </p:cNvPr>
          <p:cNvSpPr txBox="1"/>
          <p:nvPr/>
        </p:nvSpPr>
        <p:spPr>
          <a:xfrm>
            <a:off x="1919046" y="5492242"/>
            <a:ext cx="129331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2" name="TextBox 61" descr="text box hiding answer">
            <a:extLst>
              <a:ext uri="{FF2B5EF4-FFF2-40B4-BE49-F238E27FC236}">
                <a16:creationId xmlns:a16="http://schemas.microsoft.com/office/drawing/2014/main" id="{E640ABB7-731C-4463-9939-0D80498A3119}"/>
              </a:ext>
            </a:extLst>
          </p:cNvPr>
          <p:cNvSpPr txBox="1"/>
          <p:nvPr/>
        </p:nvSpPr>
        <p:spPr>
          <a:xfrm>
            <a:off x="1961375" y="1958785"/>
            <a:ext cx="1083876" cy="32610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3" name="TextBox 62" descr="text box hiding answer">
            <a:extLst>
              <a:ext uri="{FF2B5EF4-FFF2-40B4-BE49-F238E27FC236}">
                <a16:creationId xmlns:a16="http://schemas.microsoft.com/office/drawing/2014/main" id="{13B65D76-F219-4725-B366-8693F20446E9}"/>
              </a:ext>
            </a:extLst>
          </p:cNvPr>
          <p:cNvSpPr txBox="1"/>
          <p:nvPr/>
        </p:nvSpPr>
        <p:spPr>
          <a:xfrm>
            <a:off x="2003453" y="2482501"/>
            <a:ext cx="1150706"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4" name="TextBox 63" descr="text box hiding answer">
            <a:extLst>
              <a:ext uri="{FF2B5EF4-FFF2-40B4-BE49-F238E27FC236}">
                <a16:creationId xmlns:a16="http://schemas.microsoft.com/office/drawing/2014/main" id="{EB3D8FCF-F7E3-42DF-864F-24DC5446A457}"/>
              </a:ext>
            </a:extLst>
          </p:cNvPr>
          <p:cNvSpPr txBox="1"/>
          <p:nvPr/>
        </p:nvSpPr>
        <p:spPr>
          <a:xfrm>
            <a:off x="1961375" y="3003304"/>
            <a:ext cx="1083876"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5" name="TextBox 64" descr="text box hiding answer">
            <a:extLst>
              <a:ext uri="{FF2B5EF4-FFF2-40B4-BE49-F238E27FC236}">
                <a16:creationId xmlns:a16="http://schemas.microsoft.com/office/drawing/2014/main" id="{47785F4E-2A25-4778-9BC8-3D08B635BB66}"/>
              </a:ext>
            </a:extLst>
          </p:cNvPr>
          <p:cNvSpPr txBox="1"/>
          <p:nvPr/>
        </p:nvSpPr>
        <p:spPr>
          <a:xfrm>
            <a:off x="1961375" y="3500114"/>
            <a:ext cx="1089767" cy="26159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Speech Bubble: Rectangle with Corners Rounded 48">
            <a:extLst>
              <a:ext uri="{FF2B5EF4-FFF2-40B4-BE49-F238E27FC236}">
                <a16:creationId xmlns:a16="http://schemas.microsoft.com/office/drawing/2014/main" id="{2AFBA417-700E-47C5-9DBE-F95CB69412C5}"/>
              </a:ext>
            </a:extLst>
          </p:cNvPr>
          <p:cNvSpPr/>
          <p:nvPr/>
        </p:nvSpPr>
        <p:spPr>
          <a:xfrm>
            <a:off x="934958" y="922955"/>
            <a:ext cx="2136989" cy="464738"/>
          </a:xfrm>
          <a:prstGeom prst="wedgeRoundRectCallout">
            <a:avLst>
              <a:gd name="adj1" fmla="val -59724"/>
              <a:gd name="adj2" fmla="val 44990"/>
              <a:gd name="adj3" fmla="val 16667"/>
            </a:avLst>
          </a:prstGeom>
          <a:solidFill>
            <a:schemeClr val="accent5">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bunt - colourful</a:t>
            </a:r>
            <a:endParaRPr kumimoji="0" lang="fr-FR" sz="20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53344" y="247046"/>
            <a:ext cx="1003983" cy="37477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5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6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6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30" grpId="0" animBg="1"/>
      <p:bldP spid="32" grpId="0" animBg="1"/>
      <p:bldP spid="34" grpId="0" animBg="1"/>
      <p:bldP spid="35" grpId="0" animBg="1"/>
      <p:bldP spid="36" grpId="0" animBg="1"/>
      <p:bldP spid="37" grpId="0" animBg="1"/>
      <p:bldP spid="40" grpId="0" animBg="1"/>
      <p:bldP spid="42" grpId="0" animBg="1"/>
      <p:bldP spid="43" grpId="0" animBg="1"/>
      <p:bldP spid="44" grpId="0" animBg="1"/>
      <p:bldP spid="45" grpId="0" animBg="1"/>
      <p:bldP spid="46" grpId="0" animBg="1"/>
      <p:bldP spid="47" grpId="0" animBg="1"/>
      <p:bldP spid="48" grpId="0" animBg="1"/>
      <p:bldP spid="58" grpId="0" animBg="1"/>
      <p:bldP spid="59" grpId="0" animBg="1"/>
      <p:bldP spid="60" grpId="0" animBg="1"/>
      <p:bldP spid="61" grpId="0" animBg="1"/>
      <p:bldP spid="62" grpId="0" animBg="1"/>
      <p:bldP spid="63" grpId="0" animBg="1"/>
      <p:bldP spid="64" grpId="0" animBg="1"/>
      <p:bldP spid="65" grpId="0" animBg="1"/>
      <p:bldP spid="4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7288"/>
            <a:ext cx="4017364" cy="872111"/>
          </a:xfrm>
          <a:prstGeom prst="rect">
            <a:avLst/>
          </a:prstGeom>
        </p:spPr>
      </p:pic>
      <p:sp>
        <p:nvSpPr>
          <p:cNvPr id="10" name="Title 3"/>
          <p:cNvSpPr txBox="1">
            <a:spLocks/>
          </p:cNvSpPr>
          <p:nvPr/>
        </p:nvSpPr>
        <p:spPr>
          <a:xfrm>
            <a:off x="300038" y="163633"/>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9677625" y="213710"/>
            <a:ext cx="2322316" cy="40011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139217"/>
            <a:ext cx="5706319" cy="707849"/>
          </a:xfrm>
        </p:spPr>
        <p:txBody>
          <a:bodyPr>
            <a:normAutofit/>
          </a:bodyPr>
          <a:lstStyle/>
          <a:p>
            <a:r>
              <a:rPr lang="en-GB" sz="3600" b="1" dirty="0">
                <a:solidFill>
                  <a:schemeClr val="bg1"/>
                </a:solidFill>
              </a:rPr>
              <a:t>In der Garage</a:t>
            </a:r>
          </a:p>
        </p:txBody>
      </p:sp>
      <p:sp>
        <p:nvSpPr>
          <p:cNvPr id="4" name="TextBox 3">
            <a:extLst>
              <a:ext uri="{FF2B5EF4-FFF2-40B4-BE49-F238E27FC236}">
                <a16:creationId xmlns:a16="http://schemas.microsoft.com/office/drawing/2014/main" id="{4E24CCF8-DB39-4952-82AD-598D1B8B44D6}"/>
              </a:ext>
            </a:extLst>
          </p:cNvPr>
          <p:cNvSpPr txBox="1"/>
          <p:nvPr/>
        </p:nvSpPr>
        <p:spPr>
          <a:xfrm>
            <a:off x="3740581" y="425072"/>
            <a:ext cx="122055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Alastair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Garage.</a:t>
            </a:r>
          </a:p>
        </p:txBody>
      </p:sp>
      <p:grpSp>
        <p:nvGrpSpPr>
          <p:cNvPr id="6" name="Group 5">
            <a:extLst>
              <a:ext uri="{FF2B5EF4-FFF2-40B4-BE49-F238E27FC236}">
                <a16:creationId xmlns:a16="http://schemas.microsoft.com/office/drawing/2014/main" id="{D6BFF46C-E73C-4763-9C18-3C9E3FB86397}"/>
              </a:ext>
            </a:extLst>
          </p:cNvPr>
          <p:cNvGrpSpPr/>
          <p:nvPr/>
        </p:nvGrpSpPr>
        <p:grpSpPr>
          <a:xfrm>
            <a:off x="564550" y="1612701"/>
            <a:ext cx="3218870" cy="4744556"/>
            <a:chOff x="274384" y="1762185"/>
            <a:chExt cx="3218870" cy="4386210"/>
          </a:xfrm>
        </p:grpSpPr>
        <p:grpSp>
          <p:nvGrpSpPr>
            <p:cNvPr id="41" name="Group 40">
              <a:extLst>
                <a:ext uri="{FF2B5EF4-FFF2-40B4-BE49-F238E27FC236}">
                  <a16:creationId xmlns:a16="http://schemas.microsoft.com/office/drawing/2014/main" id="{1711C28C-9F70-409D-9D76-0ABDC97D0888}"/>
                </a:ext>
              </a:extLst>
            </p:cNvPr>
            <p:cNvGrpSpPr/>
            <p:nvPr/>
          </p:nvGrpSpPr>
          <p:grpSpPr>
            <a:xfrm>
              <a:off x="300036" y="1762185"/>
              <a:ext cx="3193218" cy="4386210"/>
              <a:chOff x="4719331" y="2191837"/>
              <a:chExt cx="2344724" cy="4003200"/>
            </a:xfrm>
          </p:grpSpPr>
          <p:grpSp>
            <p:nvGrpSpPr>
              <p:cNvPr id="42" name="Group 41">
                <a:extLst>
                  <a:ext uri="{FF2B5EF4-FFF2-40B4-BE49-F238E27FC236}">
                    <a16:creationId xmlns:a16="http://schemas.microsoft.com/office/drawing/2014/main" id="{FF55CF41-6C4F-4F0B-8DB5-A9FAD52C8493}"/>
                  </a:ext>
                </a:extLst>
              </p:cNvPr>
              <p:cNvGrpSpPr/>
              <p:nvPr/>
            </p:nvGrpSpPr>
            <p:grpSpPr>
              <a:xfrm>
                <a:off x="4719331" y="2191837"/>
                <a:ext cx="2314515" cy="4003200"/>
                <a:chOff x="4719331" y="2191837"/>
                <a:chExt cx="2198943" cy="4003200"/>
              </a:xfrm>
            </p:grpSpPr>
            <p:grpSp>
              <p:nvGrpSpPr>
                <p:cNvPr id="54" name="Group 53">
                  <a:extLst>
                    <a:ext uri="{FF2B5EF4-FFF2-40B4-BE49-F238E27FC236}">
                      <a16:creationId xmlns:a16="http://schemas.microsoft.com/office/drawing/2014/main" id="{E7E33C3A-AF5E-4074-9144-498849AEFF59}"/>
                    </a:ext>
                  </a:extLst>
                </p:cNvPr>
                <p:cNvGrpSpPr/>
                <p:nvPr/>
              </p:nvGrpSpPr>
              <p:grpSpPr>
                <a:xfrm>
                  <a:off x="4719331" y="2191837"/>
                  <a:ext cx="2198943" cy="4003200"/>
                  <a:chOff x="-30479" y="22860"/>
                  <a:chExt cx="3394710" cy="6004560"/>
                </a:xfrm>
              </p:grpSpPr>
              <p:grpSp>
                <p:nvGrpSpPr>
                  <p:cNvPr id="56" name="Group 55">
                    <a:extLst>
                      <a:ext uri="{FF2B5EF4-FFF2-40B4-BE49-F238E27FC236}">
                        <a16:creationId xmlns:a16="http://schemas.microsoft.com/office/drawing/2014/main" id="{9A37FFF0-C7FB-4D41-96C2-7958C1E31ADD}"/>
                      </a:ext>
                    </a:extLst>
                  </p:cNvPr>
                  <p:cNvGrpSpPr/>
                  <p:nvPr/>
                </p:nvGrpSpPr>
                <p:grpSpPr>
                  <a:xfrm>
                    <a:off x="-30479" y="22860"/>
                    <a:ext cx="3394710" cy="6004560"/>
                    <a:chOff x="-30479" y="22860"/>
                    <a:chExt cx="3394710" cy="6004560"/>
                  </a:xfrm>
                </p:grpSpPr>
                <p:grpSp>
                  <p:nvGrpSpPr>
                    <p:cNvPr id="58" name="Group 57">
                      <a:extLst>
                        <a:ext uri="{FF2B5EF4-FFF2-40B4-BE49-F238E27FC236}">
                          <a16:creationId xmlns:a16="http://schemas.microsoft.com/office/drawing/2014/main" id="{BF5A4925-A82A-495A-AD96-17001586A03A}"/>
                        </a:ext>
                      </a:extLst>
                    </p:cNvPr>
                    <p:cNvGrpSpPr/>
                    <p:nvPr/>
                  </p:nvGrpSpPr>
                  <p:grpSpPr>
                    <a:xfrm>
                      <a:off x="-30479" y="22860"/>
                      <a:ext cx="3394710" cy="6004560"/>
                      <a:chOff x="-30479" y="22860"/>
                      <a:chExt cx="3394710" cy="6004560"/>
                    </a:xfrm>
                  </p:grpSpPr>
                  <p:sp>
                    <p:nvSpPr>
                      <p:cNvPr id="60" name="Rectangle: Rounded Corners 59">
                        <a:extLst>
                          <a:ext uri="{FF2B5EF4-FFF2-40B4-BE49-F238E27FC236}">
                            <a16:creationId xmlns:a16="http://schemas.microsoft.com/office/drawing/2014/main" id="{5010531D-FFA2-4B59-B1F9-9D56A21B3CE6}"/>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DF539304-E756-4267-BDE1-D7C1BF632FCC}"/>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9" name="Oval 58">
                      <a:extLst>
                        <a:ext uri="{FF2B5EF4-FFF2-40B4-BE49-F238E27FC236}">
                          <a16:creationId xmlns:a16="http://schemas.microsoft.com/office/drawing/2014/main" id="{5654E216-0913-4DE1-A77C-5D05B63FCE91}"/>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57" name="Speech Bubble: Rectangle with Corners Rounded 56">
                    <a:extLst>
                      <a:ext uri="{FF2B5EF4-FFF2-40B4-BE49-F238E27FC236}">
                        <a16:creationId xmlns:a16="http://schemas.microsoft.com/office/drawing/2014/main" id="{326E22B9-4401-409E-B138-79051EAF1BC2}"/>
                      </a:ext>
                    </a:extLst>
                  </p:cNvPr>
                  <p:cNvSpPr/>
                  <p:nvPr/>
                </p:nvSpPr>
                <p:spPr>
                  <a:xfrm>
                    <a:off x="266310" y="525981"/>
                    <a:ext cx="2830692" cy="2210023"/>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55" name="TextBox 54">
                  <a:extLst>
                    <a:ext uri="{FF2B5EF4-FFF2-40B4-BE49-F238E27FC236}">
                      <a16:creationId xmlns:a16="http://schemas.microsoft.com/office/drawing/2014/main" id="{FB291743-5914-4692-965D-2410D62EF1EB}"/>
                    </a:ext>
                  </a:extLst>
                </p:cNvPr>
                <p:cNvSpPr txBox="1"/>
                <p:nvPr/>
              </p:nvSpPr>
              <p:spPr>
                <a:xfrm>
                  <a:off x="4942342" y="2543699"/>
                  <a:ext cx="1906490" cy="1488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Mia: </a:t>
                  </a:r>
                  <a:r>
                    <a:rPr kumimoji="0" lang="en-GB" sz="20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Unsere</a:t>
                  </a:r>
                  <a:r>
                    <a:rPr kumimoji="0" lang="en-GB"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neue</a:t>
                  </a:r>
                  <a:r>
                    <a:rPr kumimoji="0" lang="en-GB"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Garage </a:t>
                  </a:r>
                  <a:r>
                    <a:rPr kumimoji="0" lang="en-GB" sz="20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ist</a:t>
                  </a:r>
                  <a:r>
                    <a:rPr kumimoji="0" lang="en-GB"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wie</a:t>
                  </a:r>
                  <a:r>
                    <a:rPr kumimoji="0" lang="en-GB"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a:t>
                  </a:r>
                  <a:r>
                    <a:rPr kumimoji="0" lang="en-GB"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Museum! Dort </a:t>
                  </a:r>
                  <a:r>
                    <a:rPr kumimoji="0" lang="en-GB" sz="20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gibt</a:t>
                  </a:r>
                  <a:r>
                    <a:rPr kumimoji="0" lang="en-GB"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es </a:t>
                  </a:r>
                  <a:r>
                    <a:rPr kumimoji="0" lang="en-GB" sz="2000" i="0" u="none" strike="noStrike" kern="1200" cap="none" spc="0" normalizeH="0" baseline="0" noProof="0" err="1">
                      <a:ln>
                        <a:noFill/>
                      </a:ln>
                      <a:solidFill>
                        <a:srgbClr val="1F4E79"/>
                      </a:solidFill>
                      <a:effectLst/>
                      <a:uLnTx/>
                      <a:uFillTx/>
                      <a:latin typeface="Century Gothic" panose="020B0502020202020204" pitchFamily="34" charset="0"/>
                      <a:ea typeface="+mn-ea"/>
                      <a:cs typeface="+mn-cs"/>
                    </a:rPr>
                    <a:t>ein</a:t>
                  </a:r>
                  <a:r>
                    <a:rPr kumimoji="0" lang="en-GB" sz="2000" i="0" u="none" strike="noStrike" kern="1200" cap="none" spc="0" normalizeH="0" baseline="0" noProof="0">
                      <a:ln>
                        <a:noFill/>
                      </a:ln>
                      <a:solidFill>
                        <a:srgbClr val="1F4E79"/>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kaputtes</a:t>
                  </a:r>
                  <a:r>
                    <a:rPr kumimoji="0" lang="en-GB" sz="20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Auto…</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50" name="Speech Bubble: Rectangle with Corners Rounded 49">
                <a:extLst>
                  <a:ext uri="{FF2B5EF4-FFF2-40B4-BE49-F238E27FC236}">
                    <a16:creationId xmlns:a16="http://schemas.microsoft.com/office/drawing/2014/main" id="{F992EB51-51E3-434E-9049-3148585122D2}"/>
                  </a:ext>
                </a:extLst>
              </p:cNvPr>
              <p:cNvSpPr/>
              <p:nvPr/>
            </p:nvSpPr>
            <p:spPr>
              <a:xfrm>
                <a:off x="4921682" y="4361688"/>
                <a:ext cx="1929967" cy="1396398"/>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2" name="TextBox 51">
                <a:extLst>
                  <a:ext uri="{FF2B5EF4-FFF2-40B4-BE49-F238E27FC236}">
                    <a16:creationId xmlns:a16="http://schemas.microsoft.com/office/drawing/2014/main" id="{B17A4EDE-2CB8-42B1-990F-5DEDB3D427BC}"/>
                  </a:ext>
                </a:extLst>
              </p:cNvPr>
              <p:cNvSpPr txBox="1"/>
              <p:nvPr/>
            </p:nvSpPr>
            <p:spPr>
              <a:xfrm>
                <a:off x="4904577" y="4346490"/>
                <a:ext cx="2159478" cy="1376332"/>
              </a:xfrm>
              <a:prstGeom prst="rect">
                <a:avLst/>
              </a:prstGeom>
              <a:noFill/>
            </p:spPr>
            <p:txBody>
              <a:bodyPr wrap="square" rtlCol="0">
                <a:spAutoFit/>
              </a:bodyPr>
              <a:lstStyle/>
              <a:p>
                <a:pPr lvl="0">
                  <a:defRPr/>
                </a:pPr>
                <a:r>
                  <a:rPr lang="en-GB" sz="2000" dirty="0">
                    <a:solidFill>
                      <a:srgbClr val="1F4E79"/>
                    </a:solidFill>
                    <a:latin typeface="Century Gothic" panose="020B0502020202020204" pitchFamily="34" charset="0"/>
                  </a:rPr>
                  <a:t>Es </a:t>
                </a:r>
                <a:r>
                  <a:rPr lang="en-GB" sz="2000" dirty="0" err="1">
                    <a:solidFill>
                      <a:srgbClr val="1F4E79"/>
                    </a:solidFill>
                    <a:latin typeface="Century Gothic" panose="020B0502020202020204" pitchFamily="34" charset="0"/>
                  </a:rPr>
                  <a:t>gibt</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auch</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einen</a:t>
                </a:r>
                <a:r>
                  <a:rPr lang="en-GB" sz="2000" dirty="0">
                    <a:solidFill>
                      <a:srgbClr val="1F4E79"/>
                    </a:solidFill>
                    <a:latin typeface="Century Gothic" panose="020B0502020202020204" pitchFamily="34" charset="0"/>
                  </a:rPr>
                  <a:t/>
                </a:r>
                <a:br>
                  <a:rPr lang="en-GB" sz="2000" dirty="0">
                    <a:solidFill>
                      <a:srgbClr val="1F4E79"/>
                    </a:solidFill>
                    <a:latin typeface="Century Gothic" panose="020B0502020202020204" pitchFamily="34" charset="0"/>
                  </a:rPr>
                </a:br>
                <a:r>
                  <a:rPr lang="en-GB" sz="2000" dirty="0" err="1">
                    <a:solidFill>
                      <a:srgbClr val="1F4E79"/>
                    </a:solidFill>
                    <a:latin typeface="Century Gothic" panose="020B0502020202020204" pitchFamily="34" charset="0"/>
                  </a:rPr>
                  <a:t>weißen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Fußball</a:t>
                </a:r>
                <a:r>
                  <a:rPr lang="en-GB" sz="2000">
                    <a:solidFill>
                      <a:srgbClr val="1F4E79"/>
                    </a:solidFill>
                    <a:latin typeface="Century Gothic" panose="020B0502020202020204" pitchFamily="34" charset="0"/>
                  </a:rPr>
                  <a:t>, </a:t>
                </a:r>
              </a:p>
              <a:p>
                <a:pPr lvl="0">
                  <a:defRPr/>
                </a:pPr>
                <a:r>
                  <a:rPr lang="en-GB" sz="2000">
                    <a:solidFill>
                      <a:srgbClr val="1F4E79"/>
                    </a:solidFill>
                    <a:latin typeface="Century Gothic" panose="020B0502020202020204" pitchFamily="34" charset="0"/>
                  </a:rPr>
                  <a:t>ein    schönes Kleid, und eine  blaue Polizeiuniform.</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5" name="TextBox 4">
              <a:extLst>
                <a:ext uri="{FF2B5EF4-FFF2-40B4-BE49-F238E27FC236}">
                  <a16:creationId xmlns:a16="http://schemas.microsoft.com/office/drawing/2014/main" id="{B3E76E17-1667-476C-B67F-320F0DFA17C5}"/>
                </a:ext>
              </a:extLst>
            </p:cNvPr>
            <p:cNvSpPr txBox="1"/>
            <p:nvPr/>
          </p:nvSpPr>
          <p:spPr>
            <a:xfrm>
              <a:off x="274384" y="1957778"/>
              <a:ext cx="412058" cy="400110"/>
            </a:xfrm>
            <a:prstGeom prst="rect">
              <a:avLst/>
            </a:prstGeom>
            <a:solidFill>
              <a:schemeClr val="bg1"/>
            </a:solidFill>
            <a:ln w="28575">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grpSp>
      <p:grpSp>
        <p:nvGrpSpPr>
          <p:cNvPr id="100" name="Group 99">
            <a:extLst>
              <a:ext uri="{FF2B5EF4-FFF2-40B4-BE49-F238E27FC236}">
                <a16:creationId xmlns:a16="http://schemas.microsoft.com/office/drawing/2014/main" id="{D52A2B37-23C9-4BF9-9BD5-134C838AD817}"/>
              </a:ext>
            </a:extLst>
          </p:cNvPr>
          <p:cNvGrpSpPr/>
          <p:nvPr/>
        </p:nvGrpSpPr>
        <p:grpSpPr>
          <a:xfrm>
            <a:off x="4519961" y="1762184"/>
            <a:ext cx="3152078" cy="4493471"/>
            <a:chOff x="4719331" y="2191836"/>
            <a:chExt cx="2314515" cy="4101095"/>
          </a:xfrm>
        </p:grpSpPr>
        <p:grpSp>
          <p:nvGrpSpPr>
            <p:cNvPr id="103" name="Group 102">
              <a:extLst>
                <a:ext uri="{FF2B5EF4-FFF2-40B4-BE49-F238E27FC236}">
                  <a16:creationId xmlns:a16="http://schemas.microsoft.com/office/drawing/2014/main" id="{CA633584-F7D2-4C1F-A538-DAEB0E9923B3}"/>
                </a:ext>
              </a:extLst>
            </p:cNvPr>
            <p:cNvGrpSpPr/>
            <p:nvPr/>
          </p:nvGrpSpPr>
          <p:grpSpPr>
            <a:xfrm>
              <a:off x="4719331" y="2191836"/>
              <a:ext cx="2314515" cy="4101095"/>
              <a:chOff x="4719331" y="2191836"/>
              <a:chExt cx="2198943" cy="4101095"/>
            </a:xfrm>
          </p:grpSpPr>
          <p:grpSp>
            <p:nvGrpSpPr>
              <p:cNvPr id="106" name="Group 105">
                <a:extLst>
                  <a:ext uri="{FF2B5EF4-FFF2-40B4-BE49-F238E27FC236}">
                    <a16:creationId xmlns:a16="http://schemas.microsoft.com/office/drawing/2014/main" id="{440C2B6F-3498-4725-AEA5-9A276B3FC5E0}"/>
                  </a:ext>
                </a:extLst>
              </p:cNvPr>
              <p:cNvGrpSpPr/>
              <p:nvPr/>
            </p:nvGrpSpPr>
            <p:grpSpPr>
              <a:xfrm>
                <a:off x="4719331" y="2191836"/>
                <a:ext cx="2198943" cy="4101095"/>
                <a:chOff x="-30479" y="22859"/>
                <a:chExt cx="3394710" cy="6151396"/>
              </a:xfrm>
            </p:grpSpPr>
            <p:grpSp>
              <p:nvGrpSpPr>
                <p:cNvPr id="108" name="Group 107">
                  <a:extLst>
                    <a:ext uri="{FF2B5EF4-FFF2-40B4-BE49-F238E27FC236}">
                      <a16:creationId xmlns:a16="http://schemas.microsoft.com/office/drawing/2014/main" id="{04B87238-B1A6-4110-8D2A-77A1250350DA}"/>
                    </a:ext>
                  </a:extLst>
                </p:cNvPr>
                <p:cNvGrpSpPr/>
                <p:nvPr/>
              </p:nvGrpSpPr>
              <p:grpSpPr>
                <a:xfrm>
                  <a:off x="-30479" y="22859"/>
                  <a:ext cx="3394710" cy="6151396"/>
                  <a:chOff x="-30479" y="22859"/>
                  <a:chExt cx="3394710" cy="6151396"/>
                </a:xfrm>
              </p:grpSpPr>
              <p:grpSp>
                <p:nvGrpSpPr>
                  <p:cNvPr id="110" name="Group 109">
                    <a:extLst>
                      <a:ext uri="{FF2B5EF4-FFF2-40B4-BE49-F238E27FC236}">
                        <a16:creationId xmlns:a16="http://schemas.microsoft.com/office/drawing/2014/main" id="{B891564A-8E29-4327-AED2-D43655DD1E05}"/>
                      </a:ext>
                    </a:extLst>
                  </p:cNvPr>
                  <p:cNvGrpSpPr/>
                  <p:nvPr/>
                </p:nvGrpSpPr>
                <p:grpSpPr>
                  <a:xfrm>
                    <a:off x="-30479" y="22859"/>
                    <a:ext cx="3394710" cy="6151396"/>
                    <a:chOff x="-30479" y="22859"/>
                    <a:chExt cx="3394710" cy="6151396"/>
                  </a:xfrm>
                </p:grpSpPr>
                <p:sp>
                  <p:nvSpPr>
                    <p:cNvPr id="112" name="Rectangle: Rounded Corners 111">
                      <a:extLst>
                        <a:ext uri="{FF2B5EF4-FFF2-40B4-BE49-F238E27FC236}">
                          <a16:creationId xmlns:a16="http://schemas.microsoft.com/office/drawing/2014/main" id="{C6516881-DAE6-4558-B0A9-F542FB7E1122}"/>
                        </a:ext>
                      </a:extLst>
                    </p:cNvPr>
                    <p:cNvSpPr/>
                    <p:nvPr/>
                  </p:nvSpPr>
                  <p:spPr>
                    <a:xfrm>
                      <a:off x="-30479" y="22859"/>
                      <a:ext cx="3394710" cy="6151396"/>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3" name="Rectangle 112">
                      <a:extLst>
                        <a:ext uri="{FF2B5EF4-FFF2-40B4-BE49-F238E27FC236}">
                          <a16:creationId xmlns:a16="http://schemas.microsoft.com/office/drawing/2014/main" id="{BD8FF144-0F0E-45B2-A6B9-88072F1CBE0E}"/>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11" name="Oval 110">
                    <a:extLst>
                      <a:ext uri="{FF2B5EF4-FFF2-40B4-BE49-F238E27FC236}">
                        <a16:creationId xmlns:a16="http://schemas.microsoft.com/office/drawing/2014/main" id="{08D492D7-5827-466B-A602-4F6F170A9EEB}"/>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09" name="Speech Bubble: Rectangle with Corners Rounded 108">
                  <a:extLst>
                    <a:ext uri="{FF2B5EF4-FFF2-40B4-BE49-F238E27FC236}">
                      <a16:creationId xmlns:a16="http://schemas.microsoft.com/office/drawing/2014/main" id="{83F0886B-EC12-4786-8BBA-5200CDB6C609}"/>
                    </a:ext>
                  </a:extLst>
                </p:cNvPr>
                <p:cNvSpPr/>
                <p:nvPr/>
              </p:nvSpPr>
              <p:spPr>
                <a:xfrm>
                  <a:off x="266310" y="525983"/>
                  <a:ext cx="2830692" cy="202648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107" name="TextBox 106">
                <a:extLst>
                  <a:ext uri="{FF2B5EF4-FFF2-40B4-BE49-F238E27FC236}">
                    <a16:creationId xmlns:a16="http://schemas.microsoft.com/office/drawing/2014/main" id="{B7E26C78-513D-4711-BAD4-281E42B8612A}"/>
                  </a:ext>
                </a:extLst>
              </p:cNvPr>
              <p:cNvSpPr txBox="1"/>
              <p:nvPr/>
            </p:nvSpPr>
            <p:spPr>
              <a:xfrm>
                <a:off x="4919938" y="2542251"/>
                <a:ext cx="1906490" cy="3230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sng"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104" name="Speech Bubble: Rectangle with Corners Rounded 103">
              <a:extLst>
                <a:ext uri="{FF2B5EF4-FFF2-40B4-BE49-F238E27FC236}">
                  <a16:creationId xmlns:a16="http://schemas.microsoft.com/office/drawing/2014/main" id="{832304F1-25F0-47DE-B67E-EF717C5445DD}"/>
                </a:ext>
              </a:extLst>
            </p:cNvPr>
            <p:cNvSpPr/>
            <p:nvPr/>
          </p:nvSpPr>
          <p:spPr>
            <a:xfrm>
              <a:off x="4921682" y="4222400"/>
              <a:ext cx="1929967" cy="13510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5" name="TextBox 104">
              <a:extLst>
                <a:ext uri="{FF2B5EF4-FFF2-40B4-BE49-F238E27FC236}">
                  <a16:creationId xmlns:a16="http://schemas.microsoft.com/office/drawing/2014/main" id="{E6E25F74-5C9F-4C82-A57D-57DFE17C896E}"/>
                </a:ext>
              </a:extLst>
            </p:cNvPr>
            <p:cNvSpPr txBox="1"/>
            <p:nvPr/>
          </p:nvSpPr>
          <p:spPr>
            <a:xfrm>
              <a:off x="4930482" y="4361688"/>
              <a:ext cx="2067738" cy="1207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F4E79"/>
                  </a:solidFill>
                  <a:latin typeface="Century Gothic" panose="020B0502020202020204" pitchFamily="34" charset="0"/>
                </a:rPr>
                <a:t>Rechts</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gibt</a:t>
              </a:r>
              <a:r>
                <a:rPr lang="en-GB" sz="2000" dirty="0">
                  <a:solidFill>
                    <a:srgbClr val="1F4E79"/>
                  </a:solidFill>
                  <a:latin typeface="Century Gothic" panose="020B0502020202020204" pitchFamily="34" charset="0"/>
                </a:rPr>
                <a:t> es </a:t>
              </a:r>
              <a:r>
                <a:rPr lang="en-GB" sz="2000" dirty="0" err="1">
                  <a:solidFill>
                    <a:srgbClr val="1F4E79"/>
                  </a:solidFill>
                  <a:latin typeface="Century Gothic" panose="020B0502020202020204" pitchFamily="34" charset="0"/>
                </a:rPr>
                <a:t>ein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gefährliches</a:t>
              </a:r>
              <a:r>
                <a:rPr lang="en-GB" sz="2000" dirty="0">
                  <a:solidFill>
                    <a:srgbClr val="1F4E79"/>
                  </a:solidFill>
                  <a:latin typeface="Century Gothic" panose="020B0502020202020204" pitchFamily="34" charset="0"/>
                </a:rPr>
                <a:t> Rad – das </a:t>
              </a:r>
              <a:r>
                <a:rPr lang="en-GB" sz="2000" dirty="0" err="1">
                  <a:solidFill>
                    <a:srgbClr val="1F4E79"/>
                  </a:solidFill>
                  <a:latin typeface="Century Gothic" panose="020B0502020202020204" pitchFamily="34" charset="0"/>
                </a:rPr>
                <a:t>werde</a:t>
              </a:r>
              <a:r>
                <a:rPr lang="en-GB" sz="2000" dirty="0">
                  <a:solidFill>
                    <a:srgbClr val="1F4E79"/>
                  </a:solidFill>
                  <a:latin typeface="Century Gothic" panose="020B0502020202020204" pitchFamily="34" charset="0"/>
                </a:rPr>
                <a:t> ich </a:t>
              </a:r>
              <a:r>
                <a:rPr lang="en-GB" sz="2000" dirty="0" err="1">
                  <a:solidFill>
                    <a:srgbClr val="1F4E79"/>
                  </a:solidFill>
                  <a:latin typeface="Century Gothic" panose="020B0502020202020204" pitchFamily="34" charset="0"/>
                </a:rPr>
                <a:t>nie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benutzen</a:t>
              </a:r>
              <a:r>
                <a:rPr lang="en-GB" sz="2000" dirty="0">
                  <a:solidFill>
                    <a:srgbClr val="1F4E79"/>
                  </a:solidFill>
                  <a:latin typeface="Century Gothic" panose="020B0502020202020204" pitchFamily="34" charset="0"/>
                </a:rPr>
                <a:t>!</a:t>
              </a:r>
              <a:endParaRPr kumimoji="0" lang="en-GB" sz="2000" b="0" i="0"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grpSp>
        <p:nvGrpSpPr>
          <p:cNvPr id="115" name="Group 114">
            <a:extLst>
              <a:ext uri="{FF2B5EF4-FFF2-40B4-BE49-F238E27FC236}">
                <a16:creationId xmlns:a16="http://schemas.microsoft.com/office/drawing/2014/main" id="{7C6E9EFD-1C7A-4F41-A9E8-22238D266589}"/>
              </a:ext>
            </a:extLst>
          </p:cNvPr>
          <p:cNvGrpSpPr/>
          <p:nvPr/>
        </p:nvGrpSpPr>
        <p:grpSpPr>
          <a:xfrm>
            <a:off x="8451419" y="1699221"/>
            <a:ext cx="3152078" cy="4556433"/>
            <a:chOff x="4719331" y="2191836"/>
            <a:chExt cx="2314515" cy="4158559"/>
          </a:xfrm>
        </p:grpSpPr>
        <p:grpSp>
          <p:nvGrpSpPr>
            <p:cNvPr id="118" name="Group 117">
              <a:extLst>
                <a:ext uri="{FF2B5EF4-FFF2-40B4-BE49-F238E27FC236}">
                  <a16:creationId xmlns:a16="http://schemas.microsoft.com/office/drawing/2014/main" id="{DD05EF35-F6F9-4D3D-84B6-8C30C7BFEAC2}"/>
                </a:ext>
              </a:extLst>
            </p:cNvPr>
            <p:cNvGrpSpPr/>
            <p:nvPr/>
          </p:nvGrpSpPr>
          <p:grpSpPr>
            <a:xfrm>
              <a:off x="4719331" y="2191836"/>
              <a:ext cx="2314515" cy="4158559"/>
              <a:chOff x="4719331" y="2191836"/>
              <a:chExt cx="2198943" cy="4158559"/>
            </a:xfrm>
          </p:grpSpPr>
          <p:grpSp>
            <p:nvGrpSpPr>
              <p:cNvPr id="121" name="Group 120">
                <a:extLst>
                  <a:ext uri="{FF2B5EF4-FFF2-40B4-BE49-F238E27FC236}">
                    <a16:creationId xmlns:a16="http://schemas.microsoft.com/office/drawing/2014/main" id="{58135777-BD38-464F-838C-1AF71004C6F6}"/>
                  </a:ext>
                </a:extLst>
              </p:cNvPr>
              <p:cNvGrpSpPr/>
              <p:nvPr/>
            </p:nvGrpSpPr>
            <p:grpSpPr>
              <a:xfrm>
                <a:off x="4719331" y="2191836"/>
                <a:ext cx="2198943" cy="4158559"/>
                <a:chOff x="-30479" y="22859"/>
                <a:chExt cx="3394710" cy="6237589"/>
              </a:xfrm>
            </p:grpSpPr>
            <p:grpSp>
              <p:nvGrpSpPr>
                <p:cNvPr id="123" name="Group 122">
                  <a:extLst>
                    <a:ext uri="{FF2B5EF4-FFF2-40B4-BE49-F238E27FC236}">
                      <a16:creationId xmlns:a16="http://schemas.microsoft.com/office/drawing/2014/main" id="{D393975F-0786-4FB7-BECD-B084C752DAC3}"/>
                    </a:ext>
                  </a:extLst>
                </p:cNvPr>
                <p:cNvGrpSpPr/>
                <p:nvPr/>
              </p:nvGrpSpPr>
              <p:grpSpPr>
                <a:xfrm>
                  <a:off x="-30479" y="22859"/>
                  <a:ext cx="3394710" cy="6237589"/>
                  <a:chOff x="-30479" y="22859"/>
                  <a:chExt cx="3394710" cy="6237589"/>
                </a:xfrm>
              </p:grpSpPr>
              <p:grpSp>
                <p:nvGrpSpPr>
                  <p:cNvPr id="125" name="Group 124">
                    <a:extLst>
                      <a:ext uri="{FF2B5EF4-FFF2-40B4-BE49-F238E27FC236}">
                        <a16:creationId xmlns:a16="http://schemas.microsoft.com/office/drawing/2014/main" id="{B0C12028-EA9B-4965-863B-321703F64AE1}"/>
                      </a:ext>
                    </a:extLst>
                  </p:cNvPr>
                  <p:cNvGrpSpPr/>
                  <p:nvPr/>
                </p:nvGrpSpPr>
                <p:grpSpPr>
                  <a:xfrm>
                    <a:off x="-30479" y="22859"/>
                    <a:ext cx="3394710" cy="6237589"/>
                    <a:chOff x="-30479" y="22859"/>
                    <a:chExt cx="3394710" cy="6237589"/>
                  </a:xfrm>
                </p:grpSpPr>
                <p:sp>
                  <p:nvSpPr>
                    <p:cNvPr id="127" name="Rectangle: Rounded Corners 126">
                      <a:extLst>
                        <a:ext uri="{FF2B5EF4-FFF2-40B4-BE49-F238E27FC236}">
                          <a16:creationId xmlns:a16="http://schemas.microsoft.com/office/drawing/2014/main" id="{C3F02DDB-0D6D-43DC-86B0-4B71D9C0E9DE}"/>
                        </a:ext>
                      </a:extLst>
                    </p:cNvPr>
                    <p:cNvSpPr/>
                    <p:nvPr/>
                  </p:nvSpPr>
                  <p:spPr>
                    <a:xfrm>
                      <a:off x="-30479" y="22859"/>
                      <a:ext cx="3394710" cy="623758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8" name="Rectangle 127">
                      <a:extLst>
                        <a:ext uri="{FF2B5EF4-FFF2-40B4-BE49-F238E27FC236}">
                          <a16:creationId xmlns:a16="http://schemas.microsoft.com/office/drawing/2014/main" id="{0C2E0CA9-B1E0-4947-B75D-45DA1794170D}"/>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26" name="Oval 125">
                    <a:extLst>
                      <a:ext uri="{FF2B5EF4-FFF2-40B4-BE49-F238E27FC236}">
                        <a16:creationId xmlns:a16="http://schemas.microsoft.com/office/drawing/2014/main" id="{43EEE1F7-E036-40D3-B463-1B0B214007C6}"/>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24" name="Speech Bubble: Rectangle with Corners Rounded 123">
                  <a:extLst>
                    <a:ext uri="{FF2B5EF4-FFF2-40B4-BE49-F238E27FC236}">
                      <a16:creationId xmlns:a16="http://schemas.microsoft.com/office/drawing/2014/main" id="{F85953C8-0005-4DA3-90FA-560E094D6340}"/>
                    </a:ext>
                  </a:extLst>
                </p:cNvPr>
                <p:cNvSpPr/>
                <p:nvPr/>
              </p:nvSpPr>
              <p:spPr>
                <a:xfrm>
                  <a:off x="266310" y="525983"/>
                  <a:ext cx="2830692" cy="1887202"/>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122" name="TextBox 121">
                <a:extLst>
                  <a:ext uri="{FF2B5EF4-FFF2-40B4-BE49-F238E27FC236}">
                    <a16:creationId xmlns:a16="http://schemas.microsoft.com/office/drawing/2014/main" id="{8101D0BB-2E65-4D7C-AF8B-C42074A48E1A}"/>
                  </a:ext>
                </a:extLst>
              </p:cNvPr>
              <p:cNvSpPr txBox="1"/>
              <p:nvPr/>
            </p:nvSpPr>
            <p:spPr>
              <a:xfrm>
                <a:off x="4952996" y="2507351"/>
                <a:ext cx="1906490" cy="9269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F4E79"/>
                    </a:solidFill>
                    <a:latin typeface="Century Gothic" panose="020B0502020202020204" pitchFamily="34" charset="0"/>
                  </a:rPr>
                  <a:t>Dort </a:t>
                </a:r>
                <a:r>
                  <a:rPr lang="en-GB" sz="2000" dirty="0" err="1">
                    <a:solidFill>
                      <a:srgbClr val="1F4E79"/>
                    </a:solidFill>
                    <a:latin typeface="Century Gothic" panose="020B0502020202020204" pitchFamily="34" charset="0"/>
                  </a:rPr>
                  <a:t>ist</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auch</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eine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große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Stofftasche</a:t>
                </a:r>
                <a:r>
                  <a:rPr lang="en-GB" sz="2000" dirty="0">
                    <a:solidFill>
                      <a:srgbClr val="1F4E79"/>
                    </a:solidFill>
                    <a:latin typeface="Century Gothic" panose="020B0502020202020204" pitchFamily="34" charset="0"/>
                  </a:rPr>
                  <a:t> und…</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119" name="Speech Bubble: Rectangle with Corners Rounded 118">
              <a:extLst>
                <a:ext uri="{FF2B5EF4-FFF2-40B4-BE49-F238E27FC236}">
                  <a16:creationId xmlns:a16="http://schemas.microsoft.com/office/drawing/2014/main" id="{C38E389B-0F62-4CB6-A600-E11FF91DE2D9}"/>
                </a:ext>
              </a:extLst>
            </p:cNvPr>
            <p:cNvSpPr/>
            <p:nvPr/>
          </p:nvSpPr>
          <p:spPr>
            <a:xfrm>
              <a:off x="4921682" y="4078896"/>
              <a:ext cx="1929967" cy="180565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20" name="TextBox 119">
              <a:extLst>
                <a:ext uri="{FF2B5EF4-FFF2-40B4-BE49-F238E27FC236}">
                  <a16:creationId xmlns:a16="http://schemas.microsoft.com/office/drawing/2014/main" id="{39DD1C9A-8461-401A-87D7-AD8B1501B62A}"/>
                </a:ext>
              </a:extLst>
            </p:cNvPr>
            <p:cNvSpPr txBox="1"/>
            <p:nvPr/>
          </p:nvSpPr>
          <p:spPr>
            <a:xfrm>
              <a:off x="4965277" y="4114875"/>
              <a:ext cx="1998831" cy="17696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darin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habe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ich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auch</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alten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Liebesbrief</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gefunden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Ich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habe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ihn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noch</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nicht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gelesen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pic>
        <p:nvPicPr>
          <p:cNvPr id="8" name="Picture 7">
            <a:extLst>
              <a:ext uri="{FF2B5EF4-FFF2-40B4-BE49-F238E27FC236}">
                <a16:creationId xmlns:a16="http://schemas.microsoft.com/office/drawing/2014/main" id="{8488DDCA-FB27-4D23-8DA3-DE31E21690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9694" y="996059"/>
            <a:ext cx="1078317" cy="1009173"/>
          </a:xfrm>
          <a:prstGeom prst="rect">
            <a:avLst/>
          </a:prstGeom>
        </p:spPr>
      </p:pic>
      <p:sp>
        <p:nvSpPr>
          <p:cNvPr id="68" name="TextBox 67">
            <a:extLst>
              <a:ext uri="{FF2B5EF4-FFF2-40B4-BE49-F238E27FC236}">
                <a16:creationId xmlns:a16="http://schemas.microsoft.com/office/drawing/2014/main" id="{064EE0FF-8C87-429B-90D5-DE3A3DD6001D}"/>
              </a:ext>
            </a:extLst>
          </p:cNvPr>
          <p:cNvSpPr txBox="1"/>
          <p:nvPr/>
        </p:nvSpPr>
        <p:spPr>
          <a:xfrm>
            <a:off x="4827985" y="2127792"/>
            <a:ext cx="2732861" cy="1323439"/>
          </a:xfrm>
          <a:prstGeom prst="rect">
            <a:avLst/>
          </a:prstGeom>
          <a:noFill/>
        </p:spPr>
        <p:txBody>
          <a:bodyPr wrap="square" rtlCol="0">
            <a:spAutoFit/>
          </a:bodyPr>
          <a:lstStyle/>
          <a:p>
            <a:pPr lvl="0">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Links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traditionelle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Holztür</a:t>
            </a:r>
            <a:r>
              <a:rPr lang="en-GB" sz="2000" dirty="0">
                <a:solidFill>
                  <a:srgbClr val="1F4E79"/>
                </a:solidFill>
                <a:latin typeface="Century Gothic" panose="020B0502020202020204" pitchFamily="34" charset="0"/>
              </a:rPr>
              <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lang="en-GB" sz="2000" dirty="0">
                <a:solidFill>
                  <a:srgbClr val="1F4E79"/>
                </a:solidFill>
                <a:latin typeface="Century Gothic" panose="020B0502020202020204" pitchFamily="34" charset="0"/>
              </a:rPr>
              <a:t>(</a:t>
            </a:r>
            <a:r>
              <a:rPr lang="en-GB" sz="2000" dirty="0" err="1">
                <a:solidFill>
                  <a:srgbClr val="1F4E79"/>
                </a:solidFill>
                <a:latin typeface="Century Gothic" panose="020B0502020202020204" pitchFamily="34" charset="0"/>
              </a:rPr>
              <a:t>für</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mein</a:t>
            </a:r>
            <a:r>
              <a:rPr lang="en-GB" sz="2000" dirty="0">
                <a:solidFill>
                  <a:srgbClr val="1F4E79"/>
                </a:solidFill>
                <a:latin typeface="Century Gothic" panose="020B0502020202020204" pitchFamily="34" charset="0"/>
              </a:rPr>
              <a:t> Zimmer, </a:t>
            </a:r>
            <a:r>
              <a:rPr lang="en-GB" sz="2000" dirty="0" err="1">
                <a:solidFill>
                  <a:srgbClr val="1F4E79"/>
                </a:solidFill>
                <a:latin typeface="Century Gothic" panose="020B0502020202020204" pitchFamily="34" charset="0"/>
              </a:rPr>
              <a:t>vielleicht</a:t>
            </a:r>
            <a:r>
              <a:rPr lang="en-GB" sz="2000" dirty="0">
                <a:solidFill>
                  <a:srgbClr val="1F4E79"/>
                </a:solidFill>
                <a:latin typeface="Century Gothic" panose="020B0502020202020204" pitchFamily="34" charset="0"/>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3F7AB909-6F90-4AC0-81F3-2CBBDFD7F138}"/>
              </a:ext>
            </a:extLst>
          </p:cNvPr>
          <p:cNvSpPr txBox="1"/>
          <p:nvPr/>
        </p:nvSpPr>
        <p:spPr>
          <a:xfrm>
            <a:off x="578274" y="3849616"/>
            <a:ext cx="412058" cy="400110"/>
          </a:xfrm>
          <a:prstGeom prst="rect">
            <a:avLst/>
          </a:prstGeom>
          <a:solidFill>
            <a:schemeClr val="bg1"/>
          </a:solidFill>
          <a:ln w="28575">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70" name="TextBox 69">
            <a:extLst>
              <a:ext uri="{FF2B5EF4-FFF2-40B4-BE49-F238E27FC236}">
                <a16:creationId xmlns:a16="http://schemas.microsoft.com/office/drawing/2014/main" id="{8D7AA101-70D0-4824-88EC-EC13E7178565}"/>
              </a:ext>
            </a:extLst>
          </p:cNvPr>
          <p:cNvSpPr txBox="1"/>
          <p:nvPr/>
        </p:nvSpPr>
        <p:spPr>
          <a:xfrm>
            <a:off x="4435220" y="1809697"/>
            <a:ext cx="412058" cy="400110"/>
          </a:xfrm>
          <a:prstGeom prst="rect">
            <a:avLst/>
          </a:prstGeom>
          <a:solidFill>
            <a:schemeClr val="bg1"/>
          </a:solidFill>
          <a:ln w="28575">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73" name="TextBox 72">
            <a:extLst>
              <a:ext uri="{FF2B5EF4-FFF2-40B4-BE49-F238E27FC236}">
                <a16:creationId xmlns:a16="http://schemas.microsoft.com/office/drawing/2014/main" id="{3ACCF5C3-350C-4F1D-9910-134992CFDFB9}"/>
              </a:ext>
            </a:extLst>
          </p:cNvPr>
          <p:cNvSpPr txBox="1"/>
          <p:nvPr/>
        </p:nvSpPr>
        <p:spPr>
          <a:xfrm>
            <a:off x="4494534" y="3830641"/>
            <a:ext cx="412058" cy="400110"/>
          </a:xfrm>
          <a:prstGeom prst="rect">
            <a:avLst/>
          </a:prstGeom>
          <a:solidFill>
            <a:schemeClr val="bg1"/>
          </a:solidFill>
          <a:ln w="28575">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75" name="TextBox 74">
            <a:extLst>
              <a:ext uri="{FF2B5EF4-FFF2-40B4-BE49-F238E27FC236}">
                <a16:creationId xmlns:a16="http://schemas.microsoft.com/office/drawing/2014/main" id="{BD75CAA2-E96C-4A28-B087-A676575BF47C}"/>
              </a:ext>
            </a:extLst>
          </p:cNvPr>
          <p:cNvSpPr txBox="1"/>
          <p:nvPr/>
        </p:nvSpPr>
        <p:spPr>
          <a:xfrm>
            <a:off x="8366630" y="1761439"/>
            <a:ext cx="412058" cy="400110"/>
          </a:xfrm>
          <a:prstGeom prst="rect">
            <a:avLst/>
          </a:prstGeom>
          <a:solidFill>
            <a:schemeClr val="bg1"/>
          </a:solidFill>
          <a:ln w="28575">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76" name="TextBox 75">
            <a:extLst>
              <a:ext uri="{FF2B5EF4-FFF2-40B4-BE49-F238E27FC236}">
                <a16:creationId xmlns:a16="http://schemas.microsoft.com/office/drawing/2014/main" id="{CC9550BB-EF8D-45CD-9FAE-A6A7D903F8CF}"/>
              </a:ext>
            </a:extLst>
          </p:cNvPr>
          <p:cNvSpPr txBox="1"/>
          <p:nvPr/>
        </p:nvSpPr>
        <p:spPr>
          <a:xfrm>
            <a:off x="8436063" y="3715014"/>
            <a:ext cx="412058" cy="400110"/>
          </a:xfrm>
          <a:prstGeom prst="rect">
            <a:avLst/>
          </a:prstGeom>
          <a:solidFill>
            <a:schemeClr val="bg1"/>
          </a:solidFill>
          <a:ln w="28575">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sp>
        <p:nvSpPr>
          <p:cNvPr id="9" name="Rectangle: Rounded Corners 8">
            <a:extLst>
              <a:ext uri="{FF2B5EF4-FFF2-40B4-BE49-F238E27FC236}">
                <a16:creationId xmlns:a16="http://schemas.microsoft.com/office/drawing/2014/main" id="{494F8F9D-B488-45BD-9DC6-42C7EC094367}"/>
              </a:ext>
            </a:extLst>
          </p:cNvPr>
          <p:cNvSpPr/>
          <p:nvPr/>
        </p:nvSpPr>
        <p:spPr>
          <a:xfrm>
            <a:off x="1708879" y="3103652"/>
            <a:ext cx="239842" cy="12875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accent5">
                    <a:lumMod val="50000"/>
                  </a:schemeClr>
                </a:solidFill>
              </a:rPr>
              <a:t>_</a:t>
            </a:r>
            <a:endParaRPr lang="en-GB" dirty="0">
              <a:solidFill>
                <a:schemeClr val="accent5">
                  <a:lumMod val="50000"/>
                </a:schemeClr>
              </a:solidFill>
            </a:endParaRPr>
          </a:p>
        </p:txBody>
      </p:sp>
      <p:sp>
        <p:nvSpPr>
          <p:cNvPr id="77" name="Rectangle: Rounded Corners 76">
            <a:extLst>
              <a:ext uri="{FF2B5EF4-FFF2-40B4-BE49-F238E27FC236}">
                <a16:creationId xmlns:a16="http://schemas.microsoft.com/office/drawing/2014/main" id="{00F5ABEE-9E80-4EBD-921C-A43DA41CDF51}"/>
              </a:ext>
            </a:extLst>
          </p:cNvPr>
          <p:cNvSpPr/>
          <p:nvPr/>
        </p:nvSpPr>
        <p:spPr>
          <a:xfrm>
            <a:off x="2766075" y="3060110"/>
            <a:ext cx="325468" cy="1942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a:t>
            </a:r>
          </a:p>
        </p:txBody>
      </p:sp>
      <p:sp>
        <p:nvSpPr>
          <p:cNvPr id="79" name="TextBox 78">
            <a:extLst>
              <a:ext uri="{FF2B5EF4-FFF2-40B4-BE49-F238E27FC236}">
                <a16:creationId xmlns:a16="http://schemas.microsoft.com/office/drawing/2014/main" id="{83AF315C-9C4C-4107-8A8C-AF9E67B7AE61}"/>
              </a:ext>
            </a:extLst>
          </p:cNvPr>
          <p:cNvSpPr txBox="1"/>
          <p:nvPr/>
        </p:nvSpPr>
        <p:spPr>
          <a:xfrm>
            <a:off x="88574" y="921349"/>
            <a:ext cx="100588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1-6, das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Objekt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Artikel</a:t>
            </a:r>
            <a:r>
              <a:rPr lang="en-GB" sz="2000" dirty="0">
                <a:solidFill>
                  <a:srgbClr val="4472C4">
                    <a:lumMod val="50000"/>
                  </a:srgbClr>
                </a:solidFill>
                <a:latin typeface="Century Gothic" panose="020F0302020204030204"/>
              </a:rPr>
              <a:t> und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Adjektiv</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Endung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lang="en-GB" sz="2000" dirty="0">
                <a:solidFill>
                  <a:srgbClr val="4472C4">
                    <a:lumMod val="50000"/>
                  </a:srgbClr>
                </a:solidFill>
                <a:latin typeface="Century Gothic" panose="020F0302020204030204"/>
              </a:rPr>
              <a:t>Wie </a:t>
            </a:r>
            <a:r>
              <a:rPr lang="en-GB" sz="2000" dirty="0" err="1">
                <a:solidFill>
                  <a:srgbClr val="4472C4">
                    <a:lumMod val="50000"/>
                  </a:srgbClr>
                </a:solidFill>
                <a:latin typeface="Century Gothic" panose="020F0302020204030204"/>
              </a:rPr>
              <a:t>heißen</a:t>
            </a:r>
            <a:r>
              <a:rPr lang="en-GB" sz="2000" dirty="0">
                <a:solidFill>
                  <a:srgbClr val="4472C4">
                    <a:lumMod val="50000"/>
                  </a:srgbClr>
                </a:solidFill>
                <a:latin typeface="Century Gothic" panose="020F0302020204030204"/>
              </a:rPr>
              <a:t> die </a:t>
            </a:r>
            <a:r>
              <a:rPr lang="en-GB" sz="2000" dirty="0" err="1">
                <a:solidFill>
                  <a:srgbClr val="4472C4">
                    <a:lumMod val="50000"/>
                  </a:srgbClr>
                </a:solidFill>
                <a:latin typeface="Century Gothic" panose="020F0302020204030204"/>
              </a:rPr>
              <a:t>Sachen</a:t>
            </a:r>
            <a:r>
              <a:rPr lang="en-GB" sz="2000" dirty="0">
                <a:solidFill>
                  <a:srgbClr val="4472C4">
                    <a:lumMod val="50000"/>
                  </a:srgbClr>
                </a:solidFill>
                <a:latin typeface="Century Gothic" panose="020F0302020204030204"/>
              </a:rPr>
              <a:t> auf </a:t>
            </a:r>
            <a:r>
              <a:rPr lang="en-GB" sz="2000" dirty="0" err="1">
                <a:solidFill>
                  <a:srgbClr val="4472C4">
                    <a:lumMod val="50000"/>
                  </a:srgbClr>
                </a:solidFill>
                <a:latin typeface="Century Gothic" panose="020F0302020204030204"/>
              </a:rPr>
              <a:t>Englisch</a:t>
            </a:r>
            <a:r>
              <a:rPr lang="en-GB" sz="2000" dirty="0">
                <a:solidFill>
                  <a:srgbClr val="4472C4">
                    <a:lumMod val="50000"/>
                  </a:srgbClr>
                </a:solidFill>
                <a:latin typeface="Century Gothic" panose="020F0302020204030204"/>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62" name="Rectangle: Rounded Corners 8">
            <a:extLst>
              <a:ext uri="{FF2B5EF4-FFF2-40B4-BE49-F238E27FC236}">
                <a16:creationId xmlns:a16="http://schemas.microsoft.com/office/drawing/2014/main" id="{494F8F9D-B488-45BD-9DC6-42C7EC094367}"/>
              </a:ext>
            </a:extLst>
          </p:cNvPr>
          <p:cNvSpPr/>
          <p:nvPr/>
        </p:nvSpPr>
        <p:spPr>
          <a:xfrm>
            <a:off x="2862189" y="4219649"/>
            <a:ext cx="359982" cy="3572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a:t>
            </a:r>
          </a:p>
        </p:txBody>
      </p:sp>
      <p:sp>
        <p:nvSpPr>
          <p:cNvPr id="63" name="Rectangle: Rounded Corners 76">
            <a:extLst>
              <a:ext uri="{FF2B5EF4-FFF2-40B4-BE49-F238E27FC236}">
                <a16:creationId xmlns:a16="http://schemas.microsoft.com/office/drawing/2014/main" id="{00F5ABEE-9E80-4EBD-921C-A43DA41CDF51}"/>
              </a:ext>
            </a:extLst>
          </p:cNvPr>
          <p:cNvSpPr/>
          <p:nvPr/>
        </p:nvSpPr>
        <p:spPr>
          <a:xfrm>
            <a:off x="1499337" y="4576852"/>
            <a:ext cx="379200" cy="19553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accent5">
                    <a:lumMod val="50000"/>
                  </a:schemeClr>
                </a:solidFill>
              </a:rPr>
              <a:t>_</a:t>
            </a:r>
            <a:endParaRPr lang="en-GB" dirty="0">
              <a:solidFill>
                <a:schemeClr val="accent5">
                  <a:lumMod val="50000"/>
                </a:schemeClr>
              </a:solidFill>
            </a:endParaRPr>
          </a:p>
        </p:txBody>
      </p:sp>
      <p:sp>
        <p:nvSpPr>
          <p:cNvPr id="64" name="Rectangle: Rounded Corners 8">
            <a:extLst>
              <a:ext uri="{FF2B5EF4-FFF2-40B4-BE49-F238E27FC236}">
                <a16:creationId xmlns:a16="http://schemas.microsoft.com/office/drawing/2014/main" id="{494F8F9D-B488-45BD-9DC6-42C7EC094367}"/>
              </a:ext>
            </a:extLst>
          </p:cNvPr>
          <p:cNvSpPr/>
          <p:nvPr/>
        </p:nvSpPr>
        <p:spPr>
          <a:xfrm>
            <a:off x="6215521" y="2242558"/>
            <a:ext cx="307850" cy="18074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a:t>
            </a:r>
          </a:p>
        </p:txBody>
      </p:sp>
      <p:sp>
        <p:nvSpPr>
          <p:cNvPr id="65" name="Rectangle: Rounded Corners 76">
            <a:extLst>
              <a:ext uri="{FF2B5EF4-FFF2-40B4-BE49-F238E27FC236}">
                <a16:creationId xmlns:a16="http://schemas.microsoft.com/office/drawing/2014/main" id="{00F5ABEE-9E80-4EBD-921C-A43DA41CDF51}"/>
              </a:ext>
            </a:extLst>
          </p:cNvPr>
          <p:cNvSpPr/>
          <p:nvPr/>
        </p:nvSpPr>
        <p:spPr>
          <a:xfrm>
            <a:off x="6206513" y="2552203"/>
            <a:ext cx="194288" cy="25122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a:t>
            </a:r>
          </a:p>
        </p:txBody>
      </p:sp>
      <p:sp>
        <p:nvSpPr>
          <p:cNvPr id="66" name="Rectangle: Rounded Corners 8">
            <a:extLst>
              <a:ext uri="{FF2B5EF4-FFF2-40B4-BE49-F238E27FC236}">
                <a16:creationId xmlns:a16="http://schemas.microsoft.com/office/drawing/2014/main" id="{494F8F9D-B488-45BD-9DC6-42C7EC094367}"/>
              </a:ext>
            </a:extLst>
          </p:cNvPr>
          <p:cNvSpPr/>
          <p:nvPr/>
        </p:nvSpPr>
        <p:spPr>
          <a:xfrm>
            <a:off x="7077190" y="4293881"/>
            <a:ext cx="296801" cy="1794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a:t>
            </a:r>
          </a:p>
        </p:txBody>
      </p:sp>
      <p:sp>
        <p:nvSpPr>
          <p:cNvPr id="67" name="Rectangle: Rounded Corners 76">
            <a:extLst>
              <a:ext uri="{FF2B5EF4-FFF2-40B4-BE49-F238E27FC236}">
                <a16:creationId xmlns:a16="http://schemas.microsoft.com/office/drawing/2014/main" id="{00F5ABEE-9E80-4EBD-921C-A43DA41CDF51}"/>
              </a:ext>
            </a:extLst>
          </p:cNvPr>
          <p:cNvSpPr/>
          <p:nvPr/>
        </p:nvSpPr>
        <p:spPr>
          <a:xfrm>
            <a:off x="6131595" y="4564066"/>
            <a:ext cx="269206" cy="2083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a:t>
            </a:r>
          </a:p>
        </p:txBody>
      </p:sp>
      <p:sp>
        <p:nvSpPr>
          <p:cNvPr id="71" name="Rectangle: Rounded Corners 8">
            <a:extLst>
              <a:ext uri="{FF2B5EF4-FFF2-40B4-BE49-F238E27FC236}">
                <a16:creationId xmlns:a16="http://schemas.microsoft.com/office/drawing/2014/main" id="{494F8F9D-B488-45BD-9DC6-42C7EC094367}"/>
              </a:ext>
            </a:extLst>
          </p:cNvPr>
          <p:cNvSpPr/>
          <p:nvPr/>
        </p:nvSpPr>
        <p:spPr>
          <a:xfrm>
            <a:off x="10863263" y="2161290"/>
            <a:ext cx="284458" cy="18668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a:t>
            </a:r>
          </a:p>
        </p:txBody>
      </p:sp>
      <p:sp>
        <p:nvSpPr>
          <p:cNvPr id="72" name="Rectangle: Rounded Corners 76">
            <a:extLst>
              <a:ext uri="{FF2B5EF4-FFF2-40B4-BE49-F238E27FC236}">
                <a16:creationId xmlns:a16="http://schemas.microsoft.com/office/drawing/2014/main" id="{00F5ABEE-9E80-4EBD-921C-A43DA41CDF51}"/>
              </a:ext>
            </a:extLst>
          </p:cNvPr>
          <p:cNvSpPr/>
          <p:nvPr/>
        </p:nvSpPr>
        <p:spPr>
          <a:xfrm>
            <a:off x="9437783" y="2462556"/>
            <a:ext cx="239842" cy="17929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a:t>
            </a:r>
          </a:p>
        </p:txBody>
      </p:sp>
      <p:sp>
        <p:nvSpPr>
          <p:cNvPr id="74" name="Rectangle: Rounded Corners 8">
            <a:extLst>
              <a:ext uri="{FF2B5EF4-FFF2-40B4-BE49-F238E27FC236}">
                <a16:creationId xmlns:a16="http://schemas.microsoft.com/office/drawing/2014/main" id="{494F8F9D-B488-45BD-9DC6-42C7EC094367}"/>
              </a:ext>
            </a:extLst>
          </p:cNvPr>
          <p:cNvSpPr/>
          <p:nvPr/>
        </p:nvSpPr>
        <p:spPr>
          <a:xfrm>
            <a:off x="9947882" y="4230751"/>
            <a:ext cx="411025" cy="1942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a:t>
            </a:r>
          </a:p>
        </p:txBody>
      </p:sp>
      <p:sp>
        <p:nvSpPr>
          <p:cNvPr id="78" name="Rectangle: Rounded Corners 76">
            <a:extLst>
              <a:ext uri="{FF2B5EF4-FFF2-40B4-BE49-F238E27FC236}">
                <a16:creationId xmlns:a16="http://schemas.microsoft.com/office/drawing/2014/main" id="{00F5ABEE-9E80-4EBD-921C-A43DA41CDF51}"/>
              </a:ext>
            </a:extLst>
          </p:cNvPr>
          <p:cNvSpPr/>
          <p:nvPr/>
        </p:nvSpPr>
        <p:spPr>
          <a:xfrm>
            <a:off x="10658223" y="4190527"/>
            <a:ext cx="480063" cy="2345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a:t>
            </a:r>
          </a:p>
        </p:txBody>
      </p:sp>
      <p:sp>
        <p:nvSpPr>
          <p:cNvPr id="80" name="Rectangle: Rounded Corners 8">
            <a:extLst>
              <a:ext uri="{FF2B5EF4-FFF2-40B4-BE49-F238E27FC236}">
                <a16:creationId xmlns:a16="http://schemas.microsoft.com/office/drawing/2014/main" id="{494F8F9D-B488-45BD-9DC6-42C7EC094367}"/>
              </a:ext>
            </a:extLst>
          </p:cNvPr>
          <p:cNvSpPr/>
          <p:nvPr/>
        </p:nvSpPr>
        <p:spPr>
          <a:xfrm>
            <a:off x="1344160" y="4821674"/>
            <a:ext cx="175919" cy="3217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a:t>
            </a:r>
          </a:p>
        </p:txBody>
      </p:sp>
      <p:sp>
        <p:nvSpPr>
          <p:cNvPr id="81" name="Rectangle: Rounded Corners 76">
            <a:extLst>
              <a:ext uri="{FF2B5EF4-FFF2-40B4-BE49-F238E27FC236}">
                <a16:creationId xmlns:a16="http://schemas.microsoft.com/office/drawing/2014/main" id="{00F5ABEE-9E80-4EBD-921C-A43DA41CDF51}"/>
              </a:ext>
            </a:extLst>
          </p:cNvPr>
          <p:cNvSpPr/>
          <p:nvPr/>
        </p:nvSpPr>
        <p:spPr>
          <a:xfrm>
            <a:off x="2331921" y="4892337"/>
            <a:ext cx="239842" cy="17929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a:t>
            </a:r>
          </a:p>
        </p:txBody>
      </p:sp>
      <p:sp>
        <p:nvSpPr>
          <p:cNvPr id="82" name="Rectangle: Rounded Corners 8">
            <a:extLst>
              <a:ext uri="{FF2B5EF4-FFF2-40B4-BE49-F238E27FC236}">
                <a16:creationId xmlns:a16="http://schemas.microsoft.com/office/drawing/2014/main" id="{494F8F9D-B488-45BD-9DC6-42C7EC094367}"/>
              </a:ext>
            </a:extLst>
          </p:cNvPr>
          <p:cNvSpPr/>
          <p:nvPr/>
        </p:nvSpPr>
        <p:spPr>
          <a:xfrm>
            <a:off x="1867651" y="5143409"/>
            <a:ext cx="143172" cy="31966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accent5">
                    <a:lumMod val="50000"/>
                  </a:schemeClr>
                </a:solidFill>
              </a:rPr>
              <a:t>_</a:t>
            </a:r>
            <a:endParaRPr lang="en-GB" dirty="0">
              <a:solidFill>
                <a:schemeClr val="accent5">
                  <a:lumMod val="50000"/>
                </a:schemeClr>
              </a:solidFill>
            </a:endParaRPr>
          </a:p>
        </p:txBody>
      </p:sp>
      <p:sp>
        <p:nvSpPr>
          <p:cNvPr id="83" name="Rectangle: Rounded Corners 76">
            <a:extLst>
              <a:ext uri="{FF2B5EF4-FFF2-40B4-BE49-F238E27FC236}">
                <a16:creationId xmlns:a16="http://schemas.microsoft.com/office/drawing/2014/main" id="{00F5ABEE-9E80-4EBD-921C-A43DA41CDF51}"/>
              </a:ext>
            </a:extLst>
          </p:cNvPr>
          <p:cNvSpPr/>
          <p:nvPr/>
        </p:nvSpPr>
        <p:spPr>
          <a:xfrm>
            <a:off x="2722352" y="5192657"/>
            <a:ext cx="239842" cy="17929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a:t>
            </a:r>
          </a:p>
        </p:txBody>
      </p:sp>
      <p:sp>
        <p:nvSpPr>
          <p:cNvPr id="84" name="Speech Bubble: Rectangle with Corners Rounded 83">
            <a:extLst>
              <a:ext uri="{FF2B5EF4-FFF2-40B4-BE49-F238E27FC236}">
                <a16:creationId xmlns:a16="http://schemas.microsoft.com/office/drawing/2014/main" id="{B268AE24-539C-4487-B2A7-BA8E97B5550D}"/>
              </a:ext>
            </a:extLst>
          </p:cNvPr>
          <p:cNvSpPr/>
          <p:nvPr/>
        </p:nvSpPr>
        <p:spPr>
          <a:xfrm>
            <a:off x="9788474" y="611339"/>
            <a:ext cx="1359247" cy="1351969"/>
          </a:xfrm>
          <a:prstGeom prst="wedgeRoundRectCallout">
            <a:avLst>
              <a:gd name="adj1" fmla="val 60097"/>
              <a:gd name="adj2" fmla="val 42086"/>
              <a:gd name="adj3" fmla="val 16667"/>
            </a:avLst>
          </a:prstGeom>
          <a:solidFill>
            <a:schemeClr val="accent5">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das</a:t>
            </a:r>
            <a:r>
              <a:rPr kumimoji="0" lang="en-GB" sz="2000" b="1" i="0" u="none" strike="noStrike" kern="1200" cap="none" spc="0" normalizeH="0" noProof="0" dirty="0">
                <a:ln>
                  <a:noFill/>
                </a:ln>
                <a:solidFill>
                  <a:schemeClr val="bg1"/>
                </a:solidFill>
                <a:effectLst/>
                <a:uLnTx/>
                <a:uFillTx/>
                <a:latin typeface="Century Gothic" panose="020F0302020204030204"/>
                <a:ea typeface="+mn-ea"/>
                <a:cs typeface="+mn-cs"/>
              </a:rPr>
              <a:t> </a:t>
            </a:r>
            <a:r>
              <a:rPr kumimoji="0" lang="en-GB" sz="2000" b="1" i="0" u="none" strike="noStrike" kern="1200" cap="none" spc="0" normalizeH="0" noProof="0" dirty="0" err="1">
                <a:ln>
                  <a:noFill/>
                </a:ln>
                <a:solidFill>
                  <a:schemeClr val="bg1"/>
                </a:solidFill>
                <a:effectLst/>
                <a:uLnTx/>
                <a:uFillTx/>
                <a:latin typeface="Century Gothic" panose="020F0302020204030204"/>
                <a:ea typeface="+mn-ea"/>
                <a:cs typeface="+mn-cs"/>
              </a:rPr>
              <a:t>Holz</a:t>
            </a:r>
            <a:r>
              <a:rPr kumimoji="0" lang="en-GB" sz="2000" b="1" i="0" u="none" strike="noStrike" kern="1200" cap="none" spc="0" normalizeH="0" noProof="0" dirty="0">
                <a:ln>
                  <a:noFill/>
                </a:ln>
                <a:solidFill>
                  <a:schemeClr val="bg1"/>
                </a:solidFill>
                <a:effectLst/>
                <a:uLnTx/>
                <a:uFillTx/>
                <a:latin typeface="Century Gothic" panose="020F0302020204030204"/>
                <a:ea typeface="+mn-ea"/>
                <a:cs typeface="+mn-cs"/>
              </a:rPr>
              <a:t> </a:t>
            </a:r>
            <a:r>
              <a:rPr kumimoji="0" lang="en-GB" sz="2000" b="0" i="0" u="none" strike="noStrike" kern="1200" cap="none" spc="0" normalizeH="0" noProof="0" dirty="0">
                <a:ln>
                  <a:noFill/>
                </a:ln>
                <a:solidFill>
                  <a:schemeClr val="bg1"/>
                </a:solidFill>
                <a:effectLst/>
                <a:uLnTx/>
                <a:uFillTx/>
                <a:latin typeface="Century Gothic" panose="020F0302020204030204"/>
                <a:ea typeface="+mn-ea"/>
                <a:cs typeface="+mn-cs"/>
              </a:rPr>
              <a:t/>
            </a:r>
            <a:br>
              <a:rPr kumimoji="0" lang="en-GB" sz="2000" b="0" i="0" u="none" strike="noStrike" kern="1200" cap="none" spc="0" normalizeH="0" noProof="0" dirty="0">
                <a:ln>
                  <a:noFill/>
                </a:ln>
                <a:solidFill>
                  <a:schemeClr val="bg1"/>
                </a:solidFill>
                <a:effectLst/>
                <a:uLnTx/>
                <a:uFillTx/>
                <a:latin typeface="Century Gothic" panose="020F0302020204030204"/>
                <a:ea typeface="+mn-ea"/>
                <a:cs typeface="+mn-cs"/>
              </a:rPr>
            </a:br>
            <a:r>
              <a:rPr kumimoji="0" lang="en-GB" sz="2000" b="0" i="0" u="none" strike="noStrike" kern="1200" cap="none" spc="0" normalizeH="0" noProof="0" dirty="0">
                <a:ln>
                  <a:noFill/>
                </a:ln>
                <a:solidFill>
                  <a:schemeClr val="bg1"/>
                </a:solidFill>
                <a:effectLst/>
                <a:uLnTx/>
                <a:uFillTx/>
                <a:latin typeface="Century Gothic" panose="020F0302020204030204"/>
                <a:ea typeface="+mn-ea"/>
                <a:cs typeface="+mn-cs"/>
              </a:rPr>
              <a:t>– wood</a:t>
            </a:r>
          </a:p>
          <a:p>
            <a:pPr marL="0" marR="0" lvl="0" indent="0" defTabSz="914400" rtl="0" eaLnBrk="1" fontAlgn="auto" latinLnBrk="0" hangingPunct="1">
              <a:lnSpc>
                <a:spcPct val="100000"/>
              </a:lnSpc>
              <a:spcBef>
                <a:spcPts val="0"/>
              </a:spcBef>
              <a:spcAft>
                <a:spcPts val="0"/>
              </a:spcAft>
              <a:buClrTx/>
              <a:buSzTx/>
              <a:buFontTx/>
              <a:buNone/>
              <a:tabLst/>
              <a:defRPr/>
            </a:pPr>
            <a:r>
              <a:rPr lang="en-GB" sz="2000" baseline="0" dirty="0">
                <a:solidFill>
                  <a:schemeClr val="bg1"/>
                </a:solidFill>
                <a:latin typeface="Century Gothic" panose="020F0302020204030204"/>
              </a:rPr>
              <a:t>*</a:t>
            </a:r>
            <a:r>
              <a:rPr lang="en-GB" sz="2000" b="1" baseline="0" dirty="0" err="1">
                <a:solidFill>
                  <a:schemeClr val="bg1"/>
                </a:solidFill>
                <a:latin typeface="Century Gothic" panose="020F0302020204030204"/>
              </a:rPr>
              <a:t>darin</a:t>
            </a:r>
            <a:r>
              <a:rPr lang="en-GB" sz="2000" b="1" baseline="0" dirty="0">
                <a:solidFill>
                  <a:schemeClr val="bg1"/>
                </a:solidFill>
                <a:latin typeface="Century Gothic" panose="020F0302020204030204"/>
              </a:rPr>
              <a:t> </a:t>
            </a:r>
          </a:p>
          <a:p>
            <a:pPr marL="0" marR="0" lvl="0" indent="0" defTabSz="914400" rtl="0" eaLnBrk="1" fontAlgn="auto" latinLnBrk="0" hangingPunct="1">
              <a:lnSpc>
                <a:spcPct val="100000"/>
              </a:lnSpc>
              <a:spcBef>
                <a:spcPts val="0"/>
              </a:spcBef>
              <a:spcAft>
                <a:spcPts val="0"/>
              </a:spcAft>
              <a:buClrTx/>
              <a:buSzTx/>
              <a:buFontTx/>
              <a:buNone/>
              <a:tabLst/>
              <a:defRPr/>
            </a:pPr>
            <a:r>
              <a:rPr lang="en-GB" sz="2000" baseline="0" dirty="0">
                <a:solidFill>
                  <a:schemeClr val="bg1"/>
                </a:solidFill>
                <a:latin typeface="Century Gothic" panose="020F0302020204030204"/>
              </a:rPr>
              <a:t>– in</a:t>
            </a:r>
            <a:r>
              <a:rPr lang="en-GB" sz="2000" dirty="0">
                <a:solidFill>
                  <a:schemeClr val="bg1"/>
                </a:solidFill>
                <a:latin typeface="Century Gothic" panose="020F0302020204030204"/>
              </a:rPr>
              <a:t> </a:t>
            </a:r>
            <a:r>
              <a:rPr lang="en-GB" sz="2000" baseline="0" dirty="0">
                <a:solidFill>
                  <a:schemeClr val="bg1"/>
                </a:solidFill>
                <a:latin typeface="Century Gothic" panose="020F0302020204030204"/>
              </a:rPr>
              <a:t>it</a:t>
            </a:r>
            <a:endParaRPr kumimoji="0" lang="fr-FR" sz="20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5892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8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7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7" grpId="0" animBg="1"/>
      <p:bldP spid="62" grpId="0" animBg="1"/>
      <p:bldP spid="63" grpId="0" animBg="1"/>
      <p:bldP spid="64" grpId="0" animBg="1"/>
      <p:bldP spid="65" grpId="0" animBg="1"/>
      <p:bldP spid="66" grpId="0" animBg="1"/>
      <p:bldP spid="67" grpId="0" animBg="1"/>
      <p:bldP spid="71" grpId="0" animBg="1"/>
      <p:bldP spid="72" grpId="0" animBg="1"/>
      <p:bldP spid="74" grpId="0" animBg="1"/>
      <p:bldP spid="78" grpId="0" animBg="1"/>
      <p:bldP spid="80" grpId="0" animBg="1"/>
      <p:bldP spid="81" grpId="0" animBg="1"/>
      <p:bldP spid="82" grpId="0" animBg="1"/>
      <p:bldP spid="83" grpId="0" animBg="1"/>
      <p:bldP spid="8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9497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08761" y="247046"/>
            <a:ext cx="244856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1E07784A-FF4D-4112-95A6-778FB1DB3EB5}"/>
              </a:ext>
            </a:extLst>
          </p:cNvPr>
          <p:cNvSpPr txBox="1"/>
          <p:nvPr/>
        </p:nvSpPr>
        <p:spPr>
          <a:xfrm>
            <a:off x="3174964" y="1776641"/>
            <a:ext cx="2203554" cy="523220"/>
          </a:xfrm>
          <a:prstGeom prst="rect">
            <a:avLst/>
          </a:prstGeom>
          <a:noFill/>
        </p:spPr>
        <p:txBody>
          <a:bodyPr wrap="square" rtlCol="0">
            <a:spAutoFit/>
          </a:bodyPr>
          <a:lstStyle/>
          <a:p>
            <a:pPr algn="ctr"/>
            <a:r>
              <a:rPr lang="en-GB" sz="2800" b="1" dirty="0" err="1">
                <a:solidFill>
                  <a:schemeClr val="accent5">
                    <a:lumMod val="50000"/>
                  </a:schemeClr>
                </a:solidFill>
              </a:rPr>
              <a:t>vor</a:t>
            </a:r>
            <a:endParaRPr lang="en-GB" sz="2800" b="1" dirty="0">
              <a:solidFill>
                <a:schemeClr val="accent5">
                  <a:lumMod val="50000"/>
                </a:schemeClr>
              </a:solidFill>
            </a:endParaRPr>
          </a:p>
        </p:txBody>
      </p:sp>
      <p:grpSp>
        <p:nvGrpSpPr>
          <p:cNvPr id="33" name="Group 32">
            <a:extLst>
              <a:ext uri="{FF2B5EF4-FFF2-40B4-BE49-F238E27FC236}">
                <a16:creationId xmlns:a16="http://schemas.microsoft.com/office/drawing/2014/main" id="{E3003986-231B-488F-ACA8-A0575BC93FF4}"/>
              </a:ext>
            </a:extLst>
          </p:cNvPr>
          <p:cNvGrpSpPr/>
          <p:nvPr/>
        </p:nvGrpSpPr>
        <p:grpSpPr>
          <a:xfrm>
            <a:off x="396495" y="1240235"/>
            <a:ext cx="1798890" cy="1521291"/>
            <a:chOff x="396495" y="1240235"/>
            <a:chExt cx="1798890" cy="1521291"/>
          </a:xfrm>
        </p:grpSpPr>
        <p:pic>
          <p:nvPicPr>
            <p:cNvPr id="7" name="Picture 6" descr="man in front of wall">
              <a:extLst>
                <a:ext uri="{FF2B5EF4-FFF2-40B4-BE49-F238E27FC236}">
                  <a16:creationId xmlns:a16="http://schemas.microsoft.com/office/drawing/2014/main" id="{BFE83237-7332-48CE-B63A-9CFEC73D4C7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081" y="1240235"/>
              <a:ext cx="1309076" cy="1186674"/>
            </a:xfrm>
            <a:prstGeom prst="rect">
              <a:avLst/>
            </a:prstGeom>
          </p:spPr>
        </p:pic>
        <p:sp>
          <p:nvSpPr>
            <p:cNvPr id="10" name="TextBox 9">
              <a:extLst>
                <a:ext uri="{FF2B5EF4-FFF2-40B4-BE49-F238E27FC236}">
                  <a16:creationId xmlns:a16="http://schemas.microsoft.com/office/drawing/2014/main" id="{EBA6B684-05C9-414B-8FDD-CDA9842F0975}"/>
                </a:ext>
              </a:extLst>
            </p:cNvPr>
            <p:cNvSpPr txBox="1"/>
            <p:nvPr/>
          </p:nvSpPr>
          <p:spPr>
            <a:xfrm>
              <a:off x="396495" y="2299861"/>
              <a:ext cx="1798890" cy="461665"/>
            </a:xfrm>
            <a:prstGeom prst="rect">
              <a:avLst/>
            </a:prstGeom>
            <a:noFill/>
          </p:spPr>
          <p:txBody>
            <a:bodyPr wrap="none" rtlCol="0">
              <a:spAutoFit/>
            </a:bodyPr>
            <a:lstStyle/>
            <a:p>
              <a:pPr algn="l"/>
              <a:r>
                <a:rPr lang="en-GB" sz="2400" dirty="0">
                  <a:solidFill>
                    <a:schemeClr val="accent5">
                      <a:lumMod val="50000"/>
                    </a:schemeClr>
                  </a:solidFill>
                </a:rPr>
                <a:t>[in front of]</a:t>
              </a:r>
            </a:p>
          </p:txBody>
        </p:sp>
      </p:grpSp>
      <p:grpSp>
        <p:nvGrpSpPr>
          <p:cNvPr id="37" name="Group 36">
            <a:extLst>
              <a:ext uri="{FF2B5EF4-FFF2-40B4-BE49-F238E27FC236}">
                <a16:creationId xmlns:a16="http://schemas.microsoft.com/office/drawing/2014/main" id="{9C8ACA63-21EB-4A9B-803E-4FCDAA710915}"/>
              </a:ext>
            </a:extLst>
          </p:cNvPr>
          <p:cNvGrpSpPr/>
          <p:nvPr/>
        </p:nvGrpSpPr>
        <p:grpSpPr>
          <a:xfrm>
            <a:off x="6293526" y="3710786"/>
            <a:ext cx="1457450" cy="1505016"/>
            <a:chOff x="6293526" y="3710786"/>
            <a:chExt cx="1457450" cy="1505016"/>
          </a:xfrm>
        </p:grpSpPr>
        <p:grpSp>
          <p:nvGrpSpPr>
            <p:cNvPr id="13" name="Group 12">
              <a:extLst>
                <a:ext uri="{FF2B5EF4-FFF2-40B4-BE49-F238E27FC236}">
                  <a16:creationId xmlns:a16="http://schemas.microsoft.com/office/drawing/2014/main" id="{DE9A9381-8C44-4FC6-9A57-4356DD4B9EA5}"/>
                </a:ext>
              </a:extLst>
            </p:cNvPr>
            <p:cNvGrpSpPr/>
            <p:nvPr/>
          </p:nvGrpSpPr>
          <p:grpSpPr>
            <a:xfrm>
              <a:off x="6367713" y="3710786"/>
              <a:ext cx="1309076" cy="1186674"/>
              <a:chOff x="6205960" y="3802691"/>
              <a:chExt cx="1309076" cy="1186674"/>
            </a:xfrm>
          </p:grpSpPr>
          <p:pic>
            <p:nvPicPr>
              <p:cNvPr id="12" name="Picture 11" descr="man in front of wall">
                <a:extLst>
                  <a:ext uri="{FF2B5EF4-FFF2-40B4-BE49-F238E27FC236}">
                    <a16:creationId xmlns:a16="http://schemas.microsoft.com/office/drawing/2014/main" id="{07EAA4E3-FE53-4AF7-B513-D9A4832DD49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05960" y="3802691"/>
                <a:ext cx="1309076" cy="1186674"/>
              </a:xfrm>
              <a:prstGeom prst="rect">
                <a:avLst/>
              </a:prstGeom>
            </p:spPr>
          </p:pic>
          <p:sp>
            <p:nvSpPr>
              <p:cNvPr id="11" name="Rectangle: Rounded Corners 10">
                <a:extLst>
                  <a:ext uri="{FF2B5EF4-FFF2-40B4-BE49-F238E27FC236}">
                    <a16:creationId xmlns:a16="http://schemas.microsoft.com/office/drawing/2014/main" id="{75AF54D3-CBDE-43FE-87E9-245171F36ED6}"/>
                  </a:ext>
                </a:extLst>
              </p:cNvPr>
              <p:cNvSpPr/>
              <p:nvPr/>
            </p:nvSpPr>
            <p:spPr>
              <a:xfrm>
                <a:off x="6472224" y="3837676"/>
                <a:ext cx="675635" cy="973381"/>
              </a:xfrm>
              <a:prstGeom prst="roundRect">
                <a:avLst/>
              </a:prstGeom>
              <a:solidFill>
                <a:srgbClr val="9933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a:extLst>
                <a:ext uri="{FF2B5EF4-FFF2-40B4-BE49-F238E27FC236}">
                  <a16:creationId xmlns:a16="http://schemas.microsoft.com/office/drawing/2014/main" id="{7AA7B80C-6380-46E6-927E-30388BFF8569}"/>
                </a:ext>
              </a:extLst>
            </p:cNvPr>
            <p:cNvSpPr txBox="1"/>
            <p:nvPr/>
          </p:nvSpPr>
          <p:spPr>
            <a:xfrm>
              <a:off x="6293526" y="4754137"/>
              <a:ext cx="1457450" cy="461665"/>
            </a:xfrm>
            <a:prstGeom prst="rect">
              <a:avLst/>
            </a:prstGeom>
            <a:noFill/>
          </p:spPr>
          <p:txBody>
            <a:bodyPr wrap="none" rtlCol="0">
              <a:spAutoFit/>
            </a:bodyPr>
            <a:lstStyle/>
            <a:p>
              <a:pPr algn="l"/>
              <a:r>
                <a:rPr lang="en-GB" sz="2400" dirty="0">
                  <a:solidFill>
                    <a:schemeClr val="accent5">
                      <a:lumMod val="50000"/>
                    </a:schemeClr>
                  </a:solidFill>
                </a:rPr>
                <a:t>[behind]</a:t>
              </a:r>
            </a:p>
          </p:txBody>
        </p:sp>
      </p:grpSp>
      <p:sp>
        <p:nvSpPr>
          <p:cNvPr id="15" name="TextBox 14">
            <a:extLst>
              <a:ext uri="{FF2B5EF4-FFF2-40B4-BE49-F238E27FC236}">
                <a16:creationId xmlns:a16="http://schemas.microsoft.com/office/drawing/2014/main" id="{23608972-237A-44B4-9084-00189722C91C}"/>
              </a:ext>
            </a:extLst>
          </p:cNvPr>
          <p:cNvSpPr txBox="1"/>
          <p:nvPr/>
        </p:nvSpPr>
        <p:spPr>
          <a:xfrm>
            <a:off x="8313603" y="4134418"/>
            <a:ext cx="2203554" cy="523220"/>
          </a:xfrm>
          <a:prstGeom prst="rect">
            <a:avLst/>
          </a:prstGeom>
          <a:noFill/>
        </p:spPr>
        <p:txBody>
          <a:bodyPr wrap="square" rtlCol="0">
            <a:spAutoFit/>
          </a:bodyPr>
          <a:lstStyle/>
          <a:p>
            <a:pPr algn="ctr"/>
            <a:r>
              <a:rPr lang="en-GB" sz="2800" b="1" dirty="0" err="1">
                <a:solidFill>
                  <a:schemeClr val="accent5">
                    <a:lumMod val="50000"/>
                  </a:schemeClr>
                </a:solidFill>
              </a:rPr>
              <a:t>hinter</a:t>
            </a:r>
            <a:endParaRPr lang="en-GB" sz="2800" b="1" dirty="0">
              <a:solidFill>
                <a:schemeClr val="accent5">
                  <a:lumMod val="50000"/>
                </a:schemeClr>
              </a:solidFill>
            </a:endParaRPr>
          </a:p>
        </p:txBody>
      </p:sp>
      <p:pic>
        <p:nvPicPr>
          <p:cNvPr id="17" name="Picture 16" descr="A picture containing seat&#10;&#10;Description automatically generated">
            <a:extLst>
              <a:ext uri="{FF2B5EF4-FFF2-40B4-BE49-F238E27FC236}">
                <a16:creationId xmlns:a16="http://schemas.microsoft.com/office/drawing/2014/main" id="{C8F29EE9-4A8D-47E8-93E6-7FBE71F5A4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2886" y="2736126"/>
            <a:ext cx="906108" cy="1131530"/>
          </a:xfrm>
          <a:prstGeom prst="rect">
            <a:avLst/>
          </a:prstGeom>
        </p:spPr>
      </p:pic>
      <p:sp>
        <p:nvSpPr>
          <p:cNvPr id="18" name="TextBox 17">
            <a:extLst>
              <a:ext uri="{FF2B5EF4-FFF2-40B4-BE49-F238E27FC236}">
                <a16:creationId xmlns:a16="http://schemas.microsoft.com/office/drawing/2014/main" id="{A9E1E5BE-635C-4129-AFC1-B636733F2C73}"/>
              </a:ext>
            </a:extLst>
          </p:cNvPr>
          <p:cNvSpPr txBox="1"/>
          <p:nvPr/>
        </p:nvSpPr>
        <p:spPr>
          <a:xfrm>
            <a:off x="3174964" y="3040281"/>
            <a:ext cx="2203554" cy="523220"/>
          </a:xfrm>
          <a:prstGeom prst="rect">
            <a:avLst/>
          </a:prstGeom>
          <a:noFill/>
        </p:spPr>
        <p:txBody>
          <a:bodyPr wrap="square" rtlCol="0">
            <a:spAutoFit/>
          </a:bodyPr>
          <a:lstStyle/>
          <a:p>
            <a:pPr algn="ctr"/>
            <a:r>
              <a:rPr lang="en-GB" sz="2800" b="1" dirty="0">
                <a:solidFill>
                  <a:schemeClr val="accent5">
                    <a:lumMod val="50000"/>
                  </a:schemeClr>
                </a:solidFill>
              </a:rPr>
              <a:t>der Baum</a:t>
            </a:r>
          </a:p>
        </p:txBody>
      </p:sp>
      <p:grpSp>
        <p:nvGrpSpPr>
          <p:cNvPr id="35" name="Group 34">
            <a:extLst>
              <a:ext uri="{FF2B5EF4-FFF2-40B4-BE49-F238E27FC236}">
                <a16:creationId xmlns:a16="http://schemas.microsoft.com/office/drawing/2014/main" id="{BEA18351-2F4C-4482-A252-A7E59C3024A5}"/>
              </a:ext>
            </a:extLst>
          </p:cNvPr>
          <p:cNvGrpSpPr/>
          <p:nvPr/>
        </p:nvGrpSpPr>
        <p:grpSpPr>
          <a:xfrm>
            <a:off x="245519" y="5284522"/>
            <a:ext cx="2603598" cy="945031"/>
            <a:chOff x="245519" y="5284522"/>
            <a:chExt cx="2603598" cy="945031"/>
          </a:xfrm>
        </p:grpSpPr>
        <p:pic>
          <p:nvPicPr>
            <p:cNvPr id="19" name="Picture 2" descr="Box, Cardboard, Cardboard Box, Packing, Recyclable">
              <a:extLst>
                <a:ext uri="{FF2B5EF4-FFF2-40B4-BE49-F238E27FC236}">
                  <a16:creationId xmlns:a16="http://schemas.microsoft.com/office/drawing/2014/main" id="{587363E6-A61D-4A81-85E6-0F901E833A3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851" y="5284522"/>
              <a:ext cx="965143" cy="5167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Diagram&#10;&#10;Description automatically generated">
              <a:extLst>
                <a:ext uri="{FF2B5EF4-FFF2-40B4-BE49-F238E27FC236}">
                  <a16:creationId xmlns:a16="http://schemas.microsoft.com/office/drawing/2014/main" id="{E2A935C8-2356-40B6-B91F-8C7C8EF9B437}"/>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09054" y="5355341"/>
              <a:ext cx="470691" cy="470691"/>
            </a:xfrm>
            <a:prstGeom prst="rect">
              <a:avLst/>
            </a:prstGeom>
          </p:spPr>
        </p:pic>
        <p:sp>
          <p:nvSpPr>
            <p:cNvPr id="22" name="TextBox 21">
              <a:extLst>
                <a:ext uri="{FF2B5EF4-FFF2-40B4-BE49-F238E27FC236}">
                  <a16:creationId xmlns:a16="http://schemas.microsoft.com/office/drawing/2014/main" id="{3DA46D95-0E57-4DDE-9F33-C4D83A85AD31}"/>
                </a:ext>
              </a:extLst>
            </p:cNvPr>
            <p:cNvSpPr txBox="1"/>
            <p:nvPr/>
          </p:nvSpPr>
          <p:spPr>
            <a:xfrm>
              <a:off x="245519" y="5767888"/>
              <a:ext cx="2603598" cy="461665"/>
            </a:xfrm>
            <a:prstGeom prst="rect">
              <a:avLst/>
            </a:prstGeom>
            <a:noFill/>
          </p:spPr>
          <p:txBody>
            <a:bodyPr wrap="none" rtlCol="0">
              <a:spAutoFit/>
            </a:bodyPr>
            <a:lstStyle/>
            <a:p>
              <a:pPr algn="l"/>
              <a:r>
                <a:rPr lang="en-GB" sz="2400" dirty="0">
                  <a:solidFill>
                    <a:schemeClr val="accent5">
                      <a:lumMod val="50000"/>
                    </a:schemeClr>
                  </a:solidFill>
                </a:rPr>
                <a:t>[next to, beside]</a:t>
              </a:r>
            </a:p>
          </p:txBody>
        </p:sp>
      </p:grpSp>
      <p:sp>
        <p:nvSpPr>
          <p:cNvPr id="23" name="TextBox 22">
            <a:extLst>
              <a:ext uri="{FF2B5EF4-FFF2-40B4-BE49-F238E27FC236}">
                <a16:creationId xmlns:a16="http://schemas.microsoft.com/office/drawing/2014/main" id="{E8FAEBA9-54E8-4A1C-BC08-1C259BDFEEB4}"/>
              </a:ext>
            </a:extLst>
          </p:cNvPr>
          <p:cNvSpPr txBox="1"/>
          <p:nvPr/>
        </p:nvSpPr>
        <p:spPr>
          <a:xfrm>
            <a:off x="3174964" y="5480727"/>
            <a:ext cx="2203554" cy="523220"/>
          </a:xfrm>
          <a:prstGeom prst="rect">
            <a:avLst/>
          </a:prstGeom>
          <a:noFill/>
        </p:spPr>
        <p:txBody>
          <a:bodyPr wrap="square" rtlCol="0">
            <a:spAutoFit/>
          </a:bodyPr>
          <a:lstStyle/>
          <a:p>
            <a:pPr algn="ctr"/>
            <a:r>
              <a:rPr lang="en-GB" sz="2800" b="1" dirty="0" err="1">
                <a:solidFill>
                  <a:schemeClr val="accent5">
                    <a:lumMod val="50000"/>
                  </a:schemeClr>
                </a:solidFill>
              </a:rPr>
              <a:t>neben</a:t>
            </a:r>
            <a:endParaRPr lang="en-GB" sz="2800" b="1" dirty="0">
              <a:solidFill>
                <a:schemeClr val="accent5">
                  <a:lumMod val="50000"/>
                </a:schemeClr>
              </a:solidFill>
            </a:endParaRPr>
          </a:p>
        </p:txBody>
      </p:sp>
      <p:sp>
        <p:nvSpPr>
          <p:cNvPr id="25" name="TextBox 24">
            <a:extLst>
              <a:ext uri="{FF2B5EF4-FFF2-40B4-BE49-F238E27FC236}">
                <a16:creationId xmlns:a16="http://schemas.microsoft.com/office/drawing/2014/main" id="{AB0783DE-1CE8-424A-A61A-F03D1FB1F7A8}"/>
              </a:ext>
            </a:extLst>
          </p:cNvPr>
          <p:cNvSpPr txBox="1"/>
          <p:nvPr/>
        </p:nvSpPr>
        <p:spPr>
          <a:xfrm>
            <a:off x="3203839" y="4304123"/>
            <a:ext cx="2203554" cy="523220"/>
          </a:xfrm>
          <a:prstGeom prst="rect">
            <a:avLst/>
          </a:prstGeom>
          <a:noFill/>
        </p:spPr>
        <p:txBody>
          <a:bodyPr wrap="square" rtlCol="0">
            <a:spAutoFit/>
          </a:bodyPr>
          <a:lstStyle/>
          <a:p>
            <a:pPr algn="ctr"/>
            <a:r>
              <a:rPr lang="en-GB" sz="2800" b="1" dirty="0" err="1">
                <a:solidFill>
                  <a:schemeClr val="accent5">
                    <a:lumMod val="50000"/>
                  </a:schemeClr>
                </a:solidFill>
              </a:rPr>
              <a:t>eng</a:t>
            </a:r>
            <a:endParaRPr lang="en-GB" sz="2800" b="1" dirty="0">
              <a:solidFill>
                <a:schemeClr val="accent5">
                  <a:lumMod val="50000"/>
                </a:schemeClr>
              </a:solidFill>
            </a:endParaRPr>
          </a:p>
        </p:txBody>
      </p:sp>
      <p:grpSp>
        <p:nvGrpSpPr>
          <p:cNvPr id="34" name="Group 33">
            <a:extLst>
              <a:ext uri="{FF2B5EF4-FFF2-40B4-BE49-F238E27FC236}">
                <a16:creationId xmlns:a16="http://schemas.microsoft.com/office/drawing/2014/main" id="{78CC9053-6EB4-4E2E-8CEC-E7C3C5710C61}"/>
              </a:ext>
            </a:extLst>
          </p:cNvPr>
          <p:cNvGrpSpPr/>
          <p:nvPr/>
        </p:nvGrpSpPr>
        <p:grpSpPr>
          <a:xfrm>
            <a:off x="514662" y="4010177"/>
            <a:ext cx="1441420" cy="1191150"/>
            <a:chOff x="514662" y="4010177"/>
            <a:chExt cx="1441420" cy="1191150"/>
          </a:xfrm>
        </p:grpSpPr>
        <p:pic>
          <p:nvPicPr>
            <p:cNvPr id="24" name="Picture 23" descr="Icon&#10;&#10;Description automatically generated">
              <a:extLst>
                <a:ext uri="{FF2B5EF4-FFF2-40B4-BE49-F238E27FC236}">
                  <a16:creationId xmlns:a16="http://schemas.microsoft.com/office/drawing/2014/main" id="{1835009C-0BF6-409A-A272-F44EA1AE8D6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4859" y="4010177"/>
              <a:ext cx="874135" cy="874135"/>
            </a:xfrm>
            <a:prstGeom prst="rect">
              <a:avLst/>
            </a:prstGeom>
          </p:spPr>
        </p:pic>
        <p:sp>
          <p:nvSpPr>
            <p:cNvPr id="26" name="TextBox 25">
              <a:extLst>
                <a:ext uri="{FF2B5EF4-FFF2-40B4-BE49-F238E27FC236}">
                  <a16:creationId xmlns:a16="http://schemas.microsoft.com/office/drawing/2014/main" id="{8A384F10-FE52-4259-905C-F8B1027888CD}"/>
                </a:ext>
              </a:extLst>
            </p:cNvPr>
            <p:cNvSpPr txBox="1"/>
            <p:nvPr/>
          </p:nvSpPr>
          <p:spPr>
            <a:xfrm>
              <a:off x="514662" y="4739662"/>
              <a:ext cx="1441420" cy="461665"/>
            </a:xfrm>
            <a:prstGeom prst="rect">
              <a:avLst/>
            </a:prstGeom>
            <a:noFill/>
          </p:spPr>
          <p:txBody>
            <a:bodyPr wrap="none" rtlCol="0">
              <a:spAutoFit/>
            </a:bodyPr>
            <a:lstStyle/>
            <a:p>
              <a:pPr algn="l"/>
              <a:r>
                <a:rPr lang="en-GB" sz="2400" dirty="0">
                  <a:solidFill>
                    <a:schemeClr val="accent5">
                      <a:lumMod val="50000"/>
                    </a:schemeClr>
                  </a:solidFill>
                </a:rPr>
                <a:t>[narrow]</a:t>
              </a:r>
            </a:p>
          </p:txBody>
        </p:sp>
      </p:grpSp>
      <p:pic>
        <p:nvPicPr>
          <p:cNvPr id="30" name="Picture 29" descr="Graphical user interface, application&#10;&#10;Description automatically generated">
            <a:extLst>
              <a:ext uri="{FF2B5EF4-FFF2-40B4-BE49-F238E27FC236}">
                <a16:creationId xmlns:a16="http://schemas.microsoft.com/office/drawing/2014/main" id="{E0A665A7-2887-42C8-848B-8754512423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05960" y="1463443"/>
            <a:ext cx="1674843" cy="837422"/>
          </a:xfrm>
          <a:prstGeom prst="rect">
            <a:avLst/>
          </a:prstGeom>
        </p:spPr>
      </p:pic>
      <p:grpSp>
        <p:nvGrpSpPr>
          <p:cNvPr id="36" name="Group 35">
            <a:extLst>
              <a:ext uri="{FF2B5EF4-FFF2-40B4-BE49-F238E27FC236}">
                <a16:creationId xmlns:a16="http://schemas.microsoft.com/office/drawing/2014/main" id="{D439BF57-5C9A-4361-884A-A16C6FD25522}"/>
              </a:ext>
            </a:extLst>
          </p:cNvPr>
          <p:cNvGrpSpPr/>
          <p:nvPr/>
        </p:nvGrpSpPr>
        <p:grpSpPr>
          <a:xfrm>
            <a:off x="6096000" y="2670193"/>
            <a:ext cx="1674843" cy="1020134"/>
            <a:chOff x="6096000" y="2670193"/>
            <a:chExt cx="1674843" cy="1020134"/>
          </a:xfrm>
        </p:grpSpPr>
        <p:pic>
          <p:nvPicPr>
            <p:cNvPr id="28" name="Picture 27">
              <a:extLst>
                <a:ext uri="{FF2B5EF4-FFF2-40B4-BE49-F238E27FC236}">
                  <a16:creationId xmlns:a16="http://schemas.microsoft.com/office/drawing/2014/main" id="{B91C5B3D-A08A-4018-9163-6E88277EBF0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6000" y="2670193"/>
              <a:ext cx="1674843" cy="837422"/>
            </a:xfrm>
            <a:prstGeom prst="rect">
              <a:avLst/>
            </a:prstGeom>
          </p:spPr>
        </p:pic>
        <p:sp>
          <p:nvSpPr>
            <p:cNvPr id="31" name="TextBox 30">
              <a:extLst>
                <a:ext uri="{FF2B5EF4-FFF2-40B4-BE49-F238E27FC236}">
                  <a16:creationId xmlns:a16="http://schemas.microsoft.com/office/drawing/2014/main" id="{6222A6F2-2497-4092-932D-B10CF5CAE2A5}"/>
                </a:ext>
              </a:extLst>
            </p:cNvPr>
            <p:cNvSpPr txBox="1"/>
            <p:nvPr/>
          </p:nvSpPr>
          <p:spPr>
            <a:xfrm>
              <a:off x="6472224" y="3228662"/>
              <a:ext cx="1042812" cy="461665"/>
            </a:xfrm>
            <a:prstGeom prst="rect">
              <a:avLst/>
            </a:prstGeom>
            <a:noFill/>
          </p:spPr>
          <p:txBody>
            <a:bodyPr wrap="square" rtlCol="0">
              <a:spAutoFit/>
            </a:bodyPr>
            <a:lstStyle/>
            <a:p>
              <a:pPr algn="l"/>
              <a:r>
                <a:rPr lang="en-GB" sz="2400" dirty="0">
                  <a:solidFill>
                    <a:schemeClr val="accent5">
                      <a:lumMod val="50000"/>
                    </a:schemeClr>
                  </a:solidFill>
                </a:rPr>
                <a:t>[rich]</a:t>
              </a:r>
            </a:p>
          </p:txBody>
        </p:sp>
      </p:grpSp>
      <p:sp>
        <p:nvSpPr>
          <p:cNvPr id="32" name="TextBox 31">
            <a:extLst>
              <a:ext uri="{FF2B5EF4-FFF2-40B4-BE49-F238E27FC236}">
                <a16:creationId xmlns:a16="http://schemas.microsoft.com/office/drawing/2014/main" id="{AD7D22D9-3F07-41F5-B676-19A2C43704E7}"/>
              </a:ext>
            </a:extLst>
          </p:cNvPr>
          <p:cNvSpPr txBox="1"/>
          <p:nvPr/>
        </p:nvSpPr>
        <p:spPr>
          <a:xfrm rot="21196904">
            <a:off x="6279099" y="5326839"/>
            <a:ext cx="1486304" cy="830997"/>
          </a:xfrm>
          <a:prstGeom prst="rect">
            <a:avLst/>
          </a:prstGeom>
          <a:solidFill>
            <a:srgbClr val="FFFF00"/>
          </a:solidFill>
          <a:ln>
            <a:solidFill>
              <a:schemeClr val="accent5">
                <a:lumMod val="50000"/>
              </a:schemeClr>
            </a:solidFill>
          </a:ln>
        </p:spPr>
        <p:txBody>
          <a:bodyPr wrap="none" rtlCol="0">
            <a:spAutoFit/>
          </a:bodyPr>
          <a:lstStyle/>
          <a:p>
            <a:pPr algn="ctr"/>
            <a:r>
              <a:rPr lang="en-GB" sz="2400" b="1" dirty="0">
                <a:solidFill>
                  <a:schemeClr val="accent5">
                    <a:lumMod val="50000"/>
                  </a:schemeClr>
                </a:solidFill>
                <a:latin typeface="Lucida Console" panose="020B0609040504020204" pitchFamily="49" charset="0"/>
              </a:rPr>
              <a:t>exact, </a:t>
            </a:r>
            <a:br>
              <a:rPr lang="en-GB" sz="2400" b="1" dirty="0">
                <a:solidFill>
                  <a:schemeClr val="accent5">
                    <a:lumMod val="50000"/>
                  </a:schemeClr>
                </a:solidFill>
                <a:latin typeface="Lucida Console" panose="020B0609040504020204" pitchFamily="49" charset="0"/>
              </a:rPr>
            </a:br>
            <a:r>
              <a:rPr lang="en-GB" sz="2400" b="1" dirty="0">
                <a:solidFill>
                  <a:schemeClr val="accent5">
                    <a:lumMod val="50000"/>
                  </a:schemeClr>
                </a:solidFill>
                <a:latin typeface="Lucida Console" panose="020B0609040504020204" pitchFamily="49" charset="0"/>
              </a:rPr>
              <a:t>exactly</a:t>
            </a:r>
          </a:p>
        </p:txBody>
      </p:sp>
      <p:sp>
        <p:nvSpPr>
          <p:cNvPr id="38" name="TextBox 37">
            <a:extLst>
              <a:ext uri="{FF2B5EF4-FFF2-40B4-BE49-F238E27FC236}">
                <a16:creationId xmlns:a16="http://schemas.microsoft.com/office/drawing/2014/main" id="{4CA5CCBA-141C-4928-B539-7E404AB9CDE5}"/>
              </a:ext>
            </a:extLst>
          </p:cNvPr>
          <p:cNvSpPr txBox="1"/>
          <p:nvPr/>
        </p:nvSpPr>
        <p:spPr>
          <a:xfrm>
            <a:off x="8313603" y="5302812"/>
            <a:ext cx="2203554" cy="523220"/>
          </a:xfrm>
          <a:prstGeom prst="rect">
            <a:avLst/>
          </a:prstGeom>
          <a:noFill/>
        </p:spPr>
        <p:txBody>
          <a:bodyPr wrap="square" rtlCol="0">
            <a:spAutoFit/>
          </a:bodyPr>
          <a:lstStyle/>
          <a:p>
            <a:pPr algn="ctr"/>
            <a:r>
              <a:rPr lang="en-GB" sz="2800" b="1" dirty="0" err="1">
                <a:solidFill>
                  <a:schemeClr val="accent5">
                    <a:lumMod val="50000"/>
                  </a:schemeClr>
                </a:solidFill>
              </a:rPr>
              <a:t>genau</a:t>
            </a:r>
            <a:endParaRPr lang="en-GB" sz="2800" b="1" dirty="0">
              <a:solidFill>
                <a:schemeClr val="accent5">
                  <a:lumMod val="50000"/>
                </a:schemeClr>
              </a:solidFill>
            </a:endParaRPr>
          </a:p>
        </p:txBody>
      </p:sp>
      <p:sp>
        <p:nvSpPr>
          <p:cNvPr id="39" name="TextBox 38">
            <a:extLst>
              <a:ext uri="{FF2B5EF4-FFF2-40B4-BE49-F238E27FC236}">
                <a16:creationId xmlns:a16="http://schemas.microsoft.com/office/drawing/2014/main" id="{0CCFC5B4-49FF-43DE-96A8-CADB4CEF7B6F}"/>
              </a:ext>
            </a:extLst>
          </p:cNvPr>
          <p:cNvSpPr txBox="1"/>
          <p:nvPr/>
        </p:nvSpPr>
        <p:spPr>
          <a:xfrm>
            <a:off x="8313603" y="2780425"/>
            <a:ext cx="2203554" cy="523220"/>
          </a:xfrm>
          <a:prstGeom prst="rect">
            <a:avLst/>
          </a:prstGeom>
          <a:noFill/>
        </p:spPr>
        <p:txBody>
          <a:bodyPr wrap="square" rtlCol="0">
            <a:spAutoFit/>
          </a:bodyPr>
          <a:lstStyle/>
          <a:p>
            <a:pPr algn="ctr"/>
            <a:r>
              <a:rPr lang="en-GB" sz="2800" b="1" dirty="0" err="1">
                <a:solidFill>
                  <a:schemeClr val="accent5">
                    <a:lumMod val="50000"/>
                  </a:schemeClr>
                </a:solidFill>
              </a:rPr>
              <a:t>reich</a:t>
            </a:r>
            <a:endParaRPr lang="en-GB" sz="2800" b="1" dirty="0">
              <a:solidFill>
                <a:schemeClr val="accent5">
                  <a:lumMod val="50000"/>
                </a:schemeClr>
              </a:solidFill>
            </a:endParaRPr>
          </a:p>
        </p:txBody>
      </p:sp>
      <p:sp>
        <p:nvSpPr>
          <p:cNvPr id="40" name="TextBox 39">
            <a:extLst>
              <a:ext uri="{FF2B5EF4-FFF2-40B4-BE49-F238E27FC236}">
                <a16:creationId xmlns:a16="http://schemas.microsoft.com/office/drawing/2014/main" id="{3B957B2C-DC31-4758-8695-EEE3516E67EE}"/>
              </a:ext>
            </a:extLst>
          </p:cNvPr>
          <p:cNvSpPr txBox="1"/>
          <p:nvPr/>
        </p:nvSpPr>
        <p:spPr>
          <a:xfrm>
            <a:off x="8287316" y="1584669"/>
            <a:ext cx="2790992" cy="523220"/>
          </a:xfrm>
          <a:prstGeom prst="rect">
            <a:avLst/>
          </a:prstGeom>
          <a:noFill/>
        </p:spPr>
        <p:txBody>
          <a:bodyPr wrap="square" rtlCol="0">
            <a:spAutoFit/>
          </a:bodyPr>
          <a:lstStyle/>
          <a:p>
            <a:pPr algn="ctr"/>
            <a:r>
              <a:rPr lang="en-GB" sz="2800" b="1" dirty="0">
                <a:solidFill>
                  <a:schemeClr val="accent5">
                    <a:lumMod val="50000"/>
                  </a:schemeClr>
                </a:solidFill>
              </a:rPr>
              <a:t>die Universität</a:t>
            </a:r>
          </a:p>
        </p:txBody>
      </p:sp>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3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1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8"/>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3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9"/>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3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25"/>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2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15"/>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1" nodeType="clickEffect">
                                  <p:stCondLst>
                                    <p:cond delay="0"/>
                                  </p:stCondLst>
                                  <p:childTnLst>
                                    <p:set>
                                      <p:cBhvr>
                                        <p:cTn id="1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5" grpId="0"/>
      <p:bldP spid="15" grpId="1"/>
      <p:bldP spid="18" grpId="0"/>
      <p:bldP spid="18" grpId="1"/>
      <p:bldP spid="23" grpId="0"/>
      <p:bldP spid="23" grpId="1"/>
      <p:bldP spid="25" grpId="0"/>
      <p:bldP spid="25" grpId="1"/>
      <p:bldP spid="32" grpId="0" animBg="1"/>
      <p:bldP spid="32" grpId="1" animBg="1"/>
      <p:bldP spid="38" grpId="0"/>
      <p:bldP spid="38" grpId="1"/>
      <p:bldP spid="39" grpId="0"/>
      <p:bldP spid="39" grpId="1"/>
      <p:bldP spid="40" grpId="0"/>
      <p:bldP spid="40"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9497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08761" y="247046"/>
            <a:ext cx="244856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1E07784A-FF4D-4112-95A6-778FB1DB3EB5}"/>
              </a:ext>
            </a:extLst>
          </p:cNvPr>
          <p:cNvSpPr txBox="1"/>
          <p:nvPr/>
        </p:nvSpPr>
        <p:spPr>
          <a:xfrm>
            <a:off x="3128072" y="1391869"/>
            <a:ext cx="2203554" cy="523220"/>
          </a:xfrm>
          <a:prstGeom prst="rect">
            <a:avLst/>
          </a:prstGeom>
          <a:noFill/>
        </p:spPr>
        <p:txBody>
          <a:bodyPr wrap="square" rtlCol="0">
            <a:spAutoFit/>
          </a:bodyPr>
          <a:lstStyle/>
          <a:p>
            <a:pPr algn="ctr"/>
            <a:r>
              <a:rPr lang="en-GB" sz="2800" b="1" dirty="0" err="1">
                <a:solidFill>
                  <a:schemeClr val="accent5">
                    <a:lumMod val="50000"/>
                  </a:schemeClr>
                </a:solidFill>
              </a:rPr>
              <a:t>alles</a:t>
            </a:r>
            <a:endParaRPr lang="en-GB" sz="2800" b="1" dirty="0">
              <a:solidFill>
                <a:schemeClr val="accent5">
                  <a:lumMod val="50000"/>
                </a:schemeClr>
              </a:solidFill>
            </a:endParaRPr>
          </a:p>
        </p:txBody>
      </p:sp>
      <p:sp>
        <p:nvSpPr>
          <p:cNvPr id="10" name="TextBox 9">
            <a:extLst>
              <a:ext uri="{FF2B5EF4-FFF2-40B4-BE49-F238E27FC236}">
                <a16:creationId xmlns:a16="http://schemas.microsoft.com/office/drawing/2014/main" id="{EBA6B684-05C9-414B-8FDD-CDA9842F0975}"/>
              </a:ext>
            </a:extLst>
          </p:cNvPr>
          <p:cNvSpPr txBox="1"/>
          <p:nvPr/>
        </p:nvSpPr>
        <p:spPr>
          <a:xfrm rot="21196904">
            <a:off x="487756" y="1412089"/>
            <a:ext cx="2044149" cy="461665"/>
          </a:xfrm>
          <a:prstGeom prst="rect">
            <a:avLst/>
          </a:prstGeom>
          <a:solidFill>
            <a:srgbClr val="FFC000"/>
          </a:solidFill>
        </p:spPr>
        <p:txBody>
          <a:bodyPr wrap="none" rtlCol="0">
            <a:spAutoFit/>
          </a:bodyPr>
          <a:lstStyle/>
          <a:p>
            <a:pPr algn="l"/>
            <a:r>
              <a:rPr lang="en-GB" sz="2400" b="1" dirty="0">
                <a:solidFill>
                  <a:schemeClr val="accent5">
                    <a:lumMod val="50000"/>
                  </a:schemeClr>
                </a:solidFill>
                <a:latin typeface="Lucida Console" panose="020B0609040504020204" pitchFamily="49" charset="0"/>
              </a:rPr>
              <a:t>everything</a:t>
            </a:r>
          </a:p>
        </p:txBody>
      </p:sp>
      <p:sp>
        <p:nvSpPr>
          <p:cNvPr id="24" name="TextBox 23">
            <a:extLst>
              <a:ext uri="{FF2B5EF4-FFF2-40B4-BE49-F238E27FC236}">
                <a16:creationId xmlns:a16="http://schemas.microsoft.com/office/drawing/2014/main" id="{86981257-865B-4CF0-9040-61D028E66577}"/>
              </a:ext>
            </a:extLst>
          </p:cNvPr>
          <p:cNvSpPr txBox="1"/>
          <p:nvPr/>
        </p:nvSpPr>
        <p:spPr>
          <a:xfrm>
            <a:off x="3128072" y="2662090"/>
            <a:ext cx="2203554" cy="523220"/>
          </a:xfrm>
          <a:prstGeom prst="rect">
            <a:avLst/>
          </a:prstGeom>
          <a:noFill/>
        </p:spPr>
        <p:txBody>
          <a:bodyPr wrap="square" rtlCol="0">
            <a:spAutoFit/>
          </a:bodyPr>
          <a:lstStyle/>
          <a:p>
            <a:pPr algn="ctr"/>
            <a:r>
              <a:rPr lang="en-GB" sz="2800" b="1" dirty="0">
                <a:solidFill>
                  <a:schemeClr val="accent5">
                    <a:lumMod val="50000"/>
                  </a:schemeClr>
                </a:solidFill>
              </a:rPr>
              <a:t>der </a:t>
            </a:r>
            <a:r>
              <a:rPr lang="en-GB" sz="2800" b="1" dirty="0" err="1">
                <a:solidFill>
                  <a:schemeClr val="accent5">
                    <a:lumMod val="50000"/>
                  </a:schemeClr>
                </a:solidFill>
              </a:rPr>
              <a:t>Teil</a:t>
            </a:r>
            <a:endParaRPr lang="en-GB" sz="2800" b="1" dirty="0">
              <a:solidFill>
                <a:schemeClr val="accent5">
                  <a:lumMod val="50000"/>
                </a:schemeClr>
              </a:solidFill>
            </a:endParaRPr>
          </a:p>
        </p:txBody>
      </p:sp>
      <p:grpSp>
        <p:nvGrpSpPr>
          <p:cNvPr id="54" name="Group 53">
            <a:extLst>
              <a:ext uri="{FF2B5EF4-FFF2-40B4-BE49-F238E27FC236}">
                <a16:creationId xmlns:a16="http://schemas.microsoft.com/office/drawing/2014/main" id="{00E34E1C-C7CE-4628-9B56-B769FE421FBB}"/>
              </a:ext>
            </a:extLst>
          </p:cNvPr>
          <p:cNvGrpSpPr/>
          <p:nvPr/>
        </p:nvGrpSpPr>
        <p:grpSpPr>
          <a:xfrm>
            <a:off x="787898" y="2127878"/>
            <a:ext cx="1568665" cy="1366758"/>
            <a:chOff x="787898" y="2127878"/>
            <a:chExt cx="1568665" cy="1366758"/>
          </a:xfrm>
        </p:grpSpPr>
        <p:pic>
          <p:nvPicPr>
            <p:cNvPr id="8" name="Picture 7" descr="Chart, pie chart&#10;&#10;Description automatically generated">
              <a:extLst>
                <a:ext uri="{FF2B5EF4-FFF2-40B4-BE49-F238E27FC236}">
                  <a16:creationId xmlns:a16="http://schemas.microsoft.com/office/drawing/2014/main" id="{5A65FA9A-5DD6-4BC3-8F60-C45DD42479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898" y="2127878"/>
              <a:ext cx="1226059" cy="988510"/>
            </a:xfrm>
            <a:prstGeom prst="rect">
              <a:avLst/>
            </a:prstGeom>
          </p:spPr>
        </p:pic>
        <p:cxnSp>
          <p:nvCxnSpPr>
            <p:cNvPr id="20" name="Straight Arrow Connector 19">
              <a:extLst>
                <a:ext uri="{FF2B5EF4-FFF2-40B4-BE49-F238E27FC236}">
                  <a16:creationId xmlns:a16="http://schemas.microsoft.com/office/drawing/2014/main" id="{4C4ECD04-46C8-41A7-AD22-572EBD2B49D1}"/>
                </a:ext>
              </a:extLst>
            </p:cNvPr>
            <p:cNvCxnSpPr/>
            <p:nvPr/>
          </p:nvCxnSpPr>
          <p:spPr>
            <a:xfrm flipH="1">
              <a:off x="1846121" y="2384731"/>
              <a:ext cx="510442" cy="151262"/>
            </a:xfrm>
            <a:prstGeom prst="straightConnector1">
              <a:avLst/>
            </a:prstGeom>
            <a:ln w="571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92C90DA-9838-41C5-9605-1A1E3A63936C}"/>
                </a:ext>
              </a:extLst>
            </p:cNvPr>
            <p:cNvSpPr txBox="1"/>
            <p:nvPr/>
          </p:nvSpPr>
          <p:spPr>
            <a:xfrm>
              <a:off x="886026" y="3032971"/>
              <a:ext cx="1029802" cy="461665"/>
            </a:xfrm>
            <a:prstGeom prst="rect">
              <a:avLst/>
            </a:prstGeom>
            <a:noFill/>
          </p:spPr>
          <p:txBody>
            <a:bodyPr wrap="square" rtlCol="0">
              <a:spAutoFit/>
            </a:bodyPr>
            <a:lstStyle/>
            <a:p>
              <a:pPr algn="l"/>
              <a:r>
                <a:rPr lang="en-GB" sz="2400" dirty="0">
                  <a:solidFill>
                    <a:schemeClr val="accent5">
                      <a:lumMod val="50000"/>
                    </a:schemeClr>
                  </a:solidFill>
                </a:rPr>
                <a:t>[part]</a:t>
              </a:r>
            </a:p>
          </p:txBody>
        </p:sp>
      </p:grpSp>
      <p:pic>
        <p:nvPicPr>
          <p:cNvPr id="27" name="Picture 26" descr="Icon&#10;&#10;Description automatically generated">
            <a:extLst>
              <a:ext uri="{FF2B5EF4-FFF2-40B4-BE49-F238E27FC236}">
                <a16:creationId xmlns:a16="http://schemas.microsoft.com/office/drawing/2014/main" id="{3A558B9A-6CBE-4D0A-8810-87060BD064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618" y="3668028"/>
            <a:ext cx="1316617" cy="1108838"/>
          </a:xfrm>
          <a:prstGeom prst="rect">
            <a:avLst/>
          </a:prstGeom>
        </p:spPr>
      </p:pic>
      <p:pic>
        <p:nvPicPr>
          <p:cNvPr id="31" name="Picture 30" descr="A picture containing umbrella, accessory&#10;&#10;Description automatically generated">
            <a:extLst>
              <a:ext uri="{FF2B5EF4-FFF2-40B4-BE49-F238E27FC236}">
                <a16:creationId xmlns:a16="http://schemas.microsoft.com/office/drawing/2014/main" id="{5E9D7677-6442-425F-B48A-A5000CA7A1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5713" y="1186003"/>
            <a:ext cx="1249326" cy="941875"/>
          </a:xfrm>
          <a:prstGeom prst="rect">
            <a:avLst/>
          </a:prstGeom>
        </p:spPr>
      </p:pic>
      <p:sp>
        <p:nvSpPr>
          <p:cNvPr id="32" name="TextBox 31">
            <a:extLst>
              <a:ext uri="{FF2B5EF4-FFF2-40B4-BE49-F238E27FC236}">
                <a16:creationId xmlns:a16="http://schemas.microsoft.com/office/drawing/2014/main" id="{84B535BA-C28B-4578-BDBE-C48174BE89B5}"/>
              </a:ext>
            </a:extLst>
          </p:cNvPr>
          <p:cNvSpPr txBox="1"/>
          <p:nvPr/>
        </p:nvSpPr>
        <p:spPr>
          <a:xfrm>
            <a:off x="2813539" y="3863141"/>
            <a:ext cx="2754923" cy="523220"/>
          </a:xfrm>
          <a:prstGeom prst="rect">
            <a:avLst/>
          </a:prstGeom>
          <a:noFill/>
        </p:spPr>
        <p:txBody>
          <a:bodyPr wrap="square" rtlCol="0">
            <a:spAutoFit/>
          </a:bodyPr>
          <a:lstStyle/>
          <a:p>
            <a:pPr algn="ctr"/>
            <a:r>
              <a:rPr lang="en-GB" sz="2800" b="1" dirty="0">
                <a:solidFill>
                  <a:schemeClr val="accent5">
                    <a:lumMod val="50000"/>
                  </a:schemeClr>
                </a:solidFill>
              </a:rPr>
              <a:t>das </a:t>
            </a:r>
            <a:r>
              <a:rPr lang="en-GB" sz="2800" b="1" dirty="0" err="1">
                <a:solidFill>
                  <a:schemeClr val="accent5">
                    <a:lumMod val="50000"/>
                  </a:schemeClr>
                </a:solidFill>
              </a:rPr>
              <a:t>Gebäude</a:t>
            </a:r>
            <a:endParaRPr lang="en-GB" sz="2800" b="1" dirty="0">
              <a:solidFill>
                <a:schemeClr val="accent5">
                  <a:lumMod val="50000"/>
                </a:schemeClr>
              </a:solidFill>
            </a:endParaRPr>
          </a:p>
        </p:txBody>
      </p:sp>
      <p:grpSp>
        <p:nvGrpSpPr>
          <p:cNvPr id="55" name="Group 54">
            <a:extLst>
              <a:ext uri="{FF2B5EF4-FFF2-40B4-BE49-F238E27FC236}">
                <a16:creationId xmlns:a16="http://schemas.microsoft.com/office/drawing/2014/main" id="{7DE38216-E69D-4C29-821D-2CB8BF4022C5}"/>
              </a:ext>
            </a:extLst>
          </p:cNvPr>
          <p:cNvGrpSpPr/>
          <p:nvPr/>
        </p:nvGrpSpPr>
        <p:grpSpPr>
          <a:xfrm>
            <a:off x="604897" y="4987418"/>
            <a:ext cx="1751666" cy="1440508"/>
            <a:chOff x="604897" y="4987418"/>
            <a:chExt cx="1751666" cy="1440508"/>
          </a:xfrm>
        </p:grpSpPr>
        <p:pic>
          <p:nvPicPr>
            <p:cNvPr id="29" name="Picture 28" descr="A picture containing text&#10;&#10;Description automatically generated">
              <a:extLst>
                <a:ext uri="{FF2B5EF4-FFF2-40B4-BE49-F238E27FC236}">
                  <a16:creationId xmlns:a16="http://schemas.microsoft.com/office/drawing/2014/main" id="{43024EFA-0F24-495A-B981-B071A8B0E45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2279"/>
            <a:stretch/>
          </p:blipFill>
          <p:spPr>
            <a:xfrm>
              <a:off x="918342" y="4987418"/>
              <a:ext cx="965168" cy="1162955"/>
            </a:xfrm>
            <a:prstGeom prst="rect">
              <a:avLst/>
            </a:prstGeom>
          </p:spPr>
        </p:pic>
        <p:sp>
          <p:nvSpPr>
            <p:cNvPr id="33" name="TextBox 32">
              <a:extLst>
                <a:ext uri="{FF2B5EF4-FFF2-40B4-BE49-F238E27FC236}">
                  <a16:creationId xmlns:a16="http://schemas.microsoft.com/office/drawing/2014/main" id="{03816FB1-C448-4CA1-9021-F8DC80A55A5A}"/>
                </a:ext>
              </a:extLst>
            </p:cNvPr>
            <p:cNvSpPr txBox="1"/>
            <p:nvPr/>
          </p:nvSpPr>
          <p:spPr>
            <a:xfrm>
              <a:off x="604897" y="5966261"/>
              <a:ext cx="1751666" cy="461665"/>
            </a:xfrm>
            <a:prstGeom prst="rect">
              <a:avLst/>
            </a:prstGeom>
            <a:noFill/>
          </p:spPr>
          <p:txBody>
            <a:bodyPr wrap="square" rtlCol="0">
              <a:spAutoFit/>
            </a:bodyPr>
            <a:lstStyle/>
            <a:p>
              <a:pPr algn="l"/>
              <a:r>
                <a:rPr lang="en-GB" sz="2400" dirty="0">
                  <a:solidFill>
                    <a:schemeClr val="accent5">
                      <a:lumMod val="50000"/>
                    </a:schemeClr>
                  </a:solidFill>
                </a:rPr>
                <a:t>[to share]</a:t>
              </a:r>
            </a:p>
          </p:txBody>
        </p:sp>
      </p:grpSp>
      <p:sp>
        <p:nvSpPr>
          <p:cNvPr id="34" name="TextBox 33">
            <a:extLst>
              <a:ext uri="{FF2B5EF4-FFF2-40B4-BE49-F238E27FC236}">
                <a16:creationId xmlns:a16="http://schemas.microsoft.com/office/drawing/2014/main" id="{9612E97C-4F5F-4ACC-AC90-95C0382EFDCF}"/>
              </a:ext>
            </a:extLst>
          </p:cNvPr>
          <p:cNvSpPr txBox="1"/>
          <p:nvPr/>
        </p:nvSpPr>
        <p:spPr>
          <a:xfrm>
            <a:off x="2852387" y="5241306"/>
            <a:ext cx="2754923" cy="523220"/>
          </a:xfrm>
          <a:prstGeom prst="rect">
            <a:avLst/>
          </a:prstGeom>
          <a:noFill/>
        </p:spPr>
        <p:txBody>
          <a:bodyPr wrap="square" rtlCol="0">
            <a:spAutoFit/>
          </a:bodyPr>
          <a:lstStyle/>
          <a:p>
            <a:pPr algn="ctr"/>
            <a:r>
              <a:rPr lang="en-GB" sz="2800" b="1" dirty="0" err="1">
                <a:solidFill>
                  <a:schemeClr val="accent5">
                    <a:lumMod val="50000"/>
                  </a:schemeClr>
                </a:solidFill>
              </a:rPr>
              <a:t>teilen</a:t>
            </a:r>
            <a:endParaRPr lang="en-GB" sz="2800" b="1" dirty="0">
              <a:solidFill>
                <a:schemeClr val="accent5">
                  <a:lumMod val="50000"/>
                </a:schemeClr>
              </a:solidFill>
            </a:endParaRPr>
          </a:p>
        </p:txBody>
      </p:sp>
      <p:sp>
        <p:nvSpPr>
          <p:cNvPr id="35" name="TextBox 34">
            <a:extLst>
              <a:ext uri="{FF2B5EF4-FFF2-40B4-BE49-F238E27FC236}">
                <a16:creationId xmlns:a16="http://schemas.microsoft.com/office/drawing/2014/main" id="{45B1216E-8770-401E-8792-A2ED046019BA}"/>
              </a:ext>
            </a:extLst>
          </p:cNvPr>
          <p:cNvSpPr txBox="1"/>
          <p:nvPr/>
        </p:nvSpPr>
        <p:spPr>
          <a:xfrm>
            <a:off x="8383832" y="1391869"/>
            <a:ext cx="2754923" cy="523220"/>
          </a:xfrm>
          <a:prstGeom prst="rect">
            <a:avLst/>
          </a:prstGeom>
          <a:noFill/>
        </p:spPr>
        <p:txBody>
          <a:bodyPr wrap="square" rtlCol="0">
            <a:spAutoFit/>
          </a:bodyPr>
          <a:lstStyle/>
          <a:p>
            <a:pPr algn="ctr"/>
            <a:r>
              <a:rPr lang="en-GB" sz="2800" b="1" dirty="0">
                <a:solidFill>
                  <a:schemeClr val="accent5">
                    <a:lumMod val="50000"/>
                  </a:schemeClr>
                </a:solidFill>
              </a:rPr>
              <a:t>das Feld</a:t>
            </a:r>
          </a:p>
        </p:txBody>
      </p:sp>
      <p:sp>
        <p:nvSpPr>
          <p:cNvPr id="36" name="TextBox 35">
            <a:extLst>
              <a:ext uri="{FF2B5EF4-FFF2-40B4-BE49-F238E27FC236}">
                <a16:creationId xmlns:a16="http://schemas.microsoft.com/office/drawing/2014/main" id="{404DB0AB-2740-430E-A587-EEDF46A3DCE7}"/>
              </a:ext>
            </a:extLst>
          </p:cNvPr>
          <p:cNvSpPr txBox="1"/>
          <p:nvPr/>
        </p:nvSpPr>
        <p:spPr>
          <a:xfrm>
            <a:off x="8383831" y="2535993"/>
            <a:ext cx="2754923" cy="523220"/>
          </a:xfrm>
          <a:prstGeom prst="rect">
            <a:avLst/>
          </a:prstGeom>
          <a:noFill/>
        </p:spPr>
        <p:txBody>
          <a:bodyPr wrap="square" rtlCol="0">
            <a:spAutoFit/>
          </a:bodyPr>
          <a:lstStyle/>
          <a:p>
            <a:pPr algn="ctr"/>
            <a:r>
              <a:rPr lang="en-GB" sz="2800" b="1" dirty="0" err="1">
                <a:solidFill>
                  <a:schemeClr val="accent5">
                    <a:lumMod val="50000"/>
                  </a:schemeClr>
                </a:solidFill>
              </a:rPr>
              <a:t>bekannt</a:t>
            </a:r>
            <a:endParaRPr lang="en-GB" sz="2800" b="1" dirty="0">
              <a:solidFill>
                <a:schemeClr val="accent5">
                  <a:lumMod val="50000"/>
                </a:schemeClr>
              </a:solidFill>
            </a:endParaRPr>
          </a:p>
        </p:txBody>
      </p:sp>
      <p:sp>
        <p:nvSpPr>
          <p:cNvPr id="37" name="TextBox 36">
            <a:extLst>
              <a:ext uri="{FF2B5EF4-FFF2-40B4-BE49-F238E27FC236}">
                <a16:creationId xmlns:a16="http://schemas.microsoft.com/office/drawing/2014/main" id="{FC21059D-FE93-47A8-937C-8BBD1C45BF29}"/>
              </a:ext>
            </a:extLst>
          </p:cNvPr>
          <p:cNvSpPr txBox="1"/>
          <p:nvPr/>
        </p:nvSpPr>
        <p:spPr>
          <a:xfrm>
            <a:off x="8383830" y="3798788"/>
            <a:ext cx="2754923" cy="523220"/>
          </a:xfrm>
          <a:prstGeom prst="rect">
            <a:avLst/>
          </a:prstGeom>
          <a:noFill/>
        </p:spPr>
        <p:txBody>
          <a:bodyPr wrap="square" rtlCol="0">
            <a:spAutoFit/>
          </a:bodyPr>
          <a:lstStyle/>
          <a:p>
            <a:pPr algn="ctr"/>
            <a:r>
              <a:rPr lang="en-GB" sz="2800" b="1" dirty="0" err="1">
                <a:solidFill>
                  <a:schemeClr val="accent5">
                    <a:lumMod val="50000"/>
                  </a:schemeClr>
                </a:solidFill>
              </a:rPr>
              <a:t>aus</a:t>
            </a:r>
            <a:endParaRPr lang="en-GB" sz="2800" b="1" dirty="0">
              <a:solidFill>
                <a:schemeClr val="accent5">
                  <a:lumMod val="50000"/>
                </a:schemeClr>
              </a:solidFill>
            </a:endParaRPr>
          </a:p>
        </p:txBody>
      </p:sp>
      <p:sp>
        <p:nvSpPr>
          <p:cNvPr id="38" name="TextBox 37">
            <a:extLst>
              <a:ext uri="{FF2B5EF4-FFF2-40B4-BE49-F238E27FC236}">
                <a16:creationId xmlns:a16="http://schemas.microsoft.com/office/drawing/2014/main" id="{6FE0B84D-617E-4CBA-91D8-7CB028CFE705}"/>
              </a:ext>
            </a:extLst>
          </p:cNvPr>
          <p:cNvSpPr txBox="1"/>
          <p:nvPr/>
        </p:nvSpPr>
        <p:spPr>
          <a:xfrm>
            <a:off x="8454825" y="4987418"/>
            <a:ext cx="2754923" cy="523220"/>
          </a:xfrm>
          <a:prstGeom prst="rect">
            <a:avLst/>
          </a:prstGeom>
          <a:noFill/>
        </p:spPr>
        <p:txBody>
          <a:bodyPr wrap="square" rtlCol="0">
            <a:spAutoFit/>
          </a:bodyPr>
          <a:lstStyle/>
          <a:p>
            <a:pPr algn="ctr"/>
            <a:r>
              <a:rPr lang="en-GB" sz="2800" b="1" dirty="0">
                <a:solidFill>
                  <a:schemeClr val="accent5">
                    <a:lumMod val="50000"/>
                  </a:schemeClr>
                </a:solidFill>
              </a:rPr>
              <a:t>die </a:t>
            </a:r>
            <a:r>
              <a:rPr lang="en-GB" sz="2800" b="1" dirty="0" err="1">
                <a:solidFill>
                  <a:schemeClr val="accent5">
                    <a:lumMod val="50000"/>
                  </a:schemeClr>
                </a:solidFill>
              </a:rPr>
              <a:t>Stunde</a:t>
            </a:r>
            <a:endParaRPr lang="en-GB" sz="2800" b="1" dirty="0">
              <a:solidFill>
                <a:schemeClr val="accent5">
                  <a:lumMod val="50000"/>
                </a:schemeClr>
              </a:solidFill>
            </a:endParaRPr>
          </a:p>
        </p:txBody>
      </p:sp>
      <p:grpSp>
        <p:nvGrpSpPr>
          <p:cNvPr id="41" name="Group 40">
            <a:extLst>
              <a:ext uri="{FF2B5EF4-FFF2-40B4-BE49-F238E27FC236}">
                <a16:creationId xmlns:a16="http://schemas.microsoft.com/office/drawing/2014/main" id="{CC740796-9123-465B-836D-4FAC8D083FD4}"/>
              </a:ext>
            </a:extLst>
          </p:cNvPr>
          <p:cNvGrpSpPr/>
          <p:nvPr/>
        </p:nvGrpSpPr>
        <p:grpSpPr>
          <a:xfrm>
            <a:off x="6261535" y="4998513"/>
            <a:ext cx="1501518" cy="1024249"/>
            <a:chOff x="6235713" y="4710218"/>
            <a:chExt cx="1501518" cy="1024249"/>
          </a:xfrm>
        </p:grpSpPr>
        <p:sp>
          <p:nvSpPr>
            <p:cNvPr id="39" name="Rectangle: Rounded Corners 38">
              <a:extLst>
                <a:ext uri="{FF2B5EF4-FFF2-40B4-BE49-F238E27FC236}">
                  <a16:creationId xmlns:a16="http://schemas.microsoft.com/office/drawing/2014/main" id="{5FDBBEDE-7DCA-480F-A591-4B86E940B346}"/>
                </a:ext>
              </a:extLst>
            </p:cNvPr>
            <p:cNvSpPr/>
            <p:nvPr/>
          </p:nvSpPr>
          <p:spPr>
            <a:xfrm>
              <a:off x="6235713" y="4710218"/>
              <a:ext cx="1501518" cy="464440"/>
            </a:xfrm>
            <a:prstGeom prst="roundRect">
              <a:avLst/>
            </a:prstGeom>
            <a:solidFill>
              <a:srgbClr val="FFFF00"/>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60 Min.</a:t>
              </a:r>
            </a:p>
          </p:txBody>
        </p:sp>
        <p:sp>
          <p:nvSpPr>
            <p:cNvPr id="40" name="Rectangle: Rounded Corners 39">
              <a:extLst>
                <a:ext uri="{FF2B5EF4-FFF2-40B4-BE49-F238E27FC236}">
                  <a16:creationId xmlns:a16="http://schemas.microsoft.com/office/drawing/2014/main" id="{779D3102-7572-4CE0-94F9-B10240826EF5}"/>
                </a:ext>
              </a:extLst>
            </p:cNvPr>
            <p:cNvSpPr/>
            <p:nvPr/>
          </p:nvSpPr>
          <p:spPr>
            <a:xfrm>
              <a:off x="6235713" y="5270027"/>
              <a:ext cx="1501518" cy="464440"/>
            </a:xfrm>
            <a:prstGeom prst="roundRect">
              <a:avLst/>
            </a:prstGeom>
            <a:solidFill>
              <a:srgbClr val="FFFF00"/>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lesson</a:t>
              </a:r>
            </a:p>
          </p:txBody>
        </p:sp>
      </p:grpSp>
      <p:grpSp>
        <p:nvGrpSpPr>
          <p:cNvPr id="48" name="Group 47">
            <a:extLst>
              <a:ext uri="{FF2B5EF4-FFF2-40B4-BE49-F238E27FC236}">
                <a16:creationId xmlns:a16="http://schemas.microsoft.com/office/drawing/2014/main" id="{0B360598-AB0C-4ADD-93F0-FC87744D57A1}"/>
              </a:ext>
            </a:extLst>
          </p:cNvPr>
          <p:cNvGrpSpPr/>
          <p:nvPr/>
        </p:nvGrpSpPr>
        <p:grpSpPr>
          <a:xfrm>
            <a:off x="6052446" y="3487396"/>
            <a:ext cx="1943237" cy="1358053"/>
            <a:chOff x="6052446" y="3487396"/>
            <a:chExt cx="1943237" cy="1358053"/>
          </a:xfrm>
        </p:grpSpPr>
        <p:pic>
          <p:nvPicPr>
            <p:cNvPr id="42" name="Imagen 7">
              <a:extLst>
                <a:ext uri="{FF2B5EF4-FFF2-40B4-BE49-F238E27FC236}">
                  <a16:creationId xmlns:a16="http://schemas.microsoft.com/office/drawing/2014/main" id="{4D60439F-3BB1-4DB6-8AA3-03A5C8D3637C}"/>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53653" y="3607598"/>
              <a:ext cx="1022742" cy="925581"/>
            </a:xfrm>
            <a:prstGeom prst="rect">
              <a:avLst/>
            </a:prstGeom>
          </p:spPr>
        </p:pic>
        <p:sp>
          <p:nvSpPr>
            <p:cNvPr id="43" name="Arrow: Curved Down 42">
              <a:extLst>
                <a:ext uri="{FF2B5EF4-FFF2-40B4-BE49-F238E27FC236}">
                  <a16:creationId xmlns:a16="http://schemas.microsoft.com/office/drawing/2014/main" id="{C77ECF64-83A1-4B73-94E5-059E079D12AF}"/>
                </a:ext>
              </a:extLst>
            </p:cNvPr>
            <p:cNvSpPr/>
            <p:nvPr/>
          </p:nvSpPr>
          <p:spPr>
            <a:xfrm>
              <a:off x="6665024" y="3487396"/>
              <a:ext cx="817579" cy="46820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45" name="Picture 44" descr="Diagram&#10;&#10;Description automatically generated">
              <a:extLst>
                <a:ext uri="{FF2B5EF4-FFF2-40B4-BE49-F238E27FC236}">
                  <a16:creationId xmlns:a16="http://schemas.microsoft.com/office/drawing/2014/main" id="{32F2E070-FF71-4872-BE04-96D4A46F759D}"/>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28777" y="3973331"/>
              <a:ext cx="498231" cy="498231"/>
            </a:xfrm>
            <a:prstGeom prst="rect">
              <a:avLst/>
            </a:prstGeom>
          </p:spPr>
        </p:pic>
        <p:sp>
          <p:nvSpPr>
            <p:cNvPr id="46" name="TextBox 45">
              <a:extLst>
                <a:ext uri="{FF2B5EF4-FFF2-40B4-BE49-F238E27FC236}">
                  <a16:creationId xmlns:a16="http://schemas.microsoft.com/office/drawing/2014/main" id="{FBC5B083-5B79-43A8-911E-0C38B71B6225}"/>
                </a:ext>
              </a:extLst>
            </p:cNvPr>
            <p:cNvSpPr txBox="1"/>
            <p:nvPr/>
          </p:nvSpPr>
          <p:spPr>
            <a:xfrm>
              <a:off x="6052446" y="4383784"/>
              <a:ext cx="1943237" cy="461665"/>
            </a:xfrm>
            <a:prstGeom prst="rect">
              <a:avLst/>
            </a:prstGeom>
            <a:noFill/>
          </p:spPr>
          <p:txBody>
            <a:bodyPr wrap="square" rtlCol="0">
              <a:spAutoFit/>
            </a:bodyPr>
            <a:lstStyle/>
            <a:p>
              <a:pPr algn="ctr"/>
              <a:r>
                <a:rPr lang="en-GB" sz="2400">
                  <a:solidFill>
                    <a:schemeClr val="accent5">
                      <a:lumMod val="50000"/>
                    </a:schemeClr>
                  </a:solidFill>
                </a:rPr>
                <a:t>[out, out </a:t>
              </a:r>
              <a:r>
                <a:rPr lang="en-GB" sz="2400" dirty="0">
                  <a:solidFill>
                    <a:schemeClr val="accent5">
                      <a:lumMod val="50000"/>
                    </a:schemeClr>
                  </a:solidFill>
                </a:rPr>
                <a:t>of]</a:t>
              </a:r>
            </a:p>
          </p:txBody>
        </p:sp>
      </p:grpSp>
      <p:grpSp>
        <p:nvGrpSpPr>
          <p:cNvPr id="53" name="Group 52">
            <a:extLst>
              <a:ext uri="{FF2B5EF4-FFF2-40B4-BE49-F238E27FC236}">
                <a16:creationId xmlns:a16="http://schemas.microsoft.com/office/drawing/2014/main" id="{095DC1FC-34D7-4427-B82B-1E7A83B4CF24}"/>
              </a:ext>
            </a:extLst>
          </p:cNvPr>
          <p:cNvGrpSpPr/>
          <p:nvPr/>
        </p:nvGrpSpPr>
        <p:grpSpPr>
          <a:xfrm>
            <a:off x="5379128" y="2341516"/>
            <a:ext cx="3499297" cy="1144755"/>
            <a:chOff x="5379128" y="2341516"/>
            <a:chExt cx="3499297" cy="1144755"/>
          </a:xfrm>
        </p:grpSpPr>
        <p:sp>
          <p:nvSpPr>
            <p:cNvPr id="47" name="TextBox 46">
              <a:extLst>
                <a:ext uri="{FF2B5EF4-FFF2-40B4-BE49-F238E27FC236}">
                  <a16:creationId xmlns:a16="http://schemas.microsoft.com/office/drawing/2014/main" id="{5E374034-BE01-4B7B-AC5E-30E0D4D94F92}"/>
                </a:ext>
              </a:extLst>
            </p:cNvPr>
            <p:cNvSpPr txBox="1"/>
            <p:nvPr/>
          </p:nvSpPr>
          <p:spPr>
            <a:xfrm>
              <a:off x="5379128" y="3024606"/>
              <a:ext cx="3499297" cy="461665"/>
            </a:xfrm>
            <a:prstGeom prst="rect">
              <a:avLst/>
            </a:prstGeom>
            <a:noFill/>
          </p:spPr>
          <p:txBody>
            <a:bodyPr wrap="square" rtlCol="0">
              <a:spAutoFit/>
            </a:bodyPr>
            <a:lstStyle/>
            <a:p>
              <a:pPr algn="ctr"/>
              <a:r>
                <a:rPr lang="en-GB" sz="2400">
                  <a:solidFill>
                    <a:schemeClr val="accent5">
                      <a:lumMod val="50000"/>
                    </a:schemeClr>
                  </a:solidFill>
                </a:rPr>
                <a:t>[well-known, famous]</a:t>
              </a:r>
              <a:endParaRPr lang="en-GB" sz="2400" dirty="0">
                <a:solidFill>
                  <a:schemeClr val="accent5">
                    <a:lumMod val="50000"/>
                  </a:schemeClr>
                </a:solidFill>
              </a:endParaRPr>
            </a:p>
          </p:txBody>
        </p:sp>
        <p:pic>
          <p:nvPicPr>
            <p:cNvPr id="50" name="Picture 49">
              <a:extLst>
                <a:ext uri="{FF2B5EF4-FFF2-40B4-BE49-F238E27FC236}">
                  <a16:creationId xmlns:a16="http://schemas.microsoft.com/office/drawing/2014/main" id="{0A12F239-BAFB-496D-98E4-98B0D8B8A9B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33680" y="2341516"/>
              <a:ext cx="688521" cy="757787"/>
            </a:xfrm>
            <a:prstGeom prst="rect">
              <a:avLst/>
            </a:prstGeom>
          </p:spPr>
        </p:pic>
        <p:pic>
          <p:nvPicPr>
            <p:cNvPr id="52" name="Picture 51" descr="A picture containing text&#10;&#10;Description automatically generated">
              <a:extLst>
                <a:ext uri="{FF2B5EF4-FFF2-40B4-BE49-F238E27FC236}">
                  <a16:creationId xmlns:a16="http://schemas.microsoft.com/office/drawing/2014/main" id="{320F536B-9821-446B-B899-7AFF8CEA128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9578" y="2417121"/>
              <a:ext cx="934535" cy="591385"/>
            </a:xfrm>
            <a:prstGeom prst="rect">
              <a:avLst/>
            </a:prstGeom>
          </p:spPr>
        </p:pic>
      </p:grpSp>
    </p:spTree>
    <p:extLst>
      <p:ext uri="{BB962C8B-B14F-4D97-AF65-F5344CB8AC3E}">
        <p14:creationId xmlns:p14="http://schemas.microsoft.com/office/powerpoint/2010/main" val="88510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bg/>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4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5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1" nodeType="click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3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1" nodeType="clickEffect">
                                  <p:stCondLst>
                                    <p:cond delay="0"/>
                                  </p:stCondLst>
                                  <p:childTnLst>
                                    <p:set>
                                      <p:cBhvr>
                                        <p:cTn id="92" dur="1" fill="hold">
                                          <p:stCondLst>
                                            <p:cond delay="0"/>
                                          </p:stCondLst>
                                        </p:cTn>
                                        <p:tgtEl>
                                          <p:spTgt spid="3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9"/>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1" nodeType="clickEffect">
                                  <p:stCondLst>
                                    <p:cond delay="0"/>
                                  </p:stCondLst>
                                  <p:childTnLst>
                                    <p:set>
                                      <p:cBhvr>
                                        <p:cTn id="100" dur="1" fill="hold">
                                          <p:stCondLst>
                                            <p:cond delay="0"/>
                                          </p:stCondLst>
                                        </p:cTn>
                                        <p:tgtEl>
                                          <p:spTgt spid="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0" nodeType="clickEffect">
                                  <p:stCondLst>
                                    <p:cond delay="0"/>
                                  </p:stCondLst>
                                  <p:childTnLst>
                                    <p:set>
                                      <p:cBhvr>
                                        <p:cTn id="104" dur="1" fill="hold">
                                          <p:stCondLst>
                                            <p:cond delay="0"/>
                                          </p:stCondLst>
                                        </p:cTn>
                                        <p:tgtEl>
                                          <p:spTgt spid="34"/>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1" nodeType="clickEffect">
                                  <p:stCondLst>
                                    <p:cond delay="0"/>
                                  </p:stCondLst>
                                  <p:childTnLst>
                                    <p:set>
                                      <p:cBhvr>
                                        <p:cTn id="108" dur="1" fill="hold">
                                          <p:stCondLst>
                                            <p:cond delay="0"/>
                                          </p:stCondLst>
                                        </p:cTn>
                                        <p:tgtEl>
                                          <p:spTgt spid="3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35"/>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1" nodeType="clickEffect">
                                  <p:stCondLst>
                                    <p:cond delay="0"/>
                                  </p:stCondLst>
                                  <p:childTnLst>
                                    <p:set>
                                      <p:cBhvr>
                                        <p:cTn id="116" dur="1" fill="hold">
                                          <p:stCondLst>
                                            <p:cond delay="0"/>
                                          </p:stCondLst>
                                        </p:cTn>
                                        <p:tgtEl>
                                          <p:spTgt spid="3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38"/>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1" nodeType="clickEffect">
                                  <p:stCondLst>
                                    <p:cond delay="0"/>
                                  </p:stCondLst>
                                  <p:childTnLst>
                                    <p:set>
                                      <p:cBhvr>
                                        <p:cTn id="124" dur="1" fill="hold">
                                          <p:stCondLst>
                                            <p:cond delay="0"/>
                                          </p:stCondLst>
                                        </p:cTn>
                                        <p:tgtEl>
                                          <p:spTgt spid="38"/>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0" nodeType="clickEffect">
                                  <p:stCondLst>
                                    <p:cond delay="0"/>
                                  </p:stCondLst>
                                  <p:childTnLst>
                                    <p:set>
                                      <p:cBhvr>
                                        <p:cTn id="128" dur="1" fill="hold">
                                          <p:stCondLst>
                                            <p:cond delay="0"/>
                                          </p:stCondLst>
                                        </p:cTn>
                                        <p:tgtEl>
                                          <p:spTgt spid="24"/>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1" nodeType="clickEffect">
                                  <p:stCondLst>
                                    <p:cond delay="0"/>
                                  </p:stCondLst>
                                  <p:childTnLst>
                                    <p:set>
                                      <p:cBhvr>
                                        <p:cTn id="1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build="allAtOnce" animBg="1"/>
      <p:bldP spid="24" grpId="0"/>
      <p:bldP spid="24" grpId="1"/>
      <p:bldP spid="32" grpId="0"/>
      <p:bldP spid="32" grpId="1"/>
      <p:bldP spid="34" grpId="0"/>
      <p:bldP spid="34" grpId="1"/>
      <p:bldP spid="35" grpId="0"/>
      <p:bldP spid="35" grpId="1"/>
      <p:bldP spid="36" grpId="0"/>
      <p:bldP spid="36" grpId="1"/>
      <p:bldP spid="37" grpId="0"/>
      <p:bldP spid="37" grpId="1"/>
      <p:bldP spid="38" grpId="0"/>
      <p:bldP spid="3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3200" y="519273"/>
            <a:ext cx="10515600" cy="1325563"/>
          </a:xfrm>
        </p:spPr>
        <p:txBody>
          <a:bodyPr>
            <a:normAutofit fontScale="90000"/>
          </a:bodyPr>
          <a:lstStyle/>
          <a:p>
            <a:r>
              <a:rPr lang="en-GB" sz="26700" b="1" dirty="0">
                <a:solidFill>
                  <a:srgbClr val="FFCC00"/>
                </a:solidFill>
              </a:rPr>
              <a:t>v</a:t>
            </a:r>
            <a:r>
              <a:rPr lang="en-GB" sz="1400" b="1" dirty="0"/>
              <a:t/>
            </a:r>
            <a:br>
              <a:rPr lang="en-GB" sz="1400" b="1" dirty="0"/>
            </a:br>
            <a:endParaRPr lang="en-GB" dirty="0"/>
          </a:p>
        </p:txBody>
      </p:sp>
      <p:pic>
        <p:nvPicPr>
          <p:cNvPr id="4" name="Picture 3" descr="man in front of wall"/>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72375" y="403687"/>
            <a:ext cx="4447250" cy="4031422"/>
          </a:xfrm>
          <a:prstGeom prst="rect">
            <a:avLst/>
          </a:prstGeom>
        </p:spPr>
      </p:pic>
      <p:sp>
        <p:nvSpPr>
          <p:cNvPr id="2" name="Rectangle 1"/>
          <p:cNvSpPr/>
          <p:nvPr/>
        </p:nvSpPr>
        <p:spPr>
          <a:xfrm>
            <a:off x="4841490" y="4293324"/>
            <a:ext cx="250902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v</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083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v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vo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vo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AFBFE255-8442-4CF2-B5D3-E1E84B3861E2}"/>
              </a:ext>
            </a:extLst>
          </p:cNvPr>
          <p:cNvGraphicFramePr>
            <a:graphicFrameLocks noGrp="1"/>
          </p:cNvGraphicFramePr>
          <p:nvPr>
            <p:extLst>
              <p:ext uri="{D42A27DB-BD31-4B8C-83A1-F6EECF244321}">
                <p14:modId xmlns:p14="http://schemas.microsoft.com/office/powerpoint/2010/main" val="3040501760"/>
              </p:ext>
            </p:extLst>
          </p:nvPr>
        </p:nvGraphicFramePr>
        <p:xfrm>
          <a:off x="228600" y="1240449"/>
          <a:ext cx="11730600" cy="5007952"/>
        </p:xfrm>
        <a:graphic>
          <a:graphicData uri="http://schemas.openxmlformats.org/drawingml/2006/table">
            <a:tbl>
              <a:tblPr firstRow="1" bandRow="1">
                <a:tableStyleId>{5940675A-B579-460E-94D1-54222C63F5DA}</a:tableStyleId>
              </a:tblPr>
              <a:tblGrid>
                <a:gridCol w="3910200">
                  <a:extLst>
                    <a:ext uri="{9D8B030D-6E8A-4147-A177-3AD203B41FA5}">
                      <a16:colId xmlns:a16="http://schemas.microsoft.com/office/drawing/2014/main" val="728254418"/>
                    </a:ext>
                  </a:extLst>
                </a:gridCol>
                <a:gridCol w="3910200">
                  <a:extLst>
                    <a:ext uri="{9D8B030D-6E8A-4147-A177-3AD203B41FA5}">
                      <a16:colId xmlns:a16="http://schemas.microsoft.com/office/drawing/2014/main" val="3827479522"/>
                    </a:ext>
                  </a:extLst>
                </a:gridCol>
                <a:gridCol w="3910200">
                  <a:extLst>
                    <a:ext uri="{9D8B030D-6E8A-4147-A177-3AD203B41FA5}">
                      <a16:colId xmlns:a16="http://schemas.microsoft.com/office/drawing/2014/main" val="3675637694"/>
                    </a:ext>
                  </a:extLst>
                </a:gridCol>
              </a:tblGrid>
              <a:tr h="2503976">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96015610"/>
                  </a:ext>
                </a:extLst>
              </a:tr>
              <a:tr h="2503976">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155922862"/>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445000" cy="869950"/>
          </a:xfrm>
          <a:prstGeom prst="rect">
            <a:avLst/>
          </a:prstGeom>
        </p:spPr>
      </p:pic>
      <p:sp>
        <p:nvSpPr>
          <p:cNvPr id="4" name="Title 3"/>
          <p:cNvSpPr>
            <a:spLocks noGrp="1"/>
          </p:cNvSpPr>
          <p:nvPr>
            <p:ph type="title"/>
          </p:nvPr>
        </p:nvSpPr>
        <p:spPr>
          <a:xfrm>
            <a:off x="0" y="294041"/>
            <a:ext cx="5908414" cy="707849"/>
          </a:xfrm>
        </p:spPr>
        <p:txBody>
          <a:bodyPr>
            <a:normAutofit/>
          </a:bodyPr>
          <a:lstStyle/>
          <a:p>
            <a:r>
              <a:rPr lang="en-GB" sz="3600" b="1" dirty="0" err="1">
                <a:solidFill>
                  <a:schemeClr val="bg1"/>
                </a:solidFill>
              </a:rPr>
              <a:t>Falsche</a:t>
            </a:r>
            <a:r>
              <a:rPr lang="en-GB" sz="3600" b="1" dirty="0">
                <a:solidFill>
                  <a:schemeClr val="bg1"/>
                </a:solidFill>
              </a:rPr>
              <a:t> Freunde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4445000" y="447505"/>
            <a:ext cx="105968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Falscher</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Freund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Kognat</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TextBox 1">
            <a:extLst>
              <a:ext uri="{FF2B5EF4-FFF2-40B4-BE49-F238E27FC236}">
                <a16:creationId xmlns:a16="http://schemas.microsoft.com/office/drawing/2014/main" id="{EE17D144-4EA6-4E10-B9F8-49C8F34FEE68}"/>
              </a:ext>
            </a:extLst>
          </p:cNvPr>
          <p:cNvSpPr txBox="1"/>
          <p:nvPr/>
        </p:nvSpPr>
        <p:spPr>
          <a:xfrm>
            <a:off x="947057" y="2710543"/>
            <a:ext cx="1861457" cy="4674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FB266898-5890-4D37-8DDC-CED6E35917E4}"/>
              </a:ext>
            </a:extLst>
          </p:cNvPr>
          <p:cNvSpPr txBox="1"/>
          <p:nvPr/>
        </p:nvSpPr>
        <p:spPr>
          <a:xfrm>
            <a:off x="469900" y="1295142"/>
            <a:ext cx="3390900" cy="523220"/>
          </a:xfrm>
          <a:prstGeom prst="rect">
            <a:avLst/>
          </a:prstGeom>
          <a:noFill/>
        </p:spPr>
        <p:txBody>
          <a:bodyPr wrap="square" rtlCol="0">
            <a:spAutoFit/>
          </a:bodyPr>
          <a:lstStyle/>
          <a:p>
            <a:pPr algn="ctr"/>
            <a:r>
              <a:rPr lang="en-GB" sz="2800" b="1" dirty="0">
                <a:solidFill>
                  <a:schemeClr val="accent5">
                    <a:lumMod val="50000"/>
                  </a:schemeClr>
                </a:solidFill>
              </a:rPr>
              <a:t>der Rock</a:t>
            </a:r>
          </a:p>
        </p:txBody>
      </p:sp>
      <p:pic>
        <p:nvPicPr>
          <p:cNvPr id="14" name="Picture 13" descr="Shape&#10;&#10;Description automatically generated">
            <a:extLst>
              <a:ext uri="{FF2B5EF4-FFF2-40B4-BE49-F238E27FC236}">
                <a16:creationId xmlns:a16="http://schemas.microsoft.com/office/drawing/2014/main" id="{4AC7EB95-D822-46EA-A4D5-21FEA7E554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8990" y="1873055"/>
            <a:ext cx="1118428" cy="1402143"/>
          </a:xfrm>
          <a:prstGeom prst="rect">
            <a:avLst/>
          </a:prstGeom>
        </p:spPr>
      </p:pic>
      <p:sp>
        <p:nvSpPr>
          <p:cNvPr id="15" name="TextBox 14">
            <a:extLst>
              <a:ext uri="{FF2B5EF4-FFF2-40B4-BE49-F238E27FC236}">
                <a16:creationId xmlns:a16="http://schemas.microsoft.com/office/drawing/2014/main" id="{2AE9E33D-5F80-4298-9432-9148597DAE0A}"/>
              </a:ext>
            </a:extLst>
          </p:cNvPr>
          <p:cNvSpPr txBox="1"/>
          <p:nvPr/>
        </p:nvSpPr>
        <p:spPr>
          <a:xfrm>
            <a:off x="1983508" y="3279862"/>
            <a:ext cx="2169392" cy="400110"/>
          </a:xfrm>
          <a:prstGeom prst="rect">
            <a:avLst/>
          </a:prstGeom>
          <a:noFill/>
        </p:spPr>
        <p:txBody>
          <a:bodyPr wrap="square" rtlCol="0">
            <a:spAutoFit/>
          </a:bodyPr>
          <a:lstStyle/>
          <a:p>
            <a:pPr algn="ctr"/>
            <a:r>
              <a:rPr lang="en-GB" sz="2000" dirty="0" err="1">
                <a:solidFill>
                  <a:schemeClr val="accent5">
                    <a:lumMod val="50000"/>
                  </a:schemeClr>
                </a:solidFill>
              </a:rPr>
              <a:t>falscher</a:t>
            </a:r>
            <a:r>
              <a:rPr lang="en-GB" sz="2000" dirty="0">
                <a:solidFill>
                  <a:schemeClr val="accent5">
                    <a:lumMod val="50000"/>
                  </a:schemeClr>
                </a:solidFill>
              </a:rPr>
              <a:t> Freund</a:t>
            </a:r>
          </a:p>
        </p:txBody>
      </p:sp>
      <p:sp>
        <p:nvSpPr>
          <p:cNvPr id="18" name="TextBox 17">
            <a:extLst>
              <a:ext uri="{FF2B5EF4-FFF2-40B4-BE49-F238E27FC236}">
                <a16:creationId xmlns:a16="http://schemas.microsoft.com/office/drawing/2014/main" id="{9848BA1E-E936-4937-8442-736BC2F16572}"/>
              </a:ext>
            </a:extLst>
          </p:cNvPr>
          <p:cNvSpPr txBox="1"/>
          <p:nvPr/>
        </p:nvSpPr>
        <p:spPr>
          <a:xfrm>
            <a:off x="361042" y="3285915"/>
            <a:ext cx="1622466" cy="400110"/>
          </a:xfrm>
          <a:prstGeom prst="rect">
            <a:avLst/>
          </a:prstGeom>
          <a:noFill/>
        </p:spPr>
        <p:txBody>
          <a:bodyPr wrap="square" rtlCol="0">
            <a:spAutoFit/>
          </a:bodyPr>
          <a:lstStyle/>
          <a:p>
            <a:pPr algn="ctr"/>
            <a:r>
              <a:rPr lang="en-GB" sz="2000" dirty="0" err="1">
                <a:solidFill>
                  <a:schemeClr val="accent5">
                    <a:lumMod val="50000"/>
                  </a:schemeClr>
                </a:solidFill>
              </a:rPr>
              <a:t>Kognat</a:t>
            </a:r>
            <a:endParaRPr lang="en-GB" sz="2000" dirty="0">
              <a:solidFill>
                <a:schemeClr val="accent5">
                  <a:lumMod val="50000"/>
                </a:schemeClr>
              </a:solidFill>
            </a:endParaRPr>
          </a:p>
        </p:txBody>
      </p:sp>
      <p:pic>
        <p:nvPicPr>
          <p:cNvPr id="17" name="Picture 16" descr="A picture containing curtain&#10;&#10;Description automatically generated">
            <a:extLst>
              <a:ext uri="{FF2B5EF4-FFF2-40B4-BE49-F238E27FC236}">
                <a16:creationId xmlns:a16="http://schemas.microsoft.com/office/drawing/2014/main" id="{31F199FA-B875-450D-99A1-6055E9411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042" y="2020753"/>
            <a:ext cx="1718271" cy="1130300"/>
          </a:xfrm>
          <a:prstGeom prst="rect">
            <a:avLst/>
          </a:prstGeom>
        </p:spPr>
      </p:pic>
      <p:sp>
        <p:nvSpPr>
          <p:cNvPr id="21" name="TextBox 20">
            <a:extLst>
              <a:ext uri="{FF2B5EF4-FFF2-40B4-BE49-F238E27FC236}">
                <a16:creationId xmlns:a16="http://schemas.microsoft.com/office/drawing/2014/main" id="{EB08863F-34D4-41EA-9898-353AF2D16156}"/>
              </a:ext>
            </a:extLst>
          </p:cNvPr>
          <p:cNvSpPr txBox="1"/>
          <p:nvPr/>
        </p:nvSpPr>
        <p:spPr>
          <a:xfrm>
            <a:off x="4398450" y="1271614"/>
            <a:ext cx="3390900" cy="523220"/>
          </a:xfrm>
          <a:prstGeom prst="rect">
            <a:avLst/>
          </a:prstGeom>
          <a:noFill/>
        </p:spPr>
        <p:txBody>
          <a:bodyPr wrap="square" rtlCol="0">
            <a:spAutoFit/>
          </a:bodyPr>
          <a:lstStyle/>
          <a:p>
            <a:pPr algn="ctr"/>
            <a:r>
              <a:rPr lang="en-GB" sz="2800" b="1" dirty="0">
                <a:solidFill>
                  <a:schemeClr val="accent5">
                    <a:lumMod val="50000"/>
                  </a:schemeClr>
                </a:solidFill>
              </a:rPr>
              <a:t>die </a:t>
            </a:r>
            <a:r>
              <a:rPr lang="en-GB" sz="2800" b="1" dirty="0" err="1">
                <a:solidFill>
                  <a:schemeClr val="accent5">
                    <a:lumMod val="50000"/>
                  </a:schemeClr>
                </a:solidFill>
              </a:rPr>
              <a:t>Kosten</a:t>
            </a:r>
            <a:endParaRPr lang="en-GB" sz="2800" b="1" dirty="0">
              <a:solidFill>
                <a:schemeClr val="accent5">
                  <a:lumMod val="50000"/>
                </a:schemeClr>
              </a:solidFill>
            </a:endParaRPr>
          </a:p>
        </p:txBody>
      </p:sp>
      <p:sp>
        <p:nvSpPr>
          <p:cNvPr id="22" name="TextBox 21">
            <a:extLst>
              <a:ext uri="{FF2B5EF4-FFF2-40B4-BE49-F238E27FC236}">
                <a16:creationId xmlns:a16="http://schemas.microsoft.com/office/drawing/2014/main" id="{5B3B6EDA-7501-40EA-82BE-A7CF2C088336}"/>
              </a:ext>
            </a:extLst>
          </p:cNvPr>
          <p:cNvSpPr txBox="1"/>
          <p:nvPr/>
        </p:nvSpPr>
        <p:spPr>
          <a:xfrm>
            <a:off x="8327000" y="1240449"/>
            <a:ext cx="3390900" cy="523220"/>
          </a:xfrm>
          <a:prstGeom prst="rect">
            <a:avLst/>
          </a:prstGeom>
          <a:noFill/>
        </p:spPr>
        <p:txBody>
          <a:bodyPr wrap="square" rtlCol="0">
            <a:spAutoFit/>
          </a:bodyPr>
          <a:lstStyle/>
          <a:p>
            <a:pPr algn="ctr"/>
            <a:r>
              <a:rPr lang="en-GB" sz="2800" b="1" dirty="0">
                <a:solidFill>
                  <a:schemeClr val="accent5">
                    <a:lumMod val="50000"/>
                  </a:schemeClr>
                </a:solidFill>
              </a:rPr>
              <a:t>arm</a:t>
            </a:r>
          </a:p>
        </p:txBody>
      </p:sp>
      <p:sp>
        <p:nvSpPr>
          <p:cNvPr id="23" name="TextBox 22">
            <a:extLst>
              <a:ext uri="{FF2B5EF4-FFF2-40B4-BE49-F238E27FC236}">
                <a16:creationId xmlns:a16="http://schemas.microsoft.com/office/drawing/2014/main" id="{14CE8597-493F-4D59-8CD3-8D1AF90080ED}"/>
              </a:ext>
            </a:extLst>
          </p:cNvPr>
          <p:cNvSpPr txBox="1"/>
          <p:nvPr/>
        </p:nvSpPr>
        <p:spPr>
          <a:xfrm>
            <a:off x="469900" y="3756430"/>
            <a:ext cx="3390900" cy="523220"/>
          </a:xfrm>
          <a:prstGeom prst="rect">
            <a:avLst/>
          </a:prstGeom>
          <a:noFill/>
        </p:spPr>
        <p:txBody>
          <a:bodyPr wrap="square" rtlCol="0">
            <a:spAutoFit/>
          </a:bodyPr>
          <a:lstStyle/>
          <a:p>
            <a:pPr algn="ctr"/>
            <a:r>
              <a:rPr lang="en-GB" sz="2800" b="1" dirty="0">
                <a:solidFill>
                  <a:schemeClr val="accent5">
                    <a:lumMod val="50000"/>
                  </a:schemeClr>
                </a:solidFill>
              </a:rPr>
              <a:t>die Universität</a:t>
            </a:r>
          </a:p>
        </p:txBody>
      </p:sp>
      <p:sp>
        <p:nvSpPr>
          <p:cNvPr id="24" name="TextBox 23">
            <a:extLst>
              <a:ext uri="{FF2B5EF4-FFF2-40B4-BE49-F238E27FC236}">
                <a16:creationId xmlns:a16="http://schemas.microsoft.com/office/drawing/2014/main" id="{AC46E6EA-CEB4-4151-AF09-2404FBE3B865}"/>
              </a:ext>
            </a:extLst>
          </p:cNvPr>
          <p:cNvSpPr txBox="1"/>
          <p:nvPr/>
        </p:nvSpPr>
        <p:spPr>
          <a:xfrm>
            <a:off x="4398450" y="3734231"/>
            <a:ext cx="3390900" cy="523220"/>
          </a:xfrm>
          <a:prstGeom prst="rect">
            <a:avLst/>
          </a:prstGeom>
          <a:noFill/>
        </p:spPr>
        <p:txBody>
          <a:bodyPr wrap="square" rtlCol="0">
            <a:spAutoFit/>
          </a:bodyPr>
          <a:lstStyle/>
          <a:p>
            <a:pPr algn="ctr"/>
            <a:r>
              <a:rPr lang="en-GB" sz="2800" b="1" dirty="0">
                <a:solidFill>
                  <a:schemeClr val="accent5">
                    <a:lumMod val="50000"/>
                  </a:schemeClr>
                </a:solidFill>
              </a:rPr>
              <a:t>hell</a:t>
            </a:r>
          </a:p>
        </p:txBody>
      </p:sp>
      <p:sp>
        <p:nvSpPr>
          <p:cNvPr id="25" name="TextBox 24">
            <a:extLst>
              <a:ext uri="{FF2B5EF4-FFF2-40B4-BE49-F238E27FC236}">
                <a16:creationId xmlns:a16="http://schemas.microsoft.com/office/drawing/2014/main" id="{0FF4B90A-917E-4A4E-AE44-338FC5D892A3}"/>
              </a:ext>
            </a:extLst>
          </p:cNvPr>
          <p:cNvSpPr txBox="1"/>
          <p:nvPr/>
        </p:nvSpPr>
        <p:spPr>
          <a:xfrm>
            <a:off x="8437050" y="3744425"/>
            <a:ext cx="3390900" cy="523220"/>
          </a:xfrm>
          <a:prstGeom prst="rect">
            <a:avLst/>
          </a:prstGeom>
          <a:noFill/>
        </p:spPr>
        <p:txBody>
          <a:bodyPr wrap="square" rtlCol="0">
            <a:spAutoFit/>
          </a:bodyPr>
          <a:lstStyle/>
          <a:p>
            <a:pPr algn="ctr"/>
            <a:r>
              <a:rPr lang="en-GB" sz="2800" b="1" dirty="0" err="1">
                <a:solidFill>
                  <a:schemeClr val="accent5">
                    <a:lumMod val="50000"/>
                  </a:schemeClr>
                </a:solidFill>
              </a:rPr>
              <a:t>alle</a:t>
            </a:r>
            <a:endParaRPr lang="en-GB" sz="2800" b="1" dirty="0">
              <a:solidFill>
                <a:schemeClr val="accent5">
                  <a:lumMod val="50000"/>
                </a:schemeClr>
              </a:solidFill>
            </a:endParaRPr>
          </a:p>
        </p:txBody>
      </p:sp>
      <p:sp>
        <p:nvSpPr>
          <p:cNvPr id="27" name="TextBox 26">
            <a:extLst>
              <a:ext uri="{FF2B5EF4-FFF2-40B4-BE49-F238E27FC236}">
                <a16:creationId xmlns:a16="http://schemas.microsoft.com/office/drawing/2014/main" id="{165BD3E1-F3CA-4308-AA25-B27C1EAA0CE5}"/>
              </a:ext>
            </a:extLst>
          </p:cNvPr>
          <p:cNvSpPr txBox="1"/>
          <p:nvPr/>
        </p:nvSpPr>
        <p:spPr>
          <a:xfrm>
            <a:off x="4234544" y="3285915"/>
            <a:ext cx="1622466" cy="400110"/>
          </a:xfrm>
          <a:prstGeom prst="rect">
            <a:avLst/>
          </a:prstGeom>
          <a:noFill/>
        </p:spPr>
        <p:txBody>
          <a:bodyPr wrap="square" rtlCol="0">
            <a:spAutoFit/>
          </a:bodyPr>
          <a:lstStyle/>
          <a:p>
            <a:pPr algn="ctr"/>
            <a:r>
              <a:rPr lang="en-GB" sz="2000" dirty="0" err="1">
                <a:solidFill>
                  <a:schemeClr val="accent5">
                    <a:lumMod val="50000"/>
                  </a:schemeClr>
                </a:solidFill>
              </a:rPr>
              <a:t>Kognat</a:t>
            </a:r>
            <a:endParaRPr lang="en-GB" sz="2000" dirty="0">
              <a:solidFill>
                <a:schemeClr val="accent5">
                  <a:lumMod val="50000"/>
                </a:schemeClr>
              </a:solidFill>
            </a:endParaRPr>
          </a:p>
        </p:txBody>
      </p:sp>
      <p:sp>
        <p:nvSpPr>
          <p:cNvPr id="28" name="TextBox 27">
            <a:extLst>
              <a:ext uri="{FF2B5EF4-FFF2-40B4-BE49-F238E27FC236}">
                <a16:creationId xmlns:a16="http://schemas.microsoft.com/office/drawing/2014/main" id="{5A7C5A51-973B-4BA4-8BEA-0BC0DD3682CF}"/>
              </a:ext>
            </a:extLst>
          </p:cNvPr>
          <p:cNvSpPr txBox="1"/>
          <p:nvPr/>
        </p:nvSpPr>
        <p:spPr>
          <a:xfrm>
            <a:off x="9730512" y="3279862"/>
            <a:ext cx="2169392" cy="400110"/>
          </a:xfrm>
          <a:prstGeom prst="rect">
            <a:avLst/>
          </a:prstGeom>
          <a:noFill/>
        </p:spPr>
        <p:txBody>
          <a:bodyPr wrap="square" rtlCol="0">
            <a:spAutoFit/>
          </a:bodyPr>
          <a:lstStyle/>
          <a:p>
            <a:pPr algn="ctr"/>
            <a:r>
              <a:rPr lang="en-GB" sz="2000" dirty="0" err="1">
                <a:solidFill>
                  <a:schemeClr val="accent5">
                    <a:lumMod val="50000"/>
                  </a:schemeClr>
                </a:solidFill>
              </a:rPr>
              <a:t>falscher</a:t>
            </a:r>
            <a:r>
              <a:rPr lang="en-GB" sz="2000" dirty="0">
                <a:solidFill>
                  <a:schemeClr val="accent5">
                    <a:lumMod val="50000"/>
                  </a:schemeClr>
                </a:solidFill>
              </a:rPr>
              <a:t> Freund</a:t>
            </a:r>
          </a:p>
        </p:txBody>
      </p:sp>
      <p:sp>
        <p:nvSpPr>
          <p:cNvPr id="31" name="TextBox 30">
            <a:extLst>
              <a:ext uri="{FF2B5EF4-FFF2-40B4-BE49-F238E27FC236}">
                <a16:creationId xmlns:a16="http://schemas.microsoft.com/office/drawing/2014/main" id="{77B4D3ED-839E-4689-981B-F57D80A03762}"/>
              </a:ext>
            </a:extLst>
          </p:cNvPr>
          <p:cNvSpPr txBox="1"/>
          <p:nvPr/>
        </p:nvSpPr>
        <p:spPr>
          <a:xfrm>
            <a:off x="265874" y="5848291"/>
            <a:ext cx="1622466" cy="400110"/>
          </a:xfrm>
          <a:prstGeom prst="rect">
            <a:avLst/>
          </a:prstGeom>
          <a:noFill/>
        </p:spPr>
        <p:txBody>
          <a:bodyPr wrap="square" rtlCol="0">
            <a:spAutoFit/>
          </a:bodyPr>
          <a:lstStyle/>
          <a:p>
            <a:pPr algn="ctr"/>
            <a:r>
              <a:rPr lang="en-GB" sz="2000" dirty="0" err="1">
                <a:solidFill>
                  <a:schemeClr val="accent5">
                    <a:lumMod val="50000"/>
                  </a:schemeClr>
                </a:solidFill>
              </a:rPr>
              <a:t>Kognat</a:t>
            </a:r>
            <a:endParaRPr lang="en-GB" sz="2000" dirty="0">
              <a:solidFill>
                <a:schemeClr val="accent5">
                  <a:lumMod val="50000"/>
                </a:schemeClr>
              </a:solidFill>
            </a:endParaRPr>
          </a:p>
        </p:txBody>
      </p:sp>
      <p:sp>
        <p:nvSpPr>
          <p:cNvPr id="32" name="TextBox 31">
            <a:extLst>
              <a:ext uri="{FF2B5EF4-FFF2-40B4-BE49-F238E27FC236}">
                <a16:creationId xmlns:a16="http://schemas.microsoft.com/office/drawing/2014/main" id="{A96D5E7A-F2A3-4640-A9DC-2758FABF1BC5}"/>
              </a:ext>
            </a:extLst>
          </p:cNvPr>
          <p:cNvSpPr txBox="1"/>
          <p:nvPr/>
        </p:nvSpPr>
        <p:spPr>
          <a:xfrm>
            <a:off x="5839074" y="5836185"/>
            <a:ext cx="2169392" cy="400110"/>
          </a:xfrm>
          <a:prstGeom prst="rect">
            <a:avLst/>
          </a:prstGeom>
          <a:noFill/>
        </p:spPr>
        <p:txBody>
          <a:bodyPr wrap="square" rtlCol="0">
            <a:spAutoFit/>
          </a:bodyPr>
          <a:lstStyle/>
          <a:p>
            <a:pPr algn="ctr"/>
            <a:r>
              <a:rPr lang="en-GB" sz="2000" dirty="0" err="1">
                <a:solidFill>
                  <a:schemeClr val="accent5">
                    <a:lumMod val="50000"/>
                  </a:schemeClr>
                </a:solidFill>
              </a:rPr>
              <a:t>falscher</a:t>
            </a:r>
            <a:r>
              <a:rPr lang="en-GB" sz="2000" dirty="0">
                <a:solidFill>
                  <a:schemeClr val="accent5">
                    <a:lumMod val="50000"/>
                  </a:schemeClr>
                </a:solidFill>
              </a:rPr>
              <a:t> Freund</a:t>
            </a:r>
          </a:p>
        </p:txBody>
      </p:sp>
      <p:grpSp>
        <p:nvGrpSpPr>
          <p:cNvPr id="4106" name="Group 4105">
            <a:extLst>
              <a:ext uri="{FF2B5EF4-FFF2-40B4-BE49-F238E27FC236}">
                <a16:creationId xmlns:a16="http://schemas.microsoft.com/office/drawing/2014/main" id="{83EC74F6-399A-4069-A1F7-A9EB3C551CBA}"/>
              </a:ext>
            </a:extLst>
          </p:cNvPr>
          <p:cNvGrpSpPr/>
          <p:nvPr/>
        </p:nvGrpSpPr>
        <p:grpSpPr>
          <a:xfrm>
            <a:off x="4216608" y="4801828"/>
            <a:ext cx="1834822" cy="1440520"/>
            <a:chOff x="4216608" y="4801828"/>
            <a:chExt cx="1834822" cy="1440520"/>
          </a:xfrm>
        </p:grpSpPr>
        <p:sp>
          <p:nvSpPr>
            <p:cNvPr id="33" name="TextBox 32">
              <a:extLst>
                <a:ext uri="{FF2B5EF4-FFF2-40B4-BE49-F238E27FC236}">
                  <a16:creationId xmlns:a16="http://schemas.microsoft.com/office/drawing/2014/main" id="{ED2C1DAD-52BB-44EC-A44F-7E2F10C5DF89}"/>
                </a:ext>
              </a:extLst>
            </p:cNvPr>
            <p:cNvSpPr txBox="1"/>
            <p:nvPr/>
          </p:nvSpPr>
          <p:spPr>
            <a:xfrm>
              <a:off x="4216608" y="5842238"/>
              <a:ext cx="1622466" cy="400110"/>
            </a:xfrm>
            <a:prstGeom prst="rect">
              <a:avLst/>
            </a:prstGeom>
            <a:noFill/>
          </p:spPr>
          <p:txBody>
            <a:bodyPr wrap="square" rtlCol="0">
              <a:spAutoFit/>
            </a:bodyPr>
            <a:lstStyle/>
            <a:p>
              <a:pPr algn="ctr"/>
              <a:r>
                <a:rPr lang="en-GB" sz="2000" dirty="0" err="1">
                  <a:solidFill>
                    <a:schemeClr val="accent5">
                      <a:lumMod val="50000"/>
                    </a:schemeClr>
                  </a:solidFill>
                </a:rPr>
                <a:t>Kognat</a:t>
              </a:r>
              <a:endParaRPr lang="en-GB" sz="2000" dirty="0">
                <a:solidFill>
                  <a:schemeClr val="accent5">
                    <a:lumMod val="50000"/>
                  </a:schemeClr>
                </a:solidFill>
              </a:endParaRPr>
            </a:p>
          </p:txBody>
        </p:sp>
        <p:grpSp>
          <p:nvGrpSpPr>
            <p:cNvPr id="4101" name="Group 4100">
              <a:extLst>
                <a:ext uri="{FF2B5EF4-FFF2-40B4-BE49-F238E27FC236}">
                  <a16:creationId xmlns:a16="http://schemas.microsoft.com/office/drawing/2014/main" id="{8C4931D4-34AA-4527-8D2D-F505904C57A4}"/>
                </a:ext>
              </a:extLst>
            </p:cNvPr>
            <p:cNvGrpSpPr/>
            <p:nvPr/>
          </p:nvGrpSpPr>
          <p:grpSpPr>
            <a:xfrm>
              <a:off x="4349263" y="4801828"/>
              <a:ext cx="1702167" cy="896298"/>
              <a:chOff x="4349263" y="4801828"/>
              <a:chExt cx="1702167" cy="896298"/>
            </a:xfrm>
          </p:grpSpPr>
          <p:pic>
            <p:nvPicPr>
              <p:cNvPr id="40" name="Picture 39" descr="Logo&#10;&#10;Description automatically generated">
                <a:extLst>
                  <a:ext uri="{FF2B5EF4-FFF2-40B4-BE49-F238E27FC236}">
                    <a16:creationId xmlns:a16="http://schemas.microsoft.com/office/drawing/2014/main" id="{F71B9039-462B-46DD-A7B2-0C76E9C73B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9263" y="4801829"/>
                <a:ext cx="1702167" cy="896297"/>
              </a:xfrm>
              <a:prstGeom prst="rect">
                <a:avLst/>
              </a:prstGeom>
            </p:spPr>
          </p:pic>
          <p:pic>
            <p:nvPicPr>
              <p:cNvPr id="38" name="Picture 37" descr="A picture containing toy, doll&#10;&#10;Description automatically generated">
                <a:extLst>
                  <a:ext uri="{FF2B5EF4-FFF2-40B4-BE49-F238E27FC236}">
                    <a16:creationId xmlns:a16="http://schemas.microsoft.com/office/drawing/2014/main" id="{DEF41DCD-0E29-43F0-89F5-C0F985FE62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44871" y="4801828"/>
                <a:ext cx="896547" cy="726343"/>
              </a:xfrm>
              <a:prstGeom prst="rect">
                <a:avLst/>
              </a:prstGeom>
            </p:spPr>
          </p:pic>
        </p:grpSp>
      </p:grpSp>
      <p:grpSp>
        <p:nvGrpSpPr>
          <p:cNvPr id="4099" name="Group 4098">
            <a:extLst>
              <a:ext uri="{FF2B5EF4-FFF2-40B4-BE49-F238E27FC236}">
                <a16:creationId xmlns:a16="http://schemas.microsoft.com/office/drawing/2014/main" id="{A1E2BF00-7032-4046-9BDE-8793A117774A}"/>
              </a:ext>
            </a:extLst>
          </p:cNvPr>
          <p:cNvGrpSpPr/>
          <p:nvPr/>
        </p:nvGrpSpPr>
        <p:grpSpPr>
          <a:xfrm>
            <a:off x="5857010" y="1762132"/>
            <a:ext cx="2169392" cy="1917840"/>
            <a:chOff x="5857010" y="1762132"/>
            <a:chExt cx="2169392" cy="1917840"/>
          </a:xfrm>
        </p:grpSpPr>
        <p:sp>
          <p:nvSpPr>
            <p:cNvPr id="26" name="TextBox 25">
              <a:extLst>
                <a:ext uri="{FF2B5EF4-FFF2-40B4-BE49-F238E27FC236}">
                  <a16:creationId xmlns:a16="http://schemas.microsoft.com/office/drawing/2014/main" id="{CE0447F3-6EF6-4C3C-849B-604EC40DB383}"/>
                </a:ext>
              </a:extLst>
            </p:cNvPr>
            <p:cNvSpPr txBox="1"/>
            <p:nvPr/>
          </p:nvSpPr>
          <p:spPr>
            <a:xfrm>
              <a:off x="5857010" y="3279862"/>
              <a:ext cx="2169392" cy="400110"/>
            </a:xfrm>
            <a:prstGeom prst="rect">
              <a:avLst/>
            </a:prstGeom>
            <a:noFill/>
          </p:spPr>
          <p:txBody>
            <a:bodyPr wrap="square" rtlCol="0">
              <a:spAutoFit/>
            </a:bodyPr>
            <a:lstStyle/>
            <a:p>
              <a:pPr algn="ctr"/>
              <a:r>
                <a:rPr lang="en-GB" sz="2000" dirty="0" err="1">
                  <a:solidFill>
                    <a:schemeClr val="accent5">
                      <a:lumMod val="50000"/>
                    </a:schemeClr>
                  </a:solidFill>
                </a:rPr>
                <a:t>falscher</a:t>
              </a:r>
              <a:r>
                <a:rPr lang="en-GB" sz="2000" dirty="0">
                  <a:solidFill>
                    <a:schemeClr val="accent5">
                      <a:lumMod val="50000"/>
                    </a:schemeClr>
                  </a:solidFill>
                </a:rPr>
                <a:t> Freund</a:t>
              </a:r>
            </a:p>
          </p:txBody>
        </p:sp>
        <p:pic>
          <p:nvPicPr>
            <p:cNvPr id="42" name="Picture 41">
              <a:extLst>
                <a:ext uri="{FF2B5EF4-FFF2-40B4-BE49-F238E27FC236}">
                  <a16:creationId xmlns:a16="http://schemas.microsoft.com/office/drawing/2014/main" id="{42EA8CD8-D9CA-4292-8731-9FC058608B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26959" y="1762132"/>
              <a:ext cx="1348473" cy="1477778"/>
            </a:xfrm>
            <a:prstGeom prst="rect">
              <a:avLst/>
            </a:prstGeom>
          </p:spPr>
        </p:pic>
      </p:grpSp>
      <p:grpSp>
        <p:nvGrpSpPr>
          <p:cNvPr id="4097" name="Group 4096">
            <a:extLst>
              <a:ext uri="{FF2B5EF4-FFF2-40B4-BE49-F238E27FC236}">
                <a16:creationId xmlns:a16="http://schemas.microsoft.com/office/drawing/2014/main" id="{CAAD2D79-0BAC-4EDA-99D9-3449A86C22AD}"/>
              </a:ext>
            </a:extLst>
          </p:cNvPr>
          <p:cNvGrpSpPr/>
          <p:nvPr/>
        </p:nvGrpSpPr>
        <p:grpSpPr>
          <a:xfrm>
            <a:off x="8108046" y="1808607"/>
            <a:ext cx="1622466" cy="1877418"/>
            <a:chOff x="8108046" y="1808607"/>
            <a:chExt cx="1622466" cy="1877418"/>
          </a:xfrm>
        </p:grpSpPr>
        <p:sp>
          <p:nvSpPr>
            <p:cNvPr id="29" name="TextBox 28">
              <a:extLst>
                <a:ext uri="{FF2B5EF4-FFF2-40B4-BE49-F238E27FC236}">
                  <a16:creationId xmlns:a16="http://schemas.microsoft.com/office/drawing/2014/main" id="{12B78D36-5168-4F66-9973-EA0AA3914A85}"/>
                </a:ext>
              </a:extLst>
            </p:cNvPr>
            <p:cNvSpPr txBox="1"/>
            <p:nvPr/>
          </p:nvSpPr>
          <p:spPr>
            <a:xfrm>
              <a:off x="8108046" y="3285915"/>
              <a:ext cx="1622466" cy="400110"/>
            </a:xfrm>
            <a:prstGeom prst="rect">
              <a:avLst/>
            </a:prstGeom>
            <a:noFill/>
          </p:spPr>
          <p:txBody>
            <a:bodyPr wrap="square" rtlCol="0">
              <a:spAutoFit/>
            </a:bodyPr>
            <a:lstStyle/>
            <a:p>
              <a:pPr algn="ctr"/>
              <a:r>
                <a:rPr lang="en-GB" sz="2000" dirty="0" err="1">
                  <a:solidFill>
                    <a:schemeClr val="accent5">
                      <a:lumMod val="50000"/>
                    </a:schemeClr>
                  </a:solidFill>
                </a:rPr>
                <a:t>Kognat</a:t>
              </a:r>
              <a:endParaRPr lang="en-GB" sz="2000" dirty="0">
                <a:solidFill>
                  <a:schemeClr val="accent5">
                    <a:lumMod val="50000"/>
                  </a:schemeClr>
                </a:solidFill>
              </a:endParaRPr>
            </a:p>
          </p:txBody>
        </p:sp>
        <p:pic>
          <p:nvPicPr>
            <p:cNvPr id="44" name="Picture 43" descr="Icon&#10;&#10;Description automatically generated">
              <a:extLst>
                <a:ext uri="{FF2B5EF4-FFF2-40B4-BE49-F238E27FC236}">
                  <a16:creationId xmlns:a16="http://schemas.microsoft.com/office/drawing/2014/main" id="{64947673-8F22-47E3-9BDF-EC555BACD62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4644" y="1808607"/>
              <a:ext cx="1330356" cy="1427373"/>
            </a:xfrm>
            <a:prstGeom prst="rect">
              <a:avLst/>
            </a:prstGeom>
          </p:spPr>
        </p:pic>
      </p:grpSp>
      <p:pic>
        <p:nvPicPr>
          <p:cNvPr id="48" name="Picture 47" descr="Graphical user interface, application&#10;&#10;Description automatically generated">
            <a:extLst>
              <a:ext uri="{FF2B5EF4-FFF2-40B4-BE49-F238E27FC236}">
                <a16:creationId xmlns:a16="http://schemas.microsoft.com/office/drawing/2014/main" id="{06438D9F-CE58-4F6D-8C72-50F18DF9ACF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5874" y="4639529"/>
            <a:ext cx="2152929" cy="1076465"/>
          </a:xfrm>
          <a:prstGeom prst="rect">
            <a:avLst/>
          </a:prstGeom>
        </p:spPr>
      </p:pic>
      <p:pic>
        <p:nvPicPr>
          <p:cNvPr id="50" name="Picture 49" descr="A picture containing plant, leaf, vector graphics, gear&#10;&#10;Description automatically generated">
            <a:extLst>
              <a:ext uri="{FF2B5EF4-FFF2-40B4-BE49-F238E27FC236}">
                <a16:creationId xmlns:a16="http://schemas.microsoft.com/office/drawing/2014/main" id="{AA90BCF2-17D6-434B-BC10-0C5E500EEE7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77695" y="4395510"/>
            <a:ext cx="1432910" cy="1432910"/>
          </a:xfrm>
          <a:prstGeom prst="rect">
            <a:avLst/>
          </a:prstGeom>
        </p:spPr>
      </p:pic>
      <p:grpSp>
        <p:nvGrpSpPr>
          <p:cNvPr id="4102" name="Group 4101">
            <a:extLst>
              <a:ext uri="{FF2B5EF4-FFF2-40B4-BE49-F238E27FC236}">
                <a16:creationId xmlns:a16="http://schemas.microsoft.com/office/drawing/2014/main" id="{458CAB57-0453-49F1-828F-8D5CF14667BC}"/>
              </a:ext>
            </a:extLst>
          </p:cNvPr>
          <p:cNvGrpSpPr/>
          <p:nvPr/>
        </p:nvGrpSpPr>
        <p:grpSpPr>
          <a:xfrm>
            <a:off x="1888340" y="4481422"/>
            <a:ext cx="2169392" cy="1760926"/>
            <a:chOff x="1888340" y="4481422"/>
            <a:chExt cx="2169392" cy="1760926"/>
          </a:xfrm>
        </p:grpSpPr>
        <p:sp>
          <p:nvSpPr>
            <p:cNvPr id="30" name="TextBox 29">
              <a:extLst>
                <a:ext uri="{FF2B5EF4-FFF2-40B4-BE49-F238E27FC236}">
                  <a16:creationId xmlns:a16="http://schemas.microsoft.com/office/drawing/2014/main" id="{8934D495-4E66-479C-B8C2-296EC6A2FB3C}"/>
                </a:ext>
              </a:extLst>
            </p:cNvPr>
            <p:cNvSpPr txBox="1"/>
            <p:nvPr/>
          </p:nvSpPr>
          <p:spPr>
            <a:xfrm>
              <a:off x="1888340" y="5842238"/>
              <a:ext cx="2169392" cy="400110"/>
            </a:xfrm>
            <a:prstGeom prst="rect">
              <a:avLst/>
            </a:prstGeom>
            <a:noFill/>
          </p:spPr>
          <p:txBody>
            <a:bodyPr wrap="square" rtlCol="0">
              <a:spAutoFit/>
            </a:bodyPr>
            <a:lstStyle/>
            <a:p>
              <a:pPr algn="ctr"/>
              <a:r>
                <a:rPr lang="en-GB" sz="2000" dirty="0" err="1">
                  <a:solidFill>
                    <a:schemeClr val="accent5">
                      <a:lumMod val="50000"/>
                    </a:schemeClr>
                  </a:solidFill>
                </a:rPr>
                <a:t>falscher</a:t>
              </a:r>
              <a:r>
                <a:rPr lang="en-GB" sz="2000" dirty="0">
                  <a:solidFill>
                    <a:schemeClr val="accent5">
                      <a:lumMod val="50000"/>
                    </a:schemeClr>
                  </a:solidFill>
                </a:rPr>
                <a:t> Freund</a:t>
              </a:r>
            </a:p>
          </p:txBody>
        </p:sp>
        <p:pic>
          <p:nvPicPr>
            <p:cNvPr id="54" name="Picture 53">
              <a:extLst>
                <a:ext uri="{FF2B5EF4-FFF2-40B4-BE49-F238E27FC236}">
                  <a16:creationId xmlns:a16="http://schemas.microsoft.com/office/drawing/2014/main" id="{EC47D96E-BB21-4A81-8A08-A510C9494AA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33785" y="4481422"/>
              <a:ext cx="755239" cy="1315246"/>
            </a:xfrm>
            <a:prstGeom prst="rect">
              <a:avLst/>
            </a:prstGeom>
          </p:spPr>
        </p:pic>
      </p:grpSp>
      <p:pic>
        <p:nvPicPr>
          <p:cNvPr id="56" name="Picture 55" descr="A picture containing text, vector graphics&#10;&#10;Description automatically generated">
            <a:extLst>
              <a:ext uri="{FF2B5EF4-FFF2-40B4-BE49-F238E27FC236}">
                <a16:creationId xmlns:a16="http://schemas.microsoft.com/office/drawing/2014/main" id="{1B2256CD-A68B-4FC7-A9EA-CBF47D6254B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56506" y="1476130"/>
            <a:ext cx="1036956" cy="1864191"/>
          </a:xfrm>
          <a:prstGeom prst="rect">
            <a:avLst/>
          </a:prstGeom>
        </p:spPr>
      </p:pic>
      <p:grpSp>
        <p:nvGrpSpPr>
          <p:cNvPr id="60" name="Group 59">
            <a:extLst>
              <a:ext uri="{FF2B5EF4-FFF2-40B4-BE49-F238E27FC236}">
                <a16:creationId xmlns:a16="http://schemas.microsoft.com/office/drawing/2014/main" id="{8858713E-E7AD-4725-BA9A-CE2265167D49}"/>
              </a:ext>
            </a:extLst>
          </p:cNvPr>
          <p:cNvGrpSpPr/>
          <p:nvPr/>
        </p:nvGrpSpPr>
        <p:grpSpPr>
          <a:xfrm>
            <a:off x="4190360" y="1927353"/>
            <a:ext cx="2011851" cy="1421582"/>
            <a:chOff x="4190360" y="1927353"/>
            <a:chExt cx="2011851" cy="1421582"/>
          </a:xfrm>
        </p:grpSpPr>
        <p:grpSp>
          <p:nvGrpSpPr>
            <p:cNvPr id="58" name="Group 57">
              <a:extLst>
                <a:ext uri="{FF2B5EF4-FFF2-40B4-BE49-F238E27FC236}">
                  <a16:creationId xmlns:a16="http://schemas.microsoft.com/office/drawing/2014/main" id="{B4E89D87-E660-4EA5-A6CE-724FFD405E6C}"/>
                </a:ext>
              </a:extLst>
            </p:cNvPr>
            <p:cNvGrpSpPr/>
            <p:nvPr/>
          </p:nvGrpSpPr>
          <p:grpSpPr>
            <a:xfrm>
              <a:off x="4190360" y="1927353"/>
              <a:ext cx="1704583" cy="869950"/>
              <a:chOff x="1731363" y="-2033481"/>
              <a:chExt cx="1896055" cy="974691"/>
            </a:xfrm>
          </p:grpSpPr>
          <p:pic>
            <p:nvPicPr>
              <p:cNvPr id="52" name="Picture 51" descr="Shape, square&#10;&#10;Description automatically generated">
                <a:extLst>
                  <a:ext uri="{FF2B5EF4-FFF2-40B4-BE49-F238E27FC236}">
                    <a16:creationId xmlns:a16="http://schemas.microsoft.com/office/drawing/2014/main" id="{B9509D94-B193-4155-8B03-E77F164F1B9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31363" y="-2033481"/>
                <a:ext cx="1896055" cy="974691"/>
              </a:xfrm>
              <a:prstGeom prst="rect">
                <a:avLst/>
              </a:prstGeom>
            </p:spPr>
          </p:pic>
          <p:sp>
            <p:nvSpPr>
              <p:cNvPr id="57" name="TextBox 56">
                <a:extLst>
                  <a:ext uri="{FF2B5EF4-FFF2-40B4-BE49-F238E27FC236}">
                    <a16:creationId xmlns:a16="http://schemas.microsoft.com/office/drawing/2014/main" id="{4DD64523-15D1-4035-B5BA-64E97EDAE520}"/>
                  </a:ext>
                </a:extLst>
              </p:cNvPr>
              <p:cNvSpPr txBox="1"/>
              <p:nvPr/>
            </p:nvSpPr>
            <p:spPr>
              <a:xfrm>
                <a:off x="1759643" y="-1840944"/>
                <a:ext cx="1498693" cy="447697"/>
              </a:xfrm>
              <a:prstGeom prst="rect">
                <a:avLst/>
              </a:prstGeom>
              <a:noFill/>
            </p:spPr>
            <p:txBody>
              <a:bodyPr wrap="square" rtlCol="0">
                <a:spAutoFit/>
              </a:bodyPr>
              <a:lstStyle/>
              <a:p>
                <a:pPr algn="l"/>
                <a:r>
                  <a:rPr lang="en-GB" sz="2400" b="1" dirty="0">
                    <a:solidFill>
                      <a:schemeClr val="accent5">
                        <a:lumMod val="50000"/>
                      </a:schemeClr>
                    </a:solidFill>
                  </a:rPr>
                  <a:t>€500</a:t>
                </a:r>
              </a:p>
            </p:txBody>
          </p:sp>
        </p:grpSp>
        <p:grpSp>
          <p:nvGrpSpPr>
            <p:cNvPr id="61" name="Group 60">
              <a:extLst>
                <a:ext uri="{FF2B5EF4-FFF2-40B4-BE49-F238E27FC236}">
                  <a16:creationId xmlns:a16="http://schemas.microsoft.com/office/drawing/2014/main" id="{D4526C0E-5F11-4C18-BF19-B38DD3B1E57D}"/>
                </a:ext>
              </a:extLst>
            </p:cNvPr>
            <p:cNvGrpSpPr/>
            <p:nvPr/>
          </p:nvGrpSpPr>
          <p:grpSpPr>
            <a:xfrm>
              <a:off x="4497628" y="2478985"/>
              <a:ext cx="1704583" cy="869950"/>
              <a:chOff x="1731363" y="-2033481"/>
              <a:chExt cx="1896055" cy="974691"/>
            </a:xfrm>
          </p:grpSpPr>
          <p:pic>
            <p:nvPicPr>
              <p:cNvPr id="62" name="Picture 61" descr="Shape, square&#10;&#10;Description automatically generated">
                <a:extLst>
                  <a:ext uri="{FF2B5EF4-FFF2-40B4-BE49-F238E27FC236}">
                    <a16:creationId xmlns:a16="http://schemas.microsoft.com/office/drawing/2014/main" id="{5E4B6F3A-5DFF-464A-9BBC-F4DD20735C0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31363" y="-2033481"/>
                <a:ext cx="1896055" cy="974691"/>
              </a:xfrm>
              <a:prstGeom prst="rect">
                <a:avLst/>
              </a:prstGeom>
            </p:spPr>
          </p:pic>
          <p:sp>
            <p:nvSpPr>
              <p:cNvPr id="63" name="TextBox 62">
                <a:extLst>
                  <a:ext uri="{FF2B5EF4-FFF2-40B4-BE49-F238E27FC236}">
                    <a16:creationId xmlns:a16="http://schemas.microsoft.com/office/drawing/2014/main" id="{79AE91DE-4A14-4A34-BFE9-4BA9187DADF4}"/>
                  </a:ext>
                </a:extLst>
              </p:cNvPr>
              <p:cNvSpPr txBox="1"/>
              <p:nvPr/>
            </p:nvSpPr>
            <p:spPr>
              <a:xfrm>
                <a:off x="1759643" y="-1840944"/>
                <a:ext cx="1498693" cy="447697"/>
              </a:xfrm>
              <a:prstGeom prst="rect">
                <a:avLst/>
              </a:prstGeom>
              <a:noFill/>
            </p:spPr>
            <p:txBody>
              <a:bodyPr wrap="square" rtlCol="0">
                <a:spAutoFit/>
              </a:bodyPr>
              <a:lstStyle/>
              <a:p>
                <a:pPr algn="l"/>
                <a:r>
                  <a:rPr lang="en-GB" sz="2400" b="1" dirty="0">
                    <a:solidFill>
                      <a:schemeClr val="accent5">
                        <a:lumMod val="50000"/>
                      </a:schemeClr>
                    </a:solidFill>
                  </a:rPr>
                  <a:t>€375</a:t>
                </a:r>
              </a:p>
            </p:txBody>
          </p:sp>
        </p:grpSp>
      </p:grpSp>
      <p:sp>
        <p:nvSpPr>
          <p:cNvPr id="59" name="TextBox 58">
            <a:extLst>
              <a:ext uri="{FF2B5EF4-FFF2-40B4-BE49-F238E27FC236}">
                <a16:creationId xmlns:a16="http://schemas.microsoft.com/office/drawing/2014/main" id="{75548737-1942-4A38-96DA-6B70D8A225A8}"/>
              </a:ext>
            </a:extLst>
          </p:cNvPr>
          <p:cNvSpPr txBox="1"/>
          <p:nvPr/>
        </p:nvSpPr>
        <p:spPr>
          <a:xfrm>
            <a:off x="309866" y="1332364"/>
            <a:ext cx="637191" cy="523220"/>
          </a:xfrm>
          <a:prstGeom prst="rect">
            <a:avLst/>
          </a:prstGeom>
          <a:noFill/>
          <a:ln>
            <a:solidFill>
              <a:schemeClr val="accent5">
                <a:lumMod val="50000"/>
              </a:schemeClr>
            </a:solidFill>
          </a:ln>
        </p:spPr>
        <p:txBody>
          <a:bodyPr wrap="square" rtlCol="0" anchor="ctr">
            <a:spAutoFit/>
          </a:bodyPr>
          <a:lstStyle/>
          <a:p>
            <a:pPr algn="ctr"/>
            <a:r>
              <a:rPr lang="en-GB" sz="2800" b="1" dirty="0">
                <a:solidFill>
                  <a:schemeClr val="accent5">
                    <a:lumMod val="50000"/>
                  </a:schemeClr>
                </a:solidFill>
              </a:rPr>
              <a:t>A</a:t>
            </a:r>
          </a:p>
        </p:txBody>
      </p:sp>
      <p:sp>
        <p:nvSpPr>
          <p:cNvPr id="65" name="TextBox 64">
            <a:extLst>
              <a:ext uri="{FF2B5EF4-FFF2-40B4-BE49-F238E27FC236}">
                <a16:creationId xmlns:a16="http://schemas.microsoft.com/office/drawing/2014/main" id="{D4DA7C38-9D97-4060-91CD-E38501B4C197}"/>
              </a:ext>
            </a:extLst>
          </p:cNvPr>
          <p:cNvSpPr txBox="1"/>
          <p:nvPr/>
        </p:nvSpPr>
        <p:spPr>
          <a:xfrm>
            <a:off x="4176442" y="1308417"/>
            <a:ext cx="637191" cy="523220"/>
          </a:xfrm>
          <a:prstGeom prst="rect">
            <a:avLst/>
          </a:prstGeom>
          <a:noFill/>
          <a:ln>
            <a:solidFill>
              <a:schemeClr val="accent5">
                <a:lumMod val="50000"/>
              </a:schemeClr>
            </a:solidFill>
          </a:ln>
        </p:spPr>
        <p:txBody>
          <a:bodyPr wrap="square" rtlCol="0" anchor="ctr">
            <a:spAutoFit/>
          </a:bodyPr>
          <a:lstStyle/>
          <a:p>
            <a:pPr algn="ctr"/>
            <a:r>
              <a:rPr lang="en-GB" sz="2800" b="1" dirty="0">
                <a:solidFill>
                  <a:schemeClr val="accent5">
                    <a:lumMod val="50000"/>
                  </a:schemeClr>
                </a:solidFill>
              </a:rPr>
              <a:t>B</a:t>
            </a:r>
          </a:p>
        </p:txBody>
      </p:sp>
      <p:sp>
        <p:nvSpPr>
          <p:cNvPr id="67" name="TextBox 66">
            <a:extLst>
              <a:ext uri="{FF2B5EF4-FFF2-40B4-BE49-F238E27FC236}">
                <a16:creationId xmlns:a16="http://schemas.microsoft.com/office/drawing/2014/main" id="{ECEA6B47-5291-46D0-9C52-6E927CCE3FA4}"/>
              </a:ext>
            </a:extLst>
          </p:cNvPr>
          <p:cNvSpPr txBox="1"/>
          <p:nvPr/>
        </p:nvSpPr>
        <p:spPr>
          <a:xfrm>
            <a:off x="8123115" y="1286628"/>
            <a:ext cx="637191" cy="523220"/>
          </a:xfrm>
          <a:prstGeom prst="rect">
            <a:avLst/>
          </a:prstGeom>
          <a:noFill/>
          <a:ln>
            <a:solidFill>
              <a:schemeClr val="accent5">
                <a:lumMod val="50000"/>
              </a:schemeClr>
            </a:solidFill>
          </a:ln>
        </p:spPr>
        <p:txBody>
          <a:bodyPr wrap="square" rtlCol="0" anchor="ctr">
            <a:spAutoFit/>
          </a:bodyPr>
          <a:lstStyle/>
          <a:p>
            <a:pPr algn="ctr"/>
            <a:r>
              <a:rPr lang="en-GB" sz="2800" b="1" dirty="0">
                <a:solidFill>
                  <a:schemeClr val="accent5">
                    <a:lumMod val="50000"/>
                  </a:schemeClr>
                </a:solidFill>
              </a:rPr>
              <a:t>C</a:t>
            </a:r>
          </a:p>
        </p:txBody>
      </p:sp>
      <p:sp>
        <p:nvSpPr>
          <p:cNvPr id="68" name="TextBox 67">
            <a:extLst>
              <a:ext uri="{FF2B5EF4-FFF2-40B4-BE49-F238E27FC236}">
                <a16:creationId xmlns:a16="http://schemas.microsoft.com/office/drawing/2014/main" id="{6C4055CF-DAF4-4A70-A0BE-529518AF335E}"/>
              </a:ext>
            </a:extLst>
          </p:cNvPr>
          <p:cNvSpPr txBox="1"/>
          <p:nvPr/>
        </p:nvSpPr>
        <p:spPr>
          <a:xfrm>
            <a:off x="309865" y="3808600"/>
            <a:ext cx="637191" cy="523220"/>
          </a:xfrm>
          <a:prstGeom prst="rect">
            <a:avLst/>
          </a:prstGeom>
          <a:noFill/>
          <a:ln>
            <a:solidFill>
              <a:schemeClr val="accent5">
                <a:lumMod val="50000"/>
              </a:schemeClr>
            </a:solidFill>
          </a:ln>
        </p:spPr>
        <p:txBody>
          <a:bodyPr wrap="square" rtlCol="0" anchor="ctr">
            <a:spAutoFit/>
          </a:bodyPr>
          <a:lstStyle/>
          <a:p>
            <a:pPr algn="ctr"/>
            <a:r>
              <a:rPr lang="en-GB" sz="2800" b="1" dirty="0">
                <a:solidFill>
                  <a:schemeClr val="accent5">
                    <a:lumMod val="50000"/>
                  </a:schemeClr>
                </a:solidFill>
              </a:rPr>
              <a:t>E</a:t>
            </a:r>
          </a:p>
        </p:txBody>
      </p:sp>
      <p:sp>
        <p:nvSpPr>
          <p:cNvPr id="69" name="TextBox 68">
            <a:extLst>
              <a:ext uri="{FF2B5EF4-FFF2-40B4-BE49-F238E27FC236}">
                <a16:creationId xmlns:a16="http://schemas.microsoft.com/office/drawing/2014/main" id="{E0321E98-5605-4853-8DCD-F5FC5742B8C0}"/>
              </a:ext>
            </a:extLst>
          </p:cNvPr>
          <p:cNvSpPr txBox="1"/>
          <p:nvPr/>
        </p:nvSpPr>
        <p:spPr>
          <a:xfrm>
            <a:off x="4190360" y="3782437"/>
            <a:ext cx="637191" cy="523220"/>
          </a:xfrm>
          <a:prstGeom prst="rect">
            <a:avLst/>
          </a:prstGeom>
          <a:noFill/>
          <a:ln>
            <a:solidFill>
              <a:schemeClr val="accent5">
                <a:lumMod val="50000"/>
              </a:schemeClr>
            </a:solidFill>
          </a:ln>
        </p:spPr>
        <p:txBody>
          <a:bodyPr wrap="square" rtlCol="0" anchor="ctr">
            <a:spAutoFit/>
          </a:bodyPr>
          <a:lstStyle/>
          <a:p>
            <a:pPr algn="ctr"/>
            <a:r>
              <a:rPr lang="en-GB" sz="2800" b="1" dirty="0">
                <a:solidFill>
                  <a:schemeClr val="accent5">
                    <a:lumMod val="50000"/>
                  </a:schemeClr>
                </a:solidFill>
              </a:rPr>
              <a:t>F</a:t>
            </a:r>
          </a:p>
        </p:txBody>
      </p:sp>
      <p:sp>
        <p:nvSpPr>
          <p:cNvPr id="70" name="TextBox 69">
            <a:extLst>
              <a:ext uri="{FF2B5EF4-FFF2-40B4-BE49-F238E27FC236}">
                <a16:creationId xmlns:a16="http://schemas.microsoft.com/office/drawing/2014/main" id="{8AB0BA8D-DF22-44D0-8055-C27E038E4EAB}"/>
              </a:ext>
            </a:extLst>
          </p:cNvPr>
          <p:cNvSpPr txBox="1"/>
          <p:nvPr/>
        </p:nvSpPr>
        <p:spPr>
          <a:xfrm>
            <a:off x="8123115" y="3808600"/>
            <a:ext cx="637191" cy="523220"/>
          </a:xfrm>
          <a:prstGeom prst="rect">
            <a:avLst/>
          </a:prstGeom>
          <a:noFill/>
          <a:ln>
            <a:solidFill>
              <a:schemeClr val="accent5">
                <a:lumMod val="50000"/>
              </a:schemeClr>
            </a:solidFill>
          </a:ln>
        </p:spPr>
        <p:txBody>
          <a:bodyPr wrap="square" rtlCol="0" anchor="ctr">
            <a:spAutoFit/>
          </a:bodyPr>
          <a:lstStyle/>
          <a:p>
            <a:pPr algn="ctr"/>
            <a:r>
              <a:rPr lang="en-GB" sz="2800" b="1" dirty="0">
                <a:solidFill>
                  <a:schemeClr val="accent5">
                    <a:lumMod val="50000"/>
                  </a:schemeClr>
                </a:solidFill>
              </a:rPr>
              <a:t>G</a:t>
            </a:r>
          </a:p>
        </p:txBody>
      </p:sp>
      <p:grpSp>
        <p:nvGrpSpPr>
          <p:cNvPr id="4096" name="Group 4095">
            <a:extLst>
              <a:ext uri="{FF2B5EF4-FFF2-40B4-BE49-F238E27FC236}">
                <a16:creationId xmlns:a16="http://schemas.microsoft.com/office/drawing/2014/main" id="{E3A49461-829F-4E56-B6E2-61F8546842BD}"/>
              </a:ext>
            </a:extLst>
          </p:cNvPr>
          <p:cNvGrpSpPr/>
          <p:nvPr/>
        </p:nvGrpSpPr>
        <p:grpSpPr>
          <a:xfrm>
            <a:off x="8083944" y="4382098"/>
            <a:ext cx="1622466" cy="1854197"/>
            <a:chOff x="8083944" y="4382098"/>
            <a:chExt cx="1622466" cy="1854197"/>
          </a:xfrm>
        </p:grpSpPr>
        <p:sp>
          <p:nvSpPr>
            <p:cNvPr id="35" name="TextBox 34">
              <a:extLst>
                <a:ext uri="{FF2B5EF4-FFF2-40B4-BE49-F238E27FC236}">
                  <a16:creationId xmlns:a16="http://schemas.microsoft.com/office/drawing/2014/main" id="{AF0D5EBD-8BC1-4741-8856-3439F9405FB8}"/>
                </a:ext>
              </a:extLst>
            </p:cNvPr>
            <p:cNvSpPr txBox="1"/>
            <p:nvPr/>
          </p:nvSpPr>
          <p:spPr>
            <a:xfrm>
              <a:off x="8083944" y="5836185"/>
              <a:ext cx="1622466" cy="400110"/>
            </a:xfrm>
            <a:prstGeom prst="rect">
              <a:avLst/>
            </a:prstGeom>
            <a:noFill/>
          </p:spPr>
          <p:txBody>
            <a:bodyPr wrap="square" rtlCol="0">
              <a:spAutoFit/>
            </a:bodyPr>
            <a:lstStyle/>
            <a:p>
              <a:pPr algn="ctr"/>
              <a:r>
                <a:rPr lang="en-GB" sz="2000" dirty="0" err="1">
                  <a:solidFill>
                    <a:schemeClr val="accent5">
                      <a:lumMod val="50000"/>
                    </a:schemeClr>
                  </a:solidFill>
                </a:rPr>
                <a:t>Kognat</a:t>
              </a:r>
              <a:endParaRPr lang="en-GB" sz="2000" dirty="0">
                <a:solidFill>
                  <a:schemeClr val="accent5">
                    <a:lumMod val="50000"/>
                  </a:schemeClr>
                </a:solidFill>
              </a:endParaRPr>
            </a:p>
          </p:txBody>
        </p:sp>
        <p:sp>
          <p:nvSpPr>
            <p:cNvPr id="36" name="TextBox 35">
              <a:extLst>
                <a:ext uri="{FF2B5EF4-FFF2-40B4-BE49-F238E27FC236}">
                  <a16:creationId xmlns:a16="http://schemas.microsoft.com/office/drawing/2014/main" id="{9F802B37-4325-4C63-9C3D-90A8625984A9}"/>
                </a:ext>
              </a:extLst>
            </p:cNvPr>
            <p:cNvSpPr txBox="1"/>
            <p:nvPr/>
          </p:nvSpPr>
          <p:spPr>
            <a:xfrm rot="21196904">
              <a:off x="8488567" y="4714667"/>
              <a:ext cx="742511" cy="461665"/>
            </a:xfrm>
            <a:prstGeom prst="rect">
              <a:avLst/>
            </a:prstGeom>
            <a:solidFill>
              <a:srgbClr val="FFC000"/>
            </a:solidFill>
          </p:spPr>
          <p:txBody>
            <a:bodyPr wrap="none" rtlCol="0">
              <a:spAutoFit/>
            </a:bodyPr>
            <a:lstStyle/>
            <a:p>
              <a:pPr algn="l"/>
              <a:r>
                <a:rPr lang="en-GB" sz="2400" b="1" dirty="0">
                  <a:solidFill>
                    <a:schemeClr val="accent5">
                      <a:lumMod val="50000"/>
                    </a:schemeClr>
                  </a:solidFill>
                  <a:latin typeface="Lucida Console" panose="020B0609040504020204" pitchFamily="49" charset="0"/>
                </a:rPr>
                <a:t>all</a:t>
              </a:r>
            </a:p>
          </p:txBody>
        </p:sp>
        <p:pic>
          <p:nvPicPr>
            <p:cNvPr id="20" name="Picture 19" descr="Chart, shape, circle&#10;&#10;Description automatically generated">
              <a:extLst>
                <a:ext uri="{FF2B5EF4-FFF2-40B4-BE49-F238E27FC236}">
                  <a16:creationId xmlns:a16="http://schemas.microsoft.com/office/drawing/2014/main" id="{896B958B-3E89-42C3-A218-A47C0062347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49123" y="4382098"/>
              <a:ext cx="1473889" cy="1473889"/>
            </a:xfrm>
            <a:prstGeom prst="rect">
              <a:avLst/>
            </a:prstGeom>
          </p:spPr>
        </p:pic>
        <p:sp>
          <p:nvSpPr>
            <p:cNvPr id="71" name="TextBox 70">
              <a:extLst>
                <a:ext uri="{FF2B5EF4-FFF2-40B4-BE49-F238E27FC236}">
                  <a16:creationId xmlns:a16="http://schemas.microsoft.com/office/drawing/2014/main" id="{34B84100-E9FC-446E-B1DF-C10720B82C26}"/>
                </a:ext>
              </a:extLst>
            </p:cNvPr>
            <p:cNvSpPr txBox="1"/>
            <p:nvPr/>
          </p:nvSpPr>
          <p:spPr>
            <a:xfrm rot="21196904">
              <a:off x="8455049" y="5170762"/>
              <a:ext cx="928459" cy="276999"/>
            </a:xfrm>
            <a:prstGeom prst="rect">
              <a:avLst/>
            </a:prstGeom>
            <a:solidFill>
              <a:srgbClr val="FFC000"/>
            </a:solidFill>
          </p:spPr>
          <p:txBody>
            <a:bodyPr wrap="none" rtlCol="0">
              <a:spAutoFit/>
            </a:bodyPr>
            <a:lstStyle/>
            <a:p>
              <a:pPr algn="l"/>
              <a:r>
                <a:rPr lang="en-GB" sz="1200" b="1" dirty="0">
                  <a:solidFill>
                    <a:schemeClr val="accent5">
                      <a:lumMod val="50000"/>
                    </a:schemeClr>
                  </a:solidFill>
                  <a:latin typeface="Lucida Console" panose="020B0609040504020204" pitchFamily="49" charset="0"/>
                </a:rPr>
                <a:t>everyone</a:t>
              </a:r>
            </a:p>
          </p:txBody>
        </p:sp>
      </p:grpSp>
      <p:grpSp>
        <p:nvGrpSpPr>
          <p:cNvPr id="4105" name="Group 4104">
            <a:extLst>
              <a:ext uri="{FF2B5EF4-FFF2-40B4-BE49-F238E27FC236}">
                <a16:creationId xmlns:a16="http://schemas.microsoft.com/office/drawing/2014/main" id="{BF1736E2-85BD-403B-976F-B4DB598C70C4}"/>
              </a:ext>
            </a:extLst>
          </p:cNvPr>
          <p:cNvGrpSpPr/>
          <p:nvPr/>
        </p:nvGrpSpPr>
        <p:grpSpPr>
          <a:xfrm>
            <a:off x="9706410" y="4616228"/>
            <a:ext cx="2169392" cy="1614014"/>
            <a:chOff x="9706410" y="4616228"/>
            <a:chExt cx="2169392" cy="1614014"/>
          </a:xfrm>
        </p:grpSpPr>
        <p:sp>
          <p:nvSpPr>
            <p:cNvPr id="34" name="TextBox 33">
              <a:extLst>
                <a:ext uri="{FF2B5EF4-FFF2-40B4-BE49-F238E27FC236}">
                  <a16:creationId xmlns:a16="http://schemas.microsoft.com/office/drawing/2014/main" id="{EAB8ADE0-25E3-4694-9E3C-717AF7A1CA24}"/>
                </a:ext>
              </a:extLst>
            </p:cNvPr>
            <p:cNvSpPr txBox="1"/>
            <p:nvPr/>
          </p:nvSpPr>
          <p:spPr>
            <a:xfrm>
              <a:off x="9706410" y="5830132"/>
              <a:ext cx="2169392" cy="400110"/>
            </a:xfrm>
            <a:prstGeom prst="rect">
              <a:avLst/>
            </a:prstGeom>
            <a:noFill/>
          </p:spPr>
          <p:txBody>
            <a:bodyPr wrap="square" rtlCol="0">
              <a:spAutoFit/>
            </a:bodyPr>
            <a:lstStyle/>
            <a:p>
              <a:pPr algn="ctr"/>
              <a:r>
                <a:rPr lang="en-GB" sz="2000" dirty="0" err="1">
                  <a:solidFill>
                    <a:schemeClr val="accent5">
                      <a:lumMod val="50000"/>
                    </a:schemeClr>
                  </a:solidFill>
                </a:rPr>
                <a:t>falscher</a:t>
              </a:r>
              <a:r>
                <a:rPr lang="en-GB" sz="2000" dirty="0">
                  <a:solidFill>
                    <a:schemeClr val="accent5">
                      <a:lumMod val="50000"/>
                    </a:schemeClr>
                  </a:solidFill>
                </a:rPr>
                <a:t> Freund</a:t>
              </a:r>
            </a:p>
          </p:txBody>
        </p:sp>
        <p:pic>
          <p:nvPicPr>
            <p:cNvPr id="4104" name="Picture 4103" descr="Logo, icon&#10;&#10;Description automatically generated">
              <a:extLst>
                <a:ext uri="{FF2B5EF4-FFF2-40B4-BE49-F238E27FC236}">
                  <a16:creationId xmlns:a16="http://schemas.microsoft.com/office/drawing/2014/main" id="{17923CDC-4F36-4C50-B5C9-24B4D5092E5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550010" y="4616228"/>
              <a:ext cx="697737" cy="1159874"/>
            </a:xfrm>
            <a:prstGeom prst="rect">
              <a:avLst/>
            </a:prstGeom>
          </p:spPr>
        </p:pic>
      </p:grpSp>
      <p:sp>
        <p:nvSpPr>
          <p:cNvPr id="81" name="Speech Bubble: Rectangle with Corners Rounded 80">
            <a:extLst>
              <a:ext uri="{FF2B5EF4-FFF2-40B4-BE49-F238E27FC236}">
                <a16:creationId xmlns:a16="http://schemas.microsoft.com/office/drawing/2014/main" id="{468E9F12-38CA-47BD-9AD5-82BE49DEB216}"/>
              </a:ext>
            </a:extLst>
          </p:cNvPr>
          <p:cNvSpPr/>
          <p:nvPr/>
        </p:nvSpPr>
        <p:spPr>
          <a:xfrm>
            <a:off x="8143892" y="2004559"/>
            <a:ext cx="1704583" cy="1097550"/>
          </a:xfrm>
          <a:prstGeom prst="wedgeRoundRectCallout">
            <a:avLst>
              <a:gd name="adj1" fmla="val 55945"/>
              <a:gd name="adj2" fmla="val 22560"/>
              <a:gd name="adj3" fmla="val 16667"/>
            </a:avLst>
          </a:prstGeom>
          <a:solidFill>
            <a:schemeClr val="accent5">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latin typeface="Century Gothic" panose="020F0302020204030204"/>
              </a:rPr>
              <a:t>But note:</a:t>
            </a:r>
            <a:endPar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der</a:t>
            </a: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A</a:t>
            </a: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rm</a:t>
            </a:r>
            <a:r>
              <a:rPr kumimoji="0" lang="en-GB" sz="2000" b="0" i="0" u="none" strike="noStrike" kern="1200" cap="none" spc="0" normalizeH="0" noProof="0" dirty="0">
                <a:ln>
                  <a:noFill/>
                </a:ln>
                <a:solidFill>
                  <a:schemeClr val="bg1"/>
                </a:solidFill>
                <a:effectLst/>
                <a:uLnTx/>
                <a:uFillTx/>
                <a:latin typeface="Century Gothic" panose="020F0302020204030204"/>
                <a:ea typeface="+mn-ea"/>
                <a:cs typeface="+mn-cs"/>
              </a:rPr>
              <a:t> = arm</a:t>
            </a:r>
            <a:endParaRPr kumimoji="0" lang="fr-FR" sz="20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pic>
        <p:nvPicPr>
          <p:cNvPr id="4108" name="Picture 4107" descr="Icon&#10;&#10;Description automatically generated">
            <a:extLst>
              <a:ext uri="{FF2B5EF4-FFF2-40B4-BE49-F238E27FC236}">
                <a16:creationId xmlns:a16="http://schemas.microsoft.com/office/drawing/2014/main" id="{7524AD53-8CC3-44F1-9104-92F9B89FED5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319721" y="2643242"/>
            <a:ext cx="386689" cy="414888"/>
          </a:xfrm>
          <a:prstGeom prst="rect">
            <a:avLst/>
          </a:prstGeom>
        </p:spPr>
      </p:pic>
    </p:spTree>
    <p:extLst>
      <p:ext uri="{BB962C8B-B14F-4D97-AF65-F5344CB8AC3E}">
        <p14:creationId xmlns:p14="http://schemas.microsoft.com/office/powerpoint/2010/main" val="153748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09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09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10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10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C1C92CE9-B9A7-4F9E-A655-7841FA0C491C}"/>
              </a:ext>
            </a:extLst>
          </p:cNvPr>
          <p:cNvSpPr/>
          <p:nvPr/>
        </p:nvSpPr>
        <p:spPr>
          <a:xfrm>
            <a:off x="116558" y="3429000"/>
            <a:ext cx="3168071" cy="1336624"/>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7602583" cy="869950"/>
          </a:xfrm>
          <a:prstGeom prst="rect">
            <a:avLst/>
          </a:prstGeom>
        </p:spPr>
      </p:pic>
      <p:sp>
        <p:nvSpPr>
          <p:cNvPr id="4" name="Title 3"/>
          <p:cNvSpPr>
            <a:spLocks noGrp="1"/>
          </p:cNvSpPr>
          <p:nvPr>
            <p:ph type="title"/>
          </p:nvPr>
        </p:nvSpPr>
        <p:spPr>
          <a:xfrm>
            <a:off x="0" y="294041"/>
            <a:ext cx="7431932" cy="707849"/>
          </a:xfrm>
        </p:spPr>
        <p:txBody>
          <a:bodyPr>
            <a:normAutofit/>
          </a:bodyPr>
          <a:lstStyle/>
          <a:p>
            <a:r>
              <a:rPr lang="en-GB" sz="3600" b="1" dirty="0" err="1">
                <a:solidFill>
                  <a:schemeClr val="bg1"/>
                </a:solidFill>
              </a:rPr>
              <a:t>Adjektivendungen</a:t>
            </a:r>
            <a:r>
              <a:rPr lang="en-GB" sz="3600" b="1" dirty="0">
                <a:solidFill>
                  <a:schemeClr val="bg1"/>
                </a:solidFill>
              </a:rPr>
              <a:t> R3 (</a:t>
            </a:r>
            <a:r>
              <a:rPr lang="en-GB" sz="3600" b="1" dirty="0" err="1">
                <a:solidFill>
                  <a:schemeClr val="bg1"/>
                </a:solidFill>
              </a:rPr>
              <a:t>Dativ</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39" name="TextBox 38">
            <a:extLst>
              <a:ext uri="{FF2B5EF4-FFF2-40B4-BE49-F238E27FC236}">
                <a16:creationId xmlns:a16="http://schemas.microsoft.com/office/drawing/2014/main" id="{4B3113AF-10B9-413D-8BD5-FD62C890C806}"/>
              </a:ext>
            </a:extLst>
          </p:cNvPr>
          <p:cNvSpPr txBox="1"/>
          <p:nvPr/>
        </p:nvSpPr>
        <p:spPr>
          <a:xfrm>
            <a:off x="116559" y="2265367"/>
            <a:ext cx="113604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certain </a:t>
            </a:r>
            <a:r>
              <a:rPr kumimoji="0" lang="en-US" sz="22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prepositions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always use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R3</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endings:</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5BE03149-F918-4CD5-BA5B-E8BBA0A9CFBF}"/>
              </a:ext>
            </a:extLst>
          </p:cNvPr>
          <p:cNvSpPr txBox="1"/>
          <p:nvPr/>
        </p:nvSpPr>
        <p:spPr>
          <a:xfrm>
            <a:off x="116559" y="1194464"/>
            <a:ext cx="113604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adjectives add endings when they come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front of a noun.</a:t>
            </a:r>
          </a:p>
        </p:txBody>
      </p:sp>
      <p:sp>
        <p:nvSpPr>
          <p:cNvPr id="43" name="TextBox 42">
            <a:extLst>
              <a:ext uri="{FF2B5EF4-FFF2-40B4-BE49-F238E27FC236}">
                <a16:creationId xmlns:a16="http://schemas.microsoft.com/office/drawing/2014/main" id="{05122367-C1F3-4780-A4FC-05EE2591A0AA}"/>
              </a:ext>
            </a:extLst>
          </p:cNvPr>
          <p:cNvSpPr txBox="1"/>
          <p:nvPr/>
        </p:nvSpPr>
        <p:spPr>
          <a:xfrm>
            <a:off x="116558" y="1675300"/>
            <a:ext cx="118407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use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R1</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(subject) endings.  After most</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other verbs, use </a:t>
            </a:r>
            <a:r>
              <a:rPr kumimoji="0" lang="en-US" sz="2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R2</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(object) endings.</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D4C70A7D-5A46-40BD-8D64-D679069F5F58}"/>
              </a:ext>
            </a:extLst>
          </p:cNvPr>
          <p:cNvSpPr/>
          <p:nvPr/>
        </p:nvSpPr>
        <p:spPr>
          <a:xfrm>
            <a:off x="2086707" y="1713780"/>
            <a:ext cx="515815" cy="3539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5">
                    <a:lumMod val="50000"/>
                  </a:schemeClr>
                </a:solidFill>
              </a:rPr>
              <a:t>__</a:t>
            </a:r>
          </a:p>
        </p:txBody>
      </p:sp>
      <p:sp>
        <p:nvSpPr>
          <p:cNvPr id="45" name="Rectangle: Rounded Corners 44">
            <a:extLst>
              <a:ext uri="{FF2B5EF4-FFF2-40B4-BE49-F238E27FC236}">
                <a16:creationId xmlns:a16="http://schemas.microsoft.com/office/drawing/2014/main" id="{5450FDA9-ABC1-464B-8B72-ADB3F2CCF608}"/>
              </a:ext>
            </a:extLst>
          </p:cNvPr>
          <p:cNvSpPr/>
          <p:nvPr/>
        </p:nvSpPr>
        <p:spPr>
          <a:xfrm>
            <a:off x="8757138" y="1705888"/>
            <a:ext cx="515815" cy="3539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5">
                    <a:lumMod val="50000"/>
                  </a:schemeClr>
                </a:solidFill>
              </a:rPr>
              <a:t>__</a:t>
            </a:r>
          </a:p>
        </p:txBody>
      </p:sp>
      <p:sp>
        <p:nvSpPr>
          <p:cNvPr id="47" name="TextBox 46">
            <a:extLst>
              <a:ext uri="{FF2B5EF4-FFF2-40B4-BE49-F238E27FC236}">
                <a16:creationId xmlns:a16="http://schemas.microsoft.com/office/drawing/2014/main" id="{2FD9AC3E-CEEB-4430-929D-B248EFE84AB2}"/>
              </a:ext>
            </a:extLst>
          </p:cNvPr>
          <p:cNvSpPr txBox="1"/>
          <p:nvPr/>
        </p:nvSpPr>
        <p:spPr>
          <a:xfrm>
            <a:off x="260070" y="3560671"/>
            <a:ext cx="772105" cy="461665"/>
          </a:xfrm>
          <a:prstGeom prst="rect">
            <a:avLst/>
          </a:prstGeom>
          <a:solidFill>
            <a:srgbClr val="EBEFF7"/>
          </a:solidFill>
          <a:ln>
            <a:solidFill>
              <a:srgbClr val="115076"/>
            </a:solidFill>
          </a:ln>
        </p:spPr>
        <p:txBody>
          <a:bodyPr wrap="square" rtlCol="0">
            <a:spAutoFit/>
          </a:bodyPr>
          <a:lstStyle/>
          <a:p>
            <a:r>
              <a:rPr lang="en-US" sz="2400" b="1" dirty="0" err="1">
                <a:solidFill>
                  <a:schemeClr val="accent5">
                    <a:lumMod val="50000"/>
                  </a:schemeClr>
                </a:solidFill>
              </a:rPr>
              <a:t>zu</a:t>
            </a:r>
            <a:endParaRPr lang="en-US" sz="2400" b="1" dirty="0">
              <a:solidFill>
                <a:schemeClr val="accent5">
                  <a:lumMod val="50000"/>
                </a:schemeClr>
              </a:solidFill>
            </a:endParaRPr>
          </a:p>
        </p:txBody>
      </p:sp>
      <p:sp>
        <p:nvSpPr>
          <p:cNvPr id="49" name="TextBox 48">
            <a:extLst>
              <a:ext uri="{FF2B5EF4-FFF2-40B4-BE49-F238E27FC236}">
                <a16:creationId xmlns:a16="http://schemas.microsoft.com/office/drawing/2014/main" id="{1F398E6E-594D-4E50-A7FC-F7A0C3EA086B}"/>
              </a:ext>
            </a:extLst>
          </p:cNvPr>
          <p:cNvSpPr txBox="1"/>
          <p:nvPr/>
        </p:nvSpPr>
        <p:spPr>
          <a:xfrm>
            <a:off x="1224222" y="3568946"/>
            <a:ext cx="820985" cy="461665"/>
          </a:xfrm>
          <a:prstGeom prst="rect">
            <a:avLst/>
          </a:prstGeom>
          <a:solidFill>
            <a:srgbClr val="EBEFF7"/>
          </a:solidFill>
          <a:ln>
            <a:solidFill>
              <a:srgbClr val="115076"/>
            </a:solidFill>
          </a:ln>
        </p:spPr>
        <p:txBody>
          <a:bodyPr wrap="square" rtlCol="0">
            <a:spAutoFit/>
          </a:bodyPr>
          <a:lstStyle/>
          <a:p>
            <a:r>
              <a:rPr lang="en-US" sz="2400" b="1" dirty="0" err="1">
                <a:solidFill>
                  <a:schemeClr val="accent5">
                    <a:lumMod val="50000"/>
                  </a:schemeClr>
                </a:solidFill>
              </a:rPr>
              <a:t>mit</a:t>
            </a:r>
            <a:endParaRPr lang="en-US" sz="2400" b="1" dirty="0">
              <a:solidFill>
                <a:schemeClr val="accent5">
                  <a:lumMod val="50000"/>
                </a:schemeClr>
              </a:solidFill>
            </a:endParaRPr>
          </a:p>
        </p:txBody>
      </p:sp>
      <p:sp>
        <p:nvSpPr>
          <p:cNvPr id="51" name="TextBox 50">
            <a:extLst>
              <a:ext uri="{FF2B5EF4-FFF2-40B4-BE49-F238E27FC236}">
                <a16:creationId xmlns:a16="http://schemas.microsoft.com/office/drawing/2014/main" id="{EDF233FF-392A-426E-9B8A-329749DDDA6A}"/>
              </a:ext>
            </a:extLst>
          </p:cNvPr>
          <p:cNvSpPr txBox="1"/>
          <p:nvPr/>
        </p:nvSpPr>
        <p:spPr>
          <a:xfrm>
            <a:off x="2131477" y="3569423"/>
            <a:ext cx="982423" cy="461665"/>
          </a:xfrm>
          <a:prstGeom prst="rect">
            <a:avLst/>
          </a:prstGeom>
          <a:solidFill>
            <a:srgbClr val="EBEFF7"/>
          </a:solidFill>
          <a:ln>
            <a:solidFill>
              <a:srgbClr val="115076"/>
            </a:solidFill>
          </a:ln>
        </p:spPr>
        <p:txBody>
          <a:bodyPr wrap="square" rtlCol="0">
            <a:spAutoFit/>
          </a:bodyPr>
          <a:lstStyle/>
          <a:p>
            <a:pPr algn="ctr"/>
            <a:r>
              <a:rPr lang="en-US" sz="2400" b="1" dirty="0" err="1">
                <a:solidFill>
                  <a:schemeClr val="accent5">
                    <a:lumMod val="50000"/>
                  </a:schemeClr>
                </a:solidFill>
              </a:rPr>
              <a:t>nach</a:t>
            </a:r>
            <a:endParaRPr lang="en-US" sz="2400" b="1" dirty="0">
              <a:solidFill>
                <a:schemeClr val="accent5">
                  <a:lumMod val="50000"/>
                </a:schemeClr>
              </a:solidFill>
            </a:endParaRPr>
          </a:p>
        </p:txBody>
      </p:sp>
      <p:sp>
        <p:nvSpPr>
          <p:cNvPr id="54" name="TextBox 53">
            <a:extLst>
              <a:ext uri="{FF2B5EF4-FFF2-40B4-BE49-F238E27FC236}">
                <a16:creationId xmlns:a16="http://schemas.microsoft.com/office/drawing/2014/main" id="{2D09732C-87F2-4B64-B180-9A0AE0D021C1}"/>
              </a:ext>
            </a:extLst>
          </p:cNvPr>
          <p:cNvSpPr txBox="1"/>
          <p:nvPr/>
        </p:nvSpPr>
        <p:spPr>
          <a:xfrm>
            <a:off x="1118173" y="2831612"/>
            <a:ext cx="968534" cy="461665"/>
          </a:xfrm>
          <a:prstGeom prst="rect">
            <a:avLst/>
          </a:prstGeom>
          <a:solidFill>
            <a:srgbClr val="EBEFF7"/>
          </a:solidFill>
          <a:ln>
            <a:solidFill>
              <a:srgbClr val="115076"/>
            </a:solidFill>
          </a:ln>
        </p:spPr>
        <p:txBody>
          <a:bodyPr wrap="square" rtlCol="0">
            <a:spAutoFit/>
          </a:bodyPr>
          <a:lstStyle/>
          <a:p>
            <a:pPr algn="ctr"/>
            <a:r>
              <a:rPr lang="en-US" sz="2400" b="1" dirty="0" err="1">
                <a:solidFill>
                  <a:schemeClr val="accent5">
                    <a:lumMod val="50000"/>
                  </a:schemeClr>
                </a:solidFill>
              </a:rPr>
              <a:t>aus</a:t>
            </a:r>
            <a:endParaRPr lang="en-US" sz="2400" b="1" dirty="0">
              <a:solidFill>
                <a:schemeClr val="accent5">
                  <a:lumMod val="50000"/>
                </a:schemeClr>
              </a:solidFill>
            </a:endParaRPr>
          </a:p>
        </p:txBody>
      </p:sp>
      <p:sp>
        <p:nvSpPr>
          <p:cNvPr id="55" name="Rectangle 54">
            <a:extLst>
              <a:ext uri="{FF2B5EF4-FFF2-40B4-BE49-F238E27FC236}">
                <a16:creationId xmlns:a16="http://schemas.microsoft.com/office/drawing/2014/main" id="{82E630C1-0A07-4519-A642-301F19E7AC4D}"/>
              </a:ext>
            </a:extLst>
          </p:cNvPr>
          <p:cNvSpPr/>
          <p:nvPr/>
        </p:nvSpPr>
        <p:spPr>
          <a:xfrm>
            <a:off x="211079" y="2834090"/>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2AC2FF0D-D707-4003-A61D-B694C8CE950A}"/>
              </a:ext>
            </a:extLst>
          </p:cNvPr>
          <p:cNvSpPr txBox="1"/>
          <p:nvPr/>
        </p:nvSpPr>
        <p:spPr>
          <a:xfrm>
            <a:off x="163312" y="2809627"/>
            <a:ext cx="646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R3:</a:t>
            </a:r>
          </a:p>
        </p:txBody>
      </p:sp>
      <p:sp>
        <p:nvSpPr>
          <p:cNvPr id="57" name="Rectangle 56">
            <a:extLst>
              <a:ext uri="{FF2B5EF4-FFF2-40B4-BE49-F238E27FC236}">
                <a16:creationId xmlns:a16="http://schemas.microsoft.com/office/drawing/2014/main" id="{7FB75296-E6BD-45B8-970F-A8589DF9AC36}"/>
              </a:ext>
            </a:extLst>
          </p:cNvPr>
          <p:cNvSpPr/>
          <p:nvPr/>
        </p:nvSpPr>
        <p:spPr>
          <a:xfrm>
            <a:off x="2442993" y="2838800"/>
            <a:ext cx="2998094"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ED1CD92F-43F2-4AE6-92AB-C1022D93B08A}"/>
              </a:ext>
            </a:extLst>
          </p:cNvPr>
          <p:cNvSpPr txBox="1"/>
          <p:nvPr/>
        </p:nvSpPr>
        <p:spPr>
          <a:xfrm>
            <a:off x="2395226" y="2847529"/>
            <a:ext cx="31680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b="1" dirty="0">
                <a:solidFill>
                  <a:srgbClr val="4472C4">
                    <a:lumMod val="50000"/>
                  </a:srgbClr>
                </a:solidFill>
                <a:latin typeface="Century Gothic" panose="020F0302020204030204"/>
              </a:rPr>
              <a:t>rot</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dirty="0" err="1">
                <a:solidFill>
                  <a:srgbClr val="4472C4">
                    <a:lumMod val="50000"/>
                  </a:srgbClr>
                </a:solidFill>
                <a:latin typeface="Century Gothic" panose="020F0302020204030204"/>
              </a:rPr>
              <a:t>Apfel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7D70EE8D-3E41-4424-A7E9-1B3132DC059A}"/>
              </a:ext>
            </a:extLst>
          </p:cNvPr>
          <p:cNvSpPr/>
          <p:nvPr/>
        </p:nvSpPr>
        <p:spPr>
          <a:xfrm>
            <a:off x="5810098" y="2838799"/>
            <a:ext cx="261427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10FC6DF2-7B3B-4D12-8A65-2192A146D851}"/>
              </a:ext>
            </a:extLst>
          </p:cNvPr>
          <p:cNvSpPr txBox="1"/>
          <p:nvPr/>
        </p:nvSpPr>
        <p:spPr>
          <a:xfrm>
            <a:off x="5816217" y="2831612"/>
            <a:ext cx="2396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klein</a:t>
            </a:r>
            <a:r>
              <a:rPr kumimoji="0" lang="en-GB"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Tür</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8100E5C7-8277-4D5F-A0E2-C09BA83528F9}"/>
              </a:ext>
            </a:extLst>
          </p:cNvPr>
          <p:cNvSpPr/>
          <p:nvPr/>
        </p:nvSpPr>
        <p:spPr>
          <a:xfrm>
            <a:off x="8581463" y="2833844"/>
            <a:ext cx="3047829"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A6ED0F4E-FC86-4462-AB57-2CED7E574AA1}"/>
              </a:ext>
            </a:extLst>
          </p:cNvPr>
          <p:cNvSpPr txBox="1"/>
          <p:nvPr/>
        </p:nvSpPr>
        <p:spPr>
          <a:xfrm>
            <a:off x="8563203" y="2832668"/>
            <a:ext cx="34939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einem</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blau</a:t>
            </a:r>
            <a:r>
              <a:rPr kumimoji="0" lang="en-GB"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Fenster</a:t>
            </a:r>
          </a:p>
        </p:txBody>
      </p:sp>
      <p:pic>
        <p:nvPicPr>
          <p:cNvPr id="16" name="Picture 15" descr="A picture containing text, table&#10;&#10;Description automatically generated">
            <a:extLst>
              <a:ext uri="{FF2B5EF4-FFF2-40B4-BE49-F238E27FC236}">
                <a16:creationId xmlns:a16="http://schemas.microsoft.com/office/drawing/2014/main" id="{965DDF82-6876-4005-85DC-8EDA44DC85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933"/>
          <a:stretch/>
        </p:blipFill>
        <p:spPr>
          <a:xfrm>
            <a:off x="6778875" y="3384813"/>
            <a:ext cx="873139" cy="805493"/>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649204A1-7E08-4452-9AAB-D27C1386995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9656"/>
          <a:stretch/>
        </p:blipFill>
        <p:spPr>
          <a:xfrm>
            <a:off x="9567844" y="3329376"/>
            <a:ext cx="1081640" cy="825823"/>
          </a:xfrm>
          <a:prstGeom prst="rect">
            <a:avLst/>
          </a:prstGeom>
        </p:spPr>
      </p:pic>
      <p:pic>
        <p:nvPicPr>
          <p:cNvPr id="20" name="Picture 19" descr="A picture containing logo&#10;&#10;Description automatically generated">
            <a:extLst>
              <a:ext uri="{FF2B5EF4-FFF2-40B4-BE49-F238E27FC236}">
                <a16:creationId xmlns:a16="http://schemas.microsoft.com/office/drawing/2014/main" id="{AD4ACF40-F430-4705-ABC0-43206CC7D0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6297" y="3349706"/>
            <a:ext cx="685928" cy="805493"/>
          </a:xfrm>
          <a:prstGeom prst="rect">
            <a:avLst/>
          </a:prstGeom>
        </p:spPr>
      </p:pic>
      <p:sp>
        <p:nvSpPr>
          <p:cNvPr id="69" name="TextBox 68">
            <a:extLst>
              <a:ext uri="{FF2B5EF4-FFF2-40B4-BE49-F238E27FC236}">
                <a16:creationId xmlns:a16="http://schemas.microsoft.com/office/drawing/2014/main" id="{5876BF19-D931-4791-8736-1547071B23AB}"/>
              </a:ext>
            </a:extLst>
          </p:cNvPr>
          <p:cNvSpPr txBox="1"/>
          <p:nvPr/>
        </p:nvSpPr>
        <p:spPr>
          <a:xfrm>
            <a:off x="1224223" y="4183263"/>
            <a:ext cx="772105" cy="461665"/>
          </a:xfrm>
          <a:prstGeom prst="rect">
            <a:avLst/>
          </a:prstGeom>
          <a:solidFill>
            <a:srgbClr val="EBEFF7"/>
          </a:solidFill>
          <a:ln>
            <a:solidFill>
              <a:srgbClr val="115076"/>
            </a:solidFill>
          </a:ln>
        </p:spPr>
        <p:txBody>
          <a:bodyPr wrap="square" rtlCol="0">
            <a:spAutoFit/>
          </a:bodyPr>
          <a:lstStyle/>
          <a:p>
            <a:pPr algn="ctr"/>
            <a:r>
              <a:rPr lang="en-US" sz="2400" b="1" dirty="0">
                <a:solidFill>
                  <a:schemeClr val="accent5">
                    <a:lumMod val="50000"/>
                  </a:schemeClr>
                </a:solidFill>
              </a:rPr>
              <a:t>von</a:t>
            </a:r>
          </a:p>
        </p:txBody>
      </p:sp>
      <p:sp>
        <p:nvSpPr>
          <p:cNvPr id="70" name="TextBox 69">
            <a:extLst>
              <a:ext uri="{FF2B5EF4-FFF2-40B4-BE49-F238E27FC236}">
                <a16:creationId xmlns:a16="http://schemas.microsoft.com/office/drawing/2014/main" id="{09D04B2C-C06D-4E8D-9065-77F2B47D5867}"/>
              </a:ext>
            </a:extLst>
          </p:cNvPr>
          <p:cNvSpPr txBox="1"/>
          <p:nvPr/>
        </p:nvSpPr>
        <p:spPr>
          <a:xfrm>
            <a:off x="278489" y="4183264"/>
            <a:ext cx="772104" cy="461665"/>
          </a:xfrm>
          <a:prstGeom prst="rect">
            <a:avLst/>
          </a:prstGeom>
          <a:solidFill>
            <a:srgbClr val="EBEFF7"/>
          </a:solidFill>
          <a:ln>
            <a:solidFill>
              <a:srgbClr val="115076"/>
            </a:solidFill>
          </a:ln>
        </p:spPr>
        <p:txBody>
          <a:bodyPr wrap="square" rtlCol="0">
            <a:spAutoFit/>
          </a:bodyPr>
          <a:lstStyle/>
          <a:p>
            <a:r>
              <a:rPr lang="en-US" sz="2400" b="1" dirty="0" err="1">
                <a:solidFill>
                  <a:schemeClr val="accent5">
                    <a:lumMod val="50000"/>
                  </a:schemeClr>
                </a:solidFill>
              </a:rPr>
              <a:t>bei</a:t>
            </a:r>
            <a:endParaRPr lang="en-US" sz="2400" b="1" dirty="0">
              <a:solidFill>
                <a:schemeClr val="accent5">
                  <a:lumMod val="50000"/>
                </a:schemeClr>
              </a:solidFill>
            </a:endParaRPr>
          </a:p>
        </p:txBody>
      </p:sp>
      <p:sp>
        <p:nvSpPr>
          <p:cNvPr id="71" name="TextBox 70">
            <a:extLst>
              <a:ext uri="{FF2B5EF4-FFF2-40B4-BE49-F238E27FC236}">
                <a16:creationId xmlns:a16="http://schemas.microsoft.com/office/drawing/2014/main" id="{58CB8AC7-CE45-4208-83A2-7DB456D47614}"/>
              </a:ext>
            </a:extLst>
          </p:cNvPr>
          <p:cNvSpPr txBox="1"/>
          <p:nvPr/>
        </p:nvSpPr>
        <p:spPr>
          <a:xfrm>
            <a:off x="2131477" y="4183263"/>
            <a:ext cx="982423" cy="461665"/>
          </a:xfrm>
          <a:prstGeom prst="rect">
            <a:avLst/>
          </a:prstGeom>
          <a:solidFill>
            <a:srgbClr val="EBEFF7"/>
          </a:solidFill>
          <a:ln>
            <a:solidFill>
              <a:srgbClr val="115076"/>
            </a:solidFill>
          </a:ln>
        </p:spPr>
        <p:txBody>
          <a:bodyPr wrap="square" rtlCol="0">
            <a:spAutoFit/>
          </a:bodyPr>
          <a:lstStyle/>
          <a:p>
            <a:r>
              <a:rPr lang="en-US" sz="2400" b="1" dirty="0" err="1">
                <a:solidFill>
                  <a:schemeClr val="accent5">
                    <a:lumMod val="50000"/>
                  </a:schemeClr>
                </a:solidFill>
              </a:rPr>
              <a:t>seit</a:t>
            </a:r>
            <a:endParaRPr lang="en-US" sz="2400" b="1" dirty="0">
              <a:solidFill>
                <a:schemeClr val="accent5">
                  <a:lumMod val="50000"/>
                </a:schemeClr>
              </a:solidFill>
            </a:endParaRPr>
          </a:p>
        </p:txBody>
      </p:sp>
      <p:sp>
        <p:nvSpPr>
          <p:cNvPr id="72" name="TextBox 71">
            <a:extLst>
              <a:ext uri="{FF2B5EF4-FFF2-40B4-BE49-F238E27FC236}">
                <a16:creationId xmlns:a16="http://schemas.microsoft.com/office/drawing/2014/main" id="{79D79A98-6B20-4C46-B51C-465876C53037}"/>
              </a:ext>
            </a:extLst>
          </p:cNvPr>
          <p:cNvSpPr txBox="1"/>
          <p:nvPr/>
        </p:nvSpPr>
        <p:spPr>
          <a:xfrm>
            <a:off x="116558" y="4858985"/>
            <a:ext cx="113604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other </a:t>
            </a:r>
            <a:r>
              <a:rPr kumimoji="0" lang="en-US" sz="22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prepositions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use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R3</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endings when talking about </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location 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Rectangle: Rounded Corners 72">
            <a:extLst>
              <a:ext uri="{FF2B5EF4-FFF2-40B4-BE49-F238E27FC236}">
                <a16:creationId xmlns:a16="http://schemas.microsoft.com/office/drawing/2014/main" id="{2F42E962-7830-41B2-B6D4-F023F8BEF55F}"/>
              </a:ext>
            </a:extLst>
          </p:cNvPr>
          <p:cNvSpPr/>
          <p:nvPr/>
        </p:nvSpPr>
        <p:spPr>
          <a:xfrm>
            <a:off x="231459" y="5383233"/>
            <a:ext cx="6335183" cy="66875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a:extLst>
              <a:ext uri="{FF2B5EF4-FFF2-40B4-BE49-F238E27FC236}">
                <a16:creationId xmlns:a16="http://schemas.microsoft.com/office/drawing/2014/main" id="{D2D88E2B-3300-4DA6-A961-C135BC381301}"/>
              </a:ext>
            </a:extLst>
          </p:cNvPr>
          <p:cNvSpPr txBox="1"/>
          <p:nvPr/>
        </p:nvSpPr>
        <p:spPr>
          <a:xfrm>
            <a:off x="475062" y="5508465"/>
            <a:ext cx="772105" cy="461665"/>
          </a:xfrm>
          <a:prstGeom prst="rect">
            <a:avLst/>
          </a:prstGeom>
          <a:solidFill>
            <a:srgbClr val="EBEFF7"/>
          </a:solidFill>
          <a:ln>
            <a:solidFill>
              <a:srgbClr val="115076"/>
            </a:solidFill>
          </a:ln>
        </p:spPr>
        <p:txBody>
          <a:bodyPr wrap="square" rtlCol="0">
            <a:spAutoFit/>
          </a:bodyPr>
          <a:lstStyle/>
          <a:p>
            <a:pPr algn="ctr"/>
            <a:r>
              <a:rPr lang="en-US" sz="2400" b="1" dirty="0">
                <a:solidFill>
                  <a:schemeClr val="accent5">
                    <a:lumMod val="50000"/>
                  </a:schemeClr>
                </a:solidFill>
              </a:rPr>
              <a:t>in</a:t>
            </a:r>
          </a:p>
        </p:txBody>
      </p:sp>
      <p:sp>
        <p:nvSpPr>
          <p:cNvPr id="75" name="TextBox 74">
            <a:extLst>
              <a:ext uri="{FF2B5EF4-FFF2-40B4-BE49-F238E27FC236}">
                <a16:creationId xmlns:a16="http://schemas.microsoft.com/office/drawing/2014/main" id="{2D31CEC6-15B1-45A7-B1A0-55923F97651C}"/>
              </a:ext>
            </a:extLst>
          </p:cNvPr>
          <p:cNvSpPr txBox="1"/>
          <p:nvPr/>
        </p:nvSpPr>
        <p:spPr>
          <a:xfrm>
            <a:off x="1366124" y="5492629"/>
            <a:ext cx="772104" cy="461665"/>
          </a:xfrm>
          <a:prstGeom prst="rect">
            <a:avLst/>
          </a:prstGeom>
          <a:solidFill>
            <a:srgbClr val="EBEFF7"/>
          </a:solidFill>
          <a:ln>
            <a:solidFill>
              <a:srgbClr val="115076"/>
            </a:solidFill>
          </a:ln>
        </p:spPr>
        <p:txBody>
          <a:bodyPr wrap="square" rtlCol="0">
            <a:spAutoFit/>
          </a:bodyPr>
          <a:lstStyle/>
          <a:p>
            <a:pPr algn="ctr"/>
            <a:r>
              <a:rPr lang="en-US" sz="2400" b="1" dirty="0">
                <a:solidFill>
                  <a:schemeClr val="accent5">
                    <a:lumMod val="50000"/>
                  </a:schemeClr>
                </a:solidFill>
              </a:rPr>
              <a:t>an</a:t>
            </a:r>
          </a:p>
        </p:txBody>
      </p:sp>
      <p:sp>
        <p:nvSpPr>
          <p:cNvPr id="77" name="TextBox 76">
            <a:extLst>
              <a:ext uri="{FF2B5EF4-FFF2-40B4-BE49-F238E27FC236}">
                <a16:creationId xmlns:a16="http://schemas.microsoft.com/office/drawing/2014/main" id="{F97020BF-0232-4B36-B497-D9D95A6B3D25}"/>
              </a:ext>
            </a:extLst>
          </p:cNvPr>
          <p:cNvSpPr txBox="1"/>
          <p:nvPr/>
        </p:nvSpPr>
        <p:spPr>
          <a:xfrm>
            <a:off x="4035991" y="5483556"/>
            <a:ext cx="1239909" cy="461665"/>
          </a:xfrm>
          <a:prstGeom prst="rect">
            <a:avLst/>
          </a:prstGeom>
          <a:solidFill>
            <a:srgbClr val="EBEFF7"/>
          </a:solidFill>
          <a:ln>
            <a:solidFill>
              <a:srgbClr val="115076"/>
            </a:solidFill>
          </a:ln>
        </p:spPr>
        <p:txBody>
          <a:bodyPr wrap="square" rtlCol="0">
            <a:spAutoFit/>
          </a:bodyPr>
          <a:lstStyle/>
          <a:p>
            <a:pPr algn="ctr"/>
            <a:r>
              <a:rPr lang="en-US" sz="2400" b="1" dirty="0" err="1">
                <a:solidFill>
                  <a:schemeClr val="accent5">
                    <a:lumMod val="50000"/>
                  </a:schemeClr>
                </a:solidFill>
              </a:rPr>
              <a:t>neben</a:t>
            </a:r>
            <a:endParaRPr lang="en-US" sz="2400" b="1" dirty="0">
              <a:solidFill>
                <a:schemeClr val="accent5">
                  <a:lumMod val="50000"/>
                </a:schemeClr>
              </a:solidFill>
            </a:endParaRPr>
          </a:p>
        </p:txBody>
      </p:sp>
      <p:sp>
        <p:nvSpPr>
          <p:cNvPr id="78" name="TextBox 77">
            <a:extLst>
              <a:ext uri="{FF2B5EF4-FFF2-40B4-BE49-F238E27FC236}">
                <a16:creationId xmlns:a16="http://schemas.microsoft.com/office/drawing/2014/main" id="{14166077-E0F7-4868-A463-AAD9BA31A72F}"/>
              </a:ext>
            </a:extLst>
          </p:cNvPr>
          <p:cNvSpPr txBox="1"/>
          <p:nvPr/>
        </p:nvSpPr>
        <p:spPr>
          <a:xfrm>
            <a:off x="3158240" y="5491029"/>
            <a:ext cx="772104" cy="461665"/>
          </a:xfrm>
          <a:prstGeom prst="rect">
            <a:avLst/>
          </a:prstGeom>
          <a:solidFill>
            <a:srgbClr val="EBEFF7"/>
          </a:solidFill>
          <a:ln>
            <a:solidFill>
              <a:srgbClr val="115076"/>
            </a:solidFill>
          </a:ln>
        </p:spPr>
        <p:txBody>
          <a:bodyPr wrap="square" rtlCol="0">
            <a:spAutoFit/>
          </a:bodyPr>
          <a:lstStyle/>
          <a:p>
            <a:pPr algn="ctr"/>
            <a:r>
              <a:rPr lang="en-US" sz="2400" b="1" dirty="0" err="1">
                <a:solidFill>
                  <a:schemeClr val="accent5">
                    <a:lumMod val="50000"/>
                  </a:schemeClr>
                </a:solidFill>
              </a:rPr>
              <a:t>vor</a:t>
            </a:r>
            <a:endParaRPr lang="en-US" sz="2400" b="1" dirty="0">
              <a:solidFill>
                <a:schemeClr val="accent5">
                  <a:lumMod val="50000"/>
                </a:schemeClr>
              </a:solidFill>
            </a:endParaRPr>
          </a:p>
        </p:txBody>
      </p:sp>
      <p:sp>
        <p:nvSpPr>
          <p:cNvPr id="80" name="TextBox 79">
            <a:extLst>
              <a:ext uri="{FF2B5EF4-FFF2-40B4-BE49-F238E27FC236}">
                <a16:creationId xmlns:a16="http://schemas.microsoft.com/office/drawing/2014/main" id="{15C64489-E667-408B-A822-10E907882CD7}"/>
              </a:ext>
            </a:extLst>
          </p:cNvPr>
          <p:cNvSpPr txBox="1"/>
          <p:nvPr/>
        </p:nvSpPr>
        <p:spPr>
          <a:xfrm>
            <a:off x="2255527" y="5498682"/>
            <a:ext cx="772104" cy="461665"/>
          </a:xfrm>
          <a:prstGeom prst="rect">
            <a:avLst/>
          </a:prstGeom>
          <a:solidFill>
            <a:srgbClr val="EBEFF7"/>
          </a:solidFill>
          <a:ln>
            <a:solidFill>
              <a:srgbClr val="115076"/>
            </a:solidFill>
          </a:ln>
        </p:spPr>
        <p:txBody>
          <a:bodyPr wrap="square" rtlCol="0">
            <a:spAutoFit/>
          </a:bodyPr>
          <a:lstStyle/>
          <a:p>
            <a:pPr algn="ctr"/>
            <a:r>
              <a:rPr lang="en-US" sz="2400" b="1" dirty="0">
                <a:solidFill>
                  <a:schemeClr val="accent5">
                    <a:lumMod val="50000"/>
                  </a:schemeClr>
                </a:solidFill>
              </a:rPr>
              <a:t>auf</a:t>
            </a:r>
          </a:p>
        </p:txBody>
      </p:sp>
      <p:sp>
        <p:nvSpPr>
          <p:cNvPr id="81" name="TextBox 80">
            <a:extLst>
              <a:ext uri="{FF2B5EF4-FFF2-40B4-BE49-F238E27FC236}">
                <a16:creationId xmlns:a16="http://schemas.microsoft.com/office/drawing/2014/main" id="{B3030376-E14C-4A2A-809A-8513F1CB9D07}"/>
              </a:ext>
            </a:extLst>
          </p:cNvPr>
          <p:cNvSpPr txBox="1"/>
          <p:nvPr/>
        </p:nvSpPr>
        <p:spPr>
          <a:xfrm>
            <a:off x="5381547" y="5483556"/>
            <a:ext cx="1059754" cy="461665"/>
          </a:xfrm>
          <a:prstGeom prst="rect">
            <a:avLst/>
          </a:prstGeom>
          <a:solidFill>
            <a:srgbClr val="EBEFF7"/>
          </a:solidFill>
          <a:ln>
            <a:solidFill>
              <a:srgbClr val="115076"/>
            </a:solidFill>
          </a:ln>
        </p:spPr>
        <p:txBody>
          <a:bodyPr wrap="square" rtlCol="0">
            <a:spAutoFit/>
          </a:bodyPr>
          <a:lstStyle/>
          <a:p>
            <a:pPr algn="ctr"/>
            <a:r>
              <a:rPr lang="en-US" sz="2400" b="1" dirty="0">
                <a:solidFill>
                  <a:schemeClr val="accent5">
                    <a:lumMod val="50000"/>
                  </a:schemeClr>
                </a:solidFill>
              </a:rPr>
              <a:t>hinter</a:t>
            </a:r>
          </a:p>
        </p:txBody>
      </p:sp>
      <p:sp>
        <p:nvSpPr>
          <p:cNvPr id="82" name="TextBox 81">
            <a:extLst>
              <a:ext uri="{FF2B5EF4-FFF2-40B4-BE49-F238E27FC236}">
                <a16:creationId xmlns:a16="http://schemas.microsoft.com/office/drawing/2014/main" id="{2C13B61D-4616-4E2A-B30C-582CBF9CAC69}"/>
              </a:ext>
            </a:extLst>
          </p:cNvPr>
          <p:cNvSpPr txBox="1"/>
          <p:nvPr/>
        </p:nvSpPr>
        <p:spPr>
          <a:xfrm>
            <a:off x="6683941" y="5337140"/>
            <a:ext cx="52733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But use R2 endings when talking about </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movement to</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3" name="Rectangle: Rounded Corners 82">
            <a:extLst>
              <a:ext uri="{FF2B5EF4-FFF2-40B4-BE49-F238E27FC236}">
                <a16:creationId xmlns:a16="http://schemas.microsoft.com/office/drawing/2014/main" id="{33365A58-E992-401C-854B-BF36E928E53E}"/>
              </a:ext>
            </a:extLst>
          </p:cNvPr>
          <p:cNvSpPr/>
          <p:nvPr/>
        </p:nvSpPr>
        <p:spPr>
          <a:xfrm>
            <a:off x="505869" y="3650113"/>
            <a:ext cx="375683"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accent5">
                    <a:lumMod val="50000"/>
                  </a:schemeClr>
                </a:solidFill>
              </a:rPr>
              <a:t>_</a:t>
            </a:r>
          </a:p>
        </p:txBody>
      </p:sp>
      <p:sp>
        <p:nvSpPr>
          <p:cNvPr id="84" name="Rectangle: Rounded Corners 83">
            <a:extLst>
              <a:ext uri="{FF2B5EF4-FFF2-40B4-BE49-F238E27FC236}">
                <a16:creationId xmlns:a16="http://schemas.microsoft.com/office/drawing/2014/main" id="{430E2D36-541C-47DD-9E97-9E73470406CC}"/>
              </a:ext>
            </a:extLst>
          </p:cNvPr>
          <p:cNvSpPr/>
          <p:nvPr/>
        </p:nvSpPr>
        <p:spPr>
          <a:xfrm>
            <a:off x="1579960" y="3650112"/>
            <a:ext cx="375683"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accent5">
                    <a:lumMod val="50000"/>
                  </a:schemeClr>
                </a:solidFill>
              </a:rPr>
              <a:t>_</a:t>
            </a:r>
          </a:p>
        </p:txBody>
      </p:sp>
      <p:sp>
        <p:nvSpPr>
          <p:cNvPr id="85" name="Rectangle: Rounded Corners 84">
            <a:extLst>
              <a:ext uri="{FF2B5EF4-FFF2-40B4-BE49-F238E27FC236}">
                <a16:creationId xmlns:a16="http://schemas.microsoft.com/office/drawing/2014/main" id="{269AC4DB-EA15-4099-9D29-977DC7E073BB}"/>
              </a:ext>
            </a:extLst>
          </p:cNvPr>
          <p:cNvSpPr/>
          <p:nvPr/>
        </p:nvSpPr>
        <p:spPr>
          <a:xfrm>
            <a:off x="2419842" y="3626225"/>
            <a:ext cx="607789"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accent5">
                    <a:lumMod val="50000"/>
                  </a:schemeClr>
                </a:solidFill>
              </a:rPr>
              <a:t>_</a:t>
            </a:r>
          </a:p>
        </p:txBody>
      </p:sp>
      <p:sp>
        <p:nvSpPr>
          <p:cNvPr id="86" name="Rectangle: Rounded Corners 85">
            <a:extLst>
              <a:ext uri="{FF2B5EF4-FFF2-40B4-BE49-F238E27FC236}">
                <a16:creationId xmlns:a16="http://schemas.microsoft.com/office/drawing/2014/main" id="{89C8A00E-A9D9-4BF5-8E81-B1EF1DF471A4}"/>
              </a:ext>
            </a:extLst>
          </p:cNvPr>
          <p:cNvSpPr/>
          <p:nvPr/>
        </p:nvSpPr>
        <p:spPr>
          <a:xfrm>
            <a:off x="575512" y="4246045"/>
            <a:ext cx="375683"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accent5">
                    <a:lumMod val="50000"/>
                  </a:schemeClr>
                </a:solidFill>
              </a:rPr>
              <a:t>_</a:t>
            </a:r>
          </a:p>
        </p:txBody>
      </p:sp>
      <p:sp>
        <p:nvSpPr>
          <p:cNvPr id="87" name="Rectangle: Rounded Corners 86">
            <a:extLst>
              <a:ext uri="{FF2B5EF4-FFF2-40B4-BE49-F238E27FC236}">
                <a16:creationId xmlns:a16="http://schemas.microsoft.com/office/drawing/2014/main" id="{2F234B82-9AC2-4884-9769-3CF4C6675092}"/>
              </a:ext>
            </a:extLst>
          </p:cNvPr>
          <p:cNvSpPr/>
          <p:nvPr/>
        </p:nvSpPr>
        <p:spPr>
          <a:xfrm>
            <a:off x="2362589" y="4268918"/>
            <a:ext cx="375683"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accent5">
                    <a:lumMod val="50000"/>
                  </a:schemeClr>
                </a:solidFill>
              </a:rPr>
              <a:t>_</a:t>
            </a:r>
          </a:p>
        </p:txBody>
      </p:sp>
      <p:sp>
        <p:nvSpPr>
          <p:cNvPr id="88" name="Rectangle: Rounded Corners 87">
            <a:extLst>
              <a:ext uri="{FF2B5EF4-FFF2-40B4-BE49-F238E27FC236}">
                <a16:creationId xmlns:a16="http://schemas.microsoft.com/office/drawing/2014/main" id="{B0A8BD5F-191D-4CEF-A554-A8B6AB3CD23E}"/>
              </a:ext>
            </a:extLst>
          </p:cNvPr>
          <p:cNvSpPr/>
          <p:nvPr/>
        </p:nvSpPr>
        <p:spPr>
          <a:xfrm>
            <a:off x="1512751" y="4237132"/>
            <a:ext cx="375683"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accent5">
                    <a:lumMod val="50000"/>
                  </a:schemeClr>
                </a:solidFill>
              </a:rPr>
              <a:t>_</a:t>
            </a:r>
          </a:p>
        </p:txBody>
      </p:sp>
      <p:sp>
        <p:nvSpPr>
          <p:cNvPr id="2" name="Speech Bubble: Rectangle with Corners Rounded 1">
            <a:extLst>
              <a:ext uri="{FF2B5EF4-FFF2-40B4-BE49-F238E27FC236}">
                <a16:creationId xmlns:a16="http://schemas.microsoft.com/office/drawing/2014/main" id="{3E980BC5-1A30-4480-96B7-B8C2C81772EC}"/>
              </a:ext>
            </a:extLst>
          </p:cNvPr>
          <p:cNvSpPr/>
          <p:nvPr/>
        </p:nvSpPr>
        <p:spPr>
          <a:xfrm>
            <a:off x="10100345" y="4337461"/>
            <a:ext cx="1956836" cy="845239"/>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After </a:t>
            </a:r>
            <a:r>
              <a:rPr lang="en-GB" b="1" dirty="0" err="1"/>
              <a:t>durch</a:t>
            </a:r>
            <a:r>
              <a:rPr lang="en-GB" dirty="0"/>
              <a:t> and </a:t>
            </a:r>
            <a:r>
              <a:rPr lang="en-GB" b="1" dirty="0" err="1"/>
              <a:t>für</a:t>
            </a:r>
            <a:r>
              <a:rPr lang="en-GB" b="1" dirty="0"/>
              <a:t> </a:t>
            </a:r>
            <a:r>
              <a:rPr lang="en-GB" dirty="0"/>
              <a:t>always use R2.</a:t>
            </a:r>
          </a:p>
        </p:txBody>
      </p:sp>
      <p:sp>
        <p:nvSpPr>
          <p:cNvPr id="46" name="Rectangle: Rounded Corners 45">
            <a:extLst>
              <a:ext uri="{FF2B5EF4-FFF2-40B4-BE49-F238E27FC236}">
                <a16:creationId xmlns:a16="http://schemas.microsoft.com/office/drawing/2014/main" id="{89769C2A-17A1-458D-B6B7-EBB575D7EAD0}"/>
              </a:ext>
            </a:extLst>
          </p:cNvPr>
          <p:cNvSpPr/>
          <p:nvPr/>
        </p:nvSpPr>
        <p:spPr>
          <a:xfrm>
            <a:off x="804324" y="5571988"/>
            <a:ext cx="375683"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accent5">
                    <a:lumMod val="50000"/>
                  </a:schemeClr>
                </a:solidFill>
              </a:rPr>
              <a:t>_</a:t>
            </a:r>
          </a:p>
        </p:txBody>
      </p:sp>
      <p:sp>
        <p:nvSpPr>
          <p:cNvPr id="48" name="Rectangle: Rounded Corners 47">
            <a:extLst>
              <a:ext uri="{FF2B5EF4-FFF2-40B4-BE49-F238E27FC236}">
                <a16:creationId xmlns:a16="http://schemas.microsoft.com/office/drawing/2014/main" id="{722BF945-6ADA-4502-A4EF-B7FB653E03B0}"/>
              </a:ext>
            </a:extLst>
          </p:cNvPr>
          <p:cNvSpPr/>
          <p:nvPr/>
        </p:nvSpPr>
        <p:spPr>
          <a:xfrm>
            <a:off x="1755616" y="5537425"/>
            <a:ext cx="375683"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accent5">
                    <a:lumMod val="50000"/>
                  </a:schemeClr>
                </a:solidFill>
              </a:rPr>
              <a:t>_</a:t>
            </a:r>
          </a:p>
        </p:txBody>
      </p:sp>
      <p:sp>
        <p:nvSpPr>
          <p:cNvPr id="50" name="Rectangle: Rounded Corners 49">
            <a:extLst>
              <a:ext uri="{FF2B5EF4-FFF2-40B4-BE49-F238E27FC236}">
                <a16:creationId xmlns:a16="http://schemas.microsoft.com/office/drawing/2014/main" id="{3AFBD733-3E8A-42F2-92C4-8F3A24F5A8D2}"/>
              </a:ext>
            </a:extLst>
          </p:cNvPr>
          <p:cNvSpPr/>
          <p:nvPr/>
        </p:nvSpPr>
        <p:spPr>
          <a:xfrm>
            <a:off x="2621144" y="5562334"/>
            <a:ext cx="375683"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accent5">
                    <a:lumMod val="50000"/>
                  </a:schemeClr>
                </a:solidFill>
              </a:rPr>
              <a:t>_</a:t>
            </a:r>
          </a:p>
        </p:txBody>
      </p:sp>
      <p:sp>
        <p:nvSpPr>
          <p:cNvPr id="52" name="Rectangle: Rounded Corners 51">
            <a:extLst>
              <a:ext uri="{FF2B5EF4-FFF2-40B4-BE49-F238E27FC236}">
                <a16:creationId xmlns:a16="http://schemas.microsoft.com/office/drawing/2014/main" id="{25B2C72B-C73C-4957-8B85-23650B458A09}"/>
              </a:ext>
            </a:extLst>
          </p:cNvPr>
          <p:cNvSpPr/>
          <p:nvPr/>
        </p:nvSpPr>
        <p:spPr>
          <a:xfrm>
            <a:off x="3490396" y="5538087"/>
            <a:ext cx="375683"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accent5">
                    <a:lumMod val="50000"/>
                  </a:schemeClr>
                </a:solidFill>
              </a:rPr>
              <a:t>_</a:t>
            </a:r>
          </a:p>
        </p:txBody>
      </p:sp>
      <p:sp>
        <p:nvSpPr>
          <p:cNvPr id="53" name="Rectangle: Rounded Corners 52">
            <a:extLst>
              <a:ext uri="{FF2B5EF4-FFF2-40B4-BE49-F238E27FC236}">
                <a16:creationId xmlns:a16="http://schemas.microsoft.com/office/drawing/2014/main" id="{B6AE3245-461D-473D-A9BF-D8AA43F077B0}"/>
              </a:ext>
            </a:extLst>
          </p:cNvPr>
          <p:cNvSpPr/>
          <p:nvPr/>
        </p:nvSpPr>
        <p:spPr>
          <a:xfrm>
            <a:off x="4357928" y="5543190"/>
            <a:ext cx="792805"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accent5">
                    <a:lumMod val="50000"/>
                  </a:schemeClr>
                </a:solidFill>
              </a:rPr>
              <a:t>____</a:t>
            </a:r>
          </a:p>
        </p:txBody>
      </p:sp>
      <p:sp>
        <p:nvSpPr>
          <p:cNvPr id="63" name="Rectangle: Rounded Corners 62">
            <a:extLst>
              <a:ext uri="{FF2B5EF4-FFF2-40B4-BE49-F238E27FC236}">
                <a16:creationId xmlns:a16="http://schemas.microsoft.com/office/drawing/2014/main" id="{18F2EE9F-00BE-4FD8-8AA3-B17749E53ECF}"/>
              </a:ext>
            </a:extLst>
          </p:cNvPr>
          <p:cNvSpPr/>
          <p:nvPr/>
        </p:nvSpPr>
        <p:spPr>
          <a:xfrm>
            <a:off x="5699598" y="5544897"/>
            <a:ext cx="741704"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accent5">
                    <a:lumMod val="50000"/>
                  </a:schemeClr>
                </a:solidFill>
              </a:rPr>
              <a:t>____</a:t>
            </a:r>
          </a:p>
        </p:txBody>
      </p:sp>
    </p:spTree>
    <p:extLst>
      <p:ext uri="{BB962C8B-B14F-4D97-AF65-F5344CB8AC3E}">
        <p14:creationId xmlns:p14="http://schemas.microsoft.com/office/powerpoint/2010/main" val="326623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par>
                                <p:cTn id="62" presetID="1" presetClass="entr" presetSubtype="0" fill="hold" grpId="0" nodeType="withEffect">
                                  <p:stCondLst>
                                    <p:cond delay="0"/>
                                  </p:stCondLst>
                                  <p:childTnLst>
                                    <p:set>
                                      <p:cBhvr>
                                        <p:cTn id="63" dur="1" fill="hold">
                                          <p:stCondLst>
                                            <p:cond delay="0"/>
                                          </p:stCondLst>
                                        </p:cTn>
                                        <p:tgtEl>
                                          <p:spTgt spid="49"/>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51"/>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69"/>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70"/>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86"/>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83"/>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88"/>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84"/>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85"/>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87"/>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83"/>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grpId="1" nodeType="clickEffect">
                                  <p:stCondLst>
                                    <p:cond delay="0"/>
                                  </p:stCondLst>
                                  <p:childTnLst>
                                    <p:set>
                                      <p:cBhvr>
                                        <p:cTn id="93" dur="1" fill="hold">
                                          <p:stCondLst>
                                            <p:cond delay="0"/>
                                          </p:stCondLst>
                                        </p:cTn>
                                        <p:tgtEl>
                                          <p:spTgt spid="8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grpId="1" nodeType="clickEffect">
                                  <p:stCondLst>
                                    <p:cond delay="0"/>
                                  </p:stCondLst>
                                  <p:childTnLst>
                                    <p:set>
                                      <p:cBhvr>
                                        <p:cTn id="97" dur="1" fill="hold">
                                          <p:stCondLst>
                                            <p:cond delay="0"/>
                                          </p:stCondLst>
                                        </p:cTn>
                                        <p:tgtEl>
                                          <p:spTgt spid="84"/>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grpId="1" nodeType="clickEffect">
                                  <p:stCondLst>
                                    <p:cond delay="0"/>
                                  </p:stCondLst>
                                  <p:childTnLst>
                                    <p:set>
                                      <p:cBhvr>
                                        <p:cTn id="101" dur="1" fill="hold">
                                          <p:stCondLst>
                                            <p:cond delay="0"/>
                                          </p:stCondLst>
                                        </p:cTn>
                                        <p:tgtEl>
                                          <p:spTgt spid="88"/>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grpId="1" nodeType="clickEffect">
                                  <p:stCondLst>
                                    <p:cond delay="0"/>
                                  </p:stCondLst>
                                  <p:childTnLst>
                                    <p:set>
                                      <p:cBhvr>
                                        <p:cTn id="105" dur="1" fill="hold">
                                          <p:stCondLst>
                                            <p:cond delay="0"/>
                                          </p:stCondLst>
                                        </p:cTn>
                                        <p:tgtEl>
                                          <p:spTgt spid="85"/>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grpId="1" nodeType="clickEffect">
                                  <p:stCondLst>
                                    <p:cond delay="0"/>
                                  </p:stCondLst>
                                  <p:childTnLst>
                                    <p:set>
                                      <p:cBhvr>
                                        <p:cTn id="109" dur="1" fill="hold">
                                          <p:stCondLst>
                                            <p:cond delay="0"/>
                                          </p:stCondLst>
                                        </p:cTn>
                                        <p:tgtEl>
                                          <p:spTgt spid="87"/>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72"/>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73"/>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46"/>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80"/>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75"/>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74"/>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77"/>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78"/>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81"/>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48"/>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50"/>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52"/>
                                        </p:tgtEl>
                                        <p:attrNameLst>
                                          <p:attrName>style.visibility</p:attrName>
                                        </p:attrNameLst>
                                      </p:cBhvr>
                                      <p:to>
                                        <p:strVal val="visible"/>
                                      </p:to>
                                    </p:set>
                                  </p:childTnLst>
                                </p:cTn>
                              </p:par>
                              <p:par>
                                <p:cTn id="140" presetID="1" presetClass="entr" presetSubtype="0" fill="hold" grpId="0" nodeType="withEffect">
                                  <p:stCondLst>
                                    <p:cond delay="0"/>
                                  </p:stCondLst>
                                  <p:childTnLst>
                                    <p:set>
                                      <p:cBhvr>
                                        <p:cTn id="141" dur="1" fill="hold">
                                          <p:stCondLst>
                                            <p:cond delay="0"/>
                                          </p:stCondLst>
                                        </p:cTn>
                                        <p:tgtEl>
                                          <p:spTgt spid="53"/>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63"/>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 presetClass="exit" presetSubtype="0" fill="hold" grpId="1" nodeType="clickEffect">
                                  <p:stCondLst>
                                    <p:cond delay="0"/>
                                  </p:stCondLst>
                                  <p:childTnLst>
                                    <p:set>
                                      <p:cBhvr>
                                        <p:cTn id="147" dur="1" fill="hold">
                                          <p:stCondLst>
                                            <p:cond delay="0"/>
                                          </p:stCondLst>
                                        </p:cTn>
                                        <p:tgtEl>
                                          <p:spTgt spid="46"/>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1" presetClass="exit" presetSubtype="0" fill="hold" grpId="1" nodeType="clickEffect">
                                  <p:stCondLst>
                                    <p:cond delay="0"/>
                                  </p:stCondLst>
                                  <p:childTnLst>
                                    <p:set>
                                      <p:cBhvr>
                                        <p:cTn id="151" dur="1" fill="hold">
                                          <p:stCondLst>
                                            <p:cond delay="0"/>
                                          </p:stCondLst>
                                        </p:cTn>
                                        <p:tgtEl>
                                          <p:spTgt spid="48"/>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1" presetClass="exit" presetSubtype="0" fill="hold" grpId="1" nodeType="clickEffect">
                                  <p:stCondLst>
                                    <p:cond delay="0"/>
                                  </p:stCondLst>
                                  <p:childTnLst>
                                    <p:set>
                                      <p:cBhvr>
                                        <p:cTn id="155" dur="1" fill="hold">
                                          <p:stCondLst>
                                            <p:cond delay="0"/>
                                          </p:stCondLst>
                                        </p:cTn>
                                        <p:tgtEl>
                                          <p:spTgt spid="50"/>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1" presetClass="exit" presetSubtype="0" fill="hold" grpId="1" nodeType="clickEffect">
                                  <p:stCondLst>
                                    <p:cond delay="0"/>
                                  </p:stCondLst>
                                  <p:childTnLst>
                                    <p:set>
                                      <p:cBhvr>
                                        <p:cTn id="159" dur="1" fill="hold">
                                          <p:stCondLst>
                                            <p:cond delay="0"/>
                                          </p:stCondLst>
                                        </p:cTn>
                                        <p:tgtEl>
                                          <p:spTgt spid="52"/>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1" presetClass="exit" presetSubtype="0" fill="hold" grpId="1" nodeType="clickEffect">
                                  <p:stCondLst>
                                    <p:cond delay="0"/>
                                  </p:stCondLst>
                                  <p:childTnLst>
                                    <p:set>
                                      <p:cBhvr>
                                        <p:cTn id="163" dur="1" fill="hold">
                                          <p:stCondLst>
                                            <p:cond delay="0"/>
                                          </p:stCondLst>
                                        </p:cTn>
                                        <p:tgtEl>
                                          <p:spTgt spid="53"/>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1" presetClass="exit" presetSubtype="0" fill="hold" grpId="1" nodeType="clickEffect">
                                  <p:stCondLst>
                                    <p:cond delay="0"/>
                                  </p:stCondLst>
                                  <p:childTnLst>
                                    <p:set>
                                      <p:cBhvr>
                                        <p:cTn id="167" dur="1" fill="hold">
                                          <p:stCondLst>
                                            <p:cond delay="0"/>
                                          </p:stCondLst>
                                        </p:cTn>
                                        <p:tgtEl>
                                          <p:spTgt spid="63"/>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 presetClass="entr" presetSubtype="0" fill="hold" grpId="0" nodeType="clickEffect">
                                  <p:stCondLst>
                                    <p:cond delay="0"/>
                                  </p:stCondLst>
                                  <p:childTnLst>
                                    <p:set>
                                      <p:cBhvr>
                                        <p:cTn id="171" dur="1" fill="hold">
                                          <p:stCondLst>
                                            <p:cond delay="0"/>
                                          </p:stCondLst>
                                        </p:cTn>
                                        <p:tgtEl>
                                          <p:spTgt spid="82"/>
                                        </p:tgtEl>
                                        <p:attrNameLst>
                                          <p:attrName>style.visibility</p:attrName>
                                        </p:attrNameLst>
                                      </p:cBhvr>
                                      <p:to>
                                        <p:strVal val="visible"/>
                                      </p:to>
                                    </p:se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grpId="0" nodeType="clickEffect">
                                  <p:stCondLst>
                                    <p:cond delay="0"/>
                                  </p:stCondLst>
                                  <p:childTnLst>
                                    <p:set>
                                      <p:cBhvr>
                                        <p:cTn id="17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9" grpId="0"/>
      <p:bldP spid="40" grpId="0"/>
      <p:bldP spid="43" grpId="0"/>
      <p:bldP spid="10" grpId="0" animBg="1"/>
      <p:bldP spid="10" grpId="1" animBg="1"/>
      <p:bldP spid="45" grpId="0" animBg="1"/>
      <p:bldP spid="45" grpId="1" animBg="1"/>
      <p:bldP spid="47" grpId="0" animBg="1"/>
      <p:bldP spid="49" grpId="0" animBg="1"/>
      <p:bldP spid="51" grpId="0" animBg="1"/>
      <p:bldP spid="54" grpId="0" animBg="1"/>
      <p:bldP spid="55" grpId="0" animBg="1"/>
      <p:bldP spid="56" grpId="0"/>
      <p:bldP spid="57" grpId="0" animBg="1"/>
      <p:bldP spid="58" grpId="0"/>
      <p:bldP spid="59" grpId="0" animBg="1"/>
      <p:bldP spid="60" grpId="0"/>
      <p:bldP spid="61" grpId="0" animBg="1"/>
      <p:bldP spid="62" grpId="0"/>
      <p:bldP spid="69" grpId="0" animBg="1"/>
      <p:bldP spid="70" grpId="0" animBg="1"/>
      <p:bldP spid="71" grpId="0" animBg="1"/>
      <p:bldP spid="72" grpId="0"/>
      <p:bldP spid="73" grpId="0" animBg="1"/>
      <p:bldP spid="74" grpId="0" animBg="1"/>
      <p:bldP spid="75" grpId="0" animBg="1"/>
      <p:bldP spid="77" grpId="0" animBg="1"/>
      <p:bldP spid="78" grpId="0" animBg="1"/>
      <p:bldP spid="80" grpId="0" animBg="1"/>
      <p:bldP spid="81" grpId="0" animBg="1"/>
      <p:bldP spid="82" grpId="0"/>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2" grpId="0" animBg="1"/>
      <p:bldP spid="46" grpId="0" animBg="1"/>
      <p:bldP spid="46" grpId="1" animBg="1"/>
      <p:bldP spid="48" grpId="0" animBg="1"/>
      <p:bldP spid="48" grpId="1" animBg="1"/>
      <p:bldP spid="50" grpId="0" animBg="1"/>
      <p:bldP spid="50" grpId="1" animBg="1"/>
      <p:bldP spid="52" grpId="0" animBg="1"/>
      <p:bldP spid="52" grpId="1" animBg="1"/>
      <p:bldP spid="53" grpId="0" animBg="1"/>
      <p:bldP spid="53" grpId="1" animBg="1"/>
      <p:bldP spid="63" grpId="0" animBg="1"/>
      <p:bldP spid="6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79353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ein</a:t>
            </a:r>
            <a:r>
              <a:rPr lang="en-GB" sz="3600" b="1" dirty="0">
                <a:solidFill>
                  <a:schemeClr val="bg1"/>
                </a:solidFill>
              </a:rPr>
              <a:t> </a:t>
            </a:r>
            <a:r>
              <a:rPr lang="en-GB" sz="3600" b="1" dirty="0" err="1">
                <a:solidFill>
                  <a:schemeClr val="bg1"/>
                </a:solidFill>
              </a:rPr>
              <a:t>Traum</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84523" y="193717"/>
            <a:ext cx="97280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2819143" y="163345"/>
            <a:ext cx="8074767" cy="461665"/>
          </a:xfrm>
          <a:prstGeom prst="rect">
            <a:avLst/>
          </a:prstGeom>
          <a:noFill/>
        </p:spPr>
        <p:txBody>
          <a:bodyPr wrap="square" rtlCol="0">
            <a:spAutoFit/>
          </a:bodyPr>
          <a:lstStyle/>
          <a:p>
            <a:r>
              <a:rPr lang="en-US" sz="2400" dirty="0">
                <a:solidFill>
                  <a:schemeClr val="accent5">
                    <a:lumMod val="50000"/>
                  </a:schemeClr>
                </a:solidFill>
              </a:rPr>
              <a:t>Die </a:t>
            </a:r>
            <a:r>
              <a:rPr lang="en-US" sz="2400" dirty="0" err="1">
                <a:solidFill>
                  <a:schemeClr val="accent5">
                    <a:lumMod val="50000"/>
                  </a:schemeClr>
                </a:solidFill>
              </a:rPr>
              <a:t>erste</a:t>
            </a:r>
            <a:r>
              <a:rPr lang="en-US" sz="2400" dirty="0">
                <a:solidFill>
                  <a:schemeClr val="accent5">
                    <a:lumMod val="50000"/>
                  </a:schemeClr>
                </a:solidFill>
              </a:rPr>
              <a:t> Nacht </a:t>
            </a:r>
            <a:r>
              <a:rPr lang="en-US" sz="2400" dirty="0" err="1">
                <a:solidFill>
                  <a:schemeClr val="accent5">
                    <a:lumMod val="50000"/>
                  </a:schemeClr>
                </a:solidFill>
              </a:rPr>
              <a:t>im</a:t>
            </a:r>
            <a:r>
              <a:rPr lang="en-US" sz="2400" dirty="0">
                <a:solidFill>
                  <a:schemeClr val="accent5">
                    <a:lumMod val="50000"/>
                  </a:schemeClr>
                </a:solidFill>
              </a:rPr>
              <a:t> </a:t>
            </a:r>
            <a:r>
              <a:rPr lang="en-US" sz="2400" dirty="0" err="1">
                <a:solidFill>
                  <a:schemeClr val="accent5">
                    <a:lumMod val="50000"/>
                  </a:schemeClr>
                </a:solidFill>
              </a:rPr>
              <a:t>neuen</a:t>
            </a:r>
            <a:r>
              <a:rPr lang="en-US" sz="2400" dirty="0">
                <a:solidFill>
                  <a:schemeClr val="accent5">
                    <a:lumMod val="50000"/>
                  </a:schemeClr>
                </a:solidFill>
              </a:rPr>
              <a:t> Haus.  Wolfgang </a:t>
            </a:r>
            <a:r>
              <a:rPr lang="en-US" sz="2400" dirty="0" err="1">
                <a:solidFill>
                  <a:schemeClr val="accent5">
                    <a:lumMod val="50000"/>
                  </a:schemeClr>
                </a:solidFill>
              </a:rPr>
              <a:t>träumt</a:t>
            </a:r>
            <a:r>
              <a:rPr lang="en-US" sz="2400" dirty="0">
                <a:solidFill>
                  <a:schemeClr val="accent5">
                    <a:lumMod val="50000"/>
                  </a:schemeClr>
                </a:solidFill>
              </a:rPr>
              <a:t>*…</a:t>
            </a:r>
          </a:p>
        </p:txBody>
      </p:sp>
      <p:pic>
        <p:nvPicPr>
          <p:cNvPr id="6" name="Picture 5" descr="A picture containing text&#10;&#10;Description automatically generated">
            <a:extLst>
              <a:ext uri="{FF2B5EF4-FFF2-40B4-BE49-F238E27FC236}">
                <a16:creationId xmlns:a16="http://schemas.microsoft.com/office/drawing/2014/main" id="{797B0B22-E7BF-4544-85A2-4CF8F359E7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4433" y="811566"/>
            <a:ext cx="697225" cy="704850"/>
          </a:xfrm>
          <a:prstGeom prst="rect">
            <a:avLst/>
          </a:prstGeom>
        </p:spPr>
      </p:pic>
      <p:sp>
        <p:nvSpPr>
          <p:cNvPr id="8" name="Thought Bubble: Cloud 7">
            <a:extLst>
              <a:ext uri="{FF2B5EF4-FFF2-40B4-BE49-F238E27FC236}">
                <a16:creationId xmlns:a16="http://schemas.microsoft.com/office/drawing/2014/main" id="{D5E0C8AA-23C9-48C0-99CD-6212313AD8CC}"/>
              </a:ext>
            </a:extLst>
          </p:cNvPr>
          <p:cNvSpPr/>
          <p:nvPr/>
        </p:nvSpPr>
        <p:spPr>
          <a:xfrm>
            <a:off x="10728602" y="735719"/>
            <a:ext cx="1228725" cy="664809"/>
          </a:xfrm>
          <a:prstGeom prst="cloudCallout">
            <a:avLst>
              <a:gd name="adj1" fmla="val -65893"/>
              <a:gd name="adj2" fmla="val -24569"/>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0738E95-B891-42AE-B550-C63395B3B466}"/>
              </a:ext>
            </a:extLst>
          </p:cNvPr>
          <p:cNvSpPr txBox="1"/>
          <p:nvPr/>
        </p:nvSpPr>
        <p:spPr>
          <a:xfrm>
            <a:off x="10868301" y="636755"/>
            <a:ext cx="1286023" cy="646331"/>
          </a:xfrm>
          <a:prstGeom prst="rect">
            <a:avLst/>
          </a:prstGeom>
          <a:noFill/>
        </p:spPr>
        <p:txBody>
          <a:bodyPr wrap="square" rtlCol="0">
            <a:spAutoFit/>
          </a:bodyPr>
          <a:lstStyle/>
          <a:p>
            <a:pPr algn="l"/>
            <a:r>
              <a:rPr lang="en-GB" sz="2400" b="1" dirty="0">
                <a:solidFill>
                  <a:schemeClr val="accent5">
                    <a:lumMod val="50000"/>
                  </a:schemeClr>
                </a:solidFill>
              </a:rPr>
              <a:t>z </a:t>
            </a:r>
            <a:r>
              <a:rPr lang="en-GB" sz="3200" b="1" dirty="0" err="1">
                <a:solidFill>
                  <a:schemeClr val="accent5">
                    <a:lumMod val="50000"/>
                  </a:schemeClr>
                </a:solidFill>
              </a:rPr>
              <a:t>z</a:t>
            </a:r>
            <a:r>
              <a:rPr lang="en-GB" sz="2400" b="1" dirty="0">
                <a:solidFill>
                  <a:schemeClr val="accent5">
                    <a:lumMod val="50000"/>
                  </a:schemeClr>
                </a:solidFill>
              </a:rPr>
              <a:t> </a:t>
            </a:r>
            <a:r>
              <a:rPr lang="en-GB" sz="3600" b="1" dirty="0" err="1">
                <a:solidFill>
                  <a:schemeClr val="accent5">
                    <a:lumMod val="50000"/>
                  </a:schemeClr>
                </a:solidFill>
              </a:rPr>
              <a:t>z</a:t>
            </a:r>
            <a:endParaRPr lang="en-GB" sz="2400" b="1" dirty="0">
              <a:solidFill>
                <a:schemeClr val="accent5">
                  <a:lumMod val="50000"/>
                </a:schemeClr>
              </a:solidFill>
            </a:endParaRPr>
          </a:p>
        </p:txBody>
      </p:sp>
      <p:sp>
        <p:nvSpPr>
          <p:cNvPr id="10" name="TextBox 9">
            <a:extLst>
              <a:ext uri="{FF2B5EF4-FFF2-40B4-BE49-F238E27FC236}">
                <a16:creationId xmlns:a16="http://schemas.microsoft.com/office/drawing/2014/main" id="{2D169E16-698F-4E21-9A1C-E8B53A7706A8}"/>
              </a:ext>
            </a:extLst>
          </p:cNvPr>
          <p:cNvSpPr txBox="1"/>
          <p:nvPr/>
        </p:nvSpPr>
        <p:spPr>
          <a:xfrm>
            <a:off x="2793534" y="563455"/>
            <a:ext cx="8074767" cy="707886"/>
          </a:xfrm>
          <a:prstGeom prst="rect">
            <a:avLst/>
          </a:prstGeom>
          <a:noFill/>
        </p:spPr>
        <p:txBody>
          <a:bodyPr wrap="square" rtlCol="0">
            <a:spAutoFit/>
          </a:bodyPr>
          <a:lstStyle/>
          <a:p>
            <a:r>
              <a:rPr lang="en-US" sz="2000" dirty="0">
                <a:solidFill>
                  <a:schemeClr val="accent5">
                    <a:lumMod val="50000"/>
                  </a:schemeClr>
                </a:solidFill>
              </a:rPr>
              <a:t>Was </a:t>
            </a:r>
            <a:r>
              <a:rPr lang="en-US" sz="2000" dirty="0" err="1">
                <a:solidFill>
                  <a:schemeClr val="accent5">
                    <a:lumMod val="50000"/>
                  </a:schemeClr>
                </a:solidFill>
              </a:rPr>
              <a:t>träumt</a:t>
            </a:r>
            <a:r>
              <a:rPr lang="en-US" sz="2000" dirty="0">
                <a:solidFill>
                  <a:schemeClr val="accent5">
                    <a:lumMod val="50000"/>
                  </a:schemeClr>
                </a:solidFill>
              </a:rPr>
              <a:t> </a:t>
            </a:r>
            <a:r>
              <a:rPr lang="en-US" sz="2000" dirty="0" err="1">
                <a:solidFill>
                  <a:schemeClr val="accent5">
                    <a:lumMod val="50000"/>
                  </a:schemeClr>
                </a:solidFill>
              </a:rPr>
              <a:t>er</a:t>
            </a:r>
            <a:r>
              <a:rPr lang="en-US" sz="2000" dirty="0">
                <a:solidFill>
                  <a:schemeClr val="accent5">
                    <a:lumMod val="50000"/>
                  </a:schemeClr>
                </a:solidFill>
              </a:rPr>
              <a:t>? </a:t>
            </a:r>
            <a:r>
              <a:rPr lang="en-US" sz="2000" dirty="0" err="1">
                <a:solidFill>
                  <a:schemeClr val="accent5">
                    <a:lumMod val="50000"/>
                  </a:schemeClr>
                </a:solidFill>
              </a:rPr>
              <a:t>Schreib</a:t>
            </a:r>
            <a:r>
              <a:rPr lang="en-US" sz="2000" dirty="0">
                <a:solidFill>
                  <a:schemeClr val="accent5">
                    <a:lumMod val="50000"/>
                  </a:schemeClr>
                </a:solidFill>
              </a:rPr>
              <a:t> 1-8 und </a:t>
            </a:r>
            <a:r>
              <a:rPr lang="en-US" sz="2000" b="1" i="1" dirty="0" err="1">
                <a:solidFill>
                  <a:schemeClr val="accent5">
                    <a:lumMod val="50000"/>
                  </a:schemeClr>
                </a:solidFill>
              </a:rPr>
              <a:t>durch</a:t>
            </a:r>
            <a:r>
              <a:rPr lang="en-US" sz="2000" dirty="0">
                <a:solidFill>
                  <a:schemeClr val="accent5">
                    <a:lumMod val="50000"/>
                  </a:schemeClr>
                </a:solidFill>
              </a:rPr>
              <a:t> </a:t>
            </a:r>
            <a:r>
              <a:rPr lang="en-US" sz="2000" dirty="0" err="1">
                <a:solidFill>
                  <a:schemeClr val="accent5">
                    <a:lumMod val="50000"/>
                  </a:schemeClr>
                </a:solidFill>
              </a:rPr>
              <a:t>oder</a:t>
            </a:r>
            <a:r>
              <a:rPr lang="en-US" sz="2000" dirty="0">
                <a:solidFill>
                  <a:schemeClr val="accent5">
                    <a:lumMod val="50000"/>
                  </a:schemeClr>
                </a:solidFill>
              </a:rPr>
              <a:t> </a:t>
            </a:r>
            <a:r>
              <a:rPr lang="en-US" sz="2000" b="1" i="1" dirty="0" err="1">
                <a:solidFill>
                  <a:schemeClr val="accent5">
                    <a:lumMod val="50000"/>
                  </a:schemeClr>
                </a:solidFill>
              </a:rPr>
              <a:t>aus</a:t>
            </a:r>
            <a:r>
              <a:rPr lang="en-US" sz="2000" b="1" i="1" dirty="0">
                <a:solidFill>
                  <a:schemeClr val="accent5">
                    <a:lumMod val="50000"/>
                  </a:schemeClr>
                </a:solidFill>
              </a:rPr>
              <a:t> </a:t>
            </a:r>
            <a:r>
              <a:rPr lang="en-US" sz="2000" dirty="0">
                <a:solidFill>
                  <a:schemeClr val="accent5">
                    <a:lumMod val="50000"/>
                  </a:schemeClr>
                </a:solidFill>
              </a:rPr>
              <a:t>und </a:t>
            </a:r>
            <a:br>
              <a:rPr lang="en-US" sz="2000" dirty="0">
                <a:solidFill>
                  <a:schemeClr val="accent5">
                    <a:lumMod val="50000"/>
                  </a:schemeClr>
                </a:solidFill>
              </a:rPr>
            </a:br>
            <a:r>
              <a:rPr lang="en-US" sz="2000" dirty="0">
                <a:solidFill>
                  <a:schemeClr val="accent5">
                    <a:lumMod val="50000"/>
                  </a:schemeClr>
                </a:solidFill>
              </a:rPr>
              <a:t>den </a:t>
            </a:r>
            <a:r>
              <a:rPr lang="en-US" sz="2000" dirty="0" err="1">
                <a:solidFill>
                  <a:schemeClr val="accent5">
                    <a:lumMod val="50000"/>
                  </a:schemeClr>
                </a:solidFill>
              </a:rPr>
              <a:t>Artikel</a:t>
            </a:r>
            <a:r>
              <a:rPr lang="en-US" sz="2000" dirty="0">
                <a:solidFill>
                  <a:schemeClr val="accent5">
                    <a:lumMod val="50000"/>
                  </a:schemeClr>
                </a:solidFill>
              </a:rPr>
              <a:t> (</a:t>
            </a:r>
            <a:r>
              <a:rPr lang="en-US" sz="2000" dirty="0" err="1">
                <a:solidFill>
                  <a:schemeClr val="accent5">
                    <a:lumMod val="50000"/>
                  </a:schemeClr>
                </a:solidFill>
              </a:rPr>
              <a:t>ein</a:t>
            </a:r>
            <a:r>
              <a:rPr lang="en-US" sz="2000" dirty="0">
                <a:solidFill>
                  <a:schemeClr val="accent5">
                    <a:lumMod val="50000"/>
                  </a:schemeClr>
                </a:solidFill>
              </a:rPr>
              <a:t>, </a:t>
            </a:r>
            <a:r>
              <a:rPr lang="en-US" sz="2000" dirty="0" err="1">
                <a:solidFill>
                  <a:schemeClr val="accent5">
                    <a:lumMod val="50000"/>
                  </a:schemeClr>
                </a:solidFill>
              </a:rPr>
              <a:t>eine</a:t>
            </a:r>
            <a:r>
              <a:rPr lang="en-US" sz="2000" dirty="0">
                <a:solidFill>
                  <a:schemeClr val="accent5">
                    <a:lumMod val="50000"/>
                  </a:schemeClr>
                </a:solidFill>
              </a:rPr>
              <a:t> </a:t>
            </a:r>
            <a:r>
              <a:rPr lang="en-US" sz="2000" dirty="0" err="1">
                <a:solidFill>
                  <a:schemeClr val="accent5">
                    <a:lumMod val="50000"/>
                  </a:schemeClr>
                </a:solidFill>
              </a:rPr>
              <a:t>oder</a:t>
            </a:r>
            <a:r>
              <a:rPr lang="en-US" sz="2000" dirty="0">
                <a:solidFill>
                  <a:schemeClr val="accent5">
                    <a:lumMod val="50000"/>
                  </a:schemeClr>
                </a:solidFill>
              </a:rPr>
              <a:t> </a:t>
            </a:r>
            <a:r>
              <a:rPr lang="en-US" sz="2000" dirty="0" err="1">
                <a:solidFill>
                  <a:schemeClr val="accent5">
                    <a:lumMod val="50000"/>
                  </a:schemeClr>
                </a:solidFill>
              </a:rPr>
              <a:t>einem</a:t>
            </a:r>
            <a:r>
              <a:rPr lang="en-US" sz="2000" dirty="0">
                <a:solidFill>
                  <a:schemeClr val="accent5">
                    <a:lumMod val="50000"/>
                  </a:schemeClr>
                </a:solidFill>
              </a:rPr>
              <a:t>, </a:t>
            </a:r>
            <a:r>
              <a:rPr lang="en-US" sz="2000" dirty="0" err="1">
                <a:solidFill>
                  <a:schemeClr val="accent5">
                    <a:lumMod val="50000"/>
                  </a:schemeClr>
                </a:solidFill>
              </a:rPr>
              <a:t>einer</a:t>
            </a:r>
            <a:r>
              <a:rPr lang="en-US" sz="2000" dirty="0">
                <a:solidFill>
                  <a:schemeClr val="accent5">
                    <a:lumMod val="50000"/>
                  </a:schemeClr>
                </a:solidFill>
              </a:rPr>
              <a:t>).</a:t>
            </a:r>
          </a:p>
        </p:txBody>
      </p:sp>
      <p:sp>
        <p:nvSpPr>
          <p:cNvPr id="11" name="Thought Bubble: Cloud 10">
            <a:extLst>
              <a:ext uri="{FF2B5EF4-FFF2-40B4-BE49-F238E27FC236}">
                <a16:creationId xmlns:a16="http://schemas.microsoft.com/office/drawing/2014/main" id="{D8FD0E79-C3DD-4319-A18E-2F2A0E1E0295}"/>
              </a:ext>
            </a:extLst>
          </p:cNvPr>
          <p:cNvSpPr/>
          <p:nvPr/>
        </p:nvSpPr>
        <p:spPr>
          <a:xfrm>
            <a:off x="369114" y="1320128"/>
            <a:ext cx="2642051" cy="1435481"/>
          </a:xfrm>
          <a:prstGeom prst="cloudCallout">
            <a:avLst>
              <a:gd name="adj1" fmla="val 50359"/>
              <a:gd name="adj2" fmla="val 57759"/>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hought Bubble: Cloud 11">
            <a:extLst>
              <a:ext uri="{FF2B5EF4-FFF2-40B4-BE49-F238E27FC236}">
                <a16:creationId xmlns:a16="http://schemas.microsoft.com/office/drawing/2014/main" id="{4E690CB4-4099-469F-8D6D-9D6C1BBB859A}"/>
              </a:ext>
            </a:extLst>
          </p:cNvPr>
          <p:cNvSpPr/>
          <p:nvPr/>
        </p:nvSpPr>
        <p:spPr>
          <a:xfrm>
            <a:off x="3741932" y="1256357"/>
            <a:ext cx="2751147" cy="1435481"/>
          </a:xfrm>
          <a:prstGeom prst="cloudCallout">
            <a:avLst>
              <a:gd name="adj1" fmla="val 50359"/>
              <a:gd name="adj2" fmla="val 57759"/>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hought Bubble: Cloud 12">
            <a:extLst>
              <a:ext uri="{FF2B5EF4-FFF2-40B4-BE49-F238E27FC236}">
                <a16:creationId xmlns:a16="http://schemas.microsoft.com/office/drawing/2014/main" id="{106A5F73-3ED6-43A9-9FBC-2BB7F4BDA0B1}"/>
              </a:ext>
            </a:extLst>
          </p:cNvPr>
          <p:cNvSpPr/>
          <p:nvPr/>
        </p:nvSpPr>
        <p:spPr>
          <a:xfrm>
            <a:off x="7114750" y="1239077"/>
            <a:ext cx="2642051" cy="1435481"/>
          </a:xfrm>
          <a:prstGeom prst="cloudCallout">
            <a:avLst>
              <a:gd name="adj1" fmla="val 50359"/>
              <a:gd name="adj2" fmla="val 57759"/>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hought Bubble: Cloud 13">
            <a:extLst>
              <a:ext uri="{FF2B5EF4-FFF2-40B4-BE49-F238E27FC236}">
                <a16:creationId xmlns:a16="http://schemas.microsoft.com/office/drawing/2014/main" id="{E5B087FB-4D45-4BA9-AEBE-5D0D73CD3B12}"/>
              </a:ext>
            </a:extLst>
          </p:cNvPr>
          <p:cNvSpPr/>
          <p:nvPr/>
        </p:nvSpPr>
        <p:spPr>
          <a:xfrm>
            <a:off x="1917290" y="3108034"/>
            <a:ext cx="3518295" cy="1435481"/>
          </a:xfrm>
          <a:prstGeom prst="cloudCallout">
            <a:avLst>
              <a:gd name="adj1" fmla="val 50359"/>
              <a:gd name="adj2" fmla="val 57759"/>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hought Bubble: Cloud 14">
            <a:extLst>
              <a:ext uri="{FF2B5EF4-FFF2-40B4-BE49-F238E27FC236}">
                <a16:creationId xmlns:a16="http://schemas.microsoft.com/office/drawing/2014/main" id="{53B5ABE9-9D85-4F82-B2D1-1343F85F9CE1}"/>
              </a:ext>
            </a:extLst>
          </p:cNvPr>
          <p:cNvSpPr/>
          <p:nvPr/>
        </p:nvSpPr>
        <p:spPr>
          <a:xfrm>
            <a:off x="5954707" y="2901339"/>
            <a:ext cx="3085603" cy="1435481"/>
          </a:xfrm>
          <a:prstGeom prst="cloudCallout">
            <a:avLst>
              <a:gd name="adj1" fmla="val 50359"/>
              <a:gd name="adj2" fmla="val 57759"/>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hought Bubble: Cloud 15">
            <a:extLst>
              <a:ext uri="{FF2B5EF4-FFF2-40B4-BE49-F238E27FC236}">
                <a16:creationId xmlns:a16="http://schemas.microsoft.com/office/drawing/2014/main" id="{AE43BEC7-F4DD-4EB3-B2A8-E8EA6FAE89E3}"/>
              </a:ext>
            </a:extLst>
          </p:cNvPr>
          <p:cNvSpPr/>
          <p:nvPr/>
        </p:nvSpPr>
        <p:spPr>
          <a:xfrm>
            <a:off x="295011" y="4632108"/>
            <a:ext cx="2972001" cy="1435481"/>
          </a:xfrm>
          <a:prstGeom prst="cloudCallout">
            <a:avLst>
              <a:gd name="adj1" fmla="val 50359"/>
              <a:gd name="adj2" fmla="val 57759"/>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hought Bubble: Cloud 16">
            <a:extLst>
              <a:ext uri="{FF2B5EF4-FFF2-40B4-BE49-F238E27FC236}">
                <a16:creationId xmlns:a16="http://schemas.microsoft.com/office/drawing/2014/main" id="{0CD260AD-BEFD-49F4-9F2F-6B0E4810704D}"/>
              </a:ext>
            </a:extLst>
          </p:cNvPr>
          <p:cNvSpPr/>
          <p:nvPr/>
        </p:nvSpPr>
        <p:spPr>
          <a:xfrm>
            <a:off x="4196956" y="4635178"/>
            <a:ext cx="3156186" cy="1435481"/>
          </a:xfrm>
          <a:prstGeom prst="cloudCallout">
            <a:avLst>
              <a:gd name="adj1" fmla="val 50359"/>
              <a:gd name="adj2" fmla="val 57759"/>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hought Bubble: Cloud 17">
            <a:extLst>
              <a:ext uri="{FF2B5EF4-FFF2-40B4-BE49-F238E27FC236}">
                <a16:creationId xmlns:a16="http://schemas.microsoft.com/office/drawing/2014/main" id="{B3018BFA-7292-45EA-B2A8-150FD65C278C}"/>
              </a:ext>
            </a:extLst>
          </p:cNvPr>
          <p:cNvSpPr/>
          <p:nvPr/>
        </p:nvSpPr>
        <p:spPr>
          <a:xfrm>
            <a:off x="8350364" y="4366028"/>
            <a:ext cx="3453862" cy="1435481"/>
          </a:xfrm>
          <a:prstGeom prst="cloudCallout">
            <a:avLst>
              <a:gd name="adj1" fmla="val 50359"/>
              <a:gd name="adj2" fmla="val 57759"/>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0A8E6E12-CB91-4443-903C-064E7E6A1ABD}"/>
              </a:ext>
            </a:extLst>
          </p:cNvPr>
          <p:cNvSpPr txBox="1"/>
          <p:nvPr/>
        </p:nvSpPr>
        <p:spPr>
          <a:xfrm>
            <a:off x="612155" y="1653638"/>
            <a:ext cx="2507826" cy="707886"/>
          </a:xfrm>
          <a:prstGeom prst="rect">
            <a:avLst/>
          </a:prstGeom>
          <a:noFill/>
        </p:spPr>
        <p:txBody>
          <a:bodyPr wrap="square" rtlCol="0">
            <a:spAutoFit/>
          </a:bodyPr>
          <a:lstStyle/>
          <a:p>
            <a:pPr algn="l"/>
            <a:r>
              <a:rPr lang="en-GB" sz="2000" dirty="0" err="1">
                <a:solidFill>
                  <a:schemeClr val="accent5">
                    <a:lumMod val="50000"/>
                  </a:schemeClr>
                </a:solidFill>
              </a:rPr>
              <a:t>Er</a:t>
            </a:r>
            <a:r>
              <a:rPr lang="en-GB" sz="2000" dirty="0">
                <a:solidFill>
                  <a:schemeClr val="accent5">
                    <a:lumMod val="50000"/>
                  </a:schemeClr>
                </a:solidFill>
              </a:rPr>
              <a:t> </a:t>
            </a:r>
            <a:r>
              <a:rPr lang="en-GB" sz="2000" dirty="0" err="1">
                <a:solidFill>
                  <a:schemeClr val="accent5">
                    <a:lumMod val="50000"/>
                  </a:schemeClr>
                </a:solidFill>
              </a:rPr>
              <a:t>sieht</a:t>
            </a:r>
            <a:r>
              <a:rPr lang="en-GB" sz="2000" dirty="0">
                <a:solidFill>
                  <a:schemeClr val="accent5">
                    <a:lumMod val="50000"/>
                  </a:schemeClr>
                </a:solidFill>
              </a:rPr>
              <a:t> </a:t>
            </a:r>
            <a:r>
              <a:rPr lang="en-GB" sz="2000" dirty="0" err="1">
                <a:solidFill>
                  <a:schemeClr val="accent5">
                    <a:lumMod val="50000"/>
                  </a:schemeClr>
                </a:solidFill>
              </a:rPr>
              <a:t>durch</a:t>
            </a:r>
            <a:r>
              <a:rPr lang="en-GB" sz="2000" dirty="0">
                <a:solidFill>
                  <a:schemeClr val="accent5">
                    <a:lumMod val="50000"/>
                  </a:schemeClr>
                </a:solidFill>
              </a:rPr>
              <a:t> </a:t>
            </a:r>
            <a:r>
              <a:rPr lang="en-GB" sz="2000" dirty="0" err="1">
                <a:solidFill>
                  <a:schemeClr val="accent5">
                    <a:lumMod val="50000"/>
                  </a:schemeClr>
                </a:solidFill>
              </a:rPr>
              <a:t>ein</a:t>
            </a:r>
            <a:r>
              <a:rPr lang="en-GB" sz="2000" dirty="0">
                <a:solidFill>
                  <a:schemeClr val="accent5">
                    <a:lumMod val="50000"/>
                  </a:schemeClr>
                </a:solidFill>
              </a:rPr>
              <a:t> </a:t>
            </a:r>
            <a:r>
              <a:rPr lang="en-GB" sz="2000" dirty="0" err="1">
                <a:solidFill>
                  <a:schemeClr val="accent5">
                    <a:lumMod val="50000"/>
                  </a:schemeClr>
                </a:solidFill>
              </a:rPr>
              <a:t>kleines</a:t>
            </a:r>
            <a:r>
              <a:rPr lang="en-GB" sz="2000" dirty="0">
                <a:solidFill>
                  <a:schemeClr val="accent5">
                    <a:lumMod val="50000"/>
                  </a:schemeClr>
                </a:solidFill>
              </a:rPr>
              <a:t> Fenster.</a:t>
            </a:r>
          </a:p>
        </p:txBody>
      </p:sp>
      <p:sp>
        <p:nvSpPr>
          <p:cNvPr id="20" name="Rectangle: Rounded Corners 19">
            <a:extLst>
              <a:ext uri="{FF2B5EF4-FFF2-40B4-BE49-F238E27FC236}">
                <a16:creationId xmlns:a16="http://schemas.microsoft.com/office/drawing/2014/main" id="{4B8C6243-0A73-4427-87FC-53CDC16FD2C4}"/>
              </a:ext>
            </a:extLst>
          </p:cNvPr>
          <p:cNvSpPr/>
          <p:nvPr/>
        </p:nvSpPr>
        <p:spPr>
          <a:xfrm>
            <a:off x="1590427" y="1630505"/>
            <a:ext cx="1203107" cy="3642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 ____</a:t>
            </a:r>
          </a:p>
        </p:txBody>
      </p:sp>
      <p:sp>
        <p:nvSpPr>
          <p:cNvPr id="21" name="TextBox 20">
            <a:extLst>
              <a:ext uri="{FF2B5EF4-FFF2-40B4-BE49-F238E27FC236}">
                <a16:creationId xmlns:a16="http://schemas.microsoft.com/office/drawing/2014/main" id="{5D932DD2-A280-4CC3-8715-B9D35DFB75D1}"/>
              </a:ext>
            </a:extLst>
          </p:cNvPr>
          <p:cNvSpPr txBox="1"/>
          <p:nvPr/>
        </p:nvSpPr>
        <p:spPr>
          <a:xfrm>
            <a:off x="3877553" y="1687537"/>
            <a:ext cx="2507826" cy="707886"/>
          </a:xfrm>
          <a:prstGeom prst="rect">
            <a:avLst/>
          </a:prstGeom>
          <a:noFill/>
        </p:spPr>
        <p:txBody>
          <a:bodyPr wrap="square" rtlCol="0">
            <a:spAutoFit/>
          </a:bodyPr>
          <a:lstStyle/>
          <a:p>
            <a:pPr algn="l"/>
            <a:r>
              <a:rPr lang="en-GB" sz="2000" dirty="0" err="1">
                <a:solidFill>
                  <a:schemeClr val="accent5">
                    <a:lumMod val="50000"/>
                  </a:schemeClr>
                </a:solidFill>
              </a:rPr>
              <a:t>Er</a:t>
            </a:r>
            <a:r>
              <a:rPr lang="en-GB" sz="2000" dirty="0">
                <a:solidFill>
                  <a:schemeClr val="accent5">
                    <a:lumMod val="50000"/>
                  </a:schemeClr>
                </a:solidFill>
              </a:rPr>
              <a:t> </a:t>
            </a:r>
            <a:r>
              <a:rPr lang="en-GB" sz="2000" dirty="0" err="1">
                <a:solidFill>
                  <a:schemeClr val="accent5">
                    <a:lumMod val="50000"/>
                  </a:schemeClr>
                </a:solidFill>
              </a:rPr>
              <a:t>kommt</a:t>
            </a:r>
            <a:r>
              <a:rPr lang="en-GB" sz="2000" dirty="0">
                <a:solidFill>
                  <a:schemeClr val="accent5">
                    <a:lumMod val="50000"/>
                  </a:schemeClr>
                </a:solidFill>
              </a:rPr>
              <a:t> </a:t>
            </a:r>
            <a:r>
              <a:rPr lang="en-GB" sz="2000" dirty="0" err="1">
                <a:solidFill>
                  <a:schemeClr val="accent5">
                    <a:lumMod val="50000"/>
                  </a:schemeClr>
                </a:solidFill>
              </a:rPr>
              <a:t>aus</a:t>
            </a:r>
            <a:r>
              <a:rPr lang="en-GB" sz="2000" dirty="0">
                <a:solidFill>
                  <a:schemeClr val="accent5">
                    <a:lumMod val="50000"/>
                  </a:schemeClr>
                </a:solidFill>
              </a:rPr>
              <a:t> </a:t>
            </a:r>
            <a:r>
              <a:rPr lang="en-GB" sz="2000" dirty="0" err="1">
                <a:solidFill>
                  <a:schemeClr val="accent5">
                    <a:lumMod val="50000"/>
                  </a:schemeClr>
                </a:solidFill>
              </a:rPr>
              <a:t>einer</a:t>
            </a:r>
            <a:r>
              <a:rPr lang="en-GB" sz="2000" dirty="0">
                <a:solidFill>
                  <a:schemeClr val="accent5">
                    <a:lumMod val="50000"/>
                  </a:schemeClr>
                </a:solidFill>
              </a:rPr>
              <a:t> </a:t>
            </a:r>
            <a:r>
              <a:rPr lang="en-GB" sz="2000" dirty="0" err="1">
                <a:solidFill>
                  <a:schemeClr val="accent5">
                    <a:lumMod val="50000"/>
                  </a:schemeClr>
                </a:solidFill>
              </a:rPr>
              <a:t>roten</a:t>
            </a:r>
            <a:r>
              <a:rPr lang="en-GB" sz="2000" dirty="0">
                <a:solidFill>
                  <a:schemeClr val="accent5">
                    <a:lumMod val="50000"/>
                  </a:schemeClr>
                </a:solidFill>
              </a:rPr>
              <a:t> </a:t>
            </a:r>
            <a:r>
              <a:rPr lang="en-GB" sz="2000" dirty="0" err="1">
                <a:solidFill>
                  <a:schemeClr val="accent5">
                    <a:lumMod val="50000"/>
                  </a:schemeClr>
                </a:solidFill>
              </a:rPr>
              <a:t>Tür</a:t>
            </a:r>
            <a:r>
              <a:rPr lang="en-GB" sz="2000" dirty="0">
                <a:solidFill>
                  <a:schemeClr val="accent5">
                    <a:lumMod val="50000"/>
                  </a:schemeClr>
                </a:solidFill>
              </a:rPr>
              <a:t>.</a:t>
            </a:r>
          </a:p>
        </p:txBody>
      </p:sp>
      <p:sp>
        <p:nvSpPr>
          <p:cNvPr id="22" name="Rectangle: Rounded Corners 21">
            <a:extLst>
              <a:ext uri="{FF2B5EF4-FFF2-40B4-BE49-F238E27FC236}">
                <a16:creationId xmlns:a16="http://schemas.microsoft.com/office/drawing/2014/main" id="{9E0D477D-2158-43C7-BBA7-1E00E292C6F9}"/>
              </a:ext>
            </a:extLst>
          </p:cNvPr>
          <p:cNvSpPr/>
          <p:nvPr/>
        </p:nvSpPr>
        <p:spPr>
          <a:xfrm>
            <a:off x="5129123" y="1717457"/>
            <a:ext cx="1203107" cy="3642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 ____</a:t>
            </a:r>
          </a:p>
        </p:txBody>
      </p:sp>
      <p:sp>
        <p:nvSpPr>
          <p:cNvPr id="24" name="TextBox 23">
            <a:extLst>
              <a:ext uri="{FF2B5EF4-FFF2-40B4-BE49-F238E27FC236}">
                <a16:creationId xmlns:a16="http://schemas.microsoft.com/office/drawing/2014/main" id="{3CA83BDF-7038-405A-BC94-295B08E09072}"/>
              </a:ext>
            </a:extLst>
          </p:cNvPr>
          <p:cNvSpPr txBox="1"/>
          <p:nvPr/>
        </p:nvSpPr>
        <p:spPr>
          <a:xfrm>
            <a:off x="7219373" y="1717457"/>
            <a:ext cx="2507826" cy="707886"/>
          </a:xfrm>
          <a:prstGeom prst="rect">
            <a:avLst/>
          </a:prstGeom>
          <a:noFill/>
        </p:spPr>
        <p:txBody>
          <a:bodyPr wrap="square" rtlCol="0">
            <a:spAutoFit/>
          </a:bodyPr>
          <a:lstStyle/>
          <a:p>
            <a:pPr algn="l"/>
            <a:r>
              <a:rPr lang="en-GB" sz="2000" dirty="0" err="1">
                <a:solidFill>
                  <a:schemeClr val="accent5">
                    <a:lumMod val="50000"/>
                  </a:schemeClr>
                </a:solidFill>
              </a:rPr>
              <a:t>Er</a:t>
            </a:r>
            <a:r>
              <a:rPr lang="en-GB" sz="2000" dirty="0">
                <a:solidFill>
                  <a:schemeClr val="accent5">
                    <a:lumMod val="50000"/>
                  </a:schemeClr>
                </a:solidFill>
              </a:rPr>
              <a:t> </a:t>
            </a:r>
            <a:r>
              <a:rPr lang="en-GB" sz="2000" dirty="0" err="1">
                <a:solidFill>
                  <a:schemeClr val="accent5">
                    <a:lumMod val="50000"/>
                  </a:schemeClr>
                </a:solidFill>
              </a:rPr>
              <a:t>läuft</a:t>
            </a:r>
            <a:r>
              <a:rPr lang="en-GB" sz="2000" dirty="0">
                <a:solidFill>
                  <a:schemeClr val="accent5">
                    <a:lumMod val="50000"/>
                  </a:schemeClr>
                </a:solidFill>
              </a:rPr>
              <a:t> </a:t>
            </a:r>
            <a:r>
              <a:rPr lang="en-GB" sz="2000" dirty="0" err="1">
                <a:solidFill>
                  <a:schemeClr val="accent5">
                    <a:lumMod val="50000"/>
                  </a:schemeClr>
                </a:solidFill>
              </a:rPr>
              <a:t>aus</a:t>
            </a:r>
            <a:r>
              <a:rPr lang="en-GB" sz="2000" dirty="0">
                <a:solidFill>
                  <a:schemeClr val="accent5">
                    <a:lumMod val="50000"/>
                  </a:schemeClr>
                </a:solidFill>
              </a:rPr>
              <a:t> </a:t>
            </a:r>
            <a:r>
              <a:rPr lang="en-GB" sz="2000" dirty="0" err="1">
                <a:solidFill>
                  <a:schemeClr val="accent5">
                    <a:lumMod val="50000"/>
                  </a:schemeClr>
                </a:solidFill>
              </a:rPr>
              <a:t>einem</a:t>
            </a:r>
            <a:r>
              <a:rPr lang="en-GB" sz="2000" dirty="0">
                <a:solidFill>
                  <a:schemeClr val="accent5">
                    <a:lumMod val="50000"/>
                  </a:schemeClr>
                </a:solidFill>
              </a:rPr>
              <a:t> </a:t>
            </a:r>
            <a:r>
              <a:rPr lang="en-GB" sz="2000" dirty="0" err="1">
                <a:solidFill>
                  <a:schemeClr val="accent5">
                    <a:lumMod val="50000"/>
                  </a:schemeClr>
                </a:solidFill>
              </a:rPr>
              <a:t>großen</a:t>
            </a:r>
            <a:r>
              <a:rPr lang="en-GB" sz="2000" dirty="0">
                <a:solidFill>
                  <a:schemeClr val="accent5">
                    <a:lumMod val="50000"/>
                  </a:schemeClr>
                </a:solidFill>
              </a:rPr>
              <a:t> Haus.</a:t>
            </a:r>
          </a:p>
        </p:txBody>
      </p:sp>
      <p:sp>
        <p:nvSpPr>
          <p:cNvPr id="25" name="Rectangle: Rounded Corners 24">
            <a:extLst>
              <a:ext uri="{FF2B5EF4-FFF2-40B4-BE49-F238E27FC236}">
                <a16:creationId xmlns:a16="http://schemas.microsoft.com/office/drawing/2014/main" id="{C262A7F2-56FC-4802-9E7B-39C8654F0E71}"/>
              </a:ext>
            </a:extLst>
          </p:cNvPr>
          <p:cNvSpPr/>
          <p:nvPr/>
        </p:nvSpPr>
        <p:spPr>
          <a:xfrm>
            <a:off x="8193305" y="1711047"/>
            <a:ext cx="1319811" cy="3642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 ____</a:t>
            </a:r>
          </a:p>
        </p:txBody>
      </p:sp>
      <p:sp>
        <p:nvSpPr>
          <p:cNvPr id="26" name="TextBox 25">
            <a:extLst>
              <a:ext uri="{FF2B5EF4-FFF2-40B4-BE49-F238E27FC236}">
                <a16:creationId xmlns:a16="http://schemas.microsoft.com/office/drawing/2014/main" id="{739D3586-0565-45F1-8970-41812D4F7450}"/>
              </a:ext>
            </a:extLst>
          </p:cNvPr>
          <p:cNvSpPr txBox="1"/>
          <p:nvPr/>
        </p:nvSpPr>
        <p:spPr>
          <a:xfrm>
            <a:off x="2315617" y="3447586"/>
            <a:ext cx="2801888" cy="707886"/>
          </a:xfrm>
          <a:prstGeom prst="rect">
            <a:avLst/>
          </a:prstGeom>
          <a:noFill/>
        </p:spPr>
        <p:txBody>
          <a:bodyPr wrap="square" rtlCol="0">
            <a:spAutoFit/>
          </a:bodyPr>
          <a:lstStyle/>
          <a:p>
            <a:pPr algn="l"/>
            <a:r>
              <a:rPr lang="en-GB" sz="2000" dirty="0" err="1">
                <a:solidFill>
                  <a:schemeClr val="accent5">
                    <a:lumMod val="50000"/>
                  </a:schemeClr>
                </a:solidFill>
              </a:rPr>
              <a:t>Er</a:t>
            </a:r>
            <a:r>
              <a:rPr lang="en-GB" sz="2000" dirty="0">
                <a:solidFill>
                  <a:schemeClr val="accent5">
                    <a:lumMod val="50000"/>
                  </a:schemeClr>
                </a:solidFill>
              </a:rPr>
              <a:t> </a:t>
            </a:r>
            <a:r>
              <a:rPr lang="en-GB" sz="2000" dirty="0" err="1">
                <a:solidFill>
                  <a:schemeClr val="accent5">
                    <a:lumMod val="50000"/>
                  </a:schemeClr>
                </a:solidFill>
              </a:rPr>
              <a:t>springt</a:t>
            </a:r>
            <a:r>
              <a:rPr lang="en-GB" sz="2000" dirty="0">
                <a:solidFill>
                  <a:schemeClr val="accent5">
                    <a:lumMod val="50000"/>
                  </a:schemeClr>
                </a:solidFill>
              </a:rPr>
              <a:t> </a:t>
            </a:r>
            <a:r>
              <a:rPr lang="en-GB" sz="2000" dirty="0" err="1">
                <a:solidFill>
                  <a:schemeClr val="accent5">
                    <a:lumMod val="50000"/>
                  </a:schemeClr>
                </a:solidFill>
              </a:rPr>
              <a:t>durch</a:t>
            </a:r>
            <a:r>
              <a:rPr lang="en-GB" sz="2000" dirty="0">
                <a:solidFill>
                  <a:schemeClr val="accent5">
                    <a:lumMod val="50000"/>
                  </a:schemeClr>
                </a:solidFill>
              </a:rPr>
              <a:t> </a:t>
            </a:r>
            <a:r>
              <a:rPr lang="en-GB" sz="2000" dirty="0" err="1">
                <a:solidFill>
                  <a:schemeClr val="accent5">
                    <a:lumMod val="50000"/>
                  </a:schemeClr>
                </a:solidFill>
              </a:rPr>
              <a:t>eine</a:t>
            </a:r>
            <a:r>
              <a:rPr lang="en-GB" sz="2000" dirty="0">
                <a:solidFill>
                  <a:schemeClr val="accent5">
                    <a:lumMod val="50000"/>
                  </a:schemeClr>
                </a:solidFill>
              </a:rPr>
              <a:t> </a:t>
            </a:r>
            <a:r>
              <a:rPr lang="en-GB" sz="2000" dirty="0" err="1">
                <a:solidFill>
                  <a:schemeClr val="accent5">
                    <a:lumMod val="50000"/>
                  </a:schemeClr>
                </a:solidFill>
              </a:rPr>
              <a:t>weiße</a:t>
            </a:r>
            <a:r>
              <a:rPr lang="en-GB" sz="2000" dirty="0">
                <a:solidFill>
                  <a:schemeClr val="accent5">
                    <a:lumMod val="50000"/>
                  </a:schemeClr>
                </a:solidFill>
              </a:rPr>
              <a:t> Wand.</a:t>
            </a:r>
          </a:p>
        </p:txBody>
      </p:sp>
      <p:sp>
        <p:nvSpPr>
          <p:cNvPr id="23" name="Rectangle: Rounded Corners 22">
            <a:extLst>
              <a:ext uri="{FF2B5EF4-FFF2-40B4-BE49-F238E27FC236}">
                <a16:creationId xmlns:a16="http://schemas.microsoft.com/office/drawing/2014/main" id="{18DC54A3-294E-4DD2-B207-66F64AD11397}"/>
              </a:ext>
            </a:extLst>
          </p:cNvPr>
          <p:cNvSpPr/>
          <p:nvPr/>
        </p:nvSpPr>
        <p:spPr>
          <a:xfrm>
            <a:off x="3526726" y="3429000"/>
            <a:ext cx="1463580" cy="3642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 ____</a:t>
            </a:r>
          </a:p>
        </p:txBody>
      </p:sp>
      <p:sp>
        <p:nvSpPr>
          <p:cNvPr id="27" name="TextBox 26">
            <a:extLst>
              <a:ext uri="{FF2B5EF4-FFF2-40B4-BE49-F238E27FC236}">
                <a16:creationId xmlns:a16="http://schemas.microsoft.com/office/drawing/2014/main" id="{CB288777-A574-4EAF-ABD2-DDDC6F8ABEC7}"/>
              </a:ext>
            </a:extLst>
          </p:cNvPr>
          <p:cNvSpPr txBox="1"/>
          <p:nvPr/>
        </p:nvSpPr>
        <p:spPr>
          <a:xfrm>
            <a:off x="6303207" y="3214681"/>
            <a:ext cx="2801888" cy="707886"/>
          </a:xfrm>
          <a:prstGeom prst="rect">
            <a:avLst/>
          </a:prstGeom>
          <a:noFill/>
        </p:spPr>
        <p:txBody>
          <a:bodyPr wrap="square" rtlCol="0">
            <a:spAutoFit/>
          </a:bodyPr>
          <a:lstStyle/>
          <a:p>
            <a:pPr algn="l"/>
            <a:r>
              <a:rPr lang="en-GB" sz="2000" dirty="0" err="1">
                <a:solidFill>
                  <a:schemeClr val="accent5">
                    <a:lumMod val="50000"/>
                  </a:schemeClr>
                </a:solidFill>
              </a:rPr>
              <a:t>Er</a:t>
            </a:r>
            <a:r>
              <a:rPr lang="en-GB" sz="2000" dirty="0">
                <a:solidFill>
                  <a:schemeClr val="accent5">
                    <a:lumMod val="50000"/>
                  </a:schemeClr>
                </a:solidFill>
              </a:rPr>
              <a:t> </a:t>
            </a:r>
            <a:r>
              <a:rPr lang="en-GB" sz="2000" dirty="0" err="1">
                <a:solidFill>
                  <a:schemeClr val="accent5">
                    <a:lumMod val="50000"/>
                  </a:schemeClr>
                </a:solidFill>
              </a:rPr>
              <a:t>geht</a:t>
            </a:r>
            <a:r>
              <a:rPr lang="en-GB" sz="2000" dirty="0">
                <a:solidFill>
                  <a:schemeClr val="accent5">
                    <a:lumMod val="50000"/>
                  </a:schemeClr>
                </a:solidFill>
              </a:rPr>
              <a:t> </a:t>
            </a:r>
            <a:r>
              <a:rPr lang="en-GB" sz="2000" dirty="0" err="1">
                <a:solidFill>
                  <a:schemeClr val="accent5">
                    <a:lumMod val="50000"/>
                  </a:schemeClr>
                </a:solidFill>
              </a:rPr>
              <a:t>durch</a:t>
            </a:r>
            <a:r>
              <a:rPr lang="en-GB" sz="2000" dirty="0">
                <a:solidFill>
                  <a:schemeClr val="accent5">
                    <a:lumMod val="50000"/>
                  </a:schemeClr>
                </a:solidFill>
              </a:rPr>
              <a:t> </a:t>
            </a:r>
            <a:r>
              <a:rPr lang="en-GB" sz="2000" dirty="0" err="1">
                <a:solidFill>
                  <a:schemeClr val="accent5">
                    <a:lumMod val="50000"/>
                  </a:schemeClr>
                </a:solidFill>
              </a:rPr>
              <a:t>eine</a:t>
            </a:r>
            <a:r>
              <a:rPr lang="en-GB" sz="2000" dirty="0">
                <a:solidFill>
                  <a:schemeClr val="accent5">
                    <a:lumMod val="50000"/>
                  </a:schemeClr>
                </a:solidFill>
              </a:rPr>
              <a:t> </a:t>
            </a:r>
            <a:r>
              <a:rPr lang="en-GB" sz="2000" dirty="0" err="1">
                <a:solidFill>
                  <a:schemeClr val="accent5">
                    <a:lumMod val="50000"/>
                  </a:schemeClr>
                </a:solidFill>
              </a:rPr>
              <a:t>neue</a:t>
            </a:r>
            <a:r>
              <a:rPr lang="en-GB" sz="2000" dirty="0">
                <a:solidFill>
                  <a:schemeClr val="accent5">
                    <a:lumMod val="50000"/>
                  </a:schemeClr>
                </a:solidFill>
              </a:rPr>
              <a:t> Welt.</a:t>
            </a:r>
          </a:p>
        </p:txBody>
      </p:sp>
      <p:sp>
        <p:nvSpPr>
          <p:cNvPr id="28" name="Rectangle: Rounded Corners 27">
            <a:extLst>
              <a:ext uri="{FF2B5EF4-FFF2-40B4-BE49-F238E27FC236}">
                <a16:creationId xmlns:a16="http://schemas.microsoft.com/office/drawing/2014/main" id="{872C7D94-EA79-4016-81C1-B7FC07392560}"/>
              </a:ext>
            </a:extLst>
          </p:cNvPr>
          <p:cNvSpPr/>
          <p:nvPr/>
        </p:nvSpPr>
        <p:spPr>
          <a:xfrm>
            <a:off x="7295736" y="3204363"/>
            <a:ext cx="1463580" cy="3642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 ____</a:t>
            </a:r>
          </a:p>
        </p:txBody>
      </p:sp>
      <p:sp>
        <p:nvSpPr>
          <p:cNvPr id="29" name="TextBox 28">
            <a:extLst>
              <a:ext uri="{FF2B5EF4-FFF2-40B4-BE49-F238E27FC236}">
                <a16:creationId xmlns:a16="http://schemas.microsoft.com/office/drawing/2014/main" id="{37A752E8-2583-4DCD-974D-CA52A9F3EFA0}"/>
              </a:ext>
            </a:extLst>
          </p:cNvPr>
          <p:cNvSpPr txBox="1"/>
          <p:nvPr/>
        </p:nvSpPr>
        <p:spPr>
          <a:xfrm>
            <a:off x="4551254" y="4995905"/>
            <a:ext cx="2801888" cy="707886"/>
          </a:xfrm>
          <a:prstGeom prst="rect">
            <a:avLst/>
          </a:prstGeom>
          <a:noFill/>
        </p:spPr>
        <p:txBody>
          <a:bodyPr wrap="square" rtlCol="0">
            <a:spAutoFit/>
          </a:bodyPr>
          <a:lstStyle/>
          <a:p>
            <a:pPr algn="l"/>
            <a:r>
              <a:rPr lang="en-GB" sz="2000" dirty="0" err="1">
                <a:solidFill>
                  <a:schemeClr val="accent5">
                    <a:lumMod val="50000"/>
                  </a:schemeClr>
                </a:solidFill>
              </a:rPr>
              <a:t>Er</a:t>
            </a:r>
            <a:r>
              <a:rPr lang="en-GB" sz="2000" dirty="0">
                <a:solidFill>
                  <a:schemeClr val="accent5">
                    <a:lumMod val="50000"/>
                  </a:schemeClr>
                </a:solidFill>
              </a:rPr>
              <a:t> </a:t>
            </a:r>
            <a:r>
              <a:rPr lang="en-GB" sz="2000" dirty="0" err="1">
                <a:solidFill>
                  <a:schemeClr val="accent5">
                    <a:lumMod val="50000"/>
                  </a:schemeClr>
                </a:solidFill>
              </a:rPr>
              <a:t>springt</a:t>
            </a:r>
            <a:r>
              <a:rPr lang="en-GB" sz="2000" dirty="0">
                <a:solidFill>
                  <a:schemeClr val="accent5">
                    <a:lumMod val="50000"/>
                  </a:schemeClr>
                </a:solidFill>
              </a:rPr>
              <a:t> </a:t>
            </a:r>
            <a:r>
              <a:rPr lang="en-GB" sz="2000" dirty="0" err="1">
                <a:solidFill>
                  <a:schemeClr val="accent5">
                    <a:lumMod val="50000"/>
                  </a:schemeClr>
                </a:solidFill>
              </a:rPr>
              <a:t>aus</a:t>
            </a:r>
            <a:r>
              <a:rPr lang="en-GB" sz="2000" dirty="0">
                <a:solidFill>
                  <a:schemeClr val="accent5">
                    <a:lumMod val="50000"/>
                  </a:schemeClr>
                </a:solidFill>
              </a:rPr>
              <a:t> </a:t>
            </a:r>
            <a:r>
              <a:rPr lang="en-GB" sz="2000" dirty="0" err="1">
                <a:solidFill>
                  <a:schemeClr val="accent5">
                    <a:lumMod val="50000"/>
                  </a:schemeClr>
                </a:solidFill>
              </a:rPr>
              <a:t>einer</a:t>
            </a:r>
            <a:r>
              <a:rPr lang="en-GB" sz="2000" dirty="0">
                <a:solidFill>
                  <a:schemeClr val="accent5">
                    <a:lumMod val="50000"/>
                  </a:schemeClr>
                </a:solidFill>
              </a:rPr>
              <a:t> </a:t>
            </a:r>
            <a:r>
              <a:rPr lang="en-GB" sz="2000" dirty="0" err="1">
                <a:solidFill>
                  <a:schemeClr val="accent5">
                    <a:lumMod val="50000"/>
                  </a:schemeClr>
                </a:solidFill>
              </a:rPr>
              <a:t>kalten</a:t>
            </a:r>
            <a:r>
              <a:rPr lang="en-GB" sz="2000" dirty="0">
                <a:solidFill>
                  <a:schemeClr val="accent5">
                    <a:lumMod val="50000"/>
                  </a:schemeClr>
                </a:solidFill>
              </a:rPr>
              <a:t> Wolke*.</a:t>
            </a:r>
          </a:p>
        </p:txBody>
      </p:sp>
      <p:sp>
        <p:nvSpPr>
          <p:cNvPr id="31" name="Rectangle: Rounded Corners 30">
            <a:extLst>
              <a:ext uri="{FF2B5EF4-FFF2-40B4-BE49-F238E27FC236}">
                <a16:creationId xmlns:a16="http://schemas.microsoft.com/office/drawing/2014/main" id="{77C047DF-A138-46CE-B57B-F073F385F49E}"/>
              </a:ext>
            </a:extLst>
          </p:cNvPr>
          <p:cNvSpPr/>
          <p:nvPr/>
        </p:nvSpPr>
        <p:spPr>
          <a:xfrm>
            <a:off x="9270714" y="3016397"/>
            <a:ext cx="2801888" cy="1033576"/>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der </a:t>
            </a:r>
            <a:r>
              <a:rPr lang="en-GB" sz="2000" dirty="0" err="1"/>
              <a:t>Traum</a:t>
            </a:r>
            <a:r>
              <a:rPr lang="en-GB" sz="2000" dirty="0"/>
              <a:t> – dream</a:t>
            </a:r>
            <a:br>
              <a:rPr lang="en-GB" sz="2000" dirty="0"/>
            </a:br>
            <a:r>
              <a:rPr lang="en-GB" sz="2000" dirty="0" err="1"/>
              <a:t>träumen</a:t>
            </a:r>
            <a:r>
              <a:rPr lang="en-GB" sz="2000" dirty="0"/>
              <a:t> – to dream</a:t>
            </a:r>
            <a:br>
              <a:rPr lang="en-GB" sz="2000" dirty="0"/>
            </a:br>
            <a:r>
              <a:rPr lang="en-GB" sz="2000" dirty="0"/>
              <a:t>die Wolke – cloud</a:t>
            </a:r>
          </a:p>
        </p:txBody>
      </p:sp>
      <p:sp>
        <p:nvSpPr>
          <p:cNvPr id="32" name="TextBox 31">
            <a:extLst>
              <a:ext uri="{FF2B5EF4-FFF2-40B4-BE49-F238E27FC236}">
                <a16:creationId xmlns:a16="http://schemas.microsoft.com/office/drawing/2014/main" id="{3D104759-72B8-4861-B8EF-A68FE2053B3F}"/>
              </a:ext>
            </a:extLst>
          </p:cNvPr>
          <p:cNvSpPr txBox="1"/>
          <p:nvPr/>
        </p:nvSpPr>
        <p:spPr>
          <a:xfrm>
            <a:off x="582341" y="5073750"/>
            <a:ext cx="2801888" cy="707886"/>
          </a:xfrm>
          <a:prstGeom prst="rect">
            <a:avLst/>
          </a:prstGeom>
          <a:noFill/>
        </p:spPr>
        <p:txBody>
          <a:bodyPr wrap="square" rtlCol="0">
            <a:spAutoFit/>
          </a:bodyPr>
          <a:lstStyle/>
          <a:p>
            <a:pPr algn="l"/>
            <a:r>
              <a:rPr lang="en-GB" sz="2000" dirty="0" err="1">
                <a:solidFill>
                  <a:schemeClr val="accent5">
                    <a:lumMod val="50000"/>
                  </a:schemeClr>
                </a:solidFill>
              </a:rPr>
              <a:t>Er</a:t>
            </a:r>
            <a:r>
              <a:rPr lang="en-GB" sz="2000" dirty="0">
                <a:solidFill>
                  <a:schemeClr val="accent5">
                    <a:lumMod val="50000"/>
                  </a:schemeClr>
                </a:solidFill>
              </a:rPr>
              <a:t> </a:t>
            </a:r>
            <a:r>
              <a:rPr lang="en-GB" sz="2000" dirty="0" err="1">
                <a:solidFill>
                  <a:schemeClr val="accent5">
                    <a:lumMod val="50000"/>
                  </a:schemeClr>
                </a:solidFill>
              </a:rPr>
              <a:t>fliegt</a:t>
            </a:r>
            <a:r>
              <a:rPr lang="en-GB" sz="2000" dirty="0">
                <a:solidFill>
                  <a:schemeClr val="accent5">
                    <a:lumMod val="50000"/>
                  </a:schemeClr>
                </a:solidFill>
              </a:rPr>
              <a:t> </a:t>
            </a:r>
            <a:r>
              <a:rPr lang="en-GB" sz="2000" dirty="0" err="1">
                <a:solidFill>
                  <a:schemeClr val="accent5">
                    <a:lumMod val="50000"/>
                  </a:schemeClr>
                </a:solidFill>
              </a:rPr>
              <a:t>aus</a:t>
            </a:r>
            <a:r>
              <a:rPr lang="en-GB" sz="2000" dirty="0">
                <a:solidFill>
                  <a:schemeClr val="accent5">
                    <a:lumMod val="50000"/>
                  </a:schemeClr>
                </a:solidFill>
              </a:rPr>
              <a:t> </a:t>
            </a:r>
            <a:r>
              <a:rPr lang="en-GB" sz="2000" dirty="0" err="1">
                <a:solidFill>
                  <a:schemeClr val="accent5">
                    <a:lumMod val="50000"/>
                  </a:schemeClr>
                </a:solidFill>
              </a:rPr>
              <a:t>einem</a:t>
            </a:r>
            <a:r>
              <a:rPr lang="en-GB" sz="2000" dirty="0">
                <a:solidFill>
                  <a:schemeClr val="accent5">
                    <a:lumMod val="50000"/>
                  </a:schemeClr>
                </a:solidFill>
              </a:rPr>
              <a:t/>
            </a:r>
            <a:br>
              <a:rPr lang="en-GB" sz="2000" dirty="0">
                <a:solidFill>
                  <a:schemeClr val="accent5">
                    <a:lumMod val="50000"/>
                  </a:schemeClr>
                </a:solidFill>
              </a:rPr>
            </a:br>
            <a:r>
              <a:rPr lang="en-GB" sz="2000" dirty="0" err="1">
                <a:solidFill>
                  <a:schemeClr val="accent5">
                    <a:lumMod val="50000"/>
                  </a:schemeClr>
                </a:solidFill>
              </a:rPr>
              <a:t>alten</a:t>
            </a:r>
            <a:r>
              <a:rPr lang="en-GB" sz="2000" dirty="0">
                <a:solidFill>
                  <a:schemeClr val="accent5">
                    <a:lumMod val="50000"/>
                  </a:schemeClr>
                </a:solidFill>
              </a:rPr>
              <a:t> Schloss.</a:t>
            </a:r>
          </a:p>
        </p:txBody>
      </p:sp>
      <p:sp>
        <p:nvSpPr>
          <p:cNvPr id="33" name="Rectangle: Rounded Corners 32">
            <a:extLst>
              <a:ext uri="{FF2B5EF4-FFF2-40B4-BE49-F238E27FC236}">
                <a16:creationId xmlns:a16="http://schemas.microsoft.com/office/drawing/2014/main" id="{DA726EAE-F030-499B-9AC5-1E94CB00FD55}"/>
              </a:ext>
            </a:extLst>
          </p:cNvPr>
          <p:cNvSpPr/>
          <p:nvPr/>
        </p:nvSpPr>
        <p:spPr>
          <a:xfrm>
            <a:off x="5755793" y="4985635"/>
            <a:ext cx="1463580" cy="3642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 ____</a:t>
            </a:r>
          </a:p>
        </p:txBody>
      </p:sp>
      <p:sp>
        <p:nvSpPr>
          <p:cNvPr id="34" name="TextBox 33">
            <a:extLst>
              <a:ext uri="{FF2B5EF4-FFF2-40B4-BE49-F238E27FC236}">
                <a16:creationId xmlns:a16="http://schemas.microsoft.com/office/drawing/2014/main" id="{3CDA4A93-941C-406B-A129-9712C21AE0EA}"/>
              </a:ext>
            </a:extLst>
          </p:cNvPr>
          <p:cNvSpPr txBox="1"/>
          <p:nvPr/>
        </p:nvSpPr>
        <p:spPr>
          <a:xfrm>
            <a:off x="8759316" y="4707867"/>
            <a:ext cx="2801888" cy="707886"/>
          </a:xfrm>
          <a:prstGeom prst="rect">
            <a:avLst/>
          </a:prstGeom>
          <a:noFill/>
        </p:spPr>
        <p:txBody>
          <a:bodyPr wrap="square" rtlCol="0">
            <a:spAutoFit/>
          </a:bodyPr>
          <a:lstStyle/>
          <a:p>
            <a:pPr algn="l"/>
            <a:r>
              <a:rPr lang="en-GB" sz="2000" dirty="0" err="1">
                <a:solidFill>
                  <a:schemeClr val="accent5">
                    <a:lumMod val="50000"/>
                  </a:schemeClr>
                </a:solidFill>
              </a:rPr>
              <a:t>Er</a:t>
            </a:r>
            <a:r>
              <a:rPr lang="en-GB" sz="2000" dirty="0">
                <a:solidFill>
                  <a:schemeClr val="accent5">
                    <a:lumMod val="50000"/>
                  </a:schemeClr>
                </a:solidFill>
              </a:rPr>
              <a:t> </a:t>
            </a:r>
            <a:r>
              <a:rPr lang="en-GB" sz="2000" dirty="0" err="1">
                <a:solidFill>
                  <a:schemeClr val="accent5">
                    <a:lumMod val="50000"/>
                  </a:schemeClr>
                </a:solidFill>
              </a:rPr>
              <a:t>läuft</a:t>
            </a:r>
            <a:r>
              <a:rPr lang="en-GB" sz="2000" dirty="0">
                <a:solidFill>
                  <a:schemeClr val="accent5">
                    <a:lumMod val="50000"/>
                  </a:schemeClr>
                </a:solidFill>
              </a:rPr>
              <a:t> </a:t>
            </a:r>
            <a:r>
              <a:rPr lang="en-GB" sz="2000" dirty="0" err="1">
                <a:solidFill>
                  <a:schemeClr val="accent5">
                    <a:lumMod val="50000"/>
                  </a:schemeClr>
                </a:solidFill>
              </a:rPr>
              <a:t>durch</a:t>
            </a:r>
            <a:r>
              <a:rPr lang="en-GB" sz="2000" dirty="0">
                <a:solidFill>
                  <a:schemeClr val="accent5">
                    <a:lumMod val="50000"/>
                  </a:schemeClr>
                </a:solidFill>
              </a:rPr>
              <a:t> </a:t>
            </a:r>
            <a:r>
              <a:rPr lang="en-GB" sz="2000" dirty="0" err="1">
                <a:solidFill>
                  <a:schemeClr val="accent5">
                    <a:lumMod val="50000"/>
                  </a:schemeClr>
                </a:solidFill>
              </a:rPr>
              <a:t>ein</a:t>
            </a:r>
            <a:r>
              <a:rPr lang="en-GB" sz="2000" dirty="0">
                <a:solidFill>
                  <a:schemeClr val="accent5">
                    <a:lumMod val="50000"/>
                  </a:schemeClr>
                </a:solidFill>
              </a:rPr>
              <a:t> </a:t>
            </a:r>
            <a:r>
              <a:rPr lang="en-GB" sz="2000" dirty="0" err="1">
                <a:solidFill>
                  <a:schemeClr val="accent5">
                    <a:lumMod val="50000"/>
                  </a:schemeClr>
                </a:solidFill>
              </a:rPr>
              <a:t>anderes</a:t>
            </a:r>
            <a:r>
              <a:rPr lang="en-GB" sz="2000" dirty="0">
                <a:solidFill>
                  <a:schemeClr val="accent5">
                    <a:lumMod val="50000"/>
                  </a:schemeClr>
                </a:solidFill>
              </a:rPr>
              <a:t> </a:t>
            </a:r>
            <a:r>
              <a:rPr lang="en-GB" sz="2000" dirty="0" err="1">
                <a:solidFill>
                  <a:schemeClr val="accent5">
                    <a:lumMod val="50000"/>
                  </a:schemeClr>
                </a:solidFill>
              </a:rPr>
              <a:t>Gebäude</a:t>
            </a:r>
            <a:r>
              <a:rPr lang="en-GB" sz="2000" dirty="0">
                <a:solidFill>
                  <a:schemeClr val="accent5">
                    <a:lumMod val="50000"/>
                  </a:schemeClr>
                </a:solidFill>
              </a:rPr>
              <a:t>. </a:t>
            </a:r>
          </a:p>
        </p:txBody>
      </p:sp>
      <p:sp>
        <p:nvSpPr>
          <p:cNvPr id="35" name="Rectangle: Rounded Corners 34">
            <a:extLst>
              <a:ext uri="{FF2B5EF4-FFF2-40B4-BE49-F238E27FC236}">
                <a16:creationId xmlns:a16="http://schemas.microsoft.com/office/drawing/2014/main" id="{8ED4994B-2896-4824-A08C-21EDC2858728}"/>
              </a:ext>
            </a:extLst>
          </p:cNvPr>
          <p:cNvSpPr/>
          <p:nvPr/>
        </p:nvSpPr>
        <p:spPr>
          <a:xfrm>
            <a:off x="9748583" y="4697597"/>
            <a:ext cx="1463580" cy="3642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 ____</a:t>
            </a:r>
          </a:p>
        </p:txBody>
      </p:sp>
      <p:sp>
        <p:nvSpPr>
          <p:cNvPr id="30" name="Rectangle: Rounded Corners 29">
            <a:extLst>
              <a:ext uri="{FF2B5EF4-FFF2-40B4-BE49-F238E27FC236}">
                <a16:creationId xmlns:a16="http://schemas.microsoft.com/office/drawing/2014/main" id="{8D6C4378-70C9-40B3-80F4-57C1A8E07BCA}"/>
              </a:ext>
            </a:extLst>
          </p:cNvPr>
          <p:cNvSpPr/>
          <p:nvPr/>
        </p:nvSpPr>
        <p:spPr>
          <a:xfrm>
            <a:off x="1573839" y="5061810"/>
            <a:ext cx="1463580" cy="3642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 ____</a:t>
            </a:r>
          </a:p>
        </p:txBody>
      </p:sp>
      <p:sp>
        <p:nvSpPr>
          <p:cNvPr id="36" name="TextBox 35">
            <a:extLst>
              <a:ext uri="{FF2B5EF4-FFF2-40B4-BE49-F238E27FC236}">
                <a16:creationId xmlns:a16="http://schemas.microsoft.com/office/drawing/2014/main" id="{F410CC22-4886-41A2-B190-9E48BA859BAD}"/>
              </a:ext>
            </a:extLst>
          </p:cNvPr>
          <p:cNvSpPr txBox="1"/>
          <p:nvPr/>
        </p:nvSpPr>
        <p:spPr>
          <a:xfrm>
            <a:off x="119270" y="1400528"/>
            <a:ext cx="384069" cy="523220"/>
          </a:xfrm>
          <a:prstGeom prst="rect">
            <a:avLst/>
          </a:prstGeom>
          <a:noFill/>
        </p:spPr>
        <p:txBody>
          <a:bodyPr wrap="square" rtlCol="0">
            <a:spAutoFit/>
          </a:bodyPr>
          <a:lstStyle/>
          <a:p>
            <a:pPr algn="l"/>
            <a:r>
              <a:rPr lang="en-GB" sz="2800" b="1" dirty="0">
                <a:solidFill>
                  <a:srgbClr val="DAA520"/>
                </a:solidFill>
              </a:rPr>
              <a:t>1</a:t>
            </a:r>
          </a:p>
        </p:txBody>
      </p:sp>
      <p:sp>
        <p:nvSpPr>
          <p:cNvPr id="37" name="TextBox 36">
            <a:extLst>
              <a:ext uri="{FF2B5EF4-FFF2-40B4-BE49-F238E27FC236}">
                <a16:creationId xmlns:a16="http://schemas.microsoft.com/office/drawing/2014/main" id="{6F3647EF-B25B-4ACB-BE98-C7E93902C565}"/>
              </a:ext>
            </a:extLst>
          </p:cNvPr>
          <p:cNvSpPr txBox="1"/>
          <p:nvPr/>
        </p:nvSpPr>
        <p:spPr>
          <a:xfrm>
            <a:off x="3576703" y="1317244"/>
            <a:ext cx="384069" cy="523220"/>
          </a:xfrm>
          <a:prstGeom prst="rect">
            <a:avLst/>
          </a:prstGeom>
          <a:noFill/>
        </p:spPr>
        <p:txBody>
          <a:bodyPr wrap="square" rtlCol="0">
            <a:spAutoFit/>
          </a:bodyPr>
          <a:lstStyle/>
          <a:p>
            <a:pPr algn="l"/>
            <a:r>
              <a:rPr lang="en-GB" sz="2800" b="1" dirty="0">
                <a:solidFill>
                  <a:srgbClr val="DAA520"/>
                </a:solidFill>
              </a:rPr>
              <a:t>2</a:t>
            </a:r>
          </a:p>
        </p:txBody>
      </p:sp>
      <p:sp>
        <p:nvSpPr>
          <p:cNvPr id="38" name="TextBox 37">
            <a:extLst>
              <a:ext uri="{FF2B5EF4-FFF2-40B4-BE49-F238E27FC236}">
                <a16:creationId xmlns:a16="http://schemas.microsoft.com/office/drawing/2014/main" id="{75775F39-3316-4587-ADD2-85603482E5C5}"/>
              </a:ext>
            </a:extLst>
          </p:cNvPr>
          <p:cNvSpPr txBox="1"/>
          <p:nvPr/>
        </p:nvSpPr>
        <p:spPr>
          <a:xfrm>
            <a:off x="7020738" y="1272858"/>
            <a:ext cx="384069" cy="523220"/>
          </a:xfrm>
          <a:prstGeom prst="rect">
            <a:avLst/>
          </a:prstGeom>
          <a:noFill/>
        </p:spPr>
        <p:txBody>
          <a:bodyPr wrap="square" rtlCol="0">
            <a:spAutoFit/>
          </a:bodyPr>
          <a:lstStyle/>
          <a:p>
            <a:pPr algn="l"/>
            <a:r>
              <a:rPr lang="en-GB" sz="2800" b="1" dirty="0">
                <a:solidFill>
                  <a:srgbClr val="DAA520"/>
                </a:solidFill>
              </a:rPr>
              <a:t>3</a:t>
            </a:r>
          </a:p>
        </p:txBody>
      </p:sp>
      <p:sp>
        <p:nvSpPr>
          <p:cNvPr id="39" name="TextBox 38">
            <a:extLst>
              <a:ext uri="{FF2B5EF4-FFF2-40B4-BE49-F238E27FC236}">
                <a16:creationId xmlns:a16="http://schemas.microsoft.com/office/drawing/2014/main" id="{DAA250FB-F0B6-44DF-A320-7B057C73EA1B}"/>
              </a:ext>
            </a:extLst>
          </p:cNvPr>
          <p:cNvSpPr txBox="1"/>
          <p:nvPr/>
        </p:nvSpPr>
        <p:spPr>
          <a:xfrm>
            <a:off x="1936839" y="3105874"/>
            <a:ext cx="384069" cy="523220"/>
          </a:xfrm>
          <a:prstGeom prst="rect">
            <a:avLst/>
          </a:prstGeom>
          <a:noFill/>
        </p:spPr>
        <p:txBody>
          <a:bodyPr wrap="square" rtlCol="0">
            <a:spAutoFit/>
          </a:bodyPr>
          <a:lstStyle/>
          <a:p>
            <a:pPr algn="l"/>
            <a:r>
              <a:rPr lang="en-GB" sz="2800" b="1" dirty="0">
                <a:solidFill>
                  <a:srgbClr val="DAA520"/>
                </a:solidFill>
              </a:rPr>
              <a:t>4</a:t>
            </a:r>
          </a:p>
        </p:txBody>
      </p:sp>
      <p:sp>
        <p:nvSpPr>
          <p:cNvPr id="40" name="TextBox 39">
            <a:extLst>
              <a:ext uri="{FF2B5EF4-FFF2-40B4-BE49-F238E27FC236}">
                <a16:creationId xmlns:a16="http://schemas.microsoft.com/office/drawing/2014/main" id="{82738010-5872-48AA-8A0D-20581EF8F109}"/>
              </a:ext>
            </a:extLst>
          </p:cNvPr>
          <p:cNvSpPr txBox="1"/>
          <p:nvPr/>
        </p:nvSpPr>
        <p:spPr>
          <a:xfrm>
            <a:off x="5936923" y="2931420"/>
            <a:ext cx="384069" cy="523220"/>
          </a:xfrm>
          <a:prstGeom prst="rect">
            <a:avLst/>
          </a:prstGeom>
          <a:noFill/>
        </p:spPr>
        <p:txBody>
          <a:bodyPr wrap="square" rtlCol="0">
            <a:spAutoFit/>
          </a:bodyPr>
          <a:lstStyle/>
          <a:p>
            <a:pPr algn="l"/>
            <a:r>
              <a:rPr lang="en-GB" sz="2800" b="1" dirty="0">
                <a:solidFill>
                  <a:srgbClr val="DAA520"/>
                </a:solidFill>
              </a:rPr>
              <a:t>5</a:t>
            </a:r>
          </a:p>
        </p:txBody>
      </p:sp>
      <p:sp>
        <p:nvSpPr>
          <p:cNvPr id="41" name="TextBox 40">
            <a:extLst>
              <a:ext uri="{FF2B5EF4-FFF2-40B4-BE49-F238E27FC236}">
                <a16:creationId xmlns:a16="http://schemas.microsoft.com/office/drawing/2014/main" id="{30BF85C4-ABC3-4955-8E5D-657549781C0C}"/>
              </a:ext>
            </a:extLst>
          </p:cNvPr>
          <p:cNvSpPr txBox="1"/>
          <p:nvPr/>
        </p:nvSpPr>
        <p:spPr>
          <a:xfrm>
            <a:off x="231025" y="4672643"/>
            <a:ext cx="384069" cy="523220"/>
          </a:xfrm>
          <a:prstGeom prst="rect">
            <a:avLst/>
          </a:prstGeom>
          <a:noFill/>
        </p:spPr>
        <p:txBody>
          <a:bodyPr wrap="square" rtlCol="0">
            <a:spAutoFit/>
          </a:bodyPr>
          <a:lstStyle/>
          <a:p>
            <a:pPr algn="l"/>
            <a:r>
              <a:rPr lang="en-GB" sz="2800" b="1" dirty="0">
                <a:solidFill>
                  <a:srgbClr val="DAA520"/>
                </a:solidFill>
              </a:rPr>
              <a:t>6</a:t>
            </a:r>
          </a:p>
        </p:txBody>
      </p:sp>
      <p:sp>
        <p:nvSpPr>
          <p:cNvPr id="42" name="TextBox 41">
            <a:extLst>
              <a:ext uri="{FF2B5EF4-FFF2-40B4-BE49-F238E27FC236}">
                <a16:creationId xmlns:a16="http://schemas.microsoft.com/office/drawing/2014/main" id="{E79E6BAD-32E2-4C8F-A219-AE706CDBA5CC}"/>
              </a:ext>
            </a:extLst>
          </p:cNvPr>
          <p:cNvSpPr txBox="1"/>
          <p:nvPr/>
        </p:nvSpPr>
        <p:spPr>
          <a:xfrm>
            <a:off x="4132630" y="4672643"/>
            <a:ext cx="384069" cy="523220"/>
          </a:xfrm>
          <a:prstGeom prst="rect">
            <a:avLst/>
          </a:prstGeom>
          <a:noFill/>
        </p:spPr>
        <p:txBody>
          <a:bodyPr wrap="square" rtlCol="0">
            <a:spAutoFit/>
          </a:bodyPr>
          <a:lstStyle/>
          <a:p>
            <a:pPr algn="l"/>
            <a:r>
              <a:rPr lang="en-GB" sz="2800" b="1" dirty="0">
                <a:solidFill>
                  <a:srgbClr val="DAA520"/>
                </a:solidFill>
              </a:rPr>
              <a:t>7</a:t>
            </a:r>
          </a:p>
        </p:txBody>
      </p:sp>
      <p:sp>
        <p:nvSpPr>
          <p:cNvPr id="43" name="TextBox 42">
            <a:extLst>
              <a:ext uri="{FF2B5EF4-FFF2-40B4-BE49-F238E27FC236}">
                <a16:creationId xmlns:a16="http://schemas.microsoft.com/office/drawing/2014/main" id="{D828CD6E-FC3A-4016-A5C6-545098ABF17E}"/>
              </a:ext>
            </a:extLst>
          </p:cNvPr>
          <p:cNvSpPr txBox="1"/>
          <p:nvPr/>
        </p:nvSpPr>
        <p:spPr>
          <a:xfrm>
            <a:off x="8324259" y="4416478"/>
            <a:ext cx="384069" cy="523220"/>
          </a:xfrm>
          <a:prstGeom prst="rect">
            <a:avLst/>
          </a:prstGeom>
          <a:noFill/>
        </p:spPr>
        <p:txBody>
          <a:bodyPr wrap="square" rtlCol="0">
            <a:spAutoFit/>
          </a:bodyPr>
          <a:lstStyle/>
          <a:p>
            <a:pPr algn="l"/>
            <a:r>
              <a:rPr lang="en-GB" sz="2800" b="1" dirty="0">
                <a:solidFill>
                  <a:srgbClr val="DAA520"/>
                </a:solidFill>
              </a:rPr>
              <a:t>8</a:t>
            </a:r>
          </a:p>
        </p:txBody>
      </p:sp>
      <p:pic>
        <p:nvPicPr>
          <p:cNvPr id="45" name="Picture 44" descr="A picture containing text, queen, vector graphics&#10;&#10;Description automatically generated">
            <a:extLst>
              <a:ext uri="{FF2B5EF4-FFF2-40B4-BE49-F238E27FC236}">
                <a16:creationId xmlns:a16="http://schemas.microsoft.com/office/drawing/2014/main" id="{58E6677F-7715-4010-8763-D1A943AC80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061490" y="1600531"/>
            <a:ext cx="1548580" cy="1391071"/>
          </a:xfrm>
          <a:prstGeom prst="rect">
            <a:avLst/>
          </a:prstGeom>
        </p:spPr>
      </p:pic>
      <p:pic>
        <p:nvPicPr>
          <p:cNvPr id="47" name="Picture 46" descr="A picture containing text, queen, vector graphics&#10;&#10;Description automatically generated">
            <a:extLst>
              <a:ext uri="{FF2B5EF4-FFF2-40B4-BE49-F238E27FC236}">
                <a16:creationId xmlns:a16="http://schemas.microsoft.com/office/drawing/2014/main" id="{755C3B25-D66D-48BA-8E4A-E44F77AAE8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708" y="2647085"/>
            <a:ext cx="1861803" cy="2126330"/>
          </a:xfrm>
          <a:prstGeom prst="rect">
            <a:avLst/>
          </a:prstGeom>
        </p:spPr>
      </p:pic>
      <p:pic>
        <p:nvPicPr>
          <p:cNvPr id="49" name="Picture 48">
            <a:extLst>
              <a:ext uri="{FF2B5EF4-FFF2-40B4-BE49-F238E27FC236}">
                <a16:creationId xmlns:a16="http://schemas.microsoft.com/office/drawing/2014/main" id="{DC474814-5137-4335-95E3-1236C36592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64515" y="5414995"/>
            <a:ext cx="1389809" cy="998283"/>
          </a:xfrm>
          <a:prstGeom prst="rect">
            <a:avLst/>
          </a:prstGeom>
        </p:spPr>
      </p:pic>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5" grpId="0" animBg="1"/>
      <p:bldP spid="23" grpId="0" animBg="1"/>
      <p:bldP spid="28" grpId="0" animBg="1"/>
      <p:bldP spid="33" grpId="0" animBg="1"/>
      <p:bldP spid="35"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7602583" cy="869950"/>
          </a:xfrm>
          <a:prstGeom prst="rect">
            <a:avLst/>
          </a:prstGeom>
        </p:spPr>
      </p:pic>
      <p:sp>
        <p:nvSpPr>
          <p:cNvPr id="4" name="Title 3"/>
          <p:cNvSpPr>
            <a:spLocks noGrp="1"/>
          </p:cNvSpPr>
          <p:nvPr>
            <p:ph type="title"/>
          </p:nvPr>
        </p:nvSpPr>
        <p:spPr>
          <a:xfrm>
            <a:off x="0" y="294041"/>
            <a:ext cx="7431932" cy="707849"/>
          </a:xfrm>
        </p:spPr>
        <p:txBody>
          <a:bodyPr>
            <a:normAutofit/>
          </a:bodyPr>
          <a:lstStyle/>
          <a:p>
            <a:r>
              <a:rPr lang="en-GB" sz="3600" b="1" dirty="0" err="1">
                <a:solidFill>
                  <a:schemeClr val="bg1"/>
                </a:solidFill>
              </a:rPr>
              <a:t>Adjektivendungen</a:t>
            </a:r>
            <a:r>
              <a:rPr lang="en-GB" sz="3600" b="1" dirty="0">
                <a:solidFill>
                  <a:schemeClr val="bg1"/>
                </a:solidFill>
              </a:rPr>
              <a:t> R3 (</a:t>
            </a:r>
            <a:r>
              <a:rPr lang="en-GB" sz="3600" b="1" dirty="0" err="1">
                <a:solidFill>
                  <a:schemeClr val="bg1"/>
                </a:solidFill>
              </a:rPr>
              <a:t>Dativ</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40" name="TextBox 39">
            <a:extLst>
              <a:ext uri="{FF2B5EF4-FFF2-40B4-BE49-F238E27FC236}">
                <a16:creationId xmlns:a16="http://schemas.microsoft.com/office/drawing/2014/main" id="{5BE03149-F918-4CD5-BA5B-E8BBA0A9CFBF}"/>
              </a:ext>
            </a:extLst>
          </p:cNvPr>
          <p:cNvSpPr txBox="1"/>
          <p:nvPr/>
        </p:nvSpPr>
        <p:spPr>
          <a:xfrm>
            <a:off x="116558" y="1346831"/>
            <a:ext cx="113604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have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practised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R3</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adjective endings after the </a:t>
            </a:r>
            <a:r>
              <a:rPr kumimoji="0" lang="en-US" sz="22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indefinite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article:</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2D09732C-87F2-4B64-B180-9A0AE0D021C1}"/>
              </a:ext>
            </a:extLst>
          </p:cNvPr>
          <p:cNvSpPr txBox="1"/>
          <p:nvPr/>
        </p:nvSpPr>
        <p:spPr>
          <a:xfrm>
            <a:off x="1169694" y="1933931"/>
            <a:ext cx="968534"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82E630C1-0A07-4519-A642-301F19E7AC4D}"/>
              </a:ext>
            </a:extLst>
          </p:cNvPr>
          <p:cNvSpPr/>
          <p:nvPr/>
        </p:nvSpPr>
        <p:spPr>
          <a:xfrm>
            <a:off x="262600" y="1936409"/>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2AC2FF0D-D707-4003-A61D-B694C8CE950A}"/>
              </a:ext>
            </a:extLst>
          </p:cNvPr>
          <p:cNvSpPr txBox="1"/>
          <p:nvPr/>
        </p:nvSpPr>
        <p:spPr>
          <a:xfrm>
            <a:off x="234800" y="1923074"/>
            <a:ext cx="646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R3:</a:t>
            </a:r>
          </a:p>
        </p:txBody>
      </p:sp>
      <p:sp>
        <p:nvSpPr>
          <p:cNvPr id="57" name="Rectangle 56">
            <a:extLst>
              <a:ext uri="{FF2B5EF4-FFF2-40B4-BE49-F238E27FC236}">
                <a16:creationId xmlns:a16="http://schemas.microsoft.com/office/drawing/2014/main" id="{7FB75296-E6BD-45B8-970F-A8589DF9AC36}"/>
              </a:ext>
            </a:extLst>
          </p:cNvPr>
          <p:cNvSpPr/>
          <p:nvPr/>
        </p:nvSpPr>
        <p:spPr>
          <a:xfrm>
            <a:off x="2494514" y="1941119"/>
            <a:ext cx="2998094"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ED1CD92F-43F2-4AE6-92AB-C1022D93B08A}"/>
              </a:ext>
            </a:extLst>
          </p:cNvPr>
          <p:cNvSpPr txBox="1"/>
          <p:nvPr/>
        </p:nvSpPr>
        <p:spPr>
          <a:xfrm>
            <a:off x="2446747" y="1949848"/>
            <a:ext cx="31680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rot</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Apfel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7D70EE8D-3E41-4424-A7E9-1B3132DC059A}"/>
              </a:ext>
            </a:extLst>
          </p:cNvPr>
          <p:cNvSpPr/>
          <p:nvPr/>
        </p:nvSpPr>
        <p:spPr>
          <a:xfrm>
            <a:off x="5861619" y="1941118"/>
            <a:ext cx="261427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10FC6DF2-7B3B-4D12-8A65-2192A146D851}"/>
              </a:ext>
            </a:extLst>
          </p:cNvPr>
          <p:cNvSpPr txBox="1"/>
          <p:nvPr/>
        </p:nvSpPr>
        <p:spPr>
          <a:xfrm>
            <a:off x="5867738" y="1933931"/>
            <a:ext cx="2396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klein</a:t>
            </a:r>
            <a:r>
              <a:rPr kumimoji="0" lang="en-GB"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Tür</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8100E5C7-8277-4D5F-A0E2-C09BA83528F9}"/>
              </a:ext>
            </a:extLst>
          </p:cNvPr>
          <p:cNvSpPr/>
          <p:nvPr/>
        </p:nvSpPr>
        <p:spPr>
          <a:xfrm>
            <a:off x="8632984" y="1936163"/>
            <a:ext cx="3047829"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A6ED0F4E-FC86-4462-AB57-2CED7E574AA1}"/>
              </a:ext>
            </a:extLst>
          </p:cNvPr>
          <p:cNvSpPr txBox="1"/>
          <p:nvPr/>
        </p:nvSpPr>
        <p:spPr>
          <a:xfrm>
            <a:off x="8614724" y="1934987"/>
            <a:ext cx="34939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einem</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blau</a:t>
            </a:r>
            <a:r>
              <a:rPr kumimoji="0" lang="en-GB"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Fenster</a:t>
            </a:r>
          </a:p>
        </p:txBody>
      </p:sp>
      <p:pic>
        <p:nvPicPr>
          <p:cNvPr id="16" name="Picture 15" descr="A picture containing text, table&#10;&#10;Description automatically generated">
            <a:extLst>
              <a:ext uri="{FF2B5EF4-FFF2-40B4-BE49-F238E27FC236}">
                <a16:creationId xmlns:a16="http://schemas.microsoft.com/office/drawing/2014/main" id="{965DDF82-6876-4005-85DC-8EDA44DC85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933"/>
          <a:stretch/>
        </p:blipFill>
        <p:spPr>
          <a:xfrm>
            <a:off x="6830396" y="2487133"/>
            <a:ext cx="685297" cy="632204"/>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649204A1-7E08-4452-9AAB-D27C1386995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9656"/>
          <a:stretch/>
        </p:blipFill>
        <p:spPr>
          <a:xfrm>
            <a:off x="9679911" y="2382503"/>
            <a:ext cx="1081640" cy="825823"/>
          </a:xfrm>
          <a:prstGeom prst="rect">
            <a:avLst/>
          </a:prstGeom>
        </p:spPr>
      </p:pic>
      <p:pic>
        <p:nvPicPr>
          <p:cNvPr id="20" name="Picture 19" descr="A picture containing logo&#10;&#10;Description automatically generated">
            <a:extLst>
              <a:ext uri="{FF2B5EF4-FFF2-40B4-BE49-F238E27FC236}">
                <a16:creationId xmlns:a16="http://schemas.microsoft.com/office/drawing/2014/main" id="{AD4ACF40-F430-4705-ABC0-43206CC7D0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4424" y="2448917"/>
            <a:ext cx="620623" cy="728805"/>
          </a:xfrm>
          <a:prstGeom prst="rect">
            <a:avLst/>
          </a:prstGeom>
        </p:spPr>
      </p:pic>
      <p:sp>
        <p:nvSpPr>
          <p:cNvPr id="72" name="TextBox 71">
            <a:extLst>
              <a:ext uri="{FF2B5EF4-FFF2-40B4-BE49-F238E27FC236}">
                <a16:creationId xmlns:a16="http://schemas.microsoft.com/office/drawing/2014/main" id="{79D79A98-6B20-4C46-B51C-465876C53037}"/>
              </a:ext>
            </a:extLst>
          </p:cNvPr>
          <p:cNvSpPr txBox="1"/>
          <p:nvPr/>
        </p:nvSpPr>
        <p:spPr>
          <a:xfrm>
            <a:off x="116558" y="5080283"/>
            <a:ext cx="119213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Note: after these prepositions, use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R3</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endings when talking about </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location 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Rectangle: Rounded Corners 72">
            <a:extLst>
              <a:ext uri="{FF2B5EF4-FFF2-40B4-BE49-F238E27FC236}">
                <a16:creationId xmlns:a16="http://schemas.microsoft.com/office/drawing/2014/main" id="{2F42E962-7830-41B2-B6D4-F023F8BEF55F}"/>
              </a:ext>
            </a:extLst>
          </p:cNvPr>
          <p:cNvSpPr/>
          <p:nvPr/>
        </p:nvSpPr>
        <p:spPr>
          <a:xfrm>
            <a:off x="231460" y="5604531"/>
            <a:ext cx="6335183" cy="66875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D2D88E2B-3300-4DA6-A961-C135BC381301}"/>
              </a:ext>
            </a:extLst>
          </p:cNvPr>
          <p:cNvSpPr txBox="1"/>
          <p:nvPr/>
        </p:nvSpPr>
        <p:spPr>
          <a:xfrm>
            <a:off x="475063" y="5729763"/>
            <a:ext cx="772105"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a:t>
            </a:r>
          </a:p>
        </p:txBody>
      </p:sp>
      <p:sp>
        <p:nvSpPr>
          <p:cNvPr id="75" name="TextBox 74">
            <a:extLst>
              <a:ext uri="{FF2B5EF4-FFF2-40B4-BE49-F238E27FC236}">
                <a16:creationId xmlns:a16="http://schemas.microsoft.com/office/drawing/2014/main" id="{2D31CEC6-15B1-45A7-B1A0-55923F97651C}"/>
              </a:ext>
            </a:extLst>
          </p:cNvPr>
          <p:cNvSpPr txBox="1"/>
          <p:nvPr/>
        </p:nvSpPr>
        <p:spPr>
          <a:xfrm>
            <a:off x="1366125" y="5713927"/>
            <a:ext cx="772104"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p>
        </p:txBody>
      </p:sp>
      <p:sp>
        <p:nvSpPr>
          <p:cNvPr id="77" name="TextBox 76">
            <a:extLst>
              <a:ext uri="{FF2B5EF4-FFF2-40B4-BE49-F238E27FC236}">
                <a16:creationId xmlns:a16="http://schemas.microsoft.com/office/drawing/2014/main" id="{F97020BF-0232-4B36-B497-D9D95A6B3D25}"/>
              </a:ext>
            </a:extLst>
          </p:cNvPr>
          <p:cNvSpPr txBox="1"/>
          <p:nvPr/>
        </p:nvSpPr>
        <p:spPr>
          <a:xfrm>
            <a:off x="4035992" y="5704854"/>
            <a:ext cx="1239909"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neben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8" name="TextBox 77">
            <a:extLst>
              <a:ext uri="{FF2B5EF4-FFF2-40B4-BE49-F238E27FC236}">
                <a16:creationId xmlns:a16="http://schemas.microsoft.com/office/drawing/2014/main" id="{14166077-E0F7-4868-A463-AAD9BA31A72F}"/>
              </a:ext>
            </a:extLst>
          </p:cNvPr>
          <p:cNvSpPr txBox="1"/>
          <p:nvPr/>
        </p:nvSpPr>
        <p:spPr>
          <a:xfrm>
            <a:off x="3158241" y="5712327"/>
            <a:ext cx="772104"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15C64489-E667-408B-A822-10E907882CD7}"/>
              </a:ext>
            </a:extLst>
          </p:cNvPr>
          <p:cNvSpPr txBox="1"/>
          <p:nvPr/>
        </p:nvSpPr>
        <p:spPr>
          <a:xfrm>
            <a:off x="2255528" y="5719980"/>
            <a:ext cx="772104"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a:t>
            </a:r>
          </a:p>
        </p:txBody>
      </p:sp>
      <p:sp>
        <p:nvSpPr>
          <p:cNvPr id="81" name="TextBox 80">
            <a:extLst>
              <a:ext uri="{FF2B5EF4-FFF2-40B4-BE49-F238E27FC236}">
                <a16:creationId xmlns:a16="http://schemas.microsoft.com/office/drawing/2014/main" id="{B3030376-E14C-4A2A-809A-8513F1CB9D07}"/>
              </a:ext>
            </a:extLst>
          </p:cNvPr>
          <p:cNvSpPr txBox="1"/>
          <p:nvPr/>
        </p:nvSpPr>
        <p:spPr>
          <a:xfrm>
            <a:off x="5381548" y="5704854"/>
            <a:ext cx="1059754"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hinter</a:t>
            </a:r>
          </a:p>
        </p:txBody>
      </p:sp>
      <p:sp>
        <p:nvSpPr>
          <p:cNvPr id="87" name="Rectangle: Rounded Corners 86">
            <a:extLst>
              <a:ext uri="{FF2B5EF4-FFF2-40B4-BE49-F238E27FC236}">
                <a16:creationId xmlns:a16="http://schemas.microsoft.com/office/drawing/2014/main" id="{2F234B82-9AC2-4884-9769-3CF4C6675092}"/>
              </a:ext>
            </a:extLst>
          </p:cNvPr>
          <p:cNvSpPr/>
          <p:nvPr/>
        </p:nvSpPr>
        <p:spPr>
          <a:xfrm>
            <a:off x="3939364" y="1997019"/>
            <a:ext cx="375683"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46" name="Rectangle: Rounded Corners 45">
            <a:extLst>
              <a:ext uri="{FF2B5EF4-FFF2-40B4-BE49-F238E27FC236}">
                <a16:creationId xmlns:a16="http://schemas.microsoft.com/office/drawing/2014/main" id="{A2F9A9F7-45B5-49E6-8CCC-D6DDDEF4DB63}"/>
              </a:ext>
            </a:extLst>
          </p:cNvPr>
          <p:cNvSpPr/>
          <p:nvPr/>
        </p:nvSpPr>
        <p:spPr>
          <a:xfrm>
            <a:off x="7327852" y="1972411"/>
            <a:ext cx="375683"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48" name="Rectangle: Rounded Corners 47">
            <a:extLst>
              <a:ext uri="{FF2B5EF4-FFF2-40B4-BE49-F238E27FC236}">
                <a16:creationId xmlns:a16="http://schemas.microsoft.com/office/drawing/2014/main" id="{0621EFE7-0956-4814-9564-F7C580C06ABE}"/>
              </a:ext>
            </a:extLst>
          </p:cNvPr>
          <p:cNvSpPr/>
          <p:nvPr/>
        </p:nvSpPr>
        <p:spPr>
          <a:xfrm>
            <a:off x="10234159" y="1981310"/>
            <a:ext cx="375683"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50" name="TextBox 49">
            <a:extLst>
              <a:ext uri="{FF2B5EF4-FFF2-40B4-BE49-F238E27FC236}">
                <a16:creationId xmlns:a16="http://schemas.microsoft.com/office/drawing/2014/main" id="{59AF3676-35F0-4CD4-9AB4-931F361F0678}"/>
              </a:ext>
            </a:extLst>
          </p:cNvPr>
          <p:cNvSpPr txBox="1"/>
          <p:nvPr/>
        </p:nvSpPr>
        <p:spPr>
          <a:xfrm>
            <a:off x="114487" y="3756998"/>
            <a:ext cx="113604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are the same after the </a:t>
            </a:r>
            <a:r>
              <a:rPr kumimoji="0" lang="en-US" sz="22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definite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article:</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Speech Bubble: Rectangle with Corners Rounded 51">
            <a:extLst>
              <a:ext uri="{FF2B5EF4-FFF2-40B4-BE49-F238E27FC236}">
                <a16:creationId xmlns:a16="http://schemas.microsoft.com/office/drawing/2014/main" id="{99843F14-CFE8-4A96-B635-FB074344A627}"/>
              </a:ext>
            </a:extLst>
          </p:cNvPr>
          <p:cNvSpPr/>
          <p:nvPr/>
        </p:nvSpPr>
        <p:spPr>
          <a:xfrm>
            <a:off x="6408712" y="3779998"/>
            <a:ext cx="5548616" cy="700741"/>
          </a:xfrm>
          <a:prstGeom prst="wedgeRoundRectCallout">
            <a:avLst>
              <a:gd name="adj1" fmla="val -53611"/>
              <a:gd name="adj2" fmla="val 2421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Plural R3 endings are also always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en</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b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R3 plural nouns also add -n  or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en</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53" name="Rectangle 52">
            <a:extLst>
              <a:ext uri="{FF2B5EF4-FFF2-40B4-BE49-F238E27FC236}">
                <a16:creationId xmlns:a16="http://schemas.microsoft.com/office/drawing/2014/main" id="{476E5E96-48D9-48B6-98DE-28FF2E979754}"/>
              </a:ext>
            </a:extLst>
          </p:cNvPr>
          <p:cNvSpPr/>
          <p:nvPr/>
        </p:nvSpPr>
        <p:spPr>
          <a:xfrm>
            <a:off x="2481767" y="3194967"/>
            <a:ext cx="2998094"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06D35DE6-A280-456C-978C-45A4B2730D1D}"/>
              </a:ext>
            </a:extLst>
          </p:cNvPr>
          <p:cNvSpPr txBox="1"/>
          <p:nvPr/>
        </p:nvSpPr>
        <p:spPr>
          <a:xfrm>
            <a:off x="2434000" y="3203696"/>
            <a:ext cx="31680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rot</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Apfel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Rectangle: Rounded Corners 63">
            <a:extLst>
              <a:ext uri="{FF2B5EF4-FFF2-40B4-BE49-F238E27FC236}">
                <a16:creationId xmlns:a16="http://schemas.microsoft.com/office/drawing/2014/main" id="{ABC9E4B0-AF48-414B-9022-49B8A193DECA}"/>
              </a:ext>
            </a:extLst>
          </p:cNvPr>
          <p:cNvSpPr/>
          <p:nvPr/>
        </p:nvSpPr>
        <p:spPr>
          <a:xfrm>
            <a:off x="3694424" y="3240972"/>
            <a:ext cx="375683"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65" name="Rectangle 64">
            <a:extLst>
              <a:ext uri="{FF2B5EF4-FFF2-40B4-BE49-F238E27FC236}">
                <a16:creationId xmlns:a16="http://schemas.microsoft.com/office/drawing/2014/main" id="{C03D8558-0053-4D7F-889C-F667DD2007F4}"/>
              </a:ext>
            </a:extLst>
          </p:cNvPr>
          <p:cNvSpPr/>
          <p:nvPr/>
        </p:nvSpPr>
        <p:spPr>
          <a:xfrm>
            <a:off x="5861619" y="3190309"/>
            <a:ext cx="261427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04633890-94C4-4880-BE74-69D28CEEA6B5}"/>
              </a:ext>
            </a:extLst>
          </p:cNvPr>
          <p:cNvSpPr txBox="1"/>
          <p:nvPr/>
        </p:nvSpPr>
        <p:spPr>
          <a:xfrm>
            <a:off x="5867738" y="3183122"/>
            <a:ext cx="2396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klein</a:t>
            </a:r>
            <a:r>
              <a:rPr kumimoji="0" lang="en-GB"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Tür</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Rectangle: Rounded Corners 66">
            <a:extLst>
              <a:ext uri="{FF2B5EF4-FFF2-40B4-BE49-F238E27FC236}">
                <a16:creationId xmlns:a16="http://schemas.microsoft.com/office/drawing/2014/main" id="{D63FCA16-6F81-4ED1-A396-B3CD27A51D15}"/>
              </a:ext>
            </a:extLst>
          </p:cNvPr>
          <p:cNvSpPr/>
          <p:nvPr/>
        </p:nvSpPr>
        <p:spPr>
          <a:xfrm>
            <a:off x="7140010" y="3221602"/>
            <a:ext cx="375683"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68" name="Rectangle 67">
            <a:extLst>
              <a:ext uri="{FF2B5EF4-FFF2-40B4-BE49-F238E27FC236}">
                <a16:creationId xmlns:a16="http://schemas.microsoft.com/office/drawing/2014/main" id="{0943934E-41C5-4FA1-9517-A9B2DC644F84}"/>
              </a:ext>
            </a:extLst>
          </p:cNvPr>
          <p:cNvSpPr/>
          <p:nvPr/>
        </p:nvSpPr>
        <p:spPr>
          <a:xfrm>
            <a:off x="8632708" y="3184298"/>
            <a:ext cx="3047829"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TextBox 75">
            <a:extLst>
              <a:ext uri="{FF2B5EF4-FFF2-40B4-BE49-F238E27FC236}">
                <a16:creationId xmlns:a16="http://schemas.microsoft.com/office/drawing/2014/main" id="{76946228-1628-4C51-A91C-6D9342ABCDA2}"/>
              </a:ext>
            </a:extLst>
          </p:cNvPr>
          <p:cNvSpPr txBox="1"/>
          <p:nvPr/>
        </p:nvSpPr>
        <p:spPr>
          <a:xfrm>
            <a:off x="8614448" y="3183122"/>
            <a:ext cx="34939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blau</a:t>
            </a:r>
            <a:r>
              <a:rPr kumimoji="0" lang="en-GB" sz="22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Fenster</a:t>
            </a:r>
          </a:p>
        </p:txBody>
      </p:sp>
      <p:sp>
        <p:nvSpPr>
          <p:cNvPr id="79" name="Rectangle: Rounded Corners 78">
            <a:extLst>
              <a:ext uri="{FF2B5EF4-FFF2-40B4-BE49-F238E27FC236}">
                <a16:creationId xmlns:a16="http://schemas.microsoft.com/office/drawing/2014/main" id="{97FF7BC2-3729-4F51-975B-3C837962288B}"/>
              </a:ext>
            </a:extLst>
          </p:cNvPr>
          <p:cNvSpPr/>
          <p:nvPr/>
        </p:nvSpPr>
        <p:spPr>
          <a:xfrm>
            <a:off x="10032890" y="3227633"/>
            <a:ext cx="375683" cy="35392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90" name="TextBox 89">
            <a:extLst>
              <a:ext uri="{FF2B5EF4-FFF2-40B4-BE49-F238E27FC236}">
                <a16:creationId xmlns:a16="http://schemas.microsoft.com/office/drawing/2014/main" id="{2B3D1045-E22D-4FF7-A786-EB0A37765D33}"/>
              </a:ext>
            </a:extLst>
          </p:cNvPr>
          <p:cNvSpPr txBox="1"/>
          <p:nvPr/>
        </p:nvSpPr>
        <p:spPr>
          <a:xfrm>
            <a:off x="1169694" y="4341105"/>
            <a:ext cx="968534"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F9B86F64-4C41-45A9-93F6-0CC1859A716A}"/>
              </a:ext>
            </a:extLst>
          </p:cNvPr>
          <p:cNvSpPr/>
          <p:nvPr/>
        </p:nvSpPr>
        <p:spPr>
          <a:xfrm>
            <a:off x="2494513" y="4345335"/>
            <a:ext cx="3718031"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2" name="TextBox 91">
            <a:extLst>
              <a:ext uri="{FF2B5EF4-FFF2-40B4-BE49-F238E27FC236}">
                <a16:creationId xmlns:a16="http://schemas.microsoft.com/office/drawing/2014/main" id="{09BA2503-302F-49DB-84F1-5FC403943192}"/>
              </a:ext>
            </a:extLst>
          </p:cNvPr>
          <p:cNvSpPr txBox="1"/>
          <p:nvPr/>
        </p:nvSpPr>
        <p:spPr>
          <a:xfrm>
            <a:off x="2387726" y="4341105"/>
            <a:ext cx="39717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groß</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Gebäude</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4" name="Rectangle: Rounded Corners 93">
            <a:extLst>
              <a:ext uri="{FF2B5EF4-FFF2-40B4-BE49-F238E27FC236}">
                <a16:creationId xmlns:a16="http://schemas.microsoft.com/office/drawing/2014/main" id="{D52060B6-980E-4250-BF96-04E3405BE770}"/>
              </a:ext>
            </a:extLst>
          </p:cNvPr>
          <p:cNvSpPr/>
          <p:nvPr/>
        </p:nvSpPr>
        <p:spPr>
          <a:xfrm>
            <a:off x="813408" y="5827455"/>
            <a:ext cx="375683"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95" name="Rectangle: Rounded Corners 94">
            <a:extLst>
              <a:ext uri="{FF2B5EF4-FFF2-40B4-BE49-F238E27FC236}">
                <a16:creationId xmlns:a16="http://schemas.microsoft.com/office/drawing/2014/main" id="{3DDF5308-6C2F-4122-8E9E-A7073981D5AE}"/>
              </a:ext>
            </a:extLst>
          </p:cNvPr>
          <p:cNvSpPr/>
          <p:nvPr/>
        </p:nvSpPr>
        <p:spPr>
          <a:xfrm>
            <a:off x="1736514" y="5803862"/>
            <a:ext cx="375683"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96" name="Rectangle: Rounded Corners 95">
            <a:extLst>
              <a:ext uri="{FF2B5EF4-FFF2-40B4-BE49-F238E27FC236}">
                <a16:creationId xmlns:a16="http://schemas.microsoft.com/office/drawing/2014/main" id="{DD2A7467-F821-437D-B4F3-612233B79DC7}"/>
              </a:ext>
            </a:extLst>
          </p:cNvPr>
          <p:cNvSpPr/>
          <p:nvPr/>
        </p:nvSpPr>
        <p:spPr>
          <a:xfrm>
            <a:off x="2582913" y="5820067"/>
            <a:ext cx="375683"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97" name="Rectangle: Rounded Corners 96">
            <a:extLst>
              <a:ext uri="{FF2B5EF4-FFF2-40B4-BE49-F238E27FC236}">
                <a16:creationId xmlns:a16="http://schemas.microsoft.com/office/drawing/2014/main" id="{A08D1250-DA36-479D-986A-524CDCE61694}"/>
              </a:ext>
            </a:extLst>
          </p:cNvPr>
          <p:cNvSpPr/>
          <p:nvPr/>
        </p:nvSpPr>
        <p:spPr>
          <a:xfrm>
            <a:off x="3496356" y="5758723"/>
            <a:ext cx="375683"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98" name="Rectangle: Rounded Corners 97">
            <a:extLst>
              <a:ext uri="{FF2B5EF4-FFF2-40B4-BE49-F238E27FC236}">
                <a16:creationId xmlns:a16="http://schemas.microsoft.com/office/drawing/2014/main" id="{D0A93913-B826-4C43-959D-99733A5B7DB4}"/>
              </a:ext>
            </a:extLst>
          </p:cNvPr>
          <p:cNvSpPr/>
          <p:nvPr/>
        </p:nvSpPr>
        <p:spPr>
          <a:xfrm>
            <a:off x="4353527" y="5766196"/>
            <a:ext cx="831421"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99" name="Rectangle: Rounded Corners 98">
            <a:extLst>
              <a:ext uri="{FF2B5EF4-FFF2-40B4-BE49-F238E27FC236}">
                <a16:creationId xmlns:a16="http://schemas.microsoft.com/office/drawing/2014/main" id="{A141AADF-2C2F-465F-ABA0-AF4CB549E402}"/>
              </a:ext>
            </a:extLst>
          </p:cNvPr>
          <p:cNvSpPr/>
          <p:nvPr/>
        </p:nvSpPr>
        <p:spPr>
          <a:xfrm>
            <a:off x="5680289" y="5758497"/>
            <a:ext cx="728423" cy="35392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Tree>
    <p:extLst>
      <p:ext uri="{BB962C8B-B14F-4D97-AF65-F5344CB8AC3E}">
        <p14:creationId xmlns:p14="http://schemas.microsoft.com/office/powerpoint/2010/main" val="205025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8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4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4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64"/>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67"/>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6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79"/>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9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9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7"/>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8"/>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80"/>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81"/>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94"/>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95"/>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9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97"/>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98"/>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99"/>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1" nodeType="clickEffect">
                                  <p:stCondLst>
                                    <p:cond delay="0"/>
                                  </p:stCondLst>
                                  <p:childTnLst>
                                    <p:set>
                                      <p:cBhvr>
                                        <p:cTn id="136" dur="1" fill="hold">
                                          <p:stCondLst>
                                            <p:cond delay="0"/>
                                          </p:stCondLst>
                                        </p:cTn>
                                        <p:tgtEl>
                                          <p:spTgt spid="94"/>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childTnLst>
                                    <p:set>
                                      <p:cBhvr>
                                        <p:cTn id="140" dur="1" fill="hold">
                                          <p:stCondLst>
                                            <p:cond delay="0"/>
                                          </p:stCondLst>
                                        </p:cTn>
                                        <p:tgtEl>
                                          <p:spTgt spid="95"/>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96"/>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1" nodeType="clickEffect">
                                  <p:stCondLst>
                                    <p:cond delay="0"/>
                                  </p:stCondLst>
                                  <p:childTnLst>
                                    <p:set>
                                      <p:cBhvr>
                                        <p:cTn id="148" dur="1" fill="hold">
                                          <p:stCondLst>
                                            <p:cond delay="0"/>
                                          </p:stCondLst>
                                        </p:cTn>
                                        <p:tgtEl>
                                          <p:spTgt spid="97"/>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1" presetClass="exit" presetSubtype="0" fill="hold" grpId="1" nodeType="clickEffect">
                                  <p:stCondLst>
                                    <p:cond delay="0"/>
                                  </p:stCondLst>
                                  <p:childTnLst>
                                    <p:set>
                                      <p:cBhvr>
                                        <p:cTn id="152" dur="1" fill="hold">
                                          <p:stCondLst>
                                            <p:cond delay="0"/>
                                          </p:stCondLst>
                                        </p:cTn>
                                        <p:tgtEl>
                                          <p:spTgt spid="98"/>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 presetClass="exit" presetSubtype="0" fill="hold" grpId="1" nodeType="clickEffect">
                                  <p:stCondLst>
                                    <p:cond delay="0"/>
                                  </p:stCondLst>
                                  <p:childTnLst>
                                    <p:set>
                                      <p:cBhvr>
                                        <p:cTn id="156" dur="1" fill="hold">
                                          <p:stCondLst>
                                            <p:cond delay="0"/>
                                          </p:stCondLst>
                                        </p:cTn>
                                        <p:tgtEl>
                                          <p:spTgt spid="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4" grpId="0" animBg="1"/>
      <p:bldP spid="55" grpId="0" animBg="1"/>
      <p:bldP spid="56" grpId="0"/>
      <p:bldP spid="57" grpId="0" animBg="1"/>
      <p:bldP spid="58" grpId="0"/>
      <p:bldP spid="59" grpId="0" animBg="1"/>
      <p:bldP spid="60" grpId="0"/>
      <p:bldP spid="61" grpId="0" animBg="1"/>
      <p:bldP spid="62" grpId="0"/>
      <p:bldP spid="72" grpId="0"/>
      <p:bldP spid="73" grpId="0" animBg="1"/>
      <p:bldP spid="74" grpId="0" animBg="1"/>
      <p:bldP spid="75" grpId="0" animBg="1"/>
      <p:bldP spid="77" grpId="0" animBg="1"/>
      <p:bldP spid="78" grpId="0" animBg="1"/>
      <p:bldP spid="80" grpId="0" animBg="1"/>
      <p:bldP spid="81" grpId="0" animBg="1"/>
      <p:bldP spid="87" grpId="0" animBg="1"/>
      <p:bldP spid="87" grpId="1" animBg="1"/>
      <p:bldP spid="46" grpId="0" animBg="1"/>
      <p:bldP spid="46" grpId="1" animBg="1"/>
      <p:bldP spid="48" grpId="0" animBg="1"/>
      <p:bldP spid="48" grpId="1" animBg="1"/>
      <p:bldP spid="50" grpId="0"/>
      <p:bldP spid="52" grpId="0" animBg="1"/>
      <p:bldP spid="53" grpId="0" animBg="1"/>
      <p:bldP spid="63" grpId="0"/>
      <p:bldP spid="64" grpId="0" animBg="1"/>
      <p:bldP spid="64" grpId="1" animBg="1"/>
      <p:bldP spid="65" grpId="0" animBg="1"/>
      <p:bldP spid="66" grpId="0"/>
      <p:bldP spid="67" grpId="0" animBg="1"/>
      <p:bldP spid="67" grpId="1" animBg="1"/>
      <p:bldP spid="68" grpId="0" animBg="1"/>
      <p:bldP spid="76" grpId="0"/>
      <p:bldP spid="79" grpId="0" animBg="1"/>
      <p:bldP spid="79" grpId="1" animBg="1"/>
      <p:bldP spid="90" grpId="0" animBg="1"/>
      <p:bldP spid="91" grpId="0" animBg="1"/>
      <p:bldP spid="92" grpId="0"/>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descr="A picture containing logo&#10;&#10;Description automatically generated">
            <a:extLst>
              <a:ext uri="{FF2B5EF4-FFF2-40B4-BE49-F238E27FC236}">
                <a16:creationId xmlns:a16="http://schemas.microsoft.com/office/drawing/2014/main" id="{47018D94-6FAD-48BD-B6E4-0A25D6F544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8461" y="426050"/>
            <a:ext cx="2278625" cy="2336390"/>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924249" cy="869950"/>
          </a:xfrm>
          <a:prstGeom prst="rect">
            <a:avLst/>
          </a:prstGeom>
        </p:spPr>
      </p:pic>
      <p:sp>
        <p:nvSpPr>
          <p:cNvPr id="4" name="Title 3"/>
          <p:cNvSpPr>
            <a:spLocks noGrp="1"/>
          </p:cNvSpPr>
          <p:nvPr>
            <p:ph type="title"/>
          </p:nvPr>
        </p:nvSpPr>
        <p:spPr>
          <a:xfrm>
            <a:off x="0" y="294041"/>
            <a:ext cx="5471410" cy="707849"/>
          </a:xfrm>
        </p:spPr>
        <p:txBody>
          <a:bodyPr>
            <a:normAutofit/>
          </a:bodyPr>
          <a:lstStyle/>
          <a:p>
            <a:r>
              <a:rPr lang="en-GB" sz="3600" b="1" dirty="0">
                <a:solidFill>
                  <a:schemeClr val="bg1"/>
                </a:solidFill>
              </a:rPr>
              <a:t>Katrin mag </a:t>
            </a:r>
            <a:r>
              <a:rPr lang="en-GB" sz="3600" b="1" dirty="0" err="1">
                <a:solidFill>
                  <a:schemeClr val="bg1"/>
                </a:solidFill>
              </a:rPr>
              <a:t>ihr</a:t>
            </a:r>
            <a:r>
              <a:rPr lang="en-GB" sz="3600" b="1" dirty="0">
                <a:solidFill>
                  <a:schemeClr val="bg1"/>
                </a:solidFill>
              </a:rPr>
              <a:t> Zimmer!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D0A7506F-29ED-4BB9-B494-801E81BE4CEF}"/>
              </a:ext>
            </a:extLst>
          </p:cNvPr>
          <p:cNvPicPr>
            <a:picLocks noChangeAspect="1"/>
          </p:cNvPicPr>
          <p:nvPr/>
        </p:nvPicPr>
        <p:blipFill>
          <a:blip r:embed="rId6"/>
          <a:stretch>
            <a:fillRect/>
          </a:stretch>
        </p:blipFill>
        <p:spPr>
          <a:xfrm>
            <a:off x="4230634" y="1644406"/>
            <a:ext cx="7726693" cy="4485390"/>
          </a:xfrm>
          <a:prstGeom prst="rect">
            <a:avLst/>
          </a:prstGeom>
        </p:spPr>
      </p:pic>
      <p:sp>
        <p:nvSpPr>
          <p:cNvPr id="17" name="Speech Bubble: Rectangle with Corners Rounded 16">
            <a:extLst>
              <a:ext uri="{FF2B5EF4-FFF2-40B4-BE49-F238E27FC236}">
                <a16:creationId xmlns:a16="http://schemas.microsoft.com/office/drawing/2014/main" id="{E0CCD9C4-2638-41D3-ADBF-A7D598F3F141}"/>
              </a:ext>
            </a:extLst>
          </p:cNvPr>
          <p:cNvSpPr/>
          <p:nvPr/>
        </p:nvSpPr>
        <p:spPr>
          <a:xfrm>
            <a:off x="5924249" y="163896"/>
            <a:ext cx="3214255" cy="1048977"/>
          </a:xfrm>
          <a:prstGeom prst="wedgeRoundRectCallout">
            <a:avLst>
              <a:gd name="adj1" fmla="val 58108"/>
              <a:gd name="adj2" fmla="val 19728"/>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to use the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dative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to talk about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current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location.</a:t>
            </a:r>
          </a:p>
        </p:txBody>
      </p:sp>
      <p:sp>
        <p:nvSpPr>
          <p:cNvPr id="6" name="Rectangle 5">
            <a:extLst>
              <a:ext uri="{FF2B5EF4-FFF2-40B4-BE49-F238E27FC236}">
                <a16:creationId xmlns:a16="http://schemas.microsoft.com/office/drawing/2014/main" id="{C309EAF2-DA8D-4334-BDD7-9362B4C6AE78}"/>
              </a:ext>
            </a:extLst>
          </p:cNvPr>
          <p:cNvSpPr/>
          <p:nvPr/>
        </p:nvSpPr>
        <p:spPr>
          <a:xfrm>
            <a:off x="303830" y="1735331"/>
            <a:ext cx="4343121" cy="495457"/>
          </a:xfrm>
          <a:prstGeom prst="rect">
            <a:avLst/>
          </a:prstGeom>
          <a:solidFill>
            <a:schemeClr val="bg1"/>
          </a:solidFill>
        </p:spPr>
        <p:txBody>
          <a:bodyPr wrap="square" anchor="ctr">
            <a:spAutoFit/>
          </a:bodyPr>
          <a:lstStyle/>
          <a:p>
            <a:pPr lvl="0">
              <a:lnSpc>
                <a:spcPct val="150000"/>
              </a:lnSpc>
              <a:defRPr/>
            </a:pPr>
            <a:r>
              <a:rPr lang="en-US" sz="2000" dirty="0">
                <a:solidFill>
                  <a:srgbClr val="4472C4">
                    <a:lumMod val="50000"/>
                  </a:srgbClr>
                </a:solidFill>
              </a:rPr>
              <a:t>1. der Teddy – </a:t>
            </a:r>
            <a:r>
              <a:rPr lang="en-US" sz="2000" dirty="0" err="1">
                <a:solidFill>
                  <a:srgbClr val="4472C4">
                    <a:lumMod val="50000"/>
                  </a:srgbClr>
                </a:solidFill>
              </a:rPr>
              <a:t>blau</a:t>
            </a:r>
            <a:r>
              <a:rPr lang="en-US" sz="2000" dirty="0">
                <a:solidFill>
                  <a:srgbClr val="4472C4">
                    <a:lumMod val="50000"/>
                  </a:srgbClr>
                </a:solidFill>
              </a:rPr>
              <a:t> – Bett</a:t>
            </a:r>
          </a:p>
        </p:txBody>
      </p:sp>
      <p:sp>
        <p:nvSpPr>
          <p:cNvPr id="8" name="Rectangle 7">
            <a:extLst>
              <a:ext uri="{FF2B5EF4-FFF2-40B4-BE49-F238E27FC236}">
                <a16:creationId xmlns:a16="http://schemas.microsoft.com/office/drawing/2014/main" id="{7FA58671-1826-4E5C-B5C1-B7D92E8DE576}"/>
              </a:ext>
            </a:extLst>
          </p:cNvPr>
          <p:cNvSpPr/>
          <p:nvPr/>
        </p:nvSpPr>
        <p:spPr>
          <a:xfrm>
            <a:off x="234673" y="1097500"/>
            <a:ext cx="1136850" cy="576120"/>
          </a:xfrm>
          <a:prstGeom prst="rect">
            <a:avLst/>
          </a:prstGeom>
        </p:spPr>
        <p:txBody>
          <a:bodyPr wrap="none">
            <a:spAutoFit/>
          </a:bodyPr>
          <a:lstStyle/>
          <a:p>
            <a:pPr lvl="0">
              <a:lnSpc>
                <a:spcPct val="150000"/>
              </a:lnSpc>
              <a:defRPr/>
            </a:pPr>
            <a:r>
              <a:rPr lang="en-US" sz="2400" dirty="0">
                <a:solidFill>
                  <a:srgbClr val="4472C4">
                    <a:lumMod val="50000"/>
                  </a:srgbClr>
                </a:solidFill>
              </a:rPr>
              <a:t>Wo </a:t>
            </a:r>
            <a:r>
              <a:rPr lang="en-US" sz="2400" dirty="0" err="1">
                <a:solidFill>
                  <a:srgbClr val="4472C4">
                    <a:lumMod val="50000"/>
                  </a:srgbClr>
                </a:solidFill>
              </a:rPr>
              <a:t>ist</a:t>
            </a:r>
            <a:r>
              <a:rPr lang="en-US" sz="2400" dirty="0">
                <a:solidFill>
                  <a:srgbClr val="4472C4">
                    <a:lumMod val="50000"/>
                  </a:srgbClr>
                </a:solidFill>
              </a:rPr>
              <a:t>:</a:t>
            </a:r>
          </a:p>
        </p:txBody>
      </p:sp>
      <p:sp>
        <p:nvSpPr>
          <p:cNvPr id="21" name="Rectangle 20">
            <a:extLst>
              <a:ext uri="{FF2B5EF4-FFF2-40B4-BE49-F238E27FC236}">
                <a16:creationId xmlns:a16="http://schemas.microsoft.com/office/drawing/2014/main" id="{9C89B51A-0D1F-4356-90DA-0AAAC4A00086}"/>
              </a:ext>
            </a:extLst>
          </p:cNvPr>
          <p:cNvSpPr/>
          <p:nvPr/>
        </p:nvSpPr>
        <p:spPr>
          <a:xfrm>
            <a:off x="303830" y="2232949"/>
            <a:ext cx="4343121" cy="495457"/>
          </a:xfrm>
          <a:prstGeom prst="rect">
            <a:avLst/>
          </a:prstGeom>
          <a:solidFill>
            <a:schemeClr val="bg1"/>
          </a:solidFill>
        </p:spPr>
        <p:txBody>
          <a:bodyPr wrap="square" anchor="ctr">
            <a:spAutoFit/>
          </a:bodyPr>
          <a:lstStyle/>
          <a:p>
            <a:pPr lvl="0">
              <a:lnSpc>
                <a:spcPct val="150000"/>
              </a:lnSpc>
              <a:defRPr/>
            </a:pPr>
            <a:r>
              <a:rPr lang="en-US" sz="2000" dirty="0">
                <a:solidFill>
                  <a:srgbClr val="4472C4">
                    <a:lumMod val="50000"/>
                  </a:srgbClr>
                </a:solidFill>
              </a:rPr>
              <a:t>2. das Fenster – </a:t>
            </a:r>
            <a:r>
              <a:rPr lang="en-US" sz="2000" dirty="0" err="1">
                <a:solidFill>
                  <a:srgbClr val="4472C4">
                    <a:lumMod val="50000"/>
                  </a:srgbClr>
                </a:solidFill>
              </a:rPr>
              <a:t>klein</a:t>
            </a:r>
            <a:r>
              <a:rPr lang="en-US" sz="2000" dirty="0">
                <a:solidFill>
                  <a:srgbClr val="4472C4">
                    <a:lumMod val="50000"/>
                  </a:srgbClr>
                </a:solidFill>
              </a:rPr>
              <a:t> – Teddy</a:t>
            </a:r>
          </a:p>
        </p:txBody>
      </p:sp>
      <p:sp>
        <p:nvSpPr>
          <p:cNvPr id="22" name="Rectangle 21">
            <a:extLst>
              <a:ext uri="{FF2B5EF4-FFF2-40B4-BE49-F238E27FC236}">
                <a16:creationId xmlns:a16="http://schemas.microsoft.com/office/drawing/2014/main" id="{F7732699-7815-42C0-A08E-97F31869B4A6}"/>
              </a:ext>
            </a:extLst>
          </p:cNvPr>
          <p:cNvSpPr/>
          <p:nvPr/>
        </p:nvSpPr>
        <p:spPr>
          <a:xfrm>
            <a:off x="303830" y="2699106"/>
            <a:ext cx="4343121" cy="495457"/>
          </a:xfrm>
          <a:prstGeom prst="rect">
            <a:avLst/>
          </a:prstGeom>
          <a:solidFill>
            <a:schemeClr val="bg1"/>
          </a:solidFill>
        </p:spPr>
        <p:txBody>
          <a:bodyPr wrap="square" anchor="ctr">
            <a:spAutoFit/>
          </a:bodyPr>
          <a:lstStyle/>
          <a:p>
            <a:pPr lvl="0">
              <a:lnSpc>
                <a:spcPct val="150000"/>
              </a:lnSpc>
              <a:defRPr/>
            </a:pPr>
            <a:r>
              <a:rPr lang="en-US" sz="2000" dirty="0">
                <a:solidFill>
                  <a:srgbClr val="4472C4">
                    <a:lumMod val="50000"/>
                  </a:srgbClr>
                </a:solidFill>
              </a:rPr>
              <a:t>3. der Tisch – </a:t>
            </a:r>
            <a:r>
              <a:rPr lang="en-US" sz="2000" dirty="0" err="1">
                <a:solidFill>
                  <a:srgbClr val="4472C4">
                    <a:lumMod val="50000"/>
                  </a:srgbClr>
                </a:solidFill>
              </a:rPr>
              <a:t>weiß</a:t>
            </a:r>
            <a:r>
              <a:rPr lang="en-US" sz="2000" dirty="0">
                <a:solidFill>
                  <a:srgbClr val="4472C4">
                    <a:lumMod val="50000"/>
                  </a:srgbClr>
                </a:solidFill>
              </a:rPr>
              <a:t> – Boden</a:t>
            </a:r>
          </a:p>
        </p:txBody>
      </p:sp>
      <p:sp>
        <p:nvSpPr>
          <p:cNvPr id="24" name="Rectangle 23">
            <a:extLst>
              <a:ext uri="{FF2B5EF4-FFF2-40B4-BE49-F238E27FC236}">
                <a16:creationId xmlns:a16="http://schemas.microsoft.com/office/drawing/2014/main" id="{5D047375-9ED2-4C1D-B2EC-DC979764D783}"/>
              </a:ext>
            </a:extLst>
          </p:cNvPr>
          <p:cNvSpPr/>
          <p:nvPr/>
        </p:nvSpPr>
        <p:spPr>
          <a:xfrm>
            <a:off x="312528" y="3195243"/>
            <a:ext cx="4334423" cy="495457"/>
          </a:xfrm>
          <a:prstGeom prst="rect">
            <a:avLst/>
          </a:prstGeom>
          <a:solidFill>
            <a:schemeClr val="bg1"/>
          </a:solidFill>
        </p:spPr>
        <p:txBody>
          <a:bodyPr wrap="square" anchor="ctr">
            <a:spAutoFit/>
          </a:bodyPr>
          <a:lstStyle/>
          <a:p>
            <a:pPr lvl="0">
              <a:lnSpc>
                <a:spcPct val="150000"/>
              </a:lnSpc>
              <a:defRPr/>
            </a:pPr>
            <a:r>
              <a:rPr lang="en-US" sz="2000" dirty="0">
                <a:solidFill>
                  <a:srgbClr val="4472C4">
                    <a:lumMod val="50000"/>
                  </a:srgbClr>
                </a:solidFill>
              </a:rPr>
              <a:t>4. die </a:t>
            </a:r>
            <a:r>
              <a:rPr lang="en-US" sz="2000" dirty="0" err="1">
                <a:solidFill>
                  <a:srgbClr val="4472C4">
                    <a:lumMod val="50000"/>
                  </a:srgbClr>
                </a:solidFill>
              </a:rPr>
              <a:t>Tasche</a:t>
            </a:r>
            <a:r>
              <a:rPr lang="en-US" sz="2000" dirty="0">
                <a:solidFill>
                  <a:srgbClr val="4472C4">
                    <a:lumMod val="50000"/>
                  </a:srgbClr>
                </a:solidFill>
              </a:rPr>
              <a:t> – neu – Wand </a:t>
            </a:r>
          </a:p>
        </p:txBody>
      </p:sp>
      <p:sp>
        <p:nvSpPr>
          <p:cNvPr id="25" name="Rectangle 24">
            <a:extLst>
              <a:ext uri="{FF2B5EF4-FFF2-40B4-BE49-F238E27FC236}">
                <a16:creationId xmlns:a16="http://schemas.microsoft.com/office/drawing/2014/main" id="{79A59707-330B-4255-8D3D-8CBD0752B52B}"/>
              </a:ext>
            </a:extLst>
          </p:cNvPr>
          <p:cNvSpPr/>
          <p:nvPr/>
        </p:nvSpPr>
        <p:spPr>
          <a:xfrm>
            <a:off x="312528" y="3690700"/>
            <a:ext cx="4334423" cy="495457"/>
          </a:xfrm>
          <a:prstGeom prst="rect">
            <a:avLst/>
          </a:prstGeom>
          <a:solidFill>
            <a:schemeClr val="bg1"/>
          </a:solidFill>
        </p:spPr>
        <p:txBody>
          <a:bodyPr wrap="square" anchor="ctr">
            <a:spAutoFit/>
          </a:bodyPr>
          <a:lstStyle/>
          <a:p>
            <a:pPr lvl="0">
              <a:lnSpc>
                <a:spcPct val="150000"/>
              </a:lnSpc>
              <a:defRPr/>
            </a:pPr>
            <a:r>
              <a:rPr lang="en-US" sz="2000" dirty="0">
                <a:solidFill>
                  <a:srgbClr val="4472C4">
                    <a:lumMod val="50000"/>
                  </a:srgbClr>
                </a:solidFill>
              </a:rPr>
              <a:t>5. das Bett – </a:t>
            </a:r>
            <a:r>
              <a:rPr lang="en-US" sz="2000" dirty="0" err="1">
                <a:solidFill>
                  <a:srgbClr val="4472C4">
                    <a:lumMod val="50000"/>
                  </a:srgbClr>
                </a:solidFill>
              </a:rPr>
              <a:t>schön</a:t>
            </a:r>
            <a:r>
              <a:rPr lang="en-US" sz="2000" dirty="0">
                <a:solidFill>
                  <a:srgbClr val="4472C4">
                    <a:lumMod val="50000"/>
                  </a:srgbClr>
                </a:solidFill>
              </a:rPr>
              <a:t> – Tisch</a:t>
            </a:r>
          </a:p>
        </p:txBody>
      </p:sp>
      <p:sp>
        <p:nvSpPr>
          <p:cNvPr id="28" name="Rectangle 27">
            <a:extLst>
              <a:ext uri="{FF2B5EF4-FFF2-40B4-BE49-F238E27FC236}">
                <a16:creationId xmlns:a16="http://schemas.microsoft.com/office/drawing/2014/main" id="{C893A76F-8660-4787-B2BA-C611C507F2F4}"/>
              </a:ext>
            </a:extLst>
          </p:cNvPr>
          <p:cNvSpPr/>
          <p:nvPr/>
        </p:nvSpPr>
        <p:spPr>
          <a:xfrm>
            <a:off x="312528" y="4186157"/>
            <a:ext cx="4334423" cy="495457"/>
          </a:xfrm>
          <a:prstGeom prst="rect">
            <a:avLst/>
          </a:prstGeom>
          <a:solidFill>
            <a:schemeClr val="bg1"/>
          </a:solidFill>
        </p:spPr>
        <p:txBody>
          <a:bodyPr wrap="square" anchor="ctr">
            <a:spAutoFit/>
          </a:bodyPr>
          <a:lstStyle/>
          <a:p>
            <a:pPr lvl="0">
              <a:lnSpc>
                <a:spcPct val="150000"/>
              </a:lnSpc>
              <a:defRPr/>
            </a:pPr>
            <a:r>
              <a:rPr lang="en-US" sz="2000" dirty="0">
                <a:solidFill>
                  <a:srgbClr val="4472C4">
                    <a:lumMod val="50000"/>
                  </a:srgbClr>
                </a:solidFill>
              </a:rPr>
              <a:t>6. die </a:t>
            </a:r>
            <a:r>
              <a:rPr lang="en-US" sz="2000" dirty="0" err="1">
                <a:solidFill>
                  <a:srgbClr val="4472C4">
                    <a:lumMod val="50000"/>
                  </a:srgbClr>
                </a:solidFill>
              </a:rPr>
              <a:t>Pflanze</a:t>
            </a:r>
            <a:r>
              <a:rPr lang="en-US" sz="2000" dirty="0">
                <a:solidFill>
                  <a:srgbClr val="4472C4">
                    <a:lumMod val="50000"/>
                  </a:srgbClr>
                </a:solidFill>
              </a:rPr>
              <a:t> – </a:t>
            </a:r>
            <a:r>
              <a:rPr lang="en-US" sz="2000" dirty="0" err="1">
                <a:solidFill>
                  <a:srgbClr val="4472C4">
                    <a:lumMod val="50000"/>
                  </a:srgbClr>
                </a:solidFill>
              </a:rPr>
              <a:t>groß</a:t>
            </a:r>
            <a:r>
              <a:rPr lang="en-US" sz="2000" dirty="0">
                <a:solidFill>
                  <a:srgbClr val="4472C4">
                    <a:lumMod val="50000"/>
                  </a:srgbClr>
                </a:solidFill>
              </a:rPr>
              <a:t> – Fenster</a:t>
            </a:r>
          </a:p>
        </p:txBody>
      </p:sp>
      <p:sp>
        <p:nvSpPr>
          <p:cNvPr id="29" name="Rectangle 28">
            <a:extLst>
              <a:ext uri="{FF2B5EF4-FFF2-40B4-BE49-F238E27FC236}">
                <a16:creationId xmlns:a16="http://schemas.microsoft.com/office/drawing/2014/main" id="{0806892A-5ABD-40D1-B84A-90CEF481427E}"/>
              </a:ext>
            </a:extLst>
          </p:cNvPr>
          <p:cNvSpPr/>
          <p:nvPr/>
        </p:nvSpPr>
        <p:spPr>
          <a:xfrm>
            <a:off x="313032" y="4662519"/>
            <a:ext cx="4334423" cy="495457"/>
          </a:xfrm>
          <a:prstGeom prst="rect">
            <a:avLst/>
          </a:prstGeom>
          <a:solidFill>
            <a:schemeClr val="bg1"/>
          </a:solidFill>
        </p:spPr>
        <p:txBody>
          <a:bodyPr wrap="square" anchor="ctr">
            <a:spAutoFit/>
          </a:bodyPr>
          <a:lstStyle/>
          <a:p>
            <a:pPr lvl="0">
              <a:lnSpc>
                <a:spcPct val="150000"/>
              </a:lnSpc>
              <a:defRPr/>
            </a:pPr>
            <a:r>
              <a:rPr lang="en-US" sz="2000" dirty="0">
                <a:solidFill>
                  <a:srgbClr val="4472C4">
                    <a:lumMod val="50000"/>
                  </a:srgbClr>
                </a:solidFill>
              </a:rPr>
              <a:t>7. der Computer – </a:t>
            </a:r>
            <a:r>
              <a:rPr lang="en-US" sz="2000" dirty="0" err="1">
                <a:solidFill>
                  <a:srgbClr val="4472C4">
                    <a:lumMod val="50000"/>
                  </a:srgbClr>
                </a:solidFill>
              </a:rPr>
              <a:t>braun</a:t>
            </a:r>
            <a:r>
              <a:rPr lang="en-US" sz="2000" dirty="0">
                <a:solidFill>
                  <a:srgbClr val="4472C4">
                    <a:lumMod val="50000"/>
                  </a:srgbClr>
                </a:solidFill>
              </a:rPr>
              <a:t> – Tisch</a:t>
            </a:r>
          </a:p>
        </p:txBody>
      </p:sp>
      <p:sp>
        <p:nvSpPr>
          <p:cNvPr id="32" name="Rectangle 31">
            <a:extLst>
              <a:ext uri="{FF2B5EF4-FFF2-40B4-BE49-F238E27FC236}">
                <a16:creationId xmlns:a16="http://schemas.microsoft.com/office/drawing/2014/main" id="{465B534C-511D-42AD-858F-7092DBCE1ED7}"/>
              </a:ext>
            </a:extLst>
          </p:cNvPr>
          <p:cNvSpPr/>
          <p:nvPr/>
        </p:nvSpPr>
        <p:spPr>
          <a:xfrm>
            <a:off x="312528" y="5148428"/>
            <a:ext cx="4334423" cy="495457"/>
          </a:xfrm>
          <a:prstGeom prst="rect">
            <a:avLst/>
          </a:prstGeom>
          <a:solidFill>
            <a:schemeClr val="bg1"/>
          </a:solidFill>
        </p:spPr>
        <p:txBody>
          <a:bodyPr wrap="square" anchor="ctr">
            <a:spAutoFit/>
          </a:bodyPr>
          <a:lstStyle/>
          <a:p>
            <a:pPr lvl="0">
              <a:lnSpc>
                <a:spcPct val="150000"/>
              </a:lnSpc>
              <a:defRPr/>
            </a:pPr>
            <a:r>
              <a:rPr lang="en-US" sz="2000" dirty="0">
                <a:solidFill>
                  <a:srgbClr val="4472C4">
                    <a:lumMod val="50000"/>
                  </a:srgbClr>
                </a:solidFill>
              </a:rPr>
              <a:t>8. das </a:t>
            </a:r>
            <a:r>
              <a:rPr lang="en-US" sz="2000" dirty="0" err="1">
                <a:solidFill>
                  <a:srgbClr val="4472C4">
                    <a:lumMod val="50000"/>
                  </a:srgbClr>
                </a:solidFill>
              </a:rPr>
              <a:t>Foto</a:t>
            </a:r>
            <a:r>
              <a:rPr lang="en-US" sz="2000" dirty="0">
                <a:solidFill>
                  <a:srgbClr val="4472C4">
                    <a:lumMod val="50000"/>
                  </a:srgbClr>
                </a:solidFill>
              </a:rPr>
              <a:t> – modern – Computer</a:t>
            </a:r>
          </a:p>
        </p:txBody>
      </p:sp>
      <p:sp>
        <p:nvSpPr>
          <p:cNvPr id="16" name="Rectangle 15">
            <a:extLst>
              <a:ext uri="{FF2B5EF4-FFF2-40B4-BE49-F238E27FC236}">
                <a16:creationId xmlns:a16="http://schemas.microsoft.com/office/drawing/2014/main" id="{A48805F8-940E-4591-94EB-B06C7F92CEB4}"/>
              </a:ext>
            </a:extLst>
          </p:cNvPr>
          <p:cNvSpPr/>
          <p:nvPr/>
        </p:nvSpPr>
        <p:spPr>
          <a:xfrm>
            <a:off x="264518" y="1826660"/>
            <a:ext cx="5668804" cy="483433"/>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Der Teddy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sitzt</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auf</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dem</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blauen</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Bett</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9" name="Rectangle 18">
            <a:extLst>
              <a:ext uri="{FF2B5EF4-FFF2-40B4-BE49-F238E27FC236}">
                <a16:creationId xmlns:a16="http://schemas.microsoft.com/office/drawing/2014/main" id="{E9B043D0-9C41-4B25-9C18-13B7119E8527}"/>
              </a:ext>
            </a:extLst>
          </p:cNvPr>
          <p:cNvSpPr/>
          <p:nvPr/>
        </p:nvSpPr>
        <p:spPr>
          <a:xfrm>
            <a:off x="264230" y="2326109"/>
            <a:ext cx="6281122" cy="483433"/>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Das</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Fenster</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hinter</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dem</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kleinen</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Teddy.</a:t>
            </a:r>
          </a:p>
        </p:txBody>
      </p:sp>
      <p:sp>
        <p:nvSpPr>
          <p:cNvPr id="20" name="Rectangle 19">
            <a:extLst>
              <a:ext uri="{FF2B5EF4-FFF2-40B4-BE49-F238E27FC236}">
                <a16:creationId xmlns:a16="http://schemas.microsoft.com/office/drawing/2014/main" id="{D4C07F19-373D-477B-B85B-3AB10AD5D510}"/>
              </a:ext>
            </a:extLst>
          </p:cNvPr>
          <p:cNvSpPr/>
          <p:nvPr/>
        </p:nvSpPr>
        <p:spPr>
          <a:xfrm>
            <a:off x="264230" y="2818254"/>
            <a:ext cx="6075143" cy="483433"/>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Century Gothic" panose="020F0302020204030204"/>
                <a:ea typeface="+mn-ea"/>
                <a:cs typeface="+mn-cs"/>
              </a:rPr>
              <a:t>Der Tisch steht auf dem weißen Boden.</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D33C3047-0E97-46DD-B7EF-D78B83127A66}"/>
              </a:ext>
            </a:extLst>
          </p:cNvPr>
          <p:cNvSpPr/>
          <p:nvPr/>
        </p:nvSpPr>
        <p:spPr>
          <a:xfrm>
            <a:off x="264230" y="3310982"/>
            <a:ext cx="5402274" cy="483433"/>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Century Gothic" panose="020F0302020204030204"/>
                <a:ea typeface="+mn-ea"/>
                <a:cs typeface="+mn-cs"/>
              </a:rPr>
              <a:t>Die Tasche ist vor der neuen Wand.</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1AC317DE-B42A-4AE7-9650-6C9473CA0CA7}"/>
              </a:ext>
            </a:extLst>
          </p:cNvPr>
          <p:cNvSpPr/>
          <p:nvPr/>
        </p:nvSpPr>
        <p:spPr>
          <a:xfrm>
            <a:off x="264230" y="3800039"/>
            <a:ext cx="6399146" cy="483433"/>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Century Gothic" panose="020F0302020204030204"/>
                <a:ea typeface="+mn-ea"/>
                <a:cs typeface="+mn-cs"/>
              </a:rPr>
              <a:t>Das Bett steht neben</a:t>
            </a:r>
            <a:r>
              <a:rPr kumimoji="0" lang="de-DE" sz="24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de-DE" sz="2400" b="0" i="0" u="none" strike="noStrike" kern="1200" cap="none" spc="0" normalizeH="0" baseline="0" noProof="0" dirty="0">
                <a:ln>
                  <a:noFill/>
                </a:ln>
                <a:solidFill>
                  <a:prstClr val="white"/>
                </a:solidFill>
                <a:effectLst/>
                <a:uLnTx/>
                <a:uFillTx/>
                <a:latin typeface="Century Gothic" panose="020F0302020204030204"/>
                <a:ea typeface="+mn-ea"/>
                <a:cs typeface="+mn-cs"/>
              </a:rPr>
              <a:t>dem schönen Tisch.</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A26F6FAF-5665-42CB-B0FB-AFC4D2CCEE04}"/>
              </a:ext>
            </a:extLst>
          </p:cNvPr>
          <p:cNvSpPr/>
          <p:nvPr/>
        </p:nvSpPr>
        <p:spPr>
          <a:xfrm>
            <a:off x="264230" y="4271687"/>
            <a:ext cx="5669092" cy="483433"/>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Century Gothic" panose="020F0302020204030204"/>
                <a:ea typeface="+mn-ea"/>
                <a:cs typeface="+mn-cs"/>
              </a:rPr>
              <a:t>Die Pflanze steht am großen Fenster.</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3F1148E1-35F5-451D-89F3-518D8FA6706C}"/>
              </a:ext>
            </a:extLst>
          </p:cNvPr>
          <p:cNvSpPr/>
          <p:nvPr/>
        </p:nvSpPr>
        <p:spPr>
          <a:xfrm>
            <a:off x="265298" y="4761386"/>
            <a:ext cx="6721764" cy="483433"/>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Century Gothic" panose="020F0302020204030204"/>
                <a:ea typeface="+mn-ea"/>
                <a:cs typeface="+mn-cs"/>
              </a:rPr>
              <a:t>Der Computer steht auf dem braunen</a:t>
            </a:r>
            <a:r>
              <a:rPr kumimoji="0" lang="de-DE" sz="24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de-DE" sz="2400" b="0" i="0" u="none" strike="noStrike" kern="1200" cap="none" spc="0" normalizeH="0" baseline="0" noProof="0" dirty="0">
                <a:ln>
                  <a:noFill/>
                </a:ln>
                <a:solidFill>
                  <a:prstClr val="white"/>
                </a:solidFill>
                <a:effectLst/>
                <a:uLnTx/>
                <a:uFillTx/>
                <a:latin typeface="Century Gothic" panose="020F0302020204030204"/>
                <a:ea typeface="+mn-ea"/>
                <a:cs typeface="+mn-cs"/>
              </a:rPr>
              <a:t>Tisch.</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C7AFCD18-A21A-46C4-A1BA-4D6CC0CB0A86}"/>
              </a:ext>
            </a:extLst>
          </p:cNvPr>
          <p:cNvSpPr/>
          <p:nvPr/>
        </p:nvSpPr>
        <p:spPr>
          <a:xfrm>
            <a:off x="264230" y="5257350"/>
            <a:ext cx="7591559" cy="483433"/>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Century Gothic" panose="020F0302020204030204"/>
                <a:ea typeface="+mn-ea"/>
                <a:cs typeface="+mn-cs"/>
              </a:rPr>
              <a:t>Das Foto hängt hinter dem modernen Computer.</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F36976F0-D32A-4D59-9F84-051091A185DC}"/>
              </a:ext>
            </a:extLst>
          </p:cNvPr>
          <p:cNvSpPr txBox="1"/>
          <p:nvPr/>
        </p:nvSpPr>
        <p:spPr>
          <a:xfrm>
            <a:off x="6987062" y="5835181"/>
            <a:ext cx="772104"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p>
        </p:txBody>
      </p:sp>
      <p:sp>
        <p:nvSpPr>
          <p:cNvPr id="36" name="TextBox 35">
            <a:extLst>
              <a:ext uri="{FF2B5EF4-FFF2-40B4-BE49-F238E27FC236}">
                <a16:creationId xmlns:a16="http://schemas.microsoft.com/office/drawing/2014/main" id="{6C9650D7-DBE7-4F91-AA16-8D7834157C39}"/>
              </a:ext>
            </a:extLst>
          </p:cNvPr>
          <p:cNvSpPr txBox="1"/>
          <p:nvPr/>
        </p:nvSpPr>
        <p:spPr>
          <a:xfrm>
            <a:off x="9656929" y="5826108"/>
            <a:ext cx="1239909"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neben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C5DE5840-5CB9-40B1-BC93-4F7F02DFF2F4}"/>
              </a:ext>
            </a:extLst>
          </p:cNvPr>
          <p:cNvSpPr txBox="1"/>
          <p:nvPr/>
        </p:nvSpPr>
        <p:spPr>
          <a:xfrm>
            <a:off x="8779178" y="5833581"/>
            <a:ext cx="772104"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1B6B6456-4584-4489-B965-4563AAA5651F}"/>
              </a:ext>
            </a:extLst>
          </p:cNvPr>
          <p:cNvSpPr txBox="1"/>
          <p:nvPr/>
        </p:nvSpPr>
        <p:spPr>
          <a:xfrm>
            <a:off x="7876465" y="5841234"/>
            <a:ext cx="772104"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a:t>
            </a:r>
          </a:p>
        </p:txBody>
      </p:sp>
      <p:sp>
        <p:nvSpPr>
          <p:cNvPr id="39" name="TextBox 38">
            <a:extLst>
              <a:ext uri="{FF2B5EF4-FFF2-40B4-BE49-F238E27FC236}">
                <a16:creationId xmlns:a16="http://schemas.microsoft.com/office/drawing/2014/main" id="{2ECFDF81-341F-4609-8B16-795E73D7811A}"/>
              </a:ext>
            </a:extLst>
          </p:cNvPr>
          <p:cNvSpPr txBox="1"/>
          <p:nvPr/>
        </p:nvSpPr>
        <p:spPr>
          <a:xfrm>
            <a:off x="11002485" y="5826108"/>
            <a:ext cx="1059754" cy="461665"/>
          </a:xfrm>
          <a:prstGeom prst="rect">
            <a:avLst/>
          </a:prstGeom>
          <a:solidFill>
            <a:srgbClr val="EBEFF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hinter</a:t>
            </a:r>
          </a:p>
        </p:txBody>
      </p:sp>
    </p:spTree>
    <p:extLst>
      <p:ext uri="{BB962C8B-B14F-4D97-AF65-F5344CB8AC3E}">
        <p14:creationId xmlns:p14="http://schemas.microsoft.com/office/powerpoint/2010/main" val="416980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3" grpId="0" animBg="1"/>
      <p:bldP spid="26" grpId="0" animBg="1"/>
      <p:bldP spid="27" grpId="0" animBg="1"/>
      <p:bldP spid="30" grpId="0" animBg="1"/>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BA12E7E-FACE-BC4A-8219-02618DD85860}"/>
              </a:ext>
            </a:extLst>
          </p:cNvPr>
          <p:cNvSpPr/>
          <p:nvPr/>
        </p:nvSpPr>
        <p:spPr>
          <a:xfrm>
            <a:off x="8441531" y="2334986"/>
            <a:ext cx="215444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pic>
        <p:nvPicPr>
          <p:cNvPr id="72" name="Picture 71" descr="A picture containing background pattern&#10;&#10;Description automatically generated">
            <a:extLst>
              <a:ext uri="{FF2B5EF4-FFF2-40B4-BE49-F238E27FC236}">
                <a16:creationId xmlns:a16="http://schemas.microsoft.com/office/drawing/2014/main" id="{E5319C9C-2A37-452D-831E-5E616E27A6D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7771" y="2873037"/>
            <a:ext cx="541962" cy="1083924"/>
          </a:xfrm>
          <a:prstGeom prst="rect">
            <a:avLst/>
          </a:prstGeom>
        </p:spPr>
      </p:pic>
      <p:sp>
        <p:nvSpPr>
          <p:cNvPr id="19" name="Speech Bubble: Rectangle with Corners Rounded 76">
            <a:extLst>
              <a:ext uri="{FF2B5EF4-FFF2-40B4-BE49-F238E27FC236}">
                <a16:creationId xmlns:a16="http://schemas.microsoft.com/office/drawing/2014/main" id="{05038391-2680-4048-9450-C3D197361729}"/>
              </a:ext>
            </a:extLst>
          </p:cNvPr>
          <p:cNvSpPr/>
          <p:nvPr/>
        </p:nvSpPr>
        <p:spPr>
          <a:xfrm>
            <a:off x="7257920" y="5134587"/>
            <a:ext cx="4521661" cy="869950"/>
          </a:xfrm>
          <a:prstGeom prst="wedgeRoundRectCallout">
            <a:avLst>
              <a:gd name="adj1" fmla="val -37178"/>
              <a:gd name="adj2" fmla="val -130988"/>
              <a:gd name="adj3" fmla="val 16667"/>
            </a:avLst>
          </a:prstGeom>
          <a:solidFill>
            <a:schemeClr val="accent4">
              <a:lumMod val="40000"/>
              <a:lumOff val="6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1E3764"/>
                </a:solidFill>
                <a:effectLst/>
                <a:uLnTx/>
                <a:uFillTx/>
                <a:latin typeface="Century Gothic" panose="020F0302020204030204"/>
                <a:ea typeface="+mn-ea"/>
                <a:cs typeface="+mn-cs"/>
              </a:rPr>
              <a:t>Nein</a:t>
            </a: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1E3764"/>
                </a:solidFill>
                <a:effectLst/>
                <a:uLnTx/>
                <a:uFillTx/>
                <a:latin typeface="Century Gothic" panose="020F0302020204030204"/>
                <a:ea typeface="+mn-ea"/>
                <a:cs typeface="+mn-cs"/>
              </a:rPr>
              <a:t>sie</a:t>
            </a:r>
            <a:r>
              <a:rPr kumimoji="0" lang="en-GB" sz="2800" b="1" i="0" u="none" strike="noStrike" kern="1200" cap="none" spc="0" normalizeH="0" noProof="0" dirty="0">
                <a:ln>
                  <a:noFill/>
                </a:ln>
                <a:solidFill>
                  <a:srgbClr val="1E3764"/>
                </a:solidFill>
                <a:effectLst/>
                <a:uLnTx/>
                <a:uFillTx/>
                <a:latin typeface="Century Gothic" panose="020F0302020204030204"/>
                <a:ea typeface="+mn-ea"/>
                <a:cs typeface="+mn-cs"/>
              </a:rPr>
              <a:t> </a:t>
            </a:r>
            <a:r>
              <a:rPr kumimoji="0" lang="en-GB" sz="2800" b="1" i="0" u="none" strike="noStrike" kern="1200" cap="none" spc="0" normalizeH="0" noProof="0" dirty="0" err="1">
                <a:ln>
                  <a:noFill/>
                </a:ln>
                <a:solidFill>
                  <a:srgbClr val="1E3764"/>
                </a:solidFill>
                <a:effectLst/>
                <a:uLnTx/>
                <a:uFillTx/>
                <a:latin typeface="Century Gothic" panose="020F0302020204030204"/>
                <a:ea typeface="+mn-ea"/>
                <a:cs typeface="+mn-cs"/>
              </a:rPr>
              <a:t>ist</a:t>
            </a:r>
            <a:r>
              <a:rPr kumimoji="0" lang="en-GB" sz="2800" b="1" i="0" u="none" strike="noStrike" kern="1200" cap="none" spc="0" normalizeH="0" noProof="0" dirty="0">
                <a:ln>
                  <a:noFill/>
                </a:ln>
                <a:solidFill>
                  <a:srgbClr val="1E3764"/>
                </a:solidFill>
                <a:effectLst/>
                <a:uLnTx/>
                <a:uFillTx/>
                <a:latin typeface="Century Gothic" panose="020F0302020204030204"/>
                <a:ea typeface="+mn-ea"/>
                <a:cs typeface="+mn-cs"/>
              </a:rPr>
              <a:t> </a:t>
            </a:r>
            <a:r>
              <a:rPr kumimoji="0" lang="en-GB" sz="2800" b="1" i="0" u="none" strike="noStrike" kern="1200" cap="none" spc="0" normalizeH="0" noProof="0" dirty="0" err="1">
                <a:ln>
                  <a:noFill/>
                </a:ln>
                <a:solidFill>
                  <a:srgbClr val="1E3764"/>
                </a:solidFill>
                <a:effectLst/>
                <a:uLnTx/>
                <a:uFillTx/>
                <a:latin typeface="Century Gothic" panose="020F0302020204030204"/>
                <a:ea typeface="+mn-ea"/>
                <a:cs typeface="+mn-cs"/>
              </a:rPr>
              <a:t>vor</a:t>
            </a:r>
            <a:r>
              <a:rPr kumimoji="0" lang="en-GB" sz="2800" b="1" i="0" u="none" strike="noStrike" kern="1200" cap="none" spc="0" normalizeH="0" noProof="0" dirty="0">
                <a:ln>
                  <a:noFill/>
                </a:ln>
                <a:solidFill>
                  <a:srgbClr val="1E3764"/>
                </a:solidFill>
                <a:effectLst/>
                <a:uLnTx/>
                <a:uFillTx/>
                <a:latin typeface="Century Gothic" panose="020F0302020204030204"/>
                <a:ea typeface="+mn-ea"/>
                <a:cs typeface="+mn-cs"/>
              </a:rPr>
              <a:t> </a:t>
            </a:r>
            <a:r>
              <a:rPr kumimoji="0" lang="en-GB" sz="2800" b="1" i="0" u="none" strike="noStrike" kern="1200" cap="none" spc="0" normalizeH="0" noProof="0" dirty="0" err="1">
                <a:ln>
                  <a:noFill/>
                </a:ln>
                <a:solidFill>
                  <a:srgbClr val="1E3764"/>
                </a:solidFill>
                <a:effectLst/>
                <a:uLnTx/>
                <a:uFillTx/>
                <a:latin typeface="Century Gothic" panose="020F0302020204030204"/>
                <a:ea typeface="+mn-ea"/>
                <a:cs typeface="+mn-cs"/>
              </a:rPr>
              <a:t>einer</a:t>
            </a:r>
            <a:r>
              <a:rPr kumimoji="0" lang="en-GB" sz="2800" b="1" i="0" u="none" strike="noStrike" kern="1200" cap="none" spc="0" normalizeH="0" noProof="0" dirty="0">
                <a:ln>
                  <a:noFill/>
                </a:ln>
                <a:solidFill>
                  <a:srgbClr val="1E3764"/>
                </a:solidFill>
                <a:effectLst/>
                <a:uLnTx/>
                <a:uFillTx/>
                <a:latin typeface="Century Gothic" panose="020F0302020204030204"/>
                <a:ea typeface="+mn-ea"/>
                <a:cs typeface="+mn-cs"/>
              </a:rPr>
              <a:t> </a:t>
            </a:r>
            <a:r>
              <a:rPr kumimoji="0" lang="en-GB" sz="2800" b="1" i="0" u="none" strike="noStrike" kern="1200" cap="none" spc="0" normalizeH="0" noProof="0" dirty="0" err="1">
                <a:ln>
                  <a:noFill/>
                </a:ln>
                <a:solidFill>
                  <a:srgbClr val="1E3764"/>
                </a:solidFill>
                <a:effectLst/>
                <a:uLnTx/>
                <a:uFillTx/>
                <a:latin typeface="Century Gothic" panose="020F0302020204030204"/>
                <a:ea typeface="+mn-ea"/>
                <a:cs typeface="+mn-cs"/>
              </a:rPr>
              <a:t>kleinen</a:t>
            </a:r>
            <a:r>
              <a:rPr kumimoji="0" lang="en-GB" sz="2800" b="1" i="0" u="none" strike="noStrike" kern="1200" cap="none" spc="0" normalizeH="0" noProof="0" dirty="0">
                <a:ln>
                  <a:noFill/>
                </a:ln>
                <a:solidFill>
                  <a:srgbClr val="1E3764"/>
                </a:solidFill>
                <a:effectLst/>
                <a:uLnTx/>
                <a:uFillTx/>
                <a:latin typeface="Century Gothic" panose="020F0302020204030204"/>
                <a:ea typeface="+mn-ea"/>
                <a:cs typeface="+mn-cs"/>
              </a:rPr>
              <a:t> </a:t>
            </a:r>
            <a:r>
              <a:rPr kumimoji="0" lang="en-GB" sz="2800" b="1" i="0" u="none" strike="noStrike" kern="1200" cap="none" spc="0" normalizeH="0" noProof="0" dirty="0" err="1">
                <a:ln>
                  <a:noFill/>
                </a:ln>
                <a:solidFill>
                  <a:srgbClr val="1E3764"/>
                </a:solidFill>
                <a:effectLst/>
                <a:uLnTx/>
                <a:uFillTx/>
                <a:latin typeface="Century Gothic" panose="020F0302020204030204"/>
                <a:ea typeface="+mn-ea"/>
                <a:cs typeface="+mn-cs"/>
              </a:rPr>
              <a:t>Tür</a:t>
            </a:r>
            <a:r>
              <a:rPr kumimoji="0" lang="en-GB" sz="2800" b="1" i="0" u="none" strike="noStrike" kern="1200" cap="none" spc="0" normalizeH="0" noProof="0" dirty="0">
                <a:ln>
                  <a:noFill/>
                </a:ln>
                <a:solidFill>
                  <a:srgbClr val="1E3764"/>
                </a:solidFill>
                <a:effectLst/>
                <a:uLnTx/>
                <a:uFillTx/>
                <a:latin typeface="Century Gothic" panose="020F0302020204030204"/>
                <a:ea typeface="+mn-ea"/>
                <a:cs typeface="+mn-cs"/>
              </a:rPr>
              <a:t>.</a:t>
            </a:r>
            <a:endPar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A061E8A4-B156-BA48-9EA1-341CBA0EC9A8}"/>
              </a:ext>
            </a:extLst>
          </p:cNvPr>
          <p:cNvSpPr txBox="1"/>
          <p:nvPr/>
        </p:nvSpPr>
        <p:spPr>
          <a:xfrm>
            <a:off x="1115510" y="1824960"/>
            <a:ext cx="31646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Partnerin</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B6DF3D07-6969-6E46-8280-FADB0DADFB07}"/>
              </a:ext>
            </a:extLst>
          </p:cNvPr>
          <p:cNvSpPr txBox="1"/>
          <p:nvPr/>
        </p:nvSpPr>
        <p:spPr>
          <a:xfrm>
            <a:off x="7961275" y="1846450"/>
            <a:ext cx="31149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24" name="Speech Bubble: Rectangle with Corners Rounded 76">
            <a:extLst>
              <a:ext uri="{FF2B5EF4-FFF2-40B4-BE49-F238E27FC236}">
                <a16:creationId xmlns:a16="http://schemas.microsoft.com/office/drawing/2014/main" id="{223A44C2-8C70-ED40-ACFE-2C144552C09D}"/>
              </a:ext>
            </a:extLst>
          </p:cNvPr>
          <p:cNvSpPr/>
          <p:nvPr/>
        </p:nvSpPr>
        <p:spPr>
          <a:xfrm>
            <a:off x="639481" y="5136912"/>
            <a:ext cx="4521661" cy="926369"/>
          </a:xfrm>
          <a:prstGeom prst="wedgeRoundRectCallout">
            <a:avLst>
              <a:gd name="adj1" fmla="val 30769"/>
              <a:gd name="adj2" fmla="val -12666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n-ea"/>
                <a:cs typeface="+mn-cs"/>
              </a:rPr>
              <a:t>Mieze</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n-ea"/>
                <a:cs typeface="+mn-cs"/>
              </a:rPr>
              <a:t>vor</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n-ea"/>
                <a:cs typeface="+mn-cs"/>
              </a:rPr>
              <a:t>einem</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n-ea"/>
                <a:cs typeface="+mn-cs"/>
              </a:rPr>
              <a:t>großen</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 Baum?</a:t>
            </a:r>
          </a:p>
        </p:txBody>
      </p:sp>
      <p:sp>
        <p:nvSpPr>
          <p:cNvPr id="30" name="Rectangle 29">
            <a:extLst>
              <a:ext uri="{FF2B5EF4-FFF2-40B4-BE49-F238E27FC236}">
                <a16:creationId xmlns:a16="http://schemas.microsoft.com/office/drawing/2014/main" id="{59C5A7BA-2A1F-5840-BB26-CAC5D2A17939}"/>
              </a:ext>
            </a:extLst>
          </p:cNvPr>
          <p:cNvSpPr/>
          <p:nvPr/>
        </p:nvSpPr>
        <p:spPr>
          <a:xfrm>
            <a:off x="1660394" y="2331118"/>
            <a:ext cx="2094609"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31" name="Rounded Rectangle 11">
            <a:extLst>
              <a:ext uri="{FF2B5EF4-FFF2-40B4-BE49-F238E27FC236}">
                <a16:creationId xmlns:a16="http://schemas.microsoft.com/office/drawing/2014/main" id="{E1718188-801C-4D51-AF30-7F477BB296FB}"/>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2" name="Picture 31" descr="background rectangle">
            <a:extLst>
              <a:ext uri="{FF2B5EF4-FFF2-40B4-BE49-F238E27FC236}">
                <a16:creationId xmlns:a16="http://schemas.microsoft.com/office/drawing/2014/main" id="{D8116A0C-27D4-4D93-9CDC-B21F2530B954}"/>
              </a:ex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9518755" cy="869950"/>
          </a:xfrm>
          <a:prstGeom prst="rect">
            <a:avLst/>
          </a:prstGeom>
        </p:spPr>
      </p:pic>
      <p:sp>
        <p:nvSpPr>
          <p:cNvPr id="4" name="Title 3"/>
          <p:cNvSpPr>
            <a:spLocks noGrp="1"/>
          </p:cNvSpPr>
          <p:nvPr>
            <p:ph type="title"/>
          </p:nvPr>
        </p:nvSpPr>
        <p:spPr>
          <a:xfrm>
            <a:off x="76056" y="331071"/>
            <a:ext cx="8738159" cy="707849"/>
          </a:xfrm>
        </p:spPr>
        <p:txBody>
          <a:bodyPr>
            <a:normAutofit fontScale="90000"/>
          </a:bodyPr>
          <a:lstStyle/>
          <a:p>
            <a:r>
              <a:rPr lang="en-GB" sz="3600" b="1" dirty="0">
                <a:solidFill>
                  <a:schemeClr val="bg1"/>
                </a:solidFill>
              </a:rPr>
              <a:t>Wo </a:t>
            </a:r>
            <a:r>
              <a:rPr lang="en-GB" sz="3600" b="1" dirty="0" err="1">
                <a:solidFill>
                  <a:schemeClr val="bg1"/>
                </a:solidFill>
              </a:rPr>
              <a:t>ist</a:t>
            </a:r>
            <a:r>
              <a:rPr lang="en-GB" sz="3600" b="1" dirty="0">
                <a:solidFill>
                  <a:schemeClr val="bg1"/>
                </a:solidFill>
              </a:rPr>
              <a:t> </a:t>
            </a:r>
            <a:r>
              <a:rPr lang="en-GB" sz="3600" b="1" dirty="0" err="1">
                <a:solidFill>
                  <a:schemeClr val="bg1"/>
                </a:solidFill>
              </a:rPr>
              <a:t>Mieze</a:t>
            </a:r>
            <a:r>
              <a:rPr lang="en-GB" sz="3600" b="1" dirty="0">
                <a:solidFill>
                  <a:schemeClr val="bg1"/>
                </a:solidFill>
              </a:rPr>
              <a:t>? Wo </a:t>
            </a:r>
            <a:r>
              <a:rPr lang="en-GB" sz="3600" b="1" dirty="0" err="1">
                <a:solidFill>
                  <a:schemeClr val="bg1"/>
                </a:solidFill>
              </a:rPr>
              <a:t>ist</a:t>
            </a:r>
            <a:r>
              <a:rPr lang="en-GB" sz="3600" b="1" dirty="0">
                <a:solidFill>
                  <a:schemeClr val="bg1"/>
                </a:solidFill>
              </a:rPr>
              <a:t> Einstein? </a:t>
            </a:r>
            <a:r>
              <a:rPr lang="en-GB" sz="3600" b="1" dirty="0" err="1">
                <a:solidFill>
                  <a:schemeClr val="bg1"/>
                </a:solidFill>
              </a:rPr>
              <a:t>Finde</a:t>
            </a:r>
            <a:r>
              <a:rPr lang="en-GB" sz="3600" b="1" dirty="0">
                <a:solidFill>
                  <a:schemeClr val="bg1"/>
                </a:solidFill>
              </a:rPr>
              <a:t> </a:t>
            </a:r>
            <a:r>
              <a:rPr lang="en-GB" sz="3600" b="1" dirty="0" err="1">
                <a:solidFill>
                  <a:schemeClr val="bg1"/>
                </a:solidFill>
              </a:rPr>
              <a:t>Paare</a:t>
            </a:r>
            <a:endParaRPr lang="en-GB" sz="3600" b="1" dirty="0">
              <a:solidFill>
                <a:schemeClr val="bg1"/>
              </a:solidFill>
            </a:endParaRPr>
          </a:p>
        </p:txBody>
      </p:sp>
      <p:pic>
        <p:nvPicPr>
          <p:cNvPr id="5123" name="Picture 5122" descr="A picture containing seat&#10;&#10;Description automatically generated">
            <a:extLst>
              <a:ext uri="{FF2B5EF4-FFF2-40B4-BE49-F238E27FC236}">
                <a16:creationId xmlns:a16="http://schemas.microsoft.com/office/drawing/2014/main" id="{AA8254E7-95F6-4DED-A60B-039DF94DA6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1633" y="2315928"/>
            <a:ext cx="1752129" cy="2188028"/>
          </a:xfrm>
          <a:prstGeom prst="rect">
            <a:avLst/>
          </a:prstGeom>
        </p:spPr>
      </p:pic>
      <p:pic>
        <p:nvPicPr>
          <p:cNvPr id="36" name="Picture 35" descr="A picture containing text, vector graphics&#10;&#10;Description automatically generated">
            <a:extLst>
              <a:ext uri="{FF2B5EF4-FFF2-40B4-BE49-F238E27FC236}">
                <a16:creationId xmlns:a16="http://schemas.microsoft.com/office/drawing/2014/main" id="{ED5634EE-AB52-458A-AF93-06F9CE2E41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3059" y="3890443"/>
            <a:ext cx="489281" cy="567697"/>
          </a:xfrm>
          <a:prstGeom prst="rect">
            <a:avLst/>
          </a:prstGeom>
        </p:spPr>
      </p:pic>
      <p:pic>
        <p:nvPicPr>
          <p:cNvPr id="71" name="Picture 70" descr="A picture containing text, vector graphics&#10;&#10;Description automatically generated">
            <a:extLst>
              <a:ext uri="{FF2B5EF4-FFF2-40B4-BE49-F238E27FC236}">
                <a16:creationId xmlns:a16="http://schemas.microsoft.com/office/drawing/2014/main" id="{9514B6D7-A72E-4741-AC13-9C557D83C4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1410" y="3520082"/>
            <a:ext cx="489281" cy="567697"/>
          </a:xfrm>
          <a:prstGeom prst="rect">
            <a:avLst/>
          </a:prstGeom>
        </p:spPr>
      </p:pic>
      <p:grpSp>
        <p:nvGrpSpPr>
          <p:cNvPr id="5126" name="Group 5125">
            <a:extLst>
              <a:ext uri="{FF2B5EF4-FFF2-40B4-BE49-F238E27FC236}">
                <a16:creationId xmlns:a16="http://schemas.microsoft.com/office/drawing/2014/main" id="{47306CEF-5115-4525-8532-7FB6FC466775}"/>
              </a:ext>
            </a:extLst>
          </p:cNvPr>
          <p:cNvGrpSpPr/>
          <p:nvPr/>
        </p:nvGrpSpPr>
        <p:grpSpPr>
          <a:xfrm>
            <a:off x="8441531" y="2346108"/>
            <a:ext cx="2154445" cy="2188028"/>
            <a:chOff x="12687872" y="2051137"/>
            <a:chExt cx="2154445" cy="2188028"/>
          </a:xfrm>
        </p:grpSpPr>
        <p:sp>
          <p:nvSpPr>
            <p:cNvPr id="76" name="Rectangle 75">
              <a:extLst>
                <a:ext uri="{FF2B5EF4-FFF2-40B4-BE49-F238E27FC236}">
                  <a16:creationId xmlns:a16="http://schemas.microsoft.com/office/drawing/2014/main" id="{813DBED0-6E24-4AFE-BA78-0C4972AF563C}"/>
                </a:ext>
              </a:extLst>
            </p:cNvPr>
            <p:cNvSpPr/>
            <p:nvPr/>
          </p:nvSpPr>
          <p:spPr>
            <a:xfrm>
              <a:off x="12687872" y="2051137"/>
              <a:ext cx="215444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pic>
          <p:nvPicPr>
            <p:cNvPr id="77" name="Picture 76" descr="A picture containing seat&#10;&#10;Description automatically generated">
              <a:extLst>
                <a:ext uri="{FF2B5EF4-FFF2-40B4-BE49-F238E27FC236}">
                  <a16:creationId xmlns:a16="http://schemas.microsoft.com/office/drawing/2014/main" id="{FA47A52B-9F78-4037-8DDF-7E14BF8120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89029" y="2051137"/>
              <a:ext cx="1752129" cy="2188028"/>
            </a:xfrm>
            <a:prstGeom prst="rect">
              <a:avLst/>
            </a:prstGeom>
          </p:spPr>
        </p:pic>
        <p:pic>
          <p:nvPicPr>
            <p:cNvPr id="78" name="Picture 77" descr="A picture containing text, vector graphics&#10;&#10;Description automatically generated">
              <a:extLst>
                <a:ext uri="{FF2B5EF4-FFF2-40B4-BE49-F238E27FC236}">
                  <a16:creationId xmlns:a16="http://schemas.microsoft.com/office/drawing/2014/main" id="{254A1B0C-E276-40E2-8DD5-361DC2DA1E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20452" y="3671468"/>
              <a:ext cx="489281" cy="567697"/>
            </a:xfrm>
            <a:prstGeom prst="rect">
              <a:avLst/>
            </a:prstGeom>
          </p:spPr>
        </p:pic>
      </p:grpSp>
      <p:sp>
        <p:nvSpPr>
          <p:cNvPr id="80" name="Speech Bubble: Rectangle with Corners Rounded 76">
            <a:extLst>
              <a:ext uri="{FF2B5EF4-FFF2-40B4-BE49-F238E27FC236}">
                <a16:creationId xmlns:a16="http://schemas.microsoft.com/office/drawing/2014/main" id="{68C7CAAB-74F6-40D5-BE62-ABC1F1F4F301}"/>
              </a:ext>
            </a:extLst>
          </p:cNvPr>
          <p:cNvSpPr/>
          <p:nvPr/>
        </p:nvSpPr>
        <p:spPr>
          <a:xfrm>
            <a:off x="7292468" y="5133055"/>
            <a:ext cx="4521661" cy="869950"/>
          </a:xfrm>
          <a:prstGeom prst="wedgeRoundRectCallout">
            <a:avLst>
              <a:gd name="adj1" fmla="val -37178"/>
              <a:gd name="adj2" fmla="val -130988"/>
              <a:gd name="adj3" fmla="val 16667"/>
            </a:avLst>
          </a:prstGeom>
          <a:solidFill>
            <a:schemeClr val="accent4">
              <a:lumMod val="40000"/>
              <a:lumOff val="6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1E3764"/>
                </a:solidFill>
                <a:effectLst/>
                <a:uLnTx/>
                <a:uFillTx/>
                <a:latin typeface="Century Gothic" panose="020F0302020204030204"/>
                <a:ea typeface="+mn-ea"/>
                <a:cs typeface="+mn-cs"/>
              </a:rPr>
              <a:t>Ja</a:t>
            </a: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1E3764"/>
                </a:solidFill>
                <a:effectLst/>
                <a:uLnTx/>
                <a:uFillTx/>
                <a:latin typeface="Century Gothic" panose="020F0302020204030204"/>
                <a:ea typeface="+mn-ea"/>
                <a:cs typeface="+mn-cs"/>
              </a:rPr>
              <a:t>sie</a:t>
            </a: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1E3764"/>
                </a:solidFill>
                <a:effectLst/>
                <a:uLnTx/>
                <a:uFillTx/>
                <a:latin typeface="Century Gothic" panose="020F0302020204030204"/>
                <a:ea typeface="+mn-ea"/>
                <a:cs typeface="+mn-cs"/>
              </a:rPr>
              <a:t>ist</a:t>
            </a:r>
            <a:r>
              <a:rPr kumimoji="0" lang="en-GB" sz="2800" b="1" i="0" u="none" strike="noStrike" kern="1200" cap="none" spc="0" normalizeH="0" noProof="0" dirty="0">
                <a:ln>
                  <a:noFill/>
                </a:ln>
                <a:solidFill>
                  <a:srgbClr val="1E3764"/>
                </a:solidFill>
                <a:effectLst/>
                <a:uLnTx/>
                <a:uFillTx/>
                <a:latin typeface="Century Gothic" panose="020F0302020204030204"/>
                <a:ea typeface="+mn-ea"/>
                <a:cs typeface="+mn-cs"/>
              </a:rPr>
              <a:t> </a:t>
            </a:r>
            <a:r>
              <a:rPr kumimoji="0" lang="en-GB" sz="2800" b="1" i="0" u="none" strike="noStrike" kern="1200" cap="none" spc="0" normalizeH="0" noProof="0" dirty="0" err="1">
                <a:ln>
                  <a:noFill/>
                </a:ln>
                <a:solidFill>
                  <a:srgbClr val="1E3764"/>
                </a:solidFill>
                <a:effectLst/>
                <a:uLnTx/>
                <a:uFillTx/>
                <a:latin typeface="Century Gothic" panose="020F0302020204030204"/>
                <a:ea typeface="+mn-ea"/>
                <a:cs typeface="+mn-cs"/>
              </a:rPr>
              <a:t>vor</a:t>
            </a:r>
            <a:r>
              <a:rPr kumimoji="0" lang="en-GB" sz="2800" b="1" i="0" u="none" strike="noStrike" kern="1200" cap="none" spc="0" normalizeH="0" noProof="0" dirty="0">
                <a:ln>
                  <a:noFill/>
                </a:ln>
                <a:solidFill>
                  <a:srgbClr val="1E3764"/>
                </a:solidFill>
                <a:effectLst/>
                <a:uLnTx/>
                <a:uFillTx/>
                <a:latin typeface="Century Gothic" panose="020F0302020204030204"/>
                <a:ea typeface="+mn-ea"/>
                <a:cs typeface="+mn-cs"/>
              </a:rPr>
              <a:t> </a:t>
            </a:r>
            <a:r>
              <a:rPr kumimoji="0" lang="en-GB" sz="2800" b="1" i="0" u="none" strike="noStrike" kern="1200" cap="none" spc="0" normalizeH="0" noProof="0" dirty="0" err="1">
                <a:ln>
                  <a:noFill/>
                </a:ln>
                <a:solidFill>
                  <a:srgbClr val="1E3764"/>
                </a:solidFill>
                <a:effectLst/>
                <a:uLnTx/>
                <a:uFillTx/>
                <a:latin typeface="Century Gothic" panose="020F0302020204030204"/>
                <a:ea typeface="+mn-ea"/>
                <a:cs typeface="+mn-cs"/>
              </a:rPr>
              <a:t>einem</a:t>
            </a:r>
            <a:r>
              <a:rPr kumimoji="0" lang="en-GB" sz="2800" b="1" i="0" u="none" strike="noStrike" kern="1200" cap="none" spc="0" normalizeH="0" noProof="0" dirty="0">
                <a:ln>
                  <a:noFill/>
                </a:ln>
                <a:solidFill>
                  <a:srgbClr val="1E3764"/>
                </a:solidFill>
                <a:effectLst/>
                <a:uLnTx/>
                <a:uFillTx/>
                <a:latin typeface="Century Gothic" panose="020F0302020204030204"/>
                <a:ea typeface="+mn-ea"/>
                <a:cs typeface="+mn-cs"/>
              </a:rPr>
              <a:t> </a:t>
            </a:r>
            <a:r>
              <a:rPr kumimoji="0" lang="en-GB" sz="2800" b="1" i="0" u="none" strike="noStrike" kern="1200" cap="none" spc="0" normalizeH="0" noProof="0" dirty="0" err="1">
                <a:ln>
                  <a:noFill/>
                </a:ln>
                <a:solidFill>
                  <a:srgbClr val="1E3764"/>
                </a:solidFill>
                <a:effectLst/>
                <a:uLnTx/>
                <a:uFillTx/>
                <a:latin typeface="Century Gothic" panose="020F0302020204030204"/>
                <a:ea typeface="+mn-ea"/>
                <a:cs typeface="+mn-cs"/>
              </a:rPr>
              <a:t>großen</a:t>
            </a:r>
            <a:r>
              <a:rPr kumimoji="0" lang="en-GB" sz="2800" b="1" i="0" u="none" strike="noStrike" kern="1200" cap="none" spc="0" normalizeH="0" noProof="0" dirty="0">
                <a:ln>
                  <a:noFill/>
                </a:ln>
                <a:solidFill>
                  <a:srgbClr val="1E3764"/>
                </a:solidFill>
                <a:effectLst/>
                <a:uLnTx/>
                <a:uFillTx/>
                <a:latin typeface="Century Gothic" panose="020F0302020204030204"/>
                <a:ea typeface="+mn-ea"/>
                <a:cs typeface="+mn-cs"/>
              </a:rPr>
              <a:t> Baum.</a:t>
            </a:r>
            <a:endPar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5127" name="TextBox 5126">
            <a:extLst>
              <a:ext uri="{FF2B5EF4-FFF2-40B4-BE49-F238E27FC236}">
                <a16:creationId xmlns:a16="http://schemas.microsoft.com/office/drawing/2014/main" id="{BC6B0FB3-6081-41A9-8F6E-A17D433710E5}"/>
              </a:ext>
            </a:extLst>
          </p:cNvPr>
          <p:cNvSpPr txBox="1"/>
          <p:nvPr/>
        </p:nvSpPr>
        <p:spPr>
          <a:xfrm>
            <a:off x="76056" y="1265731"/>
            <a:ext cx="11881271" cy="461665"/>
          </a:xfrm>
          <a:prstGeom prst="rect">
            <a:avLst/>
          </a:prstGeom>
          <a:noFill/>
        </p:spPr>
        <p:txBody>
          <a:bodyPr wrap="square" rtlCol="0">
            <a:spAutoFit/>
          </a:bodyPr>
          <a:lstStyle/>
          <a:p>
            <a:pPr algn="l"/>
            <a:r>
              <a:rPr lang="en-GB" sz="2400" dirty="0">
                <a:solidFill>
                  <a:srgbClr val="115076"/>
                </a:solidFill>
              </a:rPr>
              <a:t>Mia und Wolfgang </a:t>
            </a:r>
            <a:r>
              <a:rPr lang="en-GB" sz="2400" dirty="0" err="1">
                <a:solidFill>
                  <a:srgbClr val="115076"/>
                </a:solidFill>
              </a:rPr>
              <a:t>suchen</a:t>
            </a:r>
            <a:r>
              <a:rPr lang="en-GB" sz="2400" dirty="0">
                <a:solidFill>
                  <a:srgbClr val="115076"/>
                </a:solidFill>
              </a:rPr>
              <a:t> </a:t>
            </a:r>
            <a:r>
              <a:rPr lang="en-GB" sz="2400" dirty="0" err="1">
                <a:solidFill>
                  <a:srgbClr val="115076"/>
                </a:solidFill>
              </a:rPr>
              <a:t>Mieze</a:t>
            </a:r>
            <a:r>
              <a:rPr lang="en-GB" sz="2400" dirty="0">
                <a:solidFill>
                  <a:srgbClr val="115076"/>
                </a:solidFill>
              </a:rPr>
              <a:t> und Einstein. Wo </a:t>
            </a:r>
            <a:r>
              <a:rPr lang="en-GB" sz="2400" dirty="0" err="1">
                <a:solidFill>
                  <a:srgbClr val="115076"/>
                </a:solidFill>
              </a:rPr>
              <a:t>sind</a:t>
            </a:r>
            <a:r>
              <a:rPr lang="en-GB" sz="2400" dirty="0">
                <a:solidFill>
                  <a:srgbClr val="115076"/>
                </a:solidFill>
              </a:rPr>
              <a:t> </a:t>
            </a:r>
            <a:r>
              <a:rPr lang="en-GB" sz="2400" dirty="0" err="1">
                <a:solidFill>
                  <a:srgbClr val="115076"/>
                </a:solidFill>
              </a:rPr>
              <a:t>sie</a:t>
            </a:r>
            <a:r>
              <a:rPr lang="en-GB" sz="2400" dirty="0">
                <a:solidFill>
                  <a:srgbClr val="115076"/>
                </a:solidFill>
              </a:rPr>
              <a:t>?</a:t>
            </a:r>
          </a:p>
        </p:txBody>
      </p:sp>
    </p:spTree>
    <p:extLst>
      <p:ext uri="{BB962C8B-B14F-4D97-AF65-F5344CB8AC3E}">
        <p14:creationId xmlns:p14="http://schemas.microsoft.com/office/powerpoint/2010/main" val="221359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4" grpId="0" animBg="1"/>
      <p:bldP spid="24" grpId="1" animBg="1"/>
      <p:bldP spid="24" grpId="2" animBg="1"/>
      <p:bldP spid="8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950B6CA-B525-4EA7-ADEF-88BEE3548F91}"/>
              </a:ext>
            </a:extLst>
          </p:cNvPr>
          <p:cNvGrpSpPr/>
          <p:nvPr/>
        </p:nvGrpSpPr>
        <p:grpSpPr>
          <a:xfrm>
            <a:off x="2101412" y="1366597"/>
            <a:ext cx="7989175" cy="4687058"/>
            <a:chOff x="1110341" y="1757665"/>
            <a:chExt cx="7069404" cy="4376056"/>
          </a:xfrm>
        </p:grpSpPr>
        <p:sp>
          <p:nvSpPr>
            <p:cNvPr id="10" name="Rectangle 9">
              <a:extLst>
                <a:ext uri="{FF2B5EF4-FFF2-40B4-BE49-F238E27FC236}">
                  <a16:creationId xmlns:a16="http://schemas.microsoft.com/office/drawing/2014/main" id="{8128B6E9-6092-D841-9731-3054C553647E}"/>
                </a:ext>
              </a:extLst>
            </p:cNvPr>
            <p:cNvSpPr/>
            <p:nvPr/>
          </p:nvSpPr>
          <p:spPr>
            <a:xfrm>
              <a:off x="1110341" y="3945693"/>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59C5A7BA-2A1F-5840-BB26-CAC5D2A17939}"/>
                </a:ext>
              </a:extLst>
            </p:cNvPr>
            <p:cNvSpPr/>
            <p:nvPr/>
          </p:nvSpPr>
          <p:spPr>
            <a:xfrm>
              <a:off x="1110342" y="175766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48392E5D-B8C9-5441-B911-4C56FF4BF507}"/>
                </a:ext>
              </a:extLst>
            </p:cNvPr>
            <p:cNvSpPr/>
            <p:nvPr/>
          </p:nvSpPr>
          <p:spPr>
            <a:xfrm>
              <a:off x="2880299" y="175766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B2B97B94-1C25-A74C-8BFB-79472E8ACC95}"/>
                </a:ext>
              </a:extLst>
            </p:cNvPr>
            <p:cNvSpPr/>
            <p:nvPr/>
          </p:nvSpPr>
          <p:spPr>
            <a:xfrm>
              <a:off x="2880299" y="3945693"/>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endParaRPr lang="en-US" b="1" dirty="0">
                <a:solidFill>
                  <a:srgbClr val="1E3764"/>
                </a:solidFill>
                <a:latin typeface="Century Gothic" panose="020F0302020204030204"/>
              </a:endParaRPr>
            </a:p>
            <a:p>
              <a:pPr algn="ctr">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algn="ctr">
                <a:defRPr/>
              </a:pPr>
              <a:r>
                <a:rPr lang="en-US" b="1" dirty="0">
                  <a:solidFill>
                    <a:srgbClr val="1E3764"/>
                  </a:solidFill>
                  <a:latin typeface="Century Gothic" panose="020F0302020204030204"/>
                </a:rPr>
                <a:t/>
              </a:r>
              <a:br>
                <a:rPr lang="en-US" b="1" dirty="0">
                  <a:solidFill>
                    <a:srgbClr val="1E3764"/>
                  </a:solidFill>
                  <a:latin typeface="Century Gothic" panose="020F0302020204030204"/>
                </a:rPr>
              </a:br>
              <a:endParaRPr lang="en-US" b="1" dirty="0">
                <a:solidFill>
                  <a:srgbClr val="1E3764"/>
                </a:solidFill>
                <a:latin typeface="Century Gothic" panose="020F0302020204030204"/>
              </a:endParaRPr>
            </a:p>
            <a:p>
              <a:pPr algn="ctr">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EDDB42FA-A30C-234D-86A5-174FC3ED08BC}"/>
                </a:ext>
              </a:extLst>
            </p:cNvPr>
            <p:cNvSpPr/>
            <p:nvPr/>
          </p:nvSpPr>
          <p:spPr>
            <a:xfrm>
              <a:off x="4643784" y="175766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4E5FFFE4-1532-7E41-A54D-D35BFBC4DC25}"/>
                </a:ext>
              </a:extLst>
            </p:cNvPr>
            <p:cNvSpPr/>
            <p:nvPr/>
          </p:nvSpPr>
          <p:spPr>
            <a:xfrm>
              <a:off x="4643783" y="3945693"/>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8A3DA8DF-8B84-944D-8457-1F3D22E79DBE}"/>
                </a:ext>
              </a:extLst>
            </p:cNvPr>
            <p:cNvSpPr/>
            <p:nvPr/>
          </p:nvSpPr>
          <p:spPr>
            <a:xfrm>
              <a:off x="6407268" y="175766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03DD3C9B-FC72-7E4A-A1DF-00CA2D57AD72}"/>
                </a:ext>
              </a:extLst>
            </p:cNvPr>
            <p:cNvSpPr/>
            <p:nvPr/>
          </p:nvSpPr>
          <p:spPr>
            <a:xfrm>
              <a:off x="6416260" y="3945693"/>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grpSp>
      <p:pic>
        <p:nvPicPr>
          <p:cNvPr id="26" name="Picture 25" descr="Icon&#10;&#10;Description automatically generated">
            <a:extLst>
              <a:ext uri="{FF2B5EF4-FFF2-40B4-BE49-F238E27FC236}">
                <a16:creationId xmlns:a16="http://schemas.microsoft.com/office/drawing/2014/main" id="{C393EB8E-EBC4-4947-879F-1F751574CD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1985" y="4531580"/>
            <a:ext cx="1738105" cy="1463810"/>
          </a:xfrm>
          <a:prstGeom prst="rect">
            <a:avLst/>
          </a:prstGeom>
        </p:spPr>
      </p:pic>
      <p:pic>
        <p:nvPicPr>
          <p:cNvPr id="28" name="Picture 27" descr="A picture containing plant&#10;&#10;Description automatically generated">
            <a:extLst>
              <a:ext uri="{FF2B5EF4-FFF2-40B4-BE49-F238E27FC236}">
                <a16:creationId xmlns:a16="http://schemas.microsoft.com/office/drawing/2014/main" id="{01A2D981-0DF3-4A1E-B261-671B351CE1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3874" y="1935211"/>
            <a:ext cx="1364338" cy="1620997"/>
          </a:xfrm>
          <a:prstGeom prst="rect">
            <a:avLst/>
          </a:prstGeom>
        </p:spPr>
      </p:pic>
      <p:pic>
        <p:nvPicPr>
          <p:cNvPr id="29" name="Picture 28">
            <a:extLst>
              <a:ext uri="{FF2B5EF4-FFF2-40B4-BE49-F238E27FC236}">
                <a16:creationId xmlns:a16="http://schemas.microsoft.com/office/drawing/2014/main" id="{9B038C5D-2016-441A-8116-7E006EDF82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1767" y="1548581"/>
            <a:ext cx="1795946" cy="2105136"/>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5A90A575-6760-46A8-8E97-27F745FE25A5}"/>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331" y="3881848"/>
            <a:ext cx="1237211" cy="2015589"/>
          </a:xfrm>
          <a:prstGeom prst="rect">
            <a:avLst/>
          </a:prstGeom>
        </p:spPr>
      </p:pic>
      <p:pic>
        <p:nvPicPr>
          <p:cNvPr id="36" name="Picture 35" descr="A picture containing shoji, building&#10;&#10;Description automatically generated">
            <a:extLst>
              <a:ext uri="{FF2B5EF4-FFF2-40B4-BE49-F238E27FC236}">
                <a16:creationId xmlns:a16="http://schemas.microsoft.com/office/drawing/2014/main" id="{FCE4DA4F-338B-4B19-ADA1-EBFFD7D386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2237" y="4139066"/>
            <a:ext cx="938326" cy="1307504"/>
          </a:xfrm>
          <a:prstGeom prst="rect">
            <a:avLst/>
          </a:prstGeom>
        </p:spPr>
      </p:pic>
      <p:pic>
        <p:nvPicPr>
          <p:cNvPr id="40" name="Picture 39" descr="Map&#10;&#10;Description automatically generated">
            <a:extLst>
              <a:ext uri="{FF2B5EF4-FFF2-40B4-BE49-F238E27FC236}">
                <a16:creationId xmlns:a16="http://schemas.microsoft.com/office/drawing/2014/main" id="{7FA838EF-FACA-409F-B973-80975D44EB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4694" y="2313090"/>
            <a:ext cx="1521014" cy="1186449"/>
          </a:xfrm>
          <a:prstGeom prst="rect">
            <a:avLst/>
          </a:prstGeom>
        </p:spPr>
      </p:pic>
      <p:pic>
        <p:nvPicPr>
          <p:cNvPr id="42" name="Picture 41">
            <a:extLst>
              <a:ext uri="{FF2B5EF4-FFF2-40B4-BE49-F238E27FC236}">
                <a16:creationId xmlns:a16="http://schemas.microsoft.com/office/drawing/2014/main" id="{E107C985-CE96-418D-9A2A-B78556468B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73995" y="3126713"/>
            <a:ext cx="876039" cy="444412"/>
          </a:xfrm>
          <a:prstGeom prst="rect">
            <a:avLst/>
          </a:prstGeom>
        </p:spPr>
      </p:pic>
      <p:pic>
        <p:nvPicPr>
          <p:cNvPr id="45" name="Picture 44" descr="background rectangle">
            <a:extLst>
              <a:ext uri="{FF2B5EF4-FFF2-40B4-BE49-F238E27FC236}">
                <a16:creationId xmlns:a16="http://schemas.microsoft.com/office/drawing/2014/main" id="{CF458E2A-463C-4FEE-8E89-AC88F8CCD2E3}"/>
              </a:ext>
              <a:ext uri="{C183D7F6-B498-43B3-948B-1728B52AA6E4}">
                <adec:decorative xmlns:adec="http://schemas.microsoft.com/office/drawing/2017/decorative" xmlns=""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94041"/>
            <a:ext cx="2983043" cy="869950"/>
          </a:xfrm>
          <a:prstGeom prst="rect">
            <a:avLst/>
          </a:prstGeom>
        </p:spPr>
      </p:pic>
      <p:sp>
        <p:nvSpPr>
          <p:cNvPr id="4" name="Title 3"/>
          <p:cNvSpPr>
            <a:spLocks noGrp="1"/>
          </p:cNvSpPr>
          <p:nvPr>
            <p:ph type="title"/>
          </p:nvPr>
        </p:nvSpPr>
        <p:spPr>
          <a:xfrm>
            <a:off x="0" y="317141"/>
            <a:ext cx="5759355" cy="707849"/>
          </a:xfrm>
        </p:spPr>
        <p:txBody>
          <a:bodyPr>
            <a:normAutofit/>
          </a:bodyPr>
          <a:lstStyle/>
          <a:p>
            <a:r>
              <a:rPr lang="en-GB" sz="3000" b="1" dirty="0">
                <a:solidFill>
                  <a:schemeClr val="bg1"/>
                </a:solidFill>
              </a:rPr>
              <a:t>Partner(in) A</a:t>
            </a:r>
          </a:p>
        </p:txBody>
      </p:sp>
      <p:pic>
        <p:nvPicPr>
          <p:cNvPr id="27" name="Picture 26" descr="A picture containing accessory&#10;&#10;Description automatically generated">
            <a:extLst>
              <a:ext uri="{FF2B5EF4-FFF2-40B4-BE49-F238E27FC236}">
                <a16:creationId xmlns:a16="http://schemas.microsoft.com/office/drawing/2014/main" id="{121677E7-E575-4063-B48B-F5A7AA01CA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68338" y="2313090"/>
            <a:ext cx="1089121" cy="1186448"/>
          </a:xfrm>
          <a:prstGeom prst="rect">
            <a:avLst/>
          </a:prstGeom>
        </p:spPr>
      </p:pic>
      <p:pic>
        <p:nvPicPr>
          <p:cNvPr id="25" name="Picture 24" descr="A picture containing nature&#10;&#10;Description automatically generated">
            <a:extLst>
              <a:ext uri="{FF2B5EF4-FFF2-40B4-BE49-F238E27FC236}">
                <a16:creationId xmlns:a16="http://schemas.microsoft.com/office/drawing/2014/main" id="{56C2CCF1-0E2B-4522-9593-B0FBB2E7422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26496" y="3646405"/>
            <a:ext cx="1278513" cy="94889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9E579845-49E4-4126-A4A4-A567B1997EC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60226" y="2662618"/>
            <a:ext cx="758723" cy="1090991"/>
          </a:xfrm>
          <a:prstGeom prst="rect">
            <a:avLst/>
          </a:prstGeom>
        </p:spPr>
      </p:pic>
      <p:pic>
        <p:nvPicPr>
          <p:cNvPr id="46" name="Picture 45" descr="A picture containing seat&#10;&#10;Description automatically generated">
            <a:extLst>
              <a:ext uri="{FF2B5EF4-FFF2-40B4-BE49-F238E27FC236}">
                <a16:creationId xmlns:a16="http://schemas.microsoft.com/office/drawing/2014/main" id="{4E4FD42E-201F-4F93-BCB6-CA9C5E2A66C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77435" y="1410080"/>
            <a:ext cx="1876651" cy="2343529"/>
          </a:xfrm>
          <a:prstGeom prst="rect">
            <a:avLst/>
          </a:prstGeom>
        </p:spPr>
      </p:pic>
      <p:pic>
        <p:nvPicPr>
          <p:cNvPr id="47" name="Picture 46" descr="A picture containing text, vector graphics&#10;&#10;Description automatically generated">
            <a:extLst>
              <a:ext uri="{FF2B5EF4-FFF2-40B4-BE49-F238E27FC236}">
                <a16:creationId xmlns:a16="http://schemas.microsoft.com/office/drawing/2014/main" id="{115E8A11-9DBC-44D0-B4AC-A536B8662EE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84415" y="2719054"/>
            <a:ext cx="721518" cy="837154"/>
          </a:xfrm>
          <a:prstGeom prst="rect">
            <a:avLst/>
          </a:prstGeom>
        </p:spPr>
      </p:pic>
      <p:pic>
        <p:nvPicPr>
          <p:cNvPr id="48" name="Picture 47" descr="A picture containing text, vector graphics&#10;&#10;Description automatically generated">
            <a:extLst>
              <a:ext uri="{FF2B5EF4-FFF2-40B4-BE49-F238E27FC236}">
                <a16:creationId xmlns:a16="http://schemas.microsoft.com/office/drawing/2014/main" id="{2284232F-509F-40B9-86C0-BBE59D7DD24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16926" y="5004635"/>
            <a:ext cx="721518" cy="837154"/>
          </a:xfrm>
          <a:prstGeom prst="rect">
            <a:avLst/>
          </a:prstGeom>
        </p:spPr>
      </p:pic>
      <p:pic>
        <p:nvPicPr>
          <p:cNvPr id="52" name="Picture 51" descr="Graphical user interface, application&#10;&#10;Description automatically generated">
            <a:extLst>
              <a:ext uri="{FF2B5EF4-FFF2-40B4-BE49-F238E27FC236}">
                <a16:creationId xmlns:a16="http://schemas.microsoft.com/office/drawing/2014/main" id="{28FC8522-8110-471A-9588-2527D2F2863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23250" y="4349035"/>
            <a:ext cx="1926562" cy="963282"/>
          </a:xfrm>
          <a:prstGeom prst="rect">
            <a:avLst/>
          </a:prstGeom>
        </p:spPr>
      </p:pic>
      <p:pic>
        <p:nvPicPr>
          <p:cNvPr id="53" name="Picture 52" descr="A picture containing text&#10;&#10;Description automatically generated">
            <a:extLst>
              <a:ext uri="{FF2B5EF4-FFF2-40B4-BE49-F238E27FC236}">
                <a16:creationId xmlns:a16="http://schemas.microsoft.com/office/drawing/2014/main" id="{6E73DD5A-128F-4D58-8F02-C46042319DE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65374" y="5063534"/>
            <a:ext cx="460206" cy="571980"/>
          </a:xfrm>
          <a:prstGeom prst="rect">
            <a:avLst/>
          </a:prstGeom>
        </p:spPr>
      </p:pic>
      <p:pic>
        <p:nvPicPr>
          <p:cNvPr id="54" name="Picture 53" descr="A picture containing text&#10;&#10;Description automatically generated">
            <a:extLst>
              <a:ext uri="{FF2B5EF4-FFF2-40B4-BE49-F238E27FC236}">
                <a16:creationId xmlns:a16="http://schemas.microsoft.com/office/drawing/2014/main" id="{5120499B-9390-418A-A40D-D9D34A987F1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78811" y="4684419"/>
            <a:ext cx="572277" cy="822894"/>
          </a:xfrm>
          <a:prstGeom prst="rect">
            <a:avLst/>
          </a:prstGeom>
        </p:spPr>
      </p:pic>
      <p:sp>
        <p:nvSpPr>
          <p:cNvPr id="55" name="Rounded Rectangle 11">
            <a:extLst>
              <a:ext uri="{FF2B5EF4-FFF2-40B4-BE49-F238E27FC236}">
                <a16:creationId xmlns:a16="http://schemas.microsoft.com/office/drawing/2014/main" id="{68787558-FF28-4098-A9C1-CC2F4B5B6CB1}"/>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6" name="Picture 55" descr="A picture containing table&#10;&#10;Description automatically generated">
            <a:extLst>
              <a:ext uri="{FF2B5EF4-FFF2-40B4-BE49-F238E27FC236}">
                <a16:creationId xmlns:a16="http://schemas.microsoft.com/office/drawing/2014/main" id="{A7099DFF-65C5-4725-B52F-CFE21DBAB15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21286795">
            <a:off x="2950177" y="2733246"/>
            <a:ext cx="1011158" cy="877180"/>
          </a:xfrm>
          <a:prstGeom prst="rect">
            <a:avLst/>
          </a:prstGeom>
        </p:spPr>
      </p:pic>
    </p:spTree>
    <p:extLst>
      <p:ext uri="{BB962C8B-B14F-4D97-AF65-F5344CB8AC3E}">
        <p14:creationId xmlns:p14="http://schemas.microsoft.com/office/powerpoint/2010/main" val="2524649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950B6CA-B525-4EA7-ADEF-88BEE3548F91}"/>
              </a:ext>
            </a:extLst>
          </p:cNvPr>
          <p:cNvGrpSpPr/>
          <p:nvPr/>
        </p:nvGrpSpPr>
        <p:grpSpPr>
          <a:xfrm>
            <a:off x="2101412" y="1366597"/>
            <a:ext cx="7989175" cy="4687058"/>
            <a:chOff x="1110341" y="1757665"/>
            <a:chExt cx="7069404" cy="4376056"/>
          </a:xfrm>
        </p:grpSpPr>
        <p:sp>
          <p:nvSpPr>
            <p:cNvPr id="10" name="Rectangle 9">
              <a:extLst>
                <a:ext uri="{FF2B5EF4-FFF2-40B4-BE49-F238E27FC236}">
                  <a16:creationId xmlns:a16="http://schemas.microsoft.com/office/drawing/2014/main" id="{8128B6E9-6092-D841-9731-3054C553647E}"/>
                </a:ext>
              </a:extLst>
            </p:cNvPr>
            <p:cNvSpPr/>
            <p:nvPr/>
          </p:nvSpPr>
          <p:spPr>
            <a:xfrm>
              <a:off x="1110341" y="3945693"/>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59C5A7BA-2A1F-5840-BB26-CAC5D2A17939}"/>
                </a:ext>
              </a:extLst>
            </p:cNvPr>
            <p:cNvSpPr/>
            <p:nvPr/>
          </p:nvSpPr>
          <p:spPr>
            <a:xfrm>
              <a:off x="1110342" y="175766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48392E5D-B8C9-5441-B911-4C56FF4BF507}"/>
                </a:ext>
              </a:extLst>
            </p:cNvPr>
            <p:cNvSpPr/>
            <p:nvPr/>
          </p:nvSpPr>
          <p:spPr>
            <a:xfrm>
              <a:off x="2880299" y="175766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B2B97B94-1C25-A74C-8BFB-79472E8ACC95}"/>
                </a:ext>
              </a:extLst>
            </p:cNvPr>
            <p:cNvSpPr/>
            <p:nvPr/>
          </p:nvSpPr>
          <p:spPr>
            <a:xfrm>
              <a:off x="2880299" y="3945693"/>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endParaRPr lang="en-US" b="1" dirty="0">
                <a:solidFill>
                  <a:srgbClr val="1E3764"/>
                </a:solidFill>
                <a:latin typeface="Century Gothic" panose="020F0302020204030204"/>
              </a:endParaRPr>
            </a:p>
            <a:p>
              <a:pPr algn="ctr">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algn="ctr">
                <a:defRPr/>
              </a:pPr>
              <a:r>
                <a:rPr lang="en-US" b="1" dirty="0">
                  <a:solidFill>
                    <a:srgbClr val="1E3764"/>
                  </a:solidFill>
                  <a:latin typeface="Century Gothic" panose="020F0302020204030204"/>
                </a:rPr>
                <a:t/>
              </a:r>
              <a:br>
                <a:rPr lang="en-US" b="1" dirty="0">
                  <a:solidFill>
                    <a:srgbClr val="1E3764"/>
                  </a:solidFill>
                  <a:latin typeface="Century Gothic" panose="020F0302020204030204"/>
                </a:rPr>
              </a:br>
              <a:endParaRPr lang="en-US" b="1" dirty="0">
                <a:solidFill>
                  <a:srgbClr val="1E3764"/>
                </a:solidFill>
                <a:latin typeface="Century Gothic" panose="020F0302020204030204"/>
              </a:endParaRPr>
            </a:p>
            <a:p>
              <a:pPr algn="ctr">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EDDB42FA-A30C-234D-86A5-174FC3ED08BC}"/>
                </a:ext>
              </a:extLst>
            </p:cNvPr>
            <p:cNvSpPr/>
            <p:nvPr/>
          </p:nvSpPr>
          <p:spPr>
            <a:xfrm>
              <a:off x="4643784" y="175766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4E5FFFE4-1532-7E41-A54D-D35BFBC4DC25}"/>
                </a:ext>
              </a:extLst>
            </p:cNvPr>
            <p:cNvSpPr/>
            <p:nvPr/>
          </p:nvSpPr>
          <p:spPr>
            <a:xfrm>
              <a:off x="4643783" y="3945693"/>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8A3DA8DF-8B84-944D-8457-1F3D22E79DBE}"/>
                </a:ext>
              </a:extLst>
            </p:cNvPr>
            <p:cNvSpPr/>
            <p:nvPr/>
          </p:nvSpPr>
          <p:spPr>
            <a:xfrm>
              <a:off x="6407268" y="1757665"/>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03DD3C9B-FC72-7E4A-A1DF-00CA2D57AD72}"/>
                </a:ext>
              </a:extLst>
            </p:cNvPr>
            <p:cNvSpPr/>
            <p:nvPr/>
          </p:nvSpPr>
          <p:spPr>
            <a:xfrm>
              <a:off x="6416260" y="3945693"/>
              <a:ext cx="1763485" cy="2188028"/>
            </a:xfrm>
            <a:prstGeom prst="rect">
              <a:avLst/>
            </a:prstGeom>
            <a:solidFill>
              <a:srgbClr val="FBF0D5"/>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grpSp>
      <p:pic>
        <p:nvPicPr>
          <p:cNvPr id="29" name="Picture 28">
            <a:extLst>
              <a:ext uri="{FF2B5EF4-FFF2-40B4-BE49-F238E27FC236}">
                <a16:creationId xmlns:a16="http://schemas.microsoft.com/office/drawing/2014/main" id="{9B038C5D-2016-441A-8116-7E006EDF82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1513" y="3791224"/>
            <a:ext cx="1795946" cy="2105136"/>
          </a:xfrm>
          <a:prstGeom prst="rect">
            <a:avLst/>
          </a:prstGeom>
        </p:spPr>
      </p:pic>
      <p:pic>
        <p:nvPicPr>
          <p:cNvPr id="34" name="Picture 33" descr="A picture containing umbrella, accessory&#10;&#10;Description automatically generated">
            <a:extLst>
              <a:ext uri="{FF2B5EF4-FFF2-40B4-BE49-F238E27FC236}">
                <a16:creationId xmlns:a16="http://schemas.microsoft.com/office/drawing/2014/main" id="{2A82E8DF-EF66-49A6-8641-E47ED13E72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8722" y="2233714"/>
            <a:ext cx="1091507" cy="822894"/>
          </a:xfrm>
          <a:prstGeom prst="rect">
            <a:avLst/>
          </a:prstGeom>
        </p:spPr>
      </p:pic>
      <p:pic>
        <p:nvPicPr>
          <p:cNvPr id="42" name="Picture 41">
            <a:extLst>
              <a:ext uri="{FF2B5EF4-FFF2-40B4-BE49-F238E27FC236}">
                <a16:creationId xmlns:a16="http://schemas.microsoft.com/office/drawing/2014/main" id="{E107C985-CE96-418D-9A2A-B78556468B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4769" y="5375513"/>
            <a:ext cx="876039" cy="444412"/>
          </a:xfrm>
          <a:prstGeom prst="rect">
            <a:avLst/>
          </a:prstGeom>
        </p:spPr>
      </p:pic>
      <p:pic>
        <p:nvPicPr>
          <p:cNvPr id="45" name="Picture 44" descr="background rectangle">
            <a:extLst>
              <a:ext uri="{FF2B5EF4-FFF2-40B4-BE49-F238E27FC236}">
                <a16:creationId xmlns:a16="http://schemas.microsoft.com/office/drawing/2014/main" id="{CF458E2A-463C-4FEE-8E89-AC88F8CCD2E3}"/>
              </a:ext>
              <a:ext uri="{C183D7F6-B498-43B3-948B-1728B52AA6E4}">
                <adec:decorative xmlns:adec="http://schemas.microsoft.com/office/drawing/2017/decorative" xmlns=""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1738"/>
            <a:ext cx="2983043" cy="869950"/>
          </a:xfrm>
          <a:prstGeom prst="rect">
            <a:avLst/>
          </a:prstGeom>
        </p:spPr>
      </p:pic>
      <p:sp>
        <p:nvSpPr>
          <p:cNvPr id="4" name="Title 3"/>
          <p:cNvSpPr>
            <a:spLocks noGrp="1"/>
          </p:cNvSpPr>
          <p:nvPr>
            <p:ph type="title"/>
          </p:nvPr>
        </p:nvSpPr>
        <p:spPr>
          <a:xfrm>
            <a:off x="0" y="317141"/>
            <a:ext cx="5759355" cy="707849"/>
          </a:xfrm>
        </p:spPr>
        <p:txBody>
          <a:bodyPr>
            <a:normAutofit/>
          </a:bodyPr>
          <a:lstStyle/>
          <a:p>
            <a:r>
              <a:rPr lang="en-GB" sz="3000" b="1" dirty="0">
                <a:solidFill>
                  <a:schemeClr val="bg1"/>
                </a:solidFill>
              </a:rPr>
              <a:t>Partner(in) B</a:t>
            </a:r>
          </a:p>
        </p:txBody>
      </p:sp>
      <p:pic>
        <p:nvPicPr>
          <p:cNvPr id="38" name="Picture 37">
            <a:extLst>
              <a:ext uri="{FF2B5EF4-FFF2-40B4-BE49-F238E27FC236}">
                <a16:creationId xmlns:a16="http://schemas.microsoft.com/office/drawing/2014/main" id="{E4C16436-A64B-4242-87BC-57E733364A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0393" y="2048641"/>
            <a:ext cx="1903944" cy="1380359"/>
          </a:xfrm>
          <a:prstGeom prst="rect">
            <a:avLst/>
          </a:prstGeom>
        </p:spPr>
      </p:pic>
      <p:pic>
        <p:nvPicPr>
          <p:cNvPr id="39" name="Picture 38" descr="A picture containing text&#10;&#10;Description automatically generated">
            <a:extLst>
              <a:ext uri="{FF2B5EF4-FFF2-40B4-BE49-F238E27FC236}">
                <a16:creationId xmlns:a16="http://schemas.microsoft.com/office/drawing/2014/main" id="{4AC0131A-0DD1-4B32-B13A-AA4D982B8D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21176" y="4962664"/>
            <a:ext cx="758723" cy="1090991"/>
          </a:xfrm>
          <a:prstGeom prst="rect">
            <a:avLst/>
          </a:prstGeom>
        </p:spPr>
      </p:pic>
      <p:pic>
        <p:nvPicPr>
          <p:cNvPr id="44" name="Picture 43" descr="A picture containing seat&#10;&#10;Description automatically generated">
            <a:extLst>
              <a:ext uri="{FF2B5EF4-FFF2-40B4-BE49-F238E27FC236}">
                <a16:creationId xmlns:a16="http://schemas.microsoft.com/office/drawing/2014/main" id="{CEFB1897-18E1-4848-9D57-D2B84A26B5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38385" y="3710126"/>
            <a:ext cx="1876651" cy="2343529"/>
          </a:xfrm>
          <a:prstGeom prst="rect">
            <a:avLst/>
          </a:prstGeom>
        </p:spPr>
      </p:pic>
      <p:pic>
        <p:nvPicPr>
          <p:cNvPr id="46" name="Picture 45" descr="A picture containing text&#10;&#10;Description automatically generated">
            <a:extLst>
              <a:ext uri="{FF2B5EF4-FFF2-40B4-BE49-F238E27FC236}">
                <a16:creationId xmlns:a16="http://schemas.microsoft.com/office/drawing/2014/main" id="{731D82AC-377F-496A-B42C-F29064DA84D9}"/>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44915" y="1532988"/>
            <a:ext cx="1237211" cy="2015589"/>
          </a:xfrm>
          <a:prstGeom prst="rect">
            <a:avLst/>
          </a:prstGeom>
        </p:spPr>
      </p:pic>
      <p:pic>
        <p:nvPicPr>
          <p:cNvPr id="47" name="Picture 46" descr="A picture containing text, vector graphics&#10;&#10;Description automatically generated">
            <a:extLst>
              <a:ext uri="{FF2B5EF4-FFF2-40B4-BE49-F238E27FC236}">
                <a16:creationId xmlns:a16="http://schemas.microsoft.com/office/drawing/2014/main" id="{7DD2193E-71C1-48B8-855B-0C27C249DCE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06510" y="2655775"/>
            <a:ext cx="721518" cy="837154"/>
          </a:xfrm>
          <a:prstGeom prst="rect">
            <a:avLst/>
          </a:prstGeom>
        </p:spPr>
      </p:pic>
      <p:pic>
        <p:nvPicPr>
          <p:cNvPr id="48" name="Picture 47" descr="A picture containing text&#10;&#10;Description automatically generated">
            <a:extLst>
              <a:ext uri="{FF2B5EF4-FFF2-40B4-BE49-F238E27FC236}">
                <a16:creationId xmlns:a16="http://schemas.microsoft.com/office/drawing/2014/main" id="{12C16867-01B4-4C21-BF9C-A39EBF9666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02097" y="2243888"/>
            <a:ext cx="572277" cy="822894"/>
          </a:xfrm>
          <a:prstGeom prst="rect">
            <a:avLst/>
          </a:prstGeom>
        </p:spPr>
      </p:pic>
      <p:pic>
        <p:nvPicPr>
          <p:cNvPr id="52" name="Picture 51" descr="Graphical user interface, application&#10;&#10;Description automatically generated">
            <a:extLst>
              <a:ext uri="{FF2B5EF4-FFF2-40B4-BE49-F238E27FC236}">
                <a16:creationId xmlns:a16="http://schemas.microsoft.com/office/drawing/2014/main" id="{E873BD02-9EE9-4AE2-9AB5-308CDCA5873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39814" y="4486755"/>
            <a:ext cx="1903633" cy="951817"/>
          </a:xfrm>
          <a:prstGeom prst="rect">
            <a:avLst/>
          </a:prstGeom>
        </p:spPr>
      </p:pic>
      <p:pic>
        <p:nvPicPr>
          <p:cNvPr id="50" name="Picture 49" descr="A picture containing nature&#10;&#10;Description automatically generated">
            <a:extLst>
              <a:ext uri="{FF2B5EF4-FFF2-40B4-BE49-F238E27FC236}">
                <a16:creationId xmlns:a16="http://schemas.microsoft.com/office/drawing/2014/main" id="{0B0E1859-EB06-4841-914C-9FE9FD1D032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92061" y="4486755"/>
            <a:ext cx="505287" cy="357037"/>
          </a:xfrm>
          <a:prstGeom prst="rect">
            <a:avLst/>
          </a:prstGeom>
        </p:spPr>
      </p:pic>
      <p:pic>
        <p:nvPicPr>
          <p:cNvPr id="53" name="Picture 52" descr="Icon&#10;&#10;Description automatically generated">
            <a:extLst>
              <a:ext uri="{FF2B5EF4-FFF2-40B4-BE49-F238E27FC236}">
                <a16:creationId xmlns:a16="http://schemas.microsoft.com/office/drawing/2014/main" id="{D3DB263D-79DB-47CF-A723-DE6E5370F4C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14598" y="4008627"/>
            <a:ext cx="1862754" cy="1546959"/>
          </a:xfrm>
          <a:prstGeom prst="rect">
            <a:avLst/>
          </a:prstGeom>
        </p:spPr>
      </p:pic>
      <p:pic>
        <p:nvPicPr>
          <p:cNvPr id="54" name="Picture 53" descr="A picture containing text&#10;&#10;Description automatically generated">
            <a:extLst>
              <a:ext uri="{FF2B5EF4-FFF2-40B4-BE49-F238E27FC236}">
                <a16:creationId xmlns:a16="http://schemas.microsoft.com/office/drawing/2014/main" id="{E47D4B8B-7B16-4F1F-AA39-DEB379FC34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5221" y="4968435"/>
            <a:ext cx="721507" cy="896746"/>
          </a:xfrm>
          <a:prstGeom prst="rect">
            <a:avLst/>
          </a:prstGeom>
        </p:spPr>
      </p:pic>
      <p:pic>
        <p:nvPicPr>
          <p:cNvPr id="55" name="Picture 54" descr="Map&#10;&#10;Description automatically generated">
            <a:extLst>
              <a:ext uri="{FF2B5EF4-FFF2-40B4-BE49-F238E27FC236}">
                <a16:creationId xmlns:a16="http://schemas.microsoft.com/office/drawing/2014/main" id="{E59688E2-671D-45B1-A0B4-532C1F360F0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81837" y="2206249"/>
            <a:ext cx="1521014" cy="1186449"/>
          </a:xfrm>
          <a:prstGeom prst="rect">
            <a:avLst/>
          </a:prstGeom>
        </p:spPr>
      </p:pic>
      <p:pic>
        <p:nvPicPr>
          <p:cNvPr id="56" name="Picture 55" descr="A picture containing accessory&#10;&#10;Description automatically generated">
            <a:extLst>
              <a:ext uri="{FF2B5EF4-FFF2-40B4-BE49-F238E27FC236}">
                <a16:creationId xmlns:a16="http://schemas.microsoft.com/office/drawing/2014/main" id="{E403EAE6-5D28-462A-B0E4-D390AEBE8E5C}"/>
              </a:ext>
            </a:extLst>
          </p:cNvPr>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6355481" y="2206249"/>
            <a:ext cx="1089121" cy="1186448"/>
          </a:xfrm>
          <a:prstGeom prst="rect">
            <a:avLst/>
          </a:prstGeom>
        </p:spPr>
      </p:pic>
      <p:pic>
        <p:nvPicPr>
          <p:cNvPr id="3" name="Picture 2" descr="A picture containing text, vector graphics&#10;&#10;Description automatically generated">
            <a:extLst>
              <a:ext uri="{FF2B5EF4-FFF2-40B4-BE49-F238E27FC236}">
                <a16:creationId xmlns:a16="http://schemas.microsoft.com/office/drawing/2014/main" id="{9EDDC56A-7D84-4F35-8D63-9F512C5201B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261441" y="3548577"/>
            <a:ext cx="1318170" cy="2343530"/>
          </a:xfrm>
          <a:prstGeom prst="rect">
            <a:avLst/>
          </a:prstGeom>
        </p:spPr>
      </p:pic>
      <p:sp>
        <p:nvSpPr>
          <p:cNvPr id="57" name="Rounded Rectangle 11">
            <a:extLst>
              <a:ext uri="{FF2B5EF4-FFF2-40B4-BE49-F238E27FC236}">
                <a16:creationId xmlns:a16="http://schemas.microsoft.com/office/drawing/2014/main" id="{514AA68C-DDEC-4E01-95BB-5155AF5A3B3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icture containing table&#10;&#10;Description automatically generated">
            <a:extLst>
              <a:ext uri="{FF2B5EF4-FFF2-40B4-BE49-F238E27FC236}">
                <a16:creationId xmlns:a16="http://schemas.microsoft.com/office/drawing/2014/main" id="{2D6B0FFE-D768-4236-9923-5828AD68958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1286795">
            <a:off x="6998515" y="4936923"/>
            <a:ext cx="1011158" cy="877180"/>
          </a:xfrm>
          <a:prstGeom prst="rect">
            <a:avLst/>
          </a:prstGeom>
        </p:spPr>
      </p:pic>
    </p:spTree>
    <p:extLst>
      <p:ext uri="{BB962C8B-B14F-4D97-AF65-F5344CB8AC3E}">
        <p14:creationId xmlns:p14="http://schemas.microsoft.com/office/powerpoint/2010/main" val="1550403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31716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2458504" y="1188260"/>
            <a:ext cx="21134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Partner(in) A</a:t>
            </a:r>
          </a:p>
        </p:txBody>
      </p:sp>
      <p:graphicFrame>
        <p:nvGraphicFramePr>
          <p:cNvPr id="6" name="Table 5128">
            <a:extLst>
              <a:ext uri="{FF2B5EF4-FFF2-40B4-BE49-F238E27FC236}">
                <a16:creationId xmlns:a16="http://schemas.microsoft.com/office/drawing/2014/main" id="{CDBF4F1D-2034-40BE-A3C2-62A91751DC53}"/>
              </a:ext>
            </a:extLst>
          </p:cNvPr>
          <p:cNvGraphicFramePr>
            <a:graphicFrameLocks noGrp="1"/>
          </p:cNvGraphicFramePr>
          <p:nvPr>
            <p:extLst>
              <p:ext uri="{D42A27DB-BD31-4B8C-83A1-F6EECF244321}">
                <p14:modId xmlns:p14="http://schemas.microsoft.com/office/powerpoint/2010/main" val="1221614774"/>
              </p:ext>
            </p:extLst>
          </p:nvPr>
        </p:nvGraphicFramePr>
        <p:xfrm>
          <a:off x="854439" y="1649925"/>
          <a:ext cx="10762938" cy="4556000"/>
        </p:xfrm>
        <a:graphic>
          <a:graphicData uri="http://schemas.openxmlformats.org/drawingml/2006/table">
            <a:tbl>
              <a:tblPr firstRow="1" bandRow="1">
                <a:tableStyleId>{ED083AE6-46FA-4A59-8FB0-9F97EB10719F}</a:tableStyleId>
              </a:tblPr>
              <a:tblGrid>
                <a:gridCol w="5381469">
                  <a:extLst>
                    <a:ext uri="{9D8B030D-6E8A-4147-A177-3AD203B41FA5}">
                      <a16:colId xmlns:a16="http://schemas.microsoft.com/office/drawing/2014/main" val="1570381869"/>
                    </a:ext>
                  </a:extLst>
                </a:gridCol>
                <a:gridCol w="5381469">
                  <a:extLst>
                    <a:ext uri="{9D8B030D-6E8A-4147-A177-3AD203B41FA5}">
                      <a16:colId xmlns:a16="http://schemas.microsoft.com/office/drawing/2014/main" val="2711658849"/>
                    </a:ext>
                  </a:extLst>
                </a:gridCol>
              </a:tblGrid>
              <a:tr h="569500">
                <a:tc>
                  <a:txBody>
                    <a:bodyPr/>
                    <a:lstStyle/>
                    <a:p>
                      <a:r>
                        <a:rPr lang="en-GB" sz="2200" b="0" dirty="0">
                          <a:solidFill>
                            <a:srgbClr val="115076"/>
                          </a:solidFill>
                        </a:rPr>
                        <a:t>Sie </a:t>
                      </a:r>
                      <a:r>
                        <a:rPr lang="en-GB" sz="2200" b="0" dirty="0" err="1">
                          <a:solidFill>
                            <a:srgbClr val="115076"/>
                          </a:solidFill>
                        </a:rPr>
                        <a:t>ist</a:t>
                      </a:r>
                      <a:r>
                        <a:rPr lang="en-GB" sz="2200" b="0" dirty="0">
                          <a:solidFill>
                            <a:srgbClr val="115076"/>
                          </a:solidFill>
                        </a:rPr>
                        <a:t> </a:t>
                      </a:r>
                      <a:r>
                        <a:rPr lang="en-GB" sz="2200" b="0" dirty="0" err="1">
                          <a:solidFill>
                            <a:srgbClr val="115076"/>
                          </a:solidFill>
                        </a:rPr>
                        <a:t>neben</a:t>
                      </a:r>
                      <a:r>
                        <a:rPr lang="en-GB" sz="2200" b="0" dirty="0">
                          <a:solidFill>
                            <a:srgbClr val="115076"/>
                          </a:solidFill>
                        </a:rPr>
                        <a:t> </a:t>
                      </a:r>
                      <a:r>
                        <a:rPr lang="en-GB" sz="2200" b="0" dirty="0" err="1">
                          <a:solidFill>
                            <a:srgbClr val="115076"/>
                          </a:solidFill>
                        </a:rPr>
                        <a:t>einem</a:t>
                      </a:r>
                      <a:r>
                        <a:rPr lang="en-GB" sz="2200" b="0" dirty="0">
                          <a:solidFill>
                            <a:srgbClr val="115076"/>
                          </a:solidFill>
                        </a:rPr>
                        <a:t> </a:t>
                      </a:r>
                      <a:r>
                        <a:rPr lang="en-GB" sz="2200" b="0" dirty="0" err="1">
                          <a:solidFill>
                            <a:srgbClr val="115076"/>
                          </a:solidFill>
                        </a:rPr>
                        <a:t>braunen</a:t>
                      </a:r>
                      <a:r>
                        <a:rPr lang="en-GB" sz="2200" b="0" dirty="0">
                          <a:solidFill>
                            <a:srgbClr val="115076"/>
                          </a:solidFill>
                        </a:rPr>
                        <a:t> Tisch.</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rgbClr val="115076"/>
                          </a:solidFill>
                        </a:rPr>
                        <a:t>Sie </a:t>
                      </a:r>
                      <a:r>
                        <a:rPr lang="en-GB" sz="2200" b="0" dirty="0" err="1">
                          <a:solidFill>
                            <a:srgbClr val="115076"/>
                          </a:solidFill>
                        </a:rPr>
                        <a:t>ist</a:t>
                      </a:r>
                      <a:r>
                        <a:rPr lang="en-GB" sz="2200" b="0" dirty="0">
                          <a:solidFill>
                            <a:srgbClr val="115076"/>
                          </a:solidFill>
                        </a:rPr>
                        <a:t> </a:t>
                      </a:r>
                      <a:r>
                        <a:rPr lang="en-GB" sz="2200" b="0" dirty="0" err="1">
                          <a:solidFill>
                            <a:srgbClr val="115076"/>
                          </a:solidFill>
                        </a:rPr>
                        <a:t>neben</a:t>
                      </a:r>
                      <a:r>
                        <a:rPr lang="en-GB" sz="2200" b="0" dirty="0">
                          <a:solidFill>
                            <a:srgbClr val="115076"/>
                          </a:solidFill>
                        </a:rPr>
                        <a:t> </a:t>
                      </a:r>
                      <a:r>
                        <a:rPr lang="en-GB" sz="2200" b="0" dirty="0" err="1">
                          <a:solidFill>
                            <a:srgbClr val="115076"/>
                          </a:solidFill>
                        </a:rPr>
                        <a:t>einem</a:t>
                      </a:r>
                      <a:r>
                        <a:rPr lang="en-GB" sz="2200" b="0" dirty="0">
                          <a:solidFill>
                            <a:srgbClr val="115076"/>
                          </a:solidFill>
                        </a:rPr>
                        <a:t> </a:t>
                      </a:r>
                      <a:r>
                        <a:rPr lang="en-GB" sz="2200" b="0" dirty="0" err="1">
                          <a:solidFill>
                            <a:srgbClr val="115076"/>
                          </a:solidFill>
                        </a:rPr>
                        <a:t>braunen</a:t>
                      </a:r>
                      <a:r>
                        <a:rPr lang="en-GB" sz="2200" b="0" dirty="0">
                          <a:solidFill>
                            <a:srgbClr val="115076"/>
                          </a:solidFill>
                        </a:rPr>
                        <a:t> Tisch.</a:t>
                      </a:r>
                    </a:p>
                  </a:txBody>
                  <a:tcPr anchor="ctr"/>
                </a:tc>
                <a:extLst>
                  <a:ext uri="{0D108BD9-81ED-4DB2-BD59-A6C34878D82A}">
                    <a16:rowId xmlns:a16="http://schemas.microsoft.com/office/drawing/2014/main" val="2397004836"/>
                  </a:ext>
                </a:extLst>
              </a:tr>
              <a:tr h="569500">
                <a:tc>
                  <a:txBody>
                    <a:bodyPr/>
                    <a:lstStyle/>
                    <a:p>
                      <a:r>
                        <a:rPr lang="en-GB" sz="2200" b="0" dirty="0" err="1">
                          <a:solidFill>
                            <a:srgbClr val="115076"/>
                          </a:solidFill>
                        </a:rPr>
                        <a:t>Er</a:t>
                      </a:r>
                      <a:r>
                        <a:rPr lang="en-GB" sz="2200" b="0" dirty="0">
                          <a:solidFill>
                            <a:srgbClr val="115076"/>
                          </a:solidFill>
                        </a:rPr>
                        <a:t> </a:t>
                      </a:r>
                      <a:r>
                        <a:rPr lang="en-GB" sz="2200" b="0" dirty="0" err="1">
                          <a:solidFill>
                            <a:srgbClr val="115076"/>
                          </a:solidFill>
                        </a:rPr>
                        <a:t>ist</a:t>
                      </a:r>
                      <a:r>
                        <a:rPr lang="en-GB" sz="2200" b="0" dirty="0">
                          <a:solidFill>
                            <a:srgbClr val="115076"/>
                          </a:solidFill>
                        </a:rPr>
                        <a:t> </a:t>
                      </a:r>
                      <a:r>
                        <a:rPr lang="en-GB" sz="2200" b="0" dirty="0" err="1">
                          <a:solidFill>
                            <a:srgbClr val="115076"/>
                          </a:solidFill>
                        </a:rPr>
                        <a:t>hinter</a:t>
                      </a:r>
                      <a:r>
                        <a:rPr lang="en-GB" sz="2200" b="0" dirty="0">
                          <a:solidFill>
                            <a:srgbClr val="115076"/>
                          </a:solidFill>
                        </a:rPr>
                        <a:t> </a:t>
                      </a:r>
                      <a:r>
                        <a:rPr lang="en-GB" sz="2200" b="0" dirty="0" err="1">
                          <a:solidFill>
                            <a:srgbClr val="115076"/>
                          </a:solidFill>
                        </a:rPr>
                        <a:t>einem</a:t>
                      </a:r>
                      <a:r>
                        <a:rPr lang="en-GB" sz="2200" b="0" dirty="0">
                          <a:solidFill>
                            <a:srgbClr val="115076"/>
                          </a:solidFill>
                        </a:rPr>
                        <a:t> </a:t>
                      </a:r>
                      <a:r>
                        <a:rPr lang="en-GB" sz="2200" b="0" dirty="0" err="1">
                          <a:solidFill>
                            <a:srgbClr val="115076"/>
                          </a:solidFill>
                        </a:rPr>
                        <a:t>großen</a:t>
                      </a:r>
                      <a:r>
                        <a:rPr lang="en-GB" sz="2200" b="0" dirty="0">
                          <a:solidFill>
                            <a:srgbClr val="115076"/>
                          </a:solidFill>
                        </a:rPr>
                        <a:t> Baum.</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err="1">
                          <a:solidFill>
                            <a:srgbClr val="115076"/>
                          </a:solidFill>
                        </a:rPr>
                        <a:t>Er</a:t>
                      </a:r>
                      <a:r>
                        <a:rPr lang="en-GB" sz="2200" b="0" dirty="0">
                          <a:solidFill>
                            <a:srgbClr val="115076"/>
                          </a:solidFill>
                        </a:rPr>
                        <a:t> </a:t>
                      </a:r>
                      <a:r>
                        <a:rPr lang="en-GB" sz="2200" b="0" dirty="0" err="1">
                          <a:solidFill>
                            <a:srgbClr val="115076"/>
                          </a:solidFill>
                        </a:rPr>
                        <a:t>ist</a:t>
                      </a:r>
                      <a:r>
                        <a:rPr lang="en-GB" sz="2200" b="0" dirty="0">
                          <a:solidFill>
                            <a:srgbClr val="115076"/>
                          </a:solidFill>
                        </a:rPr>
                        <a:t> </a:t>
                      </a:r>
                      <a:r>
                        <a:rPr lang="en-GB" sz="2200" b="0" dirty="0" err="1">
                          <a:solidFill>
                            <a:srgbClr val="115076"/>
                          </a:solidFill>
                        </a:rPr>
                        <a:t>hinter</a:t>
                      </a:r>
                      <a:r>
                        <a:rPr lang="en-GB" sz="2200" b="0" dirty="0">
                          <a:solidFill>
                            <a:srgbClr val="115076"/>
                          </a:solidFill>
                        </a:rPr>
                        <a:t> </a:t>
                      </a:r>
                      <a:r>
                        <a:rPr lang="en-GB" sz="2200" b="0" dirty="0" err="1">
                          <a:solidFill>
                            <a:srgbClr val="115076"/>
                          </a:solidFill>
                        </a:rPr>
                        <a:t>einem</a:t>
                      </a:r>
                      <a:r>
                        <a:rPr lang="en-GB" sz="2200" b="0" dirty="0">
                          <a:solidFill>
                            <a:srgbClr val="115076"/>
                          </a:solidFill>
                        </a:rPr>
                        <a:t> </a:t>
                      </a:r>
                      <a:r>
                        <a:rPr lang="en-GB" sz="2200" b="0" dirty="0" err="1">
                          <a:solidFill>
                            <a:srgbClr val="115076"/>
                          </a:solidFill>
                        </a:rPr>
                        <a:t>großen</a:t>
                      </a:r>
                      <a:r>
                        <a:rPr lang="en-GB" sz="2200" b="0" dirty="0">
                          <a:solidFill>
                            <a:srgbClr val="115076"/>
                          </a:solidFill>
                        </a:rPr>
                        <a:t> Baum.</a:t>
                      </a:r>
                    </a:p>
                  </a:txBody>
                  <a:tcPr anchor="ctr"/>
                </a:tc>
                <a:extLst>
                  <a:ext uri="{0D108BD9-81ED-4DB2-BD59-A6C34878D82A}">
                    <a16:rowId xmlns:a16="http://schemas.microsoft.com/office/drawing/2014/main" val="1344266566"/>
                  </a:ext>
                </a:extLst>
              </a:tr>
              <a:tr h="569500">
                <a:tc>
                  <a:txBody>
                    <a:bodyPr/>
                    <a:lstStyle/>
                    <a:p>
                      <a:r>
                        <a:rPr lang="en-GB" sz="2200" b="0" dirty="0">
                          <a:solidFill>
                            <a:srgbClr val="115076"/>
                          </a:solidFill>
                        </a:rPr>
                        <a:t>Sie </a:t>
                      </a:r>
                      <a:r>
                        <a:rPr lang="en-GB" sz="2200" b="0" dirty="0" err="1">
                          <a:solidFill>
                            <a:srgbClr val="115076"/>
                          </a:solidFill>
                        </a:rPr>
                        <a:t>ist</a:t>
                      </a:r>
                      <a:r>
                        <a:rPr lang="en-GB" sz="2200" b="0" dirty="0">
                          <a:solidFill>
                            <a:srgbClr val="115076"/>
                          </a:solidFill>
                        </a:rPr>
                        <a:t> </a:t>
                      </a:r>
                      <a:r>
                        <a:rPr lang="en-GB" sz="2200" b="0" dirty="0" err="1">
                          <a:solidFill>
                            <a:srgbClr val="115076"/>
                          </a:solidFill>
                        </a:rPr>
                        <a:t>vor</a:t>
                      </a:r>
                      <a:r>
                        <a:rPr lang="en-GB" sz="2200" b="0" dirty="0">
                          <a:solidFill>
                            <a:srgbClr val="115076"/>
                          </a:solidFill>
                        </a:rPr>
                        <a:t> </a:t>
                      </a:r>
                      <a:r>
                        <a:rPr lang="en-GB" sz="2200" b="0" dirty="0" err="1">
                          <a:solidFill>
                            <a:srgbClr val="115076"/>
                          </a:solidFill>
                        </a:rPr>
                        <a:t>einer</a:t>
                      </a:r>
                      <a:r>
                        <a:rPr lang="en-GB" sz="2200" b="0" dirty="0">
                          <a:solidFill>
                            <a:srgbClr val="115076"/>
                          </a:solidFill>
                        </a:rPr>
                        <a:t> </a:t>
                      </a:r>
                      <a:r>
                        <a:rPr lang="en-GB" sz="2200" b="0" dirty="0" err="1">
                          <a:solidFill>
                            <a:srgbClr val="115076"/>
                          </a:solidFill>
                        </a:rPr>
                        <a:t>blauen</a:t>
                      </a:r>
                      <a:r>
                        <a:rPr lang="en-GB" sz="2200" b="0" dirty="0">
                          <a:solidFill>
                            <a:srgbClr val="115076"/>
                          </a:solidFill>
                        </a:rPr>
                        <a:t> </a:t>
                      </a:r>
                      <a:r>
                        <a:rPr lang="en-GB" sz="2200" b="0" dirty="0" err="1">
                          <a:solidFill>
                            <a:srgbClr val="115076"/>
                          </a:solidFill>
                        </a:rPr>
                        <a:t>Tür</a:t>
                      </a:r>
                      <a:r>
                        <a:rPr lang="en-GB" sz="2200" b="0" dirty="0">
                          <a:solidFill>
                            <a:srgbClr val="115076"/>
                          </a:solidFill>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rgbClr val="115076"/>
                          </a:solidFill>
                        </a:rPr>
                        <a:t>Sie </a:t>
                      </a:r>
                      <a:r>
                        <a:rPr lang="en-GB" sz="2200" b="0" dirty="0" err="1">
                          <a:solidFill>
                            <a:srgbClr val="115076"/>
                          </a:solidFill>
                        </a:rPr>
                        <a:t>ist</a:t>
                      </a:r>
                      <a:r>
                        <a:rPr lang="en-GB" sz="2200" b="0" dirty="0">
                          <a:solidFill>
                            <a:srgbClr val="115076"/>
                          </a:solidFill>
                        </a:rPr>
                        <a:t> </a:t>
                      </a:r>
                      <a:r>
                        <a:rPr lang="en-GB" sz="2200" b="0" dirty="0" err="1">
                          <a:solidFill>
                            <a:srgbClr val="115076"/>
                          </a:solidFill>
                        </a:rPr>
                        <a:t>vor</a:t>
                      </a:r>
                      <a:r>
                        <a:rPr lang="en-GB" sz="2200" b="0" dirty="0">
                          <a:solidFill>
                            <a:srgbClr val="115076"/>
                          </a:solidFill>
                        </a:rPr>
                        <a:t> </a:t>
                      </a:r>
                      <a:r>
                        <a:rPr lang="en-GB" sz="2200" b="0" dirty="0" err="1">
                          <a:solidFill>
                            <a:srgbClr val="115076"/>
                          </a:solidFill>
                        </a:rPr>
                        <a:t>einer</a:t>
                      </a:r>
                      <a:r>
                        <a:rPr lang="en-GB" sz="2200" b="0" dirty="0">
                          <a:solidFill>
                            <a:srgbClr val="115076"/>
                          </a:solidFill>
                        </a:rPr>
                        <a:t> </a:t>
                      </a:r>
                      <a:r>
                        <a:rPr lang="en-GB" sz="2200" b="0" dirty="0" err="1">
                          <a:solidFill>
                            <a:srgbClr val="115076"/>
                          </a:solidFill>
                        </a:rPr>
                        <a:t>blauen</a:t>
                      </a:r>
                      <a:r>
                        <a:rPr lang="en-GB" sz="2200" b="0" dirty="0">
                          <a:solidFill>
                            <a:srgbClr val="115076"/>
                          </a:solidFill>
                        </a:rPr>
                        <a:t> </a:t>
                      </a:r>
                      <a:r>
                        <a:rPr lang="en-GB" sz="2200" b="0" dirty="0" err="1">
                          <a:solidFill>
                            <a:srgbClr val="115076"/>
                          </a:solidFill>
                        </a:rPr>
                        <a:t>Tür</a:t>
                      </a:r>
                      <a:r>
                        <a:rPr lang="en-GB" sz="2200" b="0" dirty="0">
                          <a:solidFill>
                            <a:srgbClr val="115076"/>
                          </a:solidFill>
                        </a:rPr>
                        <a:t>.</a:t>
                      </a:r>
                    </a:p>
                  </a:txBody>
                  <a:tcPr anchor="ctr"/>
                </a:tc>
                <a:extLst>
                  <a:ext uri="{0D108BD9-81ED-4DB2-BD59-A6C34878D82A}">
                    <a16:rowId xmlns:a16="http://schemas.microsoft.com/office/drawing/2014/main" val="2998137415"/>
                  </a:ext>
                </a:extLst>
              </a:tr>
              <a:tr h="569500">
                <a:tc>
                  <a:txBody>
                    <a:bodyPr/>
                    <a:lstStyle/>
                    <a:p>
                      <a:r>
                        <a:rPr lang="en-GB" sz="2200" b="0" dirty="0">
                          <a:solidFill>
                            <a:srgbClr val="115076"/>
                          </a:solidFill>
                        </a:rPr>
                        <a:t>Sie </a:t>
                      </a:r>
                      <a:r>
                        <a:rPr lang="en-GB" sz="2200" b="0" dirty="0" err="1">
                          <a:solidFill>
                            <a:srgbClr val="115076"/>
                          </a:solidFill>
                        </a:rPr>
                        <a:t>ist</a:t>
                      </a:r>
                      <a:r>
                        <a:rPr lang="en-GB" sz="2200" b="0" dirty="0">
                          <a:solidFill>
                            <a:srgbClr val="115076"/>
                          </a:solidFill>
                        </a:rPr>
                        <a:t> </a:t>
                      </a:r>
                      <a:r>
                        <a:rPr lang="en-GB" sz="2200" b="0" dirty="0" err="1">
                          <a:solidFill>
                            <a:srgbClr val="115076"/>
                          </a:solidFill>
                        </a:rPr>
                        <a:t>hinter</a:t>
                      </a:r>
                      <a:r>
                        <a:rPr lang="en-GB" sz="2200" b="0" dirty="0">
                          <a:solidFill>
                            <a:srgbClr val="115076"/>
                          </a:solidFill>
                        </a:rPr>
                        <a:t> </a:t>
                      </a:r>
                      <a:r>
                        <a:rPr lang="en-GB" sz="2200" b="0" dirty="0" err="1">
                          <a:solidFill>
                            <a:srgbClr val="115076"/>
                          </a:solidFill>
                        </a:rPr>
                        <a:t>einer</a:t>
                      </a:r>
                      <a:r>
                        <a:rPr lang="en-GB" sz="2200" b="0" dirty="0">
                          <a:solidFill>
                            <a:srgbClr val="115076"/>
                          </a:solidFill>
                        </a:rPr>
                        <a:t> </a:t>
                      </a:r>
                      <a:r>
                        <a:rPr lang="en-GB" sz="2200" b="0" dirty="0" err="1">
                          <a:solidFill>
                            <a:srgbClr val="115076"/>
                          </a:solidFill>
                        </a:rPr>
                        <a:t>roten</a:t>
                      </a:r>
                      <a:r>
                        <a:rPr lang="en-GB" sz="2200" b="0" dirty="0">
                          <a:solidFill>
                            <a:srgbClr val="115076"/>
                          </a:solidFill>
                        </a:rPr>
                        <a:t> </a:t>
                      </a:r>
                      <a:r>
                        <a:rPr lang="en-GB" sz="2200" b="0" dirty="0" err="1">
                          <a:solidFill>
                            <a:srgbClr val="115076"/>
                          </a:solidFill>
                        </a:rPr>
                        <a:t>Tasche</a:t>
                      </a:r>
                      <a:r>
                        <a:rPr lang="en-GB" sz="2200" b="0" dirty="0">
                          <a:solidFill>
                            <a:srgbClr val="115076"/>
                          </a:solidFill>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rgbClr val="115076"/>
                          </a:solidFill>
                        </a:rPr>
                        <a:t>Sie </a:t>
                      </a:r>
                      <a:r>
                        <a:rPr lang="en-GB" sz="2200" b="0" dirty="0" err="1">
                          <a:solidFill>
                            <a:srgbClr val="115076"/>
                          </a:solidFill>
                        </a:rPr>
                        <a:t>ist</a:t>
                      </a:r>
                      <a:r>
                        <a:rPr lang="en-GB" sz="2200" b="0" dirty="0">
                          <a:solidFill>
                            <a:srgbClr val="115076"/>
                          </a:solidFill>
                        </a:rPr>
                        <a:t> </a:t>
                      </a:r>
                      <a:r>
                        <a:rPr lang="en-GB" sz="2200" b="0" dirty="0" err="1">
                          <a:solidFill>
                            <a:srgbClr val="115076"/>
                          </a:solidFill>
                        </a:rPr>
                        <a:t>hinter</a:t>
                      </a:r>
                      <a:r>
                        <a:rPr lang="en-GB" sz="2200" b="0" dirty="0">
                          <a:solidFill>
                            <a:srgbClr val="115076"/>
                          </a:solidFill>
                        </a:rPr>
                        <a:t> </a:t>
                      </a:r>
                      <a:r>
                        <a:rPr lang="en-GB" sz="2200" b="0" dirty="0" err="1">
                          <a:solidFill>
                            <a:srgbClr val="115076"/>
                          </a:solidFill>
                        </a:rPr>
                        <a:t>einer</a:t>
                      </a:r>
                      <a:r>
                        <a:rPr lang="en-GB" sz="2200" b="0" dirty="0">
                          <a:solidFill>
                            <a:srgbClr val="115076"/>
                          </a:solidFill>
                        </a:rPr>
                        <a:t> </a:t>
                      </a:r>
                      <a:r>
                        <a:rPr lang="en-GB" sz="2200" b="0" dirty="0" err="1">
                          <a:solidFill>
                            <a:srgbClr val="115076"/>
                          </a:solidFill>
                        </a:rPr>
                        <a:t>weißen</a:t>
                      </a:r>
                      <a:r>
                        <a:rPr lang="en-GB" sz="2200" b="0" dirty="0">
                          <a:solidFill>
                            <a:srgbClr val="115076"/>
                          </a:solidFill>
                        </a:rPr>
                        <a:t> </a:t>
                      </a:r>
                      <a:r>
                        <a:rPr lang="en-GB" sz="2200" b="0" dirty="0" err="1">
                          <a:solidFill>
                            <a:srgbClr val="115076"/>
                          </a:solidFill>
                        </a:rPr>
                        <a:t>Tasche</a:t>
                      </a:r>
                      <a:r>
                        <a:rPr lang="en-GB" sz="2200" b="0" dirty="0">
                          <a:solidFill>
                            <a:srgbClr val="115076"/>
                          </a:solidFill>
                        </a:rPr>
                        <a:t>.</a:t>
                      </a:r>
                    </a:p>
                  </a:txBody>
                  <a:tcPr anchor="ctr"/>
                </a:tc>
                <a:extLst>
                  <a:ext uri="{0D108BD9-81ED-4DB2-BD59-A6C34878D82A}">
                    <a16:rowId xmlns:a16="http://schemas.microsoft.com/office/drawing/2014/main" val="4022702398"/>
                  </a:ext>
                </a:extLst>
              </a:tr>
              <a:tr h="569500">
                <a:tc>
                  <a:txBody>
                    <a:bodyPr/>
                    <a:lstStyle/>
                    <a:p>
                      <a:r>
                        <a:rPr lang="en-GB" sz="2200" b="0" dirty="0">
                          <a:solidFill>
                            <a:srgbClr val="115076"/>
                          </a:solidFill>
                        </a:rPr>
                        <a:t>Sie </a:t>
                      </a:r>
                      <a:r>
                        <a:rPr lang="en-GB" sz="2200" b="0" dirty="0" err="1">
                          <a:solidFill>
                            <a:srgbClr val="115076"/>
                          </a:solidFill>
                        </a:rPr>
                        <a:t>ist</a:t>
                      </a:r>
                      <a:r>
                        <a:rPr lang="en-GB" sz="2200" b="0" dirty="0">
                          <a:solidFill>
                            <a:srgbClr val="115076"/>
                          </a:solidFill>
                        </a:rPr>
                        <a:t> </a:t>
                      </a:r>
                      <a:r>
                        <a:rPr lang="en-GB" sz="2200" b="0" dirty="0" err="1">
                          <a:solidFill>
                            <a:srgbClr val="115076"/>
                          </a:solidFill>
                        </a:rPr>
                        <a:t>neben</a:t>
                      </a:r>
                      <a:r>
                        <a:rPr lang="en-GB" sz="2200" b="0" dirty="0">
                          <a:solidFill>
                            <a:srgbClr val="115076"/>
                          </a:solidFill>
                        </a:rPr>
                        <a:t> </a:t>
                      </a:r>
                      <a:r>
                        <a:rPr lang="en-GB" sz="2200" b="0" dirty="0" err="1">
                          <a:solidFill>
                            <a:srgbClr val="115076"/>
                          </a:solidFill>
                        </a:rPr>
                        <a:t>einer</a:t>
                      </a:r>
                      <a:r>
                        <a:rPr lang="en-GB" sz="2200" b="0" dirty="0">
                          <a:solidFill>
                            <a:srgbClr val="115076"/>
                          </a:solidFill>
                        </a:rPr>
                        <a:t> </a:t>
                      </a:r>
                      <a:r>
                        <a:rPr lang="en-GB" sz="2200" b="0" dirty="0" err="1">
                          <a:solidFill>
                            <a:srgbClr val="115076"/>
                          </a:solidFill>
                        </a:rPr>
                        <a:t>grünen</a:t>
                      </a:r>
                      <a:r>
                        <a:rPr lang="en-GB" sz="2200" b="0" dirty="0">
                          <a:solidFill>
                            <a:srgbClr val="115076"/>
                          </a:solidFill>
                        </a:rPr>
                        <a:t> </a:t>
                      </a:r>
                      <a:r>
                        <a:rPr lang="en-GB" sz="2200" b="0" dirty="0" err="1">
                          <a:solidFill>
                            <a:srgbClr val="115076"/>
                          </a:solidFill>
                        </a:rPr>
                        <a:t>Pflanze</a:t>
                      </a:r>
                      <a:r>
                        <a:rPr lang="en-GB" sz="2200" b="0" dirty="0">
                          <a:solidFill>
                            <a:srgbClr val="115076"/>
                          </a:solidFill>
                        </a:rPr>
                        <a:t>.</a:t>
                      </a:r>
                    </a:p>
                  </a:txBody>
                  <a:tcPr anchor="ctr"/>
                </a:tc>
                <a:tc>
                  <a:txBody>
                    <a:bodyPr/>
                    <a:lstStyle/>
                    <a:p>
                      <a:r>
                        <a:rPr lang="en-GB" sz="2200" b="0" dirty="0">
                          <a:solidFill>
                            <a:srgbClr val="115076"/>
                          </a:solidFill>
                        </a:rPr>
                        <a:t>Sie </a:t>
                      </a:r>
                      <a:r>
                        <a:rPr lang="en-GB" sz="2200" b="0" dirty="0" err="1">
                          <a:solidFill>
                            <a:srgbClr val="115076"/>
                          </a:solidFill>
                        </a:rPr>
                        <a:t>ist</a:t>
                      </a:r>
                      <a:r>
                        <a:rPr lang="en-GB" sz="2200" b="0" dirty="0">
                          <a:solidFill>
                            <a:srgbClr val="115076"/>
                          </a:solidFill>
                        </a:rPr>
                        <a:t> </a:t>
                      </a:r>
                      <a:r>
                        <a:rPr lang="en-GB" sz="2200" b="0" dirty="0" err="1">
                          <a:solidFill>
                            <a:srgbClr val="115076"/>
                          </a:solidFill>
                        </a:rPr>
                        <a:t>neben</a:t>
                      </a:r>
                      <a:r>
                        <a:rPr lang="en-GB" sz="2200" b="0" dirty="0">
                          <a:solidFill>
                            <a:srgbClr val="115076"/>
                          </a:solidFill>
                        </a:rPr>
                        <a:t> </a:t>
                      </a:r>
                      <a:r>
                        <a:rPr lang="en-GB" sz="2200" b="0" dirty="0" err="1">
                          <a:solidFill>
                            <a:srgbClr val="115076"/>
                          </a:solidFill>
                        </a:rPr>
                        <a:t>einem</a:t>
                      </a:r>
                      <a:r>
                        <a:rPr lang="en-GB" sz="2200" b="0" dirty="0">
                          <a:solidFill>
                            <a:srgbClr val="115076"/>
                          </a:solidFill>
                        </a:rPr>
                        <a:t> </a:t>
                      </a:r>
                      <a:r>
                        <a:rPr lang="en-GB" sz="2200" b="0" dirty="0" err="1">
                          <a:solidFill>
                            <a:srgbClr val="115076"/>
                          </a:solidFill>
                        </a:rPr>
                        <a:t>kleinen</a:t>
                      </a:r>
                      <a:r>
                        <a:rPr lang="en-GB" sz="2200" b="0" dirty="0">
                          <a:solidFill>
                            <a:srgbClr val="115076"/>
                          </a:solidFill>
                        </a:rPr>
                        <a:t> Fisch.</a:t>
                      </a:r>
                    </a:p>
                  </a:txBody>
                  <a:tcPr anchor="ctr"/>
                </a:tc>
                <a:extLst>
                  <a:ext uri="{0D108BD9-81ED-4DB2-BD59-A6C34878D82A}">
                    <a16:rowId xmlns:a16="http://schemas.microsoft.com/office/drawing/2014/main" val="815542172"/>
                  </a:ext>
                </a:extLst>
              </a:tr>
              <a:tr h="569500">
                <a:tc>
                  <a:txBody>
                    <a:bodyPr/>
                    <a:lstStyle/>
                    <a:p>
                      <a:r>
                        <a:rPr lang="en-GB" sz="2200" b="0" dirty="0" err="1">
                          <a:solidFill>
                            <a:srgbClr val="115076"/>
                          </a:solidFill>
                        </a:rPr>
                        <a:t>Er</a:t>
                      </a:r>
                      <a:r>
                        <a:rPr lang="en-GB" sz="2200" b="0" dirty="0">
                          <a:solidFill>
                            <a:srgbClr val="115076"/>
                          </a:solidFill>
                        </a:rPr>
                        <a:t> </a:t>
                      </a:r>
                      <a:r>
                        <a:rPr lang="en-GB" sz="2200" b="0" dirty="0" err="1">
                          <a:solidFill>
                            <a:srgbClr val="115076"/>
                          </a:solidFill>
                        </a:rPr>
                        <a:t>ist</a:t>
                      </a:r>
                      <a:r>
                        <a:rPr lang="en-GB" sz="2200" b="0" dirty="0">
                          <a:solidFill>
                            <a:srgbClr val="115076"/>
                          </a:solidFill>
                        </a:rPr>
                        <a:t> </a:t>
                      </a:r>
                      <a:r>
                        <a:rPr lang="en-GB" sz="2200" b="0" dirty="0" err="1">
                          <a:solidFill>
                            <a:srgbClr val="115076"/>
                          </a:solidFill>
                        </a:rPr>
                        <a:t>vor</a:t>
                      </a:r>
                      <a:r>
                        <a:rPr lang="en-GB" sz="2200" b="0" dirty="0">
                          <a:solidFill>
                            <a:srgbClr val="115076"/>
                          </a:solidFill>
                        </a:rPr>
                        <a:t> </a:t>
                      </a:r>
                      <a:r>
                        <a:rPr lang="en-GB" sz="2200" b="0" dirty="0" err="1">
                          <a:solidFill>
                            <a:srgbClr val="115076"/>
                          </a:solidFill>
                        </a:rPr>
                        <a:t>einer</a:t>
                      </a:r>
                      <a:r>
                        <a:rPr lang="en-GB" sz="2200" b="0" dirty="0">
                          <a:solidFill>
                            <a:srgbClr val="115076"/>
                          </a:solidFill>
                        </a:rPr>
                        <a:t> </a:t>
                      </a:r>
                      <a:r>
                        <a:rPr lang="en-GB" sz="2200" b="0" dirty="0" err="1">
                          <a:solidFill>
                            <a:srgbClr val="115076"/>
                          </a:solidFill>
                        </a:rPr>
                        <a:t>alten</a:t>
                      </a:r>
                      <a:r>
                        <a:rPr lang="en-GB" sz="2200" b="0" dirty="0">
                          <a:solidFill>
                            <a:srgbClr val="115076"/>
                          </a:solidFill>
                        </a:rPr>
                        <a:t> Universität.</a:t>
                      </a:r>
                    </a:p>
                  </a:txBody>
                  <a:tcPr anchor="ctr"/>
                </a:tc>
                <a:tc>
                  <a:txBody>
                    <a:bodyPr/>
                    <a:lstStyle/>
                    <a:p>
                      <a:r>
                        <a:rPr lang="en-GB" sz="2200" b="0" dirty="0" err="1">
                          <a:solidFill>
                            <a:srgbClr val="115076"/>
                          </a:solidFill>
                        </a:rPr>
                        <a:t>Er</a:t>
                      </a:r>
                      <a:r>
                        <a:rPr lang="en-GB" sz="2200" b="0" dirty="0">
                          <a:solidFill>
                            <a:srgbClr val="115076"/>
                          </a:solidFill>
                        </a:rPr>
                        <a:t> </a:t>
                      </a:r>
                      <a:r>
                        <a:rPr lang="en-GB" sz="2200" b="0" dirty="0" err="1">
                          <a:solidFill>
                            <a:srgbClr val="115076"/>
                          </a:solidFill>
                        </a:rPr>
                        <a:t>ist</a:t>
                      </a:r>
                      <a:r>
                        <a:rPr lang="en-GB" sz="2200" b="0" dirty="0">
                          <a:solidFill>
                            <a:srgbClr val="115076"/>
                          </a:solidFill>
                        </a:rPr>
                        <a:t> </a:t>
                      </a:r>
                      <a:r>
                        <a:rPr lang="en-GB" sz="2200" b="0" dirty="0" err="1">
                          <a:solidFill>
                            <a:srgbClr val="115076"/>
                          </a:solidFill>
                        </a:rPr>
                        <a:t>vor</a:t>
                      </a:r>
                      <a:r>
                        <a:rPr lang="en-GB" sz="2200" b="0" dirty="0">
                          <a:solidFill>
                            <a:srgbClr val="115076"/>
                          </a:solidFill>
                        </a:rPr>
                        <a:t> </a:t>
                      </a:r>
                      <a:r>
                        <a:rPr lang="en-GB" sz="2200" b="0" dirty="0" err="1">
                          <a:solidFill>
                            <a:srgbClr val="115076"/>
                          </a:solidFill>
                        </a:rPr>
                        <a:t>einem</a:t>
                      </a:r>
                      <a:r>
                        <a:rPr lang="en-GB" sz="2200" b="0" dirty="0">
                          <a:solidFill>
                            <a:srgbClr val="115076"/>
                          </a:solidFill>
                        </a:rPr>
                        <a:t> </a:t>
                      </a:r>
                      <a:r>
                        <a:rPr lang="en-GB" sz="2200" b="0" dirty="0" err="1">
                          <a:solidFill>
                            <a:srgbClr val="115076"/>
                          </a:solidFill>
                        </a:rPr>
                        <a:t>großen</a:t>
                      </a:r>
                      <a:r>
                        <a:rPr lang="en-GB" sz="2200" b="0" dirty="0">
                          <a:solidFill>
                            <a:srgbClr val="115076"/>
                          </a:solidFill>
                        </a:rPr>
                        <a:t> Fenster.</a:t>
                      </a:r>
                    </a:p>
                  </a:txBody>
                  <a:tcPr anchor="ctr"/>
                </a:tc>
                <a:extLst>
                  <a:ext uri="{0D108BD9-81ED-4DB2-BD59-A6C34878D82A}">
                    <a16:rowId xmlns:a16="http://schemas.microsoft.com/office/drawing/2014/main" val="3074254649"/>
                  </a:ext>
                </a:extLst>
              </a:tr>
              <a:tr h="569500">
                <a:tc>
                  <a:txBody>
                    <a:bodyPr/>
                    <a:lstStyle/>
                    <a:p>
                      <a:r>
                        <a:rPr lang="en-GB" sz="2200" b="0" dirty="0">
                          <a:solidFill>
                            <a:srgbClr val="115076"/>
                          </a:solidFill>
                        </a:rPr>
                        <a:t>Sie </a:t>
                      </a:r>
                      <a:r>
                        <a:rPr lang="en-GB" sz="2200" b="0" dirty="0" err="1">
                          <a:solidFill>
                            <a:srgbClr val="115076"/>
                          </a:solidFill>
                        </a:rPr>
                        <a:t>ist</a:t>
                      </a:r>
                      <a:r>
                        <a:rPr lang="en-GB" sz="2200" b="0" dirty="0">
                          <a:solidFill>
                            <a:srgbClr val="115076"/>
                          </a:solidFill>
                        </a:rPr>
                        <a:t> auf </a:t>
                      </a:r>
                      <a:r>
                        <a:rPr lang="en-GB" sz="2200" b="0" dirty="0" err="1">
                          <a:solidFill>
                            <a:srgbClr val="115076"/>
                          </a:solidFill>
                        </a:rPr>
                        <a:t>einem</a:t>
                      </a:r>
                      <a:r>
                        <a:rPr lang="en-GB" sz="2200" b="0" dirty="0">
                          <a:solidFill>
                            <a:srgbClr val="115076"/>
                          </a:solidFill>
                        </a:rPr>
                        <a:t> </a:t>
                      </a:r>
                      <a:r>
                        <a:rPr lang="en-GB" sz="2200" b="0" dirty="0" err="1">
                          <a:solidFill>
                            <a:srgbClr val="115076"/>
                          </a:solidFill>
                        </a:rPr>
                        <a:t>kleinen</a:t>
                      </a:r>
                      <a:r>
                        <a:rPr lang="en-GB" sz="2200" b="0" dirty="0">
                          <a:solidFill>
                            <a:srgbClr val="115076"/>
                          </a:solidFill>
                        </a:rPr>
                        <a:t> </a:t>
                      </a:r>
                      <a:r>
                        <a:rPr lang="en-GB" sz="2200" b="0" dirty="0" err="1">
                          <a:solidFill>
                            <a:srgbClr val="115076"/>
                          </a:solidFill>
                        </a:rPr>
                        <a:t>Gebäude</a:t>
                      </a:r>
                      <a:r>
                        <a:rPr lang="en-GB" sz="2200" b="0" dirty="0">
                          <a:solidFill>
                            <a:srgbClr val="115076"/>
                          </a:solidFill>
                        </a:rPr>
                        <a:t>.</a:t>
                      </a:r>
                    </a:p>
                  </a:txBody>
                  <a:tcPr anchor="ctr"/>
                </a:tc>
                <a:tc>
                  <a:txBody>
                    <a:bodyPr/>
                    <a:lstStyle/>
                    <a:p>
                      <a:r>
                        <a:rPr lang="en-GB" sz="2200" b="0" dirty="0">
                          <a:solidFill>
                            <a:srgbClr val="115076"/>
                          </a:solidFill>
                        </a:rPr>
                        <a:t>Sie </a:t>
                      </a:r>
                      <a:r>
                        <a:rPr lang="en-GB" sz="2200" b="0" dirty="0" err="1">
                          <a:solidFill>
                            <a:srgbClr val="115076"/>
                          </a:solidFill>
                        </a:rPr>
                        <a:t>ist</a:t>
                      </a:r>
                      <a:r>
                        <a:rPr lang="en-GB" sz="2200" b="0" dirty="0">
                          <a:solidFill>
                            <a:srgbClr val="115076"/>
                          </a:solidFill>
                        </a:rPr>
                        <a:t> auf </a:t>
                      </a:r>
                      <a:r>
                        <a:rPr lang="en-GB" sz="2200" b="0" dirty="0" err="1">
                          <a:solidFill>
                            <a:srgbClr val="115076"/>
                          </a:solidFill>
                        </a:rPr>
                        <a:t>einer</a:t>
                      </a:r>
                      <a:r>
                        <a:rPr lang="en-GB" sz="2200" b="0" dirty="0">
                          <a:solidFill>
                            <a:srgbClr val="115076"/>
                          </a:solidFill>
                        </a:rPr>
                        <a:t> </a:t>
                      </a:r>
                      <a:r>
                        <a:rPr lang="en-GB" sz="2200" b="0" dirty="0" err="1">
                          <a:solidFill>
                            <a:srgbClr val="115076"/>
                          </a:solidFill>
                        </a:rPr>
                        <a:t>großen</a:t>
                      </a:r>
                      <a:r>
                        <a:rPr lang="en-GB" sz="2200" b="0" dirty="0">
                          <a:solidFill>
                            <a:srgbClr val="115076"/>
                          </a:solidFill>
                        </a:rPr>
                        <a:t> Universität.</a:t>
                      </a:r>
                    </a:p>
                  </a:txBody>
                  <a:tcPr anchor="ctr"/>
                </a:tc>
                <a:extLst>
                  <a:ext uri="{0D108BD9-81ED-4DB2-BD59-A6C34878D82A}">
                    <a16:rowId xmlns:a16="http://schemas.microsoft.com/office/drawing/2014/main" val="2486429100"/>
                  </a:ext>
                </a:extLst>
              </a:tr>
              <a:tr h="569500">
                <a:tc>
                  <a:txBody>
                    <a:bodyPr/>
                    <a:lstStyle/>
                    <a:p>
                      <a:r>
                        <a:rPr lang="en-GB" sz="2200" b="0" dirty="0" err="1">
                          <a:solidFill>
                            <a:srgbClr val="115076"/>
                          </a:solidFill>
                        </a:rPr>
                        <a:t>Er</a:t>
                      </a:r>
                      <a:r>
                        <a:rPr lang="en-GB" sz="2200" b="0" dirty="0">
                          <a:solidFill>
                            <a:srgbClr val="115076"/>
                          </a:solidFill>
                        </a:rPr>
                        <a:t> </a:t>
                      </a:r>
                      <a:r>
                        <a:rPr lang="en-GB" sz="2200" b="0" dirty="0" err="1">
                          <a:solidFill>
                            <a:srgbClr val="115076"/>
                          </a:solidFill>
                        </a:rPr>
                        <a:t>ist</a:t>
                      </a:r>
                      <a:r>
                        <a:rPr lang="en-GB" sz="2200" b="0" dirty="0">
                          <a:solidFill>
                            <a:srgbClr val="115076"/>
                          </a:solidFill>
                        </a:rPr>
                        <a:t> </a:t>
                      </a:r>
                      <a:r>
                        <a:rPr lang="en-GB" sz="2200" b="0" dirty="0" err="1">
                          <a:solidFill>
                            <a:srgbClr val="115076"/>
                          </a:solidFill>
                        </a:rPr>
                        <a:t>neben</a:t>
                      </a:r>
                      <a:r>
                        <a:rPr lang="en-GB" sz="2200" b="0" dirty="0">
                          <a:solidFill>
                            <a:srgbClr val="115076"/>
                          </a:solidFill>
                        </a:rPr>
                        <a:t> </a:t>
                      </a:r>
                      <a:r>
                        <a:rPr lang="en-GB" sz="2200" b="0" dirty="0" err="1">
                          <a:solidFill>
                            <a:srgbClr val="115076"/>
                          </a:solidFill>
                        </a:rPr>
                        <a:t>einem</a:t>
                      </a:r>
                      <a:r>
                        <a:rPr lang="en-GB" sz="2200" b="0" dirty="0">
                          <a:solidFill>
                            <a:srgbClr val="115076"/>
                          </a:solidFill>
                        </a:rPr>
                        <a:t> </a:t>
                      </a:r>
                      <a:r>
                        <a:rPr lang="en-GB" sz="2200" b="0" dirty="0" err="1">
                          <a:solidFill>
                            <a:srgbClr val="115076"/>
                          </a:solidFill>
                        </a:rPr>
                        <a:t>hohen</a:t>
                      </a:r>
                      <a:r>
                        <a:rPr lang="en-GB" sz="2200" b="0" dirty="0">
                          <a:solidFill>
                            <a:srgbClr val="115076"/>
                          </a:solidFill>
                        </a:rPr>
                        <a:t> </a:t>
                      </a:r>
                      <a:r>
                        <a:rPr lang="en-GB" sz="2200" b="0" dirty="0" err="1">
                          <a:solidFill>
                            <a:srgbClr val="115076"/>
                          </a:solidFill>
                        </a:rPr>
                        <a:t>Gebäude</a:t>
                      </a:r>
                      <a:r>
                        <a:rPr lang="en-GB" sz="2200" b="0" dirty="0">
                          <a:solidFill>
                            <a:srgbClr val="115076"/>
                          </a:solidFill>
                        </a:rPr>
                        <a:t>.</a:t>
                      </a:r>
                    </a:p>
                  </a:txBody>
                  <a:tcPr anchor="ctr"/>
                </a:tc>
                <a:tc>
                  <a:txBody>
                    <a:bodyPr/>
                    <a:lstStyle/>
                    <a:p>
                      <a:r>
                        <a:rPr lang="en-GB" sz="2200" b="0" dirty="0" err="1">
                          <a:solidFill>
                            <a:srgbClr val="115076"/>
                          </a:solidFill>
                        </a:rPr>
                        <a:t>Er</a:t>
                      </a:r>
                      <a:r>
                        <a:rPr lang="en-GB" sz="2200" b="0" dirty="0">
                          <a:solidFill>
                            <a:srgbClr val="115076"/>
                          </a:solidFill>
                        </a:rPr>
                        <a:t> </a:t>
                      </a:r>
                      <a:r>
                        <a:rPr lang="en-GB" sz="2200" b="0" dirty="0" err="1">
                          <a:solidFill>
                            <a:srgbClr val="115076"/>
                          </a:solidFill>
                        </a:rPr>
                        <a:t>ist</a:t>
                      </a:r>
                      <a:r>
                        <a:rPr lang="en-GB" sz="2200" b="0" dirty="0">
                          <a:solidFill>
                            <a:srgbClr val="115076"/>
                          </a:solidFill>
                        </a:rPr>
                        <a:t> </a:t>
                      </a:r>
                      <a:r>
                        <a:rPr lang="en-GB" sz="2200" b="0" dirty="0" err="1">
                          <a:solidFill>
                            <a:srgbClr val="115076"/>
                          </a:solidFill>
                        </a:rPr>
                        <a:t>neben</a:t>
                      </a:r>
                      <a:r>
                        <a:rPr lang="en-GB" sz="2200" b="0" dirty="0">
                          <a:solidFill>
                            <a:srgbClr val="115076"/>
                          </a:solidFill>
                        </a:rPr>
                        <a:t> </a:t>
                      </a:r>
                      <a:r>
                        <a:rPr lang="en-GB" sz="2200" b="0" dirty="0" err="1">
                          <a:solidFill>
                            <a:srgbClr val="115076"/>
                          </a:solidFill>
                        </a:rPr>
                        <a:t>einem</a:t>
                      </a:r>
                      <a:r>
                        <a:rPr lang="en-GB" sz="2200" b="0" dirty="0">
                          <a:solidFill>
                            <a:srgbClr val="115076"/>
                          </a:solidFill>
                        </a:rPr>
                        <a:t> </a:t>
                      </a:r>
                      <a:r>
                        <a:rPr lang="en-GB" sz="2200" b="0" dirty="0" err="1">
                          <a:solidFill>
                            <a:srgbClr val="115076"/>
                          </a:solidFill>
                        </a:rPr>
                        <a:t>kleinen</a:t>
                      </a:r>
                      <a:r>
                        <a:rPr lang="en-GB" sz="2200" b="0" dirty="0">
                          <a:solidFill>
                            <a:srgbClr val="115076"/>
                          </a:solidFill>
                        </a:rPr>
                        <a:t> Feld.</a:t>
                      </a:r>
                    </a:p>
                  </a:txBody>
                  <a:tcPr anchor="ctr"/>
                </a:tc>
                <a:extLst>
                  <a:ext uri="{0D108BD9-81ED-4DB2-BD59-A6C34878D82A}">
                    <a16:rowId xmlns:a16="http://schemas.microsoft.com/office/drawing/2014/main" val="3554812512"/>
                  </a:ext>
                </a:extLst>
              </a:tr>
            </a:tbl>
          </a:graphicData>
        </a:graphic>
      </p:graphicFrame>
      <p:sp>
        <p:nvSpPr>
          <p:cNvPr id="8" name="TextBox 7">
            <a:extLst>
              <a:ext uri="{FF2B5EF4-FFF2-40B4-BE49-F238E27FC236}">
                <a16:creationId xmlns:a16="http://schemas.microsoft.com/office/drawing/2014/main" id="{94963681-4E2E-4941-8E55-BE44A8A187F5}"/>
              </a:ext>
            </a:extLst>
          </p:cNvPr>
          <p:cNvSpPr txBox="1"/>
          <p:nvPr/>
        </p:nvSpPr>
        <p:spPr>
          <a:xfrm>
            <a:off x="8217225" y="1192297"/>
            <a:ext cx="21134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Partner(in) B</a:t>
            </a:r>
          </a:p>
        </p:txBody>
      </p:sp>
      <p:pic>
        <p:nvPicPr>
          <p:cNvPr id="9" name="Picture 8" descr="Shape, arrow&#10;&#10;Description automatically generated">
            <a:extLst>
              <a:ext uri="{FF2B5EF4-FFF2-40B4-BE49-F238E27FC236}">
                <a16:creationId xmlns:a16="http://schemas.microsoft.com/office/drawing/2014/main" id="{38712C9B-B25A-417D-BD9B-201D5E0B06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8697" y="1673522"/>
            <a:ext cx="407303" cy="424274"/>
          </a:xfrm>
          <a:prstGeom prst="rect">
            <a:avLst/>
          </a:prstGeom>
        </p:spPr>
      </p:pic>
      <p:pic>
        <p:nvPicPr>
          <p:cNvPr id="11" name="Picture 10" descr="Icon&#10;&#10;Description automatically generated">
            <a:extLst>
              <a:ext uri="{FF2B5EF4-FFF2-40B4-BE49-F238E27FC236}">
                <a16:creationId xmlns:a16="http://schemas.microsoft.com/office/drawing/2014/main" id="{89D36A13-F678-428B-932B-82CCC0B354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8697" y="3420135"/>
            <a:ext cx="407303" cy="464509"/>
          </a:xfrm>
          <a:prstGeom prst="rect">
            <a:avLst/>
          </a:prstGeom>
        </p:spPr>
      </p:pic>
      <p:pic>
        <p:nvPicPr>
          <p:cNvPr id="12" name="Picture 11" descr="Shape, arrow&#10;&#10;Description automatically generated">
            <a:extLst>
              <a:ext uri="{FF2B5EF4-FFF2-40B4-BE49-F238E27FC236}">
                <a16:creationId xmlns:a16="http://schemas.microsoft.com/office/drawing/2014/main" id="{FF4CC7CC-2A18-41F1-AACC-54A7B6F30F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3909" y="1673522"/>
            <a:ext cx="407303" cy="424274"/>
          </a:xfrm>
          <a:prstGeom prst="rect">
            <a:avLst/>
          </a:prstGeom>
        </p:spPr>
      </p:pic>
      <p:pic>
        <p:nvPicPr>
          <p:cNvPr id="13" name="Picture 12" descr="Shape, arrow&#10;&#10;Description automatically generated">
            <a:extLst>
              <a:ext uri="{FF2B5EF4-FFF2-40B4-BE49-F238E27FC236}">
                <a16:creationId xmlns:a16="http://schemas.microsoft.com/office/drawing/2014/main" id="{67DA9B64-369A-41AF-9D9D-59BE8148C2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8697" y="2277755"/>
            <a:ext cx="407303" cy="424274"/>
          </a:xfrm>
          <a:prstGeom prst="rect">
            <a:avLst/>
          </a:prstGeom>
        </p:spPr>
      </p:pic>
      <p:pic>
        <p:nvPicPr>
          <p:cNvPr id="14" name="Picture 13" descr="Shape, arrow&#10;&#10;Description automatically generated">
            <a:extLst>
              <a:ext uri="{FF2B5EF4-FFF2-40B4-BE49-F238E27FC236}">
                <a16:creationId xmlns:a16="http://schemas.microsoft.com/office/drawing/2014/main" id="{819D3BB2-976C-41C8-BC70-7FED04B717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3909" y="2277755"/>
            <a:ext cx="407303" cy="424274"/>
          </a:xfrm>
          <a:prstGeom prst="rect">
            <a:avLst/>
          </a:prstGeom>
        </p:spPr>
      </p:pic>
      <p:pic>
        <p:nvPicPr>
          <p:cNvPr id="15" name="Picture 14" descr="Shape, arrow&#10;&#10;Description automatically generated">
            <a:extLst>
              <a:ext uri="{FF2B5EF4-FFF2-40B4-BE49-F238E27FC236}">
                <a16:creationId xmlns:a16="http://schemas.microsoft.com/office/drawing/2014/main" id="{BF530419-A016-407C-86A5-7CD3245F60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2493" y="2848945"/>
            <a:ext cx="407303" cy="424274"/>
          </a:xfrm>
          <a:prstGeom prst="rect">
            <a:avLst/>
          </a:prstGeom>
        </p:spPr>
      </p:pic>
      <p:pic>
        <p:nvPicPr>
          <p:cNvPr id="16" name="Picture 15" descr="Shape, arrow&#10;&#10;Description automatically generated">
            <a:extLst>
              <a:ext uri="{FF2B5EF4-FFF2-40B4-BE49-F238E27FC236}">
                <a16:creationId xmlns:a16="http://schemas.microsoft.com/office/drawing/2014/main" id="{0A740FA1-D107-4C7C-AFDE-DF19011FD7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7705" y="2848945"/>
            <a:ext cx="407303" cy="424274"/>
          </a:xfrm>
          <a:prstGeom prst="rect">
            <a:avLst/>
          </a:prstGeom>
        </p:spPr>
      </p:pic>
      <p:pic>
        <p:nvPicPr>
          <p:cNvPr id="17" name="Picture 16" descr="Icon&#10;&#10;Description automatically generated">
            <a:extLst>
              <a:ext uri="{FF2B5EF4-FFF2-40B4-BE49-F238E27FC236}">
                <a16:creationId xmlns:a16="http://schemas.microsoft.com/office/drawing/2014/main" id="{D6BA315A-C026-450E-936D-814D9A834E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2629" y="3395642"/>
            <a:ext cx="407303" cy="464509"/>
          </a:xfrm>
          <a:prstGeom prst="rect">
            <a:avLst/>
          </a:prstGeom>
        </p:spPr>
      </p:pic>
      <p:pic>
        <p:nvPicPr>
          <p:cNvPr id="18" name="Picture 17" descr="Icon&#10;&#10;Description automatically generated">
            <a:extLst>
              <a:ext uri="{FF2B5EF4-FFF2-40B4-BE49-F238E27FC236}">
                <a16:creationId xmlns:a16="http://schemas.microsoft.com/office/drawing/2014/main" id="{ECE70D2A-A61F-476A-9390-AD650CDC0F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8776" y="3991325"/>
            <a:ext cx="407303" cy="464509"/>
          </a:xfrm>
          <a:prstGeom prst="rect">
            <a:avLst/>
          </a:prstGeom>
        </p:spPr>
      </p:pic>
      <p:pic>
        <p:nvPicPr>
          <p:cNvPr id="19" name="Picture 18" descr="Icon&#10;&#10;Description automatically generated">
            <a:extLst>
              <a:ext uri="{FF2B5EF4-FFF2-40B4-BE49-F238E27FC236}">
                <a16:creationId xmlns:a16="http://schemas.microsoft.com/office/drawing/2014/main" id="{BB00B161-D789-425E-A38B-34F8F082E6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12708" y="3966832"/>
            <a:ext cx="407303" cy="464509"/>
          </a:xfrm>
          <a:prstGeom prst="rect">
            <a:avLst/>
          </a:prstGeom>
        </p:spPr>
      </p:pic>
      <p:pic>
        <p:nvPicPr>
          <p:cNvPr id="20" name="Picture 19" descr="Icon&#10;&#10;Description automatically generated">
            <a:extLst>
              <a:ext uri="{FF2B5EF4-FFF2-40B4-BE49-F238E27FC236}">
                <a16:creationId xmlns:a16="http://schemas.microsoft.com/office/drawing/2014/main" id="{1F9D0BC9-5B86-492D-8901-38C42149BB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7536" y="4562515"/>
            <a:ext cx="407303" cy="464509"/>
          </a:xfrm>
          <a:prstGeom prst="rect">
            <a:avLst/>
          </a:prstGeom>
        </p:spPr>
      </p:pic>
      <p:pic>
        <p:nvPicPr>
          <p:cNvPr id="21" name="Picture 20" descr="Icon&#10;&#10;Description automatically generated">
            <a:extLst>
              <a:ext uri="{FF2B5EF4-FFF2-40B4-BE49-F238E27FC236}">
                <a16:creationId xmlns:a16="http://schemas.microsoft.com/office/drawing/2014/main" id="{5D65C71F-2F63-4DB2-93D8-71D5337BC5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1468" y="4538022"/>
            <a:ext cx="407303" cy="464509"/>
          </a:xfrm>
          <a:prstGeom prst="rect">
            <a:avLst/>
          </a:prstGeom>
        </p:spPr>
      </p:pic>
      <p:pic>
        <p:nvPicPr>
          <p:cNvPr id="22" name="Picture 21" descr="Icon&#10;&#10;Description automatically generated">
            <a:extLst>
              <a:ext uri="{FF2B5EF4-FFF2-40B4-BE49-F238E27FC236}">
                <a16:creationId xmlns:a16="http://schemas.microsoft.com/office/drawing/2014/main" id="{56F8C21E-F99D-4EC0-B016-4DEC331E1B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7536" y="5159642"/>
            <a:ext cx="407303" cy="464509"/>
          </a:xfrm>
          <a:prstGeom prst="rect">
            <a:avLst/>
          </a:prstGeom>
        </p:spPr>
      </p:pic>
      <p:pic>
        <p:nvPicPr>
          <p:cNvPr id="23" name="Picture 22" descr="Icon&#10;&#10;Description automatically generated">
            <a:extLst>
              <a:ext uri="{FF2B5EF4-FFF2-40B4-BE49-F238E27FC236}">
                <a16:creationId xmlns:a16="http://schemas.microsoft.com/office/drawing/2014/main" id="{68A0E3C4-636A-4189-8012-12C8B0AEDD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1468" y="5135149"/>
            <a:ext cx="407303" cy="464509"/>
          </a:xfrm>
          <a:prstGeom prst="rect">
            <a:avLst/>
          </a:prstGeom>
        </p:spPr>
      </p:pic>
      <p:pic>
        <p:nvPicPr>
          <p:cNvPr id="24" name="Picture 23" descr="Icon&#10;&#10;Description automatically generated">
            <a:extLst>
              <a:ext uri="{FF2B5EF4-FFF2-40B4-BE49-F238E27FC236}">
                <a16:creationId xmlns:a16="http://schemas.microsoft.com/office/drawing/2014/main" id="{FE1EF70C-0F76-41F9-8B79-62BBC2CF81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4922" y="5732249"/>
            <a:ext cx="407303" cy="464509"/>
          </a:xfrm>
          <a:prstGeom prst="rect">
            <a:avLst/>
          </a:prstGeom>
        </p:spPr>
      </p:pic>
      <p:pic>
        <p:nvPicPr>
          <p:cNvPr id="25" name="Picture 24" descr="Icon&#10;&#10;Description automatically generated">
            <a:extLst>
              <a:ext uri="{FF2B5EF4-FFF2-40B4-BE49-F238E27FC236}">
                <a16:creationId xmlns:a16="http://schemas.microsoft.com/office/drawing/2014/main" id="{5A13934B-76B3-4917-BD63-4B721D6A2D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18854" y="5707756"/>
            <a:ext cx="407303" cy="464509"/>
          </a:xfrm>
          <a:prstGeom prst="rect">
            <a:avLst/>
          </a:prstGeom>
        </p:spPr>
      </p:pic>
    </p:spTree>
    <p:extLst>
      <p:ext uri="{BB962C8B-B14F-4D97-AF65-F5344CB8AC3E}">
        <p14:creationId xmlns:p14="http://schemas.microsoft.com/office/powerpoint/2010/main" val="1656105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4817" y="1760659"/>
            <a:ext cx="9164154" cy="2006419"/>
          </a:xfrm>
        </p:spPr>
        <p:txBody>
          <a:bodyPr>
            <a:normAutofit fontScale="90000"/>
          </a:bodyPr>
          <a:lstStyle/>
          <a:p>
            <a:pPr algn="l"/>
            <a:r>
              <a:rPr lang="en-GB" sz="4000" b="1" dirty="0">
                <a:solidFill>
                  <a:prstClr val="white"/>
                </a:solidFill>
              </a:rPr>
              <a:t>Tell me more: </a:t>
            </a:r>
            <a:br>
              <a:rPr lang="en-GB" sz="4000" b="1" dirty="0">
                <a:solidFill>
                  <a:prstClr val="white"/>
                </a:solidFill>
              </a:rPr>
            </a:br>
            <a:r>
              <a:rPr lang="en-GB" sz="4000" b="1" dirty="0">
                <a:solidFill>
                  <a:prstClr val="white"/>
                </a:solidFill>
              </a:rPr>
              <a:t>describing in more detail</a:t>
            </a:r>
            <a:r>
              <a:rPr lang="en-GB" b="1" dirty="0">
                <a:solidFill>
                  <a:prstClr val="white"/>
                </a:solidFill>
              </a:rPr>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2"/>
            <a:ext cx="7382608" cy="1016069"/>
          </a:xfrm>
        </p:spPr>
        <p:txBody>
          <a:bodyPr>
            <a:normAutofit/>
          </a:bodyPr>
          <a:lstStyle/>
          <a:p>
            <a:pPr algn="l"/>
            <a:r>
              <a:rPr lang="en-GB" sz="3000" dirty="0">
                <a:solidFill>
                  <a:prstClr val="white"/>
                </a:solidFill>
              </a:rPr>
              <a:t>Adjective endings with definite and indefinite articles (R3) dative</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4211391"/>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[v] and [w]</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Week 6 - Lesson 60</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73268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Stephen Owen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noProof="0" smtClean="0">
                <a:solidFill>
                  <a:prstClr val="white"/>
                </a:solidFill>
                <a:latin typeface="Century Gothic" panose="020B0502020202020204" pitchFamily="34" charset="0"/>
              </a:rPr>
              <a:t>21</a:t>
            </a:r>
            <a:r>
              <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j-ea"/>
                <a:cs typeface="+mj-cs"/>
              </a:rPr>
              <a:t>/7/21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0748980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3F00B2E-4BA9-3D49-A1CC-5F6A76EC8929}"/>
              </a:ext>
            </a:extLst>
          </p:cNvPr>
          <p:cNvSpPr>
            <a:spLocks noGrp="1"/>
          </p:cNvSpPr>
          <p:nvPr>
            <p:ph type="title"/>
          </p:nvPr>
        </p:nvSpPr>
        <p:spPr>
          <a:xfrm>
            <a:off x="4866878" y="0"/>
            <a:ext cx="2443991" cy="1235384"/>
          </a:xfrm>
        </p:spPr>
        <p:txBody>
          <a:bodyPr>
            <a:noAutofit/>
          </a:bodyPr>
          <a:lstStyle/>
          <a:p>
            <a:pPr algn="ctr"/>
            <a:r>
              <a:rPr lang="en-GB" sz="12000" b="1" dirty="0">
                <a:solidFill>
                  <a:srgbClr val="002060"/>
                </a:solidFill>
                <a:cs typeface="Calibri" panose="020F0502020204030204" pitchFamily="34" charset="0"/>
              </a:rPr>
              <a:t>v</a:t>
            </a:r>
            <a:endParaRPr lang="en-US" sz="12000" dirty="0"/>
          </a:p>
        </p:txBody>
      </p:sp>
      <p:sp>
        <p:nvSpPr>
          <p:cNvPr id="4" name="Rounded Rectangle 3"/>
          <p:cNvSpPr/>
          <p:nvPr/>
        </p:nvSpPr>
        <p:spPr>
          <a:xfrm>
            <a:off x="4233699" y="1492218"/>
            <a:ext cx="3802879" cy="247325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v</a:t>
            </a:r>
            <a:r>
              <a:rPr lang="en-GB" sz="6600" dirty="0" err="1">
                <a:solidFill>
                  <a:srgbClr val="002060"/>
                </a:solidFill>
                <a:latin typeface="Century Gothic" panose="020B0502020202020204" pitchFamily="34" charset="0"/>
              </a:rPr>
              <a:t>or</a:t>
            </a:r>
            <a:endParaRPr lang="en-GB" sz="6600" dirty="0">
              <a:solidFill>
                <a:srgbClr val="002060"/>
              </a:solidFill>
              <a:latin typeface="Century Gothic" panose="020B0502020202020204" pitchFamily="34" charset="0"/>
            </a:endParaRPr>
          </a:p>
        </p:txBody>
      </p:sp>
      <p:sp>
        <p:nvSpPr>
          <p:cNvPr id="5" name="Rectangle 4"/>
          <p:cNvSpPr/>
          <p:nvPr/>
        </p:nvSpPr>
        <p:spPr>
          <a:xfrm>
            <a:off x="928518" y="568888"/>
            <a:ext cx="22733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positi</a:t>
            </a:r>
            <a:r>
              <a:rPr lang="en-GB" sz="5400" dirty="0" err="1">
                <a:solidFill>
                  <a:srgbClr val="FFCC00"/>
                </a:solidFill>
                <a:latin typeface="Century Gothic" panose="020B0502020202020204" pitchFamily="34" charset="0"/>
              </a:rPr>
              <a:t>v</a:t>
            </a:r>
            <a:endParaRPr lang="en-GB" sz="5400" dirty="0">
              <a:solidFill>
                <a:srgbClr val="FFCC00"/>
              </a:solidFill>
              <a:latin typeface="Century Gothic" panose="020B0502020202020204" pitchFamily="34" charset="0"/>
            </a:endParaRPr>
          </a:p>
        </p:txBody>
      </p:sp>
      <p:sp>
        <p:nvSpPr>
          <p:cNvPr id="6" name="Rectangle 5"/>
          <p:cNvSpPr/>
          <p:nvPr/>
        </p:nvSpPr>
        <p:spPr>
          <a:xfrm>
            <a:off x="4086075" y="3999814"/>
            <a:ext cx="4016175"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v</a:t>
            </a:r>
            <a:r>
              <a:rPr lang="en-GB" sz="5400" dirty="0" err="1">
                <a:solidFill>
                  <a:srgbClr val="002060"/>
                </a:solidFill>
                <a:latin typeface="Century Gothic" panose="020B0502020202020204" pitchFamily="34" charset="0"/>
              </a:rPr>
              <a:t>ergessen</a:t>
            </a:r>
            <a:endParaRPr lang="en-GB" sz="5400" dirty="0">
              <a:solidFill>
                <a:srgbClr val="002060"/>
              </a:solidFill>
              <a:latin typeface="Century Gothic" panose="020B0502020202020204" pitchFamily="34" charset="0"/>
            </a:endParaRPr>
          </a:p>
        </p:txBody>
      </p:sp>
      <p:sp>
        <p:nvSpPr>
          <p:cNvPr id="7" name="Rectangle 6"/>
          <p:cNvSpPr/>
          <p:nvPr/>
        </p:nvSpPr>
        <p:spPr>
          <a:xfrm>
            <a:off x="9069057" y="568888"/>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v</a:t>
            </a:r>
            <a:r>
              <a:rPr lang="en-GB" sz="5400" dirty="0" err="1">
                <a:solidFill>
                  <a:srgbClr val="002060"/>
                </a:solidFill>
                <a:latin typeface="Century Gothic" panose="020B0502020202020204" pitchFamily="34" charset="0"/>
              </a:rPr>
              <a:t>oll</a:t>
            </a:r>
            <a:endParaRPr lang="en-GB" sz="5400" i="1" dirty="0">
              <a:solidFill>
                <a:srgbClr val="002060"/>
              </a:solidFill>
              <a:latin typeface="Century Gothic" panose="020B0502020202020204" pitchFamily="34" charset="0"/>
            </a:endParaRPr>
          </a:p>
        </p:txBody>
      </p:sp>
      <p:sp>
        <p:nvSpPr>
          <p:cNvPr id="8" name="Rectangle 7"/>
          <p:cNvSpPr/>
          <p:nvPr/>
        </p:nvSpPr>
        <p:spPr>
          <a:xfrm>
            <a:off x="283071" y="3401084"/>
            <a:ext cx="3616652"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be</a:t>
            </a:r>
            <a:r>
              <a:rPr lang="en-GB" sz="5400" dirty="0">
                <a:solidFill>
                  <a:srgbClr val="FFCC00"/>
                </a:solidFill>
                <a:latin typeface="Century Gothic" panose="020B0502020202020204" pitchFamily="34" charset="0"/>
              </a:rPr>
              <a:t>v</a:t>
            </a:r>
            <a:r>
              <a:rPr lang="en-GB" sz="5400" dirty="0">
                <a:solidFill>
                  <a:srgbClr val="002060"/>
                </a:solidFill>
                <a:latin typeface="Century Gothic" panose="020B0502020202020204" pitchFamily="34" charset="0"/>
              </a:rPr>
              <a:t>or</a:t>
            </a:r>
          </a:p>
        </p:txBody>
      </p:sp>
      <p:sp>
        <p:nvSpPr>
          <p:cNvPr id="9" name="Rectangle 8"/>
          <p:cNvSpPr/>
          <p:nvPr/>
        </p:nvSpPr>
        <p:spPr>
          <a:xfrm>
            <a:off x="9170556" y="3401084"/>
            <a:ext cx="2036135"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V</a:t>
            </a:r>
            <a:r>
              <a:rPr lang="en-GB" sz="5400" dirty="0" err="1">
                <a:solidFill>
                  <a:srgbClr val="002060"/>
                </a:solidFill>
                <a:latin typeface="Century Gothic" panose="020B0502020202020204" pitchFamily="34" charset="0"/>
              </a:rPr>
              <a:t>ater</a:t>
            </a:r>
            <a:endParaRPr lang="en-GB" sz="5400" dirty="0">
              <a:solidFill>
                <a:srgbClr val="002060"/>
              </a:solidFill>
              <a:latin typeface="Century Gothic" panose="020B0502020202020204" pitchFamily="34" charset="0"/>
            </a:endParaRPr>
          </a:p>
        </p:txBody>
      </p:sp>
      <p:pic>
        <p:nvPicPr>
          <p:cNvPr id="10" name="Picture 9" descr="man in front of wall"/>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07396" y="1615047"/>
            <a:ext cx="1539449" cy="1395507"/>
          </a:xfrm>
          <a:prstGeom prst="rect">
            <a:avLst/>
          </a:prstGeom>
        </p:spPr>
      </p:pic>
      <p:pic>
        <p:nvPicPr>
          <p:cNvPr id="11" name="Picture 10" descr="fathe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14183" y="4477995"/>
            <a:ext cx="1502057" cy="1530157"/>
          </a:xfrm>
          <a:prstGeom prst="rect">
            <a:avLst/>
          </a:prstGeom>
        </p:spPr>
      </p:pic>
      <p:pic>
        <p:nvPicPr>
          <p:cNvPr id="2" name="Picture 1" descr="plus sig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57756" y="1550441"/>
            <a:ext cx="1381776" cy="1381776"/>
          </a:xfrm>
          <a:prstGeom prst="rect">
            <a:avLst/>
          </a:prstGeom>
        </p:spPr>
      </p:pic>
      <p:pic>
        <p:nvPicPr>
          <p:cNvPr id="12" name="Picture 12" descr="elephant with a question mark"/>
          <p:cNvPicPr>
            <a:picLocks noChangeAspect="1" noChangeArrowheads="1"/>
          </p:cNvPicPr>
          <p:nvPr/>
        </p:nvPicPr>
        <p:blipFill>
          <a:blip r:embed="rId13"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5478308" y="4806137"/>
            <a:ext cx="1235384" cy="154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rash bi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72253" y="1752989"/>
            <a:ext cx="985916" cy="1387324"/>
          </a:xfrm>
          <a:prstGeom prst="rect">
            <a:avLst/>
          </a:prstGeom>
        </p:spPr>
      </p:pic>
      <p:pic>
        <p:nvPicPr>
          <p:cNvPr id="13" name="Picture 12" descr="clock"/>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1085" y="4923144"/>
            <a:ext cx="1017559" cy="1026124"/>
          </a:xfrm>
          <a:prstGeom prst="rect">
            <a:avLst/>
          </a:prstGeom>
        </p:spPr>
      </p:pic>
      <p:pic>
        <p:nvPicPr>
          <p:cNvPr id="14" name="Picture 13" descr="clock"/>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45275" y="4931362"/>
            <a:ext cx="1036916" cy="1017906"/>
          </a:xfrm>
          <a:prstGeom prst="rect">
            <a:avLst/>
          </a:prstGeom>
        </p:spPr>
      </p:pic>
      <p:cxnSp>
        <p:nvCxnSpPr>
          <p:cNvPr id="16" name="Straight Arrow Connector 15" descr="arrow pointing to clock on the left"/>
          <p:cNvCxnSpPr/>
          <p:nvPr/>
        </p:nvCxnSpPr>
        <p:spPr>
          <a:xfrm flipH="1">
            <a:off x="1872714" y="4256557"/>
            <a:ext cx="623718" cy="732516"/>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07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v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vo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positiv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positiv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voll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subTnLst>
                                    <p:audio>
                                      <p:cMediaNode>
                                        <p:cTn display="0" masterRel="sameClick">
                                          <p:stCondLst>
                                            <p:cond evt="begin" delay="0">
                                              <p:tn val="33"/>
                                            </p:cond>
                                          </p:stCondLst>
                                          <p:endCondLst>
                                            <p:cond evt="onStopAudio" delay="0">
                                              <p:tgtEl>
                                                <p:sldTgt/>
                                              </p:tgtEl>
                                            </p:cond>
                                          </p:endCondLst>
                                        </p:cTn>
                                        <p:tgtEl>
                                          <p:sndTgt r:embed="rId6" name="voll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bevor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subTnLst>
                                    <p:audio>
                                      <p:cMediaNode>
                                        <p:cTn display="0" masterRel="sameClick">
                                          <p:stCondLst>
                                            <p:cond evt="begin" delay="0">
                                              <p:tn val="43"/>
                                            </p:cond>
                                          </p:stCondLst>
                                          <p:endCondLst>
                                            <p:cond evt="onStopAudio" delay="0">
                                              <p:tgtEl>
                                                <p:sldTgt/>
                                              </p:tgtEl>
                                            </p:cond>
                                          </p:endCondLst>
                                        </p:cTn>
                                        <p:tgtEl>
                                          <p:sndTgt r:embed="rId7" name="bevor new.wav"/>
                                        </p:tgtEl>
                                      </p:cMediaNode>
                                    </p:audio>
                                  </p:subTnLst>
                                </p:cTn>
                              </p:par>
                              <p:par>
                                <p:cTn id="46" presetID="10"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subTnLst>
                                    <p:audio>
                                      <p:cMediaNode>
                                        <p:cTn display="0" masterRel="sameClick">
                                          <p:stCondLst>
                                            <p:cond evt="begin" delay="0">
                                              <p:tn val="54"/>
                                            </p:cond>
                                          </p:stCondLst>
                                          <p:endCondLst>
                                            <p:cond evt="onStopAudio" delay="0">
                                              <p:tgtEl>
                                                <p:sldTgt/>
                                              </p:tgtEl>
                                            </p:cond>
                                          </p:endCondLst>
                                        </p:cTn>
                                        <p:tgtEl>
                                          <p:sndTgt r:embed="rId8" name="vergessen new.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subTnLst>
                                    <p:audio>
                                      <p:cMediaNode>
                                        <p:cTn display="0" masterRel="sameClick">
                                          <p:stCondLst>
                                            <p:cond evt="begin" delay="0">
                                              <p:tn val="59"/>
                                            </p:cond>
                                          </p:stCondLst>
                                          <p:endCondLst>
                                            <p:cond evt="onStopAudio" delay="0">
                                              <p:tgtEl>
                                                <p:sldTgt/>
                                              </p:tgtEl>
                                            </p:cond>
                                          </p:endCondLst>
                                        </p:cTn>
                                        <p:tgtEl>
                                          <p:sndTgt r:embed="rId8" name="vergessen new.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subTnLst>
                                    <p:audio>
                                      <p:cMediaNode>
                                        <p:cTn display="0" masterRel="sameClick">
                                          <p:stCondLst>
                                            <p:cond evt="begin" delay="0">
                                              <p:tn val="64"/>
                                            </p:cond>
                                          </p:stCondLst>
                                          <p:endCondLst>
                                            <p:cond evt="onStopAudio" delay="0">
                                              <p:tgtEl>
                                                <p:sldTgt/>
                                              </p:tgtEl>
                                            </p:cond>
                                          </p:endCondLst>
                                        </p:cTn>
                                        <p:tgtEl>
                                          <p:sndTgt r:embed="rId9" name="Vater new.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subTnLst>
                                    <p:audio>
                                      <p:cMediaNode>
                                        <p:cTn display="0" masterRel="sameClick">
                                          <p:stCondLst>
                                            <p:cond evt="begin" delay="0">
                                              <p:tn val="69"/>
                                            </p:cond>
                                          </p:stCondLst>
                                          <p:endCondLst>
                                            <p:cond evt="onStopAudio" delay="0">
                                              <p:tgtEl>
                                                <p:sldTgt/>
                                              </p:tgtEl>
                                            </p:cond>
                                          </p:endCondLst>
                                        </p:cTn>
                                        <p:tgtEl>
                                          <p:sndTgt r:embed="rId9" name="Vat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33" y="595473"/>
            <a:ext cx="10515600" cy="1325563"/>
          </a:xfrm>
        </p:spPr>
        <p:txBody>
          <a:bodyPr>
            <a:normAutofit fontScale="90000"/>
          </a:bodyPr>
          <a:lstStyle/>
          <a:p>
            <a:r>
              <a:rPr lang="en-GB" sz="26700" b="1" dirty="0">
                <a:solidFill>
                  <a:srgbClr val="FFCC00"/>
                </a:solidFill>
              </a:rPr>
              <a:t>w</a:t>
            </a:r>
            <a:r>
              <a:rPr lang="en-GB" sz="9600" b="1" dirty="0"/>
              <a:t/>
            </a:r>
            <a:br>
              <a:rPr lang="en-GB" sz="9600" b="1" dirty="0"/>
            </a:br>
            <a:endParaRPr lang="en-GB" dirty="0"/>
          </a:p>
        </p:txBody>
      </p:sp>
      <p:pic>
        <p:nvPicPr>
          <p:cNvPr id="4" name="Picture 3" descr="the world"/>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00272" y="465018"/>
            <a:ext cx="4791456" cy="4143731"/>
          </a:xfrm>
          <a:prstGeom prst="rect">
            <a:avLst/>
          </a:prstGeom>
        </p:spPr>
      </p:pic>
      <p:sp>
        <p:nvSpPr>
          <p:cNvPr id="2" name="Rectangle 1"/>
          <p:cNvSpPr/>
          <p:nvPr/>
        </p:nvSpPr>
        <p:spPr>
          <a:xfrm>
            <a:off x="4350170" y="4274067"/>
            <a:ext cx="349166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W</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Tree>
    <p:extLst>
      <p:ext uri="{BB962C8B-B14F-4D97-AF65-F5344CB8AC3E}">
        <p14:creationId xmlns:p14="http://schemas.microsoft.com/office/powerpoint/2010/main" val="142702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elt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Wel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B24F71F-977D-4941-B5BD-45FD316057B3}"/>
              </a:ext>
            </a:extLst>
          </p:cNvPr>
          <p:cNvSpPr>
            <a:spLocks noGrp="1"/>
          </p:cNvSpPr>
          <p:nvPr>
            <p:ph type="title"/>
          </p:nvPr>
        </p:nvSpPr>
        <p:spPr>
          <a:xfrm>
            <a:off x="5151337" y="-20305"/>
            <a:ext cx="1889322" cy="1562188"/>
          </a:xfrm>
        </p:spPr>
        <p:txBody>
          <a:bodyPr>
            <a:noAutofit/>
          </a:bodyPr>
          <a:lstStyle/>
          <a:p>
            <a:pPr algn="ctr"/>
            <a:r>
              <a:rPr lang="en-GB" sz="12000" b="1" dirty="0">
                <a:solidFill>
                  <a:srgbClr val="002060"/>
                </a:solidFill>
                <a:cs typeface="Calibri" panose="020F0502020204030204" pitchFamily="34" charset="0"/>
              </a:rPr>
              <a:t>w</a:t>
            </a:r>
            <a:endParaRPr lang="en-US" sz="12000" dirty="0"/>
          </a:p>
        </p:txBody>
      </p:sp>
      <p:sp>
        <p:nvSpPr>
          <p:cNvPr id="4" name="Rounded Rectangle 3"/>
          <p:cNvSpPr/>
          <p:nvPr/>
        </p:nvSpPr>
        <p:spPr>
          <a:xfrm>
            <a:off x="4194560" y="1712035"/>
            <a:ext cx="3802879" cy="257602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
        <p:nvSpPr>
          <p:cNvPr id="5" name="Rectangle 4"/>
          <p:cNvSpPr/>
          <p:nvPr/>
        </p:nvSpPr>
        <p:spPr>
          <a:xfrm>
            <a:off x="789117" y="590630"/>
            <a:ext cx="2520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asser</a:t>
            </a:r>
          </a:p>
        </p:txBody>
      </p:sp>
      <p:sp>
        <p:nvSpPr>
          <p:cNvPr id="6" name="Rectangle 5"/>
          <p:cNvSpPr/>
          <p:nvPr/>
        </p:nvSpPr>
        <p:spPr>
          <a:xfrm>
            <a:off x="4188593" y="4352243"/>
            <a:ext cx="365677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237168" y="623493"/>
            <a:ext cx="186301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ahr</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48804" y="3690641"/>
            <a:ext cx="200086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a:t>
            </a:r>
          </a:p>
        </p:txBody>
      </p:sp>
      <p:sp>
        <p:nvSpPr>
          <p:cNvPr id="9" name="Rectangle 8"/>
          <p:cNvSpPr/>
          <p:nvPr/>
        </p:nvSpPr>
        <p:spPr>
          <a:xfrm>
            <a:off x="8352216" y="3690641"/>
            <a:ext cx="353013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innen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 name="Picture 1" descr="water drople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5829" y="1546823"/>
            <a:ext cx="986818" cy="1453225"/>
          </a:xfrm>
          <a:prstGeom prst="rect">
            <a:avLst/>
          </a:prstGeom>
        </p:spPr>
      </p:pic>
      <p:pic>
        <p:nvPicPr>
          <p:cNvPr id="3" name="Picture 2" descr="question mark in a grey circl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73700" y="4679697"/>
            <a:ext cx="1162377" cy="1162377"/>
          </a:xfrm>
          <a:prstGeom prst="rect">
            <a:avLst/>
          </a:prstGeom>
        </p:spPr>
      </p:pic>
      <p:pic>
        <p:nvPicPr>
          <p:cNvPr id="10" name="Picture 9" descr="speech bubble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66018" y="5260885"/>
            <a:ext cx="1459962" cy="965934"/>
          </a:xfrm>
          <a:prstGeom prst="rect">
            <a:avLst/>
          </a:prstGeom>
        </p:spPr>
      </p:pic>
      <p:pic>
        <p:nvPicPr>
          <p:cNvPr id="12" name="Picture 11" descr="trophy with number 1 on i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97879" y="4635426"/>
            <a:ext cx="1438808" cy="1417225"/>
          </a:xfrm>
          <a:prstGeom prst="rect">
            <a:avLst/>
          </a:prstGeom>
        </p:spPr>
      </p:pic>
      <p:pic>
        <p:nvPicPr>
          <p:cNvPr id="14" name="Picture 13" descr="green checkmark"/>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85396" y="1611899"/>
            <a:ext cx="1566554" cy="1566554"/>
          </a:xfrm>
          <a:prstGeom prst="rect">
            <a:avLst/>
          </a:prstGeom>
        </p:spPr>
      </p:pic>
      <p:pic>
        <p:nvPicPr>
          <p:cNvPr id="15" name="Picture 14" descr="the world"/>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6885" y="1777220"/>
            <a:ext cx="1575714" cy="1235913"/>
          </a:xfrm>
          <a:prstGeom prst="rect">
            <a:avLst/>
          </a:prstGeom>
        </p:spPr>
      </p:pic>
    </p:spTree>
    <p:extLst>
      <p:ext uri="{BB962C8B-B14F-4D97-AF65-F5344CB8AC3E}">
        <p14:creationId xmlns:p14="http://schemas.microsoft.com/office/powerpoint/2010/main" val="204879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w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Welt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Wass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Wass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wahr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subTnLst>
                                    <p:audio>
                                      <p:cMediaNode>
                                        <p:cTn display="0" masterRel="sameClick">
                                          <p:stCondLst>
                                            <p:cond evt="begin" delay="0">
                                              <p:tn val="33"/>
                                            </p:cond>
                                          </p:stCondLst>
                                          <p:endCondLst>
                                            <p:cond evt="onStopAudio" delay="0">
                                              <p:tgtEl>
                                                <p:sldTgt/>
                                              </p:tgtEl>
                                            </p:cond>
                                          </p:endCondLst>
                                        </p:cTn>
                                        <p:tgtEl>
                                          <p:sndTgt r:embed="rId6" name="wahr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was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subTnLst>
                                    <p:audio>
                                      <p:cMediaNode>
                                        <p:cTn display="0" masterRel="sameClick">
                                          <p:stCondLst>
                                            <p:cond evt="begin" delay="0">
                                              <p:tn val="43"/>
                                            </p:cond>
                                          </p:stCondLst>
                                          <p:endCondLst>
                                            <p:cond evt="onStopAudio" delay="0">
                                              <p:tgtEl>
                                                <p:sldTgt/>
                                              </p:tgtEl>
                                            </p:cond>
                                          </p:endCondLst>
                                        </p:cTn>
                                        <p:tgtEl>
                                          <p:sndTgt r:embed="rId7" name="was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antworte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subTnLst>
                                    <p:audio>
                                      <p:cMediaNode>
                                        <p:cTn display="0" masterRel="sameClick">
                                          <p:stCondLst>
                                            <p:cond evt="begin" delay="0">
                                              <p:tn val="53"/>
                                            </p:cond>
                                          </p:stCondLst>
                                          <p:endCondLst>
                                            <p:cond evt="onStopAudio" delay="0">
                                              <p:tgtEl>
                                                <p:sldTgt/>
                                              </p:tgtEl>
                                            </p:cond>
                                          </p:endCondLst>
                                        </p:cTn>
                                        <p:tgtEl>
                                          <p:sndTgt r:embed="rId8" name="antworte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subTnLst>
                                    <p:audio>
                                      <p:cMediaNode>
                                        <p:cTn display="0" masterRel="sameClick">
                                          <p:stCondLst>
                                            <p:cond evt="begin" delay="0">
                                              <p:tn val="58"/>
                                            </p:cond>
                                          </p:stCondLst>
                                          <p:endCondLst>
                                            <p:cond evt="onStopAudio" delay="0">
                                              <p:tgtEl>
                                                <p:sldTgt/>
                                              </p:tgtEl>
                                            </p:cond>
                                          </p:endCondLst>
                                        </p:cTn>
                                        <p:tgtEl>
                                          <p:sndTgt r:embed="rId9" name="gewinnen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9" name="gewinn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5" grpId="0"/>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456420" cy="707849"/>
          </a:xfrm>
        </p:spPr>
        <p:txBody>
          <a:bodyPr>
            <a:normAutofit/>
          </a:bodyPr>
          <a:lstStyle/>
          <a:p>
            <a:r>
              <a:rPr lang="en-GB" sz="3600" b="1" dirty="0" err="1">
                <a:solidFill>
                  <a:schemeClr val="bg1"/>
                </a:solidFill>
              </a:rPr>
              <a:t>Phonetik</a:t>
            </a:r>
            <a:r>
              <a:rPr lang="en-GB" sz="3600" b="1" dirty="0">
                <a:solidFill>
                  <a:schemeClr val="bg1"/>
                </a:solidFill>
              </a:rPr>
              <a:t>: [v] </a:t>
            </a:r>
            <a:r>
              <a:rPr lang="en-GB" sz="3600" b="1" dirty="0" err="1">
                <a:solidFill>
                  <a:schemeClr val="bg1"/>
                </a:solidFill>
              </a:rPr>
              <a:t>oder</a:t>
            </a:r>
            <a:r>
              <a:rPr lang="en-GB" sz="3600" b="1" dirty="0">
                <a:solidFill>
                  <a:schemeClr val="bg1"/>
                </a:solidFill>
              </a:rPr>
              <a:t> [w]?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Partner(in) A</a:t>
            </a:r>
          </a:p>
        </p:txBody>
      </p:sp>
      <p:sp>
        <p:nvSpPr>
          <p:cNvPr id="6" name="TextBox 5">
            <a:extLst>
              <a:ext uri="{FF2B5EF4-FFF2-40B4-BE49-F238E27FC236}">
                <a16:creationId xmlns:a16="http://schemas.microsoft.com/office/drawing/2014/main" id="{7A3AD4EF-832C-4E43-A5D0-24B7FE223ECF}"/>
              </a:ext>
            </a:extLst>
          </p:cNvPr>
          <p:cNvSpPr txBox="1"/>
          <p:nvPr/>
        </p:nvSpPr>
        <p:spPr>
          <a:xfrm>
            <a:off x="256478" y="1912534"/>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rPr>
              <a:t>A</a:t>
            </a:r>
            <a:endParaRPr lang="fr-FR" sz="2400" dirty="0">
              <a:solidFill>
                <a:schemeClr val="accent5">
                  <a:lumMod val="50000"/>
                </a:schemeClr>
              </a:solidFill>
            </a:endParaRPr>
          </a:p>
        </p:txBody>
      </p:sp>
      <p:sp>
        <p:nvSpPr>
          <p:cNvPr id="8" name="TextBox 7">
            <a:extLst>
              <a:ext uri="{FF2B5EF4-FFF2-40B4-BE49-F238E27FC236}">
                <a16:creationId xmlns:a16="http://schemas.microsoft.com/office/drawing/2014/main" id="{C0B8268C-4B41-4248-95D6-F3A25D8F3429}"/>
              </a:ext>
            </a:extLst>
          </p:cNvPr>
          <p:cNvSpPr txBox="1"/>
          <p:nvPr/>
        </p:nvSpPr>
        <p:spPr>
          <a:xfrm>
            <a:off x="8202236" y="1163991"/>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Partner(in) B</a:t>
            </a:r>
          </a:p>
        </p:txBody>
      </p:sp>
      <p:sp>
        <p:nvSpPr>
          <p:cNvPr id="11" name="TextBox 10">
            <a:extLst>
              <a:ext uri="{FF2B5EF4-FFF2-40B4-BE49-F238E27FC236}">
                <a16:creationId xmlns:a16="http://schemas.microsoft.com/office/drawing/2014/main" id="{0E5640FF-8334-4558-B81A-2FE0B84B7A70}"/>
              </a:ext>
            </a:extLst>
          </p:cNvPr>
          <p:cNvSpPr txBox="1"/>
          <p:nvPr/>
        </p:nvSpPr>
        <p:spPr>
          <a:xfrm>
            <a:off x="239112" y="3076099"/>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rPr>
              <a:t>B</a:t>
            </a:r>
            <a:endParaRPr lang="fr-FR" sz="2400" dirty="0">
              <a:solidFill>
                <a:schemeClr val="accent5">
                  <a:lumMod val="50000"/>
                </a:schemeClr>
              </a:solidFill>
            </a:endParaRPr>
          </a:p>
        </p:txBody>
      </p:sp>
      <p:sp>
        <p:nvSpPr>
          <p:cNvPr id="12" name="TextBox 11">
            <a:extLst>
              <a:ext uri="{FF2B5EF4-FFF2-40B4-BE49-F238E27FC236}">
                <a16:creationId xmlns:a16="http://schemas.microsoft.com/office/drawing/2014/main" id="{C53351A8-BF0C-4253-A7F6-034B5B1D0C78}"/>
              </a:ext>
            </a:extLst>
          </p:cNvPr>
          <p:cNvSpPr txBox="1"/>
          <p:nvPr/>
        </p:nvSpPr>
        <p:spPr>
          <a:xfrm>
            <a:off x="256478" y="4267566"/>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rPr>
              <a:t>C</a:t>
            </a:r>
            <a:endParaRPr lang="fr-FR" sz="2400" dirty="0">
              <a:solidFill>
                <a:schemeClr val="accent5">
                  <a:lumMod val="50000"/>
                </a:schemeClr>
              </a:solidFill>
            </a:endParaRPr>
          </a:p>
        </p:txBody>
      </p:sp>
      <p:sp>
        <p:nvSpPr>
          <p:cNvPr id="13" name="TextBox 12">
            <a:extLst>
              <a:ext uri="{FF2B5EF4-FFF2-40B4-BE49-F238E27FC236}">
                <a16:creationId xmlns:a16="http://schemas.microsoft.com/office/drawing/2014/main" id="{D6276B48-3C16-4571-AFD3-BD20A8E3D19E}"/>
              </a:ext>
            </a:extLst>
          </p:cNvPr>
          <p:cNvSpPr txBox="1"/>
          <p:nvPr/>
        </p:nvSpPr>
        <p:spPr>
          <a:xfrm>
            <a:off x="256478" y="5504792"/>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rPr>
              <a:t>D</a:t>
            </a:r>
            <a:endParaRPr lang="fr-FR" sz="2400" dirty="0">
              <a:solidFill>
                <a:schemeClr val="accent5">
                  <a:lumMod val="50000"/>
                </a:schemeClr>
              </a:solidFill>
            </a:endParaRPr>
          </a:p>
        </p:txBody>
      </p:sp>
      <p:pic>
        <p:nvPicPr>
          <p:cNvPr id="15" name="Picture 14">
            <a:extLst>
              <a:ext uri="{FF2B5EF4-FFF2-40B4-BE49-F238E27FC236}">
                <a16:creationId xmlns:a16="http://schemas.microsoft.com/office/drawing/2014/main" id="{573159DB-207D-4349-BE2B-E4F618066BA1}"/>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640954" y="1691736"/>
            <a:ext cx="641960" cy="744977"/>
          </a:xfrm>
          <a:prstGeom prst="rect">
            <a:avLst/>
          </a:prstGeom>
        </p:spPr>
      </p:pic>
      <p:pic>
        <p:nvPicPr>
          <p:cNvPr id="16" name="Imagen 25">
            <a:extLst>
              <a:ext uri="{FF2B5EF4-FFF2-40B4-BE49-F238E27FC236}">
                <a16:creationId xmlns:a16="http://schemas.microsoft.com/office/drawing/2014/main" id="{3D3DD197-D5C5-4D36-B8E0-771C6832E0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10187" y="1740763"/>
            <a:ext cx="833025" cy="663484"/>
          </a:xfrm>
          <a:prstGeom prst="rect">
            <a:avLst/>
          </a:prstGeom>
        </p:spPr>
      </p:pic>
      <p:pic>
        <p:nvPicPr>
          <p:cNvPr id="18" name="Picture 17">
            <a:extLst>
              <a:ext uri="{FF2B5EF4-FFF2-40B4-BE49-F238E27FC236}">
                <a16:creationId xmlns:a16="http://schemas.microsoft.com/office/drawing/2014/main" id="{DD58A297-FF57-433C-B01C-F42D6D3AE479}"/>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774101" y="1791473"/>
            <a:ext cx="639580" cy="645240"/>
          </a:xfrm>
          <a:prstGeom prst="rect">
            <a:avLst/>
          </a:prstGeom>
        </p:spPr>
      </p:pic>
      <p:pic>
        <p:nvPicPr>
          <p:cNvPr id="20" name="Picture 19">
            <a:extLst>
              <a:ext uri="{FF2B5EF4-FFF2-40B4-BE49-F238E27FC236}">
                <a16:creationId xmlns:a16="http://schemas.microsoft.com/office/drawing/2014/main" id="{498A0420-56F2-4D85-859D-088DF4456258}"/>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38475" y="1121950"/>
            <a:ext cx="389735" cy="635715"/>
          </a:xfrm>
          <a:prstGeom prst="rect">
            <a:avLst/>
          </a:prstGeom>
        </p:spPr>
      </p:pic>
      <p:sp>
        <p:nvSpPr>
          <p:cNvPr id="21" name="Rectangle 20">
            <a:hlinkClick r:id="" action="ppaction://noaction">
              <a:snd r:embed="rId8" name="8.3.1.6 Slide 32 Vetter.wav"/>
            </a:hlinkClick>
            <a:extLst>
              <a:ext uri="{FF2B5EF4-FFF2-40B4-BE49-F238E27FC236}">
                <a16:creationId xmlns:a16="http://schemas.microsoft.com/office/drawing/2014/main" id="{D65B56A4-0A4B-4007-B74D-55F33C84A0E2}"/>
              </a:ext>
            </a:extLst>
          </p:cNvPr>
          <p:cNvSpPr/>
          <p:nvPr/>
        </p:nvSpPr>
        <p:spPr>
          <a:xfrm>
            <a:off x="959370" y="1912534"/>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Vetter</a:t>
            </a:r>
          </a:p>
        </p:txBody>
      </p:sp>
      <p:sp>
        <p:nvSpPr>
          <p:cNvPr id="22" name="Rectangle 21">
            <a:hlinkClick r:id="" action="ppaction://noaction">
              <a:snd r:embed="rId9" name="8.3.1.6 Slide 32 Wetter.wav"/>
            </a:hlinkClick>
            <a:extLst>
              <a:ext uri="{FF2B5EF4-FFF2-40B4-BE49-F238E27FC236}">
                <a16:creationId xmlns:a16="http://schemas.microsoft.com/office/drawing/2014/main" id="{93635560-C0E0-4839-ABDD-68ADEBBBDC6A}"/>
              </a:ext>
            </a:extLst>
          </p:cNvPr>
          <p:cNvSpPr/>
          <p:nvPr/>
        </p:nvSpPr>
        <p:spPr>
          <a:xfrm>
            <a:off x="3061486" y="1912534"/>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Wetter</a:t>
            </a:r>
          </a:p>
        </p:txBody>
      </p:sp>
      <p:pic>
        <p:nvPicPr>
          <p:cNvPr id="24" name="Picture 23" descr="Icon&#10;&#10;Description automatically generated">
            <a:extLst>
              <a:ext uri="{FF2B5EF4-FFF2-40B4-BE49-F238E27FC236}">
                <a16:creationId xmlns:a16="http://schemas.microsoft.com/office/drawing/2014/main" id="{264A6558-5955-4EDE-806B-EE2B9A7BF4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42796" y="1844272"/>
            <a:ext cx="764085" cy="579431"/>
          </a:xfrm>
          <a:prstGeom prst="rect">
            <a:avLst/>
          </a:prstGeom>
        </p:spPr>
      </p:pic>
      <p:pic>
        <p:nvPicPr>
          <p:cNvPr id="26" name="Picture 25" descr="Icon&#10;&#10;Description automatically generated">
            <a:extLst>
              <a:ext uri="{FF2B5EF4-FFF2-40B4-BE49-F238E27FC236}">
                <a16:creationId xmlns:a16="http://schemas.microsoft.com/office/drawing/2014/main" id="{2C8E28AE-FB19-4B9E-9703-878A128BAEE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85719" y="1862553"/>
            <a:ext cx="490654" cy="561150"/>
          </a:xfrm>
          <a:prstGeom prst="rect">
            <a:avLst/>
          </a:prstGeom>
        </p:spPr>
      </p:pic>
      <p:sp>
        <p:nvSpPr>
          <p:cNvPr id="27" name="TextBox 26">
            <a:extLst>
              <a:ext uri="{FF2B5EF4-FFF2-40B4-BE49-F238E27FC236}">
                <a16:creationId xmlns:a16="http://schemas.microsoft.com/office/drawing/2014/main" id="{DBB7A829-83F9-4ADF-9503-D52E5A0B9EAF}"/>
              </a:ext>
            </a:extLst>
          </p:cNvPr>
          <p:cNvSpPr txBox="1"/>
          <p:nvPr/>
        </p:nvSpPr>
        <p:spPr>
          <a:xfrm>
            <a:off x="769617" y="2380885"/>
            <a:ext cx="2329222" cy="400110"/>
          </a:xfrm>
          <a:prstGeom prst="rect">
            <a:avLst/>
          </a:prstGeom>
          <a:noFill/>
        </p:spPr>
        <p:txBody>
          <a:bodyPr wrap="square" rtlCol="0">
            <a:spAutoFit/>
          </a:bodyPr>
          <a:lstStyle/>
          <a:p>
            <a:pPr algn="ctr"/>
            <a:r>
              <a:rPr lang="en-GB" sz="2000" dirty="0">
                <a:solidFill>
                  <a:schemeClr val="accent5">
                    <a:lumMod val="50000"/>
                  </a:schemeClr>
                </a:solidFill>
              </a:rPr>
              <a:t>[male cousin]</a:t>
            </a:r>
          </a:p>
        </p:txBody>
      </p:sp>
      <p:sp>
        <p:nvSpPr>
          <p:cNvPr id="28" name="TextBox 27">
            <a:extLst>
              <a:ext uri="{FF2B5EF4-FFF2-40B4-BE49-F238E27FC236}">
                <a16:creationId xmlns:a16="http://schemas.microsoft.com/office/drawing/2014/main" id="{DE8FE8FA-E727-4D55-B036-BB93F1F3EC6B}"/>
              </a:ext>
            </a:extLst>
          </p:cNvPr>
          <p:cNvSpPr txBox="1"/>
          <p:nvPr/>
        </p:nvSpPr>
        <p:spPr>
          <a:xfrm>
            <a:off x="2945372" y="2370038"/>
            <a:ext cx="2329222" cy="400110"/>
          </a:xfrm>
          <a:prstGeom prst="rect">
            <a:avLst/>
          </a:prstGeom>
          <a:noFill/>
        </p:spPr>
        <p:txBody>
          <a:bodyPr wrap="square" rtlCol="0">
            <a:spAutoFit/>
          </a:bodyPr>
          <a:lstStyle/>
          <a:p>
            <a:pPr algn="ctr"/>
            <a:r>
              <a:rPr lang="en-GB" sz="2000" dirty="0">
                <a:solidFill>
                  <a:schemeClr val="accent5">
                    <a:lumMod val="50000"/>
                  </a:schemeClr>
                </a:solidFill>
              </a:rPr>
              <a:t>[weather]</a:t>
            </a:r>
          </a:p>
        </p:txBody>
      </p:sp>
      <p:sp>
        <p:nvSpPr>
          <p:cNvPr id="29" name="Rectangle 28">
            <a:hlinkClick r:id="" action="ppaction://noaction">
              <a:snd r:embed="rId12" name="8.3.1.6 Slide 32 Wehlen.wav"/>
            </a:hlinkClick>
            <a:extLst>
              <a:ext uri="{FF2B5EF4-FFF2-40B4-BE49-F238E27FC236}">
                <a16:creationId xmlns:a16="http://schemas.microsoft.com/office/drawing/2014/main" id="{541D10EA-ABD9-47C5-ADF5-4D4658E47A8B}"/>
              </a:ext>
            </a:extLst>
          </p:cNvPr>
          <p:cNvSpPr/>
          <p:nvPr/>
        </p:nvSpPr>
        <p:spPr>
          <a:xfrm>
            <a:off x="996723" y="30869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Wehlen</a:t>
            </a:r>
            <a:endParaRPr lang="en-GB" sz="2400" dirty="0">
              <a:solidFill>
                <a:srgbClr val="115076"/>
              </a:solidFill>
            </a:endParaRPr>
          </a:p>
        </p:txBody>
      </p:sp>
      <p:sp>
        <p:nvSpPr>
          <p:cNvPr id="30" name="Rectangle 29">
            <a:hlinkClick r:id="" action="ppaction://noaction">
              <a:snd r:embed="rId13" name="8.3.1.6 Slide 32 Velen.wav"/>
            </a:hlinkClick>
            <a:extLst>
              <a:ext uri="{FF2B5EF4-FFF2-40B4-BE49-F238E27FC236}">
                <a16:creationId xmlns:a16="http://schemas.microsoft.com/office/drawing/2014/main" id="{28955AC7-5DF7-4208-8D0A-EBC513054E26}"/>
              </a:ext>
            </a:extLst>
          </p:cNvPr>
          <p:cNvSpPr/>
          <p:nvPr/>
        </p:nvSpPr>
        <p:spPr>
          <a:xfrm>
            <a:off x="3098839" y="30869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Velen</a:t>
            </a:r>
            <a:endParaRPr lang="en-GB" sz="2400" dirty="0">
              <a:solidFill>
                <a:srgbClr val="115076"/>
              </a:solidFill>
            </a:endParaRPr>
          </a:p>
        </p:txBody>
      </p:sp>
      <p:pic>
        <p:nvPicPr>
          <p:cNvPr id="10" name="Picture 9" descr="Icon&#10;&#10;Description automatically generated">
            <a:extLst>
              <a:ext uri="{FF2B5EF4-FFF2-40B4-BE49-F238E27FC236}">
                <a16:creationId xmlns:a16="http://schemas.microsoft.com/office/drawing/2014/main" id="{A7337DC7-45DD-41E8-AB2E-8D6F866FB9B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11129" y="3011215"/>
            <a:ext cx="595914" cy="468351"/>
          </a:xfrm>
          <a:prstGeom prst="rect">
            <a:avLst/>
          </a:prstGeom>
        </p:spPr>
      </p:pic>
      <p:pic>
        <p:nvPicPr>
          <p:cNvPr id="31" name="Picture 30" descr="Icon&#10;&#10;Description automatically generated">
            <a:extLst>
              <a:ext uri="{FF2B5EF4-FFF2-40B4-BE49-F238E27FC236}">
                <a16:creationId xmlns:a16="http://schemas.microsoft.com/office/drawing/2014/main" id="{6BB45A2A-5EE5-4137-BAC4-85506778877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28800" y="3011215"/>
            <a:ext cx="595914" cy="468351"/>
          </a:xfrm>
          <a:prstGeom prst="rect">
            <a:avLst/>
          </a:prstGeom>
        </p:spPr>
      </p:pic>
      <p:sp>
        <p:nvSpPr>
          <p:cNvPr id="32" name="TextBox 31">
            <a:extLst>
              <a:ext uri="{FF2B5EF4-FFF2-40B4-BE49-F238E27FC236}">
                <a16:creationId xmlns:a16="http://schemas.microsoft.com/office/drawing/2014/main" id="{F113BFEB-ABDE-4509-B9CF-699C16410682}"/>
              </a:ext>
            </a:extLst>
          </p:cNvPr>
          <p:cNvSpPr txBox="1"/>
          <p:nvPr/>
        </p:nvSpPr>
        <p:spPr>
          <a:xfrm>
            <a:off x="1344170" y="3520578"/>
            <a:ext cx="3356939" cy="400110"/>
          </a:xfrm>
          <a:prstGeom prst="rect">
            <a:avLst/>
          </a:prstGeom>
          <a:noFill/>
        </p:spPr>
        <p:txBody>
          <a:bodyPr wrap="square" rtlCol="0">
            <a:spAutoFit/>
          </a:bodyPr>
          <a:lstStyle/>
          <a:p>
            <a:pPr algn="ctr"/>
            <a:r>
              <a:rPr lang="en-GB" sz="2000" dirty="0">
                <a:solidFill>
                  <a:schemeClr val="accent5">
                    <a:lumMod val="50000"/>
                  </a:schemeClr>
                </a:solidFill>
              </a:rPr>
              <a:t>[German town names]</a:t>
            </a:r>
          </a:p>
        </p:txBody>
      </p:sp>
      <p:sp>
        <p:nvSpPr>
          <p:cNvPr id="33" name="Rectangle 32">
            <a:hlinkClick r:id="" action="ppaction://noaction">
              <a:snd r:embed="rId15" name="8.3.1.6 Slide 32 wir.wav"/>
            </a:hlinkClick>
            <a:extLst>
              <a:ext uri="{FF2B5EF4-FFF2-40B4-BE49-F238E27FC236}">
                <a16:creationId xmlns:a16="http://schemas.microsoft.com/office/drawing/2014/main" id="{541D10EA-ABD9-47C5-ADF5-4D4658E47A8B}"/>
              </a:ext>
            </a:extLst>
          </p:cNvPr>
          <p:cNvSpPr/>
          <p:nvPr/>
        </p:nvSpPr>
        <p:spPr>
          <a:xfrm>
            <a:off x="1015773" y="43061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wir</a:t>
            </a:r>
            <a:endParaRPr lang="en-GB" sz="2400" dirty="0">
              <a:solidFill>
                <a:srgbClr val="115076"/>
              </a:solidFill>
            </a:endParaRPr>
          </a:p>
        </p:txBody>
      </p:sp>
      <p:sp>
        <p:nvSpPr>
          <p:cNvPr id="34" name="Rectangle 33">
            <a:hlinkClick r:id="" action="ppaction://noaction">
              <a:snd r:embed="rId16" name="8.3.1.6 Slide 32 vier.wav"/>
            </a:hlinkClick>
            <a:extLst>
              <a:ext uri="{FF2B5EF4-FFF2-40B4-BE49-F238E27FC236}">
                <a16:creationId xmlns:a16="http://schemas.microsoft.com/office/drawing/2014/main" id="{28955AC7-5DF7-4208-8D0A-EBC513054E26}"/>
              </a:ext>
            </a:extLst>
          </p:cNvPr>
          <p:cNvSpPr/>
          <p:nvPr/>
        </p:nvSpPr>
        <p:spPr>
          <a:xfrm>
            <a:off x="3117889" y="43061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115076"/>
                </a:solidFill>
              </a:rPr>
              <a:t>vier</a:t>
            </a:r>
            <a:endParaRPr lang="en-GB" sz="2400" dirty="0">
              <a:solidFill>
                <a:srgbClr val="115076"/>
              </a:solidFill>
            </a:endParaRPr>
          </a:p>
        </p:txBody>
      </p:sp>
      <p:sp>
        <p:nvSpPr>
          <p:cNvPr id="35" name="Rectangle 34">
            <a:hlinkClick r:id="" action="ppaction://noaction">
              <a:snd r:embed="rId17" name="8.3.1.6 Slide 32 wogt.wav"/>
            </a:hlinkClick>
            <a:extLst>
              <a:ext uri="{FF2B5EF4-FFF2-40B4-BE49-F238E27FC236}">
                <a16:creationId xmlns:a16="http://schemas.microsoft.com/office/drawing/2014/main" id="{541D10EA-ABD9-47C5-ADF5-4D4658E47A8B}"/>
              </a:ext>
            </a:extLst>
          </p:cNvPr>
          <p:cNvSpPr/>
          <p:nvPr/>
        </p:nvSpPr>
        <p:spPr>
          <a:xfrm>
            <a:off x="1072923" y="55253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115076"/>
                </a:solidFill>
              </a:rPr>
              <a:t>wogt</a:t>
            </a:r>
            <a:endParaRPr lang="en-GB" sz="2400" dirty="0">
              <a:solidFill>
                <a:srgbClr val="115076"/>
              </a:solidFill>
            </a:endParaRPr>
          </a:p>
        </p:txBody>
      </p:sp>
      <p:sp>
        <p:nvSpPr>
          <p:cNvPr id="36" name="Rectangle 35">
            <a:hlinkClick r:id="" action="ppaction://noaction">
              <a:snd r:embed="rId18" name="8.3.1.6 Slide 32 vogt.wav"/>
            </a:hlinkClick>
            <a:extLst>
              <a:ext uri="{FF2B5EF4-FFF2-40B4-BE49-F238E27FC236}">
                <a16:creationId xmlns:a16="http://schemas.microsoft.com/office/drawing/2014/main" id="{28955AC7-5DF7-4208-8D0A-EBC513054E26}"/>
              </a:ext>
            </a:extLst>
          </p:cNvPr>
          <p:cNvSpPr/>
          <p:nvPr/>
        </p:nvSpPr>
        <p:spPr>
          <a:xfrm>
            <a:off x="3175122" y="55253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115076"/>
                </a:solidFill>
              </a:rPr>
              <a:t>Vogt</a:t>
            </a:r>
            <a:endParaRPr lang="en-GB" sz="2400" dirty="0">
              <a:solidFill>
                <a:srgbClr val="115076"/>
              </a:solidFill>
            </a:endParaRPr>
          </a:p>
        </p:txBody>
      </p:sp>
      <p:sp>
        <p:nvSpPr>
          <p:cNvPr id="37" name="TextBox 36">
            <a:extLst>
              <a:ext uri="{FF2B5EF4-FFF2-40B4-BE49-F238E27FC236}">
                <a16:creationId xmlns:a16="http://schemas.microsoft.com/office/drawing/2014/main" id="{DBB7A829-83F9-4ADF-9503-D52E5A0B9EAF}"/>
              </a:ext>
            </a:extLst>
          </p:cNvPr>
          <p:cNvSpPr txBox="1"/>
          <p:nvPr/>
        </p:nvSpPr>
        <p:spPr>
          <a:xfrm>
            <a:off x="836292" y="4771660"/>
            <a:ext cx="2329222" cy="400110"/>
          </a:xfrm>
          <a:prstGeom prst="rect">
            <a:avLst/>
          </a:prstGeom>
          <a:noFill/>
        </p:spPr>
        <p:txBody>
          <a:bodyPr wrap="square" rtlCol="0">
            <a:spAutoFit/>
          </a:bodyPr>
          <a:lstStyle/>
          <a:p>
            <a:pPr algn="ctr"/>
            <a:r>
              <a:rPr lang="en-GB" sz="2000">
                <a:solidFill>
                  <a:schemeClr val="accent5">
                    <a:lumMod val="50000"/>
                  </a:schemeClr>
                </a:solidFill>
              </a:rPr>
              <a:t>[we]</a:t>
            </a:r>
            <a:endParaRPr lang="en-GB" sz="2000" dirty="0">
              <a:solidFill>
                <a:schemeClr val="accent5">
                  <a:lumMod val="50000"/>
                </a:schemeClr>
              </a:solidFill>
            </a:endParaRPr>
          </a:p>
        </p:txBody>
      </p:sp>
      <p:sp>
        <p:nvSpPr>
          <p:cNvPr id="38" name="TextBox 37">
            <a:extLst>
              <a:ext uri="{FF2B5EF4-FFF2-40B4-BE49-F238E27FC236}">
                <a16:creationId xmlns:a16="http://schemas.microsoft.com/office/drawing/2014/main" id="{DE8FE8FA-E727-4D55-B036-BB93F1F3EC6B}"/>
              </a:ext>
            </a:extLst>
          </p:cNvPr>
          <p:cNvSpPr txBox="1"/>
          <p:nvPr/>
        </p:nvSpPr>
        <p:spPr>
          <a:xfrm>
            <a:off x="2909086" y="4749269"/>
            <a:ext cx="2329222" cy="400110"/>
          </a:xfrm>
          <a:prstGeom prst="rect">
            <a:avLst/>
          </a:prstGeom>
          <a:noFill/>
        </p:spPr>
        <p:txBody>
          <a:bodyPr wrap="square" rtlCol="0">
            <a:spAutoFit/>
          </a:bodyPr>
          <a:lstStyle/>
          <a:p>
            <a:pPr algn="ctr"/>
            <a:r>
              <a:rPr lang="en-GB" sz="2000">
                <a:solidFill>
                  <a:schemeClr val="accent5">
                    <a:lumMod val="50000"/>
                  </a:schemeClr>
                </a:solidFill>
              </a:rPr>
              <a:t>[four]</a:t>
            </a:r>
            <a:endParaRPr lang="en-GB" sz="2000" dirty="0">
              <a:solidFill>
                <a:schemeClr val="accent5">
                  <a:lumMod val="50000"/>
                </a:schemeClr>
              </a:solidFill>
            </a:endParaRPr>
          </a:p>
        </p:txBody>
      </p:sp>
      <p:sp>
        <p:nvSpPr>
          <p:cNvPr id="39" name="TextBox 38">
            <a:extLst>
              <a:ext uri="{FF2B5EF4-FFF2-40B4-BE49-F238E27FC236}">
                <a16:creationId xmlns:a16="http://schemas.microsoft.com/office/drawing/2014/main" id="{DBB7A829-83F9-4ADF-9503-D52E5A0B9EAF}"/>
              </a:ext>
            </a:extLst>
          </p:cNvPr>
          <p:cNvSpPr txBox="1"/>
          <p:nvPr/>
        </p:nvSpPr>
        <p:spPr>
          <a:xfrm>
            <a:off x="855342" y="5952760"/>
            <a:ext cx="2329222" cy="400110"/>
          </a:xfrm>
          <a:prstGeom prst="rect">
            <a:avLst/>
          </a:prstGeom>
          <a:noFill/>
        </p:spPr>
        <p:txBody>
          <a:bodyPr wrap="square" rtlCol="0">
            <a:spAutoFit/>
          </a:bodyPr>
          <a:lstStyle/>
          <a:p>
            <a:pPr algn="ctr"/>
            <a:r>
              <a:rPr lang="en-GB" sz="2000" dirty="0">
                <a:solidFill>
                  <a:schemeClr val="accent5">
                    <a:lumMod val="50000"/>
                  </a:schemeClr>
                </a:solidFill>
              </a:rPr>
              <a:t>[undulates]</a:t>
            </a:r>
          </a:p>
        </p:txBody>
      </p:sp>
      <p:sp>
        <p:nvSpPr>
          <p:cNvPr id="40" name="TextBox 39">
            <a:extLst>
              <a:ext uri="{FF2B5EF4-FFF2-40B4-BE49-F238E27FC236}">
                <a16:creationId xmlns:a16="http://schemas.microsoft.com/office/drawing/2014/main" id="{DE8FE8FA-E727-4D55-B036-BB93F1F3EC6B}"/>
              </a:ext>
            </a:extLst>
          </p:cNvPr>
          <p:cNvSpPr txBox="1"/>
          <p:nvPr/>
        </p:nvSpPr>
        <p:spPr>
          <a:xfrm>
            <a:off x="2945372" y="5955366"/>
            <a:ext cx="2329222" cy="400110"/>
          </a:xfrm>
          <a:prstGeom prst="rect">
            <a:avLst/>
          </a:prstGeom>
          <a:noFill/>
        </p:spPr>
        <p:txBody>
          <a:bodyPr wrap="square" rtlCol="0">
            <a:spAutoFit/>
          </a:bodyPr>
          <a:lstStyle/>
          <a:p>
            <a:pPr algn="ctr"/>
            <a:r>
              <a:rPr lang="en-GB" sz="2000">
                <a:solidFill>
                  <a:schemeClr val="accent5">
                    <a:lumMod val="50000"/>
                  </a:schemeClr>
                </a:solidFill>
              </a:rPr>
              <a:t>[bailiff]</a:t>
            </a:r>
            <a:endParaRPr lang="en-GB" sz="2000" dirty="0">
              <a:solidFill>
                <a:schemeClr val="accent5">
                  <a:lumMod val="50000"/>
                </a:schemeClr>
              </a:solidFill>
            </a:endParaRPr>
          </a:p>
        </p:txBody>
      </p:sp>
      <p:pic>
        <p:nvPicPr>
          <p:cNvPr id="41" name="Picture 2" descr="C:\Users\wdj\Google Drive\Primary\Y5 SoW\From Tracy\Pronouns\we.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94940" y="4298136"/>
            <a:ext cx="481433" cy="38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742796" y="4246857"/>
            <a:ext cx="529041" cy="529041"/>
          </a:xfrm>
          <a:prstGeom prst="rect">
            <a:avLst/>
          </a:prstGeom>
        </p:spPr>
      </p:pic>
      <p:pic>
        <p:nvPicPr>
          <p:cNvPr id="14" name="Picture 1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589574" y="5665660"/>
            <a:ext cx="744742" cy="183703"/>
          </a:xfrm>
          <a:prstGeom prst="rect">
            <a:avLst/>
          </a:prstGeom>
        </p:spPr>
      </p:pic>
    </p:spTree>
    <p:extLst>
      <p:ext uri="{BB962C8B-B14F-4D97-AF65-F5344CB8AC3E}">
        <p14:creationId xmlns:p14="http://schemas.microsoft.com/office/powerpoint/2010/main" val="271286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21" grpId="0" animBg="1"/>
      <p:bldP spid="22" grpId="0" animBg="1"/>
      <p:bldP spid="27" grpId="0"/>
      <p:bldP spid="28" grpId="0"/>
      <p:bldP spid="29" grpId="0" animBg="1"/>
      <p:bldP spid="30" grpId="0" animBg="1"/>
      <p:bldP spid="32" grpId="0"/>
      <p:bldP spid="33" grpId="0" animBg="1"/>
      <p:bldP spid="34" grpId="0" animBg="1"/>
      <p:bldP spid="35" grpId="0" animBg="1"/>
      <p:bldP spid="36" grpId="0" animBg="1"/>
      <p:bldP spid="37" grpId="0"/>
      <p:bldP spid="38" grpId="0"/>
      <p:bldP spid="39" grpId="0"/>
      <p:bldP spid="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456420" cy="707849"/>
          </a:xfrm>
        </p:spPr>
        <p:txBody>
          <a:bodyPr>
            <a:normAutofit/>
          </a:bodyPr>
          <a:lstStyle/>
          <a:p>
            <a:r>
              <a:rPr lang="en-GB" sz="3600" b="1" dirty="0" err="1">
                <a:solidFill>
                  <a:schemeClr val="bg1"/>
                </a:solidFill>
              </a:rPr>
              <a:t>Phonetik</a:t>
            </a:r>
            <a:r>
              <a:rPr lang="en-GB" sz="3600" b="1" dirty="0">
                <a:solidFill>
                  <a:schemeClr val="bg1"/>
                </a:solidFill>
              </a:rPr>
              <a:t>: [v] </a:t>
            </a:r>
            <a:r>
              <a:rPr lang="en-GB" sz="3600" b="1" dirty="0" err="1">
                <a:solidFill>
                  <a:schemeClr val="bg1"/>
                </a:solidFill>
              </a:rPr>
              <a:t>oder</a:t>
            </a:r>
            <a:r>
              <a:rPr lang="en-GB" sz="3600" b="1" dirty="0">
                <a:solidFill>
                  <a:schemeClr val="bg1"/>
                </a:solidFill>
              </a:rPr>
              <a:t> [w]?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Partner(in</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B</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7A3AD4EF-832C-4E43-A5D0-24B7FE223ECF}"/>
              </a:ext>
            </a:extLst>
          </p:cNvPr>
          <p:cNvSpPr txBox="1"/>
          <p:nvPr/>
        </p:nvSpPr>
        <p:spPr>
          <a:xfrm>
            <a:off x="256478" y="1912534"/>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rPr>
              <a:t>A</a:t>
            </a:r>
            <a:endParaRPr lang="fr-FR" sz="2400" dirty="0">
              <a:solidFill>
                <a:schemeClr val="accent5">
                  <a:lumMod val="50000"/>
                </a:schemeClr>
              </a:solidFill>
            </a:endParaRPr>
          </a:p>
        </p:txBody>
      </p:sp>
      <p:sp>
        <p:nvSpPr>
          <p:cNvPr id="8" name="TextBox 7">
            <a:extLst>
              <a:ext uri="{FF2B5EF4-FFF2-40B4-BE49-F238E27FC236}">
                <a16:creationId xmlns:a16="http://schemas.microsoft.com/office/drawing/2014/main" id="{C0B8268C-4B41-4248-95D6-F3A25D8F3429}"/>
              </a:ext>
            </a:extLst>
          </p:cNvPr>
          <p:cNvSpPr txBox="1"/>
          <p:nvPr/>
        </p:nvSpPr>
        <p:spPr>
          <a:xfrm>
            <a:off x="8202236" y="1163991"/>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Partner(in</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0E5640FF-8334-4558-B81A-2FE0B84B7A70}"/>
              </a:ext>
            </a:extLst>
          </p:cNvPr>
          <p:cNvSpPr txBox="1"/>
          <p:nvPr/>
        </p:nvSpPr>
        <p:spPr>
          <a:xfrm>
            <a:off x="239112" y="3076099"/>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rPr>
              <a:t>B</a:t>
            </a:r>
            <a:endParaRPr lang="fr-FR" sz="2400" dirty="0">
              <a:solidFill>
                <a:schemeClr val="accent5">
                  <a:lumMod val="50000"/>
                </a:schemeClr>
              </a:solidFill>
            </a:endParaRPr>
          </a:p>
        </p:txBody>
      </p:sp>
      <p:sp>
        <p:nvSpPr>
          <p:cNvPr id="12" name="TextBox 11">
            <a:extLst>
              <a:ext uri="{FF2B5EF4-FFF2-40B4-BE49-F238E27FC236}">
                <a16:creationId xmlns:a16="http://schemas.microsoft.com/office/drawing/2014/main" id="{C53351A8-BF0C-4253-A7F6-034B5B1D0C78}"/>
              </a:ext>
            </a:extLst>
          </p:cNvPr>
          <p:cNvSpPr txBox="1"/>
          <p:nvPr/>
        </p:nvSpPr>
        <p:spPr>
          <a:xfrm>
            <a:off x="256478" y="4267566"/>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rPr>
              <a:t>C</a:t>
            </a:r>
            <a:endParaRPr lang="fr-FR" sz="2400" dirty="0">
              <a:solidFill>
                <a:schemeClr val="accent5">
                  <a:lumMod val="50000"/>
                </a:schemeClr>
              </a:solidFill>
            </a:endParaRPr>
          </a:p>
        </p:txBody>
      </p:sp>
      <p:sp>
        <p:nvSpPr>
          <p:cNvPr id="13" name="TextBox 12">
            <a:extLst>
              <a:ext uri="{FF2B5EF4-FFF2-40B4-BE49-F238E27FC236}">
                <a16:creationId xmlns:a16="http://schemas.microsoft.com/office/drawing/2014/main" id="{D6276B48-3C16-4571-AFD3-BD20A8E3D19E}"/>
              </a:ext>
            </a:extLst>
          </p:cNvPr>
          <p:cNvSpPr txBox="1"/>
          <p:nvPr/>
        </p:nvSpPr>
        <p:spPr>
          <a:xfrm>
            <a:off x="256478" y="5504792"/>
            <a:ext cx="490654" cy="468351"/>
          </a:xfrm>
          <a:prstGeom prst="rect">
            <a:avLst/>
          </a:prstGeom>
          <a:noFill/>
          <a:ln w="19050">
            <a:solidFill>
              <a:srgbClr val="115076"/>
            </a:solidFill>
          </a:ln>
        </p:spPr>
        <p:txBody>
          <a:bodyPr wrap="square" rtlCol="0">
            <a:spAutoFit/>
          </a:bodyPr>
          <a:lstStyle/>
          <a:p>
            <a:pPr algn="ctr"/>
            <a:r>
              <a:rPr lang="en-GB" sz="2400" dirty="0">
                <a:solidFill>
                  <a:schemeClr val="accent5">
                    <a:lumMod val="50000"/>
                  </a:schemeClr>
                </a:solidFill>
              </a:rPr>
              <a:t>D</a:t>
            </a:r>
            <a:endParaRPr lang="fr-FR" sz="2400" dirty="0">
              <a:solidFill>
                <a:schemeClr val="accent5">
                  <a:lumMod val="50000"/>
                </a:schemeClr>
              </a:solidFill>
            </a:endParaRPr>
          </a:p>
        </p:txBody>
      </p:sp>
      <p:pic>
        <p:nvPicPr>
          <p:cNvPr id="15" name="Picture 14">
            <a:extLst>
              <a:ext uri="{FF2B5EF4-FFF2-40B4-BE49-F238E27FC236}">
                <a16:creationId xmlns:a16="http://schemas.microsoft.com/office/drawing/2014/main" id="{573159DB-207D-4349-BE2B-E4F618066BA1}"/>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640954" y="1691736"/>
            <a:ext cx="641960" cy="744977"/>
          </a:xfrm>
          <a:prstGeom prst="rect">
            <a:avLst/>
          </a:prstGeom>
        </p:spPr>
      </p:pic>
      <p:pic>
        <p:nvPicPr>
          <p:cNvPr id="16" name="Imagen 25">
            <a:extLst>
              <a:ext uri="{FF2B5EF4-FFF2-40B4-BE49-F238E27FC236}">
                <a16:creationId xmlns:a16="http://schemas.microsoft.com/office/drawing/2014/main" id="{3D3DD197-D5C5-4D36-B8E0-771C6832E0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10187" y="1740763"/>
            <a:ext cx="833025" cy="663484"/>
          </a:xfrm>
          <a:prstGeom prst="rect">
            <a:avLst/>
          </a:prstGeom>
        </p:spPr>
      </p:pic>
      <p:pic>
        <p:nvPicPr>
          <p:cNvPr id="18" name="Picture 17">
            <a:extLst>
              <a:ext uri="{FF2B5EF4-FFF2-40B4-BE49-F238E27FC236}">
                <a16:creationId xmlns:a16="http://schemas.microsoft.com/office/drawing/2014/main" id="{DD58A297-FF57-433C-B01C-F42D6D3AE479}"/>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774101" y="1791473"/>
            <a:ext cx="639580" cy="645240"/>
          </a:xfrm>
          <a:prstGeom prst="rect">
            <a:avLst/>
          </a:prstGeom>
        </p:spPr>
      </p:pic>
      <p:pic>
        <p:nvPicPr>
          <p:cNvPr id="20" name="Picture 19">
            <a:extLst>
              <a:ext uri="{FF2B5EF4-FFF2-40B4-BE49-F238E27FC236}">
                <a16:creationId xmlns:a16="http://schemas.microsoft.com/office/drawing/2014/main" id="{498A0420-56F2-4D85-859D-088DF4456258}"/>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38475" y="1121950"/>
            <a:ext cx="389735" cy="635715"/>
          </a:xfrm>
          <a:prstGeom prst="rect">
            <a:avLst/>
          </a:prstGeom>
        </p:spPr>
      </p:pic>
      <p:sp>
        <p:nvSpPr>
          <p:cNvPr id="21" name="Rectangle 20">
            <a:hlinkClick r:id="" action="ppaction://noaction">
              <a:snd r:embed="rId8" name="8.3.1.6 Slide 32 wie.wav"/>
            </a:hlinkClick>
            <a:extLst>
              <a:ext uri="{FF2B5EF4-FFF2-40B4-BE49-F238E27FC236}">
                <a16:creationId xmlns:a16="http://schemas.microsoft.com/office/drawing/2014/main" id="{D65B56A4-0A4B-4007-B74D-55F33C84A0E2}"/>
              </a:ext>
            </a:extLst>
          </p:cNvPr>
          <p:cNvSpPr/>
          <p:nvPr/>
        </p:nvSpPr>
        <p:spPr>
          <a:xfrm>
            <a:off x="959370" y="1912534"/>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115076"/>
                </a:solidFill>
              </a:rPr>
              <a:t>wie</a:t>
            </a:r>
            <a:endParaRPr lang="en-GB" sz="2400" dirty="0">
              <a:solidFill>
                <a:srgbClr val="115076"/>
              </a:solidFill>
            </a:endParaRPr>
          </a:p>
        </p:txBody>
      </p:sp>
      <p:sp>
        <p:nvSpPr>
          <p:cNvPr id="22" name="Rectangle 21">
            <a:hlinkClick r:id="" action="ppaction://noaction">
              <a:snd r:embed="rId9" name="8.3.1.6 Slide 32 Vieh.wav"/>
            </a:hlinkClick>
            <a:extLst>
              <a:ext uri="{FF2B5EF4-FFF2-40B4-BE49-F238E27FC236}">
                <a16:creationId xmlns:a16="http://schemas.microsoft.com/office/drawing/2014/main" id="{93635560-C0E0-4839-ABDD-68ADEBBBDC6A}"/>
              </a:ext>
            </a:extLst>
          </p:cNvPr>
          <p:cNvSpPr/>
          <p:nvPr/>
        </p:nvSpPr>
        <p:spPr>
          <a:xfrm>
            <a:off x="3061486" y="1912534"/>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115076"/>
                </a:solidFill>
              </a:rPr>
              <a:t>Vieh</a:t>
            </a:r>
            <a:endParaRPr lang="en-GB" sz="2400" dirty="0">
              <a:solidFill>
                <a:srgbClr val="115076"/>
              </a:solidFill>
            </a:endParaRPr>
          </a:p>
        </p:txBody>
      </p:sp>
      <p:sp>
        <p:nvSpPr>
          <p:cNvPr id="27" name="TextBox 26">
            <a:extLst>
              <a:ext uri="{FF2B5EF4-FFF2-40B4-BE49-F238E27FC236}">
                <a16:creationId xmlns:a16="http://schemas.microsoft.com/office/drawing/2014/main" id="{DBB7A829-83F9-4ADF-9503-D52E5A0B9EAF}"/>
              </a:ext>
            </a:extLst>
          </p:cNvPr>
          <p:cNvSpPr txBox="1"/>
          <p:nvPr/>
        </p:nvSpPr>
        <p:spPr>
          <a:xfrm>
            <a:off x="769617" y="2380885"/>
            <a:ext cx="2329222" cy="400110"/>
          </a:xfrm>
          <a:prstGeom prst="rect">
            <a:avLst/>
          </a:prstGeom>
          <a:noFill/>
        </p:spPr>
        <p:txBody>
          <a:bodyPr wrap="square" rtlCol="0">
            <a:spAutoFit/>
          </a:bodyPr>
          <a:lstStyle/>
          <a:p>
            <a:pPr algn="ctr"/>
            <a:r>
              <a:rPr lang="en-GB" sz="2000">
                <a:solidFill>
                  <a:schemeClr val="accent5">
                    <a:lumMod val="50000"/>
                  </a:schemeClr>
                </a:solidFill>
              </a:rPr>
              <a:t>[how]</a:t>
            </a:r>
            <a:endParaRPr lang="en-GB" sz="2000" dirty="0">
              <a:solidFill>
                <a:schemeClr val="accent5">
                  <a:lumMod val="50000"/>
                </a:schemeClr>
              </a:solidFill>
            </a:endParaRPr>
          </a:p>
        </p:txBody>
      </p:sp>
      <p:sp>
        <p:nvSpPr>
          <p:cNvPr id="28" name="TextBox 27">
            <a:extLst>
              <a:ext uri="{FF2B5EF4-FFF2-40B4-BE49-F238E27FC236}">
                <a16:creationId xmlns:a16="http://schemas.microsoft.com/office/drawing/2014/main" id="{DE8FE8FA-E727-4D55-B036-BB93F1F3EC6B}"/>
              </a:ext>
            </a:extLst>
          </p:cNvPr>
          <p:cNvSpPr txBox="1"/>
          <p:nvPr/>
        </p:nvSpPr>
        <p:spPr>
          <a:xfrm>
            <a:off x="2945372" y="2370038"/>
            <a:ext cx="2329222" cy="400110"/>
          </a:xfrm>
          <a:prstGeom prst="rect">
            <a:avLst/>
          </a:prstGeom>
          <a:noFill/>
        </p:spPr>
        <p:txBody>
          <a:bodyPr wrap="square" rtlCol="0">
            <a:spAutoFit/>
          </a:bodyPr>
          <a:lstStyle/>
          <a:p>
            <a:pPr algn="ctr"/>
            <a:r>
              <a:rPr lang="en-GB" sz="2000">
                <a:solidFill>
                  <a:schemeClr val="accent5">
                    <a:lumMod val="50000"/>
                  </a:schemeClr>
                </a:solidFill>
              </a:rPr>
              <a:t>[cattle]</a:t>
            </a:r>
            <a:endParaRPr lang="en-GB" sz="2000" dirty="0">
              <a:solidFill>
                <a:schemeClr val="accent5">
                  <a:lumMod val="50000"/>
                </a:schemeClr>
              </a:solidFill>
            </a:endParaRPr>
          </a:p>
        </p:txBody>
      </p:sp>
      <p:sp>
        <p:nvSpPr>
          <p:cNvPr id="29" name="Rectangle 28">
            <a:hlinkClick r:id="" action="ppaction://noaction">
              <a:snd r:embed="rId10" name="8.3.1.6 Slide 32 weilchen.wav"/>
            </a:hlinkClick>
            <a:extLst>
              <a:ext uri="{FF2B5EF4-FFF2-40B4-BE49-F238E27FC236}">
                <a16:creationId xmlns:a16="http://schemas.microsoft.com/office/drawing/2014/main" id="{541D10EA-ABD9-47C5-ADF5-4D4658E47A8B}"/>
              </a:ext>
            </a:extLst>
          </p:cNvPr>
          <p:cNvSpPr/>
          <p:nvPr/>
        </p:nvSpPr>
        <p:spPr>
          <a:xfrm>
            <a:off x="996723" y="30869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115076"/>
                </a:solidFill>
              </a:rPr>
              <a:t>Weilchen</a:t>
            </a:r>
            <a:endParaRPr lang="en-GB" sz="2400" dirty="0">
              <a:solidFill>
                <a:srgbClr val="115076"/>
              </a:solidFill>
            </a:endParaRPr>
          </a:p>
        </p:txBody>
      </p:sp>
      <p:sp>
        <p:nvSpPr>
          <p:cNvPr id="30" name="Rectangle 29">
            <a:hlinkClick r:id="" action="ppaction://noaction">
              <a:snd r:embed="rId11" name="8.3.1.6 Slide 32 Veilchen.wav"/>
            </a:hlinkClick>
            <a:extLst>
              <a:ext uri="{FF2B5EF4-FFF2-40B4-BE49-F238E27FC236}">
                <a16:creationId xmlns:a16="http://schemas.microsoft.com/office/drawing/2014/main" id="{28955AC7-5DF7-4208-8D0A-EBC513054E26}"/>
              </a:ext>
            </a:extLst>
          </p:cNvPr>
          <p:cNvSpPr/>
          <p:nvPr/>
        </p:nvSpPr>
        <p:spPr>
          <a:xfrm>
            <a:off x="3098839" y="30869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115076"/>
                </a:solidFill>
              </a:rPr>
              <a:t>Veilchen</a:t>
            </a:r>
            <a:endParaRPr lang="en-GB" sz="2400" dirty="0">
              <a:solidFill>
                <a:srgbClr val="115076"/>
              </a:solidFill>
            </a:endParaRPr>
          </a:p>
        </p:txBody>
      </p:sp>
      <p:sp>
        <p:nvSpPr>
          <p:cNvPr id="32" name="TextBox 31">
            <a:extLst>
              <a:ext uri="{FF2B5EF4-FFF2-40B4-BE49-F238E27FC236}">
                <a16:creationId xmlns:a16="http://schemas.microsoft.com/office/drawing/2014/main" id="{F113BFEB-ABDE-4509-B9CF-699C16410682}"/>
              </a:ext>
            </a:extLst>
          </p:cNvPr>
          <p:cNvSpPr txBox="1"/>
          <p:nvPr/>
        </p:nvSpPr>
        <p:spPr>
          <a:xfrm>
            <a:off x="293111" y="3520307"/>
            <a:ext cx="3356939" cy="400110"/>
          </a:xfrm>
          <a:prstGeom prst="rect">
            <a:avLst/>
          </a:prstGeom>
          <a:noFill/>
        </p:spPr>
        <p:txBody>
          <a:bodyPr wrap="square" rtlCol="0">
            <a:spAutoFit/>
          </a:bodyPr>
          <a:lstStyle/>
          <a:p>
            <a:pPr algn="ctr"/>
            <a:r>
              <a:rPr lang="en-GB" sz="2000">
                <a:solidFill>
                  <a:schemeClr val="accent5">
                    <a:lumMod val="50000"/>
                  </a:schemeClr>
                </a:solidFill>
              </a:rPr>
              <a:t>[little while]</a:t>
            </a:r>
            <a:endParaRPr lang="en-GB" sz="2000" dirty="0">
              <a:solidFill>
                <a:schemeClr val="accent5">
                  <a:lumMod val="50000"/>
                </a:schemeClr>
              </a:solidFill>
            </a:endParaRPr>
          </a:p>
        </p:txBody>
      </p:sp>
      <p:sp>
        <p:nvSpPr>
          <p:cNvPr id="33" name="Rectangle 32">
            <a:hlinkClick r:id="" action="ppaction://noaction">
              <a:snd r:embed="rId12" name="8.3.1.6 Slide 32 Veste.wav"/>
            </a:hlinkClick>
            <a:extLst>
              <a:ext uri="{FF2B5EF4-FFF2-40B4-BE49-F238E27FC236}">
                <a16:creationId xmlns:a16="http://schemas.microsoft.com/office/drawing/2014/main" id="{541D10EA-ABD9-47C5-ADF5-4D4658E47A8B}"/>
              </a:ext>
            </a:extLst>
          </p:cNvPr>
          <p:cNvSpPr/>
          <p:nvPr/>
        </p:nvSpPr>
        <p:spPr>
          <a:xfrm>
            <a:off x="1015773" y="43061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115076"/>
                </a:solidFill>
              </a:rPr>
              <a:t>Veste</a:t>
            </a:r>
            <a:endParaRPr lang="en-GB" sz="2400" dirty="0">
              <a:solidFill>
                <a:srgbClr val="115076"/>
              </a:solidFill>
            </a:endParaRPr>
          </a:p>
        </p:txBody>
      </p:sp>
      <p:sp>
        <p:nvSpPr>
          <p:cNvPr id="34" name="Rectangle 33">
            <a:hlinkClick r:id="" action="ppaction://noaction">
              <a:snd r:embed="rId13" name="8.3.1.6 Slide 32 Weste.wav"/>
            </a:hlinkClick>
            <a:extLst>
              <a:ext uri="{FF2B5EF4-FFF2-40B4-BE49-F238E27FC236}">
                <a16:creationId xmlns:a16="http://schemas.microsoft.com/office/drawing/2014/main" id="{28955AC7-5DF7-4208-8D0A-EBC513054E26}"/>
              </a:ext>
            </a:extLst>
          </p:cNvPr>
          <p:cNvSpPr/>
          <p:nvPr/>
        </p:nvSpPr>
        <p:spPr>
          <a:xfrm>
            <a:off x="3117889" y="4306146"/>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115076"/>
                </a:solidFill>
              </a:rPr>
              <a:t>Weste</a:t>
            </a:r>
            <a:endParaRPr lang="en-GB" sz="2400" dirty="0">
              <a:solidFill>
                <a:srgbClr val="115076"/>
              </a:solidFill>
            </a:endParaRPr>
          </a:p>
        </p:txBody>
      </p:sp>
      <p:sp>
        <p:nvSpPr>
          <p:cNvPr id="35" name="Rectangle 34">
            <a:hlinkClick r:id="" action="ppaction://noaction">
              <a:snd r:embed="rId14" name="8.3.1.6 Slide 32 voran.wav"/>
            </a:hlinkClick>
            <a:extLst>
              <a:ext uri="{FF2B5EF4-FFF2-40B4-BE49-F238E27FC236}">
                <a16:creationId xmlns:a16="http://schemas.microsoft.com/office/drawing/2014/main" id="{541D10EA-ABD9-47C5-ADF5-4D4658E47A8B}"/>
              </a:ext>
            </a:extLst>
          </p:cNvPr>
          <p:cNvSpPr/>
          <p:nvPr/>
        </p:nvSpPr>
        <p:spPr>
          <a:xfrm>
            <a:off x="1072923" y="5486158"/>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115076"/>
                </a:solidFill>
              </a:rPr>
              <a:t>voran</a:t>
            </a:r>
            <a:endParaRPr lang="en-GB" sz="2400" dirty="0">
              <a:solidFill>
                <a:srgbClr val="115076"/>
              </a:solidFill>
            </a:endParaRPr>
          </a:p>
        </p:txBody>
      </p:sp>
      <p:sp>
        <p:nvSpPr>
          <p:cNvPr id="36" name="Rectangle 35">
            <a:hlinkClick r:id="" action="ppaction://noaction">
              <a:snd r:embed="rId15" name="8.3.1.6 Slide 32 woran.wav"/>
            </a:hlinkClick>
            <a:extLst>
              <a:ext uri="{FF2B5EF4-FFF2-40B4-BE49-F238E27FC236}">
                <a16:creationId xmlns:a16="http://schemas.microsoft.com/office/drawing/2014/main" id="{28955AC7-5DF7-4208-8D0A-EBC513054E26}"/>
              </a:ext>
            </a:extLst>
          </p:cNvPr>
          <p:cNvSpPr/>
          <p:nvPr/>
        </p:nvSpPr>
        <p:spPr>
          <a:xfrm>
            <a:off x="3175039" y="5486157"/>
            <a:ext cx="1949716" cy="457504"/>
          </a:xfrm>
          <a:prstGeom prst="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115076"/>
                </a:solidFill>
              </a:rPr>
              <a:t>woran</a:t>
            </a:r>
            <a:endParaRPr lang="en-GB" sz="2400" dirty="0">
              <a:solidFill>
                <a:srgbClr val="115076"/>
              </a:solidFill>
            </a:endParaRPr>
          </a:p>
        </p:txBody>
      </p:sp>
      <p:sp>
        <p:nvSpPr>
          <p:cNvPr id="37" name="TextBox 36">
            <a:extLst>
              <a:ext uri="{FF2B5EF4-FFF2-40B4-BE49-F238E27FC236}">
                <a16:creationId xmlns:a16="http://schemas.microsoft.com/office/drawing/2014/main" id="{DBB7A829-83F9-4ADF-9503-D52E5A0B9EAF}"/>
              </a:ext>
            </a:extLst>
          </p:cNvPr>
          <p:cNvSpPr txBox="1"/>
          <p:nvPr/>
        </p:nvSpPr>
        <p:spPr>
          <a:xfrm>
            <a:off x="836292" y="4771660"/>
            <a:ext cx="2329222" cy="400110"/>
          </a:xfrm>
          <a:prstGeom prst="rect">
            <a:avLst/>
          </a:prstGeom>
          <a:noFill/>
        </p:spPr>
        <p:txBody>
          <a:bodyPr wrap="square" rtlCol="0">
            <a:spAutoFit/>
          </a:bodyPr>
          <a:lstStyle/>
          <a:p>
            <a:pPr algn="ctr"/>
            <a:r>
              <a:rPr lang="en-GB" sz="2000">
                <a:solidFill>
                  <a:schemeClr val="accent5">
                    <a:lumMod val="50000"/>
                  </a:schemeClr>
                </a:solidFill>
              </a:rPr>
              <a:t>[festival]</a:t>
            </a:r>
            <a:endParaRPr lang="en-GB" sz="2000" dirty="0">
              <a:solidFill>
                <a:schemeClr val="accent5">
                  <a:lumMod val="50000"/>
                </a:schemeClr>
              </a:solidFill>
            </a:endParaRPr>
          </a:p>
        </p:txBody>
      </p:sp>
      <p:sp>
        <p:nvSpPr>
          <p:cNvPr id="38" name="TextBox 37">
            <a:extLst>
              <a:ext uri="{FF2B5EF4-FFF2-40B4-BE49-F238E27FC236}">
                <a16:creationId xmlns:a16="http://schemas.microsoft.com/office/drawing/2014/main" id="{DE8FE8FA-E727-4D55-B036-BB93F1F3EC6B}"/>
              </a:ext>
            </a:extLst>
          </p:cNvPr>
          <p:cNvSpPr txBox="1"/>
          <p:nvPr/>
        </p:nvSpPr>
        <p:spPr>
          <a:xfrm>
            <a:off x="2909086" y="4749269"/>
            <a:ext cx="2329222" cy="400110"/>
          </a:xfrm>
          <a:prstGeom prst="rect">
            <a:avLst/>
          </a:prstGeom>
          <a:noFill/>
        </p:spPr>
        <p:txBody>
          <a:bodyPr wrap="square" rtlCol="0">
            <a:spAutoFit/>
          </a:bodyPr>
          <a:lstStyle/>
          <a:p>
            <a:pPr algn="ctr"/>
            <a:r>
              <a:rPr lang="en-GB" sz="2000">
                <a:solidFill>
                  <a:schemeClr val="accent5">
                    <a:lumMod val="50000"/>
                  </a:schemeClr>
                </a:solidFill>
              </a:rPr>
              <a:t>[waistcoat]</a:t>
            </a:r>
            <a:endParaRPr lang="en-GB" sz="2000" dirty="0">
              <a:solidFill>
                <a:schemeClr val="accent5">
                  <a:lumMod val="50000"/>
                </a:schemeClr>
              </a:solidFill>
            </a:endParaRPr>
          </a:p>
        </p:txBody>
      </p:sp>
      <p:sp>
        <p:nvSpPr>
          <p:cNvPr id="39" name="TextBox 38">
            <a:extLst>
              <a:ext uri="{FF2B5EF4-FFF2-40B4-BE49-F238E27FC236}">
                <a16:creationId xmlns:a16="http://schemas.microsoft.com/office/drawing/2014/main" id="{DBB7A829-83F9-4ADF-9503-D52E5A0B9EAF}"/>
              </a:ext>
            </a:extLst>
          </p:cNvPr>
          <p:cNvSpPr txBox="1"/>
          <p:nvPr/>
        </p:nvSpPr>
        <p:spPr>
          <a:xfrm>
            <a:off x="855342" y="5952760"/>
            <a:ext cx="2329222" cy="400110"/>
          </a:xfrm>
          <a:prstGeom prst="rect">
            <a:avLst/>
          </a:prstGeom>
          <a:noFill/>
        </p:spPr>
        <p:txBody>
          <a:bodyPr wrap="square" rtlCol="0">
            <a:spAutoFit/>
          </a:bodyPr>
          <a:lstStyle/>
          <a:p>
            <a:pPr algn="ctr"/>
            <a:r>
              <a:rPr lang="en-GB" sz="2000">
                <a:solidFill>
                  <a:schemeClr val="accent5">
                    <a:lumMod val="50000"/>
                  </a:schemeClr>
                </a:solidFill>
              </a:rPr>
              <a:t>[ahead]</a:t>
            </a:r>
            <a:endParaRPr lang="en-GB" sz="2000" dirty="0">
              <a:solidFill>
                <a:schemeClr val="accent5">
                  <a:lumMod val="50000"/>
                </a:schemeClr>
              </a:solidFill>
            </a:endParaRPr>
          </a:p>
        </p:txBody>
      </p:sp>
      <p:sp>
        <p:nvSpPr>
          <p:cNvPr id="40" name="TextBox 39">
            <a:extLst>
              <a:ext uri="{FF2B5EF4-FFF2-40B4-BE49-F238E27FC236}">
                <a16:creationId xmlns:a16="http://schemas.microsoft.com/office/drawing/2014/main" id="{DE8FE8FA-E727-4D55-B036-BB93F1F3EC6B}"/>
              </a:ext>
            </a:extLst>
          </p:cNvPr>
          <p:cNvSpPr txBox="1"/>
          <p:nvPr/>
        </p:nvSpPr>
        <p:spPr>
          <a:xfrm>
            <a:off x="2945372" y="5955366"/>
            <a:ext cx="2329222" cy="400110"/>
          </a:xfrm>
          <a:prstGeom prst="rect">
            <a:avLst/>
          </a:prstGeom>
          <a:noFill/>
        </p:spPr>
        <p:txBody>
          <a:bodyPr wrap="square" rtlCol="0">
            <a:spAutoFit/>
          </a:bodyPr>
          <a:lstStyle/>
          <a:p>
            <a:pPr algn="ctr"/>
            <a:r>
              <a:rPr lang="en-GB" sz="2000">
                <a:solidFill>
                  <a:schemeClr val="accent5">
                    <a:lumMod val="50000"/>
                  </a:schemeClr>
                </a:solidFill>
              </a:rPr>
              <a:t>[about which]</a:t>
            </a:r>
            <a:endParaRPr lang="en-GB" sz="2000" dirty="0">
              <a:solidFill>
                <a:schemeClr val="accent5">
                  <a:lumMod val="50000"/>
                </a:schemeClr>
              </a:solidFill>
            </a:endParaRPr>
          </a:p>
        </p:txBody>
      </p:sp>
      <p:sp>
        <p:nvSpPr>
          <p:cNvPr id="41" name="TextBox 40">
            <a:extLst>
              <a:ext uri="{FF2B5EF4-FFF2-40B4-BE49-F238E27FC236}">
                <a16:creationId xmlns:a16="http://schemas.microsoft.com/office/drawing/2014/main" id="{F113BFEB-ABDE-4509-B9CF-699C16410682}"/>
              </a:ext>
            </a:extLst>
          </p:cNvPr>
          <p:cNvSpPr txBox="1"/>
          <p:nvPr/>
        </p:nvSpPr>
        <p:spPr>
          <a:xfrm>
            <a:off x="2404752" y="3510454"/>
            <a:ext cx="3356939" cy="400110"/>
          </a:xfrm>
          <a:prstGeom prst="rect">
            <a:avLst/>
          </a:prstGeom>
          <a:noFill/>
        </p:spPr>
        <p:txBody>
          <a:bodyPr wrap="square" rtlCol="0">
            <a:spAutoFit/>
          </a:bodyPr>
          <a:lstStyle/>
          <a:p>
            <a:pPr algn="ctr"/>
            <a:r>
              <a:rPr lang="en-GB" sz="2000" dirty="0">
                <a:solidFill>
                  <a:schemeClr val="accent5">
                    <a:lumMod val="50000"/>
                  </a:schemeClr>
                </a:solidFill>
              </a:rPr>
              <a:t>[violet flower]</a:t>
            </a:r>
          </a:p>
        </p:txBody>
      </p:sp>
      <p:pic>
        <p:nvPicPr>
          <p:cNvPr id="42" name="Picture 4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54650" y="1902200"/>
            <a:ext cx="482020" cy="482020"/>
          </a:xfrm>
          <a:prstGeom prst="rect">
            <a:avLst/>
          </a:prstGeom>
        </p:spPr>
      </p:pic>
      <p:pic>
        <p:nvPicPr>
          <p:cNvPr id="7" name="Picture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24976" y="1945161"/>
            <a:ext cx="549618" cy="392061"/>
          </a:xfrm>
          <a:prstGeom prst="rect">
            <a:avLst/>
          </a:prstGeom>
          <a:noFill/>
        </p:spPr>
      </p:pic>
      <p:pic>
        <p:nvPicPr>
          <p:cNvPr id="9" name="Picture 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14831" y="3091171"/>
            <a:ext cx="346655" cy="484991"/>
          </a:xfrm>
          <a:prstGeom prst="rect">
            <a:avLst/>
          </a:prstGeom>
        </p:spPr>
      </p:pic>
      <p:pic>
        <p:nvPicPr>
          <p:cNvPr id="17" name="Picture 1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929778" y="3042722"/>
            <a:ext cx="389953" cy="559498"/>
          </a:xfrm>
          <a:prstGeom prst="rect">
            <a:avLst/>
          </a:prstGeom>
        </p:spPr>
      </p:pic>
      <p:pic>
        <p:nvPicPr>
          <p:cNvPr id="19" name="Picture 1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484557" y="4160438"/>
            <a:ext cx="849057" cy="611321"/>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930082" y="4253725"/>
            <a:ext cx="510327" cy="526111"/>
          </a:xfrm>
          <a:prstGeom prst="rect">
            <a:avLst/>
          </a:prstGeom>
        </p:spPr>
      </p:pic>
      <p:pic>
        <p:nvPicPr>
          <p:cNvPr id="25" name="Picture 2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619581" y="5552009"/>
            <a:ext cx="473091" cy="473091"/>
          </a:xfrm>
          <a:prstGeom prst="rect">
            <a:avLst/>
          </a:prstGeom>
        </p:spPr>
      </p:pic>
    </p:spTree>
    <p:extLst>
      <p:ext uri="{BB962C8B-B14F-4D97-AF65-F5344CB8AC3E}">
        <p14:creationId xmlns:p14="http://schemas.microsoft.com/office/powerpoint/2010/main" val="47882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21" grpId="0" animBg="1"/>
      <p:bldP spid="22" grpId="0" animBg="1"/>
      <p:bldP spid="27" grpId="0"/>
      <p:bldP spid="28" grpId="0"/>
      <p:bldP spid="29" grpId="0" animBg="1"/>
      <p:bldP spid="30" grpId="0" animBg="1"/>
      <p:bldP spid="32" grpId="0"/>
      <p:bldP spid="33" grpId="0" animBg="1"/>
      <p:bldP spid="34" grpId="0" animBg="1"/>
      <p:bldP spid="35" grpId="0" animBg="1"/>
      <p:bldP spid="36" grpId="0" animBg="1"/>
      <p:bldP spid="37" grpId="0"/>
      <p:bldP spid="38" grpId="0"/>
      <p:bldP spid="39" grpId="0"/>
      <p:bldP spid="40" grpId="0"/>
      <p:bldP spid="4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456420" cy="707849"/>
          </a:xfrm>
        </p:spPr>
        <p:txBody>
          <a:bodyPr>
            <a:normAutofit/>
          </a:bodyPr>
          <a:lstStyle/>
          <a:p>
            <a:r>
              <a:rPr lang="en-GB" sz="3600" b="1" dirty="0" err="1">
                <a:solidFill>
                  <a:schemeClr val="bg1"/>
                </a:solidFill>
              </a:rPr>
              <a:t>Phonetik</a:t>
            </a:r>
            <a:r>
              <a:rPr lang="en-GB" sz="3600" b="1" dirty="0">
                <a:solidFill>
                  <a:schemeClr val="bg1"/>
                </a:solidFill>
              </a:rPr>
              <a:t>: [v] </a:t>
            </a:r>
            <a:r>
              <a:rPr lang="en-GB" sz="3600" b="1" dirty="0" err="1">
                <a:solidFill>
                  <a:schemeClr val="bg1"/>
                </a:solidFill>
              </a:rPr>
              <a:t>oder</a:t>
            </a:r>
            <a:r>
              <a:rPr lang="en-GB" sz="3600" b="1" dirty="0">
                <a:solidFill>
                  <a:schemeClr val="bg1"/>
                </a:solidFill>
              </a:rPr>
              <a:t> [w]?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83056" y="247046"/>
            <a:ext cx="13742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DA351AA1-72B8-4915-9023-D2D951DEBD02}"/>
              </a:ext>
            </a:extLst>
          </p:cNvPr>
          <p:cNvSpPr txBox="1"/>
          <p:nvPr/>
        </p:nvSpPr>
        <p:spPr>
          <a:xfrm>
            <a:off x="180000" y="1296000"/>
            <a:ext cx="55912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Deutsches</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w</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ist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wie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englisches</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v</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8E62BCAF-7732-4683-819C-21F33C299E76}"/>
              </a:ext>
            </a:extLst>
          </p:cNvPr>
          <p:cNvSpPr txBox="1"/>
          <p:nvPr/>
        </p:nvSpPr>
        <p:spPr>
          <a:xfrm>
            <a:off x="5456420" y="1294681"/>
            <a:ext cx="55912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Deutsches</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v</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ist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wie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englisches</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f</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62AE207D-E336-45FD-A8E6-3C912D7F8264}"/>
              </a:ext>
            </a:extLst>
          </p:cNvPr>
          <p:cNvSpPr txBox="1"/>
          <p:nvPr/>
        </p:nvSpPr>
        <p:spPr>
          <a:xfrm>
            <a:off x="180000" y="1774522"/>
            <a:ext cx="110626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However, in German words of foreign origin, [</a:t>
            </a:r>
            <a:r>
              <a:rPr lang="en-US" sz="2400" b="1" dirty="0">
                <a:solidFill>
                  <a:srgbClr val="4472C4">
                    <a:lumMod val="50000"/>
                  </a:srgbClr>
                </a:solidFill>
                <a:latin typeface="Century Gothic" panose="020F0302020204030204"/>
              </a:rPr>
              <a:t>v</a:t>
            </a:r>
            <a:r>
              <a:rPr lang="en-US" sz="2400" dirty="0">
                <a:solidFill>
                  <a:srgbClr val="4472C4">
                    <a:lumMod val="50000"/>
                  </a:srgbClr>
                </a:solidFill>
                <a:latin typeface="Century Gothic" panose="020F0302020204030204"/>
              </a:rPr>
              <a:t>] is usually like English [</a:t>
            </a:r>
            <a:r>
              <a:rPr lang="en-US" sz="2400" b="1" dirty="0">
                <a:solidFill>
                  <a:srgbClr val="4472C4">
                    <a:lumMod val="50000"/>
                  </a:srgbClr>
                </a:solidFill>
                <a:latin typeface="Century Gothic" panose="020F0302020204030204"/>
              </a:rPr>
              <a:t>v</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ectangle 2" descr="rectangle that moves down the slide to show the 60 second timer">
            <a:extLst>
              <a:ext uri="{FF2B5EF4-FFF2-40B4-BE49-F238E27FC236}">
                <a16:creationId xmlns:a16="http://schemas.microsoft.com/office/drawing/2014/main" id="{32D70957-338A-4E5F-A65B-A8D0C1AD983E}"/>
              </a:ext>
            </a:extLst>
          </p:cNvPr>
          <p:cNvSpPr>
            <a:spLocks noChangeArrowheads="1"/>
          </p:cNvSpPr>
          <p:nvPr/>
        </p:nvSpPr>
        <p:spPr bwMode="auto">
          <a:xfrm>
            <a:off x="10190337" y="2424185"/>
            <a:ext cx="502131" cy="3064958"/>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37" name="Rectangle 3" descr="rectangle for timer">
            <a:extLst>
              <a:ext uri="{FF2B5EF4-FFF2-40B4-BE49-F238E27FC236}">
                <a16:creationId xmlns:a16="http://schemas.microsoft.com/office/drawing/2014/main" id="{BC41CBCB-4195-4AED-8998-A736A697F1C4}"/>
              </a:ext>
            </a:extLst>
          </p:cNvPr>
          <p:cNvSpPr>
            <a:spLocks noChangeArrowheads="1"/>
          </p:cNvSpPr>
          <p:nvPr/>
        </p:nvSpPr>
        <p:spPr bwMode="auto">
          <a:xfrm>
            <a:off x="10187971" y="2424185"/>
            <a:ext cx="503528" cy="3064958"/>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38" name="Line 7" descr="top line for timer, 60 seconds">
            <a:extLst>
              <a:ext uri="{FF2B5EF4-FFF2-40B4-BE49-F238E27FC236}">
                <a16:creationId xmlns:a16="http://schemas.microsoft.com/office/drawing/2014/main" id="{17AC592C-0242-486E-8A14-A2E6C64E12C1}"/>
              </a:ext>
            </a:extLst>
          </p:cNvPr>
          <p:cNvSpPr>
            <a:spLocks noChangeShapeType="1"/>
          </p:cNvSpPr>
          <p:nvPr/>
        </p:nvSpPr>
        <p:spPr bwMode="auto">
          <a:xfrm>
            <a:off x="10881576" y="244099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39" name="Text Box 12">
            <a:extLst>
              <a:ext uri="{FF2B5EF4-FFF2-40B4-BE49-F238E27FC236}">
                <a16:creationId xmlns:a16="http://schemas.microsoft.com/office/drawing/2014/main" id="{B296F76E-0F79-4F63-AE69-855AE24B4AC4}"/>
              </a:ext>
            </a:extLst>
          </p:cNvPr>
          <p:cNvSpPr txBox="1">
            <a:spLocks noChangeArrowheads="1"/>
          </p:cNvSpPr>
          <p:nvPr/>
        </p:nvSpPr>
        <p:spPr bwMode="auto">
          <a:xfrm>
            <a:off x="11054953" y="226058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5</a:t>
            </a:r>
          </a:p>
        </p:txBody>
      </p:sp>
      <p:sp>
        <p:nvSpPr>
          <p:cNvPr id="40" name="Line 4" descr="line to show the length of 60 seconds">
            <a:extLst>
              <a:ext uri="{FF2B5EF4-FFF2-40B4-BE49-F238E27FC236}">
                <a16:creationId xmlns:a16="http://schemas.microsoft.com/office/drawing/2014/main" id="{E53BB6ED-C36A-47F7-B5A2-63B43ECF3E52}"/>
              </a:ext>
            </a:extLst>
          </p:cNvPr>
          <p:cNvSpPr>
            <a:spLocks noChangeShapeType="1"/>
          </p:cNvSpPr>
          <p:nvPr/>
        </p:nvSpPr>
        <p:spPr bwMode="auto">
          <a:xfrm>
            <a:off x="10873710" y="2412759"/>
            <a:ext cx="0" cy="3064958"/>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41" name="Text Box 10">
            <a:extLst>
              <a:ext uri="{FF2B5EF4-FFF2-40B4-BE49-F238E27FC236}">
                <a16:creationId xmlns:a16="http://schemas.microsoft.com/office/drawing/2014/main" id="{D8B1AB7A-2F7D-4CDD-B6D1-FD8140391266}"/>
              </a:ext>
            </a:extLst>
          </p:cNvPr>
          <p:cNvSpPr txBox="1">
            <a:spLocks noChangeArrowheads="1"/>
          </p:cNvSpPr>
          <p:nvPr/>
        </p:nvSpPr>
        <p:spPr bwMode="auto">
          <a:xfrm>
            <a:off x="10873710"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42" name="Line 9" descr="bottom line for timer, 0 seconds">
            <a:extLst>
              <a:ext uri="{FF2B5EF4-FFF2-40B4-BE49-F238E27FC236}">
                <a16:creationId xmlns:a16="http://schemas.microsoft.com/office/drawing/2014/main" id="{8C62C378-C0AD-4CF2-A733-727ACA0DCA71}"/>
              </a:ext>
            </a:extLst>
          </p:cNvPr>
          <p:cNvSpPr>
            <a:spLocks noChangeShapeType="1"/>
          </p:cNvSpPr>
          <p:nvPr/>
        </p:nvSpPr>
        <p:spPr bwMode="auto">
          <a:xfrm>
            <a:off x="10873710"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43" name="Text Box 14">
            <a:extLst>
              <a:ext uri="{FF2B5EF4-FFF2-40B4-BE49-F238E27FC236}">
                <a16:creationId xmlns:a16="http://schemas.microsoft.com/office/drawing/2014/main" id="{C873AD97-965F-48DF-92AA-14D5DE450991}"/>
              </a:ext>
            </a:extLst>
          </p:cNvPr>
          <p:cNvSpPr txBox="1">
            <a:spLocks noChangeArrowheads="1"/>
          </p:cNvSpPr>
          <p:nvPr/>
        </p:nvSpPr>
        <p:spPr bwMode="auto">
          <a:xfrm>
            <a:off x="11090501"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44" name="Rectangle 43" descr="box to hide timer as it goes off the page">
            <a:extLst>
              <a:ext uri="{FF2B5EF4-FFF2-40B4-BE49-F238E27FC236}">
                <a16:creationId xmlns:a16="http://schemas.microsoft.com/office/drawing/2014/main" id="{4361F028-31E5-4430-AB43-006E12997510}"/>
              </a:ext>
            </a:extLst>
          </p:cNvPr>
          <p:cNvSpPr/>
          <p:nvPr/>
        </p:nvSpPr>
        <p:spPr>
          <a:xfrm>
            <a:off x="10036743"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5" name="AutoShape 11">
            <a:hlinkClick r:id="" action="ppaction://noaction" highlightClick="1"/>
            <a:extLst>
              <a:ext uri="{FF2B5EF4-FFF2-40B4-BE49-F238E27FC236}">
                <a16:creationId xmlns:a16="http://schemas.microsoft.com/office/drawing/2014/main" id="{E88008F1-7132-42FC-9B2D-71383F473EB3}"/>
              </a:ext>
            </a:extLst>
          </p:cNvPr>
          <p:cNvSpPr>
            <a:spLocks noChangeArrowheads="1"/>
          </p:cNvSpPr>
          <p:nvPr/>
        </p:nvSpPr>
        <p:spPr bwMode="auto">
          <a:xfrm>
            <a:off x="9927073"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46" name="Picture 45" descr="Graphical user interface, application&#10;&#10;Description automatically generated">
            <a:hlinkClick r:id="" action="ppaction://noaction">
              <a:snd r:embed="rId4" name="8.3.1.6 Slide 34 universitat.wav"/>
            </a:hlinkClick>
            <a:extLst>
              <a:ext uri="{FF2B5EF4-FFF2-40B4-BE49-F238E27FC236}">
                <a16:creationId xmlns:a16="http://schemas.microsoft.com/office/drawing/2014/main" id="{6895705A-DF9B-4C38-A838-DA8AE8ACFB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715" y="3289377"/>
            <a:ext cx="2893916" cy="1446959"/>
          </a:xfrm>
          <a:prstGeom prst="rect">
            <a:avLst/>
          </a:prstGeom>
        </p:spPr>
      </p:pic>
      <p:pic>
        <p:nvPicPr>
          <p:cNvPr id="9" name="Picture 8" descr="Background pattern&#10;&#10;Description automatically generated">
            <a:hlinkClick r:id="" action="ppaction://noaction">
              <a:snd r:embed="rId6" name="8.3.1.6 Slide 34 November.wav"/>
            </a:hlinkClick>
            <a:extLst>
              <a:ext uri="{FF2B5EF4-FFF2-40B4-BE49-F238E27FC236}">
                <a16:creationId xmlns:a16="http://schemas.microsoft.com/office/drawing/2014/main" id="{19C3EDD8-178D-4B81-B077-C9BEDC8ADB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2175" y="2906225"/>
            <a:ext cx="1715589" cy="1715589"/>
          </a:xfrm>
          <a:prstGeom prst="rect">
            <a:avLst/>
          </a:prstGeom>
        </p:spPr>
      </p:pic>
      <p:sp>
        <p:nvSpPr>
          <p:cNvPr id="47" name="TextBox 46">
            <a:hlinkClick r:id="" action="ppaction://noaction">
              <a:snd r:embed="rId4" name="8.3.1.6 Slide 34 universitat.wav"/>
            </a:hlinkClick>
            <a:extLst>
              <a:ext uri="{FF2B5EF4-FFF2-40B4-BE49-F238E27FC236}">
                <a16:creationId xmlns:a16="http://schemas.microsoft.com/office/drawing/2014/main" id="{9F734D85-DF82-4D7A-8874-036DFD1610A9}"/>
              </a:ext>
            </a:extLst>
          </p:cNvPr>
          <p:cNvSpPr txBox="1"/>
          <p:nvPr/>
        </p:nvSpPr>
        <p:spPr>
          <a:xfrm>
            <a:off x="320201" y="4616333"/>
            <a:ext cx="3356939" cy="584775"/>
          </a:xfrm>
          <a:prstGeom prst="rect">
            <a:avLst/>
          </a:prstGeom>
          <a:noFill/>
        </p:spPr>
        <p:txBody>
          <a:bodyPr wrap="square" rtlCol="0">
            <a:spAutoFit/>
          </a:bodyPr>
          <a:lstStyle/>
          <a:p>
            <a:pPr algn="ctr"/>
            <a:r>
              <a:rPr lang="en-GB" sz="3200" dirty="0">
                <a:solidFill>
                  <a:schemeClr val="accent5">
                    <a:lumMod val="50000"/>
                  </a:schemeClr>
                </a:solidFill>
              </a:rPr>
              <a:t>[Uni</a:t>
            </a:r>
            <a:r>
              <a:rPr lang="en-GB" sz="3200" b="1" dirty="0">
                <a:solidFill>
                  <a:schemeClr val="accent5">
                    <a:lumMod val="50000"/>
                  </a:schemeClr>
                </a:solidFill>
              </a:rPr>
              <a:t>v</a:t>
            </a:r>
            <a:r>
              <a:rPr lang="en-GB" sz="3200" dirty="0">
                <a:solidFill>
                  <a:schemeClr val="accent5">
                    <a:lumMod val="50000"/>
                  </a:schemeClr>
                </a:solidFill>
              </a:rPr>
              <a:t>ersität]</a:t>
            </a:r>
          </a:p>
        </p:txBody>
      </p:sp>
      <p:sp>
        <p:nvSpPr>
          <p:cNvPr id="48" name="TextBox 47">
            <a:hlinkClick r:id="" action="ppaction://noaction">
              <a:snd r:embed="rId6" name="8.3.1.6 Slide 34 November.wav"/>
            </a:hlinkClick>
            <a:extLst>
              <a:ext uri="{FF2B5EF4-FFF2-40B4-BE49-F238E27FC236}">
                <a16:creationId xmlns:a16="http://schemas.microsoft.com/office/drawing/2014/main" id="{26070CCE-985E-4B23-B9FB-E58CA306DDB8}"/>
              </a:ext>
            </a:extLst>
          </p:cNvPr>
          <p:cNvSpPr txBox="1"/>
          <p:nvPr/>
        </p:nvSpPr>
        <p:spPr>
          <a:xfrm>
            <a:off x="6836392" y="4559845"/>
            <a:ext cx="3356939" cy="584775"/>
          </a:xfrm>
          <a:prstGeom prst="rect">
            <a:avLst/>
          </a:prstGeom>
          <a:noFill/>
        </p:spPr>
        <p:txBody>
          <a:bodyPr wrap="square" rtlCol="0">
            <a:spAutoFit/>
          </a:bodyPr>
          <a:lstStyle/>
          <a:p>
            <a:pPr algn="ctr"/>
            <a:r>
              <a:rPr lang="en-GB" sz="3200" dirty="0">
                <a:solidFill>
                  <a:schemeClr val="accent5">
                    <a:lumMod val="50000"/>
                  </a:schemeClr>
                </a:solidFill>
              </a:rPr>
              <a:t>[No</a:t>
            </a:r>
            <a:r>
              <a:rPr lang="en-GB" sz="3200" b="1" dirty="0">
                <a:solidFill>
                  <a:schemeClr val="accent5">
                    <a:lumMod val="50000"/>
                  </a:schemeClr>
                </a:solidFill>
              </a:rPr>
              <a:t>v</a:t>
            </a:r>
            <a:r>
              <a:rPr lang="en-GB" sz="3200" dirty="0">
                <a:solidFill>
                  <a:schemeClr val="accent5">
                    <a:lumMod val="50000"/>
                  </a:schemeClr>
                </a:solidFill>
              </a:rPr>
              <a:t>ember]</a:t>
            </a:r>
          </a:p>
        </p:txBody>
      </p:sp>
      <p:sp>
        <p:nvSpPr>
          <p:cNvPr id="49" name="TextBox 48">
            <a:hlinkClick r:id="" action="ppaction://noaction">
              <a:snd r:embed="rId8" name="8.3.1.6 Slide 34 Vogel.wav"/>
            </a:hlinkClick>
            <a:extLst>
              <a:ext uri="{FF2B5EF4-FFF2-40B4-BE49-F238E27FC236}">
                <a16:creationId xmlns:a16="http://schemas.microsoft.com/office/drawing/2014/main" id="{E7C49E08-2811-4CC8-8368-C96BEC4A645B}"/>
              </a:ext>
            </a:extLst>
          </p:cNvPr>
          <p:cNvSpPr txBox="1"/>
          <p:nvPr/>
        </p:nvSpPr>
        <p:spPr>
          <a:xfrm>
            <a:off x="3777950" y="4616333"/>
            <a:ext cx="3356939" cy="584775"/>
          </a:xfrm>
          <a:prstGeom prst="rect">
            <a:avLst/>
          </a:prstGeom>
          <a:noFill/>
        </p:spPr>
        <p:txBody>
          <a:bodyPr wrap="square" rtlCol="0">
            <a:spAutoFit/>
          </a:bodyPr>
          <a:lstStyle/>
          <a:p>
            <a:pPr algn="ctr"/>
            <a:r>
              <a:rPr lang="en-GB" sz="3200" dirty="0">
                <a:solidFill>
                  <a:schemeClr val="accent5">
                    <a:lumMod val="50000"/>
                  </a:schemeClr>
                </a:solidFill>
              </a:rPr>
              <a:t>[</a:t>
            </a:r>
            <a:r>
              <a:rPr lang="en-GB" sz="3200" b="1" dirty="0">
                <a:solidFill>
                  <a:schemeClr val="accent5">
                    <a:lumMod val="50000"/>
                  </a:schemeClr>
                </a:solidFill>
              </a:rPr>
              <a:t>V</a:t>
            </a:r>
            <a:r>
              <a:rPr lang="en-GB" sz="3200" dirty="0">
                <a:solidFill>
                  <a:schemeClr val="accent5">
                    <a:lumMod val="50000"/>
                  </a:schemeClr>
                </a:solidFill>
              </a:rPr>
              <a:t>ogel]</a:t>
            </a:r>
          </a:p>
        </p:txBody>
      </p:sp>
      <p:pic>
        <p:nvPicPr>
          <p:cNvPr id="2" name="Picture 1">
            <a:hlinkClick r:id="" action="ppaction://noaction">
              <a:snd r:embed="rId8" name="8.3.1.6 Slide 34 Vogel.wav"/>
            </a:hlinkClick>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8174" y="3218445"/>
            <a:ext cx="1631400" cy="1277930"/>
          </a:xfrm>
          <a:prstGeom prst="rect">
            <a:avLst/>
          </a:prstGeom>
        </p:spPr>
      </p:pic>
    </p:spTree>
    <p:extLst>
      <p:ext uri="{BB962C8B-B14F-4D97-AF65-F5344CB8AC3E}">
        <p14:creationId xmlns:p14="http://schemas.microsoft.com/office/powerpoint/2010/main" val="297258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5"/>
                    </p:tgtEl>
                  </p:cond>
                </p:stCondLst>
                <p:endSync evt="end" delay="0">
                  <p:rtn val="all"/>
                </p:endSync>
                <p:childTnLst>
                  <p:par>
                    <p:cTn id="30" fill="hold">
                      <p:stCondLst>
                        <p:cond delay="0"/>
                      </p:stCondLst>
                      <p:childTnLst>
                        <p:par>
                          <p:cTn id="31" fill="hold">
                            <p:stCondLst>
                              <p:cond delay="0"/>
                            </p:stCondLst>
                            <p:childTnLst>
                              <p:par>
                                <p:cTn id="32" presetID="12" presetClass="exit" presetSubtype="4" fill="hold" nodeType="afterEffect">
                                  <p:stCondLst>
                                    <p:cond delay="0"/>
                                  </p:stCondLst>
                                  <p:childTnLst>
                                    <p:animEffect transition="out" filter="slide(fromBottom)">
                                      <p:cBhvr>
                                        <p:cTn id="33" dur="5000"/>
                                        <p:tgtEl>
                                          <p:spTgt spid="37"/>
                                        </p:tgtEl>
                                      </p:cBhvr>
                                    </p:animEffect>
                                    <p:set>
                                      <p:cBhvr>
                                        <p:cTn id="34" dur="1" fill="hold">
                                          <p:stCondLst>
                                            <p:cond delay="4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33" grpId="0"/>
      <p:bldP spid="34" grpId="0"/>
      <p:bldP spid="35" grpId="0"/>
      <p:bldP spid="47" grpId="0"/>
      <p:bldP spid="48" grpId="0"/>
      <p:bldP spid="4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456420" cy="707849"/>
          </a:xfrm>
        </p:spPr>
        <p:txBody>
          <a:bodyPr>
            <a:normAutofit/>
          </a:bodyPr>
          <a:lstStyle/>
          <a:p>
            <a:r>
              <a:rPr lang="en-GB" sz="3600" b="1" dirty="0" err="1">
                <a:solidFill>
                  <a:schemeClr val="bg1"/>
                </a:solidFill>
              </a:rPr>
              <a:t>Phonetik</a:t>
            </a:r>
            <a:r>
              <a:rPr lang="en-GB" sz="3600" b="1" dirty="0">
                <a:solidFill>
                  <a:schemeClr val="bg1"/>
                </a:solidFill>
              </a:rPr>
              <a:t>: [v] </a:t>
            </a:r>
            <a:r>
              <a:rPr lang="en-GB" sz="3600" b="1" dirty="0" err="1">
                <a:solidFill>
                  <a:schemeClr val="bg1"/>
                </a:solidFill>
              </a:rPr>
              <a:t>oder</a:t>
            </a:r>
            <a:r>
              <a:rPr lang="en-GB" sz="3600" b="1" dirty="0">
                <a:solidFill>
                  <a:schemeClr val="bg1"/>
                </a:solidFill>
              </a:rPr>
              <a:t> [w]?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83056" y="247046"/>
            <a:ext cx="13742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2" descr="rectangle that moves down the slide to show the 60 second timer">
            <a:extLst>
              <a:ext uri="{FF2B5EF4-FFF2-40B4-BE49-F238E27FC236}">
                <a16:creationId xmlns:a16="http://schemas.microsoft.com/office/drawing/2014/main" id="{32D70957-338A-4E5F-A65B-A8D0C1AD983E}"/>
              </a:ext>
            </a:extLst>
          </p:cNvPr>
          <p:cNvSpPr>
            <a:spLocks noChangeArrowheads="1"/>
          </p:cNvSpPr>
          <p:nvPr/>
        </p:nvSpPr>
        <p:spPr bwMode="auto">
          <a:xfrm>
            <a:off x="10190337" y="2424185"/>
            <a:ext cx="502131" cy="3064958"/>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37" name="Rectangle 3" descr="rectangle for timer">
            <a:extLst>
              <a:ext uri="{FF2B5EF4-FFF2-40B4-BE49-F238E27FC236}">
                <a16:creationId xmlns:a16="http://schemas.microsoft.com/office/drawing/2014/main" id="{BC41CBCB-4195-4AED-8998-A736A697F1C4}"/>
              </a:ext>
            </a:extLst>
          </p:cNvPr>
          <p:cNvSpPr>
            <a:spLocks noChangeArrowheads="1"/>
          </p:cNvSpPr>
          <p:nvPr/>
        </p:nvSpPr>
        <p:spPr bwMode="auto">
          <a:xfrm>
            <a:off x="10187971" y="2424185"/>
            <a:ext cx="503528" cy="3064958"/>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38" name="Line 7" descr="top line for timer, 60 seconds">
            <a:extLst>
              <a:ext uri="{FF2B5EF4-FFF2-40B4-BE49-F238E27FC236}">
                <a16:creationId xmlns:a16="http://schemas.microsoft.com/office/drawing/2014/main" id="{17AC592C-0242-486E-8A14-A2E6C64E12C1}"/>
              </a:ext>
            </a:extLst>
          </p:cNvPr>
          <p:cNvSpPr>
            <a:spLocks noChangeShapeType="1"/>
          </p:cNvSpPr>
          <p:nvPr/>
        </p:nvSpPr>
        <p:spPr bwMode="auto">
          <a:xfrm>
            <a:off x="10881576" y="244099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39" name="Text Box 12">
            <a:extLst>
              <a:ext uri="{FF2B5EF4-FFF2-40B4-BE49-F238E27FC236}">
                <a16:creationId xmlns:a16="http://schemas.microsoft.com/office/drawing/2014/main" id="{B296F76E-0F79-4F63-AE69-855AE24B4AC4}"/>
              </a:ext>
            </a:extLst>
          </p:cNvPr>
          <p:cNvSpPr txBox="1">
            <a:spLocks noChangeArrowheads="1"/>
          </p:cNvSpPr>
          <p:nvPr/>
        </p:nvSpPr>
        <p:spPr bwMode="auto">
          <a:xfrm>
            <a:off x="11054953" y="226058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5</a:t>
            </a:r>
          </a:p>
        </p:txBody>
      </p:sp>
      <p:sp>
        <p:nvSpPr>
          <p:cNvPr id="40" name="Line 4" descr="line to show the length of 60 seconds">
            <a:extLst>
              <a:ext uri="{FF2B5EF4-FFF2-40B4-BE49-F238E27FC236}">
                <a16:creationId xmlns:a16="http://schemas.microsoft.com/office/drawing/2014/main" id="{E53BB6ED-C36A-47F7-B5A2-63B43ECF3E52}"/>
              </a:ext>
            </a:extLst>
          </p:cNvPr>
          <p:cNvSpPr>
            <a:spLocks noChangeShapeType="1"/>
          </p:cNvSpPr>
          <p:nvPr/>
        </p:nvSpPr>
        <p:spPr bwMode="auto">
          <a:xfrm>
            <a:off x="10873710" y="2412759"/>
            <a:ext cx="0" cy="3064958"/>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41" name="Text Box 10">
            <a:extLst>
              <a:ext uri="{FF2B5EF4-FFF2-40B4-BE49-F238E27FC236}">
                <a16:creationId xmlns:a16="http://schemas.microsoft.com/office/drawing/2014/main" id="{D8B1AB7A-2F7D-4CDD-B6D1-FD8140391266}"/>
              </a:ext>
            </a:extLst>
          </p:cNvPr>
          <p:cNvSpPr txBox="1">
            <a:spLocks noChangeArrowheads="1"/>
          </p:cNvSpPr>
          <p:nvPr/>
        </p:nvSpPr>
        <p:spPr bwMode="auto">
          <a:xfrm>
            <a:off x="10873710"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42" name="Line 9" descr="bottom line for timer, 0 seconds">
            <a:extLst>
              <a:ext uri="{FF2B5EF4-FFF2-40B4-BE49-F238E27FC236}">
                <a16:creationId xmlns:a16="http://schemas.microsoft.com/office/drawing/2014/main" id="{8C62C378-C0AD-4CF2-A733-727ACA0DCA71}"/>
              </a:ext>
            </a:extLst>
          </p:cNvPr>
          <p:cNvSpPr>
            <a:spLocks noChangeShapeType="1"/>
          </p:cNvSpPr>
          <p:nvPr/>
        </p:nvSpPr>
        <p:spPr bwMode="auto">
          <a:xfrm>
            <a:off x="10873710"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43" name="Text Box 14">
            <a:extLst>
              <a:ext uri="{FF2B5EF4-FFF2-40B4-BE49-F238E27FC236}">
                <a16:creationId xmlns:a16="http://schemas.microsoft.com/office/drawing/2014/main" id="{C873AD97-965F-48DF-92AA-14D5DE450991}"/>
              </a:ext>
            </a:extLst>
          </p:cNvPr>
          <p:cNvSpPr txBox="1">
            <a:spLocks noChangeArrowheads="1"/>
          </p:cNvSpPr>
          <p:nvPr/>
        </p:nvSpPr>
        <p:spPr bwMode="auto">
          <a:xfrm>
            <a:off x="11090501"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44" name="Rectangle 43" descr="box to hide timer as it goes off the page">
            <a:extLst>
              <a:ext uri="{FF2B5EF4-FFF2-40B4-BE49-F238E27FC236}">
                <a16:creationId xmlns:a16="http://schemas.microsoft.com/office/drawing/2014/main" id="{4361F028-31E5-4430-AB43-006E12997510}"/>
              </a:ext>
            </a:extLst>
          </p:cNvPr>
          <p:cNvSpPr/>
          <p:nvPr/>
        </p:nvSpPr>
        <p:spPr>
          <a:xfrm>
            <a:off x="10036743"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5" name="AutoShape 11">
            <a:hlinkClick r:id="" action="ppaction://noaction" highlightClick="1"/>
            <a:extLst>
              <a:ext uri="{FF2B5EF4-FFF2-40B4-BE49-F238E27FC236}">
                <a16:creationId xmlns:a16="http://schemas.microsoft.com/office/drawing/2014/main" id="{E88008F1-7132-42FC-9B2D-71383F473EB3}"/>
              </a:ext>
            </a:extLst>
          </p:cNvPr>
          <p:cNvSpPr>
            <a:spLocks noChangeArrowheads="1"/>
          </p:cNvSpPr>
          <p:nvPr/>
        </p:nvSpPr>
        <p:spPr bwMode="auto">
          <a:xfrm>
            <a:off x="9927073"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47" name="TextBox 46">
            <a:hlinkClick r:id="" action="ppaction://noaction">
              <a:snd r:embed="rId4" name="8.3.1.6 Slide 34 Wolke.wav"/>
            </a:hlinkClick>
            <a:extLst>
              <a:ext uri="{FF2B5EF4-FFF2-40B4-BE49-F238E27FC236}">
                <a16:creationId xmlns:a16="http://schemas.microsoft.com/office/drawing/2014/main" id="{9F734D85-DF82-4D7A-8874-036DFD1610A9}"/>
              </a:ext>
            </a:extLst>
          </p:cNvPr>
          <p:cNvSpPr txBox="1"/>
          <p:nvPr/>
        </p:nvSpPr>
        <p:spPr>
          <a:xfrm>
            <a:off x="320203" y="4621814"/>
            <a:ext cx="3356939" cy="584775"/>
          </a:xfrm>
          <a:prstGeom prst="rect">
            <a:avLst/>
          </a:prstGeom>
          <a:noFill/>
        </p:spPr>
        <p:txBody>
          <a:bodyPr wrap="square" rtlCol="0">
            <a:spAutoFit/>
          </a:bodyPr>
          <a:lstStyle/>
          <a:p>
            <a:pPr algn="ctr"/>
            <a:r>
              <a:rPr lang="en-GB" sz="3200">
                <a:solidFill>
                  <a:schemeClr val="accent5">
                    <a:lumMod val="50000"/>
                  </a:schemeClr>
                </a:solidFill>
              </a:rPr>
              <a:t>[</a:t>
            </a:r>
            <a:r>
              <a:rPr lang="en-GB" sz="3200" b="1">
                <a:solidFill>
                  <a:schemeClr val="accent5">
                    <a:lumMod val="50000"/>
                  </a:schemeClr>
                </a:solidFill>
              </a:rPr>
              <a:t>W</a:t>
            </a:r>
            <a:r>
              <a:rPr lang="en-GB" sz="3200">
                <a:solidFill>
                  <a:schemeClr val="accent5">
                    <a:lumMod val="50000"/>
                  </a:schemeClr>
                </a:solidFill>
              </a:rPr>
              <a:t>olke]</a:t>
            </a:r>
            <a:endParaRPr lang="en-GB" sz="3200" dirty="0">
              <a:solidFill>
                <a:schemeClr val="accent5">
                  <a:lumMod val="50000"/>
                </a:schemeClr>
              </a:solidFill>
            </a:endParaRPr>
          </a:p>
        </p:txBody>
      </p:sp>
      <p:sp>
        <p:nvSpPr>
          <p:cNvPr id="48" name="TextBox 47">
            <a:hlinkClick r:id="" action="ppaction://noaction">
              <a:snd r:embed="rId5" name="8.3.1.6 Slide 34 Activitat.wav"/>
            </a:hlinkClick>
            <a:extLst>
              <a:ext uri="{FF2B5EF4-FFF2-40B4-BE49-F238E27FC236}">
                <a16:creationId xmlns:a16="http://schemas.microsoft.com/office/drawing/2014/main" id="{26070CCE-985E-4B23-B9FB-E58CA306DDB8}"/>
              </a:ext>
            </a:extLst>
          </p:cNvPr>
          <p:cNvSpPr txBox="1"/>
          <p:nvPr/>
        </p:nvSpPr>
        <p:spPr>
          <a:xfrm>
            <a:off x="6836390" y="4602347"/>
            <a:ext cx="3356939" cy="584775"/>
          </a:xfrm>
          <a:prstGeom prst="rect">
            <a:avLst/>
          </a:prstGeom>
          <a:noFill/>
        </p:spPr>
        <p:txBody>
          <a:bodyPr wrap="square" rtlCol="0">
            <a:spAutoFit/>
          </a:bodyPr>
          <a:lstStyle/>
          <a:p>
            <a:pPr algn="ctr"/>
            <a:r>
              <a:rPr lang="en-GB" sz="3200" dirty="0">
                <a:solidFill>
                  <a:schemeClr val="accent5">
                    <a:lumMod val="50000"/>
                  </a:schemeClr>
                </a:solidFill>
              </a:rPr>
              <a:t>[</a:t>
            </a:r>
            <a:r>
              <a:rPr lang="en-GB" sz="3200" dirty="0" err="1">
                <a:solidFill>
                  <a:schemeClr val="accent5">
                    <a:lumMod val="50000"/>
                  </a:schemeClr>
                </a:solidFill>
              </a:rPr>
              <a:t>Akti</a:t>
            </a:r>
            <a:r>
              <a:rPr lang="en-GB" sz="3200" b="1" dirty="0" err="1">
                <a:solidFill>
                  <a:schemeClr val="accent5">
                    <a:lumMod val="50000"/>
                  </a:schemeClr>
                </a:solidFill>
              </a:rPr>
              <a:t>v</a:t>
            </a:r>
            <a:r>
              <a:rPr lang="en-GB" sz="3200" dirty="0" err="1">
                <a:solidFill>
                  <a:schemeClr val="accent5">
                    <a:lumMod val="50000"/>
                  </a:schemeClr>
                </a:solidFill>
              </a:rPr>
              <a:t>ität</a:t>
            </a:r>
            <a:r>
              <a:rPr lang="en-GB" sz="3200" dirty="0">
                <a:solidFill>
                  <a:schemeClr val="accent5">
                    <a:lumMod val="50000"/>
                  </a:schemeClr>
                </a:solidFill>
              </a:rPr>
              <a:t>]</a:t>
            </a:r>
          </a:p>
        </p:txBody>
      </p:sp>
      <p:sp>
        <p:nvSpPr>
          <p:cNvPr id="49" name="TextBox 48">
            <a:hlinkClick r:id="" action="ppaction://noaction">
              <a:snd r:embed="rId6" name="8.3.1.6 Slide 34 Vase.wav"/>
            </a:hlinkClick>
            <a:extLst>
              <a:ext uri="{FF2B5EF4-FFF2-40B4-BE49-F238E27FC236}">
                <a16:creationId xmlns:a16="http://schemas.microsoft.com/office/drawing/2014/main" id="{E7C49E08-2811-4CC8-8368-C96BEC4A645B}"/>
              </a:ext>
            </a:extLst>
          </p:cNvPr>
          <p:cNvSpPr txBox="1"/>
          <p:nvPr/>
        </p:nvSpPr>
        <p:spPr>
          <a:xfrm>
            <a:off x="3777950" y="4616333"/>
            <a:ext cx="3356939" cy="584775"/>
          </a:xfrm>
          <a:prstGeom prst="rect">
            <a:avLst/>
          </a:prstGeom>
          <a:noFill/>
        </p:spPr>
        <p:txBody>
          <a:bodyPr wrap="square" rtlCol="0">
            <a:spAutoFit/>
          </a:bodyPr>
          <a:lstStyle/>
          <a:p>
            <a:pPr algn="ctr"/>
            <a:r>
              <a:rPr lang="en-GB" sz="3200" dirty="0">
                <a:solidFill>
                  <a:schemeClr val="accent5">
                    <a:lumMod val="50000"/>
                  </a:schemeClr>
                </a:solidFill>
              </a:rPr>
              <a:t>[</a:t>
            </a:r>
            <a:r>
              <a:rPr lang="en-GB" sz="3200" b="1" dirty="0">
                <a:solidFill>
                  <a:schemeClr val="accent5">
                    <a:lumMod val="50000"/>
                  </a:schemeClr>
                </a:solidFill>
              </a:rPr>
              <a:t>V</a:t>
            </a:r>
            <a:r>
              <a:rPr lang="en-GB" sz="3200" dirty="0">
                <a:solidFill>
                  <a:schemeClr val="accent5">
                    <a:lumMod val="50000"/>
                  </a:schemeClr>
                </a:solidFill>
              </a:rPr>
              <a:t>ase]</a:t>
            </a:r>
          </a:p>
        </p:txBody>
      </p:sp>
      <p:pic>
        <p:nvPicPr>
          <p:cNvPr id="2" name="Picture 1">
            <a:hlinkClick r:id="" action="ppaction://noaction">
              <a:snd r:embed="rId4" name="8.3.1.6 Slide 34 Wolke.wav"/>
            </a:hlinkClick>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012" y="3176262"/>
            <a:ext cx="1827162" cy="928961"/>
          </a:xfrm>
          <a:prstGeom prst="rect">
            <a:avLst/>
          </a:prstGeom>
        </p:spPr>
      </p:pic>
      <p:pic>
        <p:nvPicPr>
          <p:cNvPr id="10" name="Picture 9">
            <a:hlinkClick r:id="" action="ppaction://noaction">
              <a:snd r:embed="rId5" name="8.3.1.6 Slide 34 Activitat.wav"/>
            </a:hlinkClick>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8485" y="2841884"/>
            <a:ext cx="878133" cy="1855911"/>
          </a:xfrm>
          <a:prstGeom prst="rect">
            <a:avLst/>
          </a:prstGeom>
        </p:spPr>
      </p:pic>
      <p:pic>
        <p:nvPicPr>
          <p:cNvPr id="13" name="Picture 12">
            <a:hlinkClick r:id="" action="ppaction://noaction">
              <a:snd r:embed="rId6" name="8.3.1.6 Slide 34 Vase.wav"/>
            </a:hlinkClick>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65148" y="2776814"/>
            <a:ext cx="935212" cy="1746905"/>
          </a:xfrm>
          <a:prstGeom prst="rect">
            <a:avLst/>
          </a:prstGeom>
        </p:spPr>
      </p:pic>
    </p:spTree>
    <p:extLst>
      <p:ext uri="{BB962C8B-B14F-4D97-AF65-F5344CB8AC3E}">
        <p14:creationId xmlns:p14="http://schemas.microsoft.com/office/powerpoint/2010/main" val="239352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5"/>
                    </p:tgtEl>
                  </p:cond>
                </p:stCondLst>
                <p:endSync evt="end" delay="0">
                  <p:rtn val="all"/>
                </p:endSync>
                <p:childTnLst>
                  <p:par>
                    <p:cTn id="18" fill="hold">
                      <p:stCondLst>
                        <p:cond delay="0"/>
                      </p:stCondLst>
                      <p:childTnLst>
                        <p:par>
                          <p:cTn id="19" fill="hold">
                            <p:stCondLst>
                              <p:cond delay="0"/>
                            </p:stCondLst>
                            <p:childTnLst>
                              <p:par>
                                <p:cTn id="20" presetID="12" presetClass="exit" presetSubtype="4" fill="hold" nodeType="afterEffect">
                                  <p:stCondLst>
                                    <p:cond delay="0"/>
                                  </p:stCondLst>
                                  <p:childTnLst>
                                    <p:animEffect transition="out" filter="slide(fromBottom)">
                                      <p:cBhvr>
                                        <p:cTn id="21" dur="5000"/>
                                        <p:tgtEl>
                                          <p:spTgt spid="37"/>
                                        </p:tgtEl>
                                      </p:cBhvr>
                                    </p:animEffect>
                                    <p:set>
                                      <p:cBhvr>
                                        <p:cTn id="22" dur="1" fill="hold">
                                          <p:stCondLst>
                                            <p:cond delay="4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7" grpId="0"/>
      <p:bldP spid="48" grpId="0"/>
      <p:bldP spid="4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 action="ppaction://noaction">
              <a:snd r:embed="rId3" name="8.3.1.6 Slide 34 Verkehr.wav"/>
            </a:hlinkClick>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13718">
            <a:off x="4693943" y="1808045"/>
            <a:ext cx="1128509" cy="3733292"/>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456420" cy="707849"/>
          </a:xfrm>
        </p:spPr>
        <p:txBody>
          <a:bodyPr>
            <a:normAutofit/>
          </a:bodyPr>
          <a:lstStyle/>
          <a:p>
            <a:r>
              <a:rPr lang="en-GB" sz="3600" b="1" dirty="0" err="1">
                <a:solidFill>
                  <a:schemeClr val="bg1"/>
                </a:solidFill>
              </a:rPr>
              <a:t>Phonetik</a:t>
            </a:r>
            <a:r>
              <a:rPr lang="en-GB" sz="3600" b="1" dirty="0">
                <a:solidFill>
                  <a:schemeClr val="bg1"/>
                </a:solidFill>
              </a:rPr>
              <a:t>: [v] </a:t>
            </a:r>
            <a:r>
              <a:rPr lang="en-GB" sz="3600" b="1" dirty="0" err="1">
                <a:solidFill>
                  <a:schemeClr val="bg1"/>
                </a:solidFill>
              </a:rPr>
              <a:t>oder</a:t>
            </a:r>
            <a:r>
              <a:rPr lang="en-GB" sz="3600" b="1" dirty="0">
                <a:solidFill>
                  <a:schemeClr val="bg1"/>
                </a:solidFill>
              </a:rPr>
              <a:t> [w]?</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83056" y="247046"/>
            <a:ext cx="13742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2" descr="rectangle that moves down the slide to show the 60 second timer">
            <a:extLst>
              <a:ext uri="{FF2B5EF4-FFF2-40B4-BE49-F238E27FC236}">
                <a16:creationId xmlns:a16="http://schemas.microsoft.com/office/drawing/2014/main" id="{32D70957-338A-4E5F-A65B-A8D0C1AD983E}"/>
              </a:ext>
            </a:extLst>
          </p:cNvPr>
          <p:cNvSpPr>
            <a:spLocks noChangeArrowheads="1"/>
          </p:cNvSpPr>
          <p:nvPr/>
        </p:nvSpPr>
        <p:spPr bwMode="auto">
          <a:xfrm>
            <a:off x="10190337" y="2424185"/>
            <a:ext cx="502131" cy="3064958"/>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37" name="Rectangle 3" descr="rectangle for timer">
            <a:extLst>
              <a:ext uri="{FF2B5EF4-FFF2-40B4-BE49-F238E27FC236}">
                <a16:creationId xmlns:a16="http://schemas.microsoft.com/office/drawing/2014/main" id="{BC41CBCB-4195-4AED-8998-A736A697F1C4}"/>
              </a:ext>
            </a:extLst>
          </p:cNvPr>
          <p:cNvSpPr>
            <a:spLocks noChangeArrowheads="1"/>
          </p:cNvSpPr>
          <p:nvPr/>
        </p:nvSpPr>
        <p:spPr bwMode="auto">
          <a:xfrm>
            <a:off x="10187971" y="2424185"/>
            <a:ext cx="503528" cy="3064958"/>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38" name="Line 7" descr="top line for timer, 60 seconds">
            <a:extLst>
              <a:ext uri="{FF2B5EF4-FFF2-40B4-BE49-F238E27FC236}">
                <a16:creationId xmlns:a16="http://schemas.microsoft.com/office/drawing/2014/main" id="{17AC592C-0242-486E-8A14-A2E6C64E12C1}"/>
              </a:ext>
            </a:extLst>
          </p:cNvPr>
          <p:cNvSpPr>
            <a:spLocks noChangeShapeType="1"/>
          </p:cNvSpPr>
          <p:nvPr/>
        </p:nvSpPr>
        <p:spPr bwMode="auto">
          <a:xfrm>
            <a:off x="10881576" y="244099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39" name="Text Box 12">
            <a:extLst>
              <a:ext uri="{FF2B5EF4-FFF2-40B4-BE49-F238E27FC236}">
                <a16:creationId xmlns:a16="http://schemas.microsoft.com/office/drawing/2014/main" id="{B296F76E-0F79-4F63-AE69-855AE24B4AC4}"/>
              </a:ext>
            </a:extLst>
          </p:cNvPr>
          <p:cNvSpPr txBox="1">
            <a:spLocks noChangeArrowheads="1"/>
          </p:cNvSpPr>
          <p:nvPr/>
        </p:nvSpPr>
        <p:spPr bwMode="auto">
          <a:xfrm>
            <a:off x="11054953" y="226058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5</a:t>
            </a:r>
          </a:p>
        </p:txBody>
      </p:sp>
      <p:sp>
        <p:nvSpPr>
          <p:cNvPr id="40" name="Line 4" descr="line to show the length of 60 seconds">
            <a:extLst>
              <a:ext uri="{FF2B5EF4-FFF2-40B4-BE49-F238E27FC236}">
                <a16:creationId xmlns:a16="http://schemas.microsoft.com/office/drawing/2014/main" id="{E53BB6ED-C36A-47F7-B5A2-63B43ECF3E52}"/>
              </a:ext>
            </a:extLst>
          </p:cNvPr>
          <p:cNvSpPr>
            <a:spLocks noChangeShapeType="1"/>
          </p:cNvSpPr>
          <p:nvPr/>
        </p:nvSpPr>
        <p:spPr bwMode="auto">
          <a:xfrm>
            <a:off x="10873710" y="2412759"/>
            <a:ext cx="0" cy="3064958"/>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41" name="Text Box 10">
            <a:extLst>
              <a:ext uri="{FF2B5EF4-FFF2-40B4-BE49-F238E27FC236}">
                <a16:creationId xmlns:a16="http://schemas.microsoft.com/office/drawing/2014/main" id="{D8B1AB7A-2F7D-4CDD-B6D1-FD8140391266}"/>
              </a:ext>
            </a:extLst>
          </p:cNvPr>
          <p:cNvSpPr txBox="1">
            <a:spLocks noChangeArrowheads="1"/>
          </p:cNvSpPr>
          <p:nvPr/>
        </p:nvSpPr>
        <p:spPr bwMode="auto">
          <a:xfrm>
            <a:off x="10873710"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42" name="Line 9" descr="bottom line for timer, 0 seconds">
            <a:extLst>
              <a:ext uri="{FF2B5EF4-FFF2-40B4-BE49-F238E27FC236}">
                <a16:creationId xmlns:a16="http://schemas.microsoft.com/office/drawing/2014/main" id="{8C62C378-C0AD-4CF2-A733-727ACA0DCA71}"/>
              </a:ext>
            </a:extLst>
          </p:cNvPr>
          <p:cNvSpPr>
            <a:spLocks noChangeShapeType="1"/>
          </p:cNvSpPr>
          <p:nvPr/>
        </p:nvSpPr>
        <p:spPr bwMode="auto">
          <a:xfrm>
            <a:off x="10873710"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43" name="Text Box 14">
            <a:extLst>
              <a:ext uri="{FF2B5EF4-FFF2-40B4-BE49-F238E27FC236}">
                <a16:creationId xmlns:a16="http://schemas.microsoft.com/office/drawing/2014/main" id="{C873AD97-965F-48DF-92AA-14D5DE450991}"/>
              </a:ext>
            </a:extLst>
          </p:cNvPr>
          <p:cNvSpPr txBox="1">
            <a:spLocks noChangeArrowheads="1"/>
          </p:cNvSpPr>
          <p:nvPr/>
        </p:nvSpPr>
        <p:spPr bwMode="auto">
          <a:xfrm>
            <a:off x="11090501"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44" name="Rectangle 43" descr="box to hide timer as it goes off the page">
            <a:extLst>
              <a:ext uri="{FF2B5EF4-FFF2-40B4-BE49-F238E27FC236}">
                <a16:creationId xmlns:a16="http://schemas.microsoft.com/office/drawing/2014/main" id="{4361F028-31E5-4430-AB43-006E12997510}"/>
              </a:ext>
            </a:extLst>
          </p:cNvPr>
          <p:cNvSpPr/>
          <p:nvPr/>
        </p:nvSpPr>
        <p:spPr>
          <a:xfrm>
            <a:off x="10036743"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5" name="AutoShape 11">
            <a:hlinkClick r:id="" action="ppaction://noaction" highlightClick="1"/>
            <a:extLst>
              <a:ext uri="{FF2B5EF4-FFF2-40B4-BE49-F238E27FC236}">
                <a16:creationId xmlns:a16="http://schemas.microsoft.com/office/drawing/2014/main" id="{E88008F1-7132-42FC-9B2D-71383F473EB3}"/>
              </a:ext>
            </a:extLst>
          </p:cNvPr>
          <p:cNvSpPr>
            <a:spLocks noChangeArrowheads="1"/>
          </p:cNvSpPr>
          <p:nvPr/>
        </p:nvSpPr>
        <p:spPr bwMode="auto">
          <a:xfrm>
            <a:off x="9927073"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47" name="TextBox 46">
            <a:hlinkClick r:id="" action="ppaction://noaction">
              <a:snd r:embed="rId6" name="8.3.1.6 Slide 34 Vage.wav"/>
            </a:hlinkClick>
            <a:extLst>
              <a:ext uri="{FF2B5EF4-FFF2-40B4-BE49-F238E27FC236}">
                <a16:creationId xmlns:a16="http://schemas.microsoft.com/office/drawing/2014/main" id="{9F734D85-DF82-4D7A-8874-036DFD1610A9}"/>
              </a:ext>
            </a:extLst>
          </p:cNvPr>
          <p:cNvSpPr txBox="1"/>
          <p:nvPr/>
        </p:nvSpPr>
        <p:spPr>
          <a:xfrm>
            <a:off x="351089" y="4699539"/>
            <a:ext cx="3356939" cy="584775"/>
          </a:xfrm>
          <a:prstGeom prst="rect">
            <a:avLst/>
          </a:prstGeom>
          <a:noFill/>
        </p:spPr>
        <p:txBody>
          <a:bodyPr wrap="square" rtlCol="0">
            <a:spAutoFit/>
          </a:bodyPr>
          <a:lstStyle/>
          <a:p>
            <a:pPr algn="ctr"/>
            <a:r>
              <a:rPr lang="en-GB" sz="3200" dirty="0">
                <a:solidFill>
                  <a:schemeClr val="accent5">
                    <a:lumMod val="50000"/>
                  </a:schemeClr>
                </a:solidFill>
              </a:rPr>
              <a:t>[</a:t>
            </a:r>
            <a:r>
              <a:rPr lang="en-GB" sz="3200" b="1" dirty="0" err="1">
                <a:solidFill>
                  <a:schemeClr val="accent5">
                    <a:lumMod val="50000"/>
                  </a:schemeClr>
                </a:solidFill>
              </a:rPr>
              <a:t>v</a:t>
            </a:r>
            <a:r>
              <a:rPr lang="en-GB" sz="3200" dirty="0" err="1">
                <a:solidFill>
                  <a:schemeClr val="accent5">
                    <a:lumMod val="50000"/>
                  </a:schemeClr>
                </a:solidFill>
              </a:rPr>
              <a:t>age</a:t>
            </a:r>
            <a:r>
              <a:rPr lang="en-GB" sz="3200" dirty="0">
                <a:solidFill>
                  <a:schemeClr val="accent5">
                    <a:lumMod val="50000"/>
                  </a:schemeClr>
                </a:solidFill>
              </a:rPr>
              <a:t>]</a:t>
            </a:r>
          </a:p>
        </p:txBody>
      </p:sp>
      <p:sp>
        <p:nvSpPr>
          <p:cNvPr id="48" name="TextBox 47">
            <a:hlinkClick r:id="" action="ppaction://noaction">
              <a:snd r:embed="rId7" name="8.3.1.6 Slide 34 vierzig.wav"/>
            </a:hlinkClick>
            <a:extLst>
              <a:ext uri="{FF2B5EF4-FFF2-40B4-BE49-F238E27FC236}">
                <a16:creationId xmlns:a16="http://schemas.microsoft.com/office/drawing/2014/main" id="{26070CCE-985E-4B23-B9FB-E58CA306DDB8}"/>
              </a:ext>
            </a:extLst>
          </p:cNvPr>
          <p:cNvSpPr txBox="1"/>
          <p:nvPr/>
        </p:nvSpPr>
        <p:spPr>
          <a:xfrm>
            <a:off x="6847908" y="4661727"/>
            <a:ext cx="3356939" cy="584775"/>
          </a:xfrm>
          <a:prstGeom prst="rect">
            <a:avLst/>
          </a:prstGeom>
          <a:noFill/>
        </p:spPr>
        <p:txBody>
          <a:bodyPr wrap="square" rtlCol="0">
            <a:spAutoFit/>
          </a:bodyPr>
          <a:lstStyle/>
          <a:p>
            <a:pPr algn="ctr"/>
            <a:r>
              <a:rPr lang="en-GB" sz="3200" dirty="0">
                <a:solidFill>
                  <a:schemeClr val="accent5">
                    <a:lumMod val="50000"/>
                  </a:schemeClr>
                </a:solidFill>
              </a:rPr>
              <a:t>[</a:t>
            </a:r>
            <a:r>
              <a:rPr lang="en-GB" sz="3200" b="1" dirty="0" err="1">
                <a:solidFill>
                  <a:schemeClr val="accent5">
                    <a:lumMod val="50000"/>
                  </a:schemeClr>
                </a:solidFill>
              </a:rPr>
              <a:t>v</a:t>
            </a:r>
            <a:r>
              <a:rPr lang="en-GB" sz="3200" dirty="0" err="1">
                <a:solidFill>
                  <a:schemeClr val="accent5">
                    <a:lumMod val="50000"/>
                  </a:schemeClr>
                </a:solidFill>
              </a:rPr>
              <a:t>ierzig</a:t>
            </a:r>
            <a:r>
              <a:rPr lang="en-GB" sz="3200" dirty="0">
                <a:solidFill>
                  <a:schemeClr val="accent5">
                    <a:lumMod val="50000"/>
                  </a:schemeClr>
                </a:solidFill>
              </a:rPr>
              <a:t>]</a:t>
            </a:r>
          </a:p>
        </p:txBody>
      </p:sp>
      <p:sp>
        <p:nvSpPr>
          <p:cNvPr id="49" name="TextBox 48">
            <a:hlinkClick r:id="" action="ppaction://noaction">
              <a:snd r:embed="rId3" name="8.3.1.6 Slide 34 Verkehr.wav"/>
            </a:hlinkClick>
            <a:extLst>
              <a:ext uri="{FF2B5EF4-FFF2-40B4-BE49-F238E27FC236}">
                <a16:creationId xmlns:a16="http://schemas.microsoft.com/office/drawing/2014/main" id="{E7C49E08-2811-4CC8-8368-C96BEC4A645B}"/>
              </a:ext>
            </a:extLst>
          </p:cNvPr>
          <p:cNvSpPr txBox="1"/>
          <p:nvPr/>
        </p:nvSpPr>
        <p:spPr>
          <a:xfrm>
            <a:off x="3777950" y="4661727"/>
            <a:ext cx="3356939" cy="584775"/>
          </a:xfrm>
          <a:prstGeom prst="rect">
            <a:avLst/>
          </a:prstGeom>
          <a:noFill/>
        </p:spPr>
        <p:txBody>
          <a:bodyPr wrap="square" rtlCol="0">
            <a:spAutoFit/>
          </a:bodyPr>
          <a:lstStyle/>
          <a:p>
            <a:pPr algn="ctr"/>
            <a:r>
              <a:rPr lang="en-GB" sz="3200" dirty="0">
                <a:solidFill>
                  <a:schemeClr val="accent5">
                    <a:lumMod val="50000"/>
                  </a:schemeClr>
                </a:solidFill>
              </a:rPr>
              <a:t>[</a:t>
            </a:r>
            <a:r>
              <a:rPr lang="en-GB" sz="3200" b="1" dirty="0" err="1">
                <a:solidFill>
                  <a:schemeClr val="accent5">
                    <a:lumMod val="50000"/>
                  </a:schemeClr>
                </a:solidFill>
              </a:rPr>
              <a:t>V</a:t>
            </a:r>
            <a:r>
              <a:rPr lang="en-GB" sz="3200" dirty="0" err="1">
                <a:solidFill>
                  <a:schemeClr val="accent5">
                    <a:lumMod val="50000"/>
                  </a:schemeClr>
                </a:solidFill>
              </a:rPr>
              <a:t>erkehr</a:t>
            </a:r>
            <a:r>
              <a:rPr lang="en-GB" sz="3200" dirty="0">
                <a:solidFill>
                  <a:schemeClr val="accent5">
                    <a:lumMod val="50000"/>
                  </a:schemeClr>
                </a:solidFill>
              </a:rPr>
              <a:t>]</a:t>
            </a:r>
          </a:p>
        </p:txBody>
      </p:sp>
      <p:pic>
        <p:nvPicPr>
          <p:cNvPr id="2" name="Picture 1">
            <a:hlinkClick r:id="" action="ppaction://noaction">
              <a:snd r:embed="rId6" name="8.3.1.6 Slide 34 Vage.wav"/>
            </a:hlinkClick>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5667" y="3035482"/>
            <a:ext cx="1146010" cy="1107810"/>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44338" y="3717807"/>
            <a:ext cx="942692" cy="433638"/>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964590" flipH="1">
            <a:off x="5032649" y="3088482"/>
            <a:ext cx="993908" cy="846144"/>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27134" y="2654767"/>
            <a:ext cx="1111786" cy="674484"/>
          </a:xfrm>
          <a:prstGeom prst="rect">
            <a:avLst/>
          </a:prstGeom>
        </p:spPr>
      </p:pic>
      <p:pic>
        <p:nvPicPr>
          <p:cNvPr id="11" name="Picture 10">
            <a:hlinkClick r:id="" action="ppaction://noaction">
              <a:snd r:embed="rId7" name="8.3.1.6 Slide 34 vierzig.wav"/>
            </a:hlinkClick>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603" y="2882903"/>
            <a:ext cx="1419551" cy="1532704"/>
          </a:xfrm>
          <a:prstGeom prst="rect">
            <a:avLst/>
          </a:prstGeom>
        </p:spPr>
      </p:pic>
    </p:spTree>
    <p:extLst>
      <p:ext uri="{BB962C8B-B14F-4D97-AF65-F5344CB8AC3E}">
        <p14:creationId xmlns:p14="http://schemas.microsoft.com/office/powerpoint/2010/main" val="48257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5"/>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000"/>
                                        <p:tgtEl>
                                          <p:spTgt spid="37"/>
                                        </p:tgtEl>
                                      </p:cBhvr>
                                    </p:animEffect>
                                    <p:set>
                                      <p:cBhvr>
                                        <p:cTn id="28" dur="1" fill="hold">
                                          <p:stCondLst>
                                            <p:cond delay="4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7" grpId="0"/>
      <p:bldP spid="48" grpId="0"/>
      <p:bldP spid="4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35243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200" b="1" dirty="0" err="1">
                <a:solidFill>
                  <a:schemeClr val="bg1"/>
                </a:solidFill>
              </a:rPr>
              <a:t>Vokabeln</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68000" y="247046"/>
            <a:ext cx="138498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0" name="Table 10">
            <a:extLst>
              <a:ext uri="{FF2B5EF4-FFF2-40B4-BE49-F238E27FC236}">
                <a16:creationId xmlns:a16="http://schemas.microsoft.com/office/drawing/2014/main" id="{1BF193F7-AD10-4B7D-B0F1-C64D7AE2D67D}"/>
              </a:ext>
            </a:extLst>
          </p:cNvPr>
          <p:cNvGraphicFramePr>
            <a:graphicFrameLocks noGrp="1"/>
          </p:cNvGraphicFramePr>
          <p:nvPr>
            <p:extLst>
              <p:ext uri="{D42A27DB-BD31-4B8C-83A1-F6EECF244321}">
                <p14:modId xmlns:p14="http://schemas.microsoft.com/office/powerpoint/2010/main" val="3036852044"/>
              </p:ext>
            </p:extLst>
          </p:nvPr>
        </p:nvGraphicFramePr>
        <p:xfrm>
          <a:off x="2410955" y="143793"/>
          <a:ext cx="8236193" cy="6187440"/>
        </p:xfrm>
        <a:graphic>
          <a:graphicData uri="http://schemas.openxmlformats.org/drawingml/2006/table">
            <a:tbl>
              <a:tblPr firstRow="1" bandRow="1">
                <a:tableStyleId>{5940675A-B579-460E-94D1-54222C63F5DA}</a:tableStyleId>
              </a:tblPr>
              <a:tblGrid>
                <a:gridCol w="1176599">
                  <a:extLst>
                    <a:ext uri="{9D8B030D-6E8A-4147-A177-3AD203B41FA5}">
                      <a16:colId xmlns:a16="http://schemas.microsoft.com/office/drawing/2014/main" val="3519504843"/>
                    </a:ext>
                  </a:extLst>
                </a:gridCol>
                <a:gridCol w="1176599">
                  <a:extLst>
                    <a:ext uri="{9D8B030D-6E8A-4147-A177-3AD203B41FA5}">
                      <a16:colId xmlns:a16="http://schemas.microsoft.com/office/drawing/2014/main" val="1330634134"/>
                    </a:ext>
                  </a:extLst>
                </a:gridCol>
                <a:gridCol w="1176599">
                  <a:extLst>
                    <a:ext uri="{9D8B030D-6E8A-4147-A177-3AD203B41FA5}">
                      <a16:colId xmlns:a16="http://schemas.microsoft.com/office/drawing/2014/main" val="2242165595"/>
                    </a:ext>
                  </a:extLst>
                </a:gridCol>
                <a:gridCol w="1176599">
                  <a:extLst>
                    <a:ext uri="{9D8B030D-6E8A-4147-A177-3AD203B41FA5}">
                      <a16:colId xmlns:a16="http://schemas.microsoft.com/office/drawing/2014/main" val="956624172"/>
                    </a:ext>
                  </a:extLst>
                </a:gridCol>
                <a:gridCol w="1176599">
                  <a:extLst>
                    <a:ext uri="{9D8B030D-6E8A-4147-A177-3AD203B41FA5}">
                      <a16:colId xmlns:a16="http://schemas.microsoft.com/office/drawing/2014/main" val="701111850"/>
                    </a:ext>
                  </a:extLst>
                </a:gridCol>
                <a:gridCol w="1176599">
                  <a:extLst>
                    <a:ext uri="{9D8B030D-6E8A-4147-A177-3AD203B41FA5}">
                      <a16:colId xmlns:a16="http://schemas.microsoft.com/office/drawing/2014/main" val="2008347445"/>
                    </a:ext>
                  </a:extLst>
                </a:gridCol>
                <a:gridCol w="1176599">
                  <a:extLst>
                    <a:ext uri="{9D8B030D-6E8A-4147-A177-3AD203B41FA5}">
                      <a16:colId xmlns:a16="http://schemas.microsoft.com/office/drawing/2014/main" val="3141095765"/>
                    </a:ext>
                  </a:extLst>
                </a:gridCol>
              </a:tblGrid>
              <a:tr h="879037">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5200" b="1">
                          <a:solidFill>
                            <a:schemeClr val="accent5">
                              <a:lumMod val="50000"/>
                            </a:schemeClr>
                          </a:solidFill>
                        </a:rPr>
                        <a:t>43</a:t>
                      </a: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5200" b="1" dirty="0">
                          <a:solidFill>
                            <a:schemeClr val="accent5">
                              <a:lumMod val="50000"/>
                            </a:schemeClr>
                          </a:solidFill>
                        </a:rPr>
                        <a:t>34</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5200" b="1">
                          <a:solidFill>
                            <a:schemeClr val="accent5">
                              <a:lumMod val="50000"/>
                            </a:schemeClr>
                          </a:solidFill>
                        </a:rPr>
                        <a:t>56</a:t>
                      </a: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5200" b="1">
                          <a:solidFill>
                            <a:schemeClr val="accent5">
                              <a:lumMod val="50000"/>
                            </a:schemeClr>
                          </a:solidFill>
                        </a:rPr>
                        <a:t>65</a:t>
                      </a: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5200" b="1">
                          <a:solidFill>
                            <a:schemeClr val="accent5">
                              <a:lumMod val="50000"/>
                            </a:schemeClr>
                          </a:solidFill>
                        </a:rPr>
                        <a:t>78</a:t>
                      </a: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5200" b="1">
                          <a:solidFill>
                            <a:schemeClr val="accent5">
                              <a:lumMod val="50000"/>
                            </a:schemeClr>
                          </a:solidFill>
                        </a:rPr>
                        <a:t>87</a:t>
                      </a: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455890510"/>
                  </a:ext>
                </a:extLst>
              </a:tr>
              <a:tr h="879037">
                <a:tc>
                  <a:txBody>
                    <a:bodyPr/>
                    <a:lstStyle/>
                    <a:p>
                      <a:pPr algn="ctr"/>
                      <a:r>
                        <a:rPr lang="en-GB" sz="5200" b="1">
                          <a:solidFill>
                            <a:schemeClr val="accent5">
                              <a:lumMod val="50000"/>
                            </a:schemeClr>
                          </a:solidFill>
                        </a:rPr>
                        <a:t>f</a:t>
                      </a: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809801912"/>
                  </a:ext>
                </a:extLst>
              </a:tr>
              <a:tr h="879037">
                <a:tc>
                  <a:txBody>
                    <a:bodyPr/>
                    <a:lstStyle/>
                    <a:p>
                      <a:pPr algn="ctr"/>
                      <a:r>
                        <a:rPr lang="en-GB" sz="5200" b="1">
                          <a:solidFill>
                            <a:schemeClr val="accent5">
                              <a:lumMod val="50000"/>
                            </a:schemeClr>
                          </a:solidFill>
                        </a:rPr>
                        <a:t>v</a:t>
                      </a: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443613403"/>
                  </a:ext>
                </a:extLst>
              </a:tr>
              <a:tr h="879037">
                <a:tc>
                  <a:txBody>
                    <a:bodyPr/>
                    <a:lstStyle/>
                    <a:p>
                      <a:pPr algn="ctr"/>
                      <a:r>
                        <a:rPr lang="en-GB" sz="5200" b="1">
                          <a:solidFill>
                            <a:schemeClr val="accent5">
                              <a:lumMod val="50000"/>
                            </a:schemeClr>
                          </a:solidFill>
                        </a:rPr>
                        <a:t>w</a:t>
                      </a: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a:solidFill>
                            <a:schemeClr val="accent5">
                              <a:lumMod val="50000"/>
                            </a:schemeClr>
                          </a:solidFill>
                        </a:rPr>
                        <a:t>[about/</a:t>
                      </a:r>
                    </a:p>
                    <a:p>
                      <a:pPr algn="ctr"/>
                      <a:r>
                        <a:rPr lang="en-GB" sz="1800" b="1">
                          <a:solidFill>
                            <a:schemeClr val="accent5">
                              <a:lumMod val="50000"/>
                            </a:schemeClr>
                          </a:solidFill>
                        </a:rPr>
                        <a:t>approx.]</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a:solidFill>
                            <a:schemeClr val="accent5">
                              <a:lumMod val="50000"/>
                            </a:schemeClr>
                          </a:solidFill>
                        </a:rPr>
                        <a:t>[to try]</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453359379"/>
                  </a:ext>
                </a:extLst>
              </a:tr>
              <a:tr h="879037">
                <a:tc>
                  <a:txBody>
                    <a:bodyPr/>
                    <a:lstStyle/>
                    <a:p>
                      <a:pPr algn="ctr"/>
                      <a:r>
                        <a:rPr lang="en-GB" sz="5200" b="1">
                          <a:solidFill>
                            <a:schemeClr val="accent5">
                              <a:lumMod val="50000"/>
                            </a:schemeClr>
                          </a:solidFill>
                        </a:rPr>
                        <a:t>r</a:t>
                      </a: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77853168"/>
                  </a:ext>
                </a:extLst>
              </a:tr>
              <a:tr h="879037">
                <a:tc>
                  <a:txBody>
                    <a:bodyPr/>
                    <a:lstStyle/>
                    <a:p>
                      <a:pPr algn="ctr"/>
                      <a:r>
                        <a:rPr lang="en-GB" sz="5200" b="1" dirty="0">
                          <a:solidFill>
                            <a:schemeClr val="accent5">
                              <a:lumMod val="50000"/>
                            </a:schemeClr>
                          </a:solidFill>
                        </a:rPr>
                        <a:t>k</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a:solidFill>
                            <a:schemeClr val="accent5">
                              <a:lumMod val="50000"/>
                            </a:schemeClr>
                          </a:solidFill>
                        </a:rPr>
                        <a:t>[simple]</a:t>
                      </a:r>
                      <a:endParaRPr lang="en-GB" sz="18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18726357"/>
                  </a:ext>
                </a:extLst>
              </a:tr>
              <a:tr h="879037">
                <a:tc>
                  <a:txBody>
                    <a:bodyPr/>
                    <a:lstStyle/>
                    <a:p>
                      <a:pPr algn="ctr"/>
                      <a:r>
                        <a:rPr lang="en-GB" sz="5200" b="1" dirty="0">
                          <a:solidFill>
                            <a:schemeClr val="accent5">
                              <a:lumMod val="50000"/>
                            </a:schemeClr>
                          </a:solidFill>
                        </a:rPr>
                        <a:t>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a:solidFill>
                            <a:schemeClr val="accent5">
                              <a:lumMod val="50000"/>
                            </a:schemeClr>
                          </a:solidFill>
                        </a:rPr>
                        <a:t>[feeling]</a:t>
                      </a:r>
                      <a:endParaRPr lang="en-GB" sz="18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760247207"/>
                  </a:ext>
                </a:extLst>
              </a:tr>
            </a:tbl>
          </a:graphicData>
        </a:graphic>
      </p:graphicFrame>
      <p:sp>
        <p:nvSpPr>
          <p:cNvPr id="12" name="TextBox 11">
            <a:extLst>
              <a:ext uri="{FF2B5EF4-FFF2-40B4-BE49-F238E27FC236}">
                <a16:creationId xmlns:a16="http://schemas.microsoft.com/office/drawing/2014/main" id="{820E430B-D18F-4467-BD64-C29B10FC79FF}"/>
              </a:ext>
            </a:extLst>
          </p:cNvPr>
          <p:cNvSpPr txBox="1"/>
          <p:nvPr/>
        </p:nvSpPr>
        <p:spPr>
          <a:xfrm rot="21196904">
            <a:off x="4923280" y="3823140"/>
            <a:ext cx="884667" cy="523220"/>
          </a:xfrm>
          <a:prstGeom prst="rect">
            <a:avLst/>
          </a:prstGeom>
          <a:solidFill>
            <a:srgbClr val="FFC000"/>
          </a:solidFill>
        </p:spPr>
        <p:txBody>
          <a:bodyPr wrap="square" rtlCol="0">
            <a:spAutoFit/>
          </a:bodyPr>
          <a:lstStyle/>
          <a:p>
            <a:pPr algn="ctr"/>
            <a:r>
              <a:rPr lang="en-GB" sz="1400" b="1" dirty="0">
                <a:solidFill>
                  <a:schemeClr val="accent5">
                    <a:lumMod val="50000"/>
                  </a:schemeClr>
                </a:solidFill>
                <a:latin typeface="Lucida Console" panose="020B0609040504020204" pitchFamily="49" charset="0"/>
              </a:rPr>
              <a:t>every-thing</a:t>
            </a:r>
          </a:p>
        </p:txBody>
      </p:sp>
      <p:grpSp>
        <p:nvGrpSpPr>
          <p:cNvPr id="34" name="Group 33">
            <a:extLst>
              <a:ext uri="{FF2B5EF4-FFF2-40B4-BE49-F238E27FC236}">
                <a16:creationId xmlns:a16="http://schemas.microsoft.com/office/drawing/2014/main" id="{F893601A-8EA5-42AB-BD34-619310E0EF98}"/>
              </a:ext>
            </a:extLst>
          </p:cNvPr>
          <p:cNvGrpSpPr/>
          <p:nvPr/>
        </p:nvGrpSpPr>
        <p:grpSpPr>
          <a:xfrm>
            <a:off x="5019153" y="1236126"/>
            <a:ext cx="851151" cy="601272"/>
            <a:chOff x="1558865" y="2373320"/>
            <a:chExt cx="659880" cy="415830"/>
          </a:xfrm>
        </p:grpSpPr>
        <p:pic>
          <p:nvPicPr>
            <p:cNvPr id="14" name="Picture 13" descr="Chart, pie chart&#10;&#10;Description automatically generated">
              <a:extLst>
                <a:ext uri="{FF2B5EF4-FFF2-40B4-BE49-F238E27FC236}">
                  <a16:creationId xmlns:a16="http://schemas.microsoft.com/office/drawing/2014/main" id="{69EA11E0-9084-400E-AB1B-23C186B5BC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8865" y="2373320"/>
              <a:ext cx="515758" cy="415830"/>
            </a:xfrm>
            <a:prstGeom prst="rect">
              <a:avLst/>
            </a:prstGeom>
          </p:spPr>
        </p:pic>
        <p:cxnSp>
          <p:nvCxnSpPr>
            <p:cNvPr id="15" name="Straight Arrow Connector 14">
              <a:extLst>
                <a:ext uri="{FF2B5EF4-FFF2-40B4-BE49-F238E27FC236}">
                  <a16:creationId xmlns:a16="http://schemas.microsoft.com/office/drawing/2014/main" id="{48F5B3B4-3A7C-4F19-B644-C4C236C8812F}"/>
                </a:ext>
              </a:extLst>
            </p:cNvPr>
            <p:cNvCxnSpPr/>
            <p:nvPr/>
          </p:nvCxnSpPr>
          <p:spPr>
            <a:xfrm flipH="1">
              <a:off x="2004021" y="2481369"/>
              <a:ext cx="214724" cy="63630"/>
            </a:xfrm>
            <a:prstGeom prst="straightConnector1">
              <a:avLst/>
            </a:prstGeom>
            <a:ln w="571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17" name="Picture 16" descr="Icon&#10;&#10;Description automatically generated">
            <a:extLst>
              <a:ext uri="{FF2B5EF4-FFF2-40B4-BE49-F238E27FC236}">
                <a16:creationId xmlns:a16="http://schemas.microsoft.com/office/drawing/2014/main" id="{E0770583-0F3E-4124-9735-35CCAA4309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8723" y="1050923"/>
            <a:ext cx="963836" cy="811730"/>
          </a:xfrm>
          <a:prstGeom prst="rect">
            <a:avLst/>
          </a:prstGeom>
        </p:spPr>
      </p:pic>
      <p:pic>
        <p:nvPicPr>
          <p:cNvPr id="18" name="Picture 17" descr="A picture containing umbrella, accessory&#10;&#10;Description automatically generated">
            <a:extLst>
              <a:ext uri="{FF2B5EF4-FFF2-40B4-BE49-F238E27FC236}">
                <a16:creationId xmlns:a16="http://schemas.microsoft.com/office/drawing/2014/main" id="{ED109837-6D7F-4744-99B6-0FD62EF71F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581" y="4692177"/>
            <a:ext cx="820885" cy="618871"/>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DEE3E602-2EFC-4635-B8CC-BF33585CDCB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2279"/>
          <a:stretch/>
        </p:blipFill>
        <p:spPr>
          <a:xfrm>
            <a:off x="8531588" y="1057553"/>
            <a:ext cx="708447" cy="853626"/>
          </a:xfrm>
          <a:prstGeom prst="rect">
            <a:avLst/>
          </a:prstGeom>
        </p:spPr>
      </p:pic>
      <p:grpSp>
        <p:nvGrpSpPr>
          <p:cNvPr id="37" name="Group 36">
            <a:extLst>
              <a:ext uri="{FF2B5EF4-FFF2-40B4-BE49-F238E27FC236}">
                <a16:creationId xmlns:a16="http://schemas.microsoft.com/office/drawing/2014/main" id="{1888DA33-DCEC-4704-9634-FC7922036A25}"/>
              </a:ext>
            </a:extLst>
          </p:cNvPr>
          <p:cNvGrpSpPr/>
          <p:nvPr/>
        </p:nvGrpSpPr>
        <p:grpSpPr>
          <a:xfrm>
            <a:off x="3807894" y="2086873"/>
            <a:ext cx="826205" cy="537664"/>
            <a:chOff x="3335487" y="2277821"/>
            <a:chExt cx="826205" cy="537664"/>
          </a:xfrm>
        </p:grpSpPr>
        <p:sp>
          <p:nvSpPr>
            <p:cNvPr id="23" name="Rectangle: Rounded Corners 22">
              <a:extLst>
                <a:ext uri="{FF2B5EF4-FFF2-40B4-BE49-F238E27FC236}">
                  <a16:creationId xmlns:a16="http://schemas.microsoft.com/office/drawing/2014/main" id="{36F61373-F627-4713-A69F-E048D4D3B14C}"/>
                </a:ext>
              </a:extLst>
            </p:cNvPr>
            <p:cNvSpPr/>
            <p:nvPr/>
          </p:nvSpPr>
          <p:spPr>
            <a:xfrm>
              <a:off x="3335487" y="2277821"/>
              <a:ext cx="826204" cy="248773"/>
            </a:xfrm>
            <a:prstGeom prst="roundRect">
              <a:avLst/>
            </a:prstGeom>
            <a:solidFill>
              <a:srgbClr val="FFFF00"/>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accent5">
                      <a:lumMod val="50000"/>
                    </a:schemeClr>
                  </a:solidFill>
                </a:rPr>
                <a:t>60 Min.</a:t>
              </a:r>
            </a:p>
          </p:txBody>
        </p:sp>
        <p:sp>
          <p:nvSpPr>
            <p:cNvPr id="24" name="Rectangle: Rounded Corners 23">
              <a:extLst>
                <a:ext uri="{FF2B5EF4-FFF2-40B4-BE49-F238E27FC236}">
                  <a16:creationId xmlns:a16="http://schemas.microsoft.com/office/drawing/2014/main" id="{A444A777-65F3-4E95-8443-2463FD428CCA}"/>
                </a:ext>
              </a:extLst>
            </p:cNvPr>
            <p:cNvSpPr/>
            <p:nvPr/>
          </p:nvSpPr>
          <p:spPr>
            <a:xfrm>
              <a:off x="3335487" y="2566712"/>
              <a:ext cx="826205" cy="248773"/>
            </a:xfrm>
            <a:prstGeom prst="roundRect">
              <a:avLst/>
            </a:prstGeom>
            <a:solidFill>
              <a:srgbClr val="FFFF00"/>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5">
                      <a:lumMod val="50000"/>
                    </a:schemeClr>
                  </a:solidFill>
                </a:rPr>
                <a:t>lesson</a:t>
              </a:r>
            </a:p>
          </p:txBody>
        </p:sp>
      </p:grpSp>
      <p:grpSp>
        <p:nvGrpSpPr>
          <p:cNvPr id="36" name="Group 35">
            <a:extLst>
              <a:ext uri="{FF2B5EF4-FFF2-40B4-BE49-F238E27FC236}">
                <a16:creationId xmlns:a16="http://schemas.microsoft.com/office/drawing/2014/main" id="{58F3DF05-D53C-4A8C-AD2D-F778E95070B5}"/>
              </a:ext>
            </a:extLst>
          </p:cNvPr>
          <p:cNvGrpSpPr/>
          <p:nvPr/>
        </p:nvGrpSpPr>
        <p:grpSpPr>
          <a:xfrm>
            <a:off x="9577066" y="1140197"/>
            <a:ext cx="868244" cy="667351"/>
            <a:chOff x="6095021" y="3487396"/>
            <a:chExt cx="619787" cy="439923"/>
          </a:xfrm>
        </p:grpSpPr>
        <p:pic>
          <p:nvPicPr>
            <p:cNvPr id="26" name="Imagen 7">
              <a:extLst>
                <a:ext uri="{FF2B5EF4-FFF2-40B4-BE49-F238E27FC236}">
                  <a16:creationId xmlns:a16="http://schemas.microsoft.com/office/drawing/2014/main" id="{A2767CEC-D1F6-46A0-AC4C-DA4B7505E108}"/>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5021" y="3537961"/>
              <a:ext cx="430230" cy="389358"/>
            </a:xfrm>
            <a:prstGeom prst="rect">
              <a:avLst/>
            </a:prstGeom>
          </p:spPr>
        </p:pic>
        <p:sp>
          <p:nvSpPr>
            <p:cNvPr id="27" name="Arrow: Curved Down 26">
              <a:extLst>
                <a:ext uri="{FF2B5EF4-FFF2-40B4-BE49-F238E27FC236}">
                  <a16:creationId xmlns:a16="http://schemas.microsoft.com/office/drawing/2014/main" id="{64197978-4A7F-4120-B200-C89E6EFA6844}"/>
                </a:ext>
              </a:extLst>
            </p:cNvPr>
            <p:cNvSpPr/>
            <p:nvPr/>
          </p:nvSpPr>
          <p:spPr>
            <a:xfrm>
              <a:off x="6310136" y="3487396"/>
              <a:ext cx="343926" cy="1969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8" name="Picture 27" descr="Diagram&#10;&#10;Description automatically generated">
              <a:extLst>
                <a:ext uri="{FF2B5EF4-FFF2-40B4-BE49-F238E27FC236}">
                  <a16:creationId xmlns:a16="http://schemas.microsoft.com/office/drawing/2014/main" id="{131D9F6F-5D56-4557-AC6E-949B4DF4C62B}"/>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05220" y="3691811"/>
              <a:ext cx="209588" cy="209587"/>
            </a:xfrm>
            <a:prstGeom prst="rect">
              <a:avLst/>
            </a:prstGeom>
          </p:spPr>
        </p:pic>
      </p:grpSp>
      <p:grpSp>
        <p:nvGrpSpPr>
          <p:cNvPr id="35" name="Group 34">
            <a:extLst>
              <a:ext uri="{FF2B5EF4-FFF2-40B4-BE49-F238E27FC236}">
                <a16:creationId xmlns:a16="http://schemas.microsoft.com/office/drawing/2014/main" id="{C12EFCAA-5B6A-4E5C-A227-7336FD80F7EE}"/>
              </a:ext>
            </a:extLst>
          </p:cNvPr>
          <p:cNvGrpSpPr/>
          <p:nvPr/>
        </p:nvGrpSpPr>
        <p:grpSpPr>
          <a:xfrm>
            <a:off x="6038820" y="1188798"/>
            <a:ext cx="995778" cy="521011"/>
            <a:chOff x="6004394" y="2341516"/>
            <a:chExt cx="702690" cy="318774"/>
          </a:xfrm>
        </p:grpSpPr>
        <p:pic>
          <p:nvPicPr>
            <p:cNvPr id="32" name="Picture 31">
              <a:extLst>
                <a:ext uri="{FF2B5EF4-FFF2-40B4-BE49-F238E27FC236}">
                  <a16:creationId xmlns:a16="http://schemas.microsoft.com/office/drawing/2014/main" id="{0A8A7B23-B349-4283-A385-80F96D64DC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04394" y="2341516"/>
              <a:ext cx="289636" cy="318774"/>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id="{7B0160E5-A1AA-45D4-A29B-82F1EF23585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13959" y="2373320"/>
              <a:ext cx="393125" cy="248774"/>
            </a:xfrm>
            <a:prstGeom prst="rect">
              <a:avLst/>
            </a:prstGeom>
          </p:spPr>
        </p:pic>
      </p:grpSp>
      <p:pic>
        <p:nvPicPr>
          <p:cNvPr id="39" name="Picture 38" descr="A picture containing text, vector graphics&#10;&#10;Description automatically generated">
            <a:extLst>
              <a:ext uri="{FF2B5EF4-FFF2-40B4-BE49-F238E27FC236}">
                <a16:creationId xmlns:a16="http://schemas.microsoft.com/office/drawing/2014/main" id="{A60E95E1-0D91-48ED-8E55-22A29692ABE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81374" y="3719645"/>
            <a:ext cx="429440" cy="772027"/>
          </a:xfrm>
          <a:prstGeom prst="rect">
            <a:avLst/>
          </a:prstGeom>
        </p:spPr>
      </p:pic>
      <p:pic>
        <p:nvPicPr>
          <p:cNvPr id="41" name="Picture 40">
            <a:extLst>
              <a:ext uri="{FF2B5EF4-FFF2-40B4-BE49-F238E27FC236}">
                <a16:creationId xmlns:a16="http://schemas.microsoft.com/office/drawing/2014/main" id="{87696E42-D81F-460D-B39A-9D388ED05A6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77672" y="3734946"/>
            <a:ext cx="1199382" cy="599691"/>
          </a:xfrm>
          <a:prstGeom prst="rect">
            <a:avLst/>
          </a:prstGeom>
        </p:spPr>
      </p:pic>
      <p:pic>
        <p:nvPicPr>
          <p:cNvPr id="43" name="Picture 42" descr="Graphical user interface, application&#10;&#10;Description automatically generated">
            <a:extLst>
              <a:ext uri="{FF2B5EF4-FFF2-40B4-BE49-F238E27FC236}">
                <a16:creationId xmlns:a16="http://schemas.microsoft.com/office/drawing/2014/main" id="{980680A8-F6BA-4D57-9A17-3A6A432AED8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92902" y="2084940"/>
            <a:ext cx="1101349" cy="550675"/>
          </a:xfrm>
          <a:prstGeom prst="rect">
            <a:avLst/>
          </a:prstGeom>
        </p:spPr>
      </p:pic>
      <p:pic>
        <p:nvPicPr>
          <p:cNvPr id="49" name="Picture 48" descr="A picture containing clipart&#10;&#10;Description automatically generated">
            <a:extLst>
              <a:ext uri="{FF2B5EF4-FFF2-40B4-BE49-F238E27FC236}">
                <a16:creationId xmlns:a16="http://schemas.microsoft.com/office/drawing/2014/main" id="{116C87B3-4CC4-4240-9B76-A63B47EE2573}"/>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73435" y="2782813"/>
            <a:ext cx="887161" cy="991347"/>
          </a:xfrm>
          <a:prstGeom prst="rect">
            <a:avLst/>
          </a:prstGeom>
        </p:spPr>
      </p:pic>
      <p:grpSp>
        <p:nvGrpSpPr>
          <p:cNvPr id="55" name="Group 54">
            <a:extLst>
              <a:ext uri="{FF2B5EF4-FFF2-40B4-BE49-F238E27FC236}">
                <a16:creationId xmlns:a16="http://schemas.microsoft.com/office/drawing/2014/main" id="{2B5F20CF-5241-4356-A8FF-A4A8F9CAF82B}"/>
              </a:ext>
            </a:extLst>
          </p:cNvPr>
          <p:cNvGrpSpPr/>
          <p:nvPr/>
        </p:nvGrpSpPr>
        <p:grpSpPr>
          <a:xfrm>
            <a:off x="4954701" y="4554331"/>
            <a:ext cx="863552" cy="998474"/>
            <a:chOff x="5250637" y="4220681"/>
            <a:chExt cx="605729" cy="741158"/>
          </a:xfrm>
        </p:grpSpPr>
        <p:pic>
          <p:nvPicPr>
            <p:cNvPr id="51" name="Picture 50" descr="A picture containing Teams&#10;&#10;Description automatically generated">
              <a:extLst>
                <a:ext uri="{FF2B5EF4-FFF2-40B4-BE49-F238E27FC236}">
                  <a16:creationId xmlns:a16="http://schemas.microsoft.com/office/drawing/2014/main" id="{1DAC130B-9F56-46E4-A669-38F87925301D}"/>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0637" y="4220681"/>
              <a:ext cx="605729" cy="415830"/>
            </a:xfrm>
            <a:prstGeom prst="rect">
              <a:avLst/>
            </a:prstGeom>
          </p:spPr>
        </p:pic>
        <p:pic>
          <p:nvPicPr>
            <p:cNvPr id="54" name="Picture 53" descr="A picture containing clipart&#10;&#10;Description automatically generated">
              <a:extLst>
                <a:ext uri="{FF2B5EF4-FFF2-40B4-BE49-F238E27FC236}">
                  <a16:creationId xmlns:a16="http://schemas.microsoft.com/office/drawing/2014/main" id="{63C511A4-5DB9-416A-9299-160B5F425590}"/>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01007" y="4578687"/>
              <a:ext cx="342884" cy="383152"/>
            </a:xfrm>
            <a:prstGeom prst="rect">
              <a:avLst/>
            </a:prstGeom>
          </p:spPr>
        </p:pic>
      </p:grpSp>
      <p:pic>
        <p:nvPicPr>
          <p:cNvPr id="58" name="Picture 57" descr="A picture containing plant, leaf, vector graphics, gear&#10;&#10;Description automatically generated">
            <a:extLst>
              <a:ext uri="{FF2B5EF4-FFF2-40B4-BE49-F238E27FC236}">
                <a16:creationId xmlns:a16="http://schemas.microsoft.com/office/drawing/2014/main" id="{2D511688-C6B5-456E-A5AC-E8349A73B70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442232" y="3604512"/>
            <a:ext cx="887160" cy="887160"/>
          </a:xfrm>
          <a:prstGeom prst="rect">
            <a:avLst/>
          </a:prstGeom>
        </p:spPr>
      </p:pic>
      <p:pic>
        <p:nvPicPr>
          <p:cNvPr id="60" name="Picture 59" descr="man in front of wall">
            <a:extLst>
              <a:ext uri="{FF2B5EF4-FFF2-40B4-BE49-F238E27FC236}">
                <a16:creationId xmlns:a16="http://schemas.microsoft.com/office/drawing/2014/main" id="{F773BC3B-7FE2-4580-9862-2DC661BDC1CC}"/>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90919" y="3647430"/>
            <a:ext cx="1010989" cy="916459"/>
          </a:xfrm>
          <a:prstGeom prst="rect">
            <a:avLst/>
          </a:prstGeom>
        </p:spPr>
      </p:pic>
      <p:grpSp>
        <p:nvGrpSpPr>
          <p:cNvPr id="63" name="Group 62">
            <a:extLst>
              <a:ext uri="{FF2B5EF4-FFF2-40B4-BE49-F238E27FC236}">
                <a16:creationId xmlns:a16="http://schemas.microsoft.com/office/drawing/2014/main" id="{2673A4BA-4329-4F14-81C8-89504B538CD1}"/>
              </a:ext>
            </a:extLst>
          </p:cNvPr>
          <p:cNvGrpSpPr/>
          <p:nvPr/>
        </p:nvGrpSpPr>
        <p:grpSpPr>
          <a:xfrm>
            <a:off x="9665144" y="3713704"/>
            <a:ext cx="868244" cy="879859"/>
            <a:chOff x="6205960" y="3802691"/>
            <a:chExt cx="1309076" cy="1186674"/>
          </a:xfrm>
        </p:grpSpPr>
        <p:pic>
          <p:nvPicPr>
            <p:cNvPr id="65" name="Picture 64" descr="man in front of wall">
              <a:extLst>
                <a:ext uri="{FF2B5EF4-FFF2-40B4-BE49-F238E27FC236}">
                  <a16:creationId xmlns:a16="http://schemas.microsoft.com/office/drawing/2014/main" id="{C82622A6-1001-4982-84E1-4E3B4155085C}"/>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05960" y="3802691"/>
              <a:ext cx="1309076" cy="1186674"/>
            </a:xfrm>
            <a:prstGeom prst="rect">
              <a:avLst/>
            </a:prstGeom>
          </p:spPr>
        </p:pic>
        <p:sp>
          <p:nvSpPr>
            <p:cNvPr id="66" name="Rectangle: Rounded Corners 65">
              <a:extLst>
                <a:ext uri="{FF2B5EF4-FFF2-40B4-BE49-F238E27FC236}">
                  <a16:creationId xmlns:a16="http://schemas.microsoft.com/office/drawing/2014/main" id="{539B77DD-64EE-41D9-A5BE-5BEE91116032}"/>
                </a:ext>
              </a:extLst>
            </p:cNvPr>
            <p:cNvSpPr/>
            <p:nvPr/>
          </p:nvSpPr>
          <p:spPr>
            <a:xfrm>
              <a:off x="6472224" y="3837676"/>
              <a:ext cx="675635" cy="973381"/>
            </a:xfrm>
            <a:prstGeom prst="roundRect">
              <a:avLst/>
            </a:prstGeom>
            <a:solidFill>
              <a:srgbClr val="9933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7" name="Picture 66" descr="A picture containing seat&#10;&#10;Description automatically generated">
            <a:extLst>
              <a:ext uri="{FF2B5EF4-FFF2-40B4-BE49-F238E27FC236}">
                <a16:creationId xmlns:a16="http://schemas.microsoft.com/office/drawing/2014/main" id="{B04FE7BE-22BB-4C99-A54F-6B4DA6498D4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147892" y="2754814"/>
            <a:ext cx="711060" cy="887957"/>
          </a:xfrm>
          <a:prstGeom prst="rect">
            <a:avLst/>
          </a:prstGeom>
        </p:spPr>
      </p:pic>
      <p:grpSp>
        <p:nvGrpSpPr>
          <p:cNvPr id="76" name="Group 75">
            <a:extLst>
              <a:ext uri="{FF2B5EF4-FFF2-40B4-BE49-F238E27FC236}">
                <a16:creationId xmlns:a16="http://schemas.microsoft.com/office/drawing/2014/main" id="{F0775D9B-0E99-42E8-A726-0C17E2B151B9}"/>
              </a:ext>
            </a:extLst>
          </p:cNvPr>
          <p:cNvGrpSpPr/>
          <p:nvPr/>
        </p:nvGrpSpPr>
        <p:grpSpPr>
          <a:xfrm>
            <a:off x="7081271" y="4692177"/>
            <a:ext cx="1187253" cy="565894"/>
            <a:chOff x="783851" y="5284522"/>
            <a:chExt cx="1395894" cy="541510"/>
          </a:xfrm>
        </p:grpSpPr>
        <p:pic>
          <p:nvPicPr>
            <p:cNvPr id="69" name="Picture 2" descr="Box, Cardboard, Cardboard Box, Packing, Recyclable">
              <a:extLst>
                <a:ext uri="{FF2B5EF4-FFF2-40B4-BE49-F238E27FC236}">
                  <a16:creationId xmlns:a16="http://schemas.microsoft.com/office/drawing/2014/main" id="{94901A37-633E-4D4F-94FF-47D85781B76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83851" y="5284522"/>
              <a:ext cx="965143" cy="51675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Diagram&#10;&#10;Description automatically generated">
              <a:extLst>
                <a:ext uri="{FF2B5EF4-FFF2-40B4-BE49-F238E27FC236}">
                  <a16:creationId xmlns:a16="http://schemas.microsoft.com/office/drawing/2014/main" id="{81EFF252-CA13-4EDF-BAF6-DB2DEC4664DD}"/>
                </a:ext>
              </a:extLst>
            </p:cNvPr>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09054" y="5355341"/>
              <a:ext cx="470691" cy="470691"/>
            </a:xfrm>
            <a:prstGeom prst="rect">
              <a:avLst/>
            </a:prstGeom>
          </p:spPr>
        </p:pic>
      </p:grpSp>
      <p:pic>
        <p:nvPicPr>
          <p:cNvPr id="73" name="Picture 72" descr="Icon&#10;&#10;Description automatically generated">
            <a:extLst>
              <a:ext uri="{FF2B5EF4-FFF2-40B4-BE49-F238E27FC236}">
                <a16:creationId xmlns:a16="http://schemas.microsoft.com/office/drawing/2014/main" id="{432C5C9A-C2B6-4146-9B29-54A0B3F669D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173522" y="5482543"/>
            <a:ext cx="795068" cy="795068"/>
          </a:xfrm>
          <a:prstGeom prst="rect">
            <a:avLst/>
          </a:prstGeom>
        </p:spPr>
      </p:pic>
      <p:sp>
        <p:nvSpPr>
          <p:cNvPr id="75" name="TextBox 74">
            <a:extLst>
              <a:ext uri="{FF2B5EF4-FFF2-40B4-BE49-F238E27FC236}">
                <a16:creationId xmlns:a16="http://schemas.microsoft.com/office/drawing/2014/main" id="{9C48189A-2EE5-4097-B4CB-B1CA5300C06D}"/>
              </a:ext>
            </a:extLst>
          </p:cNvPr>
          <p:cNvSpPr txBox="1"/>
          <p:nvPr/>
        </p:nvSpPr>
        <p:spPr>
          <a:xfrm rot="21196904">
            <a:off x="9594513" y="5638344"/>
            <a:ext cx="978518" cy="523220"/>
          </a:xfrm>
          <a:prstGeom prst="rect">
            <a:avLst/>
          </a:prstGeom>
          <a:solidFill>
            <a:srgbClr val="FFFF00"/>
          </a:solidFill>
          <a:ln>
            <a:solidFill>
              <a:schemeClr val="accent5">
                <a:lumMod val="50000"/>
              </a:schemeClr>
            </a:solidFill>
          </a:ln>
        </p:spPr>
        <p:txBody>
          <a:bodyPr wrap="square" rtlCol="0">
            <a:spAutoFit/>
          </a:bodyPr>
          <a:lstStyle/>
          <a:p>
            <a:pPr algn="ctr"/>
            <a:r>
              <a:rPr lang="en-GB" sz="1400" b="1" dirty="0">
                <a:solidFill>
                  <a:schemeClr val="accent5">
                    <a:lumMod val="50000"/>
                  </a:schemeClr>
                </a:solidFill>
                <a:latin typeface="Lucida Console" panose="020B0609040504020204" pitchFamily="49" charset="0"/>
              </a:rPr>
              <a:t>exact, </a:t>
            </a:r>
            <a:br>
              <a:rPr lang="en-GB" sz="1400" b="1" dirty="0">
                <a:solidFill>
                  <a:schemeClr val="accent5">
                    <a:lumMod val="50000"/>
                  </a:schemeClr>
                </a:solidFill>
                <a:latin typeface="Lucida Console" panose="020B0609040504020204" pitchFamily="49" charset="0"/>
              </a:rPr>
            </a:br>
            <a:r>
              <a:rPr lang="en-GB" sz="1400" b="1" dirty="0">
                <a:solidFill>
                  <a:schemeClr val="accent5">
                    <a:lumMod val="50000"/>
                  </a:schemeClr>
                </a:solidFill>
                <a:latin typeface="Lucida Console" panose="020B0609040504020204" pitchFamily="49" charset="0"/>
              </a:rPr>
              <a:t>exactly</a:t>
            </a:r>
          </a:p>
        </p:txBody>
      </p:sp>
      <p:pic>
        <p:nvPicPr>
          <p:cNvPr id="77" name="Picture 76" descr="Shape&#10;&#10;Description automatically generated">
            <a:extLst>
              <a:ext uri="{FF2B5EF4-FFF2-40B4-BE49-F238E27FC236}">
                <a16:creationId xmlns:a16="http://schemas.microsoft.com/office/drawing/2014/main" id="{2C792A8C-1E6C-4872-B922-89F7B42DA8F7}"/>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440089" y="1975606"/>
            <a:ext cx="613672" cy="769344"/>
          </a:xfrm>
          <a:prstGeom prst="rect">
            <a:avLst/>
          </a:prstGeom>
        </p:spPr>
      </p:pic>
      <p:sp>
        <p:nvSpPr>
          <p:cNvPr id="80" name="TextBox 79">
            <a:extLst>
              <a:ext uri="{FF2B5EF4-FFF2-40B4-BE49-F238E27FC236}">
                <a16:creationId xmlns:a16="http://schemas.microsoft.com/office/drawing/2014/main" id="{2825867E-0309-471A-8E3D-752E1F761C3D}"/>
              </a:ext>
            </a:extLst>
          </p:cNvPr>
          <p:cNvSpPr txBox="1"/>
          <p:nvPr/>
        </p:nvSpPr>
        <p:spPr>
          <a:xfrm rot="21196904">
            <a:off x="3722642" y="4645481"/>
            <a:ext cx="833883" cy="523221"/>
          </a:xfrm>
          <a:prstGeom prst="rect">
            <a:avLst/>
          </a:prstGeom>
          <a:solidFill>
            <a:srgbClr val="FFC000"/>
          </a:solidFill>
        </p:spPr>
        <p:txBody>
          <a:bodyPr wrap="none" rtlCol="0">
            <a:spAutoFit/>
          </a:bodyPr>
          <a:lstStyle/>
          <a:p>
            <a:pPr algn="l"/>
            <a:r>
              <a:rPr lang="en-GB" sz="2800" b="1" dirty="0">
                <a:solidFill>
                  <a:schemeClr val="accent5">
                    <a:lumMod val="50000"/>
                  </a:schemeClr>
                </a:solidFill>
                <a:latin typeface="Lucida Console" panose="020B0609040504020204" pitchFamily="49" charset="0"/>
              </a:rPr>
              <a:t>all</a:t>
            </a:r>
          </a:p>
        </p:txBody>
      </p:sp>
      <p:sp>
        <p:nvSpPr>
          <p:cNvPr id="82" name="TextBox 81">
            <a:extLst>
              <a:ext uri="{FF2B5EF4-FFF2-40B4-BE49-F238E27FC236}">
                <a16:creationId xmlns:a16="http://schemas.microsoft.com/office/drawing/2014/main" id="{F1D8487D-8CCA-42D9-8B91-2994517543A3}"/>
              </a:ext>
            </a:extLst>
          </p:cNvPr>
          <p:cNvSpPr txBox="1"/>
          <p:nvPr/>
        </p:nvSpPr>
        <p:spPr>
          <a:xfrm rot="21196904">
            <a:off x="3757425" y="5058117"/>
            <a:ext cx="864338" cy="261610"/>
          </a:xfrm>
          <a:prstGeom prst="rect">
            <a:avLst/>
          </a:prstGeom>
          <a:solidFill>
            <a:srgbClr val="FFC000"/>
          </a:solidFill>
        </p:spPr>
        <p:txBody>
          <a:bodyPr wrap="none" rtlCol="0">
            <a:spAutoFit/>
          </a:bodyPr>
          <a:lstStyle/>
          <a:p>
            <a:pPr algn="l"/>
            <a:r>
              <a:rPr lang="en-GB" sz="1100" b="1" dirty="0">
                <a:solidFill>
                  <a:schemeClr val="accent5">
                    <a:lumMod val="50000"/>
                  </a:schemeClr>
                </a:solidFill>
                <a:latin typeface="Lucida Console" panose="020B0609040504020204" pitchFamily="49" charset="0"/>
              </a:rPr>
              <a:t>everyone</a:t>
            </a:r>
          </a:p>
        </p:txBody>
      </p:sp>
      <p:pic>
        <p:nvPicPr>
          <p:cNvPr id="81" name="Picture 80" descr="Chart, shape, circle&#10;&#10;Description automatically generated">
            <a:extLst>
              <a:ext uri="{FF2B5EF4-FFF2-40B4-BE49-F238E27FC236}">
                <a16:creationId xmlns:a16="http://schemas.microsoft.com/office/drawing/2014/main" id="{7C505068-A1DF-495E-AD0A-40695C249026}"/>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658782" y="4541536"/>
            <a:ext cx="1013777" cy="916459"/>
          </a:xfrm>
          <a:prstGeom prst="rect">
            <a:avLst/>
          </a:prstGeom>
        </p:spPr>
      </p:pic>
      <p:grpSp>
        <p:nvGrpSpPr>
          <p:cNvPr id="84" name="Group 83">
            <a:extLst>
              <a:ext uri="{FF2B5EF4-FFF2-40B4-BE49-F238E27FC236}">
                <a16:creationId xmlns:a16="http://schemas.microsoft.com/office/drawing/2014/main" id="{D909D0F3-C86B-4C90-BB6B-E4A54DB125B7}"/>
              </a:ext>
            </a:extLst>
          </p:cNvPr>
          <p:cNvGrpSpPr/>
          <p:nvPr/>
        </p:nvGrpSpPr>
        <p:grpSpPr>
          <a:xfrm>
            <a:off x="4867750" y="5587759"/>
            <a:ext cx="1038514" cy="644740"/>
            <a:chOff x="4190360" y="1923304"/>
            <a:chExt cx="2011851" cy="1425631"/>
          </a:xfrm>
        </p:grpSpPr>
        <p:grpSp>
          <p:nvGrpSpPr>
            <p:cNvPr id="85" name="Group 84">
              <a:extLst>
                <a:ext uri="{FF2B5EF4-FFF2-40B4-BE49-F238E27FC236}">
                  <a16:creationId xmlns:a16="http://schemas.microsoft.com/office/drawing/2014/main" id="{2D3B0673-2F58-4723-85AE-7E5D8FCE4696}"/>
                </a:ext>
              </a:extLst>
            </p:cNvPr>
            <p:cNvGrpSpPr/>
            <p:nvPr/>
          </p:nvGrpSpPr>
          <p:grpSpPr>
            <a:xfrm>
              <a:off x="4190360" y="1923304"/>
              <a:ext cx="1704583" cy="873999"/>
              <a:chOff x="1731363" y="-2038017"/>
              <a:chExt cx="1896055" cy="979227"/>
            </a:xfrm>
          </p:grpSpPr>
          <p:pic>
            <p:nvPicPr>
              <p:cNvPr id="89" name="Picture 88" descr="Shape, square&#10;&#10;Description automatically generated">
                <a:extLst>
                  <a:ext uri="{FF2B5EF4-FFF2-40B4-BE49-F238E27FC236}">
                    <a16:creationId xmlns:a16="http://schemas.microsoft.com/office/drawing/2014/main" id="{9857F615-7849-46C2-AD6A-89A052F0DD49}"/>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731363" y="-2033481"/>
                <a:ext cx="1896055" cy="974691"/>
              </a:xfrm>
              <a:prstGeom prst="rect">
                <a:avLst/>
              </a:prstGeom>
            </p:spPr>
          </p:pic>
          <p:sp>
            <p:nvSpPr>
              <p:cNvPr id="90" name="TextBox 89">
                <a:extLst>
                  <a:ext uri="{FF2B5EF4-FFF2-40B4-BE49-F238E27FC236}">
                    <a16:creationId xmlns:a16="http://schemas.microsoft.com/office/drawing/2014/main" id="{2F86C3B4-8ED2-4C04-9504-702854C8A22A}"/>
                  </a:ext>
                </a:extLst>
              </p:cNvPr>
              <p:cNvSpPr txBox="1"/>
              <p:nvPr/>
            </p:nvSpPr>
            <p:spPr>
              <a:xfrm>
                <a:off x="1731363" y="-2038017"/>
                <a:ext cx="1498693" cy="379316"/>
              </a:xfrm>
              <a:prstGeom prst="rect">
                <a:avLst/>
              </a:prstGeom>
              <a:noFill/>
            </p:spPr>
            <p:txBody>
              <a:bodyPr wrap="square" rtlCol="0">
                <a:spAutoFit/>
              </a:bodyPr>
              <a:lstStyle/>
              <a:p>
                <a:pPr algn="l"/>
                <a:r>
                  <a:rPr lang="en-GB" sz="1600" b="1" dirty="0">
                    <a:solidFill>
                      <a:schemeClr val="accent5">
                        <a:lumMod val="50000"/>
                      </a:schemeClr>
                    </a:solidFill>
                  </a:rPr>
                  <a:t>€500</a:t>
                </a:r>
              </a:p>
            </p:txBody>
          </p:sp>
        </p:grpSp>
        <p:grpSp>
          <p:nvGrpSpPr>
            <p:cNvPr id="86" name="Group 85">
              <a:extLst>
                <a:ext uri="{FF2B5EF4-FFF2-40B4-BE49-F238E27FC236}">
                  <a16:creationId xmlns:a16="http://schemas.microsoft.com/office/drawing/2014/main" id="{6ED8006C-AB01-4366-9F2B-C86F19101214}"/>
                </a:ext>
              </a:extLst>
            </p:cNvPr>
            <p:cNvGrpSpPr/>
            <p:nvPr/>
          </p:nvGrpSpPr>
          <p:grpSpPr>
            <a:xfrm>
              <a:off x="4497628" y="2478985"/>
              <a:ext cx="1704583" cy="869950"/>
              <a:chOff x="1731363" y="-2033481"/>
              <a:chExt cx="1896055" cy="974691"/>
            </a:xfrm>
          </p:grpSpPr>
          <p:pic>
            <p:nvPicPr>
              <p:cNvPr id="87" name="Picture 86" descr="Shape, square&#10;&#10;Description automatically generated">
                <a:extLst>
                  <a:ext uri="{FF2B5EF4-FFF2-40B4-BE49-F238E27FC236}">
                    <a16:creationId xmlns:a16="http://schemas.microsoft.com/office/drawing/2014/main" id="{2BB7604B-0C74-44C3-8CF4-BCA9D0B15450}"/>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731363" y="-2033481"/>
                <a:ext cx="1896055" cy="974691"/>
              </a:xfrm>
              <a:prstGeom prst="rect">
                <a:avLst/>
              </a:prstGeom>
            </p:spPr>
          </p:pic>
          <p:sp>
            <p:nvSpPr>
              <p:cNvPr id="88" name="TextBox 87">
                <a:extLst>
                  <a:ext uri="{FF2B5EF4-FFF2-40B4-BE49-F238E27FC236}">
                    <a16:creationId xmlns:a16="http://schemas.microsoft.com/office/drawing/2014/main" id="{73648C3D-D583-42CE-A068-483EFC37E64A}"/>
                  </a:ext>
                </a:extLst>
              </p:cNvPr>
              <p:cNvSpPr txBox="1"/>
              <p:nvPr/>
            </p:nvSpPr>
            <p:spPr>
              <a:xfrm>
                <a:off x="1731363" y="-1946933"/>
                <a:ext cx="1498693" cy="379316"/>
              </a:xfrm>
              <a:prstGeom prst="rect">
                <a:avLst/>
              </a:prstGeom>
              <a:noFill/>
            </p:spPr>
            <p:txBody>
              <a:bodyPr wrap="square" rtlCol="0">
                <a:spAutoFit/>
              </a:bodyPr>
              <a:lstStyle/>
              <a:p>
                <a:pPr algn="l"/>
                <a:r>
                  <a:rPr lang="en-GB" sz="1600" b="1" dirty="0">
                    <a:solidFill>
                      <a:schemeClr val="accent5">
                        <a:lumMod val="50000"/>
                      </a:schemeClr>
                    </a:solidFill>
                  </a:rPr>
                  <a:t>€375</a:t>
                </a:r>
              </a:p>
            </p:txBody>
          </p:sp>
        </p:grpSp>
      </p:grpSp>
      <p:pic>
        <p:nvPicPr>
          <p:cNvPr id="92" name="Picture 91" descr="Diagram&#10;&#10;Description automatically generated">
            <a:extLst>
              <a:ext uri="{FF2B5EF4-FFF2-40B4-BE49-F238E27FC236}">
                <a16:creationId xmlns:a16="http://schemas.microsoft.com/office/drawing/2014/main" id="{D522653D-7152-480E-910A-54824004DC1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347006" y="5456487"/>
            <a:ext cx="820886" cy="820886"/>
          </a:xfrm>
          <a:prstGeom prst="rect">
            <a:avLst/>
          </a:prstGeom>
        </p:spPr>
      </p:pic>
      <p:pic>
        <p:nvPicPr>
          <p:cNvPr id="94" name="Picture 93">
            <a:extLst>
              <a:ext uri="{FF2B5EF4-FFF2-40B4-BE49-F238E27FC236}">
                <a16:creationId xmlns:a16="http://schemas.microsoft.com/office/drawing/2014/main" id="{61225C53-0796-4B21-AD7B-931B4A428854}"/>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t="47894" r="55182"/>
          <a:stretch/>
        </p:blipFill>
        <p:spPr>
          <a:xfrm>
            <a:off x="7399885" y="2873878"/>
            <a:ext cx="652914" cy="535514"/>
          </a:xfrm>
          <a:prstGeom prst="rect">
            <a:avLst/>
          </a:prstGeom>
        </p:spPr>
      </p:pic>
      <p:pic>
        <p:nvPicPr>
          <p:cNvPr id="96" name="Picture 95" descr="Logo, icon&#10;&#10;Description automatically generated">
            <a:extLst>
              <a:ext uri="{FF2B5EF4-FFF2-40B4-BE49-F238E27FC236}">
                <a16:creationId xmlns:a16="http://schemas.microsoft.com/office/drawing/2014/main" id="{2B2C3EB0-4FF1-48EB-98CB-663FD6B6417C}"/>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887447" y="5546602"/>
            <a:ext cx="695499" cy="696587"/>
          </a:xfrm>
          <a:prstGeom prst="rect">
            <a:avLst/>
          </a:prstGeom>
        </p:spPr>
      </p:pic>
      <p:pic>
        <p:nvPicPr>
          <p:cNvPr id="98" name="Picture 97" descr="Background pattern&#10;&#10;Description automatically generated">
            <a:extLst>
              <a:ext uri="{FF2B5EF4-FFF2-40B4-BE49-F238E27FC236}">
                <a16:creationId xmlns:a16="http://schemas.microsoft.com/office/drawing/2014/main" id="{D3B20DF3-E325-4704-9284-DBC3887BE5B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190465" y="2086873"/>
            <a:ext cx="368087" cy="695940"/>
          </a:xfrm>
          <a:prstGeom prst="rect">
            <a:avLst/>
          </a:prstGeom>
        </p:spPr>
      </p:pic>
      <p:pic>
        <p:nvPicPr>
          <p:cNvPr id="100" name="Picture 99">
            <a:extLst>
              <a:ext uri="{FF2B5EF4-FFF2-40B4-BE49-F238E27FC236}">
                <a16:creationId xmlns:a16="http://schemas.microsoft.com/office/drawing/2014/main" id="{795D10CC-091F-42F3-BA14-79D9A3D0E778}"/>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8511706" y="1964640"/>
            <a:ext cx="760760" cy="760760"/>
          </a:xfrm>
          <a:prstGeom prst="rect">
            <a:avLst/>
          </a:prstGeom>
        </p:spPr>
      </p:pic>
      <p:pic>
        <p:nvPicPr>
          <p:cNvPr id="105" name="Picture 104" descr="A picture containing text, sign, display&#10;&#10;Description automatically generated">
            <a:extLst>
              <a:ext uri="{FF2B5EF4-FFF2-40B4-BE49-F238E27FC236}">
                <a16:creationId xmlns:a16="http://schemas.microsoft.com/office/drawing/2014/main" id="{42FE1E11-E143-4291-B515-64A227BD593F}"/>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b="56941"/>
          <a:stretch/>
        </p:blipFill>
        <p:spPr>
          <a:xfrm>
            <a:off x="7347006" y="1165764"/>
            <a:ext cx="786425" cy="644998"/>
          </a:xfrm>
          <a:prstGeom prst="rect">
            <a:avLst/>
          </a:prstGeom>
        </p:spPr>
      </p:pic>
      <p:sp>
        <p:nvSpPr>
          <p:cNvPr id="59" name="TextBox 58">
            <a:extLst>
              <a:ext uri="{FF2B5EF4-FFF2-40B4-BE49-F238E27FC236}">
                <a16:creationId xmlns:a16="http://schemas.microsoft.com/office/drawing/2014/main" id="{4664CCD8-3715-4CE1-B27D-1C09A670CE97}"/>
              </a:ext>
            </a:extLst>
          </p:cNvPr>
          <p:cNvSpPr txBox="1"/>
          <p:nvPr/>
        </p:nvSpPr>
        <p:spPr>
          <a:xfrm rot="21196904">
            <a:off x="6052899" y="2191132"/>
            <a:ext cx="978518" cy="307777"/>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1400" b="1" dirty="0">
                <a:solidFill>
                  <a:schemeClr val="accent5">
                    <a:lumMod val="50000"/>
                  </a:schemeClr>
                </a:solidFill>
                <a:latin typeface="Lucida Console" panose="020B0609040504020204" pitchFamily="49" charset="0"/>
              </a:rPr>
              <a:t>to cost</a:t>
            </a:r>
          </a:p>
        </p:txBody>
      </p:sp>
      <p:sp>
        <p:nvSpPr>
          <p:cNvPr id="2" name="Rectangle 1">
            <a:extLst>
              <a:ext uri="{FF2B5EF4-FFF2-40B4-BE49-F238E27FC236}">
                <a16:creationId xmlns:a16="http://schemas.microsoft.com/office/drawing/2014/main" id="{DAC81392-58DC-4F33-8B77-35E2EDE997E0}"/>
              </a:ext>
            </a:extLst>
          </p:cNvPr>
          <p:cNvSpPr/>
          <p:nvPr/>
        </p:nvSpPr>
        <p:spPr>
          <a:xfrm>
            <a:off x="7121222" y="3365614"/>
            <a:ext cx="1138453" cy="369332"/>
          </a:xfrm>
          <a:prstGeom prst="rect">
            <a:avLst/>
          </a:prstGeom>
        </p:spPr>
        <p:txBody>
          <a:bodyPr wrap="none">
            <a:spAutoFit/>
          </a:bodyPr>
          <a:lstStyle/>
          <a:p>
            <a:r>
              <a:rPr lang="en-US" b="1" dirty="0">
                <a:solidFill>
                  <a:schemeClr val="accent5">
                    <a:lumMod val="50000"/>
                  </a:schemeClr>
                </a:solidFill>
              </a:rPr>
              <a:t>[to hide]</a:t>
            </a:r>
            <a:endParaRPr lang="en-GB" b="1" dirty="0"/>
          </a:p>
        </p:txBody>
      </p:sp>
      <p:pic>
        <p:nvPicPr>
          <p:cNvPr id="7" name="Picture 6"/>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3947410" y="2966913"/>
            <a:ext cx="528898" cy="574890"/>
          </a:xfrm>
          <a:prstGeom prst="rect">
            <a:avLst/>
          </a:prstGeom>
        </p:spPr>
      </p:pic>
      <p:pic>
        <p:nvPicPr>
          <p:cNvPr id="8" name="Picture 7"/>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244033" y="4639976"/>
            <a:ext cx="617440" cy="745446"/>
          </a:xfrm>
          <a:prstGeom prst="rect">
            <a:avLst/>
          </a:prstGeom>
        </p:spPr>
      </p:pic>
    </p:spTree>
    <p:extLst>
      <p:ext uri="{BB962C8B-B14F-4D97-AF65-F5344CB8AC3E}">
        <p14:creationId xmlns:p14="http://schemas.microsoft.com/office/powerpoint/2010/main" val="2772325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ea typeface="+mn-ea"/>
                <a:cs typeface="+mn-cs"/>
              </a:rPr>
              <a:t>English </a:t>
            </a:r>
            <a:r>
              <a:rPr lang="en-GB" sz="2800" b="1" dirty="0">
                <a:solidFill>
                  <a:srgbClr val="4472C4">
                    <a:lumMod val="50000"/>
                  </a:srgbClr>
                </a:solidFill>
                <a:ea typeface="+mn-ea"/>
                <a:cs typeface="+mn-cs"/>
                <a:sym typeface="Wingdings" panose="05000000000000000000" pitchFamily="2" charset="2"/>
              </a:rPr>
              <a:t> German  English</a:t>
            </a:r>
            <a:r>
              <a:rPr lang="en-GB" sz="2800" b="1" dirty="0">
                <a:solidFill>
                  <a:srgbClr val="4472C4">
                    <a:lumMod val="50000"/>
                  </a:srgbClr>
                </a:solidFill>
                <a:ea typeface="+mn-ea"/>
                <a:cs typeface="+mn-cs"/>
              </a:rPr>
              <a:t/>
            </a:r>
            <a:br>
              <a:rPr lang="en-GB" sz="2800" b="1" dirty="0">
                <a:solidFill>
                  <a:srgbClr val="4472C4">
                    <a:lumMod val="50000"/>
                  </a:srgbClr>
                </a:solidFill>
                <a:ea typeface="+mn-ea"/>
                <a:cs typeface="+mn-cs"/>
              </a:rPr>
            </a:br>
            <a:endParaRPr lang="en-GB" dirty="0"/>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ounded Rectangle 5"/>
          <p:cNvSpPr/>
          <p:nvPr/>
        </p:nvSpPr>
        <p:spPr>
          <a:xfrm>
            <a:off x="183942" y="1580861"/>
            <a:ext cx="4557391" cy="100966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That is </a:t>
            </a:r>
            <a: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t>possib</a:t>
            </a:r>
            <a:r>
              <a:rPr kumimoji="0" lang="en-GB" sz="2800" b="1" i="0" u="sng" strike="noStrike" kern="1200" cap="none" spc="0" normalizeH="0" baseline="0" noProof="0" dirty="0">
                <a:ln>
                  <a:noFill/>
                </a:ln>
                <a:solidFill>
                  <a:srgbClr val="EA5F00"/>
                </a:solidFill>
                <a:effectLst/>
                <a:uLnTx/>
                <a:uFillTx/>
                <a:latin typeface="Century Gothic" panose="020F0302020204030204"/>
                <a:ea typeface="+mn-ea"/>
                <a:cs typeface="+mn-cs"/>
              </a:rPr>
              <a:t>ly</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true! </a:t>
            </a:r>
          </a:p>
        </p:txBody>
      </p:sp>
      <p:sp>
        <p:nvSpPr>
          <p:cNvPr id="7" name="Rounded Rectangle 6"/>
          <p:cNvSpPr/>
          <p:nvPr/>
        </p:nvSpPr>
        <p:spPr>
          <a:xfrm>
            <a:off x="6372376" y="1580860"/>
            <a:ext cx="5479725" cy="1004645"/>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EA5F00"/>
                </a:solidFill>
                <a:effectLst/>
                <a:uLnTx/>
                <a:uFillTx/>
                <a:latin typeface="Century Gothic" panose="020F0302020204030204"/>
                <a:ea typeface="+mn-ea"/>
                <a:cs typeface="+mn-cs"/>
              </a:rPr>
              <a:t>möglich</a:t>
            </a:r>
            <a:r>
              <a:rPr kumimoji="0" lang="en-GB" sz="2800" b="1" i="0" u="sng" strike="noStrike" kern="1200" cap="none" spc="0" normalizeH="0" baseline="0" noProof="0" dirty="0" err="1">
                <a:ln>
                  <a:noFill/>
                </a:ln>
                <a:solidFill>
                  <a:srgbClr val="EA5F00"/>
                </a:solidFill>
                <a:effectLst/>
                <a:uLnTx/>
                <a:uFillTx/>
                <a:latin typeface="Century Gothic" panose="020F0302020204030204"/>
                <a:ea typeface="+mn-ea"/>
                <a:cs typeface="+mn-cs"/>
              </a:rPr>
              <a:t>erweise</a:t>
            </a:r>
            <a: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wahr</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Right Arrow 7"/>
          <p:cNvSpPr/>
          <p:nvPr/>
        </p:nvSpPr>
        <p:spPr>
          <a:xfrm>
            <a:off x="4873887" y="1834425"/>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ounded Rectangle 9"/>
          <p:cNvSpPr/>
          <p:nvPr/>
        </p:nvSpPr>
        <p:spPr>
          <a:xfrm>
            <a:off x="255372" y="3637300"/>
            <a:ext cx="5005441" cy="2552882"/>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Das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teilweise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korrekt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Luckily (happily) he has no problems.</a:t>
            </a:r>
          </a:p>
        </p:txBody>
      </p:sp>
      <p:sp>
        <p:nvSpPr>
          <p:cNvPr id="11" name="Rounded Rectangle 10"/>
          <p:cNvSpPr/>
          <p:nvPr/>
        </p:nvSpPr>
        <p:spPr>
          <a:xfrm>
            <a:off x="6372376" y="3599174"/>
            <a:ext cx="5728875" cy="2591008"/>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would the following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sadly</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normally/usually</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logically</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one and write a sentence in German.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206482"/>
            <a:ext cx="731881" cy="746394"/>
          </a:xfrm>
          <a:prstGeom prst="rect">
            <a:avLst/>
          </a:prstGeom>
        </p:spPr>
      </p:pic>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512202" cy="803714"/>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Some German adverbs have </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er</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weise</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 </a:t>
            </a:r>
            <a:b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b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where English adverbs often have </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ly</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endParaRPr>
          </a:p>
        </p:txBody>
      </p:sp>
      <p:cxnSp>
        <p:nvCxnSpPr>
          <p:cNvPr id="16" name="Straight Arrow Connector 15"/>
          <p:cNvCxnSpPr/>
          <p:nvPr/>
        </p:nvCxnSpPr>
        <p:spPr>
          <a:xfrm flipH="1">
            <a:off x="9969379" y="1466511"/>
            <a:ext cx="1180417" cy="484771"/>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E7DFD04-0EE5-4608-A7E4-12ED409242F7}"/>
              </a:ext>
            </a:extLst>
          </p:cNvPr>
          <p:cNvSpPr txBox="1"/>
          <p:nvPr/>
        </p:nvSpPr>
        <p:spPr>
          <a:xfrm>
            <a:off x="9629593" y="871988"/>
            <a:ext cx="2562407" cy="646331"/>
          </a:xfrm>
          <a:prstGeom prst="rect">
            <a:avLst/>
          </a:prstGeom>
          <a:solidFill>
            <a:srgbClr val="FBF0D5"/>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Weise </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means way, manner.</a:t>
            </a:r>
          </a:p>
        </p:txBody>
      </p:sp>
    </p:spTree>
    <p:extLst>
      <p:ext uri="{BB962C8B-B14F-4D97-AF65-F5344CB8AC3E}">
        <p14:creationId xmlns:p14="http://schemas.microsoft.com/office/powerpoint/2010/main" val="154911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22" presetClass="entr" presetSubtype="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4"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02164" y="300357"/>
            <a:ext cx="7886700" cy="681134"/>
          </a:xfrm>
          <a:prstGeom prst="rect">
            <a:avLst/>
          </a:prstGeom>
          <a:solidFill>
            <a:schemeClr val="accent5">
              <a:lumMod val="50000"/>
            </a:schemeClr>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Content Placeholder 2"/>
          <p:cNvSpPr txBox="1">
            <a:spLocks/>
          </p:cNvSpPr>
          <p:nvPr/>
        </p:nvSpPr>
        <p:spPr>
          <a:xfrm>
            <a:off x="916263" y="1462487"/>
            <a:ext cx="531914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ist nur teilweise korrekt.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Luckily (happily) he has no problems.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sadly</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normally, usually</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logically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Content Placeholder 3"/>
          <p:cNvSpPr txBox="1">
            <a:spLocks/>
          </p:cNvSpPr>
          <p:nvPr/>
        </p:nvSpPr>
        <p:spPr>
          <a:xfrm>
            <a:off x="6096000" y="1462487"/>
            <a:ext cx="566225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That is only partly/partially correct.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Glücklicherweise hat er keine Probleme.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traurigerweise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normalerweise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logischerweise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3516336" y="5746528"/>
            <a:ext cx="5159327"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Don’t forget to pronounce the words! </a:t>
            </a:r>
          </a:p>
        </p:txBody>
      </p:sp>
      <p:sp>
        <p:nvSpPr>
          <p:cNvPr id="12" name="Title 11"/>
          <p:cNvSpPr>
            <a:spLocks noGrp="1"/>
          </p:cNvSpPr>
          <p:nvPr>
            <p:ph type="title"/>
          </p:nvPr>
        </p:nvSpPr>
        <p:spPr>
          <a:xfrm>
            <a:off x="838200" y="4166"/>
            <a:ext cx="10515600" cy="1325563"/>
          </a:xfrm>
        </p:spPr>
        <p:txBody>
          <a:bodyPr/>
          <a:lstStyle/>
          <a:p>
            <a:pPr algn="ctr"/>
            <a:r>
              <a:rPr lang="en-GB" b="1" dirty="0">
                <a:solidFill>
                  <a:prstClr val="white"/>
                </a:solidFill>
              </a:rPr>
              <a:t>ANTWORTEN</a:t>
            </a:r>
          </a:p>
        </p:txBody>
      </p:sp>
      <p:cxnSp>
        <p:nvCxnSpPr>
          <p:cNvPr id="8" name="Straight Arrow Connector 7"/>
          <p:cNvCxnSpPr/>
          <p:nvPr/>
        </p:nvCxnSpPr>
        <p:spPr>
          <a:xfrm flipH="1" flipV="1">
            <a:off x="10163930" y="2782453"/>
            <a:ext cx="746866" cy="855703"/>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E7DFD04-0EE5-4608-A7E4-12ED409242F7}"/>
              </a:ext>
            </a:extLst>
          </p:cNvPr>
          <p:cNvSpPr txBox="1"/>
          <p:nvPr/>
        </p:nvSpPr>
        <p:spPr>
          <a:xfrm>
            <a:off x="9494125" y="3204398"/>
            <a:ext cx="2562407" cy="1200329"/>
          </a:xfrm>
          <a:prstGeom prst="rect">
            <a:avLst/>
          </a:prstGeom>
          <a:solidFill>
            <a:srgbClr val="FBF0D5"/>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Word Order 2 when you start your sentence with an adverb.</a:t>
            </a:r>
          </a:p>
        </p:txBody>
      </p:sp>
    </p:spTree>
    <p:extLst>
      <p:ext uri="{BB962C8B-B14F-4D97-AF65-F5344CB8AC3E}">
        <p14:creationId xmlns:p14="http://schemas.microsoft.com/office/powerpoint/2010/main" val="153311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22"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71335" cy="707849"/>
          </a:xfrm>
        </p:spPr>
        <p:txBody>
          <a:bodyPr>
            <a:normAutofit/>
          </a:bodyPr>
          <a:lstStyle/>
          <a:p>
            <a:r>
              <a:rPr lang="en-GB" sz="3600" b="1" dirty="0" err="1">
                <a:solidFill>
                  <a:schemeClr val="bg1"/>
                </a:solidFill>
              </a:rPr>
              <a:t>Phonetik</a:t>
            </a:r>
            <a:r>
              <a:rPr lang="en-GB" sz="3600" b="1" dirty="0">
                <a:solidFill>
                  <a:schemeClr val="bg1"/>
                </a:solidFill>
              </a:rPr>
              <a:t> / </a:t>
            </a:r>
            <a:r>
              <a:rPr lang="en-GB" sz="3600" b="1" dirty="0" err="1">
                <a:solidFill>
                  <a:schemeClr val="bg1"/>
                </a:solidFill>
              </a:rPr>
              <a:t>Vokabeln</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07336" y="2721114"/>
            <a:ext cx="1177732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Beispiel: </a:t>
            </a:r>
            <a:br>
              <a:rPr kumimoji="0" lang="de-DE"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
            <a:br>
              <a:rPr kumimoji="0" lang="de-DE"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FranzifängtvierzehnFischeamFreitag</a:t>
            </a: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 name="Straight Connector 6">
            <a:extLst>
              <a:ext uri="{FF2B5EF4-FFF2-40B4-BE49-F238E27FC236}">
                <a16:creationId xmlns:a16="http://schemas.microsoft.com/office/drawing/2014/main" id="{B569A235-AB1D-42DF-A8B4-E7D37129AEAD}"/>
              </a:ext>
            </a:extLst>
          </p:cNvPr>
          <p:cNvCxnSpPr>
            <a:cxnSpLocks/>
          </p:cNvCxnSpPr>
          <p:nvPr/>
        </p:nvCxnSpPr>
        <p:spPr>
          <a:xfrm>
            <a:off x="2601583" y="3868106"/>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10848-A76B-4CE0-8467-C157BFE4C446}"/>
              </a:ext>
            </a:extLst>
          </p:cNvPr>
          <p:cNvCxnSpPr>
            <a:cxnSpLocks/>
          </p:cNvCxnSpPr>
          <p:nvPr/>
        </p:nvCxnSpPr>
        <p:spPr>
          <a:xfrm>
            <a:off x="3927554" y="3868106"/>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E3A1A9-F997-469B-8B61-102D4FE7C113}"/>
              </a:ext>
            </a:extLst>
          </p:cNvPr>
          <p:cNvCxnSpPr>
            <a:cxnSpLocks/>
          </p:cNvCxnSpPr>
          <p:nvPr/>
        </p:nvCxnSpPr>
        <p:spPr>
          <a:xfrm>
            <a:off x="5948596" y="3868106"/>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0C4ACF-A041-4093-B0FF-403BF3B40C43}"/>
              </a:ext>
            </a:extLst>
          </p:cNvPr>
          <p:cNvCxnSpPr>
            <a:cxnSpLocks/>
          </p:cNvCxnSpPr>
          <p:nvPr/>
        </p:nvCxnSpPr>
        <p:spPr>
          <a:xfrm>
            <a:off x="7469704" y="3868106"/>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AA928B-D41E-4AD4-AC72-9E353B392763}"/>
              </a:ext>
            </a:extLst>
          </p:cNvPr>
          <p:cNvCxnSpPr>
            <a:cxnSpLocks/>
          </p:cNvCxnSpPr>
          <p:nvPr/>
        </p:nvCxnSpPr>
        <p:spPr>
          <a:xfrm>
            <a:off x="8282328" y="3868106"/>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7" name="Rounded Rectangle 11">
            <a:extLst>
              <a:ext uri="{FF2B5EF4-FFF2-40B4-BE49-F238E27FC236}">
                <a16:creationId xmlns:a16="http://schemas.microsoft.com/office/drawing/2014/main" id="{6580B498-0CCE-4F62-B43C-B8DF692B42E3}"/>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lang="en-GB" sz="2000" b="1" dirty="0">
                <a:solidFill>
                  <a:prstClr val="white"/>
                </a:solidFill>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997C25CE-3CF2-44B4-823B-4AD4F69E9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EF8C3FD6-00A3-4F07-B77C-9F8C61678F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0109"/>
          <a:stretch/>
        </p:blipFill>
        <p:spPr>
          <a:xfrm>
            <a:off x="81922" y="1033218"/>
            <a:ext cx="1830113" cy="1666867"/>
          </a:xfrm>
          <a:prstGeom prst="rect">
            <a:avLst/>
          </a:prstGeom>
        </p:spPr>
      </p:pic>
      <p:sp>
        <p:nvSpPr>
          <p:cNvPr id="8" name="TextBox 7">
            <a:extLst>
              <a:ext uri="{FF2B5EF4-FFF2-40B4-BE49-F238E27FC236}">
                <a16:creationId xmlns:a16="http://schemas.microsoft.com/office/drawing/2014/main" id="{16F70D53-4134-4F27-B9AA-9896CBD5B6C6}"/>
              </a:ext>
            </a:extLst>
          </p:cNvPr>
          <p:cNvSpPr txBox="1"/>
          <p:nvPr/>
        </p:nvSpPr>
        <p:spPr>
          <a:xfrm>
            <a:off x="2835667" y="1268380"/>
            <a:ext cx="9638675" cy="830997"/>
          </a:xfrm>
          <a:prstGeom prst="rect">
            <a:avLst/>
          </a:prstGeom>
          <a:noFill/>
        </p:spPr>
        <p:txBody>
          <a:bodyPr wrap="square" rtlCol="0">
            <a:spAutoFit/>
          </a:bodyPr>
          <a:lstStyle/>
          <a:p>
            <a:pPr algn="l"/>
            <a:r>
              <a:rPr lang="en-GB" sz="2400" dirty="0">
                <a:solidFill>
                  <a:schemeClr val="accent5">
                    <a:lumMod val="50000"/>
                  </a:schemeClr>
                </a:solidFill>
              </a:rPr>
              <a:t>Mia </a:t>
            </a:r>
            <a:r>
              <a:rPr lang="en-GB" sz="2400" dirty="0" err="1">
                <a:solidFill>
                  <a:schemeClr val="accent5">
                    <a:lumMod val="50000"/>
                  </a:schemeClr>
                </a:solidFill>
              </a:rPr>
              <a:t>hilft</a:t>
            </a:r>
            <a:r>
              <a:rPr lang="en-GB" sz="2400" dirty="0">
                <a:solidFill>
                  <a:schemeClr val="accent5">
                    <a:lumMod val="50000"/>
                  </a:schemeClr>
                </a:solidFill>
              </a:rPr>
              <a:t> Andrea </a:t>
            </a:r>
            <a:r>
              <a:rPr lang="en-GB" sz="2400" dirty="0" err="1">
                <a:solidFill>
                  <a:schemeClr val="accent5">
                    <a:lumMod val="50000"/>
                  </a:schemeClr>
                </a:solidFill>
              </a:rPr>
              <a:t>mit</a:t>
            </a:r>
            <a:r>
              <a:rPr lang="en-GB" sz="2400" dirty="0">
                <a:solidFill>
                  <a:schemeClr val="accent5">
                    <a:lumMod val="50000"/>
                  </a:schemeClr>
                </a:solidFill>
              </a:rPr>
              <a:t> den </a:t>
            </a:r>
            <a:r>
              <a:rPr lang="en-GB" sz="2400" dirty="0" err="1">
                <a:solidFill>
                  <a:schemeClr val="accent5">
                    <a:lumMod val="50000"/>
                  </a:schemeClr>
                </a:solidFill>
              </a:rPr>
              <a:t>Hausaufgaben</a:t>
            </a:r>
            <a:r>
              <a:rPr lang="en-GB" sz="2400" dirty="0">
                <a:solidFill>
                  <a:schemeClr val="accent5">
                    <a:lumMod val="50000"/>
                  </a:schemeClr>
                </a:solidFill>
              </a:rPr>
              <a:t>.</a:t>
            </a:r>
            <a:br>
              <a:rPr lang="en-GB" sz="2400" dirty="0">
                <a:solidFill>
                  <a:schemeClr val="accent5">
                    <a:lumMod val="50000"/>
                  </a:schemeClr>
                </a:solidFill>
              </a:rPr>
            </a:br>
            <a:r>
              <a:rPr lang="en-GB" sz="2400" dirty="0">
                <a:solidFill>
                  <a:schemeClr val="accent5">
                    <a:lumMod val="50000"/>
                  </a:schemeClr>
                </a:solidFill>
              </a:rPr>
              <a:t>Andrea </a:t>
            </a:r>
            <a:r>
              <a:rPr lang="en-GB" sz="2400" dirty="0" err="1">
                <a:solidFill>
                  <a:schemeClr val="accent5">
                    <a:lumMod val="50000"/>
                  </a:schemeClr>
                </a:solidFill>
              </a:rPr>
              <a:t>hört</a:t>
            </a:r>
            <a:r>
              <a:rPr lang="en-GB" sz="2400" dirty="0">
                <a:solidFill>
                  <a:schemeClr val="accent5">
                    <a:lumMod val="50000"/>
                  </a:schemeClr>
                </a:solidFill>
              </a:rPr>
              <a:t> Mia </a:t>
            </a:r>
            <a:r>
              <a:rPr lang="en-GB" sz="2400" dirty="0" err="1">
                <a:solidFill>
                  <a:schemeClr val="accent5">
                    <a:lumMod val="50000"/>
                  </a:schemeClr>
                </a:solidFill>
              </a:rPr>
              <a:t>zu</a:t>
            </a:r>
            <a:r>
              <a:rPr lang="en-GB" sz="2400" dirty="0">
                <a:solidFill>
                  <a:schemeClr val="accent5">
                    <a:lumMod val="50000"/>
                  </a:schemeClr>
                </a:solidFill>
              </a:rPr>
              <a:t>. Welches Wort hat die SSC [v]?</a:t>
            </a:r>
          </a:p>
        </p:txBody>
      </p:sp>
      <p:sp>
        <p:nvSpPr>
          <p:cNvPr id="10" name="Speech Bubble: Rectangle with Corners Rounded 9">
            <a:extLst>
              <a:ext uri="{FF2B5EF4-FFF2-40B4-BE49-F238E27FC236}">
                <a16:creationId xmlns:a16="http://schemas.microsoft.com/office/drawing/2014/main" id="{26408BF3-0264-432E-B966-DEB2E101EFA6}"/>
              </a:ext>
            </a:extLst>
          </p:cNvPr>
          <p:cNvSpPr/>
          <p:nvPr/>
        </p:nvSpPr>
        <p:spPr>
          <a:xfrm>
            <a:off x="2601583" y="2428407"/>
            <a:ext cx="3490179" cy="1000593"/>
          </a:xfrm>
          <a:prstGeom prst="wedgeRoundRectCallout">
            <a:avLst>
              <a:gd name="adj1" fmla="val -69795"/>
              <a:gd name="adj2" fmla="val -3637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V</a:t>
            </a:r>
            <a:r>
              <a:rPr lang="en-GB" sz="2400" dirty="0" err="1"/>
              <a:t>ierzehn</a:t>
            </a:r>
            <a:r>
              <a:rPr lang="en-GB" sz="2400" dirty="0"/>
              <a:t> </a:t>
            </a:r>
            <a:r>
              <a:rPr lang="en-GB" sz="2400" dirty="0" err="1"/>
              <a:t>beginnt</a:t>
            </a:r>
            <a:r>
              <a:rPr lang="en-GB" sz="2400" dirty="0"/>
              <a:t> </a:t>
            </a:r>
            <a:r>
              <a:rPr lang="en-GB" sz="2400" dirty="0" err="1"/>
              <a:t>mit</a:t>
            </a:r>
            <a:r>
              <a:rPr lang="en-GB" sz="2400" dirty="0"/>
              <a:t> [v], </a:t>
            </a:r>
            <a:r>
              <a:rPr lang="en-GB" sz="2400" dirty="0" err="1"/>
              <a:t>nicht</a:t>
            </a:r>
            <a:r>
              <a:rPr lang="en-GB" sz="2400" dirty="0"/>
              <a:t> </a:t>
            </a:r>
            <a:r>
              <a:rPr lang="en-GB" sz="2400" dirty="0" err="1"/>
              <a:t>wahr</a:t>
            </a:r>
            <a:r>
              <a:rPr lang="en-GB" sz="2400" dirty="0"/>
              <a:t>?</a:t>
            </a:r>
          </a:p>
        </p:txBody>
      </p:sp>
      <p:sp>
        <p:nvSpPr>
          <p:cNvPr id="19" name="Speech Bubble: Rectangle with Corners Rounded 18">
            <a:extLst>
              <a:ext uri="{FF2B5EF4-FFF2-40B4-BE49-F238E27FC236}">
                <a16:creationId xmlns:a16="http://schemas.microsoft.com/office/drawing/2014/main" id="{31D97939-1871-4C20-9DD0-E838F704D1A5}"/>
              </a:ext>
            </a:extLst>
          </p:cNvPr>
          <p:cNvSpPr/>
          <p:nvPr/>
        </p:nvSpPr>
        <p:spPr>
          <a:xfrm>
            <a:off x="8282328" y="4952813"/>
            <a:ext cx="1962707" cy="671563"/>
          </a:xfrm>
          <a:prstGeom prst="wedgeRoundRectCallout">
            <a:avLst>
              <a:gd name="adj1" fmla="val 63349"/>
              <a:gd name="adj2" fmla="val 2055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Ja</a:t>
            </a:r>
            <a:r>
              <a:rPr lang="en-GB" sz="2400" dirty="0"/>
              <a:t>, </a:t>
            </a:r>
            <a:r>
              <a:rPr lang="en-GB" sz="2400" dirty="0" err="1"/>
              <a:t>richtig</a:t>
            </a:r>
            <a:r>
              <a:rPr lang="en-GB" sz="2400" dirty="0"/>
              <a:t>!</a:t>
            </a:r>
          </a:p>
        </p:txBody>
      </p:sp>
      <p:sp>
        <p:nvSpPr>
          <p:cNvPr id="21" name="Speech Bubble: Rectangle with Corners Rounded 20">
            <a:extLst>
              <a:ext uri="{FF2B5EF4-FFF2-40B4-BE49-F238E27FC236}">
                <a16:creationId xmlns:a16="http://schemas.microsoft.com/office/drawing/2014/main" id="{A4B7F4CB-3430-4CC5-8DC2-D20DC3BF617F}"/>
              </a:ext>
            </a:extLst>
          </p:cNvPr>
          <p:cNvSpPr/>
          <p:nvPr/>
        </p:nvSpPr>
        <p:spPr>
          <a:xfrm>
            <a:off x="7083260" y="2392084"/>
            <a:ext cx="3829578" cy="1000593"/>
          </a:xfrm>
          <a:prstGeom prst="wedgeRoundRectCallout">
            <a:avLst>
              <a:gd name="adj1" fmla="val -69795"/>
              <a:gd name="adj2" fmla="val -3637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Und </a:t>
            </a:r>
            <a:r>
              <a:rPr lang="en-GB" sz="2400" dirty="0" err="1"/>
              <a:t>wie</a:t>
            </a:r>
            <a:r>
              <a:rPr lang="en-GB" sz="2400" dirty="0"/>
              <a:t> </a:t>
            </a:r>
            <a:r>
              <a:rPr lang="en-GB" sz="2400" dirty="0" err="1"/>
              <a:t>sagt</a:t>
            </a:r>
            <a:r>
              <a:rPr lang="en-GB" sz="2400" dirty="0"/>
              <a:t> man den </a:t>
            </a:r>
            <a:r>
              <a:rPr lang="en-GB" sz="2400" dirty="0" err="1"/>
              <a:t>Satz</a:t>
            </a:r>
            <a:r>
              <a:rPr lang="en-GB" sz="2400" dirty="0"/>
              <a:t> auf </a:t>
            </a:r>
            <a:r>
              <a:rPr lang="en-GB" sz="2400" dirty="0" err="1"/>
              <a:t>Englisch</a:t>
            </a:r>
            <a:r>
              <a:rPr lang="en-GB" sz="2400" dirty="0"/>
              <a:t>, Mia?</a:t>
            </a:r>
          </a:p>
        </p:txBody>
      </p:sp>
      <p:sp>
        <p:nvSpPr>
          <p:cNvPr id="22" name="Speech Bubble: Rectangle with Corners Rounded 21">
            <a:extLst>
              <a:ext uri="{FF2B5EF4-FFF2-40B4-BE49-F238E27FC236}">
                <a16:creationId xmlns:a16="http://schemas.microsoft.com/office/drawing/2014/main" id="{E42AC0DC-F4D1-4B08-A8AD-43F698FB3135}"/>
              </a:ext>
            </a:extLst>
          </p:cNvPr>
          <p:cNvSpPr/>
          <p:nvPr/>
        </p:nvSpPr>
        <p:spPr>
          <a:xfrm>
            <a:off x="1275505" y="5288594"/>
            <a:ext cx="6379499" cy="671563"/>
          </a:xfrm>
          <a:prstGeom prst="wedgeRoundRectCallout">
            <a:avLst>
              <a:gd name="adj1" fmla="val 63349"/>
              <a:gd name="adj2" fmla="val 2055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Franzi</a:t>
            </a:r>
            <a:r>
              <a:rPr lang="en-GB" sz="2400" dirty="0"/>
              <a:t> catches fourteen fish on Friday?</a:t>
            </a:r>
          </a:p>
        </p:txBody>
      </p:sp>
    </p:spTree>
    <p:extLst>
      <p:ext uri="{BB962C8B-B14F-4D97-AF65-F5344CB8AC3E}">
        <p14:creationId xmlns:p14="http://schemas.microsoft.com/office/powerpoint/2010/main" val="49642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1"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9E049AF-4A93-46C0-8E8E-3EFC849FAFF2}"/>
              </a:ext>
            </a:extLst>
          </p:cNvPr>
          <p:cNvSpPr/>
          <p:nvPr/>
        </p:nvSpPr>
        <p:spPr>
          <a:xfrm>
            <a:off x="778242" y="2345965"/>
            <a:ext cx="1629678"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59C5C7FE-A9D7-49E2-9EDD-7BE2AD8EF606}"/>
              </a:ext>
            </a:extLst>
          </p:cNvPr>
          <p:cNvSpPr txBox="1"/>
          <p:nvPr/>
        </p:nvSpPr>
        <p:spPr>
          <a:xfrm>
            <a:off x="803779" y="2339418"/>
            <a:ext cx="16166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Nähe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702629" cy="869950"/>
          </a:xfrm>
          <a:prstGeom prst="rect">
            <a:avLst/>
          </a:prstGeom>
        </p:spPr>
      </p:pic>
      <p:sp>
        <p:nvSpPr>
          <p:cNvPr id="4" name="Title 3"/>
          <p:cNvSpPr>
            <a:spLocks noGrp="1"/>
          </p:cNvSpPr>
          <p:nvPr>
            <p:ph type="title"/>
          </p:nvPr>
        </p:nvSpPr>
        <p:spPr>
          <a:xfrm>
            <a:off x="0" y="294041"/>
            <a:ext cx="4911634" cy="707849"/>
          </a:xfrm>
        </p:spPr>
        <p:txBody>
          <a:bodyPr>
            <a:normAutofit/>
          </a:bodyPr>
          <a:lstStyle/>
          <a:p>
            <a:r>
              <a:rPr lang="en-GB" sz="3600" b="1" dirty="0">
                <a:solidFill>
                  <a:schemeClr val="bg1"/>
                </a:solidFill>
              </a:rPr>
              <a:t>Wo </a:t>
            </a:r>
            <a:r>
              <a:rPr lang="en-GB" sz="3600" b="1" dirty="0" err="1">
                <a:solidFill>
                  <a:schemeClr val="bg1"/>
                </a:solidFill>
              </a:rPr>
              <a:t>ist</a:t>
            </a:r>
            <a:r>
              <a:rPr lang="en-GB" sz="3600" b="1" dirty="0">
                <a:solidFill>
                  <a:schemeClr val="bg1"/>
                </a:solidFill>
              </a:rPr>
              <a:t> das </a:t>
            </a:r>
            <a:r>
              <a:rPr lang="en-GB" sz="3600" b="1" dirty="0" err="1">
                <a:solidFill>
                  <a:schemeClr val="bg1"/>
                </a:solidFill>
              </a:rPr>
              <a:t>genau</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63349" y="247046"/>
            <a:ext cx="149397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68114" y="1201388"/>
            <a:ext cx="1039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know to use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R3</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(dative) to describe </a:t>
            </a:r>
            <a:r>
              <a:rPr kumimoji="0" lang="en-US" sz="2400" b="0" i="1"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location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TextBox 5">
            <a:extLst>
              <a:ext uri="{FF2B5EF4-FFF2-40B4-BE49-F238E27FC236}">
                <a16:creationId xmlns:a16="http://schemas.microsoft.com/office/drawing/2014/main" id="{58FB02AA-80E6-48D7-BDE0-A10BA06E4734}"/>
              </a:ext>
            </a:extLst>
          </p:cNvPr>
          <p:cNvSpPr txBox="1"/>
          <p:nvPr/>
        </p:nvSpPr>
        <p:spPr>
          <a:xfrm>
            <a:off x="68113" y="1717414"/>
            <a:ext cx="1039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Here are a few useful ways to say where things are:</a:t>
            </a:r>
          </a:p>
        </p:txBody>
      </p:sp>
      <p:sp>
        <p:nvSpPr>
          <p:cNvPr id="10" name="Rectangle 9">
            <a:extLst>
              <a:ext uri="{FF2B5EF4-FFF2-40B4-BE49-F238E27FC236}">
                <a16:creationId xmlns:a16="http://schemas.microsoft.com/office/drawing/2014/main" id="{2F93E6A4-D96F-4588-BF4F-74ADE0B90C5B}"/>
              </a:ext>
            </a:extLst>
          </p:cNvPr>
          <p:cNvSpPr/>
          <p:nvPr/>
        </p:nvSpPr>
        <p:spPr>
          <a:xfrm>
            <a:off x="115880" y="3443886"/>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6E3BF67C-5B3A-4C97-99CC-EFA524B32FCF}"/>
              </a:ext>
            </a:extLst>
          </p:cNvPr>
          <p:cNvSpPr txBox="1"/>
          <p:nvPr/>
        </p:nvSpPr>
        <p:spPr>
          <a:xfrm>
            <a:off x="102807" y="3435402"/>
            <a:ext cx="646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R3:</a:t>
            </a:r>
          </a:p>
        </p:txBody>
      </p:sp>
      <p:sp>
        <p:nvSpPr>
          <p:cNvPr id="14" name="Rectangle 13">
            <a:extLst>
              <a:ext uri="{FF2B5EF4-FFF2-40B4-BE49-F238E27FC236}">
                <a16:creationId xmlns:a16="http://schemas.microsoft.com/office/drawing/2014/main" id="{72530D00-8F54-4A50-BA55-DD07DDD1EE96}"/>
              </a:ext>
            </a:extLst>
          </p:cNvPr>
          <p:cNvSpPr/>
          <p:nvPr/>
        </p:nvSpPr>
        <p:spPr>
          <a:xfrm>
            <a:off x="778242" y="3420517"/>
            <a:ext cx="196799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0E61CE9B-659F-403D-9494-B250A9236520}"/>
              </a:ext>
            </a:extLst>
          </p:cNvPr>
          <p:cNvSpPr txBox="1"/>
          <p:nvPr/>
        </p:nvSpPr>
        <p:spPr>
          <a:xfrm>
            <a:off x="585272" y="2804177"/>
            <a:ext cx="35320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nearby</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area, vicinity</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8CF49E7F-0086-487E-A4A3-17BE4B9CD47A}"/>
              </a:ext>
            </a:extLst>
          </p:cNvPr>
          <p:cNvSpPr txBox="1"/>
          <p:nvPr/>
        </p:nvSpPr>
        <p:spPr>
          <a:xfrm>
            <a:off x="780849" y="3430560"/>
            <a:ext cx="193330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Nähe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3B8A7F02-B73B-4EB5-B307-B163BF8042AE}"/>
              </a:ext>
            </a:extLst>
          </p:cNvPr>
          <p:cNvSpPr txBox="1"/>
          <p:nvPr/>
        </p:nvSpPr>
        <p:spPr>
          <a:xfrm>
            <a:off x="740619" y="3890940"/>
            <a:ext cx="138914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near to</a:t>
            </a:r>
          </a:p>
        </p:txBody>
      </p:sp>
      <p:sp>
        <p:nvSpPr>
          <p:cNvPr id="18" name="Rectangle 17">
            <a:extLst>
              <a:ext uri="{FF2B5EF4-FFF2-40B4-BE49-F238E27FC236}">
                <a16:creationId xmlns:a16="http://schemas.microsoft.com/office/drawing/2014/main" id="{E347B265-62E8-46EE-A60D-CB21FC2F9C36}"/>
              </a:ext>
            </a:extLst>
          </p:cNvPr>
          <p:cNvSpPr/>
          <p:nvPr/>
        </p:nvSpPr>
        <p:spPr>
          <a:xfrm>
            <a:off x="3697383" y="3432925"/>
            <a:ext cx="2655281"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8EE7907B-AB65-4EDD-84EF-932E227B9C2A}"/>
              </a:ext>
            </a:extLst>
          </p:cNvPr>
          <p:cNvSpPr/>
          <p:nvPr/>
        </p:nvSpPr>
        <p:spPr>
          <a:xfrm>
            <a:off x="6409596" y="3432926"/>
            <a:ext cx="2655281"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407BA2E9-F398-4DF5-8E8E-CAF7C17966C1}"/>
              </a:ext>
            </a:extLst>
          </p:cNvPr>
          <p:cNvSpPr/>
          <p:nvPr/>
        </p:nvSpPr>
        <p:spPr>
          <a:xfrm>
            <a:off x="9261237" y="3432926"/>
            <a:ext cx="2655281"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22FA80D-68AB-482A-921C-F7CFEE3F558B}"/>
              </a:ext>
            </a:extLst>
          </p:cNvPr>
          <p:cNvSpPr txBox="1"/>
          <p:nvPr/>
        </p:nvSpPr>
        <p:spPr>
          <a:xfrm>
            <a:off x="3745150" y="3416550"/>
            <a:ext cx="26075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Bahnhof</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3B2D1A66-A7C8-49D0-80CB-70962B8E34E9}"/>
              </a:ext>
            </a:extLst>
          </p:cNvPr>
          <p:cNvSpPr txBox="1"/>
          <p:nvPr/>
        </p:nvSpPr>
        <p:spPr>
          <a:xfrm>
            <a:off x="6433478" y="3424792"/>
            <a:ext cx="26075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Kirche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613144F9-EF11-4708-B6D4-43DE0A65490C}"/>
              </a:ext>
            </a:extLst>
          </p:cNvPr>
          <p:cNvSpPr txBox="1"/>
          <p:nvPr/>
        </p:nvSpPr>
        <p:spPr>
          <a:xfrm>
            <a:off x="9361497" y="3437043"/>
            <a:ext cx="24721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Museum</a:t>
            </a:r>
          </a:p>
        </p:txBody>
      </p:sp>
      <p:sp>
        <p:nvSpPr>
          <p:cNvPr id="24" name="Oval 23">
            <a:extLst>
              <a:ext uri="{FF2B5EF4-FFF2-40B4-BE49-F238E27FC236}">
                <a16:creationId xmlns:a16="http://schemas.microsoft.com/office/drawing/2014/main" id="{494AE6C8-03AD-4FAB-9DA5-96FA5F8ED6A8}"/>
              </a:ext>
            </a:extLst>
          </p:cNvPr>
          <p:cNvSpPr/>
          <p:nvPr/>
        </p:nvSpPr>
        <p:spPr>
          <a:xfrm>
            <a:off x="9483968" y="3328628"/>
            <a:ext cx="850279" cy="65039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D016C4F3-C619-4D29-9961-3BC42AD7F3C8}"/>
              </a:ext>
            </a:extLst>
          </p:cNvPr>
          <p:cNvSpPr/>
          <p:nvPr/>
        </p:nvSpPr>
        <p:spPr>
          <a:xfrm>
            <a:off x="2778443" y="3417856"/>
            <a:ext cx="814240"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EC418D3B-9408-4CA6-A5A8-F8ACCCEED8AD}"/>
              </a:ext>
            </a:extLst>
          </p:cNvPr>
          <p:cNvSpPr txBox="1"/>
          <p:nvPr/>
        </p:nvSpPr>
        <p:spPr>
          <a:xfrm>
            <a:off x="2766843" y="3404553"/>
            <a:ext cx="8142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von</a:t>
            </a:r>
          </a:p>
        </p:txBody>
      </p:sp>
      <p:sp>
        <p:nvSpPr>
          <p:cNvPr id="2" name="Oval 1">
            <a:extLst>
              <a:ext uri="{FF2B5EF4-FFF2-40B4-BE49-F238E27FC236}">
                <a16:creationId xmlns:a16="http://schemas.microsoft.com/office/drawing/2014/main" id="{EAC8BC6C-D6BC-446D-8EDF-61248C83E63D}"/>
              </a:ext>
            </a:extLst>
          </p:cNvPr>
          <p:cNvSpPr/>
          <p:nvPr/>
        </p:nvSpPr>
        <p:spPr>
          <a:xfrm>
            <a:off x="2803171" y="3363763"/>
            <a:ext cx="2037806" cy="595258"/>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ED64C0-B3CA-47D2-A326-1523EB335D3D}"/>
              </a:ext>
            </a:extLst>
          </p:cNvPr>
          <p:cNvSpPr/>
          <p:nvPr/>
        </p:nvSpPr>
        <p:spPr>
          <a:xfrm>
            <a:off x="812946" y="4528097"/>
            <a:ext cx="1629678"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BB967990-7FF7-43BD-8471-2A4513CEFC52}"/>
              </a:ext>
            </a:extLst>
          </p:cNvPr>
          <p:cNvSpPr txBox="1"/>
          <p:nvPr/>
        </p:nvSpPr>
        <p:spPr>
          <a:xfrm>
            <a:off x="847176" y="4549103"/>
            <a:ext cx="16166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Seite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22F58451-C7A3-473A-9E19-A8E3B2424ABF}"/>
              </a:ext>
            </a:extLst>
          </p:cNvPr>
          <p:cNvSpPr txBox="1"/>
          <p:nvPr/>
        </p:nvSpPr>
        <p:spPr>
          <a:xfrm>
            <a:off x="619976" y="4986309"/>
            <a:ext cx="20378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page, side</a:t>
            </a:r>
          </a:p>
        </p:txBody>
      </p:sp>
      <p:sp>
        <p:nvSpPr>
          <p:cNvPr id="30" name="Rectangle 29">
            <a:extLst>
              <a:ext uri="{FF2B5EF4-FFF2-40B4-BE49-F238E27FC236}">
                <a16:creationId xmlns:a16="http://schemas.microsoft.com/office/drawing/2014/main" id="{A70A2E74-E120-4648-94FB-90ED1AA006CE}"/>
              </a:ext>
            </a:extLst>
          </p:cNvPr>
          <p:cNvSpPr/>
          <p:nvPr/>
        </p:nvSpPr>
        <p:spPr>
          <a:xfrm>
            <a:off x="162582" y="5506818"/>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3D184D7B-A92B-4C05-BDFB-425BFCA9E458}"/>
              </a:ext>
            </a:extLst>
          </p:cNvPr>
          <p:cNvSpPr txBox="1"/>
          <p:nvPr/>
        </p:nvSpPr>
        <p:spPr>
          <a:xfrm>
            <a:off x="152456" y="5506820"/>
            <a:ext cx="646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R3:</a:t>
            </a:r>
          </a:p>
        </p:txBody>
      </p:sp>
      <p:sp>
        <p:nvSpPr>
          <p:cNvPr id="32" name="Rectangle 31">
            <a:extLst>
              <a:ext uri="{FF2B5EF4-FFF2-40B4-BE49-F238E27FC236}">
                <a16:creationId xmlns:a16="http://schemas.microsoft.com/office/drawing/2014/main" id="{56E1894C-72A1-47E5-B5EF-A0B9D88E5E92}"/>
              </a:ext>
            </a:extLst>
          </p:cNvPr>
          <p:cNvSpPr/>
          <p:nvPr/>
        </p:nvSpPr>
        <p:spPr>
          <a:xfrm>
            <a:off x="826010" y="5507914"/>
            <a:ext cx="1331420"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D9A97A3D-C445-47D4-B9C6-CA5BE76035CE}"/>
              </a:ext>
            </a:extLst>
          </p:cNvPr>
          <p:cNvSpPr txBox="1"/>
          <p:nvPr/>
        </p:nvSpPr>
        <p:spPr>
          <a:xfrm>
            <a:off x="793073" y="5518676"/>
            <a:ext cx="133142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4CAD79D4-9152-4D85-824D-537DA2F70683}"/>
              </a:ext>
            </a:extLst>
          </p:cNvPr>
          <p:cNvSpPr txBox="1"/>
          <p:nvPr/>
        </p:nvSpPr>
        <p:spPr>
          <a:xfrm>
            <a:off x="920265" y="5950130"/>
            <a:ext cx="1209501"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the</a:t>
            </a:r>
          </a:p>
        </p:txBody>
      </p:sp>
      <p:sp>
        <p:nvSpPr>
          <p:cNvPr id="46" name="Rectangle 45">
            <a:extLst>
              <a:ext uri="{FF2B5EF4-FFF2-40B4-BE49-F238E27FC236}">
                <a16:creationId xmlns:a16="http://schemas.microsoft.com/office/drawing/2014/main" id="{2A094E85-4A58-4581-A441-1C6FABBF2418}"/>
              </a:ext>
            </a:extLst>
          </p:cNvPr>
          <p:cNvSpPr/>
          <p:nvPr/>
        </p:nvSpPr>
        <p:spPr>
          <a:xfrm>
            <a:off x="2256353" y="5501864"/>
            <a:ext cx="1331421"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11E6AB28-5D36-4157-874A-26E2608CD1C7}"/>
              </a:ext>
            </a:extLst>
          </p:cNvPr>
          <p:cNvSpPr txBox="1"/>
          <p:nvPr/>
        </p:nvSpPr>
        <p:spPr>
          <a:xfrm>
            <a:off x="2121582" y="5506820"/>
            <a:ext cx="16166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F0302020204030204"/>
              </a:rPr>
              <a:t>recht</a:t>
            </a:r>
            <a:r>
              <a:rPr lang="en-GB" sz="2400" b="1" dirty="0" err="1">
                <a:solidFill>
                  <a:srgbClr val="4472C4">
                    <a:lumMod val="50000"/>
                  </a:srgbClr>
                </a:solidFill>
                <a:latin typeface="Century Gothic" panose="020F0302020204030204"/>
              </a:rPr>
              <a:t>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1EFFE49C-45E7-440B-9313-98DEF9ED9F6B}"/>
              </a:ext>
            </a:extLst>
          </p:cNvPr>
          <p:cNvSpPr/>
          <p:nvPr/>
        </p:nvSpPr>
        <p:spPr>
          <a:xfrm>
            <a:off x="2778443" y="4522165"/>
            <a:ext cx="1629678"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D95D79BC-F3BC-4135-A0E2-F37629AE9A1F}"/>
              </a:ext>
            </a:extLst>
          </p:cNvPr>
          <p:cNvSpPr txBox="1"/>
          <p:nvPr/>
        </p:nvSpPr>
        <p:spPr>
          <a:xfrm>
            <a:off x="2772775" y="4542871"/>
            <a:ext cx="16166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rechts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E8D132A4-5219-4BC3-A547-7E9D4DB1841C}"/>
              </a:ext>
            </a:extLst>
          </p:cNvPr>
          <p:cNvSpPr/>
          <p:nvPr/>
        </p:nvSpPr>
        <p:spPr>
          <a:xfrm>
            <a:off x="4743940" y="4519699"/>
            <a:ext cx="1629678"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359B1543-725B-4162-BDA2-3912F3DA2A80}"/>
              </a:ext>
            </a:extLst>
          </p:cNvPr>
          <p:cNvSpPr txBox="1"/>
          <p:nvPr/>
        </p:nvSpPr>
        <p:spPr>
          <a:xfrm>
            <a:off x="4729818" y="4556179"/>
            <a:ext cx="16166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links</a:t>
            </a:r>
          </a:p>
        </p:txBody>
      </p:sp>
      <p:sp>
        <p:nvSpPr>
          <p:cNvPr id="51" name="TextBox 50">
            <a:extLst>
              <a:ext uri="{FF2B5EF4-FFF2-40B4-BE49-F238E27FC236}">
                <a16:creationId xmlns:a16="http://schemas.microsoft.com/office/drawing/2014/main" id="{75CBB866-F26C-4719-A297-59C22BFC6E9D}"/>
              </a:ext>
            </a:extLst>
          </p:cNvPr>
          <p:cNvSpPr txBox="1"/>
          <p:nvPr/>
        </p:nvSpPr>
        <p:spPr>
          <a:xfrm>
            <a:off x="2486747" y="4968998"/>
            <a:ext cx="2194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the) right</a:t>
            </a:r>
          </a:p>
        </p:txBody>
      </p:sp>
      <p:sp>
        <p:nvSpPr>
          <p:cNvPr id="52" name="TextBox 51">
            <a:extLst>
              <a:ext uri="{FF2B5EF4-FFF2-40B4-BE49-F238E27FC236}">
                <a16:creationId xmlns:a16="http://schemas.microsoft.com/office/drawing/2014/main" id="{B2D23A7F-4090-450D-8AC7-7AC7219F343F}"/>
              </a:ext>
            </a:extLst>
          </p:cNvPr>
          <p:cNvSpPr txBox="1"/>
          <p:nvPr/>
        </p:nvSpPr>
        <p:spPr>
          <a:xfrm>
            <a:off x="4450455" y="4965250"/>
            <a:ext cx="2194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the) left</a:t>
            </a:r>
          </a:p>
        </p:txBody>
      </p:sp>
      <p:sp>
        <p:nvSpPr>
          <p:cNvPr id="53" name="Rectangle 52">
            <a:extLst>
              <a:ext uri="{FF2B5EF4-FFF2-40B4-BE49-F238E27FC236}">
                <a16:creationId xmlns:a16="http://schemas.microsoft.com/office/drawing/2014/main" id="{9C278CF9-C8AA-49CF-8001-4984AAE79514}"/>
              </a:ext>
            </a:extLst>
          </p:cNvPr>
          <p:cNvSpPr/>
          <p:nvPr/>
        </p:nvSpPr>
        <p:spPr>
          <a:xfrm>
            <a:off x="3693213" y="5502897"/>
            <a:ext cx="1069728"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07F14985-C799-49F7-BE33-68E6EE7E50B7}"/>
              </a:ext>
            </a:extLst>
          </p:cNvPr>
          <p:cNvSpPr txBox="1"/>
          <p:nvPr/>
        </p:nvSpPr>
        <p:spPr>
          <a:xfrm>
            <a:off x="3552718" y="5509828"/>
            <a:ext cx="12053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Seite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06C094ED-B3E8-4D0A-9647-5A91E5F8317F}"/>
              </a:ext>
            </a:extLst>
          </p:cNvPr>
          <p:cNvSpPr txBox="1"/>
          <p:nvPr/>
        </p:nvSpPr>
        <p:spPr>
          <a:xfrm>
            <a:off x="2089927" y="5934080"/>
            <a:ext cx="202742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right (hand)</a:t>
            </a:r>
          </a:p>
        </p:txBody>
      </p:sp>
      <p:sp>
        <p:nvSpPr>
          <p:cNvPr id="56" name="TextBox 55">
            <a:extLst>
              <a:ext uri="{FF2B5EF4-FFF2-40B4-BE49-F238E27FC236}">
                <a16:creationId xmlns:a16="http://schemas.microsoft.com/office/drawing/2014/main" id="{364A9389-73B0-4A95-A4B8-47887115D488}"/>
              </a:ext>
            </a:extLst>
          </p:cNvPr>
          <p:cNvSpPr txBox="1"/>
          <p:nvPr/>
        </p:nvSpPr>
        <p:spPr>
          <a:xfrm>
            <a:off x="3910683" y="5931059"/>
            <a:ext cx="90827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side</a:t>
            </a:r>
          </a:p>
        </p:txBody>
      </p:sp>
      <p:sp>
        <p:nvSpPr>
          <p:cNvPr id="57" name="Rectangle 56">
            <a:extLst>
              <a:ext uri="{FF2B5EF4-FFF2-40B4-BE49-F238E27FC236}">
                <a16:creationId xmlns:a16="http://schemas.microsoft.com/office/drawing/2014/main" id="{1C913A71-D3DF-4F21-BAAC-4D07CDC4A725}"/>
              </a:ext>
            </a:extLst>
          </p:cNvPr>
          <p:cNvSpPr/>
          <p:nvPr/>
        </p:nvSpPr>
        <p:spPr>
          <a:xfrm>
            <a:off x="5343838" y="5463490"/>
            <a:ext cx="1331420"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6BFE73AF-25C5-472A-9351-850C3A07037C}"/>
              </a:ext>
            </a:extLst>
          </p:cNvPr>
          <p:cNvSpPr txBox="1"/>
          <p:nvPr/>
        </p:nvSpPr>
        <p:spPr>
          <a:xfrm>
            <a:off x="5377371" y="5468446"/>
            <a:ext cx="133142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AE8B3331-7F1A-4F3B-AD09-5F63BA38BE0A}"/>
              </a:ext>
            </a:extLst>
          </p:cNvPr>
          <p:cNvSpPr/>
          <p:nvPr/>
        </p:nvSpPr>
        <p:spPr>
          <a:xfrm>
            <a:off x="6774181" y="5457440"/>
            <a:ext cx="1331421"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B71F001E-6892-4B99-9B41-7BC89884280D}"/>
              </a:ext>
            </a:extLst>
          </p:cNvPr>
          <p:cNvSpPr txBox="1"/>
          <p:nvPr/>
        </p:nvSpPr>
        <p:spPr>
          <a:xfrm>
            <a:off x="6651609" y="5476471"/>
            <a:ext cx="16166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F0302020204030204"/>
              </a:rPr>
              <a:t>link</a:t>
            </a:r>
            <a:r>
              <a:rPr lang="en-GB" sz="2400" b="1" dirty="0" err="1">
                <a:solidFill>
                  <a:srgbClr val="4472C4">
                    <a:lumMod val="50000"/>
                  </a:srgbClr>
                </a:solidFill>
                <a:latin typeface="Century Gothic" panose="020F0302020204030204"/>
              </a:rPr>
              <a:t>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FF9ADC36-0283-4554-B469-8CEC79A391DE}"/>
              </a:ext>
            </a:extLst>
          </p:cNvPr>
          <p:cNvSpPr/>
          <p:nvPr/>
        </p:nvSpPr>
        <p:spPr>
          <a:xfrm>
            <a:off x="8211041" y="5458473"/>
            <a:ext cx="1069728"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917A9EFC-EA47-4A57-89AB-62DEE61CCCF5}"/>
              </a:ext>
            </a:extLst>
          </p:cNvPr>
          <p:cNvSpPr txBox="1"/>
          <p:nvPr/>
        </p:nvSpPr>
        <p:spPr>
          <a:xfrm>
            <a:off x="8132440" y="5478236"/>
            <a:ext cx="12053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Seite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0589D24C-75DC-4346-9044-75924E5516E3}"/>
              </a:ext>
            </a:extLst>
          </p:cNvPr>
          <p:cNvSpPr txBox="1"/>
          <p:nvPr/>
        </p:nvSpPr>
        <p:spPr>
          <a:xfrm>
            <a:off x="5445863" y="5919863"/>
            <a:ext cx="1209501"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the</a:t>
            </a:r>
          </a:p>
        </p:txBody>
      </p:sp>
      <p:sp>
        <p:nvSpPr>
          <p:cNvPr id="64" name="TextBox 63">
            <a:extLst>
              <a:ext uri="{FF2B5EF4-FFF2-40B4-BE49-F238E27FC236}">
                <a16:creationId xmlns:a16="http://schemas.microsoft.com/office/drawing/2014/main" id="{C553F423-9ED5-4AF8-B012-B41749A99508}"/>
              </a:ext>
            </a:extLst>
          </p:cNvPr>
          <p:cNvSpPr txBox="1"/>
          <p:nvPr/>
        </p:nvSpPr>
        <p:spPr>
          <a:xfrm>
            <a:off x="6615525" y="5903813"/>
            <a:ext cx="202742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left (hand)</a:t>
            </a:r>
          </a:p>
        </p:txBody>
      </p:sp>
      <p:sp>
        <p:nvSpPr>
          <p:cNvPr id="65" name="TextBox 64">
            <a:extLst>
              <a:ext uri="{FF2B5EF4-FFF2-40B4-BE49-F238E27FC236}">
                <a16:creationId xmlns:a16="http://schemas.microsoft.com/office/drawing/2014/main" id="{A5C7C06E-D71F-47C9-BD2F-587833E09311}"/>
              </a:ext>
            </a:extLst>
          </p:cNvPr>
          <p:cNvSpPr txBox="1"/>
          <p:nvPr/>
        </p:nvSpPr>
        <p:spPr>
          <a:xfrm>
            <a:off x="8436281" y="5900792"/>
            <a:ext cx="90827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side</a:t>
            </a:r>
          </a:p>
        </p:txBody>
      </p:sp>
      <p:sp>
        <p:nvSpPr>
          <p:cNvPr id="66" name="Speech Bubble: Rectangle with Corners Rounded 65">
            <a:extLst>
              <a:ext uri="{FF2B5EF4-FFF2-40B4-BE49-F238E27FC236}">
                <a16:creationId xmlns:a16="http://schemas.microsoft.com/office/drawing/2014/main" id="{95F615A2-759E-431F-9C96-26640BB3EF89}"/>
              </a:ext>
            </a:extLst>
          </p:cNvPr>
          <p:cNvSpPr/>
          <p:nvPr/>
        </p:nvSpPr>
        <p:spPr>
          <a:xfrm>
            <a:off x="7784063" y="2002701"/>
            <a:ext cx="4207795" cy="1101191"/>
          </a:xfrm>
          <a:prstGeom prst="wedgeRoundRectCallout">
            <a:avLst>
              <a:gd name="adj1" fmla="val -20833"/>
              <a:gd name="adj2" fmla="val 662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von + </a:t>
            </a:r>
            <a:r>
              <a:rPr lang="en-GB" sz="2000" dirty="0" err="1"/>
              <a:t>dem</a:t>
            </a:r>
            <a:r>
              <a:rPr lang="en-GB" sz="2000" dirty="0"/>
              <a:t> </a:t>
            </a:r>
            <a:r>
              <a:rPr lang="en-GB" sz="2000" dirty="0">
                <a:sym typeface="Wingdings" panose="05000000000000000000" pitchFamily="2" charset="2"/>
              </a:rPr>
              <a:t> </a:t>
            </a:r>
            <a:r>
              <a:rPr lang="en-GB" sz="2000" b="1" dirty="0" err="1">
                <a:sym typeface="Wingdings" panose="05000000000000000000" pitchFamily="2" charset="2"/>
              </a:rPr>
              <a:t>vom</a:t>
            </a:r>
            <a:r>
              <a:rPr lang="en-GB" sz="2000" dirty="0">
                <a:sym typeface="Wingdings" panose="05000000000000000000" pitchFamily="2" charset="2"/>
              </a:rPr>
              <a:t/>
            </a:r>
            <a:br>
              <a:rPr lang="en-GB" sz="2000" dirty="0">
                <a:sym typeface="Wingdings" panose="05000000000000000000" pitchFamily="2" charset="2"/>
              </a:rPr>
            </a:br>
            <a:r>
              <a:rPr lang="en-GB" sz="2000" b="1" dirty="0" err="1">
                <a:sym typeface="Wingdings" panose="05000000000000000000" pitchFamily="2" charset="2"/>
              </a:rPr>
              <a:t>vom</a:t>
            </a:r>
            <a:r>
              <a:rPr lang="en-GB" sz="2000" dirty="0">
                <a:sym typeface="Wingdings" panose="05000000000000000000" pitchFamily="2" charset="2"/>
              </a:rPr>
              <a:t> </a:t>
            </a:r>
            <a:r>
              <a:rPr lang="en-GB" sz="2000" dirty="0" err="1">
                <a:sym typeface="Wingdings" panose="05000000000000000000" pitchFamily="2" charset="2"/>
              </a:rPr>
              <a:t>Bahnhof</a:t>
            </a:r>
            <a:r>
              <a:rPr lang="en-GB" sz="2000" dirty="0">
                <a:sym typeface="Wingdings" panose="05000000000000000000" pitchFamily="2" charset="2"/>
              </a:rPr>
              <a:t> </a:t>
            </a:r>
            <a:br>
              <a:rPr lang="en-GB" sz="2000" dirty="0">
                <a:sym typeface="Wingdings" panose="05000000000000000000" pitchFamily="2" charset="2"/>
              </a:rPr>
            </a:br>
            <a:r>
              <a:rPr lang="en-GB" sz="2000" b="1" dirty="0" err="1">
                <a:sym typeface="Wingdings" panose="05000000000000000000" pitchFamily="2" charset="2"/>
              </a:rPr>
              <a:t>vom</a:t>
            </a:r>
            <a:r>
              <a:rPr lang="en-GB" sz="2000" dirty="0">
                <a:sym typeface="Wingdings" panose="05000000000000000000" pitchFamily="2" charset="2"/>
              </a:rPr>
              <a:t> Museum</a:t>
            </a:r>
            <a:endParaRPr lang="en-GB" sz="2000" dirty="0"/>
          </a:p>
        </p:txBody>
      </p:sp>
      <p:sp>
        <p:nvSpPr>
          <p:cNvPr id="67" name="Speech Bubble: Rectangle with Corners Rounded 66">
            <a:extLst>
              <a:ext uri="{FF2B5EF4-FFF2-40B4-BE49-F238E27FC236}">
                <a16:creationId xmlns:a16="http://schemas.microsoft.com/office/drawing/2014/main" id="{57C3FC4D-0933-400C-B028-4CC6A495DF29}"/>
              </a:ext>
            </a:extLst>
          </p:cNvPr>
          <p:cNvSpPr/>
          <p:nvPr/>
        </p:nvSpPr>
        <p:spPr>
          <a:xfrm>
            <a:off x="7573335" y="4362616"/>
            <a:ext cx="4207795" cy="864840"/>
          </a:xfrm>
          <a:prstGeom prst="wedgeRoundRectCallout">
            <a:avLst>
              <a:gd name="adj1" fmla="val -30457"/>
              <a:gd name="adj2" fmla="val 4987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Note: these are R3 (dative)</a:t>
            </a:r>
            <a:br>
              <a:rPr lang="en-GB" sz="2000" dirty="0"/>
            </a:br>
            <a:r>
              <a:rPr lang="en-GB" sz="2000" dirty="0"/>
              <a:t>adjective endings.</a:t>
            </a:r>
          </a:p>
        </p:txBody>
      </p:sp>
      <p:cxnSp>
        <p:nvCxnSpPr>
          <p:cNvPr id="69" name="Straight Arrow Connector 68">
            <a:extLst>
              <a:ext uri="{FF2B5EF4-FFF2-40B4-BE49-F238E27FC236}">
                <a16:creationId xmlns:a16="http://schemas.microsoft.com/office/drawing/2014/main" id="{04943204-E824-4804-8CEA-BC7A61C3EEEA}"/>
              </a:ext>
            </a:extLst>
          </p:cNvPr>
          <p:cNvCxnSpPr>
            <a:cxnSpLocks/>
            <a:stCxn id="67" idx="1"/>
          </p:cNvCxnSpPr>
          <p:nvPr/>
        </p:nvCxnSpPr>
        <p:spPr>
          <a:xfrm flipH="1">
            <a:off x="3583782" y="4795036"/>
            <a:ext cx="3989553" cy="811437"/>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FE82A3A-D84D-4563-9AF6-36CFE2252386}"/>
              </a:ext>
            </a:extLst>
          </p:cNvPr>
          <p:cNvCxnSpPr>
            <a:cxnSpLocks/>
            <a:stCxn id="67" idx="2"/>
          </p:cNvCxnSpPr>
          <p:nvPr/>
        </p:nvCxnSpPr>
        <p:spPr>
          <a:xfrm flipH="1">
            <a:off x="7629241" y="5227456"/>
            <a:ext cx="2047992" cy="345388"/>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67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0"/>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5"/>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46"/>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55"/>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54"/>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53"/>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8"/>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57"/>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63"/>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60"/>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59"/>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64"/>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62"/>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61"/>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65"/>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67"/>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69"/>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7" grpId="0"/>
      <p:bldP spid="6" grpId="0"/>
      <p:bldP spid="10" grpId="0" animBg="1"/>
      <p:bldP spid="11" grpId="0"/>
      <p:bldP spid="14" grpId="0" animBg="1"/>
      <p:bldP spid="15" grpId="0"/>
      <p:bldP spid="16" grpId="0"/>
      <p:bldP spid="17" grpId="0"/>
      <p:bldP spid="18" grpId="0" animBg="1"/>
      <p:bldP spid="19" grpId="0" animBg="1"/>
      <p:bldP spid="20" grpId="0" animBg="1"/>
      <p:bldP spid="21" grpId="0"/>
      <p:bldP spid="22" grpId="0"/>
      <p:bldP spid="23" grpId="0"/>
      <p:bldP spid="24" grpId="0" animBg="1"/>
      <p:bldP spid="25" grpId="0" animBg="1"/>
      <p:bldP spid="26" grpId="0"/>
      <p:bldP spid="2" grpId="0" animBg="1"/>
      <p:bldP spid="27" grpId="0" animBg="1"/>
      <p:bldP spid="28" grpId="0"/>
      <p:bldP spid="29" grpId="0"/>
      <p:bldP spid="30" grpId="0" animBg="1"/>
      <p:bldP spid="31" grpId="0"/>
      <p:bldP spid="32" grpId="0" animBg="1"/>
      <p:bldP spid="33" grpId="0"/>
      <p:bldP spid="34" grpId="0"/>
      <p:bldP spid="46" grpId="0" animBg="1"/>
      <p:bldP spid="45" grpId="0"/>
      <p:bldP spid="48" grpId="0" animBg="1"/>
      <p:bldP spid="47" grpId="0"/>
      <p:bldP spid="49" grpId="0" animBg="1"/>
      <p:bldP spid="50" grpId="0"/>
      <p:bldP spid="51" grpId="0"/>
      <p:bldP spid="52" grpId="0"/>
      <p:bldP spid="53" grpId="0" animBg="1"/>
      <p:bldP spid="54" grpId="0"/>
      <p:bldP spid="55" grpId="0"/>
      <p:bldP spid="56" grpId="0"/>
      <p:bldP spid="57" grpId="0" animBg="1"/>
      <p:bldP spid="58" grpId="0"/>
      <p:bldP spid="59" grpId="0" animBg="1"/>
      <p:bldP spid="60" grpId="0"/>
      <p:bldP spid="61" grpId="0" animBg="1"/>
      <p:bldP spid="62" grpId="0"/>
      <p:bldP spid="63" grpId="0"/>
      <p:bldP spid="64" grpId="0"/>
      <p:bldP spid="65" grpId="0"/>
      <p:bldP spid="66" grpId="0" animBg="1"/>
      <p:bldP spid="6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541149A7-6B24-4A30-A6A1-C0DC2A05E4A3}"/>
              </a:ext>
            </a:extLst>
          </p:cNvPr>
          <p:cNvSpPr txBox="1"/>
          <p:nvPr/>
        </p:nvSpPr>
        <p:spPr>
          <a:xfrm>
            <a:off x="3182112" y="2425479"/>
            <a:ext cx="3147517" cy="461665"/>
          </a:xfrm>
          <a:prstGeom prst="rect">
            <a:avLst/>
          </a:prstGeom>
          <a:noFill/>
        </p:spPr>
        <p:txBody>
          <a:bodyPr wrap="square" rtlCol="0">
            <a:spAutoFit/>
          </a:bodyPr>
          <a:lstStyle/>
          <a:p>
            <a:pPr algn="l"/>
            <a:r>
              <a:rPr lang="en-GB" sz="2400" dirty="0">
                <a:solidFill>
                  <a:schemeClr val="accent5">
                    <a:lumMod val="50000"/>
                  </a:schemeClr>
                </a:solidFill>
              </a:rPr>
              <a:t>Sie </a:t>
            </a:r>
            <a:r>
              <a:rPr lang="en-GB" sz="2400" dirty="0" err="1">
                <a:solidFill>
                  <a:schemeClr val="accent5">
                    <a:lumMod val="50000"/>
                  </a:schemeClr>
                </a:solidFill>
              </a:rPr>
              <a:t>gehen</a:t>
            </a:r>
            <a:r>
              <a:rPr lang="en-GB" sz="2400" dirty="0">
                <a:solidFill>
                  <a:schemeClr val="accent5">
                    <a:lumMod val="50000"/>
                  </a:schemeClr>
                </a:solidFill>
              </a:rPr>
              <a:t> </a:t>
            </a:r>
            <a:r>
              <a:rPr lang="en-GB" sz="2400" dirty="0" err="1">
                <a:solidFill>
                  <a:schemeClr val="accent5">
                    <a:lumMod val="50000"/>
                  </a:schemeClr>
                </a:solidFill>
              </a:rPr>
              <a:t>direkt</a:t>
            </a:r>
            <a:r>
              <a:rPr lang="en-GB" sz="2400" dirty="0">
                <a:solidFill>
                  <a:schemeClr val="accent5">
                    <a:lumMod val="50000"/>
                  </a:schemeClr>
                </a:solidFill>
              </a:rPr>
              <a:t>…</a:t>
            </a:r>
          </a:p>
        </p:txBody>
      </p:sp>
      <p:graphicFrame>
        <p:nvGraphicFramePr>
          <p:cNvPr id="2" name="Table 31">
            <a:extLst>
              <a:ext uri="{FF2B5EF4-FFF2-40B4-BE49-F238E27FC236}">
                <a16:creationId xmlns:a16="http://schemas.microsoft.com/office/drawing/2014/main" id="{7885A4B1-9351-4B65-875C-66FFD394D410}"/>
              </a:ext>
            </a:extLst>
          </p:cNvPr>
          <p:cNvGraphicFramePr>
            <a:graphicFrameLocks noGrp="1"/>
          </p:cNvGraphicFramePr>
          <p:nvPr>
            <p:extLst>
              <p:ext uri="{D42A27DB-BD31-4B8C-83A1-F6EECF244321}">
                <p14:modId xmlns:p14="http://schemas.microsoft.com/office/powerpoint/2010/main" val="2969885234"/>
              </p:ext>
            </p:extLst>
          </p:nvPr>
        </p:nvGraphicFramePr>
        <p:xfrm>
          <a:off x="172488" y="1775525"/>
          <a:ext cx="11777328" cy="4455932"/>
        </p:xfrm>
        <a:graphic>
          <a:graphicData uri="http://schemas.openxmlformats.org/drawingml/2006/table">
            <a:tbl>
              <a:tblPr firstRow="1" bandRow="1">
                <a:tableStyleId>{5940675A-B579-460E-94D1-54222C63F5DA}</a:tableStyleId>
              </a:tblPr>
              <a:tblGrid>
                <a:gridCol w="2944332">
                  <a:extLst>
                    <a:ext uri="{9D8B030D-6E8A-4147-A177-3AD203B41FA5}">
                      <a16:colId xmlns:a16="http://schemas.microsoft.com/office/drawing/2014/main" val="3770275876"/>
                    </a:ext>
                  </a:extLst>
                </a:gridCol>
                <a:gridCol w="2944332">
                  <a:extLst>
                    <a:ext uri="{9D8B030D-6E8A-4147-A177-3AD203B41FA5}">
                      <a16:colId xmlns:a16="http://schemas.microsoft.com/office/drawing/2014/main" val="3656186444"/>
                    </a:ext>
                  </a:extLst>
                </a:gridCol>
                <a:gridCol w="2944332">
                  <a:extLst>
                    <a:ext uri="{9D8B030D-6E8A-4147-A177-3AD203B41FA5}">
                      <a16:colId xmlns:a16="http://schemas.microsoft.com/office/drawing/2014/main" val="3267733248"/>
                    </a:ext>
                  </a:extLst>
                </a:gridCol>
                <a:gridCol w="2944332">
                  <a:extLst>
                    <a:ext uri="{9D8B030D-6E8A-4147-A177-3AD203B41FA5}">
                      <a16:colId xmlns:a16="http://schemas.microsoft.com/office/drawing/2014/main" val="4129865495"/>
                    </a:ext>
                  </a:extLst>
                </a:gridCol>
              </a:tblGrid>
              <a:tr h="2227966">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7327555"/>
                  </a:ext>
                </a:extLst>
              </a:tr>
              <a:tr h="2227966">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55745733"/>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611189" cy="869950"/>
          </a:xfrm>
          <a:prstGeom prst="rect">
            <a:avLst/>
          </a:prstGeom>
        </p:spPr>
      </p:pic>
      <p:sp>
        <p:nvSpPr>
          <p:cNvPr id="4" name="Title 3"/>
          <p:cNvSpPr>
            <a:spLocks noGrp="1"/>
          </p:cNvSpPr>
          <p:nvPr>
            <p:ph type="title"/>
          </p:nvPr>
        </p:nvSpPr>
        <p:spPr>
          <a:xfrm>
            <a:off x="0" y="294041"/>
            <a:ext cx="4271554" cy="707849"/>
          </a:xfrm>
        </p:spPr>
        <p:txBody>
          <a:bodyPr>
            <a:normAutofit/>
          </a:bodyPr>
          <a:lstStyle/>
          <a:p>
            <a:r>
              <a:rPr lang="en-GB" sz="3600" b="1" dirty="0">
                <a:solidFill>
                  <a:schemeClr val="bg1"/>
                </a:solidFill>
              </a:rPr>
              <a:t>Ein </a:t>
            </a:r>
            <a:r>
              <a:rPr lang="en-GB" sz="3600" b="1" dirty="0" err="1">
                <a:solidFill>
                  <a:schemeClr val="bg1"/>
                </a:solidFill>
              </a:rPr>
              <a:t>Berlinbesuch</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4611189" y="65259"/>
            <a:ext cx="56389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Katjas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Onkel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Antoni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Tante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Lena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kommen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Berlin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Besuch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Action Button: Custom 16">
            <a:hlinkClick r:id="" action="ppaction://noaction" highlightClick="1">
              <a:snd r:embed="rId4" name="8.3.1.6 Slide 41 1 beep.wav"/>
            </a:hlinkClick>
            <a:extLst>
              <a:ext uri="{FF2B5EF4-FFF2-40B4-BE49-F238E27FC236}">
                <a16:creationId xmlns:a16="http://schemas.microsoft.com/office/drawing/2014/main" id="{3B418770-1E72-B240-9307-3BBF955557C6}"/>
              </a:ext>
            </a:extLst>
          </p:cNvPr>
          <p:cNvSpPr/>
          <p:nvPr/>
        </p:nvSpPr>
        <p:spPr>
          <a:xfrm>
            <a:off x="234673" y="187298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0" name="Picture 9" descr="green checkmark">
            <a:hlinkClick r:id="" action="ppaction://noaction">
              <a:snd r:embed="rId5" name="8.3.1.6 Slide 41 1.wav"/>
            </a:hlinkClick>
            <a:extLst>
              <a:ext uri="{FF2B5EF4-FFF2-40B4-BE49-F238E27FC236}">
                <a16:creationId xmlns:a16="http://schemas.microsoft.com/office/drawing/2014/main" id="{57659676-FF91-E744-A53B-2FB8359C68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8329" y="2390711"/>
            <a:ext cx="282522" cy="294294"/>
          </a:xfrm>
          <a:prstGeom prst="rect">
            <a:avLst/>
          </a:prstGeom>
        </p:spPr>
      </p:pic>
      <p:sp>
        <p:nvSpPr>
          <p:cNvPr id="11" name="Action Button: Custom 16">
            <a:hlinkClick r:id="" action="ppaction://noaction" highlightClick="1">
              <a:snd r:embed="rId7" name="8.3.1.6 Slide 41 2 beep.wav"/>
            </a:hlinkClick>
            <a:extLst>
              <a:ext uri="{FF2B5EF4-FFF2-40B4-BE49-F238E27FC236}">
                <a16:creationId xmlns:a16="http://schemas.microsoft.com/office/drawing/2014/main" id="{F18D09F0-0D24-5B4F-A26E-132DCCD8073A}"/>
              </a:ext>
            </a:extLst>
          </p:cNvPr>
          <p:cNvSpPr/>
          <p:nvPr/>
        </p:nvSpPr>
        <p:spPr>
          <a:xfrm>
            <a:off x="3182112" y="185481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snd r:embed="rId8" name="8.3.1.6 Slide 41 3  beep.wav"/>
            </a:hlinkClick>
            <a:extLst>
              <a:ext uri="{FF2B5EF4-FFF2-40B4-BE49-F238E27FC236}">
                <a16:creationId xmlns:a16="http://schemas.microsoft.com/office/drawing/2014/main" id="{747EFDEF-0DCF-DB44-BBF0-27990DDE521B}"/>
              </a:ext>
            </a:extLst>
          </p:cNvPr>
          <p:cNvSpPr/>
          <p:nvPr/>
        </p:nvSpPr>
        <p:spPr>
          <a:xfrm>
            <a:off x="6131630" y="184321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7" name="Action Button: Custom 16">
            <a:hlinkClick r:id="" action="ppaction://noaction" highlightClick="1">
              <a:snd r:embed="rId9" name="8.3.1.6 Slide 41 4 beep.wav"/>
            </a:hlinkClick>
            <a:extLst>
              <a:ext uri="{FF2B5EF4-FFF2-40B4-BE49-F238E27FC236}">
                <a16:creationId xmlns:a16="http://schemas.microsoft.com/office/drawing/2014/main" id="{408DED6B-8D00-7843-820C-3A35CED50594}"/>
              </a:ext>
            </a:extLst>
          </p:cNvPr>
          <p:cNvSpPr/>
          <p:nvPr/>
        </p:nvSpPr>
        <p:spPr>
          <a:xfrm>
            <a:off x="9057660" y="186748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0" name="Action Button: Custom 16">
            <a:hlinkClick r:id="" action="ppaction://noaction" highlightClick="1">
              <a:snd r:embed="rId10" name="8.3.1.6 Slide 41 5 beep.wav"/>
            </a:hlinkClick>
            <a:extLst>
              <a:ext uri="{FF2B5EF4-FFF2-40B4-BE49-F238E27FC236}">
                <a16:creationId xmlns:a16="http://schemas.microsoft.com/office/drawing/2014/main" id="{25121CCC-82F7-F14F-B30E-8A5AD31BE634}"/>
              </a:ext>
            </a:extLst>
          </p:cNvPr>
          <p:cNvSpPr/>
          <p:nvPr/>
        </p:nvSpPr>
        <p:spPr>
          <a:xfrm>
            <a:off x="232595" y="406600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3" name="Action Button: Custom 16">
            <a:hlinkClick r:id="" action="ppaction://noaction" highlightClick="1">
              <a:snd r:embed="rId11" name="8.3.1.6 Slide 41 6 beep.wav"/>
            </a:hlinkClick>
            <a:extLst>
              <a:ext uri="{FF2B5EF4-FFF2-40B4-BE49-F238E27FC236}">
                <a16:creationId xmlns:a16="http://schemas.microsoft.com/office/drawing/2014/main" id="{DA5FAA28-0FFE-FD44-82BD-8BEA8CA05A2D}"/>
              </a:ext>
            </a:extLst>
          </p:cNvPr>
          <p:cNvSpPr/>
          <p:nvPr/>
        </p:nvSpPr>
        <p:spPr>
          <a:xfrm>
            <a:off x="3182112" y="405553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6" name="Action Button: Custom 16">
            <a:hlinkClick r:id="" action="ppaction://noaction" highlightClick="1">
              <a:snd r:embed="rId12" name="8.3.1.6 Slide 41 7  beep.wav"/>
            </a:hlinkClick>
            <a:extLst>
              <a:ext uri="{FF2B5EF4-FFF2-40B4-BE49-F238E27FC236}">
                <a16:creationId xmlns:a16="http://schemas.microsoft.com/office/drawing/2014/main" id="{B941CF18-9FF3-084E-9E12-F82721CE7509}"/>
              </a:ext>
            </a:extLst>
          </p:cNvPr>
          <p:cNvSpPr/>
          <p:nvPr/>
        </p:nvSpPr>
        <p:spPr>
          <a:xfrm>
            <a:off x="6131629" y="406600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9" name="Action Button: Custom 16">
            <a:hlinkClick r:id="" action="ppaction://noaction" highlightClick="1">
              <a:snd r:embed="rId13" name="8.3.1.6 Slide 41 8  beep.wav"/>
            </a:hlinkClick>
            <a:extLst>
              <a:ext uri="{FF2B5EF4-FFF2-40B4-BE49-F238E27FC236}">
                <a16:creationId xmlns:a16="http://schemas.microsoft.com/office/drawing/2014/main" id="{13F9AB66-2DAB-A849-89C4-7AF59987F5A8}"/>
              </a:ext>
            </a:extLst>
          </p:cNvPr>
          <p:cNvSpPr/>
          <p:nvPr/>
        </p:nvSpPr>
        <p:spPr>
          <a:xfrm>
            <a:off x="9081146" y="405553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3" name="TextBox 32">
            <a:extLst>
              <a:ext uri="{FF2B5EF4-FFF2-40B4-BE49-F238E27FC236}">
                <a16:creationId xmlns:a16="http://schemas.microsoft.com/office/drawing/2014/main" id="{83BB6FBA-A08F-4A10-A30A-0FE41D557B74}"/>
              </a:ext>
            </a:extLst>
          </p:cNvPr>
          <p:cNvSpPr txBox="1"/>
          <p:nvPr/>
        </p:nvSpPr>
        <p:spPr>
          <a:xfrm>
            <a:off x="165545" y="2506132"/>
            <a:ext cx="3147517" cy="461665"/>
          </a:xfrm>
          <a:prstGeom prst="rect">
            <a:avLst/>
          </a:prstGeom>
          <a:noFill/>
        </p:spPr>
        <p:txBody>
          <a:bodyPr wrap="square" rtlCol="0">
            <a:spAutoFit/>
          </a:bodyPr>
          <a:lstStyle/>
          <a:p>
            <a:pPr algn="l"/>
            <a:r>
              <a:rPr lang="en-GB" sz="2400" dirty="0">
                <a:solidFill>
                  <a:schemeClr val="accent5">
                    <a:lumMod val="50000"/>
                  </a:schemeClr>
                </a:solidFill>
              </a:rPr>
              <a:t>Sie </a:t>
            </a:r>
            <a:r>
              <a:rPr lang="en-GB" sz="2400" dirty="0" err="1">
                <a:solidFill>
                  <a:schemeClr val="accent5">
                    <a:lumMod val="50000"/>
                  </a:schemeClr>
                </a:solidFill>
              </a:rPr>
              <a:t>kommen</a:t>
            </a:r>
            <a:r>
              <a:rPr lang="en-GB" sz="2400" dirty="0">
                <a:solidFill>
                  <a:schemeClr val="accent5">
                    <a:lumMod val="50000"/>
                  </a:schemeClr>
                </a:solidFill>
              </a:rPr>
              <a:t> </a:t>
            </a:r>
            <a:r>
              <a:rPr lang="en-GB" sz="2400" dirty="0" err="1">
                <a:solidFill>
                  <a:schemeClr val="accent5">
                    <a:lumMod val="50000"/>
                  </a:schemeClr>
                </a:solidFill>
              </a:rPr>
              <a:t>aus</a:t>
            </a:r>
            <a:r>
              <a:rPr lang="en-GB" sz="2400" dirty="0">
                <a:solidFill>
                  <a:schemeClr val="accent5">
                    <a:lumMod val="50000"/>
                  </a:schemeClr>
                </a:solidFill>
              </a:rPr>
              <a:t>…</a:t>
            </a:r>
          </a:p>
        </p:txBody>
      </p:sp>
      <p:sp>
        <p:nvSpPr>
          <p:cNvPr id="34" name="TextBox 33">
            <a:extLst>
              <a:ext uri="{FF2B5EF4-FFF2-40B4-BE49-F238E27FC236}">
                <a16:creationId xmlns:a16="http://schemas.microsoft.com/office/drawing/2014/main" id="{7832B14F-EC7F-4D55-A30C-7420DEB58B0F}"/>
              </a:ext>
            </a:extLst>
          </p:cNvPr>
          <p:cNvSpPr txBox="1"/>
          <p:nvPr/>
        </p:nvSpPr>
        <p:spPr>
          <a:xfrm>
            <a:off x="179998" y="2905041"/>
            <a:ext cx="3147517" cy="461665"/>
          </a:xfrm>
          <a:prstGeom prst="rect">
            <a:avLst/>
          </a:prstGeom>
          <a:noFill/>
        </p:spPr>
        <p:txBody>
          <a:bodyPr wrap="square" rtlCol="0">
            <a:spAutoFit/>
          </a:bodyPr>
          <a:lstStyle/>
          <a:p>
            <a:pPr algn="l"/>
            <a:r>
              <a:rPr lang="en-GB" sz="2400" dirty="0">
                <a:solidFill>
                  <a:schemeClr val="accent5">
                    <a:lumMod val="50000"/>
                  </a:schemeClr>
                </a:solidFill>
              </a:rPr>
              <a:t>Dort </a:t>
            </a:r>
            <a:r>
              <a:rPr lang="en-GB" sz="2400" dirty="0" err="1">
                <a:solidFill>
                  <a:schemeClr val="accent5">
                    <a:lumMod val="50000"/>
                  </a:schemeClr>
                </a:solidFill>
              </a:rPr>
              <a:t>finden</a:t>
            </a:r>
            <a:r>
              <a:rPr lang="en-GB" sz="2400" dirty="0">
                <a:solidFill>
                  <a:schemeClr val="accent5">
                    <a:lumMod val="50000"/>
                  </a:schemeClr>
                </a:solidFill>
              </a:rPr>
              <a:t> Sie…</a:t>
            </a:r>
          </a:p>
        </p:txBody>
      </p:sp>
      <p:sp>
        <p:nvSpPr>
          <p:cNvPr id="36" name="TextBox 35">
            <a:extLst>
              <a:ext uri="{FF2B5EF4-FFF2-40B4-BE49-F238E27FC236}">
                <a16:creationId xmlns:a16="http://schemas.microsoft.com/office/drawing/2014/main" id="{EA708185-2E72-42A5-8509-F61BA4784FBA}"/>
              </a:ext>
            </a:extLst>
          </p:cNvPr>
          <p:cNvSpPr txBox="1"/>
          <p:nvPr/>
        </p:nvSpPr>
        <p:spPr>
          <a:xfrm>
            <a:off x="3182111" y="2905040"/>
            <a:ext cx="3147517" cy="461665"/>
          </a:xfrm>
          <a:prstGeom prst="rect">
            <a:avLst/>
          </a:prstGeom>
          <a:noFill/>
        </p:spPr>
        <p:txBody>
          <a:bodyPr wrap="square" rtlCol="0">
            <a:spAutoFit/>
          </a:bodyPr>
          <a:lstStyle/>
          <a:p>
            <a:pPr algn="l"/>
            <a:r>
              <a:rPr lang="en-GB" sz="2400" dirty="0">
                <a:solidFill>
                  <a:schemeClr val="accent5">
                    <a:lumMod val="50000"/>
                  </a:schemeClr>
                </a:solidFill>
              </a:rPr>
              <a:t>Sie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direkt</a:t>
            </a:r>
            <a:r>
              <a:rPr lang="en-GB" sz="2400" dirty="0">
                <a:solidFill>
                  <a:schemeClr val="accent5">
                    <a:lumMod val="50000"/>
                  </a:schemeClr>
                </a:solidFill>
              </a:rPr>
              <a:t>…</a:t>
            </a:r>
          </a:p>
        </p:txBody>
      </p:sp>
      <p:sp>
        <p:nvSpPr>
          <p:cNvPr id="37" name="TextBox 36">
            <a:extLst>
              <a:ext uri="{FF2B5EF4-FFF2-40B4-BE49-F238E27FC236}">
                <a16:creationId xmlns:a16="http://schemas.microsoft.com/office/drawing/2014/main" id="{D08EA174-D1C5-419F-A721-DD1B3D6F5426}"/>
              </a:ext>
            </a:extLst>
          </p:cNvPr>
          <p:cNvSpPr txBox="1"/>
          <p:nvPr/>
        </p:nvSpPr>
        <p:spPr>
          <a:xfrm>
            <a:off x="4611188" y="879540"/>
            <a:ext cx="56389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Katja plant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Tag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8" name="TextBox 37">
            <a:extLst>
              <a:ext uri="{FF2B5EF4-FFF2-40B4-BE49-F238E27FC236}">
                <a16:creationId xmlns:a16="http://schemas.microsoft.com/office/drawing/2014/main" id="{39AD5CEA-88AE-4548-A1F9-54A508C40012}"/>
              </a:ext>
            </a:extLst>
          </p:cNvPr>
          <p:cNvSpPr txBox="1"/>
          <p:nvPr/>
        </p:nvSpPr>
        <p:spPr>
          <a:xfrm>
            <a:off x="11952" y="1400425"/>
            <a:ext cx="71323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Schreib</a:t>
            </a:r>
            <a:r>
              <a:rPr lang="en-US" sz="2400" dirty="0">
                <a:solidFill>
                  <a:srgbClr val="4472C4">
                    <a:lumMod val="50000"/>
                  </a:srgbClr>
                </a:solidFill>
                <a:latin typeface="Century Gothic" panose="020F0302020204030204"/>
              </a:rPr>
              <a:t> 1-8 und den </a:t>
            </a:r>
            <a:r>
              <a:rPr lang="en-US" sz="2400" dirty="0" err="1">
                <a:solidFill>
                  <a:srgbClr val="4472C4">
                    <a:lumMod val="50000"/>
                  </a:srgbClr>
                </a:solidFill>
                <a:latin typeface="Century Gothic" panose="020F0302020204030204"/>
              </a:rPr>
              <a:t>richtigen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Satzbeginn</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0" name="Graphic 39" descr="Train">
            <a:extLst>
              <a:ext uri="{FF2B5EF4-FFF2-40B4-BE49-F238E27FC236}">
                <a16:creationId xmlns:a16="http://schemas.microsoft.com/office/drawing/2014/main" id="{9D16D827-8F1F-48C4-8E8E-C9B41DFE667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2390294" y="3295698"/>
            <a:ext cx="707793" cy="707793"/>
          </a:xfrm>
          <a:prstGeom prst="rect">
            <a:avLst/>
          </a:prstGeom>
        </p:spPr>
      </p:pic>
      <p:sp>
        <p:nvSpPr>
          <p:cNvPr id="41" name="TextBox 40">
            <a:extLst>
              <a:ext uri="{FF2B5EF4-FFF2-40B4-BE49-F238E27FC236}">
                <a16:creationId xmlns:a16="http://schemas.microsoft.com/office/drawing/2014/main" id="{CDFC9B32-3514-41AD-9FC8-6F33910AC152}"/>
              </a:ext>
            </a:extLst>
          </p:cNvPr>
          <p:cNvSpPr txBox="1"/>
          <p:nvPr/>
        </p:nvSpPr>
        <p:spPr>
          <a:xfrm>
            <a:off x="6068662" y="2445005"/>
            <a:ext cx="3147517" cy="461665"/>
          </a:xfrm>
          <a:prstGeom prst="rect">
            <a:avLst/>
          </a:prstGeom>
          <a:noFill/>
        </p:spPr>
        <p:txBody>
          <a:bodyPr wrap="square" rtlCol="0">
            <a:spAutoFit/>
          </a:bodyPr>
          <a:lstStyle/>
          <a:p>
            <a:pPr algn="l"/>
            <a:r>
              <a:rPr lang="en-GB" sz="2400" dirty="0">
                <a:solidFill>
                  <a:schemeClr val="accent5">
                    <a:lumMod val="50000"/>
                  </a:schemeClr>
                </a:solidFill>
              </a:rPr>
              <a:t>und </a:t>
            </a:r>
            <a:r>
              <a:rPr lang="en-GB" sz="2400" dirty="0" err="1">
                <a:solidFill>
                  <a:schemeClr val="accent5">
                    <a:lumMod val="50000"/>
                  </a:schemeClr>
                </a:solidFill>
              </a:rPr>
              <a:t>sehen</a:t>
            </a:r>
            <a:r>
              <a:rPr lang="en-GB" sz="2400" dirty="0">
                <a:solidFill>
                  <a:schemeClr val="accent5">
                    <a:lumMod val="50000"/>
                  </a:schemeClr>
                </a:solidFill>
              </a:rPr>
              <a:t>…</a:t>
            </a:r>
          </a:p>
        </p:txBody>
      </p:sp>
      <p:sp>
        <p:nvSpPr>
          <p:cNvPr id="42" name="TextBox 41">
            <a:extLst>
              <a:ext uri="{FF2B5EF4-FFF2-40B4-BE49-F238E27FC236}">
                <a16:creationId xmlns:a16="http://schemas.microsoft.com/office/drawing/2014/main" id="{EEA5F196-31BB-43A1-BAD4-768E9C0DECEC}"/>
              </a:ext>
            </a:extLst>
          </p:cNvPr>
          <p:cNvSpPr txBox="1"/>
          <p:nvPr/>
        </p:nvSpPr>
        <p:spPr>
          <a:xfrm>
            <a:off x="6068661" y="2897969"/>
            <a:ext cx="3147517" cy="461665"/>
          </a:xfrm>
          <a:prstGeom prst="rect">
            <a:avLst/>
          </a:prstGeom>
          <a:noFill/>
        </p:spPr>
        <p:txBody>
          <a:bodyPr wrap="square" rtlCol="0">
            <a:spAutoFit/>
          </a:bodyPr>
          <a:lstStyle/>
          <a:p>
            <a:pPr algn="l"/>
            <a:r>
              <a:rPr lang="en-GB" sz="2400" dirty="0" err="1">
                <a:solidFill>
                  <a:schemeClr val="accent5">
                    <a:lumMod val="50000"/>
                  </a:schemeClr>
                </a:solidFill>
              </a:rPr>
              <a:t>mit</a:t>
            </a:r>
            <a:r>
              <a:rPr lang="en-GB" sz="2400" dirty="0">
                <a:solidFill>
                  <a:schemeClr val="accent5">
                    <a:lumMod val="50000"/>
                  </a:schemeClr>
                </a:solidFill>
              </a:rPr>
              <a:t>…</a:t>
            </a:r>
          </a:p>
        </p:txBody>
      </p:sp>
      <p:pic>
        <p:nvPicPr>
          <p:cNvPr id="44" name="Picture 43" descr="Text&#10;&#10;Description automatically generated">
            <a:extLst>
              <a:ext uri="{FF2B5EF4-FFF2-40B4-BE49-F238E27FC236}">
                <a16:creationId xmlns:a16="http://schemas.microsoft.com/office/drawing/2014/main" id="{571F9E23-6FAD-4713-947C-E1B115D7BEA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1503" t="42973" r="27158" b="41326"/>
          <a:stretch/>
        </p:blipFill>
        <p:spPr>
          <a:xfrm>
            <a:off x="3182111" y="3390912"/>
            <a:ext cx="2735363" cy="557713"/>
          </a:xfrm>
          <a:prstGeom prst="rect">
            <a:avLst/>
          </a:prstGeom>
        </p:spPr>
      </p:pic>
      <p:pic>
        <p:nvPicPr>
          <p:cNvPr id="46" name="Picture 45" descr="A picture containing outdoor, sky, building&#10;&#10;Description automatically generated">
            <a:extLst>
              <a:ext uri="{FF2B5EF4-FFF2-40B4-BE49-F238E27FC236}">
                <a16:creationId xmlns:a16="http://schemas.microsoft.com/office/drawing/2014/main" id="{265EB87F-A476-455B-820B-04BA8C7F244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30642" y="2926196"/>
            <a:ext cx="1536044" cy="1022429"/>
          </a:xfrm>
          <a:prstGeom prst="rect">
            <a:avLst/>
          </a:prstGeom>
        </p:spPr>
      </p:pic>
      <p:sp>
        <p:nvSpPr>
          <p:cNvPr id="49" name="Oval 48">
            <a:extLst>
              <a:ext uri="{FF2B5EF4-FFF2-40B4-BE49-F238E27FC236}">
                <a16:creationId xmlns:a16="http://schemas.microsoft.com/office/drawing/2014/main" id="{4232E057-3B43-4466-AE85-72683BBFF577}"/>
              </a:ext>
            </a:extLst>
          </p:cNvPr>
          <p:cNvSpPr/>
          <p:nvPr/>
        </p:nvSpPr>
        <p:spPr>
          <a:xfrm>
            <a:off x="7987937" y="5349048"/>
            <a:ext cx="849086" cy="75636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t>U</a:t>
            </a:r>
          </a:p>
        </p:txBody>
      </p:sp>
      <p:sp>
        <p:nvSpPr>
          <p:cNvPr id="50" name="TextBox 49">
            <a:extLst>
              <a:ext uri="{FF2B5EF4-FFF2-40B4-BE49-F238E27FC236}">
                <a16:creationId xmlns:a16="http://schemas.microsoft.com/office/drawing/2014/main" id="{708CFFD0-C1A2-423B-BEF6-C162F5A4FCE9}"/>
              </a:ext>
            </a:extLst>
          </p:cNvPr>
          <p:cNvSpPr txBox="1"/>
          <p:nvPr/>
        </p:nvSpPr>
        <p:spPr>
          <a:xfrm>
            <a:off x="6068661" y="4529224"/>
            <a:ext cx="3147517" cy="461665"/>
          </a:xfrm>
          <a:prstGeom prst="rect">
            <a:avLst/>
          </a:prstGeom>
          <a:noFill/>
        </p:spPr>
        <p:txBody>
          <a:bodyPr wrap="square" rtlCol="0">
            <a:spAutoFit/>
          </a:bodyPr>
          <a:lstStyle/>
          <a:p>
            <a:pPr algn="l"/>
            <a:r>
              <a:rPr lang="en-GB" sz="2400" dirty="0">
                <a:solidFill>
                  <a:schemeClr val="accent5">
                    <a:lumMod val="50000"/>
                  </a:schemeClr>
                </a:solidFill>
              </a:rPr>
              <a:t>Sie </a:t>
            </a:r>
            <a:r>
              <a:rPr lang="en-GB" sz="2400" dirty="0" err="1">
                <a:solidFill>
                  <a:schemeClr val="accent5">
                    <a:lumMod val="50000"/>
                  </a:schemeClr>
                </a:solidFill>
              </a:rPr>
              <a:t>sollen</a:t>
            </a:r>
            <a:r>
              <a:rPr lang="en-GB" sz="2400" dirty="0">
                <a:solidFill>
                  <a:schemeClr val="accent5">
                    <a:lumMod val="50000"/>
                  </a:schemeClr>
                </a:solidFill>
              </a:rPr>
              <a:t> …</a:t>
            </a:r>
          </a:p>
        </p:txBody>
      </p:sp>
      <p:sp>
        <p:nvSpPr>
          <p:cNvPr id="51" name="TextBox 50">
            <a:extLst>
              <a:ext uri="{FF2B5EF4-FFF2-40B4-BE49-F238E27FC236}">
                <a16:creationId xmlns:a16="http://schemas.microsoft.com/office/drawing/2014/main" id="{814000DB-0AA0-448A-B57B-1415BC347CBD}"/>
              </a:ext>
            </a:extLst>
          </p:cNvPr>
          <p:cNvSpPr txBox="1"/>
          <p:nvPr/>
        </p:nvSpPr>
        <p:spPr>
          <a:xfrm>
            <a:off x="6068660" y="4966516"/>
            <a:ext cx="3147517" cy="461665"/>
          </a:xfrm>
          <a:prstGeom prst="rect">
            <a:avLst/>
          </a:prstGeom>
          <a:noFill/>
        </p:spPr>
        <p:txBody>
          <a:bodyPr wrap="square" rtlCol="0">
            <a:spAutoFit/>
          </a:bodyPr>
          <a:lstStyle/>
          <a:p>
            <a:pPr algn="l"/>
            <a:r>
              <a:rPr lang="en-GB" sz="2400" dirty="0">
                <a:solidFill>
                  <a:schemeClr val="accent5">
                    <a:lumMod val="50000"/>
                  </a:schemeClr>
                </a:solidFill>
              </a:rPr>
              <a:t>Sie </a:t>
            </a:r>
            <a:r>
              <a:rPr lang="en-GB" sz="2400" dirty="0" err="1">
                <a:solidFill>
                  <a:schemeClr val="accent5">
                    <a:lumMod val="50000"/>
                  </a:schemeClr>
                </a:solidFill>
              </a:rPr>
              <a:t>sollen</a:t>
            </a:r>
            <a:r>
              <a:rPr lang="en-GB" sz="2400" dirty="0">
                <a:solidFill>
                  <a:schemeClr val="accent5">
                    <a:lumMod val="50000"/>
                  </a:schemeClr>
                </a:solidFill>
              </a:rPr>
              <a:t> </a:t>
            </a:r>
            <a:r>
              <a:rPr lang="en-GB" sz="2400" dirty="0" err="1">
                <a:solidFill>
                  <a:schemeClr val="accent5">
                    <a:lumMod val="50000"/>
                  </a:schemeClr>
                </a:solidFill>
              </a:rPr>
              <a:t>mit</a:t>
            </a:r>
            <a:r>
              <a:rPr lang="en-GB" sz="2400" dirty="0">
                <a:solidFill>
                  <a:schemeClr val="accent5">
                    <a:lumMod val="50000"/>
                  </a:schemeClr>
                </a:solidFill>
              </a:rPr>
              <a:t> …</a:t>
            </a:r>
          </a:p>
        </p:txBody>
      </p:sp>
      <p:pic>
        <p:nvPicPr>
          <p:cNvPr id="53" name="Picture 52">
            <a:extLst>
              <a:ext uri="{FF2B5EF4-FFF2-40B4-BE49-F238E27FC236}">
                <a16:creationId xmlns:a16="http://schemas.microsoft.com/office/drawing/2014/main" id="{676C13FC-2F28-4354-A972-CF41284A73E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961654" y="647965"/>
            <a:ext cx="884468" cy="1109700"/>
          </a:xfrm>
          <a:prstGeom prst="rect">
            <a:avLst/>
          </a:prstGeom>
        </p:spPr>
      </p:pic>
      <p:pic>
        <p:nvPicPr>
          <p:cNvPr id="55" name="Picture 54" descr="A picture containing vector graphics&#10;&#10;Description automatically generated">
            <a:extLst>
              <a:ext uri="{FF2B5EF4-FFF2-40B4-BE49-F238E27FC236}">
                <a16:creationId xmlns:a16="http://schemas.microsoft.com/office/drawing/2014/main" id="{B860DC1F-A226-4A3D-909A-5B14304D565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37511" y="-43975"/>
            <a:ext cx="919993" cy="1326183"/>
          </a:xfrm>
          <a:prstGeom prst="rect">
            <a:avLst/>
          </a:prstGeom>
        </p:spPr>
      </p:pic>
      <p:pic>
        <p:nvPicPr>
          <p:cNvPr id="57" name="Picture 56" descr="Logo&#10;&#10;Description automatically generated">
            <a:extLst>
              <a:ext uri="{FF2B5EF4-FFF2-40B4-BE49-F238E27FC236}">
                <a16:creationId xmlns:a16="http://schemas.microsoft.com/office/drawing/2014/main" id="{DCC79BFB-6EE2-47DE-B9BE-8DEB707C968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211568" y="723404"/>
            <a:ext cx="733862" cy="1002334"/>
          </a:xfrm>
          <a:prstGeom prst="rect">
            <a:avLst/>
          </a:prstGeom>
        </p:spPr>
      </p:pic>
      <p:sp>
        <p:nvSpPr>
          <p:cNvPr id="58" name="TextBox 57">
            <a:extLst>
              <a:ext uri="{FF2B5EF4-FFF2-40B4-BE49-F238E27FC236}">
                <a16:creationId xmlns:a16="http://schemas.microsoft.com/office/drawing/2014/main" id="{14D7E84C-9A7D-4033-8FAD-0F0B718E2377}"/>
              </a:ext>
            </a:extLst>
          </p:cNvPr>
          <p:cNvSpPr txBox="1"/>
          <p:nvPr/>
        </p:nvSpPr>
        <p:spPr>
          <a:xfrm>
            <a:off x="9022293" y="2245802"/>
            <a:ext cx="3147517" cy="461665"/>
          </a:xfrm>
          <a:prstGeom prst="rect">
            <a:avLst/>
          </a:prstGeom>
          <a:noFill/>
        </p:spPr>
        <p:txBody>
          <a:bodyPr wrap="square" rtlCol="0">
            <a:spAutoFit/>
          </a:bodyPr>
          <a:lstStyle/>
          <a:p>
            <a:pPr algn="l"/>
            <a:r>
              <a:rPr lang="en-GB" sz="2400" dirty="0">
                <a:solidFill>
                  <a:schemeClr val="accent5">
                    <a:lumMod val="50000"/>
                  </a:schemeClr>
                </a:solidFill>
              </a:rPr>
              <a:t>Sie </a:t>
            </a:r>
            <a:r>
              <a:rPr lang="en-GB" sz="2400" dirty="0" err="1">
                <a:solidFill>
                  <a:schemeClr val="accent5">
                    <a:lumMod val="50000"/>
                  </a:schemeClr>
                </a:solidFill>
              </a:rPr>
              <a:t>gehen</a:t>
            </a:r>
            <a:r>
              <a:rPr lang="en-GB" sz="2400" dirty="0">
                <a:solidFill>
                  <a:schemeClr val="accent5">
                    <a:lumMod val="50000"/>
                  </a:schemeClr>
                </a:solidFill>
              </a:rPr>
              <a:t> </a:t>
            </a:r>
            <a:r>
              <a:rPr lang="en-GB" sz="2400" dirty="0" err="1">
                <a:solidFill>
                  <a:schemeClr val="accent5">
                    <a:lumMod val="50000"/>
                  </a:schemeClr>
                </a:solidFill>
              </a:rPr>
              <a:t>hinter</a:t>
            </a:r>
            <a:r>
              <a:rPr lang="en-GB" sz="2400" dirty="0">
                <a:solidFill>
                  <a:schemeClr val="accent5">
                    <a:lumMod val="50000"/>
                  </a:schemeClr>
                </a:solidFill>
              </a:rPr>
              <a:t>…</a:t>
            </a:r>
          </a:p>
        </p:txBody>
      </p:sp>
      <p:sp>
        <p:nvSpPr>
          <p:cNvPr id="59" name="TextBox 58">
            <a:extLst>
              <a:ext uri="{FF2B5EF4-FFF2-40B4-BE49-F238E27FC236}">
                <a16:creationId xmlns:a16="http://schemas.microsoft.com/office/drawing/2014/main" id="{DF299038-8F16-4E79-9B2C-9D17E8D14C16}"/>
              </a:ext>
            </a:extLst>
          </p:cNvPr>
          <p:cNvSpPr txBox="1"/>
          <p:nvPr/>
        </p:nvSpPr>
        <p:spPr>
          <a:xfrm>
            <a:off x="9022293" y="2631932"/>
            <a:ext cx="3147517" cy="461665"/>
          </a:xfrm>
          <a:prstGeom prst="rect">
            <a:avLst/>
          </a:prstGeom>
          <a:noFill/>
        </p:spPr>
        <p:txBody>
          <a:bodyPr wrap="square" rtlCol="0">
            <a:spAutoFit/>
          </a:bodyPr>
          <a:lstStyle/>
          <a:p>
            <a:pPr algn="l"/>
            <a:r>
              <a:rPr lang="en-GB" sz="2400" dirty="0">
                <a:solidFill>
                  <a:schemeClr val="accent5">
                    <a:lumMod val="50000"/>
                  </a:schemeClr>
                </a:solidFill>
              </a:rPr>
              <a:t>Sie </a:t>
            </a:r>
            <a:r>
              <a:rPr lang="en-GB" sz="2400" dirty="0" err="1">
                <a:solidFill>
                  <a:schemeClr val="accent5">
                    <a:lumMod val="50000"/>
                  </a:schemeClr>
                </a:solidFill>
              </a:rPr>
              <a:t>sehen</a:t>
            </a:r>
            <a:r>
              <a:rPr lang="en-GB" sz="2400" dirty="0">
                <a:solidFill>
                  <a:schemeClr val="accent5">
                    <a:lumMod val="50000"/>
                  </a:schemeClr>
                </a:solidFill>
              </a:rPr>
              <a:t> </a:t>
            </a:r>
            <a:r>
              <a:rPr lang="en-GB" sz="2400" dirty="0" err="1">
                <a:solidFill>
                  <a:schemeClr val="accent5">
                    <a:lumMod val="50000"/>
                  </a:schemeClr>
                </a:solidFill>
              </a:rPr>
              <a:t>hinter</a:t>
            </a:r>
            <a:r>
              <a:rPr lang="en-GB" sz="2400" dirty="0">
                <a:solidFill>
                  <a:schemeClr val="accent5">
                    <a:lumMod val="50000"/>
                  </a:schemeClr>
                </a:solidFill>
              </a:rPr>
              <a:t>…</a:t>
            </a:r>
          </a:p>
        </p:txBody>
      </p:sp>
      <p:pic>
        <p:nvPicPr>
          <p:cNvPr id="61" name="Picture 60" descr="A picture containing outdoor, sky, building, tower&#10;&#10;Description automatically generated">
            <a:extLst>
              <a:ext uri="{FF2B5EF4-FFF2-40B4-BE49-F238E27FC236}">
                <a16:creationId xmlns:a16="http://schemas.microsoft.com/office/drawing/2014/main" id="{0F780A42-43CD-4E26-AF13-6C0AC873238B}"/>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2832" t="15897" r="31188"/>
          <a:stretch/>
        </p:blipFill>
        <p:spPr>
          <a:xfrm>
            <a:off x="10067700" y="3054507"/>
            <a:ext cx="608976" cy="948984"/>
          </a:xfrm>
          <a:prstGeom prst="rect">
            <a:avLst/>
          </a:prstGeom>
        </p:spPr>
      </p:pic>
      <p:sp>
        <p:nvSpPr>
          <p:cNvPr id="62" name="TextBox 61">
            <a:extLst>
              <a:ext uri="{FF2B5EF4-FFF2-40B4-BE49-F238E27FC236}">
                <a16:creationId xmlns:a16="http://schemas.microsoft.com/office/drawing/2014/main" id="{BFE36D25-D55A-4EB0-A8B7-782CD968C3A8}"/>
              </a:ext>
            </a:extLst>
          </p:cNvPr>
          <p:cNvSpPr txBox="1"/>
          <p:nvPr/>
        </p:nvSpPr>
        <p:spPr>
          <a:xfrm>
            <a:off x="9042640" y="4529224"/>
            <a:ext cx="3147517" cy="461665"/>
          </a:xfrm>
          <a:prstGeom prst="rect">
            <a:avLst/>
          </a:prstGeom>
          <a:noFill/>
        </p:spPr>
        <p:txBody>
          <a:bodyPr wrap="square" rtlCol="0">
            <a:spAutoFit/>
          </a:bodyPr>
          <a:lstStyle/>
          <a:p>
            <a:pPr algn="l"/>
            <a:r>
              <a:rPr lang="en-GB" sz="2400" dirty="0">
                <a:solidFill>
                  <a:schemeClr val="accent5">
                    <a:lumMod val="50000"/>
                  </a:schemeClr>
                </a:solidFill>
              </a:rPr>
              <a:t>Sie </a:t>
            </a:r>
            <a:r>
              <a:rPr lang="en-GB" sz="2400" dirty="0" err="1">
                <a:solidFill>
                  <a:schemeClr val="accent5">
                    <a:lumMod val="50000"/>
                  </a:schemeClr>
                </a:solidFill>
              </a:rPr>
              <a:t>gehen</a:t>
            </a:r>
            <a:r>
              <a:rPr lang="en-GB" sz="2400" dirty="0">
                <a:solidFill>
                  <a:schemeClr val="accent5">
                    <a:lumMod val="50000"/>
                  </a:schemeClr>
                </a:solidFill>
              </a:rPr>
              <a:t> in …</a:t>
            </a:r>
          </a:p>
        </p:txBody>
      </p:sp>
      <p:sp>
        <p:nvSpPr>
          <p:cNvPr id="63" name="TextBox 62">
            <a:extLst>
              <a:ext uri="{FF2B5EF4-FFF2-40B4-BE49-F238E27FC236}">
                <a16:creationId xmlns:a16="http://schemas.microsoft.com/office/drawing/2014/main" id="{3666F48C-A7D4-4D94-ABDF-2054A93A9607}"/>
              </a:ext>
            </a:extLst>
          </p:cNvPr>
          <p:cNvSpPr txBox="1"/>
          <p:nvPr/>
        </p:nvSpPr>
        <p:spPr>
          <a:xfrm>
            <a:off x="9022293" y="5010028"/>
            <a:ext cx="3147517" cy="461665"/>
          </a:xfrm>
          <a:prstGeom prst="rect">
            <a:avLst/>
          </a:prstGeom>
          <a:noFill/>
        </p:spPr>
        <p:txBody>
          <a:bodyPr wrap="square" rtlCol="0">
            <a:spAutoFit/>
          </a:bodyPr>
          <a:lstStyle/>
          <a:p>
            <a:pPr algn="l"/>
            <a:r>
              <a:rPr lang="en-GB" sz="2400" dirty="0">
                <a:solidFill>
                  <a:schemeClr val="accent5">
                    <a:lumMod val="50000"/>
                  </a:schemeClr>
                </a:solidFill>
              </a:rPr>
              <a:t>Sie </a:t>
            </a:r>
            <a:r>
              <a:rPr lang="en-GB" sz="2400" dirty="0" err="1">
                <a:solidFill>
                  <a:schemeClr val="accent5">
                    <a:lumMod val="50000"/>
                  </a:schemeClr>
                </a:solidFill>
              </a:rPr>
              <a:t>stehen</a:t>
            </a:r>
            <a:r>
              <a:rPr lang="en-GB" sz="2400" dirty="0">
                <a:solidFill>
                  <a:schemeClr val="accent5">
                    <a:lumMod val="50000"/>
                  </a:schemeClr>
                </a:solidFill>
              </a:rPr>
              <a:t> </a:t>
            </a:r>
            <a:r>
              <a:rPr lang="en-GB" sz="2400" dirty="0" err="1">
                <a:solidFill>
                  <a:schemeClr val="accent5">
                    <a:lumMod val="50000"/>
                  </a:schemeClr>
                </a:solidFill>
              </a:rPr>
              <a:t>vor</a:t>
            </a:r>
            <a:r>
              <a:rPr lang="en-GB" sz="2400" dirty="0">
                <a:solidFill>
                  <a:schemeClr val="accent5">
                    <a:lumMod val="50000"/>
                  </a:schemeClr>
                </a:solidFill>
              </a:rPr>
              <a:t>…</a:t>
            </a:r>
          </a:p>
        </p:txBody>
      </p:sp>
      <p:sp>
        <p:nvSpPr>
          <p:cNvPr id="64" name="TextBox 63">
            <a:extLst>
              <a:ext uri="{FF2B5EF4-FFF2-40B4-BE49-F238E27FC236}">
                <a16:creationId xmlns:a16="http://schemas.microsoft.com/office/drawing/2014/main" id="{2D636B7C-A7C4-4173-95C4-6D95AAB17803}"/>
              </a:ext>
            </a:extLst>
          </p:cNvPr>
          <p:cNvSpPr txBox="1"/>
          <p:nvPr/>
        </p:nvSpPr>
        <p:spPr>
          <a:xfrm>
            <a:off x="114112" y="4540149"/>
            <a:ext cx="3398119" cy="430887"/>
          </a:xfrm>
          <a:prstGeom prst="rect">
            <a:avLst/>
          </a:prstGeom>
          <a:noFill/>
        </p:spPr>
        <p:txBody>
          <a:bodyPr wrap="square" rtlCol="0">
            <a:spAutoFit/>
          </a:bodyPr>
          <a:lstStyle/>
          <a:p>
            <a:pPr algn="l"/>
            <a:r>
              <a:rPr lang="en-GB" sz="2200" dirty="0">
                <a:solidFill>
                  <a:schemeClr val="accent5">
                    <a:lumMod val="50000"/>
                  </a:schemeClr>
                </a:solidFill>
              </a:rPr>
              <a:t>Dann </a:t>
            </a:r>
            <a:r>
              <a:rPr lang="en-GB" sz="2200" dirty="0" err="1">
                <a:solidFill>
                  <a:schemeClr val="accent5">
                    <a:lumMod val="50000"/>
                  </a:schemeClr>
                </a:solidFill>
              </a:rPr>
              <a:t>stehen</a:t>
            </a:r>
            <a:r>
              <a:rPr lang="en-GB" sz="2200" dirty="0">
                <a:solidFill>
                  <a:schemeClr val="accent5">
                    <a:lumMod val="50000"/>
                  </a:schemeClr>
                </a:solidFill>
              </a:rPr>
              <a:t> Sie </a:t>
            </a:r>
            <a:r>
              <a:rPr lang="en-GB" sz="2200" dirty="0" err="1">
                <a:solidFill>
                  <a:schemeClr val="accent5">
                    <a:lumMod val="50000"/>
                  </a:schemeClr>
                </a:solidFill>
              </a:rPr>
              <a:t>vor</a:t>
            </a:r>
            <a:r>
              <a:rPr lang="en-GB" sz="2200" dirty="0">
                <a:solidFill>
                  <a:schemeClr val="accent5">
                    <a:lumMod val="50000"/>
                  </a:schemeClr>
                </a:solidFill>
              </a:rPr>
              <a:t> ..</a:t>
            </a:r>
          </a:p>
        </p:txBody>
      </p:sp>
      <p:sp>
        <p:nvSpPr>
          <p:cNvPr id="65" name="TextBox 64">
            <a:extLst>
              <a:ext uri="{FF2B5EF4-FFF2-40B4-BE49-F238E27FC236}">
                <a16:creationId xmlns:a16="http://schemas.microsoft.com/office/drawing/2014/main" id="{09BE6E10-224D-48A6-A8E9-C64C6636A873}"/>
              </a:ext>
            </a:extLst>
          </p:cNvPr>
          <p:cNvSpPr txBox="1"/>
          <p:nvPr/>
        </p:nvSpPr>
        <p:spPr>
          <a:xfrm>
            <a:off x="121362" y="4979314"/>
            <a:ext cx="3147517" cy="461665"/>
          </a:xfrm>
          <a:prstGeom prst="rect">
            <a:avLst/>
          </a:prstGeom>
          <a:noFill/>
        </p:spPr>
        <p:txBody>
          <a:bodyPr wrap="square" rtlCol="0">
            <a:spAutoFit/>
          </a:bodyPr>
          <a:lstStyle/>
          <a:p>
            <a:pPr algn="l"/>
            <a:r>
              <a:rPr lang="en-GB" sz="2400" dirty="0">
                <a:solidFill>
                  <a:schemeClr val="accent5">
                    <a:lumMod val="50000"/>
                  </a:schemeClr>
                </a:solidFill>
              </a:rPr>
              <a:t>Sie </a:t>
            </a:r>
            <a:r>
              <a:rPr lang="en-GB" sz="2400" dirty="0" err="1">
                <a:solidFill>
                  <a:schemeClr val="accent5">
                    <a:lumMod val="50000"/>
                  </a:schemeClr>
                </a:solidFill>
              </a:rPr>
              <a:t>gehen</a:t>
            </a:r>
            <a:r>
              <a:rPr lang="en-GB" sz="2400" dirty="0">
                <a:solidFill>
                  <a:schemeClr val="accent5">
                    <a:lumMod val="50000"/>
                  </a:schemeClr>
                </a:solidFill>
              </a:rPr>
              <a:t> in …</a:t>
            </a:r>
          </a:p>
        </p:txBody>
      </p:sp>
      <p:sp>
        <p:nvSpPr>
          <p:cNvPr id="66" name="TextBox 65">
            <a:extLst>
              <a:ext uri="{FF2B5EF4-FFF2-40B4-BE49-F238E27FC236}">
                <a16:creationId xmlns:a16="http://schemas.microsoft.com/office/drawing/2014/main" id="{34586295-4B03-40D3-A812-B71C6CC4C022}"/>
              </a:ext>
            </a:extLst>
          </p:cNvPr>
          <p:cNvSpPr txBox="1"/>
          <p:nvPr/>
        </p:nvSpPr>
        <p:spPr>
          <a:xfrm>
            <a:off x="3182950" y="4509510"/>
            <a:ext cx="3147517" cy="461665"/>
          </a:xfrm>
          <a:prstGeom prst="rect">
            <a:avLst/>
          </a:prstGeom>
          <a:noFill/>
        </p:spPr>
        <p:txBody>
          <a:bodyPr wrap="square" rtlCol="0">
            <a:spAutoFit/>
          </a:bodyPr>
          <a:lstStyle/>
          <a:p>
            <a:pPr algn="l"/>
            <a:r>
              <a:rPr lang="en-GB" sz="2400" dirty="0">
                <a:solidFill>
                  <a:schemeClr val="accent5">
                    <a:lumMod val="50000"/>
                  </a:schemeClr>
                </a:solidFill>
              </a:rPr>
              <a:t>Sie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im</a:t>
            </a:r>
            <a:r>
              <a:rPr lang="en-GB" sz="2400" dirty="0">
                <a:solidFill>
                  <a:schemeClr val="accent5">
                    <a:lumMod val="50000"/>
                  </a:schemeClr>
                </a:solidFill>
              </a:rPr>
              <a:t>…</a:t>
            </a:r>
          </a:p>
        </p:txBody>
      </p:sp>
      <p:sp>
        <p:nvSpPr>
          <p:cNvPr id="67" name="TextBox 66">
            <a:extLst>
              <a:ext uri="{FF2B5EF4-FFF2-40B4-BE49-F238E27FC236}">
                <a16:creationId xmlns:a16="http://schemas.microsoft.com/office/drawing/2014/main" id="{F02E1EAD-AA4E-4863-BDCE-A553BD071BCF}"/>
              </a:ext>
            </a:extLst>
          </p:cNvPr>
          <p:cNvSpPr txBox="1"/>
          <p:nvPr/>
        </p:nvSpPr>
        <p:spPr>
          <a:xfrm>
            <a:off x="3182110" y="4979453"/>
            <a:ext cx="3147517" cy="461665"/>
          </a:xfrm>
          <a:prstGeom prst="rect">
            <a:avLst/>
          </a:prstGeom>
          <a:noFill/>
        </p:spPr>
        <p:txBody>
          <a:bodyPr wrap="square" rtlCol="0">
            <a:spAutoFit/>
          </a:bodyPr>
          <a:lstStyle/>
          <a:p>
            <a:pPr algn="l"/>
            <a:r>
              <a:rPr lang="en-GB" sz="2400" dirty="0">
                <a:solidFill>
                  <a:schemeClr val="accent5">
                    <a:lumMod val="50000"/>
                  </a:schemeClr>
                </a:solidFill>
              </a:rPr>
              <a:t>Sie </a:t>
            </a:r>
            <a:r>
              <a:rPr lang="en-GB" sz="2400" dirty="0" err="1">
                <a:solidFill>
                  <a:schemeClr val="accent5">
                    <a:lumMod val="50000"/>
                  </a:schemeClr>
                </a:solidFill>
              </a:rPr>
              <a:t>sehen</a:t>
            </a:r>
            <a:r>
              <a:rPr lang="en-GB" sz="2400" dirty="0">
                <a:solidFill>
                  <a:schemeClr val="accent5">
                    <a:lumMod val="50000"/>
                  </a:schemeClr>
                </a:solidFill>
              </a:rPr>
              <a:t> das…</a:t>
            </a:r>
          </a:p>
        </p:txBody>
      </p:sp>
      <p:pic>
        <p:nvPicPr>
          <p:cNvPr id="69" name="Picture 68" descr="A picture containing building, outdoor, old, stone&#10;&#10;Description automatically generated">
            <a:extLst>
              <a:ext uri="{FF2B5EF4-FFF2-40B4-BE49-F238E27FC236}">
                <a16:creationId xmlns:a16="http://schemas.microsoft.com/office/drawing/2014/main" id="{D7EB9500-D76D-4B60-A820-A2288813A94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012449" y="5522114"/>
            <a:ext cx="932981" cy="621987"/>
          </a:xfrm>
          <a:prstGeom prst="rect">
            <a:avLst/>
          </a:prstGeom>
        </p:spPr>
      </p:pic>
      <p:pic>
        <p:nvPicPr>
          <p:cNvPr id="71" name="Picture 70">
            <a:extLst>
              <a:ext uri="{FF2B5EF4-FFF2-40B4-BE49-F238E27FC236}">
                <a16:creationId xmlns:a16="http://schemas.microsoft.com/office/drawing/2014/main" id="{60DD9C7A-5289-4BEA-9716-7395C58CCBE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364226" y="5031806"/>
            <a:ext cx="633601" cy="1125360"/>
          </a:xfrm>
          <a:prstGeom prst="rect">
            <a:avLst/>
          </a:prstGeom>
        </p:spPr>
      </p:pic>
      <p:pic>
        <p:nvPicPr>
          <p:cNvPr id="73" name="Picture 72" descr="A picture containing sky, outdoor, building, tall&#10;&#10;Description automatically generated">
            <a:extLst>
              <a:ext uri="{FF2B5EF4-FFF2-40B4-BE49-F238E27FC236}">
                <a16:creationId xmlns:a16="http://schemas.microsoft.com/office/drawing/2014/main" id="{597A658A-EAB0-4179-B1A7-4BD3E621DBF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899341" y="5481295"/>
            <a:ext cx="981905" cy="654603"/>
          </a:xfrm>
          <a:prstGeom prst="rect">
            <a:avLst/>
          </a:prstGeom>
        </p:spPr>
      </p:pic>
      <p:pic>
        <p:nvPicPr>
          <p:cNvPr id="45" name="Picture 44" descr="green checkmark">
            <a:hlinkClick r:id="" action="ppaction://noaction">
              <a:snd r:embed="rId25" name="8.3.1.6 Slide 41 2.wav"/>
            </a:hlinkClick>
            <a:extLst>
              <a:ext uri="{FF2B5EF4-FFF2-40B4-BE49-F238E27FC236}">
                <a16:creationId xmlns:a16="http://schemas.microsoft.com/office/drawing/2014/main" id="{57659676-FF91-E744-A53B-2FB8359C68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2117" y="2436229"/>
            <a:ext cx="282522" cy="294294"/>
          </a:xfrm>
          <a:prstGeom prst="rect">
            <a:avLst/>
          </a:prstGeom>
        </p:spPr>
      </p:pic>
      <p:pic>
        <p:nvPicPr>
          <p:cNvPr id="47" name="Picture 46" descr="green checkmark">
            <a:hlinkClick r:id="" action="ppaction://noaction">
              <a:snd r:embed="rId26" name="8.3.1.6 Slide 41 3.wav"/>
            </a:hlinkClick>
            <a:extLst>
              <a:ext uri="{FF2B5EF4-FFF2-40B4-BE49-F238E27FC236}">
                <a16:creationId xmlns:a16="http://schemas.microsoft.com/office/drawing/2014/main" id="{57659676-FF91-E744-A53B-2FB8359C68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2359" y="2897969"/>
            <a:ext cx="282522" cy="294294"/>
          </a:xfrm>
          <a:prstGeom prst="rect">
            <a:avLst/>
          </a:prstGeom>
        </p:spPr>
      </p:pic>
      <p:pic>
        <p:nvPicPr>
          <p:cNvPr id="48" name="Picture 47" descr="green checkmark">
            <a:hlinkClick r:id="" action="ppaction://noaction">
              <a:snd r:embed="rId27" name="8.3.1.6 Slide 41 4.wav"/>
            </a:hlinkClick>
            <a:extLst>
              <a:ext uri="{FF2B5EF4-FFF2-40B4-BE49-F238E27FC236}">
                <a16:creationId xmlns:a16="http://schemas.microsoft.com/office/drawing/2014/main" id="{57659676-FF91-E744-A53B-2FB8359C68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05490" y="2243564"/>
            <a:ext cx="282522" cy="294294"/>
          </a:xfrm>
          <a:prstGeom prst="rect">
            <a:avLst/>
          </a:prstGeom>
        </p:spPr>
      </p:pic>
      <p:pic>
        <p:nvPicPr>
          <p:cNvPr id="52" name="Picture 51" descr="green checkmark">
            <a:hlinkClick r:id="" action="ppaction://noaction">
              <a:snd r:embed="rId28" name="8.3.1.6 Slide 41 5.wav"/>
            </a:hlinkClick>
            <a:extLst>
              <a:ext uri="{FF2B5EF4-FFF2-40B4-BE49-F238E27FC236}">
                <a16:creationId xmlns:a16="http://schemas.microsoft.com/office/drawing/2014/main" id="{57659676-FF91-E744-A53B-2FB8359C68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8935" y="4463406"/>
            <a:ext cx="357172" cy="372054"/>
          </a:xfrm>
          <a:prstGeom prst="rect">
            <a:avLst/>
          </a:prstGeom>
        </p:spPr>
      </p:pic>
      <p:pic>
        <p:nvPicPr>
          <p:cNvPr id="54" name="Picture 53" descr="green checkmark">
            <a:hlinkClick r:id="" action="ppaction://noaction">
              <a:snd r:embed="rId29" name="8.3.1.6 Slide 41 6.wav"/>
            </a:hlinkClick>
            <a:extLst>
              <a:ext uri="{FF2B5EF4-FFF2-40B4-BE49-F238E27FC236}">
                <a16:creationId xmlns:a16="http://schemas.microsoft.com/office/drawing/2014/main" id="{57659676-FF91-E744-A53B-2FB8359C68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9734" y="5034905"/>
            <a:ext cx="282522" cy="294294"/>
          </a:xfrm>
          <a:prstGeom prst="rect">
            <a:avLst/>
          </a:prstGeom>
        </p:spPr>
      </p:pic>
      <p:pic>
        <p:nvPicPr>
          <p:cNvPr id="56" name="Picture 55" descr="green checkmark">
            <a:hlinkClick r:id="" action="ppaction://noaction">
              <a:snd r:embed="rId30" name="8.3.1.6 Slide 41 7.wav"/>
            </a:hlinkClick>
            <a:extLst>
              <a:ext uri="{FF2B5EF4-FFF2-40B4-BE49-F238E27FC236}">
                <a16:creationId xmlns:a16="http://schemas.microsoft.com/office/drawing/2014/main" id="{57659676-FF91-E744-A53B-2FB8359C68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2418" y="4540149"/>
            <a:ext cx="282522" cy="294294"/>
          </a:xfrm>
          <a:prstGeom prst="rect">
            <a:avLst/>
          </a:prstGeom>
        </p:spPr>
      </p:pic>
      <p:pic>
        <p:nvPicPr>
          <p:cNvPr id="60" name="Picture 59" descr="green checkmark">
            <a:hlinkClick r:id="" action="ppaction://noaction">
              <a:snd r:embed="rId31" name="8.3.1.6 Slide 41 8 .wav"/>
            </a:hlinkClick>
            <a:extLst>
              <a:ext uri="{FF2B5EF4-FFF2-40B4-BE49-F238E27FC236}">
                <a16:creationId xmlns:a16="http://schemas.microsoft.com/office/drawing/2014/main" id="{57659676-FF91-E744-A53B-2FB8359C68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0126" y="5016214"/>
            <a:ext cx="282522" cy="294294"/>
          </a:xfrm>
          <a:prstGeom prst="rect">
            <a:avLst/>
          </a:prstGeom>
        </p:spPr>
      </p:pic>
    </p:spTree>
    <p:extLst>
      <p:ext uri="{BB962C8B-B14F-4D97-AF65-F5344CB8AC3E}">
        <p14:creationId xmlns:p14="http://schemas.microsoft.com/office/powerpoint/2010/main" val="250114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8673737" cy="869950"/>
          </a:xfrm>
          <a:prstGeom prst="rect">
            <a:avLst/>
          </a:prstGeom>
        </p:spPr>
      </p:pic>
      <p:sp>
        <p:nvSpPr>
          <p:cNvPr id="4" name="Title 3"/>
          <p:cNvSpPr>
            <a:spLocks noGrp="1"/>
          </p:cNvSpPr>
          <p:nvPr>
            <p:ph type="title"/>
          </p:nvPr>
        </p:nvSpPr>
        <p:spPr>
          <a:xfrm>
            <a:off x="0" y="294041"/>
            <a:ext cx="7589520" cy="707849"/>
          </a:xfrm>
        </p:spPr>
        <p:txBody>
          <a:bodyPr>
            <a:normAutofit fontScale="90000"/>
          </a:bodyPr>
          <a:lstStyle/>
          <a:p>
            <a:r>
              <a:rPr lang="en-GB" sz="3600" b="1" dirty="0">
                <a:solidFill>
                  <a:schemeClr val="bg1"/>
                </a:solidFill>
              </a:rPr>
              <a:t>Katja </a:t>
            </a:r>
            <a:r>
              <a:rPr lang="en-GB" sz="3600" b="1" dirty="0" err="1">
                <a:solidFill>
                  <a:schemeClr val="bg1"/>
                </a:solidFill>
              </a:rPr>
              <a:t>sucht</a:t>
            </a:r>
            <a:r>
              <a:rPr lang="en-GB" sz="3600" b="1" dirty="0">
                <a:solidFill>
                  <a:schemeClr val="bg1"/>
                </a:solidFill>
              </a:rPr>
              <a:t> </a:t>
            </a:r>
            <a:r>
              <a:rPr lang="en-GB" sz="3600" b="1" dirty="0" err="1">
                <a:solidFill>
                  <a:schemeClr val="bg1"/>
                </a:solidFill>
              </a:rPr>
              <a:t>weitere</a:t>
            </a:r>
            <a:r>
              <a:rPr lang="en-GB" sz="3600" b="1" dirty="0">
                <a:solidFill>
                  <a:schemeClr val="bg1"/>
                </a:solidFill>
              </a:rPr>
              <a:t> </a:t>
            </a:r>
            <a:r>
              <a:rPr lang="en-GB" sz="3600" b="1" dirty="0" err="1">
                <a:solidFill>
                  <a:schemeClr val="bg1"/>
                </a:solidFill>
              </a:rPr>
              <a:t>Infos</a:t>
            </a:r>
            <a:r>
              <a:rPr lang="en-GB" sz="3600" b="1" dirty="0">
                <a:solidFill>
                  <a:schemeClr val="bg1"/>
                </a:solidFill>
              </a:rPr>
              <a:t> </a:t>
            </a:r>
            <a:r>
              <a:rPr lang="en-GB" sz="3600" b="1" dirty="0" err="1">
                <a:solidFill>
                  <a:schemeClr val="bg1"/>
                </a:solidFill>
              </a:rPr>
              <a:t>im</a:t>
            </a:r>
            <a:r>
              <a:rPr lang="en-GB" sz="3600" b="1" dirty="0">
                <a:solidFill>
                  <a:schemeClr val="bg1"/>
                </a:solidFill>
              </a:rPr>
              <a:t> Internet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53520" y="83209"/>
            <a:ext cx="98452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096248"/>
            <a:ext cx="8493735" cy="461665"/>
          </a:xfrm>
          <a:prstGeom prst="rect">
            <a:avLst/>
          </a:prstGeom>
          <a:noFill/>
        </p:spPr>
        <p:txBody>
          <a:bodyPr wrap="square" rtlCol="0">
            <a:spAutoFit/>
          </a:bodyPr>
          <a:lstStyle/>
          <a:p>
            <a:r>
              <a:rPr lang="en-US" sz="2400">
                <a:solidFill>
                  <a:schemeClr val="accent5">
                    <a:lumMod val="50000"/>
                  </a:schemeClr>
                </a:solidFill>
              </a:rPr>
              <a:t>Was weißt du über Berlin? Schreib sechs Sätze!</a:t>
            </a:r>
            <a:endParaRPr lang="en-US" sz="2400" dirty="0">
              <a:solidFill>
                <a:schemeClr val="accent5">
                  <a:lumMod val="50000"/>
                </a:schemeClr>
              </a:solidFill>
            </a:endParaRPr>
          </a:p>
        </p:txBody>
      </p:sp>
      <p:pic>
        <p:nvPicPr>
          <p:cNvPr id="8" name="Picture 7" descr="Logo&#10;&#10;Description automatically generated">
            <a:extLst>
              <a:ext uri="{FF2B5EF4-FFF2-40B4-BE49-F238E27FC236}">
                <a16:creationId xmlns:a16="http://schemas.microsoft.com/office/drawing/2014/main" id="{0CF845C3-295F-4584-B0EF-AE9DBA7358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9878" y="-17158"/>
            <a:ext cx="843726" cy="1326827"/>
          </a:xfrm>
          <a:prstGeom prst="rect">
            <a:avLst/>
          </a:prstGeom>
        </p:spPr>
      </p:pic>
      <p:graphicFrame>
        <p:nvGraphicFramePr>
          <p:cNvPr id="9" name="Table 9">
            <a:extLst>
              <a:ext uri="{FF2B5EF4-FFF2-40B4-BE49-F238E27FC236}">
                <a16:creationId xmlns:a16="http://schemas.microsoft.com/office/drawing/2014/main" id="{614297F7-2CD2-4CFA-87C2-4C97EAD3EB7E}"/>
              </a:ext>
            </a:extLst>
          </p:cNvPr>
          <p:cNvGraphicFramePr>
            <a:graphicFrameLocks noGrp="1"/>
          </p:cNvGraphicFramePr>
          <p:nvPr>
            <p:extLst>
              <p:ext uri="{D42A27DB-BD31-4B8C-83A1-F6EECF244321}">
                <p14:modId xmlns:p14="http://schemas.microsoft.com/office/powerpoint/2010/main" val="4152364964"/>
              </p:ext>
            </p:extLst>
          </p:nvPr>
        </p:nvGraphicFramePr>
        <p:xfrm>
          <a:off x="180000" y="1562631"/>
          <a:ext cx="11777328" cy="4754880"/>
        </p:xfrm>
        <a:graphic>
          <a:graphicData uri="http://schemas.openxmlformats.org/drawingml/2006/table">
            <a:tbl>
              <a:tblPr firstRow="1" bandRow="1">
                <a:tableStyleId>{5940675A-B579-460E-94D1-54222C63F5DA}</a:tableStyleId>
              </a:tblPr>
              <a:tblGrid>
                <a:gridCol w="3925776">
                  <a:extLst>
                    <a:ext uri="{9D8B030D-6E8A-4147-A177-3AD203B41FA5}">
                      <a16:colId xmlns:a16="http://schemas.microsoft.com/office/drawing/2014/main" val="1466552711"/>
                    </a:ext>
                  </a:extLst>
                </a:gridCol>
                <a:gridCol w="3925776">
                  <a:extLst>
                    <a:ext uri="{9D8B030D-6E8A-4147-A177-3AD203B41FA5}">
                      <a16:colId xmlns:a16="http://schemas.microsoft.com/office/drawing/2014/main" val="3575480204"/>
                    </a:ext>
                  </a:extLst>
                </a:gridCol>
                <a:gridCol w="3925776">
                  <a:extLst>
                    <a:ext uri="{9D8B030D-6E8A-4147-A177-3AD203B41FA5}">
                      <a16:colId xmlns:a16="http://schemas.microsoft.com/office/drawing/2014/main" val="2284253207"/>
                    </a:ext>
                  </a:extLst>
                </a:gridCol>
              </a:tblGrid>
              <a:tr h="2096807">
                <a:tc>
                  <a:txBody>
                    <a:bodyPr/>
                    <a:lstStyle/>
                    <a:p>
                      <a:r>
                        <a:rPr lang="de-DE" sz="2000" b="0" noProof="0" dirty="0">
                          <a:solidFill>
                            <a:srgbClr val="115076"/>
                          </a:solidFill>
                        </a:rPr>
                        <a:t>Auf der bekannten</a:t>
                      </a:r>
                      <a:r>
                        <a:rPr lang="de-DE" sz="2000" b="0" baseline="0" noProof="0" dirty="0">
                          <a:solidFill>
                            <a:srgbClr val="115076"/>
                          </a:solidFill>
                        </a:rPr>
                        <a:t> </a:t>
                      </a:r>
                      <a:r>
                        <a:rPr lang="de-DE" sz="2000" b="0" noProof="0" dirty="0">
                          <a:solidFill>
                            <a:srgbClr val="115076"/>
                          </a:solidFill>
                        </a:rPr>
                        <a:t>Straße ‚Unter den Linden‘ gibt es eine wichtige</a:t>
                      </a:r>
                      <a:r>
                        <a:rPr lang="de-DE" sz="2000" b="0" baseline="0" noProof="0" dirty="0">
                          <a:solidFill>
                            <a:srgbClr val="115076"/>
                          </a:solidFill>
                        </a:rPr>
                        <a:t> Universität – </a:t>
                      </a:r>
                      <a:r>
                        <a:rPr lang="de-DE" sz="2000" b="0" i="0" u="none" strike="noStrike" kern="1200" baseline="0" noProof="0" dirty="0">
                          <a:solidFill>
                            <a:srgbClr val="115076"/>
                          </a:solidFill>
                          <a:effectLst/>
                          <a:latin typeface="+mn-lt"/>
                          <a:ea typeface="+mn-ea"/>
                          <a:cs typeface="+mn-cs"/>
                        </a:rPr>
                        <a:t>d</a:t>
                      </a:r>
                      <a:r>
                        <a:rPr lang="de-DE" sz="2000" b="0" i="0" u="none" strike="noStrike" kern="1200" noProof="0" dirty="0">
                          <a:solidFill>
                            <a:srgbClr val="115076"/>
                          </a:solidFill>
                          <a:effectLst/>
                          <a:latin typeface="+mn-lt"/>
                          <a:ea typeface="+mn-ea"/>
                          <a:cs typeface="+mn-cs"/>
                        </a:rPr>
                        <a:t>ie Humboldt-Universität. Jedes Jahr lernen über 6.000 junge Studenten</a:t>
                      </a:r>
                      <a:r>
                        <a:rPr lang="de-DE" sz="2000" b="0" i="0" u="none" strike="noStrike" kern="1200" baseline="0" noProof="0" dirty="0">
                          <a:solidFill>
                            <a:srgbClr val="115076"/>
                          </a:solidFill>
                          <a:effectLst/>
                          <a:latin typeface="+mn-lt"/>
                          <a:ea typeface="+mn-ea"/>
                          <a:cs typeface="+mn-cs"/>
                        </a:rPr>
                        <a:t> hier.</a:t>
                      </a:r>
                      <a:endParaRPr lang="de-DE" sz="2000" b="0" noProof="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b="0" kern="1200" noProof="0">
                          <a:solidFill>
                            <a:srgbClr val="115076"/>
                          </a:solidFill>
                          <a:effectLst/>
                          <a:latin typeface="+mn-lt"/>
                          <a:ea typeface="+mn-ea"/>
                          <a:cs typeface="+mn-cs"/>
                        </a:rPr>
                        <a:t>Neben </a:t>
                      </a:r>
                      <a:r>
                        <a:rPr lang="de-DE" sz="2000" b="0" noProof="0">
                          <a:solidFill>
                            <a:srgbClr val="115076"/>
                          </a:solidFill>
                        </a:rPr>
                        <a:t>dem </a:t>
                      </a:r>
                      <a:r>
                        <a:rPr lang="de-DE" sz="2000" b="0" baseline="0" noProof="0" dirty="0">
                          <a:solidFill>
                            <a:srgbClr val="115076"/>
                          </a:solidFill>
                        </a:rPr>
                        <a:t>grünen </a:t>
                      </a:r>
                      <a:r>
                        <a:rPr lang="de-DE" sz="2000" b="0" noProof="0" dirty="0">
                          <a:solidFill>
                            <a:srgbClr val="115076"/>
                          </a:solidFill>
                        </a:rPr>
                        <a:t>Tiergarten gibt es ein </a:t>
                      </a:r>
                      <a:r>
                        <a:rPr lang="de-DE" sz="2000" b="0" noProof="0">
                          <a:solidFill>
                            <a:srgbClr val="115076"/>
                          </a:solidFill>
                        </a:rPr>
                        <a:t>großes Geschäft:</a:t>
                      </a:r>
                      <a:r>
                        <a:rPr lang="de-DE" sz="2000" b="0" baseline="0" noProof="0">
                          <a:solidFill>
                            <a:srgbClr val="115076"/>
                          </a:solidFill>
                        </a:rPr>
                        <a:t> </a:t>
                      </a:r>
                      <a:r>
                        <a:rPr lang="de-DE" sz="2000" b="0" kern="1200" noProof="0">
                          <a:solidFill>
                            <a:srgbClr val="115076"/>
                          </a:solidFill>
                          <a:effectLst/>
                          <a:latin typeface="+mn-lt"/>
                          <a:ea typeface="+mn-ea"/>
                          <a:cs typeface="+mn-cs"/>
                        </a:rPr>
                        <a:t>KaDeWe </a:t>
                      </a:r>
                      <a:r>
                        <a:rPr lang="de-DE" sz="2000" b="0" kern="1200" noProof="0" dirty="0">
                          <a:solidFill>
                            <a:srgbClr val="115076"/>
                          </a:solidFill>
                          <a:effectLst/>
                          <a:latin typeface="+mn-lt"/>
                          <a:ea typeface="+mn-ea"/>
                          <a:cs typeface="+mn-cs"/>
                        </a:rPr>
                        <a:t>(Kaufhaus des Westens). Hier kann man billige oder teuere Kleidung kaufen.</a:t>
                      </a:r>
                      <a:endParaRPr lang="de-DE" sz="2000" b="0" noProof="0" dirty="0">
                        <a:solidFill>
                          <a:srgbClr val="115076"/>
                        </a:solidFill>
                      </a:endParaRPr>
                    </a:p>
                    <a:p>
                      <a:endParaRPr lang="de-DE" sz="2000" b="0" noProof="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de-DE" sz="2000" b="0" kern="1200" noProof="0" dirty="0">
                          <a:solidFill>
                            <a:srgbClr val="115076"/>
                          </a:solidFill>
                          <a:effectLst/>
                          <a:latin typeface="+mn-lt"/>
                          <a:ea typeface="+mn-ea"/>
                          <a:cs typeface="+mn-cs"/>
                        </a:rPr>
                        <a:t>Der schöne Volkspark Friedrichshain, in der Nähe vo</a:t>
                      </a:r>
                      <a:r>
                        <a:rPr lang="de-DE" sz="2000" b="0" kern="1200" baseline="0" noProof="0" dirty="0">
                          <a:solidFill>
                            <a:srgbClr val="115076"/>
                          </a:solidFill>
                          <a:effectLst/>
                          <a:latin typeface="+mn-lt"/>
                          <a:ea typeface="+mn-ea"/>
                          <a:cs typeface="+mn-cs"/>
                        </a:rPr>
                        <a:t>m</a:t>
                      </a:r>
                      <a:r>
                        <a:rPr lang="de-DE" sz="2000" b="0" kern="1200" noProof="0" dirty="0">
                          <a:solidFill>
                            <a:srgbClr val="115076"/>
                          </a:solidFill>
                          <a:effectLst/>
                          <a:latin typeface="+mn-lt"/>
                          <a:ea typeface="+mn-ea"/>
                          <a:cs typeface="+mn-cs"/>
                        </a:rPr>
                        <a:t> wunderbaren Velodrom, hat viele alte Bäume. Man kann eine glückliche Stunde in</a:t>
                      </a:r>
                      <a:r>
                        <a:rPr lang="de-DE" sz="2000" b="0" kern="1200" baseline="0" noProof="0" dirty="0">
                          <a:solidFill>
                            <a:srgbClr val="115076"/>
                          </a:solidFill>
                          <a:effectLst/>
                          <a:latin typeface="+mn-lt"/>
                          <a:ea typeface="+mn-ea"/>
                          <a:cs typeface="+mn-cs"/>
                        </a:rPr>
                        <a:t> diesem </a:t>
                      </a:r>
                      <a:r>
                        <a:rPr lang="de-DE" sz="2000" b="0" noProof="0" dirty="0">
                          <a:solidFill>
                            <a:srgbClr val="115076"/>
                          </a:solidFill>
                        </a:rPr>
                        <a:t>großen</a:t>
                      </a:r>
                      <a:r>
                        <a:rPr lang="de-DE" sz="2000" b="0" baseline="0" noProof="0" dirty="0">
                          <a:solidFill>
                            <a:srgbClr val="115076"/>
                          </a:solidFill>
                        </a:rPr>
                        <a:t> Park </a:t>
                      </a:r>
                      <a:r>
                        <a:rPr lang="de-DE" sz="2000" b="0" kern="1200" noProof="0" dirty="0">
                          <a:solidFill>
                            <a:srgbClr val="115076"/>
                          </a:solidFill>
                          <a:effectLst/>
                          <a:latin typeface="+mn-lt"/>
                          <a:ea typeface="+mn-ea"/>
                          <a:cs typeface="+mn-cs"/>
                        </a:rPr>
                        <a:t>verbringen.</a:t>
                      </a:r>
                      <a:endParaRPr lang="de-DE" sz="2000" b="0" noProof="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234962461"/>
                  </a:ext>
                </a:extLst>
              </a:tr>
              <a:tr h="2096807">
                <a:tc>
                  <a:txBody>
                    <a:bodyPr/>
                    <a:lstStyle/>
                    <a:p>
                      <a:r>
                        <a:rPr lang="de-DE" sz="2000" b="0" noProof="0" dirty="0">
                          <a:solidFill>
                            <a:srgbClr val="115076"/>
                          </a:solidFill>
                        </a:rPr>
                        <a:t>Die modernen </a:t>
                      </a:r>
                      <a:r>
                        <a:rPr lang="de-DE" sz="2000" b="0" kern="1200" noProof="0" dirty="0">
                          <a:solidFill>
                            <a:srgbClr val="115076"/>
                          </a:solidFill>
                          <a:effectLst/>
                          <a:latin typeface="+mn-lt"/>
                          <a:ea typeface="+mn-ea"/>
                          <a:cs typeface="+mn-cs"/>
                        </a:rPr>
                        <a:t>Wolkenkratzer*</a:t>
                      </a:r>
                    </a:p>
                    <a:p>
                      <a:r>
                        <a:rPr lang="de-DE" sz="2000" b="0" kern="1200" noProof="0" dirty="0">
                          <a:solidFill>
                            <a:srgbClr val="115076"/>
                          </a:solidFill>
                          <a:effectLst/>
                          <a:latin typeface="+mn-lt"/>
                          <a:ea typeface="+mn-ea"/>
                          <a:cs typeface="+mn-cs"/>
                        </a:rPr>
                        <a:t>von Berlin – zum Beispiel der tolle </a:t>
                      </a:r>
                      <a:r>
                        <a:rPr lang="de-DE" sz="2000" b="0" i="0" u="none" strike="noStrike" kern="1200" noProof="0" dirty="0">
                          <a:solidFill>
                            <a:srgbClr val="115076"/>
                          </a:solidFill>
                          <a:effectLst/>
                          <a:latin typeface="+mn-lt"/>
                          <a:ea typeface="+mn-ea"/>
                          <a:cs typeface="+mn-cs"/>
                        </a:rPr>
                        <a:t>Berliner Fernsehturm </a:t>
                      </a:r>
                      <a:r>
                        <a:rPr lang="de-DE" sz="2000" b="0" kern="1200" noProof="0" dirty="0">
                          <a:solidFill>
                            <a:srgbClr val="115076"/>
                          </a:solidFill>
                          <a:effectLst/>
                          <a:latin typeface="+mn-lt"/>
                          <a:ea typeface="+mn-ea"/>
                          <a:cs typeface="+mn-cs"/>
                        </a:rPr>
                        <a:t>– sind sehr interessante Gebäude. </a:t>
                      </a:r>
                      <a:r>
                        <a:rPr lang="de-DE" sz="2000" b="0" noProof="0" dirty="0">
                          <a:solidFill>
                            <a:srgbClr val="115076"/>
                          </a:solidFill>
                        </a:rPr>
                        <a:t>Von diesem </a:t>
                      </a:r>
                      <a:r>
                        <a:rPr lang="de-DE" sz="2000" b="0" kern="1200" noProof="0" dirty="0">
                          <a:solidFill>
                            <a:srgbClr val="115076"/>
                          </a:solidFill>
                          <a:effectLst/>
                          <a:latin typeface="+mn-lt"/>
                          <a:ea typeface="+mn-ea"/>
                          <a:cs typeface="+mn-cs"/>
                        </a:rPr>
                        <a:t>großen Wolkenkratzer</a:t>
                      </a:r>
                      <a:r>
                        <a:rPr lang="de-DE" sz="2000" b="0" kern="1200" baseline="0" noProof="0" dirty="0">
                          <a:solidFill>
                            <a:srgbClr val="115076"/>
                          </a:solidFill>
                          <a:effectLst/>
                          <a:latin typeface="+mn-lt"/>
                          <a:ea typeface="+mn-ea"/>
                          <a:cs typeface="+mn-cs"/>
                        </a:rPr>
                        <a:t> </a:t>
                      </a:r>
                      <a:r>
                        <a:rPr lang="de-DE" sz="2000" b="0" noProof="0" dirty="0">
                          <a:solidFill>
                            <a:srgbClr val="115076"/>
                          </a:solidFill>
                        </a:rPr>
                        <a:t>hat man </a:t>
                      </a:r>
                      <a:r>
                        <a:rPr lang="de-DE" sz="2000" b="0" kern="1200" noProof="0" dirty="0">
                          <a:solidFill>
                            <a:srgbClr val="115076"/>
                          </a:solidFill>
                          <a:effectLst/>
                          <a:latin typeface="+mn-lt"/>
                          <a:ea typeface="+mn-ea"/>
                          <a:cs typeface="+mn-cs"/>
                        </a:rPr>
                        <a:t>einen tollen Ausblick** auf die ganze</a:t>
                      </a:r>
                      <a:r>
                        <a:rPr lang="de-DE" sz="2000" b="0" kern="1200" baseline="0" noProof="0" dirty="0">
                          <a:solidFill>
                            <a:srgbClr val="115076"/>
                          </a:solidFill>
                          <a:effectLst/>
                          <a:latin typeface="+mn-lt"/>
                          <a:ea typeface="+mn-ea"/>
                          <a:cs typeface="+mn-cs"/>
                        </a:rPr>
                        <a:t> </a:t>
                      </a:r>
                      <a:r>
                        <a:rPr lang="de-DE" sz="2000" b="0" kern="1200" noProof="0" dirty="0">
                          <a:solidFill>
                            <a:srgbClr val="115076"/>
                          </a:solidFill>
                          <a:effectLst/>
                          <a:latin typeface="+mn-lt"/>
                          <a:ea typeface="+mn-ea"/>
                          <a:cs typeface="+mn-cs"/>
                        </a:rPr>
                        <a:t>Stadt!</a:t>
                      </a:r>
                      <a:endParaRPr lang="de-DE" sz="2000" b="0" noProof="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de-DE" sz="2000" b="0" noProof="0" dirty="0">
                          <a:solidFill>
                            <a:srgbClr val="115076"/>
                          </a:solidFill>
                        </a:rPr>
                        <a:t>Jeden Mittwoch um 18 Uhr findet in einem Café in Berlin die World Language Party statt. Neue Menschen aus der ganzen Welt kommen. Das ist immer ein tolles Event.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de-DE" sz="2000" b="0" noProof="0" dirty="0">
                          <a:solidFill>
                            <a:srgbClr val="115076"/>
                          </a:solidFill>
                        </a:rPr>
                        <a:t>Sie dürfen nicht vergessen, eine ruhige Bootstour auf der Spree zu machen. Auf der rechten Seite, das </a:t>
                      </a:r>
                      <a:r>
                        <a:rPr lang="de-DE" sz="2000" b="0" kern="1200" noProof="0" dirty="0">
                          <a:solidFill>
                            <a:srgbClr val="115076"/>
                          </a:solidFill>
                          <a:effectLst/>
                          <a:latin typeface="+mn-lt"/>
                          <a:ea typeface="+mn-ea"/>
                          <a:cs typeface="+mn-cs"/>
                        </a:rPr>
                        <a:t>schöne </a:t>
                      </a:r>
                      <a:r>
                        <a:rPr lang="de-DE" sz="2000" b="0" noProof="0" dirty="0">
                          <a:solidFill>
                            <a:srgbClr val="115076"/>
                          </a:solidFill>
                        </a:rPr>
                        <a:t>Schloss Bellevue! Auf der linken Seite,</a:t>
                      </a:r>
                      <a:r>
                        <a:rPr lang="de-DE" sz="2000" b="0" baseline="0" noProof="0" dirty="0">
                          <a:solidFill>
                            <a:srgbClr val="115076"/>
                          </a:solidFill>
                        </a:rPr>
                        <a:t> die Grüne Meile (grüne Felder)!</a:t>
                      </a:r>
                      <a:r>
                        <a:rPr lang="de-DE" sz="2000" b="0" noProof="0" dirty="0">
                          <a:solidFill>
                            <a:srgbClr val="115076"/>
                          </a:solidFill>
                        </a:rPr>
                        <a:t> </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780398154"/>
                  </a:ext>
                </a:extLst>
              </a:tr>
            </a:tbl>
          </a:graphicData>
        </a:graphic>
      </p:graphicFrame>
      <p:pic>
        <p:nvPicPr>
          <p:cNvPr id="1026" name="Picture 2" descr="File:Humboldt University And Bebelplatz.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800" y="1562631"/>
            <a:ext cx="3935106" cy="22356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Berlin kadew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0705" y="1553198"/>
            <a:ext cx="3882797" cy="22498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Maerchenbrunnen Berlin Friedrichshain Zugang 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75091" y="1523090"/>
            <a:ext cx="3887761" cy="22610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le:19860930290NR Berlin-Mitte Berliner Fernsehturm Marienkirch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4035" y="3822646"/>
            <a:ext cx="3922366" cy="247549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fe, restaurant, city, bar, meal, room, modern, interior design, capital, hotel, berlin, lobby, kurf rstendamm, function hal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60705" y="3835566"/>
            <a:ext cx="3882797" cy="246358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ile:Tagesausflugsschiff Alexander in Berlin auf der Spre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65600" y="3835566"/>
            <a:ext cx="3909946" cy="24660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Icon&#10;&#10;Description automatically generated">
            <a:extLst>
              <a:ext uri="{FF2B5EF4-FFF2-40B4-BE49-F238E27FC236}">
                <a16:creationId xmlns:a16="http://schemas.microsoft.com/office/drawing/2014/main" id="{18001824-3553-4B2D-AE02-526B4FD4055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03672" y="682317"/>
            <a:ext cx="969932" cy="917647"/>
          </a:xfrm>
          <a:prstGeom prst="rect">
            <a:avLst/>
          </a:prstGeom>
        </p:spPr>
      </p:pic>
      <p:sp>
        <p:nvSpPr>
          <p:cNvPr id="18" name="Speech Bubble: Rectangle with Corners Rounded 17">
            <a:extLst>
              <a:ext uri="{FF2B5EF4-FFF2-40B4-BE49-F238E27FC236}">
                <a16:creationId xmlns:a16="http://schemas.microsoft.com/office/drawing/2014/main" id="{904D3BA0-EE48-4FE2-92E2-A293F1CBDA80}"/>
              </a:ext>
            </a:extLst>
          </p:cNvPr>
          <p:cNvSpPr/>
          <p:nvPr/>
        </p:nvSpPr>
        <p:spPr>
          <a:xfrm>
            <a:off x="7232072" y="77226"/>
            <a:ext cx="2264872" cy="672201"/>
          </a:xfrm>
          <a:prstGeom prst="wedgeRoundRectCallout">
            <a:avLst>
              <a:gd name="adj1" fmla="val 61290"/>
              <a:gd name="adj2" fmla="val 3467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der </a:t>
            </a:r>
            <a:r>
              <a:rPr lang="en-GB" dirty="0" err="1"/>
              <a:t>Wolkenkratzer</a:t>
            </a:r>
            <a:r>
              <a:rPr lang="en-GB" dirty="0"/>
              <a:t> - skyscraper</a:t>
            </a:r>
          </a:p>
        </p:txBody>
      </p:sp>
    </p:spTree>
    <p:extLst>
      <p:ext uri="{BB962C8B-B14F-4D97-AF65-F5344CB8AC3E}">
        <p14:creationId xmlns:p14="http://schemas.microsoft.com/office/powerpoint/2010/main" val="283785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55443" cy="707849"/>
          </a:xfrm>
        </p:spPr>
        <p:txBody>
          <a:bodyPr>
            <a:normAutofit/>
          </a:bodyPr>
          <a:lstStyle/>
          <a:p>
            <a:r>
              <a:rPr lang="en-GB" sz="3600" b="1">
                <a:solidFill>
                  <a:schemeClr val="bg1"/>
                </a:solidFill>
              </a:rPr>
              <a:t>Die neue Universität </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45783" y="247047"/>
            <a:ext cx="1611543" cy="3960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C043A7B0-6C86-4748-8AC1-CC9ADE82D17E}"/>
              </a:ext>
            </a:extLst>
          </p:cNvPr>
          <p:cNvSpPr txBox="1"/>
          <p:nvPr/>
        </p:nvSpPr>
        <p:spPr>
          <a:xfrm>
            <a:off x="254431" y="1889674"/>
            <a:ext cx="11628463" cy="5262979"/>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1. </a:t>
            </a:r>
            <a:r>
              <a:rPr lang="en-GB" sz="2400" dirty="0">
                <a:solidFill>
                  <a:srgbClr val="115076"/>
                </a:solidFill>
              </a:rPr>
              <a:t>The new university has many beautiful buildings.</a:t>
            </a:r>
          </a:p>
          <a:p>
            <a:pPr lvl="0">
              <a:defRPr/>
            </a:pPr>
            <a:endParaRPr lang="en-GB" sz="2400" dirty="0">
              <a:solidFill>
                <a:srgbClr val="115076"/>
              </a:solidFill>
            </a:endParaRPr>
          </a:p>
          <a:p>
            <a:pPr lvl="0">
              <a:defRPr/>
            </a:pPr>
            <a:r>
              <a:rPr lang="en-GB" sz="2400" dirty="0">
                <a:solidFill>
                  <a:srgbClr val="115076"/>
                </a:solidFill>
              </a:rPr>
              <a:t>2. Behind this building you see the famous part.</a:t>
            </a:r>
          </a:p>
          <a:p>
            <a:pPr lvl="0">
              <a:defRPr/>
            </a:pPr>
            <a:endParaRPr lang="en-GB" sz="2400" dirty="0">
              <a:solidFill>
                <a:srgbClr val="115076"/>
              </a:solidFill>
            </a:endParaRPr>
          </a:p>
          <a:p>
            <a:pPr>
              <a:defRPr/>
            </a:pPr>
            <a:r>
              <a:rPr lang="en-GB" sz="2400" dirty="0">
                <a:solidFill>
                  <a:srgbClr val="115076"/>
                </a:solidFill>
              </a:rPr>
              <a:t>3. In the green field there is a big tree.</a:t>
            </a:r>
          </a:p>
          <a:p>
            <a:pPr>
              <a:defRPr/>
            </a:pPr>
            <a:endParaRPr lang="en-GB" sz="2400" dirty="0">
              <a:solidFill>
                <a:srgbClr val="115076"/>
              </a:solidFill>
            </a:endParaRPr>
          </a:p>
          <a:p>
            <a:pPr lvl="0">
              <a:defRPr/>
            </a:pPr>
            <a:r>
              <a:rPr lang="en-GB" sz="2400" dirty="0">
                <a:solidFill>
                  <a:srgbClr val="115076"/>
                </a:solidFill>
              </a:rPr>
              <a:t>4. Next to the tree there is a small plant.</a:t>
            </a:r>
          </a:p>
          <a:p>
            <a:pPr lvl="0">
              <a:defRPr/>
            </a:pPr>
            <a:endParaRPr lang="en-GB" sz="2400" dirty="0">
              <a:solidFill>
                <a:srgbClr val="115076"/>
              </a:solidFill>
            </a:endParaRPr>
          </a:p>
          <a:p>
            <a:pPr lvl="0">
              <a:defRPr/>
            </a:pPr>
            <a:r>
              <a:rPr lang="en-GB" sz="2400" dirty="0">
                <a:solidFill>
                  <a:srgbClr val="115076"/>
                </a:solidFill>
              </a:rPr>
              <a:t>5. In front of the university you see many people.</a:t>
            </a:r>
          </a:p>
          <a:p>
            <a:pPr lvl="0">
              <a:defRPr/>
            </a:pPr>
            <a:endParaRPr lang="en-GB" sz="2400" dirty="0">
              <a:solidFill>
                <a:srgbClr val="115076"/>
              </a:solidFill>
            </a:endParaRPr>
          </a:p>
          <a:p>
            <a:pPr lvl="0">
              <a:defRPr/>
            </a:pPr>
            <a:r>
              <a:rPr lang="en-GB" sz="2400" dirty="0">
                <a:solidFill>
                  <a:srgbClr val="115076"/>
                </a:solidFill>
              </a:rPr>
              <a:t>6. These young people come from France and Spain.</a:t>
            </a:r>
          </a:p>
          <a:p>
            <a:pPr marL="228600" indent="-228600">
              <a:buAutoNum type="arabicPeriod"/>
            </a:pPr>
            <a:endParaRPr lang="en-GB" sz="2400" dirty="0"/>
          </a:p>
          <a:p>
            <a:pPr marL="228600" indent="-228600">
              <a:buAutoNum type="arabicPeriod"/>
            </a:pPr>
            <a:endParaRPr lang="en-GB"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4CD6AAA4-C728-4FFE-AD8B-0A62D322C1CB}"/>
              </a:ext>
            </a:extLst>
          </p:cNvPr>
          <p:cNvSpPr txBox="1"/>
          <p:nvPr/>
        </p:nvSpPr>
        <p:spPr>
          <a:xfrm>
            <a:off x="180000" y="1296000"/>
            <a:ext cx="117773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Schreib</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die Sätze auf Deutsch!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7412" name="Picture 4" descr="Paper Pencil Clip Art">
            <a:extLst>
              <a:ext uri="{FF2B5EF4-FFF2-40B4-BE49-F238E27FC236}">
                <a16:creationId xmlns:a16="http://schemas.microsoft.com/office/drawing/2014/main" id="{86284829-DE16-48FF-8A7C-8D19FA182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4475" y="247047"/>
            <a:ext cx="1195248" cy="13280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6124" y="2179785"/>
            <a:ext cx="7760677" cy="461665"/>
          </a:xfrm>
          <a:prstGeom prst="rect">
            <a:avLst/>
          </a:prstGeom>
          <a:noFill/>
        </p:spPr>
        <p:txBody>
          <a:bodyPr wrap="square" rtlCol="0">
            <a:spAutoFit/>
          </a:bodyPr>
          <a:lstStyle/>
          <a:p>
            <a:r>
              <a:rPr lang="en-GB" sz="2400" b="1">
                <a:solidFill>
                  <a:srgbClr val="DAA520"/>
                </a:solidFill>
              </a:rPr>
              <a:t>Die neue Universität hat viele schöne Gebäude.</a:t>
            </a:r>
          </a:p>
        </p:txBody>
      </p:sp>
      <p:sp>
        <p:nvSpPr>
          <p:cNvPr id="10" name="TextBox 9"/>
          <p:cNvSpPr txBox="1"/>
          <p:nvPr/>
        </p:nvSpPr>
        <p:spPr>
          <a:xfrm>
            <a:off x="606122" y="2920723"/>
            <a:ext cx="10319785" cy="461665"/>
          </a:xfrm>
          <a:prstGeom prst="rect">
            <a:avLst/>
          </a:prstGeom>
          <a:noFill/>
        </p:spPr>
        <p:txBody>
          <a:bodyPr wrap="square" rtlCol="0">
            <a:spAutoFit/>
          </a:bodyPr>
          <a:lstStyle/>
          <a:p>
            <a:r>
              <a:rPr lang="en-GB" sz="2400" b="1">
                <a:solidFill>
                  <a:srgbClr val="DAA520"/>
                </a:solidFill>
                <a:sym typeface="Calibri"/>
              </a:rPr>
              <a:t>Hinter diesem </a:t>
            </a:r>
            <a:r>
              <a:rPr lang="en-GB" sz="2400" b="1">
                <a:solidFill>
                  <a:srgbClr val="DAA520"/>
                </a:solidFill>
              </a:rPr>
              <a:t>Gebäude </a:t>
            </a:r>
            <a:r>
              <a:rPr lang="en-GB" sz="2400" b="1">
                <a:solidFill>
                  <a:srgbClr val="DAA520"/>
                </a:solidFill>
                <a:sym typeface="Calibri"/>
              </a:rPr>
              <a:t>sieht man/siehst du den bekannten Teil.</a:t>
            </a:r>
          </a:p>
        </p:txBody>
      </p:sp>
      <p:sp>
        <p:nvSpPr>
          <p:cNvPr id="12" name="TextBox 11"/>
          <p:cNvSpPr txBox="1"/>
          <p:nvPr/>
        </p:nvSpPr>
        <p:spPr>
          <a:xfrm>
            <a:off x="606123" y="3634283"/>
            <a:ext cx="7760677" cy="461665"/>
          </a:xfrm>
          <a:prstGeom prst="rect">
            <a:avLst/>
          </a:prstGeom>
          <a:noFill/>
        </p:spPr>
        <p:txBody>
          <a:bodyPr wrap="square" rtlCol="0">
            <a:spAutoFit/>
          </a:bodyPr>
          <a:lstStyle/>
          <a:p>
            <a:r>
              <a:rPr lang="en-GB" sz="2400" b="1">
                <a:solidFill>
                  <a:srgbClr val="DAA520"/>
                </a:solidFill>
                <a:sym typeface="Calibri"/>
              </a:rPr>
              <a:t>Im grünen Feld gibt es einen großen Baum.</a:t>
            </a:r>
          </a:p>
        </p:txBody>
      </p:sp>
      <p:sp>
        <p:nvSpPr>
          <p:cNvPr id="13" name="TextBox 12"/>
          <p:cNvSpPr txBox="1"/>
          <p:nvPr/>
        </p:nvSpPr>
        <p:spPr>
          <a:xfrm>
            <a:off x="594399" y="4369853"/>
            <a:ext cx="7760677" cy="461665"/>
          </a:xfrm>
          <a:prstGeom prst="rect">
            <a:avLst/>
          </a:prstGeom>
          <a:noFill/>
        </p:spPr>
        <p:txBody>
          <a:bodyPr wrap="square" rtlCol="0">
            <a:spAutoFit/>
          </a:bodyPr>
          <a:lstStyle/>
          <a:p>
            <a:r>
              <a:rPr lang="en-GB" sz="2400" b="1">
                <a:solidFill>
                  <a:srgbClr val="DAA520"/>
                </a:solidFill>
                <a:sym typeface="Calibri"/>
              </a:rPr>
              <a:t>Neben dem Baum gibt es eine kleine Pflanze.</a:t>
            </a:r>
          </a:p>
        </p:txBody>
      </p:sp>
      <p:sp>
        <p:nvSpPr>
          <p:cNvPr id="15" name="TextBox 14"/>
          <p:cNvSpPr txBox="1"/>
          <p:nvPr/>
        </p:nvSpPr>
        <p:spPr>
          <a:xfrm>
            <a:off x="594399" y="5136318"/>
            <a:ext cx="7760677" cy="461665"/>
          </a:xfrm>
          <a:prstGeom prst="rect">
            <a:avLst/>
          </a:prstGeom>
          <a:noFill/>
        </p:spPr>
        <p:txBody>
          <a:bodyPr wrap="square" rtlCol="0">
            <a:spAutoFit/>
          </a:bodyPr>
          <a:lstStyle/>
          <a:p>
            <a:r>
              <a:rPr lang="en-GB" sz="2400" b="1" dirty="0" err="1">
                <a:solidFill>
                  <a:srgbClr val="DAA520"/>
                </a:solidFill>
                <a:sym typeface="Calibri"/>
              </a:rPr>
              <a:t>Vor</a:t>
            </a:r>
            <a:r>
              <a:rPr lang="en-GB" sz="2400" b="1" dirty="0">
                <a:solidFill>
                  <a:srgbClr val="DAA520"/>
                </a:solidFill>
                <a:sym typeface="Calibri"/>
              </a:rPr>
              <a:t> der </a:t>
            </a:r>
            <a:r>
              <a:rPr lang="en-GB" sz="2400" b="1" dirty="0">
                <a:solidFill>
                  <a:srgbClr val="DAA520"/>
                </a:solidFill>
              </a:rPr>
              <a:t>Universität </a:t>
            </a:r>
            <a:r>
              <a:rPr lang="en-GB" sz="2400" b="1" dirty="0" err="1">
                <a:solidFill>
                  <a:srgbClr val="DAA520"/>
                </a:solidFill>
              </a:rPr>
              <a:t>sieht</a:t>
            </a:r>
            <a:r>
              <a:rPr lang="en-GB" sz="2400" b="1" dirty="0">
                <a:solidFill>
                  <a:srgbClr val="DAA520"/>
                </a:solidFill>
              </a:rPr>
              <a:t> man </a:t>
            </a:r>
            <a:r>
              <a:rPr lang="en-GB" sz="2400" b="1" dirty="0" err="1">
                <a:solidFill>
                  <a:srgbClr val="DAA520"/>
                </a:solidFill>
              </a:rPr>
              <a:t>viele</a:t>
            </a:r>
            <a:r>
              <a:rPr lang="en-GB" sz="2400" b="1" dirty="0">
                <a:solidFill>
                  <a:srgbClr val="DAA520"/>
                </a:solidFill>
              </a:rPr>
              <a:t> </a:t>
            </a:r>
            <a:r>
              <a:rPr lang="en-GB" sz="2400" b="1" dirty="0" err="1">
                <a:solidFill>
                  <a:srgbClr val="DAA520"/>
                </a:solidFill>
              </a:rPr>
              <a:t>Personen</a:t>
            </a:r>
            <a:r>
              <a:rPr lang="en-GB" sz="2400" b="1" dirty="0">
                <a:solidFill>
                  <a:srgbClr val="DAA520"/>
                </a:solidFill>
              </a:rPr>
              <a:t>/</a:t>
            </a:r>
            <a:r>
              <a:rPr lang="en-GB" sz="2400" b="1" dirty="0" err="1">
                <a:solidFill>
                  <a:srgbClr val="DAA520"/>
                </a:solidFill>
              </a:rPr>
              <a:t>Leute</a:t>
            </a:r>
            <a:r>
              <a:rPr lang="en-GB" sz="2400" b="1" dirty="0">
                <a:solidFill>
                  <a:srgbClr val="DAA520"/>
                </a:solidFill>
              </a:rPr>
              <a:t>.</a:t>
            </a:r>
          </a:p>
        </p:txBody>
      </p:sp>
      <p:sp>
        <p:nvSpPr>
          <p:cNvPr id="16" name="TextBox 15"/>
          <p:cNvSpPr txBox="1"/>
          <p:nvPr/>
        </p:nvSpPr>
        <p:spPr>
          <a:xfrm>
            <a:off x="606123" y="5824351"/>
            <a:ext cx="9229539" cy="461665"/>
          </a:xfrm>
          <a:prstGeom prst="rect">
            <a:avLst/>
          </a:prstGeom>
          <a:noFill/>
        </p:spPr>
        <p:txBody>
          <a:bodyPr wrap="square" rtlCol="0">
            <a:spAutoFit/>
          </a:bodyPr>
          <a:lstStyle/>
          <a:p>
            <a:r>
              <a:rPr lang="en-GB" sz="2400" b="1" dirty="0" err="1">
                <a:solidFill>
                  <a:srgbClr val="DAA520"/>
                </a:solidFill>
                <a:sym typeface="Calibri"/>
              </a:rPr>
              <a:t>Diese</a:t>
            </a:r>
            <a:r>
              <a:rPr lang="en-GB" sz="2400" b="1" dirty="0">
                <a:solidFill>
                  <a:srgbClr val="DAA520"/>
                </a:solidFill>
                <a:sym typeface="Calibri"/>
              </a:rPr>
              <a:t> </a:t>
            </a:r>
            <a:r>
              <a:rPr lang="en-GB" sz="2400" b="1" dirty="0" err="1">
                <a:solidFill>
                  <a:srgbClr val="DAA520"/>
                </a:solidFill>
                <a:sym typeface="Calibri"/>
              </a:rPr>
              <a:t>jungen</a:t>
            </a:r>
            <a:r>
              <a:rPr lang="en-GB" sz="2400" b="1" dirty="0">
                <a:solidFill>
                  <a:srgbClr val="DAA520"/>
                </a:solidFill>
                <a:sym typeface="Calibri"/>
              </a:rPr>
              <a:t> </a:t>
            </a:r>
            <a:r>
              <a:rPr lang="en-GB" sz="2400" b="1" dirty="0" err="1">
                <a:solidFill>
                  <a:srgbClr val="DAA520"/>
                </a:solidFill>
                <a:sym typeface="Calibri"/>
              </a:rPr>
              <a:t>Personen</a:t>
            </a:r>
            <a:r>
              <a:rPr lang="en-GB" sz="2400" b="1" dirty="0">
                <a:solidFill>
                  <a:srgbClr val="DAA520"/>
                </a:solidFill>
                <a:sym typeface="Calibri"/>
              </a:rPr>
              <a:t> </a:t>
            </a:r>
            <a:r>
              <a:rPr lang="en-GB" sz="2400" b="1" dirty="0" err="1">
                <a:solidFill>
                  <a:srgbClr val="DAA520"/>
                </a:solidFill>
                <a:sym typeface="Calibri"/>
              </a:rPr>
              <a:t>kommen</a:t>
            </a:r>
            <a:r>
              <a:rPr lang="en-GB" sz="2400" b="1" dirty="0">
                <a:solidFill>
                  <a:srgbClr val="DAA520"/>
                </a:solidFill>
                <a:sym typeface="Calibri"/>
              </a:rPr>
              <a:t> </a:t>
            </a:r>
            <a:r>
              <a:rPr lang="en-GB" sz="2400" b="1" dirty="0" err="1">
                <a:solidFill>
                  <a:srgbClr val="DAA520"/>
                </a:solidFill>
                <a:sym typeface="Calibri"/>
              </a:rPr>
              <a:t>aus</a:t>
            </a:r>
            <a:r>
              <a:rPr lang="en-GB" sz="2400" b="1" dirty="0">
                <a:solidFill>
                  <a:srgbClr val="DAA520"/>
                </a:solidFill>
                <a:sym typeface="Calibri"/>
              </a:rPr>
              <a:t> </a:t>
            </a:r>
            <a:r>
              <a:rPr lang="en-GB" sz="2400" b="1" dirty="0" err="1">
                <a:solidFill>
                  <a:srgbClr val="DAA520"/>
                </a:solidFill>
                <a:sym typeface="Calibri"/>
              </a:rPr>
              <a:t>Frankreich</a:t>
            </a:r>
            <a:r>
              <a:rPr lang="en-GB" sz="2400" b="1" dirty="0">
                <a:solidFill>
                  <a:srgbClr val="DAA520"/>
                </a:solidFill>
                <a:sym typeface="Calibri"/>
              </a:rPr>
              <a:t> und </a:t>
            </a:r>
            <a:r>
              <a:rPr lang="en-GB" sz="2400" b="1" dirty="0" err="1">
                <a:solidFill>
                  <a:srgbClr val="DAA520"/>
                </a:solidFill>
                <a:sym typeface="Calibri"/>
              </a:rPr>
              <a:t>Spanien</a:t>
            </a:r>
            <a:r>
              <a:rPr lang="en-GB" sz="2400" b="1" dirty="0">
                <a:solidFill>
                  <a:srgbClr val="DAA520"/>
                </a:solidFill>
                <a:sym typeface="Calibri"/>
              </a:rPr>
              <a:t>.</a:t>
            </a:r>
            <a:endParaRPr lang="en-GB" sz="2400" b="1" dirty="0">
              <a:solidFill>
                <a:srgbClr val="DAA520"/>
              </a:solidFill>
              <a:ea typeface="Calibri"/>
              <a:cs typeface="Calibri"/>
              <a:sym typeface="Calibri"/>
            </a:endParaRPr>
          </a:p>
        </p:txBody>
      </p:sp>
    </p:spTree>
    <p:extLst>
      <p:ext uri="{BB962C8B-B14F-4D97-AF65-F5344CB8AC3E}">
        <p14:creationId xmlns:p14="http://schemas.microsoft.com/office/powerpoint/2010/main" val="114279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3" grpId="0"/>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CF6A1EAC-971D-4C9F-ADD4-63D58D94DC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1724" y="2292609"/>
            <a:ext cx="1280271" cy="173751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F371408C-30AF-4297-A809-55815A1E86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575" y="4264725"/>
            <a:ext cx="2602568" cy="1909949"/>
          </a:xfrm>
          <a:prstGeom prst="rect">
            <a:avLst/>
          </a:prstGeom>
        </p:spPr>
      </p:pic>
    </p:spTree>
    <p:extLst>
      <p:ext uri="{BB962C8B-B14F-4D97-AF65-F5344CB8AC3E}">
        <p14:creationId xmlns:p14="http://schemas.microsoft.com/office/powerpoint/2010/main" val="11633255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16" name="TextBox 15">
            <a:extLst>
              <a:ext uri="{FF2B5EF4-FFF2-40B4-BE49-F238E27FC236}">
                <a16:creationId xmlns:a16="http://schemas.microsoft.com/office/drawing/2014/main" id="{0D8CFFF7-2006-4E52-9C94-C22FA462497F}"/>
              </a:ext>
            </a:extLst>
          </p:cNvPr>
          <p:cNvSpPr txBox="1"/>
          <p:nvPr/>
        </p:nvSpPr>
        <p:spPr>
          <a:xfrm>
            <a:off x="175149" y="1395715"/>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Pre-learning for lesson: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a:t>
            </a:r>
            <a:r>
              <a:rPr kumimoji="0" lang="en-GB" sz="2800" b="1" i="0" u="none" strike="noStrike" kern="1200" cap="none" spc="0" normalizeH="0" baseline="0" noProof="0">
                <a:ln>
                  <a:noFill/>
                </a:ln>
                <a:solidFill>
                  <a:srgbClr val="FF6600"/>
                </a:solidFill>
                <a:effectLst/>
                <a:uLnTx/>
                <a:uFillTx/>
                <a:latin typeface="Century Gothic" panose="020B0502020202020204" pitchFamily="34" charset="0"/>
                <a:ea typeface="+mn-ea"/>
                <a:cs typeface="+mn-cs"/>
              </a:rPr>
              <a:t>Term 3.2 Week 1</a:t>
            </a:r>
            <a:endPar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2D4C2990-CF75-4BC3-BDD5-C20D271E6607}"/>
              </a:ext>
            </a:extLst>
          </p:cNvPr>
          <p:cNvSpPr txBox="1"/>
          <p:nvPr/>
        </p:nvSpPr>
        <p:spPr>
          <a:xfrm>
            <a:off x="175149" y="2745243"/>
            <a:ext cx="10113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1: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a:t>
            </a:r>
            <a:r>
              <a:rPr kumimoji="0" lang="en-GB" sz="2800" b="1" i="0" u="none" strike="noStrike" kern="1200" cap="none" spc="0" normalizeH="0" baseline="0" noProof="0">
                <a:ln>
                  <a:noFill/>
                </a:ln>
                <a:solidFill>
                  <a:srgbClr val="FF6600"/>
                </a:solidFill>
                <a:effectLst/>
                <a:uLnTx/>
                <a:uFillTx/>
                <a:latin typeface="Century Gothic" panose="020B0502020202020204" pitchFamily="34" charset="0"/>
                <a:ea typeface="+mn-ea"/>
                <a:cs typeface="+mn-cs"/>
              </a:rPr>
              <a:t>Term 3.1 Week </a:t>
            </a:r>
            <a:r>
              <a:rPr lang="en-GB" sz="2800" b="1">
                <a:solidFill>
                  <a:srgbClr val="FF6600"/>
                </a:solidFill>
                <a:latin typeface="Century Gothic" panose="020B0502020202020204" pitchFamily="34" charset="0"/>
              </a:rPr>
              <a:t>4</a:t>
            </a:r>
            <a:r>
              <a:rPr kumimoji="0" lang="en-GB" sz="2800" b="1" i="0" u="none" strike="noStrike" kern="1200" cap="none" spc="0" normalizeH="0" baseline="0" noProof="0">
                <a:ln>
                  <a:noFill/>
                </a:ln>
                <a:solidFill>
                  <a:srgbClr val="FF660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457E1FC5-F484-4ADB-A427-7655B7F123F4}"/>
              </a:ext>
            </a:extLst>
          </p:cNvPr>
          <p:cNvSpPr txBox="1"/>
          <p:nvPr/>
        </p:nvSpPr>
        <p:spPr>
          <a:xfrm>
            <a:off x="175149" y="4230328"/>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2: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a:t>
            </a:r>
            <a:r>
              <a:rPr kumimoji="0" lang="en-GB" sz="2800" b="1" i="0" u="none" strike="noStrike" kern="1200" cap="none" spc="0" normalizeH="0" baseline="0" noProof="0">
                <a:ln>
                  <a:noFill/>
                </a:ln>
                <a:solidFill>
                  <a:srgbClr val="FF6600"/>
                </a:solidFill>
                <a:effectLst/>
                <a:uLnTx/>
                <a:uFillTx/>
                <a:latin typeface="Century Gothic" panose="020B0502020202020204" pitchFamily="34" charset="0"/>
                <a:ea typeface="+mn-ea"/>
                <a:cs typeface="+mn-cs"/>
              </a:rPr>
              <a:t>Term 2.2 Week 2]</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5153" y="3833161"/>
            <a:ext cx="1312164" cy="131216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5855" y="1022485"/>
            <a:ext cx="1312164" cy="1312164"/>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5153" y="2350771"/>
            <a:ext cx="1312164" cy="1312164"/>
          </a:xfrm>
          <a:prstGeom prst="rect">
            <a:avLst/>
          </a:prstGeom>
        </p:spPr>
      </p:pic>
    </p:spTree>
    <p:extLst>
      <p:ext uri="{BB962C8B-B14F-4D97-AF65-F5344CB8AC3E}">
        <p14:creationId xmlns:p14="http://schemas.microsoft.com/office/powerpoint/2010/main" val="3141269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(Y7, </a:t>
            </a:r>
            <a:r>
              <a:rPr lang="en-GB" sz="2800" b="1">
                <a:solidFill>
                  <a:srgbClr val="115076"/>
                </a:solidFill>
                <a:latin typeface="Century Gothic" panose="020B0502020202020204" pitchFamily="34" charset="0"/>
                <a:ea typeface="Calibri" panose="020F0502020204030204" pitchFamily="34" charset="0"/>
                <a:cs typeface="Calibri" panose="020F0502020204030204" pitchFamily="34" charset="0"/>
              </a:rPr>
              <a:t>Term 3.2</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 </a:t>
            </a:r>
            <a:r>
              <a:rPr lang="en-GB" sz="2800" b="1">
                <a:solidFill>
                  <a:srgbClr val="115076"/>
                </a:solidFill>
                <a:latin typeface="Century Gothic" panose="020B0502020202020204" pitchFamily="34" charset="0"/>
                <a:ea typeface="Calibri" panose="020F0502020204030204" pitchFamily="34" charset="0"/>
                <a:cs typeface="Calibri" panose="020F0502020204030204" pitchFamily="34" charset="0"/>
              </a:rPr>
              <a:t>Week 1)</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Quizlet link</a:t>
            </a:r>
            <a:r>
              <a:rPr lang="en-GB" sz="2400" dirty="0"/>
              <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457594"/>
            <a:ext cx="11066804" cy="1138773"/>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a:solidFill>
                  <a:srgbClr val="5B9BD5">
                    <a:lumMod val="50000"/>
                  </a:srgbClr>
                </a:solidFill>
                <a:latin typeface="Century Gothic" panose="020B0502020202020204" pitchFamily="34" charset="0"/>
              </a:rPr>
              <a:t>	</a:t>
            </a:r>
            <a:r>
              <a:rPr lang="en-GB" sz="2400">
                <a:solidFill>
                  <a:srgbClr val="5B9BD5">
                    <a:lumMod val="50000"/>
                  </a:srgbClr>
                </a:solidFill>
                <a:latin typeface="Century Gothic" panose="020B0502020202020204" pitchFamily="34" charset="0"/>
                <a:hlinkClick r:id="rId7"/>
              </a:rPr>
              <a:t>Term 3.1 Week 4</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a:solidFill>
                  <a:srgbClr val="5B9BD5">
                    <a:lumMod val="50000"/>
                  </a:srgbClr>
                </a:solidFill>
                <a:latin typeface="Century Gothic" panose="020B0502020202020204" pitchFamily="34" charset="0"/>
              </a:rPr>
              <a:t>	</a:t>
            </a:r>
            <a:r>
              <a:rPr lang="en-GB" sz="2400">
                <a:solidFill>
                  <a:srgbClr val="5B9BD5">
                    <a:lumMod val="50000"/>
                  </a:srgbClr>
                </a:solidFill>
                <a:latin typeface="Century Gothic" panose="020B0502020202020204" pitchFamily="34" charset="0"/>
                <a:hlinkClick r:id="rId8"/>
              </a:rPr>
              <a:t>Term 2.2 Week 2</a:t>
            </a:r>
            <a:r>
              <a:rPr lang="en-GB" sz="2400" dirty="0">
                <a:solidFill>
                  <a:srgbClr val="5B9BD5">
                    <a:lumMod val="50000"/>
                  </a:srgbClr>
                </a:solidFill>
                <a:latin typeface="Century Gothic" panose="020B0502020202020204" pitchFamily="34" charset="0"/>
              </a:rPr>
              <a:t/>
            </a:r>
            <a:br>
              <a:rPr lang="en-GB" sz="2400" dirty="0">
                <a:solidFill>
                  <a:srgbClr val="5B9BD5">
                    <a:lumMod val="50000"/>
                  </a:srgbClr>
                </a:solidFill>
                <a:latin typeface="Century Gothic" panose="020B0502020202020204" pitchFamily="34" charset="0"/>
              </a:rPr>
            </a:br>
            <a:endParaRPr lang="en-GB" sz="20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9"/>
          <a:stretch>
            <a:fillRect/>
          </a:stretch>
        </p:blipFill>
        <p:spPr>
          <a:xfrm>
            <a:off x="10641925" y="4800601"/>
            <a:ext cx="1300638" cy="1300638"/>
          </a:xfrm>
          <a:prstGeom prst="rect">
            <a:avLst/>
          </a:prstGeom>
        </p:spPr>
      </p:pic>
      <p:pic>
        <p:nvPicPr>
          <p:cNvPr id="9" name="Picture 8" descr="Qr code&#10;&#10;Description automatically generated">
            <a:extLst>
              <a:ext uri="{FF2B5EF4-FFF2-40B4-BE49-F238E27FC236}">
                <a16:creationId xmlns:a16="http://schemas.microsoft.com/office/drawing/2014/main" id="{17B5D52E-65AF-43FF-A3A8-D138B74206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50524" y="2299719"/>
            <a:ext cx="1522268" cy="1522268"/>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837482" cy="869950"/>
          </a:xfrm>
          <a:prstGeom prst="rect">
            <a:avLst/>
          </a:prstGeom>
        </p:spPr>
      </p:pic>
      <p:sp>
        <p:nvSpPr>
          <p:cNvPr id="4" name="Title 3"/>
          <p:cNvSpPr>
            <a:spLocks noGrp="1"/>
          </p:cNvSpPr>
          <p:nvPr>
            <p:ph type="title"/>
          </p:nvPr>
        </p:nvSpPr>
        <p:spPr>
          <a:xfrm>
            <a:off x="0" y="294041"/>
            <a:ext cx="5671335" cy="707849"/>
          </a:xfrm>
        </p:spPr>
        <p:txBody>
          <a:bodyPr>
            <a:normAutofit/>
          </a:bodyPr>
          <a:lstStyle/>
          <a:p>
            <a:r>
              <a:rPr lang="en-GB" sz="3600" b="1" dirty="0">
                <a:solidFill>
                  <a:schemeClr val="bg1"/>
                </a:solidFill>
              </a:rPr>
              <a:t>Partner(in) A</a:t>
            </a:r>
          </a:p>
        </p:txBody>
      </p:sp>
      <p:sp>
        <p:nvSpPr>
          <p:cNvPr id="6" name="TextBox 5">
            <a:extLst>
              <a:ext uri="{FF2B5EF4-FFF2-40B4-BE49-F238E27FC236}">
                <a16:creationId xmlns:a16="http://schemas.microsoft.com/office/drawing/2014/main" id="{EBF45552-F64E-5344-BB61-2B43714A9308}"/>
              </a:ext>
            </a:extLst>
          </p:cNvPr>
          <p:cNvSpPr txBox="1"/>
          <p:nvPr/>
        </p:nvSpPr>
        <p:spPr>
          <a:xfrm>
            <a:off x="207336" y="2721114"/>
            <a:ext cx="11777327"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3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FelixfindetvieleeinfacheFehlerimText</a:t>
            </a:r>
            <a:r>
              <a:rPr kumimoji="0" lang="en-GB" sz="3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3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3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GB" sz="3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DasFeldhatvierzigfantastischeBäume</a:t>
            </a:r>
            <a:r>
              <a:rPr kumimoji="0" lang="en-GB" sz="3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3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3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GB" sz="3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IhrVaterversuchtFranzösischzulernen</a:t>
            </a:r>
            <a:r>
              <a:rPr kumimoji="0" lang="en-GB" sz="3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
            <a:b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3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3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WirsollenunsereGefühleversteckenundnichtlachen</a:t>
            </a:r>
            <a:r>
              <a:rPr kumimoji="0" lang="en-GB" sz="3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3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ounded Rectangle 11">
            <a:extLst>
              <a:ext uri="{FF2B5EF4-FFF2-40B4-BE49-F238E27FC236}">
                <a16:creationId xmlns:a16="http://schemas.microsoft.com/office/drawing/2014/main" id="{6580B498-0CCE-4F62-B43C-B8DF692B42E3}"/>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lang="en-GB" sz="2000" b="1" dirty="0">
                <a:solidFill>
                  <a:prstClr val="white"/>
                </a:solidFill>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997C25CE-3CF2-44B4-823B-4AD4F69E9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9587" y="4967883"/>
            <a:ext cx="1372413" cy="1397641"/>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EF8C3FD6-00A3-4F07-B77C-9F8C61678F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0109"/>
          <a:stretch/>
        </p:blipFill>
        <p:spPr>
          <a:xfrm>
            <a:off x="81922" y="1033218"/>
            <a:ext cx="1830113" cy="1666867"/>
          </a:xfrm>
          <a:prstGeom prst="rect">
            <a:avLst/>
          </a:prstGeom>
        </p:spPr>
      </p:pic>
    </p:spTree>
    <p:extLst>
      <p:ext uri="{BB962C8B-B14F-4D97-AF65-F5344CB8AC3E}">
        <p14:creationId xmlns:p14="http://schemas.microsoft.com/office/powerpoint/2010/main" val="198330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837482" cy="869950"/>
          </a:xfrm>
          <a:prstGeom prst="rect">
            <a:avLst/>
          </a:prstGeom>
        </p:spPr>
      </p:pic>
      <p:sp>
        <p:nvSpPr>
          <p:cNvPr id="4" name="Title 3"/>
          <p:cNvSpPr>
            <a:spLocks noGrp="1"/>
          </p:cNvSpPr>
          <p:nvPr>
            <p:ph type="title"/>
          </p:nvPr>
        </p:nvSpPr>
        <p:spPr>
          <a:xfrm>
            <a:off x="0" y="294041"/>
            <a:ext cx="5671335" cy="707849"/>
          </a:xfrm>
        </p:spPr>
        <p:txBody>
          <a:bodyPr>
            <a:normAutofit/>
          </a:bodyPr>
          <a:lstStyle/>
          <a:p>
            <a:r>
              <a:rPr lang="en-GB" sz="3600" b="1" dirty="0">
                <a:solidFill>
                  <a:schemeClr val="bg1"/>
                </a:solidFill>
              </a:rPr>
              <a:t>Partner(in) B</a:t>
            </a:r>
          </a:p>
        </p:txBody>
      </p:sp>
      <p:sp>
        <p:nvSpPr>
          <p:cNvPr id="6" name="TextBox 5">
            <a:extLst>
              <a:ext uri="{FF2B5EF4-FFF2-40B4-BE49-F238E27FC236}">
                <a16:creationId xmlns:a16="http://schemas.microsoft.com/office/drawing/2014/main" id="{EBF45552-F64E-5344-BB61-2B43714A9308}"/>
              </a:ext>
            </a:extLst>
          </p:cNvPr>
          <p:cNvSpPr txBox="1"/>
          <p:nvPr/>
        </p:nvSpPr>
        <p:spPr>
          <a:xfrm>
            <a:off x="0" y="2595375"/>
            <a:ext cx="11984664" cy="26314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3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DievierFreundefindenihreFahrräderhinterdemGebäude</a:t>
            </a:r>
            <a:r>
              <a:rPr kumimoji="0" lang="en-GB"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GB" sz="3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ElefantenvergessennieihreFamilie</a:t>
            </a:r>
            <a:r>
              <a:rPr kumimoji="0" lang="en-GB"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GB" sz="3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FrankfurthateineBevölkerungvonetwasiebenhundert</a:t>
            </a:r>
            <a:endParaRPr kumimoji="0" lang="en-GB"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defRPr/>
            </a:pPr>
            <a:r>
              <a:rPr kumimoji="0" lang="en-GB" sz="3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fünzigtausendPersonen</a:t>
            </a:r>
            <a:r>
              <a:rPr kumimoji="0" lang="en-GB"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3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lang="en-GB" sz="3300" dirty="0" err="1">
                <a:solidFill>
                  <a:srgbClr val="4472C4">
                    <a:lumMod val="50000"/>
                  </a:srgbClr>
                </a:solidFill>
                <a:latin typeface="Century Gothic" panose="020F0302020204030204"/>
              </a:rPr>
              <a:t>VielleichtfindestdueinpaarFotosvomHausfürmich</a:t>
            </a:r>
            <a:r>
              <a:rPr lang="en-GB" sz="3300" dirty="0">
                <a:solidFill>
                  <a:srgbClr val="4472C4">
                    <a:lumMod val="50000"/>
                  </a:srgbClr>
                </a:solidFill>
                <a:latin typeface="Century Gothic" panose="020F0302020204030204"/>
              </a:rPr>
              <a:t>?</a:t>
            </a:r>
            <a:endParaRPr lang="en-US" sz="3300" dirty="0">
              <a:solidFill>
                <a:srgbClr val="4472C4">
                  <a:lumMod val="50000"/>
                </a:srgbClr>
              </a:solidFill>
              <a:latin typeface="Century Gothic" panose="020F0302020204030204"/>
            </a:endParaRPr>
          </a:p>
        </p:txBody>
      </p:sp>
      <p:sp>
        <p:nvSpPr>
          <p:cNvPr id="17" name="Rounded Rectangle 11">
            <a:extLst>
              <a:ext uri="{FF2B5EF4-FFF2-40B4-BE49-F238E27FC236}">
                <a16:creationId xmlns:a16="http://schemas.microsoft.com/office/drawing/2014/main" id="{6580B498-0CCE-4F62-B43C-B8DF692B42E3}"/>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lang="en-GB" sz="2000" b="1" dirty="0">
                <a:solidFill>
                  <a:prstClr val="white"/>
                </a:solidFill>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997C25CE-3CF2-44B4-823B-4AD4F69E9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9587" y="4967883"/>
            <a:ext cx="1372413" cy="1397641"/>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EF8C3FD6-00A3-4F07-B77C-9F8C61678F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0109"/>
          <a:stretch/>
        </p:blipFill>
        <p:spPr>
          <a:xfrm>
            <a:off x="81922" y="1033218"/>
            <a:ext cx="1830113" cy="1666867"/>
          </a:xfrm>
          <a:prstGeom prst="rect">
            <a:avLst/>
          </a:prstGeom>
        </p:spPr>
      </p:pic>
    </p:spTree>
    <p:extLst>
      <p:ext uri="{BB962C8B-B14F-4D97-AF65-F5344CB8AC3E}">
        <p14:creationId xmlns:p14="http://schemas.microsoft.com/office/powerpoint/2010/main" val="270900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71335" cy="707849"/>
          </a:xfrm>
        </p:spPr>
        <p:txBody>
          <a:bodyPr>
            <a:normAutofit/>
          </a:bodyPr>
          <a:lstStyle/>
          <a:p>
            <a:r>
              <a:rPr lang="en-GB" sz="3600" b="1" dirty="0" err="1">
                <a:solidFill>
                  <a:schemeClr val="bg1"/>
                </a:solidFill>
              </a:rPr>
              <a:t>Phonetik</a:t>
            </a:r>
            <a:r>
              <a:rPr lang="en-GB" sz="3600" b="1" dirty="0">
                <a:solidFill>
                  <a:schemeClr val="bg1"/>
                </a:solidFill>
              </a:rPr>
              <a:t> / </a:t>
            </a:r>
            <a:r>
              <a:rPr lang="en-GB" sz="3600" b="1" dirty="0" err="1">
                <a:solidFill>
                  <a:schemeClr val="bg1"/>
                </a:solidFill>
              </a:rPr>
              <a:t>Vokabeln</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07336" y="2721114"/>
            <a:ext cx="117773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FelixfindetvieleeinfacheFehlerimText</a:t>
            </a: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 name="Straight Connector 6">
            <a:extLst>
              <a:ext uri="{FF2B5EF4-FFF2-40B4-BE49-F238E27FC236}">
                <a16:creationId xmlns:a16="http://schemas.microsoft.com/office/drawing/2014/main" id="{B569A235-AB1D-42DF-A8B4-E7D37129AEAD}"/>
              </a:ext>
            </a:extLst>
          </p:cNvPr>
          <p:cNvCxnSpPr>
            <a:cxnSpLocks/>
          </p:cNvCxnSpPr>
          <p:nvPr/>
        </p:nvCxnSpPr>
        <p:spPr>
          <a:xfrm>
            <a:off x="1912035"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10848-A76B-4CE0-8467-C157BFE4C446}"/>
              </a:ext>
            </a:extLst>
          </p:cNvPr>
          <p:cNvCxnSpPr>
            <a:cxnSpLocks/>
          </p:cNvCxnSpPr>
          <p:nvPr/>
        </p:nvCxnSpPr>
        <p:spPr>
          <a:xfrm>
            <a:off x="3297967"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E3A1A9-F997-469B-8B61-102D4FE7C113}"/>
              </a:ext>
            </a:extLst>
          </p:cNvPr>
          <p:cNvCxnSpPr>
            <a:cxnSpLocks/>
          </p:cNvCxnSpPr>
          <p:nvPr/>
        </p:nvCxnSpPr>
        <p:spPr>
          <a:xfrm>
            <a:off x="4464570"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0C4ACF-A041-4093-B0FF-403BF3B40C43}"/>
              </a:ext>
            </a:extLst>
          </p:cNvPr>
          <p:cNvCxnSpPr>
            <a:cxnSpLocks/>
          </p:cNvCxnSpPr>
          <p:nvPr/>
        </p:nvCxnSpPr>
        <p:spPr>
          <a:xfrm>
            <a:off x="6675225" y="270008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AA928B-D41E-4AD4-AC72-9E353B392763}"/>
              </a:ext>
            </a:extLst>
          </p:cNvPr>
          <p:cNvCxnSpPr>
            <a:cxnSpLocks/>
          </p:cNvCxnSpPr>
          <p:nvPr/>
        </p:nvCxnSpPr>
        <p:spPr>
          <a:xfrm>
            <a:off x="8117436" y="270008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5F710B-0317-4F44-A4FB-43A6B209AE16}"/>
              </a:ext>
            </a:extLst>
          </p:cNvPr>
          <p:cNvCxnSpPr>
            <a:cxnSpLocks/>
          </p:cNvCxnSpPr>
          <p:nvPr/>
        </p:nvCxnSpPr>
        <p:spPr>
          <a:xfrm>
            <a:off x="8744263"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1A3B5CD-2156-4AC7-B694-91B7946DB9C2}"/>
              </a:ext>
            </a:extLst>
          </p:cNvPr>
          <p:cNvSpPr/>
          <p:nvPr/>
        </p:nvSpPr>
        <p:spPr>
          <a:xfrm>
            <a:off x="1692443" y="4317167"/>
            <a:ext cx="8807111" cy="1186302"/>
          </a:xfrm>
          <a:prstGeom prst="roundRect">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rPr>
              <a:t>Felix </a:t>
            </a:r>
            <a:r>
              <a:rPr kumimoji="0" lang="fr-FR"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4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fr-FR" sz="4000" b="0" i="0" u="none" strike="noStrike" kern="1200" cap="none" spc="0" normalizeH="0" noProof="0" dirty="0" err="1">
                <a:ln>
                  <a:noFill/>
                </a:ln>
                <a:solidFill>
                  <a:prstClr val="white"/>
                </a:solidFill>
                <a:effectLst/>
                <a:uLnTx/>
                <a:uFillTx/>
                <a:latin typeface="Century Gothic" panose="020F0302020204030204"/>
                <a:ea typeface="+mn-ea"/>
                <a:cs typeface="+mn-cs"/>
              </a:rPr>
              <a:t>finding</a:t>
            </a:r>
            <a:r>
              <a:rPr kumimoji="0" lang="fr-FR" sz="4000" b="0" i="0" u="none" strike="noStrike" kern="1200" cap="none" spc="0" normalizeH="0" noProof="0" dirty="0">
                <a:ln>
                  <a:noFill/>
                </a:ln>
                <a:solidFill>
                  <a:prstClr val="white"/>
                </a:solidFill>
                <a:effectLst/>
                <a:uLnTx/>
                <a:uFillTx/>
                <a:latin typeface="Century Gothic" panose="020F0302020204030204"/>
                <a:ea typeface="+mn-ea"/>
                <a:cs typeface="+mn-cs"/>
              </a:rPr>
              <a:t> a lot of simple </a:t>
            </a:r>
            <a:r>
              <a:rPr kumimoji="0" lang="fr-FR" sz="4000" b="0" i="0" u="none" strike="noStrike" kern="1200" cap="none" spc="0" normalizeH="0" noProof="0" dirty="0" err="1">
                <a:ln>
                  <a:noFill/>
                </a:ln>
                <a:solidFill>
                  <a:prstClr val="white"/>
                </a:solidFill>
                <a:effectLst/>
                <a:uLnTx/>
                <a:uFillTx/>
                <a:latin typeface="Century Gothic" panose="020F0302020204030204"/>
                <a:ea typeface="+mn-ea"/>
                <a:cs typeface="+mn-cs"/>
              </a:rPr>
              <a:t>mistakes</a:t>
            </a:r>
            <a:r>
              <a:rPr kumimoji="0" lang="fr-FR" sz="4000" b="0" i="0" u="none" strike="noStrike" kern="1200" cap="none" spc="0" normalizeH="0" noProof="0" dirty="0">
                <a:ln>
                  <a:noFill/>
                </a:ln>
                <a:solidFill>
                  <a:prstClr val="white"/>
                </a:solidFill>
                <a:effectLst/>
                <a:uLnTx/>
                <a:uFillTx/>
                <a:latin typeface="Century Gothic" panose="020F0302020204030204"/>
                <a:ea typeface="+mn-ea"/>
                <a:cs typeface="+mn-cs"/>
              </a:rPr>
              <a:t> in the </a:t>
            </a:r>
            <a:r>
              <a:rPr kumimoji="0" lang="fr-FR" sz="4000" b="0" i="0" u="none" strike="noStrike" kern="1200" cap="none" spc="0" normalizeH="0" noProof="0" dirty="0" err="1">
                <a:ln>
                  <a:noFill/>
                </a:ln>
                <a:solidFill>
                  <a:prstClr val="white"/>
                </a:solidFill>
                <a:effectLst/>
                <a:uLnTx/>
                <a:uFillTx/>
                <a:latin typeface="Century Gothic" panose="020F0302020204030204"/>
                <a:ea typeface="+mn-ea"/>
                <a:cs typeface="+mn-cs"/>
              </a:rPr>
              <a:t>text</a:t>
            </a:r>
            <a:r>
              <a:rPr kumimoji="0" lang="fr-FR" sz="4000" b="0"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11">
            <a:extLst>
              <a:ext uri="{FF2B5EF4-FFF2-40B4-BE49-F238E27FC236}">
                <a16:creationId xmlns:a16="http://schemas.microsoft.com/office/drawing/2014/main" id="{6580B498-0CCE-4F62-B43C-B8DF692B42E3}"/>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lang="en-GB" sz="2000" b="1" dirty="0">
                <a:solidFill>
                  <a:prstClr val="white"/>
                </a:solidFill>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997C25CE-3CF2-44B4-823B-4AD4F69E9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EF8C3FD6-00A3-4F07-B77C-9F8C61678F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0109"/>
          <a:stretch/>
        </p:blipFill>
        <p:spPr>
          <a:xfrm>
            <a:off x="81922" y="1033218"/>
            <a:ext cx="1830113" cy="1666867"/>
          </a:xfrm>
          <a:prstGeom prst="rect">
            <a:avLst/>
          </a:prstGeom>
        </p:spPr>
      </p:pic>
      <p:sp>
        <p:nvSpPr>
          <p:cNvPr id="19" name="Action Button: Custom 16">
            <a:hlinkClick r:id="" action="ppaction://noaction" highlightClick="1">
              <a:snd r:embed="rId6" name="8.3.1.6 Slide 7.wav"/>
            </a:hlinkClick>
            <a:extLst>
              <a:ext uri="{FF2B5EF4-FFF2-40B4-BE49-F238E27FC236}">
                <a16:creationId xmlns:a16="http://schemas.microsoft.com/office/drawing/2014/main" id="{411F7598-DC4B-4A37-ADC4-C37BF2AB0FE3}"/>
              </a:ext>
            </a:extLst>
          </p:cNvPr>
          <p:cNvSpPr/>
          <p:nvPr/>
        </p:nvSpPr>
        <p:spPr>
          <a:xfrm>
            <a:off x="215824" y="2786229"/>
            <a:ext cx="595875" cy="642771"/>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204481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fade">
                                      <p:cBhvr>
                                        <p:cTn id="2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71335" cy="707849"/>
          </a:xfrm>
        </p:spPr>
        <p:txBody>
          <a:bodyPr>
            <a:normAutofit/>
          </a:bodyPr>
          <a:lstStyle/>
          <a:p>
            <a:r>
              <a:rPr lang="en-GB" sz="3600" b="1" dirty="0" err="1">
                <a:solidFill>
                  <a:schemeClr val="bg1"/>
                </a:solidFill>
              </a:rPr>
              <a:t>Phonetik</a:t>
            </a:r>
            <a:r>
              <a:rPr lang="en-GB" sz="3600" b="1" dirty="0">
                <a:solidFill>
                  <a:schemeClr val="bg1"/>
                </a:solidFill>
              </a:rPr>
              <a:t> / </a:t>
            </a:r>
            <a:r>
              <a:rPr lang="en-GB" sz="3600" b="1" dirty="0" err="1">
                <a:solidFill>
                  <a:schemeClr val="bg1"/>
                </a:solidFill>
              </a:rPr>
              <a:t>Vokabeln</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07336" y="2721114"/>
            <a:ext cx="11777327" cy="707886"/>
          </a:xfrm>
          <a:prstGeom prst="rect">
            <a:avLst/>
          </a:prstGeom>
          <a:noFill/>
        </p:spPr>
        <p:txBody>
          <a:bodyPr wrap="square" rtlCol="0">
            <a:spAutoFit/>
          </a:bodyPr>
          <a:lstStyle/>
          <a:p>
            <a:pPr lvl="0">
              <a:defRPr/>
            </a:pPr>
            <a:r>
              <a:rPr lang="de-DE" sz="4000">
                <a:solidFill>
                  <a:srgbClr val="4472C4">
                    <a:lumMod val="50000"/>
                  </a:srgbClr>
                </a:solidFill>
                <a:latin typeface="Century Gothic" panose="020F0302020204030204"/>
              </a:rPr>
              <a:t>2.</a:t>
            </a:r>
            <a:r>
              <a:rPr kumimoji="0" lang="de-DE" sz="4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lang="en-GB" sz="4000">
                <a:solidFill>
                  <a:srgbClr val="4472C4">
                    <a:lumMod val="50000"/>
                  </a:srgbClr>
                </a:solidFill>
              </a:rPr>
              <a:t>DasFeldhatvierzigfantastischeBäume.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 name="Straight Connector 6">
            <a:extLst>
              <a:ext uri="{FF2B5EF4-FFF2-40B4-BE49-F238E27FC236}">
                <a16:creationId xmlns:a16="http://schemas.microsoft.com/office/drawing/2014/main" id="{B569A235-AB1D-42DF-A8B4-E7D37129AEAD}"/>
              </a:ext>
            </a:extLst>
          </p:cNvPr>
          <p:cNvCxnSpPr>
            <a:cxnSpLocks/>
          </p:cNvCxnSpPr>
          <p:nvPr/>
        </p:nvCxnSpPr>
        <p:spPr>
          <a:xfrm>
            <a:off x="1779684"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10848-A76B-4CE0-8467-C157BFE4C446}"/>
              </a:ext>
            </a:extLst>
          </p:cNvPr>
          <p:cNvCxnSpPr>
            <a:cxnSpLocks/>
          </p:cNvCxnSpPr>
          <p:nvPr/>
        </p:nvCxnSpPr>
        <p:spPr>
          <a:xfrm>
            <a:off x="2804666"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E3A1A9-F997-469B-8B61-102D4FE7C113}"/>
              </a:ext>
            </a:extLst>
          </p:cNvPr>
          <p:cNvCxnSpPr>
            <a:cxnSpLocks/>
          </p:cNvCxnSpPr>
          <p:nvPr/>
        </p:nvCxnSpPr>
        <p:spPr>
          <a:xfrm>
            <a:off x="3646421"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0C4ACF-A041-4093-B0FF-403BF3B40C43}"/>
              </a:ext>
            </a:extLst>
          </p:cNvPr>
          <p:cNvCxnSpPr>
            <a:cxnSpLocks/>
          </p:cNvCxnSpPr>
          <p:nvPr/>
        </p:nvCxnSpPr>
        <p:spPr>
          <a:xfrm>
            <a:off x="5159242" y="270008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AA928B-D41E-4AD4-AC72-9E353B392763}"/>
              </a:ext>
            </a:extLst>
          </p:cNvPr>
          <p:cNvCxnSpPr>
            <a:cxnSpLocks/>
          </p:cNvCxnSpPr>
          <p:nvPr/>
        </p:nvCxnSpPr>
        <p:spPr>
          <a:xfrm>
            <a:off x="8129472" y="270008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1A3B5CD-2156-4AC7-B694-91B7946DB9C2}"/>
              </a:ext>
            </a:extLst>
          </p:cNvPr>
          <p:cNvSpPr/>
          <p:nvPr/>
        </p:nvSpPr>
        <p:spPr>
          <a:xfrm>
            <a:off x="1692443" y="4317167"/>
            <a:ext cx="8807111" cy="1186302"/>
          </a:xfrm>
          <a:prstGeom prst="roundRect">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a:ln>
                  <a:noFill/>
                </a:ln>
                <a:solidFill>
                  <a:prstClr val="white"/>
                </a:solidFill>
                <a:effectLst/>
                <a:uLnTx/>
                <a:uFillTx/>
                <a:latin typeface="Century Gothic" panose="020F0302020204030204"/>
                <a:ea typeface="+mn-ea"/>
                <a:cs typeface="+mn-cs"/>
              </a:rPr>
              <a:t>The field</a:t>
            </a:r>
            <a:r>
              <a:rPr kumimoji="0" lang="fr-FR" sz="4000" b="0" i="0" u="none" strike="noStrike" kern="1200" cap="none" spc="0" normalizeH="0" noProof="0">
                <a:ln>
                  <a:noFill/>
                </a:ln>
                <a:solidFill>
                  <a:prstClr val="white"/>
                </a:solidFill>
                <a:effectLst/>
                <a:uLnTx/>
                <a:uFillTx/>
                <a:latin typeface="Century Gothic" panose="020F0302020204030204"/>
                <a:ea typeface="+mn-ea"/>
                <a:cs typeface="+mn-cs"/>
              </a:rPr>
              <a:t> has forty fantastic trees.</a:t>
            </a:r>
            <a:endPar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11">
            <a:extLst>
              <a:ext uri="{FF2B5EF4-FFF2-40B4-BE49-F238E27FC236}">
                <a16:creationId xmlns:a16="http://schemas.microsoft.com/office/drawing/2014/main" id="{6580B498-0CCE-4F62-B43C-B8DF692B42E3}"/>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lang="en-GB" sz="2000" b="1" dirty="0">
                <a:solidFill>
                  <a:prstClr val="white"/>
                </a:solidFill>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997C25CE-3CF2-44B4-823B-4AD4F69E9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EF8C3FD6-00A3-4F07-B77C-9F8C61678F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0109"/>
          <a:stretch/>
        </p:blipFill>
        <p:spPr>
          <a:xfrm>
            <a:off x="81922" y="1033218"/>
            <a:ext cx="1830113" cy="1666867"/>
          </a:xfrm>
          <a:prstGeom prst="rect">
            <a:avLst/>
          </a:prstGeom>
        </p:spPr>
      </p:pic>
      <p:sp>
        <p:nvSpPr>
          <p:cNvPr id="16" name="Action Button: Custom 16">
            <a:hlinkClick r:id="" action="ppaction://noaction" highlightClick="1">
              <a:snd r:embed="rId6" name="8.3.1.6 Slide 8.wav"/>
            </a:hlinkClick>
            <a:extLst>
              <a:ext uri="{FF2B5EF4-FFF2-40B4-BE49-F238E27FC236}">
                <a16:creationId xmlns:a16="http://schemas.microsoft.com/office/drawing/2014/main" id="{F354167F-28BA-4DFF-A2D9-CA3AE62B1429}"/>
              </a:ext>
            </a:extLst>
          </p:cNvPr>
          <p:cNvSpPr/>
          <p:nvPr/>
        </p:nvSpPr>
        <p:spPr>
          <a:xfrm>
            <a:off x="130712" y="2756376"/>
            <a:ext cx="623979" cy="672624"/>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Tree>
    <p:extLst>
      <p:ext uri="{BB962C8B-B14F-4D97-AF65-F5344CB8AC3E}">
        <p14:creationId xmlns:p14="http://schemas.microsoft.com/office/powerpoint/2010/main" val="12734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fade">
                                      <p:cBhvr>
                                        <p:cTn id="2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71335" cy="707849"/>
          </a:xfrm>
        </p:spPr>
        <p:txBody>
          <a:bodyPr>
            <a:normAutofit/>
          </a:bodyPr>
          <a:lstStyle/>
          <a:p>
            <a:r>
              <a:rPr lang="en-GB" sz="3600" b="1" dirty="0" err="1">
                <a:solidFill>
                  <a:schemeClr val="bg1"/>
                </a:solidFill>
              </a:rPr>
              <a:t>Phonetik</a:t>
            </a:r>
            <a:r>
              <a:rPr lang="en-GB" sz="3600" b="1" dirty="0">
                <a:solidFill>
                  <a:schemeClr val="bg1"/>
                </a:solidFill>
              </a:rPr>
              <a:t> / </a:t>
            </a:r>
            <a:r>
              <a:rPr lang="en-GB" sz="3600" b="1" dirty="0" err="1">
                <a:solidFill>
                  <a:schemeClr val="bg1"/>
                </a:solidFill>
              </a:rPr>
              <a:t>Vokabeln</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07336" y="2721114"/>
            <a:ext cx="11777327" cy="707886"/>
          </a:xfrm>
          <a:prstGeom prst="rect">
            <a:avLst/>
          </a:prstGeom>
          <a:noFill/>
        </p:spPr>
        <p:txBody>
          <a:bodyPr wrap="square" rtlCol="0">
            <a:spAutoFit/>
          </a:bodyPr>
          <a:lstStyle/>
          <a:p>
            <a:pPr lvl="0">
              <a:defRPr/>
            </a:pPr>
            <a:r>
              <a:rPr lang="de-DE" sz="4000">
                <a:solidFill>
                  <a:srgbClr val="4472C4">
                    <a:lumMod val="50000"/>
                  </a:srgbClr>
                </a:solidFill>
                <a:latin typeface="Century Gothic" panose="020F0302020204030204"/>
              </a:rPr>
              <a:t>3.</a:t>
            </a:r>
            <a:r>
              <a:rPr kumimoji="0" lang="de-DE" sz="4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lang="en-GB" sz="4000">
                <a:solidFill>
                  <a:srgbClr val="4472C4">
                    <a:lumMod val="50000"/>
                  </a:srgbClr>
                </a:solidFill>
              </a:rPr>
              <a:t>IhrVaterversuchtFranzösischzulernen.</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7" name="Straight Connector 6">
            <a:extLst>
              <a:ext uri="{FF2B5EF4-FFF2-40B4-BE49-F238E27FC236}">
                <a16:creationId xmlns:a16="http://schemas.microsoft.com/office/drawing/2014/main" id="{B569A235-AB1D-42DF-A8B4-E7D37129AEAD}"/>
              </a:ext>
            </a:extLst>
          </p:cNvPr>
          <p:cNvCxnSpPr>
            <a:cxnSpLocks/>
          </p:cNvCxnSpPr>
          <p:nvPr/>
        </p:nvCxnSpPr>
        <p:spPr>
          <a:xfrm>
            <a:off x="1454821"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C10848-A76B-4CE0-8467-C157BFE4C446}"/>
              </a:ext>
            </a:extLst>
          </p:cNvPr>
          <p:cNvCxnSpPr>
            <a:cxnSpLocks/>
          </p:cNvCxnSpPr>
          <p:nvPr/>
        </p:nvCxnSpPr>
        <p:spPr>
          <a:xfrm>
            <a:off x="2804666"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E3A1A9-F997-469B-8B61-102D4FE7C113}"/>
              </a:ext>
            </a:extLst>
          </p:cNvPr>
          <p:cNvCxnSpPr>
            <a:cxnSpLocks/>
          </p:cNvCxnSpPr>
          <p:nvPr/>
        </p:nvCxnSpPr>
        <p:spPr>
          <a:xfrm>
            <a:off x="4861611" y="2721114"/>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0C4ACF-A041-4093-B0FF-403BF3B40C43}"/>
              </a:ext>
            </a:extLst>
          </p:cNvPr>
          <p:cNvCxnSpPr>
            <a:cxnSpLocks/>
          </p:cNvCxnSpPr>
          <p:nvPr/>
        </p:nvCxnSpPr>
        <p:spPr>
          <a:xfrm>
            <a:off x="7601657" y="270008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AA928B-D41E-4AD4-AC72-9E353B392763}"/>
              </a:ext>
            </a:extLst>
          </p:cNvPr>
          <p:cNvCxnSpPr>
            <a:cxnSpLocks/>
          </p:cNvCxnSpPr>
          <p:nvPr/>
        </p:nvCxnSpPr>
        <p:spPr>
          <a:xfrm>
            <a:off x="8129472" y="2700085"/>
            <a:ext cx="0" cy="79200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1A3B5CD-2156-4AC7-B694-91B7946DB9C2}"/>
              </a:ext>
            </a:extLst>
          </p:cNvPr>
          <p:cNvSpPr/>
          <p:nvPr/>
        </p:nvSpPr>
        <p:spPr>
          <a:xfrm>
            <a:off x="486893" y="4317167"/>
            <a:ext cx="10012662" cy="1186302"/>
          </a:xfrm>
          <a:prstGeom prst="roundRect">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a:ln>
                  <a:noFill/>
                </a:ln>
                <a:solidFill>
                  <a:prstClr val="white"/>
                </a:solidFill>
                <a:effectLst/>
                <a:uLnTx/>
                <a:uFillTx/>
                <a:latin typeface="Century Gothic" panose="020F0302020204030204"/>
                <a:ea typeface="+mn-ea"/>
                <a:cs typeface="+mn-cs"/>
              </a:rPr>
              <a:t>Her/their father is trying to learn French.</a:t>
            </a:r>
            <a:endParaRPr kumimoji="0" lang="fr-FR"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11">
            <a:extLst>
              <a:ext uri="{FF2B5EF4-FFF2-40B4-BE49-F238E27FC236}">
                <a16:creationId xmlns:a16="http://schemas.microsoft.com/office/drawing/2014/main" id="{6580B498-0CCE-4F62-B43C-B8DF692B42E3}"/>
              </a:ext>
            </a:extLst>
          </p:cNvPr>
          <p:cNvSpPr/>
          <p:nvPr/>
        </p:nvSpPr>
        <p:spPr>
          <a:xfrm>
            <a:off x="8446914" y="247044"/>
            <a:ext cx="3510414"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lang="en-GB" sz="2000" b="1" dirty="0">
                <a:solidFill>
                  <a:prstClr val="white"/>
                </a:solidFill>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997C25CE-3CF2-44B4-823B-4AD4F69E9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358" y="4569111"/>
            <a:ext cx="1775930" cy="1808576"/>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EF8C3FD6-00A3-4F07-B77C-9F8C61678F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0109"/>
          <a:stretch/>
        </p:blipFill>
        <p:spPr>
          <a:xfrm>
            <a:off x="81922" y="1033218"/>
            <a:ext cx="1830113" cy="1666867"/>
          </a:xfrm>
          <a:prstGeom prst="rect">
            <a:avLst/>
          </a:prstGeom>
        </p:spPr>
      </p:pic>
      <p:sp>
        <p:nvSpPr>
          <p:cNvPr id="16" name="Action Button: Custom 16">
            <a:hlinkClick r:id="" action="ppaction://noaction" highlightClick="1">
              <a:snd r:embed="rId6" name="8.3.1.6 Slide 9.wav"/>
            </a:hlinkClick>
            <a:extLst>
              <a:ext uri="{FF2B5EF4-FFF2-40B4-BE49-F238E27FC236}">
                <a16:creationId xmlns:a16="http://schemas.microsoft.com/office/drawing/2014/main" id="{DFD831DB-7DB6-4A2D-9B4D-9E04A1DA0F7A}"/>
              </a:ext>
            </a:extLst>
          </p:cNvPr>
          <p:cNvSpPr/>
          <p:nvPr/>
        </p:nvSpPr>
        <p:spPr>
          <a:xfrm>
            <a:off x="223827" y="2801324"/>
            <a:ext cx="546884" cy="53623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296076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fade">
                                      <p:cBhvr>
                                        <p:cTn id="2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C1201E48-14A4-8B47-A494-F785721C1852}" vid="{453E499D-4EAB-BA4C-B8B3-68DE1A8A6823}"/>
    </a:ext>
  </a:extLst>
</a:theme>
</file>

<file path=ppt/theme/theme3.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9600BB7D-2A88-524B-9D90-210FB0DF92A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358</TotalTime>
  <Words>8060</Words>
  <Application>Microsoft Office PowerPoint</Application>
  <PresentationFormat>Widescreen</PresentationFormat>
  <Paragraphs>970</Paragraphs>
  <Slides>46</Slides>
  <Notes>46</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46</vt:i4>
      </vt:variant>
    </vt:vector>
  </HeadingPairs>
  <TitlesOfParts>
    <vt:vector size="58" baseType="lpstr">
      <vt:lpstr>Arial</vt:lpstr>
      <vt:lpstr>Calibri</vt:lpstr>
      <vt:lpstr>Century Gothic</vt:lpstr>
      <vt:lpstr>Lucida Console</vt:lpstr>
      <vt:lpstr>Times New Roman</vt:lpstr>
      <vt:lpstr>Wingdings</vt:lpstr>
      <vt:lpstr>1_Office Theme</vt:lpstr>
      <vt:lpstr>4_Office Theme</vt:lpstr>
      <vt:lpstr>9_Office Theme</vt:lpstr>
      <vt:lpstr>2_Office Theme</vt:lpstr>
      <vt:lpstr>3_Office Theme</vt:lpstr>
      <vt:lpstr>7_Office Theme</vt:lpstr>
      <vt:lpstr>Tell me more:  describing in more detail </vt:lpstr>
      <vt:lpstr>v </vt:lpstr>
      <vt:lpstr>v</vt:lpstr>
      <vt:lpstr>Phonetik / Vokabeln</vt:lpstr>
      <vt:lpstr>Partner(in) A</vt:lpstr>
      <vt:lpstr>Partner(in) B</vt:lpstr>
      <vt:lpstr>Phonetik / Vokabeln</vt:lpstr>
      <vt:lpstr>Phonetik / Vokabeln</vt:lpstr>
      <vt:lpstr>Phonetik / Vokabeln</vt:lpstr>
      <vt:lpstr>Phonetik / Vokabeln</vt:lpstr>
      <vt:lpstr>Phonetik / Vokabeln</vt:lpstr>
      <vt:lpstr>Phonetik / Vokabeln</vt:lpstr>
      <vt:lpstr>Phonetik / Vokabeln</vt:lpstr>
      <vt:lpstr>Phonetik / Vokabeln</vt:lpstr>
      <vt:lpstr>Adjektivendungen – R1 und R2</vt:lpstr>
      <vt:lpstr>In der Garage</vt:lpstr>
      <vt:lpstr>In der Garage</vt:lpstr>
      <vt:lpstr>Vokabeln [1/2]</vt:lpstr>
      <vt:lpstr>Vokabeln [2/2]</vt:lpstr>
      <vt:lpstr>Falsche Freunde</vt:lpstr>
      <vt:lpstr>Adjektivendungen R3 (Dativ)</vt:lpstr>
      <vt:lpstr>ein Traum*</vt:lpstr>
      <vt:lpstr>Adjektivendungen R3 (Dativ)</vt:lpstr>
      <vt:lpstr>Katrin mag ihr Zimmer!</vt:lpstr>
      <vt:lpstr>Wo ist Mieze? Wo ist Einstein? Finde Paare</vt:lpstr>
      <vt:lpstr>Partner(in) A</vt:lpstr>
      <vt:lpstr>Partner(in) B</vt:lpstr>
      <vt:lpstr>Antworten</vt:lpstr>
      <vt:lpstr>Tell me more:  describing in more detail </vt:lpstr>
      <vt:lpstr>w </vt:lpstr>
      <vt:lpstr>w</vt:lpstr>
      <vt:lpstr>Phonetik: [v] oder [w]?</vt:lpstr>
      <vt:lpstr>Phonetik: [v] oder [w]?</vt:lpstr>
      <vt:lpstr>Phonetik: [v] oder [w]?</vt:lpstr>
      <vt:lpstr>Phonetik: [v] oder [w]?</vt:lpstr>
      <vt:lpstr>Phonetik: [v] oder [w]?</vt:lpstr>
      <vt:lpstr>Vokabeln</vt:lpstr>
      <vt:lpstr>English  German  English </vt:lpstr>
      <vt:lpstr>ANTWORTEN</vt:lpstr>
      <vt:lpstr>Wo ist das genau?</vt:lpstr>
      <vt:lpstr>Ein Berlinbesuch</vt:lpstr>
      <vt:lpstr>Katja sucht weitere Infos im Internet</vt:lpstr>
      <vt:lpstr>Die neue Universität </vt:lpstr>
      <vt:lpstr>Gaming Grammar</vt:lpstr>
      <vt:lpstr>Hausaufgaben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Stephen Owen</cp:lastModifiedBy>
  <cp:revision>510</cp:revision>
  <dcterms:created xsi:type="dcterms:W3CDTF">2020-07-18T21:51:12Z</dcterms:created>
  <dcterms:modified xsi:type="dcterms:W3CDTF">2021-07-21T11:32:26Z</dcterms:modified>
</cp:coreProperties>
</file>