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75" r:id="rId3"/>
    <p:sldId id="262" r:id="rId4"/>
    <p:sldId id="277" r:id="rId5"/>
    <p:sldId id="276" r:id="rId6"/>
    <p:sldId id="280" r:id="rId7"/>
    <p:sldId id="278" r:id="rId8"/>
    <p:sldId id="279" r:id="rId9"/>
    <p:sldId id="259" r:id="rId10"/>
    <p:sldId id="264" r:id="rId11"/>
    <p:sldId id="260" r:id="rId12"/>
    <p:sldId id="281" r:id="rId13"/>
    <p:sldId id="282" r:id="rId14"/>
    <p:sldId id="266" r:id="rId15"/>
    <p:sldId id="261" r:id="rId16"/>
    <p:sldId id="270" r:id="rId17"/>
    <p:sldId id="271" r:id="rId18"/>
    <p:sldId id="274" r:id="rId19"/>
    <p:sldId id="272" r:id="rId20"/>
    <p:sldId id="268" r:id="rId21"/>
    <p:sldId id="273"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2]" lastIdx="19" clrIdx="0">
    <p:extLst>
      <p:ext uri="{19B8F6BF-5375-455C-9EA6-DF929625EA0E}">
        <p15:presenceInfo xmlns:p15="http://schemas.microsoft.com/office/powerpoint/2012/main" userId="Rachel Hawkes" providerId="None"/>
      </p:ext>
    </p:extLst>
  </p:cmAuthor>
  <p:cmAuthor id="2" name="Rowena Kasprowicz" initials="RK" lastIdx="20" clrIdx="1">
    <p:extLst>
      <p:ext uri="{19B8F6BF-5375-455C-9EA6-DF929625EA0E}">
        <p15:presenceInfo xmlns:p15="http://schemas.microsoft.com/office/powerpoint/2012/main" userId="S-1-5-21-1643737065-1150890963-312552118-33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66"/>
    <a:srgbClr val="E2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1" autoAdjust="0"/>
    <p:restoredTop sz="59369" autoAdjust="0"/>
  </p:normalViewPr>
  <p:slideViewPr>
    <p:cSldViewPr snapToGrid="0">
      <p:cViewPr varScale="1">
        <p:scale>
          <a:sx n="65" d="100"/>
          <a:sy n="65" d="100"/>
        </p:scale>
        <p:origin x="26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F4F7E-9FA3-4053-BFE3-50F1E6CA2CFF}" type="datetimeFigureOut">
              <a:rPr lang="en-GB" smtClean="0"/>
              <a:t>24/06/2019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0283-8F82-4806-99B9-86195C858623}" type="slidenum">
              <a:rPr lang="en-GB" smtClean="0"/>
              <a:t>‹#›</a:t>
            </a:fld>
            <a:endParaRPr lang="en-GB"/>
          </a:p>
        </p:txBody>
      </p:sp>
    </p:spTree>
    <p:extLst>
      <p:ext uri="{BB962C8B-B14F-4D97-AF65-F5344CB8AC3E}">
        <p14:creationId xmlns:p14="http://schemas.microsoft.com/office/powerpoint/2010/main" val="85901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6758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Haus</a:t>
            </a:r>
            <a:r>
              <a:rPr lang="en-GB" baseline="0" dirty="0"/>
              <a:t> [source 159], sein [2], </a:t>
            </a:r>
            <a:r>
              <a:rPr lang="en-GB" baseline="0" dirty="0" err="1"/>
              <a:t>klein</a:t>
            </a:r>
            <a:r>
              <a:rPr lang="en-GB" baseline="0" dirty="0"/>
              <a:t> [cluster 114], und [source 2], </a:t>
            </a:r>
            <a:r>
              <a:rPr lang="en-GB" baseline="0" dirty="0" err="1"/>
              <a:t>rund</a:t>
            </a:r>
            <a:r>
              <a:rPr lang="en-GB" baseline="0" dirty="0"/>
              <a:t> [cluster 316]</a:t>
            </a:r>
          </a:p>
          <a:p>
            <a:r>
              <a:rPr lang="en-GB" baseline="0" dirty="0" err="1"/>
              <a:t>gehen</a:t>
            </a:r>
            <a:r>
              <a:rPr lang="en-GB" baseline="0" dirty="0"/>
              <a:t> [69] </a:t>
            </a:r>
          </a:p>
          <a:p>
            <a:r>
              <a:rPr lang="en-GB" baseline="0" dirty="0" err="1"/>
              <a:t>gro</a:t>
            </a:r>
            <a:r>
              <a:rPr lang="en-GB" baseline="0" dirty="0" err="1">
                <a:latin typeface="Calibri" panose="020F0502020204030204" pitchFamily="34" charset="0"/>
              </a:rPr>
              <a:t>ß</a:t>
            </a:r>
            <a:r>
              <a:rPr lang="en-GB" baseline="0" dirty="0">
                <a:latin typeface="Calibri" panose="020F0502020204030204" pitchFamily="34" charset="0"/>
              </a:rPr>
              <a:t> [source 74], </a:t>
            </a:r>
            <a:r>
              <a:rPr lang="en-GB" baseline="0" dirty="0" err="1">
                <a:latin typeface="Calibri" panose="020F0502020204030204" pitchFamily="34" charset="0"/>
              </a:rPr>
              <a:t>neu</a:t>
            </a:r>
            <a:r>
              <a:rPr lang="en-GB" baseline="0" dirty="0">
                <a:latin typeface="Calibri" panose="020F0502020204030204" pitchFamily="34" charset="0"/>
              </a:rPr>
              <a:t> [cluster 80]</a:t>
            </a:r>
          </a:p>
          <a:p>
            <a:r>
              <a:rPr lang="en-GB" baseline="0" dirty="0" err="1">
                <a:latin typeface="Calibri" panose="020F0502020204030204" pitchFamily="34" charset="0"/>
              </a:rPr>
              <a:t>kommen</a:t>
            </a:r>
            <a:r>
              <a:rPr lang="en-GB" baseline="0" dirty="0">
                <a:latin typeface="Calibri" panose="020F0502020204030204" pitchFamily="34" charset="0"/>
              </a:rPr>
              <a:t> [61] </a:t>
            </a:r>
            <a:r>
              <a:rPr lang="en-GB" baseline="0" dirty="0" err="1">
                <a:latin typeface="Calibri" panose="020F0502020204030204" pitchFamily="34" charset="0"/>
              </a:rPr>
              <a:t>wieder</a:t>
            </a:r>
            <a:r>
              <a:rPr lang="en-GB" baseline="0" dirty="0">
                <a:latin typeface="Calibri" panose="020F0502020204030204" pitchFamily="34" charset="0"/>
              </a:rPr>
              <a:t> [cluster 75]</a:t>
            </a:r>
          </a:p>
          <a:p>
            <a:r>
              <a:rPr lang="en-GB" baseline="0" dirty="0" err="1">
                <a:latin typeface="Calibri" panose="020F0502020204030204" pitchFamily="34" charset="0"/>
              </a:rPr>
              <a:t>explodieren</a:t>
            </a:r>
            <a:r>
              <a:rPr lang="en-GB" baseline="0" dirty="0">
                <a:latin typeface="Calibri" panose="020F0502020204030204" pitchFamily="34" charset="0"/>
              </a:rPr>
              <a:t> [</a:t>
            </a:r>
            <a:r>
              <a:rPr lang="en-GB" sz="1200" dirty="0">
                <a:solidFill>
                  <a:schemeClr val="tx1"/>
                </a:solidFill>
                <a:latin typeface="Century Gothic" panose="020B0502020202020204" pitchFamily="34" charset="0"/>
              </a:rPr>
              <a:t>cognate </a:t>
            </a:r>
            <a:r>
              <a:rPr lang="en-GB" sz="1200" baseline="0" dirty="0"/>
              <a:t>˃2000</a:t>
            </a:r>
            <a:r>
              <a:rPr lang="en-GB" sz="1200" dirty="0">
                <a:solidFill>
                  <a:schemeClr val="tx1"/>
                </a:solidFill>
                <a:latin typeface="Century Gothic" panose="020B0502020202020204" pitchFamily="34" charset="0"/>
              </a:rPr>
              <a:t>]</a:t>
            </a: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7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Transcript</a:t>
            </a:r>
            <a:r>
              <a:rPr lang="en-GB" sz="2000" dirty="0">
                <a:latin typeface="Century Gothic" panose="020B0502020202020204" pitchFamily="34" charset="0"/>
              </a:rPr>
              <a:t>: </a:t>
            </a:r>
            <a:r>
              <a:rPr lang="en-GB" sz="2000" dirty="0" smtClean="0"/>
              <a:t>Recordings have </a:t>
            </a:r>
            <a:r>
              <a:rPr lang="en-GB" sz="2000" baseline="0" dirty="0" smtClean="0"/>
              <a:t>blender </a:t>
            </a:r>
            <a:r>
              <a:rPr lang="en-GB" sz="2000" baseline="0" dirty="0"/>
              <a:t>noises inserted instead of </a:t>
            </a:r>
            <a:r>
              <a:rPr lang="en-GB" sz="2000" baseline="0" dirty="0" smtClean="0"/>
              <a:t>the </a:t>
            </a:r>
            <a:r>
              <a:rPr lang="en-GB" sz="2000" baseline="0" dirty="0"/>
              <a:t>words in square brackets.</a:t>
            </a:r>
            <a:endParaRPr lang="en-GB" sz="2000" dirty="0"/>
          </a:p>
          <a:p>
            <a:endParaRPr lang="en-GB" sz="2000" dirty="0">
              <a:latin typeface="Century Gothic" panose="020B0502020202020204" pitchFamily="34" charset="0"/>
            </a:endParaRPr>
          </a:p>
          <a:p>
            <a:pPr marL="0" indent="0">
              <a:buNone/>
            </a:pPr>
            <a:r>
              <a:rPr lang="en-GB" sz="2000" dirty="0">
                <a:latin typeface="Century Gothic" panose="020B0502020202020204" pitchFamily="34" charset="0"/>
              </a:rPr>
              <a:t>1. Die [Nacht] </a:t>
            </a:r>
            <a:r>
              <a:rPr lang="en-GB" sz="2000" dirty="0" err="1">
                <a:latin typeface="Century Gothic" panose="020B0502020202020204" pitchFamily="34" charset="0"/>
              </a:rPr>
              <a:t>ist</a:t>
            </a:r>
            <a:r>
              <a:rPr lang="en-GB" sz="2000" dirty="0">
                <a:latin typeface="Century Gothic" panose="020B0502020202020204" pitchFamily="34" charset="0"/>
              </a:rPr>
              <a:t> </a:t>
            </a:r>
            <a:r>
              <a:rPr lang="en-GB" sz="2000" dirty="0" err="1">
                <a:latin typeface="Century Gothic" panose="020B0502020202020204" pitchFamily="34" charset="0"/>
              </a:rPr>
              <a:t>sehr</a:t>
            </a:r>
            <a:r>
              <a:rPr lang="en-GB" sz="2000" dirty="0">
                <a:latin typeface="Century Gothic" panose="020B0502020202020204" pitchFamily="34" charset="0"/>
              </a:rPr>
              <a:t> </a:t>
            </a:r>
            <a:r>
              <a:rPr lang="en-GB" sz="2000" dirty="0" err="1">
                <a:latin typeface="Century Gothic" panose="020B0502020202020204" pitchFamily="34" charset="0"/>
              </a:rPr>
              <a:t>dunkel</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2. Der [Mann] </a:t>
            </a:r>
            <a:r>
              <a:rPr lang="en-GB" sz="2000" dirty="0" err="1">
                <a:latin typeface="Century Gothic" panose="020B0502020202020204" pitchFamily="34" charset="0"/>
              </a:rPr>
              <a:t>steht</a:t>
            </a:r>
            <a:r>
              <a:rPr lang="en-GB" sz="2000" dirty="0">
                <a:latin typeface="Century Gothic" panose="020B0502020202020204" pitchFamily="34" charset="0"/>
              </a:rPr>
              <a:t> in </a:t>
            </a:r>
            <a:r>
              <a:rPr lang="en-GB" sz="2000" dirty="0" err="1">
                <a:latin typeface="Century Gothic" panose="020B0502020202020204" pitchFamily="34" charset="0"/>
              </a:rPr>
              <a:t>einer</a:t>
            </a:r>
            <a:r>
              <a:rPr lang="en-GB" sz="2000" dirty="0">
                <a:latin typeface="Century Gothic" panose="020B0502020202020204" pitchFamily="34" charset="0"/>
              </a:rPr>
              <a:t> </a:t>
            </a:r>
            <a:r>
              <a:rPr lang="en-GB" sz="2000" dirty="0" err="1">
                <a:latin typeface="Century Gothic" panose="020B0502020202020204" pitchFamily="34" charset="0"/>
              </a:rPr>
              <a:t>Kirche</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3. Der [</a:t>
            </a:r>
            <a:r>
              <a:rPr lang="en-GB" sz="2000" dirty="0" err="1">
                <a:latin typeface="Century Gothic" panose="020B0502020202020204" pitchFamily="34" charset="0"/>
              </a:rPr>
              <a:t>Grund</a:t>
            </a:r>
            <a:r>
              <a:rPr lang="en-GB" sz="2000" dirty="0">
                <a:latin typeface="Century Gothic" panose="020B0502020202020204" pitchFamily="34" charset="0"/>
              </a:rPr>
              <a:t>] </a:t>
            </a:r>
            <a:r>
              <a:rPr lang="en-GB" sz="2000" dirty="0" err="1">
                <a:latin typeface="Century Gothic" panose="020B0502020202020204" pitchFamily="34" charset="0"/>
              </a:rPr>
              <a:t>ist</a:t>
            </a:r>
            <a:r>
              <a:rPr lang="en-GB" sz="2000" dirty="0">
                <a:latin typeface="Century Gothic" panose="020B0502020202020204" pitchFamily="34" charset="0"/>
              </a:rPr>
              <a:t> </a:t>
            </a:r>
            <a:r>
              <a:rPr lang="en-GB" sz="2000" dirty="0" err="1">
                <a:latin typeface="Century Gothic" panose="020B0502020202020204" pitchFamily="34" charset="0"/>
              </a:rPr>
              <a:t>nicht</a:t>
            </a:r>
            <a:r>
              <a:rPr lang="en-GB" sz="2000" dirty="0">
                <a:latin typeface="Century Gothic" panose="020B0502020202020204" pitchFamily="34" charset="0"/>
              </a:rPr>
              <a:t> </a:t>
            </a:r>
            <a:r>
              <a:rPr lang="en-GB" sz="2000" dirty="0" err="1">
                <a:latin typeface="Century Gothic" panose="020B0502020202020204" pitchFamily="34" charset="0"/>
              </a:rPr>
              <a:t>klar</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4. Der [Mann] </a:t>
            </a:r>
            <a:r>
              <a:rPr lang="en-GB" sz="2000" dirty="0" err="1">
                <a:latin typeface="Century Gothic" panose="020B0502020202020204" pitchFamily="34" charset="0"/>
              </a:rPr>
              <a:t>findet</a:t>
            </a:r>
            <a:r>
              <a:rPr lang="en-GB" sz="2000" dirty="0">
                <a:latin typeface="Century Gothic" panose="020B0502020202020204" pitchFamily="34" charset="0"/>
              </a:rPr>
              <a:t> </a:t>
            </a:r>
            <a:r>
              <a:rPr lang="en-GB" sz="2000" dirty="0" err="1">
                <a:latin typeface="Century Gothic" panose="020B0502020202020204" pitchFamily="34" charset="0"/>
              </a:rPr>
              <a:t>einen</a:t>
            </a:r>
            <a:r>
              <a:rPr lang="en-GB" sz="2000" dirty="0">
                <a:latin typeface="Century Gothic" panose="020B0502020202020204" pitchFamily="34" charset="0"/>
              </a:rPr>
              <a:t> </a:t>
            </a:r>
            <a:r>
              <a:rPr lang="en-GB" sz="2000" dirty="0" err="1">
                <a:latin typeface="Century Gothic" panose="020B0502020202020204" pitchFamily="34" charset="0"/>
              </a:rPr>
              <a:t>Körper</a:t>
            </a:r>
            <a:r>
              <a:rPr lang="en-GB" sz="2000" dirty="0">
                <a:latin typeface="Century Gothic" panose="020B0502020202020204" pitchFamily="34" charset="0"/>
              </a:rPr>
              <a:t>! Was?!</a:t>
            </a:r>
          </a:p>
          <a:p>
            <a:pPr marL="0" indent="0">
              <a:buNone/>
            </a:pPr>
            <a:r>
              <a:rPr lang="en-GB" sz="2000" dirty="0">
                <a:latin typeface="Century Gothic" panose="020B0502020202020204" pitchFamily="34" charset="0"/>
              </a:rPr>
              <a:t>5. Der [Kopf] </a:t>
            </a:r>
            <a:r>
              <a:rPr lang="en-GB" sz="2000" dirty="0" err="1">
                <a:latin typeface="Century Gothic" panose="020B0502020202020204" pitchFamily="34" charset="0"/>
              </a:rPr>
              <a:t>ist</a:t>
            </a:r>
            <a:r>
              <a:rPr lang="en-GB" sz="2000" dirty="0">
                <a:latin typeface="Century Gothic" panose="020B0502020202020204" pitchFamily="34" charset="0"/>
              </a:rPr>
              <a:t> rot und </a:t>
            </a:r>
            <a:r>
              <a:rPr lang="en-GB" sz="2000" dirty="0" err="1">
                <a:latin typeface="Century Gothic" panose="020B0502020202020204" pitchFamily="34" charset="0"/>
              </a:rPr>
              <a:t>blutig</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6.  Die[ Hand] hat </a:t>
            </a:r>
            <a:r>
              <a:rPr lang="en-GB" sz="2000" dirty="0" err="1">
                <a:latin typeface="Century Gothic" panose="020B0502020202020204" pitchFamily="34" charset="0"/>
              </a:rPr>
              <a:t>keine</a:t>
            </a:r>
            <a:r>
              <a:rPr lang="en-GB" sz="2000" dirty="0">
                <a:latin typeface="Century Gothic" panose="020B0502020202020204" pitchFamily="34" charset="0"/>
              </a:rPr>
              <a:t> Finger.</a:t>
            </a:r>
          </a:p>
          <a:p>
            <a:pPr marL="0" indent="0">
              <a:buNone/>
            </a:pPr>
            <a:r>
              <a:rPr lang="en-GB" sz="2000" dirty="0">
                <a:latin typeface="Century Gothic" panose="020B0502020202020204" pitchFamily="34" charset="0"/>
              </a:rPr>
              <a:t>7.  Der [Mann] </a:t>
            </a:r>
            <a:r>
              <a:rPr lang="en-GB" sz="2000" dirty="0" err="1">
                <a:latin typeface="Century Gothic" panose="020B0502020202020204" pitchFamily="34" charset="0"/>
              </a:rPr>
              <a:t>sieht</a:t>
            </a:r>
            <a:r>
              <a:rPr lang="en-GB" sz="2000" dirty="0">
                <a:latin typeface="Century Gothic" panose="020B0502020202020204" pitchFamily="34" charset="0"/>
              </a:rPr>
              <a:t> </a:t>
            </a:r>
            <a:r>
              <a:rPr lang="en-GB" sz="2000" dirty="0" err="1">
                <a:latin typeface="Century Gothic" panose="020B0502020202020204" pitchFamily="34" charset="0"/>
              </a:rPr>
              <a:t>jetzt</a:t>
            </a:r>
            <a:r>
              <a:rPr lang="en-GB" sz="2000" dirty="0">
                <a:latin typeface="Century Gothic" panose="020B0502020202020204" pitchFamily="34" charset="0"/>
              </a:rPr>
              <a:t> </a:t>
            </a:r>
            <a:r>
              <a:rPr lang="en-GB" sz="2000" dirty="0" err="1">
                <a:latin typeface="Century Gothic" panose="020B0502020202020204" pitchFamily="34" charset="0"/>
              </a:rPr>
              <a:t>ein</a:t>
            </a:r>
            <a:r>
              <a:rPr lang="en-GB" sz="2000" dirty="0">
                <a:latin typeface="Century Gothic" panose="020B0502020202020204" pitchFamily="34" charset="0"/>
              </a:rPr>
              <a:t> Monster. </a:t>
            </a:r>
            <a:r>
              <a:rPr lang="en-GB" sz="2000" dirty="0" err="1">
                <a:latin typeface="Century Gothic" panose="020B0502020202020204" pitchFamily="34" charset="0"/>
              </a:rPr>
              <a:t>Hilfe</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8.  Die [</a:t>
            </a:r>
            <a:r>
              <a:rPr lang="en-GB" sz="2000" dirty="0" err="1">
                <a:latin typeface="Century Gothic" panose="020B0502020202020204" pitchFamily="34" charset="0"/>
              </a:rPr>
              <a:t>Tür</a:t>
            </a:r>
            <a:r>
              <a:rPr lang="en-GB" sz="2000" dirty="0">
                <a:latin typeface="Century Gothic" panose="020B0502020202020204" pitchFamily="34" charset="0"/>
              </a:rPr>
              <a:t>] </a:t>
            </a:r>
            <a:r>
              <a:rPr lang="en-GB" sz="2000" dirty="0" err="1">
                <a:latin typeface="Century Gothic" panose="020B0502020202020204" pitchFamily="34" charset="0"/>
              </a:rPr>
              <a:t>ist</a:t>
            </a:r>
            <a:r>
              <a:rPr lang="en-GB" sz="2000" dirty="0">
                <a:latin typeface="Century Gothic" panose="020B0502020202020204" pitchFamily="34" charset="0"/>
              </a:rPr>
              <a:t> da.</a:t>
            </a:r>
          </a:p>
          <a:p>
            <a:pPr marL="0" indent="0">
              <a:buNone/>
            </a:pPr>
            <a:r>
              <a:rPr lang="en-GB" sz="2000" dirty="0">
                <a:latin typeface="Century Gothic" panose="020B0502020202020204" pitchFamily="34" charset="0"/>
              </a:rPr>
              <a:t>9.  Das [Monster] </a:t>
            </a:r>
            <a:r>
              <a:rPr lang="en-GB" sz="2000" dirty="0" err="1">
                <a:latin typeface="Century Gothic" panose="020B0502020202020204" pitchFamily="34" charset="0"/>
              </a:rPr>
              <a:t>kommt</a:t>
            </a:r>
            <a:r>
              <a:rPr lang="en-GB" sz="2000" dirty="0">
                <a:latin typeface="Century Gothic" panose="020B0502020202020204" pitchFamily="34" charset="0"/>
              </a:rPr>
              <a:t> </a:t>
            </a:r>
            <a:r>
              <a:rPr lang="en-GB" sz="2000" dirty="0" err="1">
                <a:latin typeface="Century Gothic" panose="020B0502020202020204" pitchFamily="34" charset="0"/>
              </a:rPr>
              <a:t>plötzlich</a:t>
            </a:r>
            <a:r>
              <a:rPr lang="en-GB" sz="2000" dirty="0">
                <a:latin typeface="Century Gothic" panose="020B0502020202020204" pitchFamily="34" charset="0"/>
              </a:rPr>
              <a:t> in die </a:t>
            </a:r>
            <a:r>
              <a:rPr lang="en-GB" sz="2000" dirty="0" err="1">
                <a:latin typeface="Century Gothic" panose="020B0502020202020204" pitchFamily="34" charset="0"/>
              </a:rPr>
              <a:t>Kirche</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10.  Das [</a:t>
            </a:r>
            <a:r>
              <a:rPr lang="en-GB" sz="2000" dirty="0" err="1">
                <a:latin typeface="Century Gothic" panose="020B0502020202020204" pitchFamily="34" charset="0"/>
              </a:rPr>
              <a:t>Programm</a:t>
            </a:r>
            <a:r>
              <a:rPr lang="en-GB" sz="2000" dirty="0">
                <a:latin typeface="Century Gothic" panose="020B0502020202020204" pitchFamily="34" charset="0"/>
              </a:rPr>
              <a:t>] </a:t>
            </a:r>
            <a:r>
              <a:rPr lang="en-GB" sz="2000" dirty="0" err="1">
                <a:latin typeface="Century Gothic" panose="020B0502020202020204" pitchFamily="34" charset="0"/>
              </a:rPr>
              <a:t>endet</a:t>
            </a:r>
            <a:r>
              <a:rPr lang="en-GB" sz="2000" dirty="0">
                <a:latin typeface="Century Gothic" panose="020B0502020202020204" pitchFamily="34" charset="0"/>
              </a:rPr>
              <a:t>! O </a:t>
            </a:r>
            <a:r>
              <a:rPr lang="en-GB" sz="2000" dirty="0" err="1">
                <a:latin typeface="Century Gothic" panose="020B0502020202020204" pitchFamily="34" charset="0"/>
              </a:rPr>
              <a:t>nein</a:t>
            </a:r>
            <a:r>
              <a:rPr lang="en-GB" sz="2000" dirty="0">
                <a:latin typeface="Century Gothic" panose="020B0502020202020204" pitchFamily="34" charset="0"/>
              </a:rPr>
              <a:t>!</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die</a:t>
            </a:r>
            <a:r>
              <a:rPr lang="en-GB" sz="2000" baseline="0" dirty="0"/>
              <a:t> </a:t>
            </a:r>
            <a:r>
              <a:rPr lang="en-GB" sz="2000" baseline="0" dirty="0" err="1"/>
              <a:t>Nacht</a:t>
            </a:r>
            <a:r>
              <a:rPr lang="en-GB" sz="2000" baseline="0" dirty="0"/>
              <a:t> [cluster 335], </a:t>
            </a:r>
            <a:r>
              <a:rPr lang="en-GB" sz="2000" baseline="0" dirty="0" err="1"/>
              <a:t>sehr</a:t>
            </a:r>
            <a:r>
              <a:rPr lang="en-GB" sz="2000" baseline="0" dirty="0"/>
              <a:t> [70], </a:t>
            </a:r>
            <a:r>
              <a:rPr lang="en-GB" sz="2000" baseline="0" dirty="0" err="1"/>
              <a:t>dunkel</a:t>
            </a:r>
            <a:r>
              <a:rPr lang="en-GB" sz="2000" baseline="0" dirty="0"/>
              <a:t> [cluster 819]</a:t>
            </a:r>
          </a:p>
          <a:p>
            <a:r>
              <a:rPr lang="en-GB" sz="2000" baseline="0" dirty="0"/>
              <a:t>der Mann [cluster 131], </a:t>
            </a:r>
            <a:r>
              <a:rPr lang="en-GB" sz="2000" baseline="0" dirty="0" err="1"/>
              <a:t>stehen</a:t>
            </a:r>
            <a:r>
              <a:rPr lang="en-GB" sz="2000" baseline="0" dirty="0"/>
              <a:t> [cluster 210], </a:t>
            </a:r>
            <a:r>
              <a:rPr lang="en-GB" sz="2000" baseline="0" dirty="0" err="1"/>
              <a:t>Kirche</a:t>
            </a:r>
            <a:r>
              <a:rPr lang="en-GB" sz="2000" baseline="0" dirty="0"/>
              <a:t> [cluster 519]</a:t>
            </a:r>
          </a:p>
          <a:p>
            <a:r>
              <a:rPr lang="en-GB" sz="2000" baseline="0" dirty="0"/>
              <a:t>der </a:t>
            </a:r>
            <a:r>
              <a:rPr lang="en-GB" sz="2000" baseline="0" dirty="0" err="1"/>
              <a:t>Grund</a:t>
            </a:r>
            <a:r>
              <a:rPr lang="en-GB" sz="2000" baseline="0" dirty="0"/>
              <a:t> [cluster 230], </a:t>
            </a:r>
            <a:r>
              <a:rPr lang="en-GB" sz="2000" baseline="0" dirty="0" err="1"/>
              <a:t>nicht</a:t>
            </a:r>
            <a:r>
              <a:rPr lang="en-GB" sz="2000" baseline="0" dirty="0"/>
              <a:t> [cluster 12], </a:t>
            </a:r>
            <a:r>
              <a:rPr lang="en-GB" sz="2000" baseline="0" dirty="0" err="1"/>
              <a:t>klar</a:t>
            </a:r>
            <a:r>
              <a:rPr lang="en-GB" sz="2000" baseline="0" dirty="0"/>
              <a:t> [cluster 255]</a:t>
            </a:r>
          </a:p>
          <a:p>
            <a:r>
              <a:rPr lang="en-GB" sz="2000" baseline="0" dirty="0" err="1"/>
              <a:t>finden</a:t>
            </a:r>
            <a:r>
              <a:rPr lang="en-GB" sz="2000" baseline="0" dirty="0"/>
              <a:t> [source 110], der </a:t>
            </a:r>
            <a:r>
              <a:rPr lang="en-GB" sz="2000" baseline="0" dirty="0" err="1"/>
              <a:t>Körper</a:t>
            </a:r>
            <a:r>
              <a:rPr lang="en-GB" sz="2000" baseline="0" dirty="0"/>
              <a:t> [cluster 617], was [cluster 39]</a:t>
            </a:r>
          </a:p>
          <a:p>
            <a:r>
              <a:rPr lang="en-GB" sz="2000" baseline="0" dirty="0"/>
              <a:t>der Kopf [source 279], sein [cluster 3], rot [cluster 381], </a:t>
            </a:r>
            <a:r>
              <a:rPr lang="en-GB" sz="2000" baseline="0" dirty="0" err="1"/>
              <a:t>blutig</a:t>
            </a:r>
            <a:r>
              <a:rPr lang="en-GB" sz="2000" baseline="0" dirty="0"/>
              <a:t> [cognate ˃2000]</a:t>
            </a:r>
          </a:p>
          <a:p>
            <a:r>
              <a:rPr lang="en-GB" sz="2000" baseline="0" dirty="0"/>
              <a:t>die Hand [cluster 179], </a:t>
            </a:r>
            <a:r>
              <a:rPr lang="en-GB" sz="2000" baseline="0" dirty="0" err="1"/>
              <a:t>haben</a:t>
            </a:r>
            <a:r>
              <a:rPr lang="en-GB" sz="2000" baseline="0" dirty="0"/>
              <a:t> [7], </a:t>
            </a:r>
            <a:r>
              <a:rPr lang="en-GB" sz="2000" baseline="0" dirty="0" err="1"/>
              <a:t>keine</a:t>
            </a:r>
            <a:r>
              <a:rPr lang="en-GB" sz="2000" baseline="0" dirty="0"/>
              <a:t> [50], Finger [cognate 1034]</a:t>
            </a:r>
          </a:p>
          <a:p>
            <a:r>
              <a:rPr lang="en-GB" sz="2000" baseline="0" dirty="0" err="1"/>
              <a:t>sehen</a:t>
            </a:r>
            <a:r>
              <a:rPr lang="en-GB" sz="2000" baseline="0" dirty="0"/>
              <a:t> [81], das Monster [cognate ˃2000], </a:t>
            </a:r>
            <a:r>
              <a:rPr lang="en-GB" sz="2000" baseline="0" dirty="0" err="1"/>
              <a:t>jetzt</a:t>
            </a:r>
            <a:r>
              <a:rPr lang="en-GB" sz="2000" baseline="0" dirty="0"/>
              <a:t> [62], </a:t>
            </a:r>
            <a:r>
              <a:rPr lang="en-GB" sz="2000" baseline="0" dirty="0" err="1"/>
              <a:t>Hilfe</a:t>
            </a:r>
            <a:r>
              <a:rPr lang="en-GB" sz="2000" baseline="0" dirty="0"/>
              <a:t> [cluster 737]</a:t>
            </a:r>
          </a:p>
          <a:p>
            <a:r>
              <a:rPr lang="en-GB" sz="2000" baseline="0" dirty="0"/>
              <a:t>die </a:t>
            </a:r>
            <a:r>
              <a:rPr lang="en-GB" sz="2000" baseline="0" dirty="0" err="1"/>
              <a:t>Tür</a:t>
            </a:r>
            <a:r>
              <a:rPr lang="en-GB" sz="2000" baseline="0" dirty="0"/>
              <a:t> [source 400], </a:t>
            </a:r>
            <a:r>
              <a:rPr lang="en-GB" sz="2000" baseline="0" dirty="0" err="1"/>
              <a:t>offen</a:t>
            </a:r>
            <a:r>
              <a:rPr lang="en-GB" sz="2000" baseline="0" dirty="0"/>
              <a:t> [cluster 382]</a:t>
            </a:r>
          </a:p>
          <a:p>
            <a:r>
              <a:rPr lang="en-GB" sz="2000" baseline="0" dirty="0"/>
              <a:t>das Monster [cognate ˃2000], </a:t>
            </a:r>
            <a:r>
              <a:rPr lang="en-GB" sz="2000" baseline="0" dirty="0" err="1"/>
              <a:t>kommen</a:t>
            </a:r>
            <a:r>
              <a:rPr lang="en-GB" sz="2000" baseline="0" dirty="0"/>
              <a:t> [cluster 61], </a:t>
            </a:r>
            <a:r>
              <a:rPr lang="en-GB" sz="2000" dirty="0" err="1">
                <a:solidFill>
                  <a:srgbClr val="000066"/>
                </a:solidFill>
                <a:latin typeface="Century Gothic" panose="020B0502020202020204" pitchFamily="34" charset="0"/>
              </a:rPr>
              <a:t>plötzlich</a:t>
            </a:r>
            <a:r>
              <a:rPr lang="en-GB" sz="2000" dirty="0">
                <a:solidFill>
                  <a:srgbClr val="000066"/>
                </a:solidFill>
                <a:latin typeface="Century Gothic" panose="020B0502020202020204" pitchFamily="34" charset="0"/>
              </a:rPr>
              <a:t> [source 459], </a:t>
            </a:r>
            <a:r>
              <a:rPr lang="en-GB" sz="2000" baseline="0" dirty="0" err="1"/>
              <a:t>Kirche</a:t>
            </a:r>
            <a:r>
              <a:rPr lang="en-GB" sz="2000" baseline="0" dirty="0"/>
              <a:t> [cluster 519]</a:t>
            </a:r>
          </a:p>
          <a:p>
            <a:r>
              <a:rPr lang="en-GB" sz="2000" baseline="0" dirty="0"/>
              <a:t>das </a:t>
            </a:r>
            <a:r>
              <a:rPr lang="en-GB" sz="2000" baseline="0" dirty="0" err="1"/>
              <a:t>Programm</a:t>
            </a:r>
            <a:r>
              <a:rPr lang="en-GB" sz="2000" baseline="0" dirty="0"/>
              <a:t> [cognate 464], </a:t>
            </a:r>
            <a:r>
              <a:rPr lang="en-GB" sz="2000" baseline="0" dirty="0" err="1"/>
              <a:t>enden</a:t>
            </a:r>
            <a:r>
              <a:rPr lang="en-GB" sz="2000" baseline="0" dirty="0"/>
              <a:t> [cognate 1846] </a:t>
            </a:r>
          </a:p>
          <a:p>
            <a:endParaRPr lang="en-GB" sz="2000" baseline="0" dirty="0"/>
          </a:p>
          <a:p>
            <a:endParaRPr lang="en-GB" sz="2000" baseline="0" dirty="0"/>
          </a:p>
          <a:p>
            <a:endParaRPr lang="en-GB" sz="2000" baseline="0" dirty="0"/>
          </a:p>
          <a:p>
            <a:endParaRPr lang="en-GB" sz="2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85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Century Gothic" panose="020B0502020202020204" pitchFamily="34" charset="0"/>
              </a:rPr>
              <a:t>Transcript</a:t>
            </a:r>
            <a:r>
              <a:rPr lang="en-GB" sz="2000" dirty="0" smtClean="0">
                <a:latin typeface="Century Gothic" panose="020B0502020202020204" pitchFamily="34" charset="0"/>
              </a:rPr>
              <a:t>: </a:t>
            </a:r>
            <a:r>
              <a:rPr lang="en-GB" sz="2000" dirty="0" smtClean="0"/>
              <a:t>Recordings have </a:t>
            </a:r>
            <a:r>
              <a:rPr lang="en-GB" sz="2000" baseline="0" dirty="0" smtClean="0"/>
              <a:t>blender noises inserted instead of the words in square brackets.</a:t>
            </a:r>
            <a:endParaRPr lang="en-GB" sz="2000" dirty="0" smtClean="0"/>
          </a:p>
          <a:p>
            <a:pPr marL="0" indent="0">
              <a:buNone/>
            </a:pPr>
            <a:r>
              <a:rPr lang="en-GB" sz="2000" dirty="0" smtClean="0">
                <a:latin typeface="Century Gothic" panose="020B0502020202020204" pitchFamily="34" charset="0"/>
              </a:rPr>
              <a:t>6</a:t>
            </a:r>
            <a:r>
              <a:rPr lang="en-GB" sz="2000" dirty="0">
                <a:latin typeface="Century Gothic" panose="020B0502020202020204" pitchFamily="34" charset="0"/>
              </a:rPr>
              <a:t>. Die[ Hand] hat </a:t>
            </a:r>
            <a:r>
              <a:rPr lang="en-GB" sz="2000" dirty="0" err="1">
                <a:latin typeface="Century Gothic" panose="020B0502020202020204" pitchFamily="34" charset="0"/>
              </a:rPr>
              <a:t>keine</a:t>
            </a:r>
            <a:r>
              <a:rPr lang="en-GB" sz="2000" dirty="0">
                <a:latin typeface="Century Gothic" panose="020B0502020202020204" pitchFamily="34" charset="0"/>
              </a:rPr>
              <a:t> Finger.</a:t>
            </a:r>
          </a:p>
          <a:p>
            <a:pPr marL="0" indent="0">
              <a:buNone/>
            </a:pPr>
            <a:r>
              <a:rPr lang="en-GB" sz="2000" dirty="0">
                <a:latin typeface="Century Gothic" panose="020B0502020202020204" pitchFamily="34" charset="0"/>
              </a:rPr>
              <a:t>7.  Der [Mann] </a:t>
            </a:r>
            <a:r>
              <a:rPr lang="en-GB" sz="2000" dirty="0" err="1">
                <a:latin typeface="Century Gothic" panose="020B0502020202020204" pitchFamily="34" charset="0"/>
              </a:rPr>
              <a:t>sieht</a:t>
            </a:r>
            <a:r>
              <a:rPr lang="en-GB" sz="2000" dirty="0">
                <a:latin typeface="Century Gothic" panose="020B0502020202020204" pitchFamily="34" charset="0"/>
              </a:rPr>
              <a:t> </a:t>
            </a:r>
            <a:r>
              <a:rPr lang="en-GB" sz="2000" dirty="0" err="1">
                <a:latin typeface="Century Gothic" panose="020B0502020202020204" pitchFamily="34" charset="0"/>
              </a:rPr>
              <a:t>jetzt</a:t>
            </a:r>
            <a:r>
              <a:rPr lang="en-GB" sz="2000" dirty="0">
                <a:latin typeface="Century Gothic" panose="020B0502020202020204" pitchFamily="34" charset="0"/>
              </a:rPr>
              <a:t> </a:t>
            </a:r>
            <a:r>
              <a:rPr lang="en-GB" sz="2000" dirty="0" err="1">
                <a:latin typeface="Century Gothic" panose="020B0502020202020204" pitchFamily="34" charset="0"/>
              </a:rPr>
              <a:t>ein</a:t>
            </a:r>
            <a:r>
              <a:rPr lang="en-GB" sz="2000" dirty="0">
                <a:latin typeface="Century Gothic" panose="020B0502020202020204" pitchFamily="34" charset="0"/>
              </a:rPr>
              <a:t> Monster. </a:t>
            </a:r>
            <a:r>
              <a:rPr lang="en-GB" sz="2000" dirty="0" err="1">
                <a:latin typeface="Century Gothic" panose="020B0502020202020204" pitchFamily="34" charset="0"/>
              </a:rPr>
              <a:t>Hilfe</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8.  Die [</a:t>
            </a:r>
            <a:r>
              <a:rPr lang="en-GB" sz="2000" dirty="0" err="1">
                <a:latin typeface="Century Gothic" panose="020B0502020202020204" pitchFamily="34" charset="0"/>
              </a:rPr>
              <a:t>Tür</a:t>
            </a:r>
            <a:r>
              <a:rPr lang="en-GB" sz="2000" dirty="0">
                <a:latin typeface="Century Gothic" panose="020B0502020202020204" pitchFamily="34" charset="0"/>
              </a:rPr>
              <a:t>] </a:t>
            </a:r>
            <a:r>
              <a:rPr lang="en-GB" sz="2000" dirty="0" err="1">
                <a:latin typeface="Century Gothic" panose="020B0502020202020204" pitchFamily="34" charset="0"/>
              </a:rPr>
              <a:t>ist</a:t>
            </a:r>
            <a:r>
              <a:rPr lang="en-GB" sz="2000" dirty="0">
                <a:latin typeface="Century Gothic" panose="020B0502020202020204" pitchFamily="34" charset="0"/>
              </a:rPr>
              <a:t> da.</a:t>
            </a:r>
          </a:p>
          <a:p>
            <a:pPr marL="0" indent="0">
              <a:buNone/>
            </a:pPr>
            <a:r>
              <a:rPr lang="en-GB" sz="2000" dirty="0">
                <a:latin typeface="Century Gothic" panose="020B0502020202020204" pitchFamily="34" charset="0"/>
              </a:rPr>
              <a:t>9.  Das [Monster] </a:t>
            </a:r>
            <a:r>
              <a:rPr lang="en-GB" sz="2000" dirty="0" err="1">
                <a:latin typeface="Century Gothic" panose="020B0502020202020204" pitchFamily="34" charset="0"/>
              </a:rPr>
              <a:t>kommt</a:t>
            </a:r>
            <a:r>
              <a:rPr lang="en-GB" sz="2000" dirty="0">
                <a:latin typeface="Century Gothic" panose="020B0502020202020204" pitchFamily="34" charset="0"/>
              </a:rPr>
              <a:t> </a:t>
            </a:r>
            <a:r>
              <a:rPr lang="en-GB" sz="2000" dirty="0" err="1">
                <a:latin typeface="Century Gothic" panose="020B0502020202020204" pitchFamily="34" charset="0"/>
              </a:rPr>
              <a:t>plötzlich</a:t>
            </a:r>
            <a:r>
              <a:rPr lang="en-GB" sz="2000" dirty="0">
                <a:latin typeface="Century Gothic" panose="020B0502020202020204" pitchFamily="34" charset="0"/>
              </a:rPr>
              <a:t> in die </a:t>
            </a:r>
            <a:r>
              <a:rPr lang="en-GB" sz="2000" dirty="0" err="1">
                <a:latin typeface="Century Gothic" panose="020B0502020202020204" pitchFamily="34" charset="0"/>
              </a:rPr>
              <a:t>Kirche</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10.  Das [</a:t>
            </a:r>
            <a:r>
              <a:rPr lang="en-GB" sz="2000" dirty="0" err="1">
                <a:latin typeface="Century Gothic" panose="020B0502020202020204" pitchFamily="34" charset="0"/>
              </a:rPr>
              <a:t>Programm</a:t>
            </a:r>
            <a:r>
              <a:rPr lang="en-GB" sz="2000" dirty="0">
                <a:latin typeface="Century Gothic" panose="020B0502020202020204" pitchFamily="34" charset="0"/>
              </a:rPr>
              <a:t>] </a:t>
            </a:r>
            <a:r>
              <a:rPr lang="en-GB" sz="2000" dirty="0" err="1">
                <a:latin typeface="Century Gothic" panose="020B0502020202020204" pitchFamily="34" charset="0"/>
              </a:rPr>
              <a:t>endet</a:t>
            </a:r>
            <a:r>
              <a:rPr lang="en-GB" sz="2000" dirty="0">
                <a:latin typeface="Century Gothic" panose="020B0502020202020204" pitchFamily="34" charset="0"/>
              </a:rPr>
              <a:t>! O </a:t>
            </a:r>
            <a:r>
              <a:rPr lang="en-GB" sz="2000" dirty="0" err="1">
                <a:latin typeface="Century Gothic" panose="020B0502020202020204" pitchFamily="34" charset="0"/>
              </a:rPr>
              <a:t>nein</a:t>
            </a:r>
            <a:r>
              <a:rPr lang="en-GB" sz="2000" dirty="0">
                <a:latin typeface="Century Gothic" panose="020B0502020202020204" pitchFamily="34" charset="0"/>
              </a:rPr>
              <a:t>!</a:t>
            </a:r>
          </a:p>
          <a:p>
            <a:endParaRPr lang="en-GB" sz="2000" dirty="0"/>
          </a:p>
          <a:p>
            <a:endParaRPr lang="en-GB" sz="2000" dirty="0"/>
          </a:p>
          <a:p>
            <a:r>
              <a:rPr lang="en-GB" sz="2000" dirty="0"/>
              <a:t>die</a:t>
            </a:r>
            <a:r>
              <a:rPr lang="en-GB" sz="2000" baseline="0" dirty="0"/>
              <a:t> Nacht [cluster 335], </a:t>
            </a:r>
            <a:r>
              <a:rPr lang="en-GB" sz="2000" baseline="0" dirty="0" err="1"/>
              <a:t>sehr</a:t>
            </a:r>
            <a:r>
              <a:rPr lang="en-GB" sz="2000" baseline="0" dirty="0"/>
              <a:t> [70], </a:t>
            </a:r>
            <a:r>
              <a:rPr lang="en-GB" sz="2000" baseline="0" dirty="0" err="1"/>
              <a:t>dunkel</a:t>
            </a:r>
            <a:r>
              <a:rPr lang="en-GB" sz="2000" baseline="0" dirty="0"/>
              <a:t> [cluster 819]</a:t>
            </a:r>
          </a:p>
          <a:p>
            <a:r>
              <a:rPr lang="en-GB" sz="2000" baseline="0" dirty="0"/>
              <a:t>der Mann [cluster 131], </a:t>
            </a:r>
            <a:r>
              <a:rPr lang="en-GB" sz="2000" baseline="0" dirty="0" err="1"/>
              <a:t>stehen</a:t>
            </a:r>
            <a:r>
              <a:rPr lang="en-GB" sz="2000" baseline="0" dirty="0"/>
              <a:t> [cluster 210], </a:t>
            </a:r>
            <a:r>
              <a:rPr lang="en-GB" sz="2000" baseline="0" dirty="0" err="1"/>
              <a:t>Kirche</a:t>
            </a:r>
            <a:r>
              <a:rPr lang="en-GB" sz="2000" baseline="0" dirty="0"/>
              <a:t> [cluster 519]</a:t>
            </a:r>
          </a:p>
          <a:p>
            <a:r>
              <a:rPr lang="en-GB" sz="2000" baseline="0" dirty="0"/>
              <a:t>der </a:t>
            </a:r>
            <a:r>
              <a:rPr lang="en-GB" sz="2000" baseline="0" dirty="0" err="1"/>
              <a:t>Grund</a:t>
            </a:r>
            <a:r>
              <a:rPr lang="en-GB" sz="2000" baseline="0" dirty="0"/>
              <a:t> [cluster 230], </a:t>
            </a:r>
            <a:r>
              <a:rPr lang="en-GB" sz="2000" baseline="0" dirty="0" err="1"/>
              <a:t>nicht</a:t>
            </a:r>
            <a:r>
              <a:rPr lang="en-GB" sz="2000" baseline="0" dirty="0"/>
              <a:t> [cluster 12], </a:t>
            </a:r>
            <a:r>
              <a:rPr lang="en-GB" sz="2000" baseline="0" dirty="0" err="1"/>
              <a:t>klar</a:t>
            </a:r>
            <a:r>
              <a:rPr lang="en-GB" sz="2000" baseline="0" dirty="0"/>
              <a:t> [cluster 255]</a:t>
            </a:r>
          </a:p>
          <a:p>
            <a:r>
              <a:rPr lang="en-GB" sz="2000" baseline="0" dirty="0" err="1"/>
              <a:t>finden</a:t>
            </a:r>
            <a:r>
              <a:rPr lang="en-GB" sz="2000" baseline="0" dirty="0"/>
              <a:t> [source 110], der </a:t>
            </a:r>
            <a:r>
              <a:rPr lang="en-GB" sz="2000" baseline="0" dirty="0" err="1"/>
              <a:t>Körper</a:t>
            </a:r>
            <a:r>
              <a:rPr lang="en-GB" sz="2000" baseline="0" dirty="0"/>
              <a:t> [cluster 617], was [cluster 39]</a:t>
            </a:r>
          </a:p>
          <a:p>
            <a:r>
              <a:rPr lang="en-GB" sz="2000" baseline="0" dirty="0"/>
              <a:t>der Kopf [source 279], sein [cluster 3], rot [cluster 381], </a:t>
            </a:r>
            <a:r>
              <a:rPr lang="en-GB" sz="2000" baseline="0" dirty="0" err="1"/>
              <a:t>blutig</a:t>
            </a:r>
            <a:r>
              <a:rPr lang="en-GB" sz="2000" baseline="0" dirty="0"/>
              <a:t> [cognate ˃2000]</a:t>
            </a:r>
          </a:p>
          <a:p>
            <a:r>
              <a:rPr lang="en-GB" sz="2000" baseline="0" dirty="0"/>
              <a:t>die Hand [cluster 179], </a:t>
            </a:r>
            <a:r>
              <a:rPr lang="en-GB" sz="2000" baseline="0" dirty="0" err="1"/>
              <a:t>haben</a:t>
            </a:r>
            <a:r>
              <a:rPr lang="en-GB" sz="2000" baseline="0" dirty="0"/>
              <a:t> [7], </a:t>
            </a:r>
            <a:r>
              <a:rPr lang="en-GB" sz="2000" baseline="0" dirty="0" err="1"/>
              <a:t>keine</a:t>
            </a:r>
            <a:r>
              <a:rPr lang="en-GB" sz="2000" baseline="0" dirty="0"/>
              <a:t> [50], Finger [cognate 1034]</a:t>
            </a:r>
          </a:p>
          <a:p>
            <a:r>
              <a:rPr lang="en-GB" sz="2000" baseline="0" dirty="0" err="1"/>
              <a:t>sehen</a:t>
            </a:r>
            <a:r>
              <a:rPr lang="en-GB" sz="2000" baseline="0" dirty="0"/>
              <a:t> [81], das Monster [cognate ˃2000], </a:t>
            </a:r>
            <a:r>
              <a:rPr lang="en-GB" sz="2000" baseline="0" dirty="0" err="1"/>
              <a:t>jetzt</a:t>
            </a:r>
            <a:r>
              <a:rPr lang="en-GB" sz="2000" baseline="0" dirty="0"/>
              <a:t> [62], </a:t>
            </a:r>
            <a:r>
              <a:rPr lang="en-GB" sz="2000" baseline="0" dirty="0" err="1"/>
              <a:t>Hilfe</a:t>
            </a:r>
            <a:r>
              <a:rPr lang="en-GB" sz="2000" baseline="0" dirty="0"/>
              <a:t> [cluster 737]</a:t>
            </a:r>
          </a:p>
          <a:p>
            <a:r>
              <a:rPr lang="en-GB" sz="2000" baseline="0" dirty="0"/>
              <a:t>die </a:t>
            </a:r>
            <a:r>
              <a:rPr lang="en-GB" sz="2000" baseline="0" dirty="0" err="1"/>
              <a:t>Tür</a:t>
            </a:r>
            <a:r>
              <a:rPr lang="en-GB" sz="2000" baseline="0" dirty="0"/>
              <a:t> [source 400], </a:t>
            </a:r>
            <a:r>
              <a:rPr lang="en-GB" sz="2000" baseline="0" dirty="0" err="1"/>
              <a:t>offen</a:t>
            </a:r>
            <a:r>
              <a:rPr lang="en-GB" sz="2000" baseline="0" dirty="0"/>
              <a:t> [cluster 382]</a:t>
            </a:r>
          </a:p>
          <a:p>
            <a:r>
              <a:rPr lang="en-GB" sz="2000" baseline="0" dirty="0"/>
              <a:t>das Monster [cognate ˃2000], </a:t>
            </a:r>
            <a:r>
              <a:rPr lang="en-GB" sz="2000" baseline="0" dirty="0" err="1"/>
              <a:t>kommen</a:t>
            </a:r>
            <a:r>
              <a:rPr lang="en-GB" sz="2000" baseline="0" dirty="0"/>
              <a:t> [cluster 61], </a:t>
            </a:r>
            <a:r>
              <a:rPr lang="en-GB" sz="2000" dirty="0" err="1">
                <a:solidFill>
                  <a:srgbClr val="000066"/>
                </a:solidFill>
                <a:latin typeface="Century Gothic" panose="020B0502020202020204" pitchFamily="34" charset="0"/>
              </a:rPr>
              <a:t>plötzlich</a:t>
            </a:r>
            <a:r>
              <a:rPr lang="en-GB" sz="2000" dirty="0">
                <a:solidFill>
                  <a:srgbClr val="000066"/>
                </a:solidFill>
                <a:latin typeface="Century Gothic" panose="020B0502020202020204" pitchFamily="34" charset="0"/>
              </a:rPr>
              <a:t> [source 459], </a:t>
            </a:r>
            <a:r>
              <a:rPr lang="en-GB" sz="2000" baseline="0" dirty="0" err="1"/>
              <a:t>Kirche</a:t>
            </a:r>
            <a:r>
              <a:rPr lang="en-GB" sz="2000" baseline="0" dirty="0"/>
              <a:t> [cluster 519]</a:t>
            </a:r>
          </a:p>
          <a:p>
            <a:r>
              <a:rPr lang="en-GB" sz="2000" baseline="0" dirty="0"/>
              <a:t>das </a:t>
            </a:r>
            <a:r>
              <a:rPr lang="en-GB" sz="2000" baseline="0" dirty="0" err="1"/>
              <a:t>Programm</a:t>
            </a:r>
            <a:r>
              <a:rPr lang="en-GB" sz="2000" baseline="0" dirty="0"/>
              <a:t> [cognate 464], </a:t>
            </a:r>
            <a:r>
              <a:rPr lang="en-GB" sz="2000" baseline="0" dirty="0" err="1"/>
              <a:t>enden</a:t>
            </a:r>
            <a:r>
              <a:rPr lang="en-GB" sz="2000" baseline="0" dirty="0"/>
              <a:t> [cognate 1846] </a:t>
            </a:r>
          </a:p>
          <a:p>
            <a:endParaRPr lang="en-GB" sz="2000" baseline="0" dirty="0"/>
          </a:p>
          <a:p>
            <a:endParaRPr lang="en-GB" sz="2000" baseline="0" dirty="0"/>
          </a:p>
          <a:p>
            <a:endParaRPr lang="en-GB" sz="2000" baseline="0" dirty="0"/>
          </a:p>
          <a:p>
            <a:endParaRPr lang="en-GB" sz="2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766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2000" b="1" dirty="0" smtClean="0">
                <a:latin typeface="Century Gothic" panose="020B0502020202020204" pitchFamily="34" charset="0"/>
              </a:rPr>
              <a:t>ANSWERS</a:t>
            </a:r>
          </a:p>
          <a:p>
            <a:pPr marL="0" indent="0">
              <a:buNone/>
            </a:pPr>
            <a:endParaRPr lang="en-GB" sz="2000" dirty="0" smtClean="0">
              <a:latin typeface="Century Gothic" panose="020B0502020202020204" pitchFamily="34" charset="0"/>
            </a:endParaRPr>
          </a:p>
          <a:p>
            <a:pPr marL="0" indent="0">
              <a:buNone/>
            </a:pPr>
            <a:r>
              <a:rPr lang="en-GB" sz="2000" dirty="0" smtClean="0">
                <a:latin typeface="Century Gothic" panose="020B0502020202020204" pitchFamily="34" charset="0"/>
              </a:rPr>
              <a:t>6</a:t>
            </a:r>
            <a:r>
              <a:rPr lang="en-GB" sz="2000" dirty="0">
                <a:latin typeface="Century Gothic" panose="020B0502020202020204" pitchFamily="34" charset="0"/>
              </a:rPr>
              <a:t>. Die[ Hand] hat </a:t>
            </a:r>
            <a:r>
              <a:rPr lang="en-GB" sz="2000" dirty="0" err="1">
                <a:latin typeface="Century Gothic" panose="020B0502020202020204" pitchFamily="34" charset="0"/>
              </a:rPr>
              <a:t>keine</a:t>
            </a:r>
            <a:r>
              <a:rPr lang="en-GB" sz="2000" dirty="0">
                <a:latin typeface="Century Gothic" panose="020B0502020202020204" pitchFamily="34" charset="0"/>
              </a:rPr>
              <a:t> Finger.</a:t>
            </a:r>
          </a:p>
          <a:p>
            <a:pPr marL="0" indent="0">
              <a:buNone/>
            </a:pPr>
            <a:r>
              <a:rPr lang="en-GB" sz="2000" dirty="0">
                <a:latin typeface="Century Gothic" panose="020B0502020202020204" pitchFamily="34" charset="0"/>
              </a:rPr>
              <a:t>7.  Der [Mann] </a:t>
            </a:r>
            <a:r>
              <a:rPr lang="en-GB" sz="2000" dirty="0" err="1">
                <a:latin typeface="Century Gothic" panose="020B0502020202020204" pitchFamily="34" charset="0"/>
              </a:rPr>
              <a:t>sieht</a:t>
            </a:r>
            <a:r>
              <a:rPr lang="en-GB" sz="2000" dirty="0">
                <a:latin typeface="Century Gothic" panose="020B0502020202020204" pitchFamily="34" charset="0"/>
              </a:rPr>
              <a:t> </a:t>
            </a:r>
            <a:r>
              <a:rPr lang="en-GB" sz="2000" dirty="0" err="1">
                <a:latin typeface="Century Gothic" panose="020B0502020202020204" pitchFamily="34" charset="0"/>
              </a:rPr>
              <a:t>jetzt</a:t>
            </a:r>
            <a:r>
              <a:rPr lang="en-GB" sz="2000" dirty="0">
                <a:latin typeface="Century Gothic" panose="020B0502020202020204" pitchFamily="34" charset="0"/>
              </a:rPr>
              <a:t> </a:t>
            </a:r>
            <a:r>
              <a:rPr lang="en-GB" sz="2000" dirty="0" err="1">
                <a:latin typeface="Century Gothic" panose="020B0502020202020204" pitchFamily="34" charset="0"/>
              </a:rPr>
              <a:t>ein</a:t>
            </a:r>
            <a:r>
              <a:rPr lang="en-GB" sz="2000" dirty="0">
                <a:latin typeface="Century Gothic" panose="020B0502020202020204" pitchFamily="34" charset="0"/>
              </a:rPr>
              <a:t> Monster. </a:t>
            </a:r>
            <a:r>
              <a:rPr lang="en-GB" sz="2000" dirty="0" err="1">
                <a:latin typeface="Century Gothic" panose="020B0502020202020204" pitchFamily="34" charset="0"/>
              </a:rPr>
              <a:t>Hilfe</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8.  Die [</a:t>
            </a:r>
            <a:r>
              <a:rPr lang="en-GB" sz="2000" dirty="0" err="1">
                <a:latin typeface="Century Gothic" panose="020B0502020202020204" pitchFamily="34" charset="0"/>
              </a:rPr>
              <a:t>Tür</a:t>
            </a:r>
            <a:r>
              <a:rPr lang="en-GB" sz="2000" dirty="0">
                <a:latin typeface="Century Gothic" panose="020B0502020202020204" pitchFamily="34" charset="0"/>
              </a:rPr>
              <a:t>] </a:t>
            </a:r>
            <a:r>
              <a:rPr lang="en-GB" sz="2000" dirty="0" err="1">
                <a:latin typeface="Century Gothic" panose="020B0502020202020204" pitchFamily="34" charset="0"/>
              </a:rPr>
              <a:t>ist</a:t>
            </a:r>
            <a:r>
              <a:rPr lang="en-GB" sz="2000" dirty="0">
                <a:latin typeface="Century Gothic" panose="020B0502020202020204" pitchFamily="34" charset="0"/>
              </a:rPr>
              <a:t> da.</a:t>
            </a:r>
          </a:p>
          <a:p>
            <a:pPr marL="0" indent="0">
              <a:buNone/>
            </a:pPr>
            <a:r>
              <a:rPr lang="en-GB" sz="2000" dirty="0">
                <a:latin typeface="Century Gothic" panose="020B0502020202020204" pitchFamily="34" charset="0"/>
              </a:rPr>
              <a:t>9.  Das [Monster] </a:t>
            </a:r>
            <a:r>
              <a:rPr lang="en-GB" sz="2000" dirty="0" err="1">
                <a:latin typeface="Century Gothic" panose="020B0502020202020204" pitchFamily="34" charset="0"/>
              </a:rPr>
              <a:t>kommt</a:t>
            </a:r>
            <a:r>
              <a:rPr lang="en-GB" sz="2000" dirty="0">
                <a:latin typeface="Century Gothic" panose="020B0502020202020204" pitchFamily="34" charset="0"/>
              </a:rPr>
              <a:t> </a:t>
            </a:r>
            <a:r>
              <a:rPr lang="en-GB" sz="2000" dirty="0" err="1">
                <a:latin typeface="Century Gothic" panose="020B0502020202020204" pitchFamily="34" charset="0"/>
              </a:rPr>
              <a:t>plötzlich</a:t>
            </a:r>
            <a:r>
              <a:rPr lang="en-GB" sz="2000" dirty="0">
                <a:latin typeface="Century Gothic" panose="020B0502020202020204" pitchFamily="34" charset="0"/>
              </a:rPr>
              <a:t> in die </a:t>
            </a:r>
            <a:r>
              <a:rPr lang="en-GB" sz="2000" dirty="0" err="1">
                <a:latin typeface="Century Gothic" panose="020B0502020202020204" pitchFamily="34" charset="0"/>
              </a:rPr>
              <a:t>Kirche</a:t>
            </a:r>
            <a:r>
              <a:rPr lang="en-GB" sz="2000" dirty="0">
                <a:latin typeface="Century Gothic" panose="020B0502020202020204" pitchFamily="34" charset="0"/>
              </a:rPr>
              <a:t>.</a:t>
            </a:r>
          </a:p>
          <a:p>
            <a:pPr marL="0" indent="0">
              <a:buNone/>
            </a:pPr>
            <a:r>
              <a:rPr lang="en-GB" sz="2000" dirty="0">
                <a:latin typeface="Century Gothic" panose="020B0502020202020204" pitchFamily="34" charset="0"/>
              </a:rPr>
              <a:t>10.  Das [</a:t>
            </a:r>
            <a:r>
              <a:rPr lang="en-GB" sz="2000" dirty="0" err="1">
                <a:latin typeface="Century Gothic" panose="020B0502020202020204" pitchFamily="34" charset="0"/>
              </a:rPr>
              <a:t>Programm</a:t>
            </a:r>
            <a:r>
              <a:rPr lang="en-GB" sz="2000" dirty="0">
                <a:latin typeface="Century Gothic" panose="020B0502020202020204" pitchFamily="34" charset="0"/>
              </a:rPr>
              <a:t>] </a:t>
            </a:r>
            <a:r>
              <a:rPr lang="en-GB" sz="2000" dirty="0" err="1">
                <a:latin typeface="Century Gothic" panose="020B0502020202020204" pitchFamily="34" charset="0"/>
              </a:rPr>
              <a:t>endet</a:t>
            </a:r>
            <a:r>
              <a:rPr lang="en-GB" sz="2000" dirty="0">
                <a:latin typeface="Century Gothic" panose="020B0502020202020204" pitchFamily="34" charset="0"/>
              </a:rPr>
              <a:t>! O </a:t>
            </a:r>
            <a:r>
              <a:rPr lang="en-GB" sz="2000" dirty="0" err="1">
                <a:latin typeface="Century Gothic" panose="020B0502020202020204" pitchFamily="34" charset="0"/>
              </a:rPr>
              <a:t>nein</a:t>
            </a:r>
            <a:r>
              <a:rPr lang="en-GB" sz="2000" dirty="0">
                <a:latin typeface="Century Gothic" panose="020B0502020202020204" pitchFamily="34" charset="0"/>
              </a:rPr>
              <a:t>!</a:t>
            </a:r>
          </a:p>
          <a:p>
            <a:endParaRPr lang="en-GB" sz="2000" dirty="0"/>
          </a:p>
          <a:p>
            <a:endParaRPr lang="en-GB" sz="2000" dirty="0"/>
          </a:p>
          <a:p>
            <a:r>
              <a:rPr lang="en-GB" sz="2000" dirty="0"/>
              <a:t>die</a:t>
            </a:r>
            <a:r>
              <a:rPr lang="en-GB" sz="2000" baseline="0" dirty="0"/>
              <a:t> Nacht [cluster 335], </a:t>
            </a:r>
            <a:r>
              <a:rPr lang="en-GB" sz="2000" baseline="0" dirty="0" err="1"/>
              <a:t>sehr</a:t>
            </a:r>
            <a:r>
              <a:rPr lang="en-GB" sz="2000" baseline="0" dirty="0"/>
              <a:t> [70], </a:t>
            </a:r>
            <a:r>
              <a:rPr lang="en-GB" sz="2000" baseline="0" dirty="0" err="1"/>
              <a:t>dunkel</a:t>
            </a:r>
            <a:r>
              <a:rPr lang="en-GB" sz="2000" baseline="0" dirty="0"/>
              <a:t> [cluster 819]</a:t>
            </a:r>
          </a:p>
          <a:p>
            <a:r>
              <a:rPr lang="en-GB" sz="2000" baseline="0" dirty="0"/>
              <a:t>der Mann [cluster 131], </a:t>
            </a:r>
            <a:r>
              <a:rPr lang="en-GB" sz="2000" baseline="0" dirty="0" err="1"/>
              <a:t>stehen</a:t>
            </a:r>
            <a:r>
              <a:rPr lang="en-GB" sz="2000" baseline="0" dirty="0"/>
              <a:t> [cluster 210], </a:t>
            </a:r>
            <a:r>
              <a:rPr lang="en-GB" sz="2000" baseline="0" dirty="0" err="1"/>
              <a:t>Kirche</a:t>
            </a:r>
            <a:r>
              <a:rPr lang="en-GB" sz="2000" baseline="0" dirty="0"/>
              <a:t> [cluster 519]</a:t>
            </a:r>
          </a:p>
          <a:p>
            <a:r>
              <a:rPr lang="en-GB" sz="2000" baseline="0" dirty="0"/>
              <a:t>der </a:t>
            </a:r>
            <a:r>
              <a:rPr lang="en-GB" sz="2000" baseline="0" dirty="0" err="1"/>
              <a:t>Grund</a:t>
            </a:r>
            <a:r>
              <a:rPr lang="en-GB" sz="2000" baseline="0" dirty="0"/>
              <a:t> [cluster 230], </a:t>
            </a:r>
            <a:r>
              <a:rPr lang="en-GB" sz="2000" baseline="0" dirty="0" err="1"/>
              <a:t>nicht</a:t>
            </a:r>
            <a:r>
              <a:rPr lang="en-GB" sz="2000" baseline="0" dirty="0"/>
              <a:t> [cluster 12], </a:t>
            </a:r>
            <a:r>
              <a:rPr lang="en-GB" sz="2000" baseline="0" dirty="0" err="1"/>
              <a:t>klar</a:t>
            </a:r>
            <a:r>
              <a:rPr lang="en-GB" sz="2000" baseline="0" dirty="0"/>
              <a:t> [cluster 255]</a:t>
            </a:r>
          </a:p>
          <a:p>
            <a:r>
              <a:rPr lang="en-GB" sz="2000" baseline="0" dirty="0" err="1"/>
              <a:t>finden</a:t>
            </a:r>
            <a:r>
              <a:rPr lang="en-GB" sz="2000" baseline="0" dirty="0"/>
              <a:t> [source 110], der </a:t>
            </a:r>
            <a:r>
              <a:rPr lang="en-GB" sz="2000" baseline="0" dirty="0" err="1"/>
              <a:t>Körper</a:t>
            </a:r>
            <a:r>
              <a:rPr lang="en-GB" sz="2000" baseline="0" dirty="0"/>
              <a:t> [cluster 617], was [cluster 39]</a:t>
            </a:r>
          </a:p>
          <a:p>
            <a:r>
              <a:rPr lang="en-GB" sz="2000" baseline="0" dirty="0"/>
              <a:t>der Kopf [source 279], sein [cluster 3], rot [cluster 381], </a:t>
            </a:r>
            <a:r>
              <a:rPr lang="en-GB" sz="2000" baseline="0" dirty="0" err="1"/>
              <a:t>blutig</a:t>
            </a:r>
            <a:r>
              <a:rPr lang="en-GB" sz="2000" baseline="0" dirty="0"/>
              <a:t> [cognate ˃2000]</a:t>
            </a:r>
          </a:p>
          <a:p>
            <a:r>
              <a:rPr lang="en-GB" sz="2000" baseline="0" dirty="0"/>
              <a:t>die Hand [cluster 179], </a:t>
            </a:r>
            <a:r>
              <a:rPr lang="en-GB" sz="2000" baseline="0" dirty="0" err="1"/>
              <a:t>haben</a:t>
            </a:r>
            <a:r>
              <a:rPr lang="en-GB" sz="2000" baseline="0" dirty="0"/>
              <a:t> [7], </a:t>
            </a:r>
            <a:r>
              <a:rPr lang="en-GB" sz="2000" baseline="0" dirty="0" err="1"/>
              <a:t>keine</a:t>
            </a:r>
            <a:r>
              <a:rPr lang="en-GB" sz="2000" baseline="0" dirty="0"/>
              <a:t> [50], Finger [cognate 1034]</a:t>
            </a:r>
          </a:p>
          <a:p>
            <a:r>
              <a:rPr lang="en-GB" sz="2000" baseline="0" dirty="0" err="1"/>
              <a:t>sehen</a:t>
            </a:r>
            <a:r>
              <a:rPr lang="en-GB" sz="2000" baseline="0" dirty="0"/>
              <a:t> [81], das Monster [cognate ˃2000], </a:t>
            </a:r>
            <a:r>
              <a:rPr lang="en-GB" sz="2000" baseline="0" dirty="0" err="1"/>
              <a:t>jetzt</a:t>
            </a:r>
            <a:r>
              <a:rPr lang="en-GB" sz="2000" baseline="0" dirty="0"/>
              <a:t> [62], </a:t>
            </a:r>
            <a:r>
              <a:rPr lang="en-GB" sz="2000" baseline="0" dirty="0" err="1"/>
              <a:t>Hilfe</a:t>
            </a:r>
            <a:r>
              <a:rPr lang="en-GB" sz="2000" baseline="0" dirty="0"/>
              <a:t> [cluster 737]</a:t>
            </a:r>
          </a:p>
          <a:p>
            <a:r>
              <a:rPr lang="en-GB" sz="2000" baseline="0" dirty="0"/>
              <a:t>die </a:t>
            </a:r>
            <a:r>
              <a:rPr lang="en-GB" sz="2000" baseline="0" dirty="0" err="1"/>
              <a:t>Tür</a:t>
            </a:r>
            <a:r>
              <a:rPr lang="en-GB" sz="2000" baseline="0" dirty="0"/>
              <a:t> [source 400], </a:t>
            </a:r>
            <a:r>
              <a:rPr lang="en-GB" sz="2000" baseline="0" dirty="0" err="1"/>
              <a:t>offen</a:t>
            </a:r>
            <a:r>
              <a:rPr lang="en-GB" sz="2000" baseline="0" dirty="0"/>
              <a:t> [cluster 382]</a:t>
            </a:r>
          </a:p>
          <a:p>
            <a:r>
              <a:rPr lang="en-GB" sz="2000" baseline="0" dirty="0"/>
              <a:t>das Monster [cognate ˃2000], </a:t>
            </a:r>
            <a:r>
              <a:rPr lang="en-GB" sz="2000" baseline="0" dirty="0" err="1"/>
              <a:t>kommen</a:t>
            </a:r>
            <a:r>
              <a:rPr lang="en-GB" sz="2000" baseline="0" dirty="0"/>
              <a:t> [cluster 61], </a:t>
            </a:r>
            <a:r>
              <a:rPr lang="en-GB" sz="2000" dirty="0" err="1">
                <a:solidFill>
                  <a:srgbClr val="000066"/>
                </a:solidFill>
                <a:latin typeface="Century Gothic" panose="020B0502020202020204" pitchFamily="34" charset="0"/>
              </a:rPr>
              <a:t>plötzlich</a:t>
            </a:r>
            <a:r>
              <a:rPr lang="en-GB" sz="2000" dirty="0">
                <a:solidFill>
                  <a:srgbClr val="000066"/>
                </a:solidFill>
                <a:latin typeface="Century Gothic" panose="020B0502020202020204" pitchFamily="34" charset="0"/>
              </a:rPr>
              <a:t> [source 459], </a:t>
            </a:r>
            <a:r>
              <a:rPr lang="en-GB" sz="2000" baseline="0" dirty="0" err="1"/>
              <a:t>Kirche</a:t>
            </a:r>
            <a:r>
              <a:rPr lang="en-GB" sz="2000" baseline="0" dirty="0"/>
              <a:t> [cluster 519]</a:t>
            </a:r>
          </a:p>
          <a:p>
            <a:r>
              <a:rPr lang="en-GB" sz="2000" baseline="0" dirty="0"/>
              <a:t>das </a:t>
            </a:r>
            <a:r>
              <a:rPr lang="en-GB" sz="2000" baseline="0" dirty="0" err="1"/>
              <a:t>Programm</a:t>
            </a:r>
            <a:r>
              <a:rPr lang="en-GB" sz="2000" baseline="0" dirty="0"/>
              <a:t> [cognate 464], </a:t>
            </a:r>
            <a:r>
              <a:rPr lang="en-GB" sz="2000" baseline="0" dirty="0" err="1"/>
              <a:t>enden</a:t>
            </a:r>
            <a:r>
              <a:rPr lang="en-GB" sz="2000" baseline="0" dirty="0"/>
              <a:t> [cognate 1846] </a:t>
            </a:r>
          </a:p>
          <a:p>
            <a:endParaRPr lang="en-GB" sz="2000" baseline="0" dirty="0"/>
          </a:p>
          <a:p>
            <a:endParaRPr lang="en-GB" sz="2000" baseline="0" dirty="0"/>
          </a:p>
          <a:p>
            <a:endParaRPr lang="en-GB" sz="2000" baseline="0" dirty="0"/>
          </a:p>
          <a:p>
            <a:endParaRPr lang="en-GB" sz="2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45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B70283-8F82-4806-99B9-86195C858623}" type="slidenum">
              <a:rPr lang="en-GB" smtClean="0"/>
              <a:t>14</a:t>
            </a:fld>
            <a:endParaRPr lang="en-GB"/>
          </a:p>
        </p:txBody>
      </p:sp>
    </p:spTree>
    <p:extLst>
      <p:ext uri="{BB962C8B-B14F-4D97-AF65-F5344CB8AC3E}">
        <p14:creationId xmlns:p14="http://schemas.microsoft.com/office/powerpoint/2010/main" val="409876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latin typeface="Century Gothic" panose="020B0502020202020204" pitchFamily="34" charset="0"/>
              </a:rPr>
              <a:t>lächeln</a:t>
            </a:r>
            <a:r>
              <a:rPr lang="en-GB" sz="1200" baseline="0" dirty="0">
                <a:latin typeface="Century Gothic" panose="020B0502020202020204" pitchFamily="34" charset="0"/>
              </a:rPr>
              <a:t> [source 793], </a:t>
            </a:r>
            <a:r>
              <a:rPr lang="en-GB" sz="1200" baseline="0" dirty="0" err="1">
                <a:latin typeface="Century Gothic" panose="020B0502020202020204" pitchFamily="34" charset="0"/>
              </a:rPr>
              <a:t>sch</a:t>
            </a:r>
            <a:r>
              <a:rPr lang="en-GB" sz="1200" dirty="0" err="1">
                <a:solidFill>
                  <a:srgbClr val="000066"/>
                </a:solidFill>
                <a:latin typeface="Century Gothic" panose="020B0502020202020204" pitchFamily="34" charset="0"/>
              </a:rPr>
              <a:t>ön</a:t>
            </a:r>
            <a:r>
              <a:rPr lang="en-GB" sz="1200" dirty="0">
                <a:solidFill>
                  <a:srgbClr val="000066"/>
                </a:solidFill>
                <a:latin typeface="Century Gothic" panose="020B0502020202020204" pitchFamily="34" charset="0"/>
              </a:rPr>
              <a:t> [source 164]</a:t>
            </a:r>
            <a:endParaRPr lang="en-GB" sz="1200" baseline="0" dirty="0">
              <a:latin typeface="Century Gothic" panose="020B0502020202020204" pitchFamily="34" charset="0"/>
            </a:endParaRPr>
          </a:p>
          <a:p>
            <a:r>
              <a:rPr lang="en-GB" sz="1200" b="0" i="0" u="none" strike="noStrike" kern="1200" baseline="0" dirty="0" err="1">
                <a:solidFill>
                  <a:schemeClr val="tx1"/>
                </a:solidFill>
                <a:effectLst/>
                <a:latin typeface="Century Gothic" panose="020B0502020202020204" pitchFamily="34" charset="0"/>
                <a:ea typeface="+mn-ea"/>
                <a:cs typeface="+mn-cs"/>
              </a:rPr>
              <a:t>kosten</a:t>
            </a:r>
            <a:r>
              <a:rPr lang="en-GB" sz="1200" b="0" i="0" u="none" strike="noStrike" kern="1200" baseline="0" dirty="0">
                <a:solidFill>
                  <a:schemeClr val="tx1"/>
                </a:solidFill>
                <a:effectLst/>
                <a:latin typeface="Century Gothic" panose="020B0502020202020204" pitchFamily="34" charset="0"/>
                <a:ea typeface="+mn-ea"/>
                <a:cs typeface="+mn-cs"/>
              </a:rPr>
              <a:t> [894], Million [cluster 206], Euro [cluster 333]</a:t>
            </a:r>
          </a:p>
          <a:p>
            <a:r>
              <a:rPr lang="en-GB" sz="1200" b="0" i="0" u="none" strike="noStrike" kern="1200" baseline="0" dirty="0" err="1">
                <a:solidFill>
                  <a:schemeClr val="tx1"/>
                </a:solidFill>
                <a:effectLst/>
                <a:latin typeface="Century Gothic" panose="020B0502020202020204" pitchFamily="34" charset="0"/>
                <a:ea typeface="+mn-ea"/>
                <a:cs typeface="+mn-cs"/>
              </a:rPr>
              <a:t>kalt</a:t>
            </a:r>
            <a:r>
              <a:rPr lang="en-GB" sz="1200" b="0" i="0" u="none" strike="noStrike" kern="1200" baseline="0" dirty="0">
                <a:solidFill>
                  <a:schemeClr val="tx1"/>
                </a:solidFill>
                <a:effectLst/>
                <a:latin typeface="Century Gothic" panose="020B0502020202020204" pitchFamily="34" charset="0"/>
                <a:ea typeface="+mn-ea"/>
                <a:cs typeface="+mn-cs"/>
              </a:rPr>
              <a:t> [875]</a:t>
            </a:r>
          </a:p>
          <a:p>
            <a:endParaRPr lang="en-GB" sz="1200" b="0" i="0" u="none" strike="noStrike" kern="1200" baseline="0" dirty="0">
              <a:solidFill>
                <a:schemeClr val="tx1"/>
              </a:solidFill>
              <a:effectLst/>
              <a:latin typeface="Century Gothic" panose="020B0502020202020204" pitchFamily="34" charset="0"/>
              <a:ea typeface="+mn-ea"/>
              <a:cs typeface="+mn-cs"/>
            </a:endParaRPr>
          </a:p>
          <a:p>
            <a:r>
              <a:rPr lang="en-GB" sz="1200" b="0" i="0" u="none" strike="noStrike" kern="1200" baseline="0" dirty="0">
                <a:solidFill>
                  <a:schemeClr val="tx1"/>
                </a:solidFill>
                <a:effectLst/>
                <a:latin typeface="Century Gothic" panose="020B0502020202020204" pitchFamily="34" charset="0"/>
                <a:ea typeface="+mn-ea"/>
                <a:cs typeface="+mn-cs"/>
              </a:rPr>
              <a:t>The German support (on right) can be provided for pupils as necessary.</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31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1200" dirty="0">
                <a:latin typeface="Century Gothic" panose="020B0502020202020204" pitchFamily="34" charset="0"/>
              </a:rPr>
              <a:t>Das </a:t>
            </a:r>
            <a:r>
              <a:rPr lang="en-GB" sz="1200" dirty="0" err="1">
                <a:latin typeface="Century Gothic" panose="020B0502020202020204" pitchFamily="34" charset="0"/>
              </a:rPr>
              <a:t>Mädchen</a:t>
            </a:r>
            <a:r>
              <a:rPr lang="en-GB" sz="1200" dirty="0">
                <a:latin typeface="Century Gothic" panose="020B0502020202020204" pitchFamily="34" charset="0"/>
              </a:rPr>
              <a:t> </a:t>
            </a:r>
            <a:r>
              <a:rPr lang="en-GB" sz="1200" dirty="0" err="1">
                <a:latin typeface="Century Gothic" panose="020B0502020202020204" pitchFamily="34" charset="0"/>
              </a:rPr>
              <a:t>spielt</a:t>
            </a:r>
            <a:r>
              <a:rPr lang="en-GB" sz="1200" dirty="0">
                <a:latin typeface="Century Gothic" panose="020B0502020202020204" pitchFamily="34" charset="0"/>
              </a:rPr>
              <a:t> </a:t>
            </a:r>
            <a:r>
              <a:rPr lang="en-GB" sz="1200" dirty="0" err="1">
                <a:latin typeface="Century Gothic" panose="020B0502020202020204" pitchFamily="34" charset="0"/>
              </a:rPr>
              <a:t>Fußball</a:t>
            </a:r>
            <a:r>
              <a:rPr lang="en-GB" sz="1200" dirty="0">
                <a:latin typeface="Century Gothic" panose="020B0502020202020204" pitchFamily="34" charset="0"/>
              </a:rPr>
              <a:t>.</a:t>
            </a:r>
          </a:p>
          <a:p>
            <a:pPr marL="342900" indent="-342900">
              <a:buAutoNum type="arabicPeriod"/>
            </a:pPr>
            <a:r>
              <a:rPr lang="en-GB" sz="1200" dirty="0">
                <a:latin typeface="Century Gothic" panose="020B0502020202020204" pitchFamily="34" charset="0"/>
              </a:rPr>
              <a:t>Die Mutter </a:t>
            </a:r>
            <a:r>
              <a:rPr lang="en-GB" sz="1200" dirty="0" err="1">
                <a:latin typeface="Century Gothic" panose="020B0502020202020204" pitchFamily="34" charset="0"/>
              </a:rPr>
              <a:t>trinkt</a:t>
            </a:r>
            <a:r>
              <a:rPr lang="en-GB" sz="1200" dirty="0">
                <a:latin typeface="Century Gothic" panose="020B0502020202020204" pitchFamily="34" charset="0"/>
              </a:rPr>
              <a:t> Wasser.</a:t>
            </a:r>
          </a:p>
          <a:p>
            <a:pPr marL="342900" indent="-342900">
              <a:buAutoNum type="arabicPeriod"/>
            </a:pPr>
            <a:r>
              <a:rPr lang="en-GB" sz="1200" dirty="0">
                <a:latin typeface="Century Gothic" panose="020B0502020202020204" pitchFamily="34" charset="0"/>
              </a:rPr>
              <a:t>Die </a:t>
            </a:r>
            <a:r>
              <a:rPr lang="en-GB" sz="1200" dirty="0" err="1">
                <a:latin typeface="Century Gothic" panose="020B0502020202020204" pitchFamily="34" charset="0"/>
              </a:rPr>
              <a:t>Tür</a:t>
            </a:r>
            <a:r>
              <a:rPr lang="en-GB" sz="1200" dirty="0">
                <a:latin typeface="Century Gothic" panose="020B0502020202020204" pitchFamily="34" charset="0"/>
              </a:rPr>
              <a:t> </a:t>
            </a:r>
            <a:r>
              <a:rPr lang="en-GB" sz="1200" dirty="0" err="1">
                <a:latin typeface="Century Gothic" panose="020B0502020202020204" pitchFamily="34" charset="0"/>
              </a:rPr>
              <a:t>ist</a:t>
            </a:r>
            <a:r>
              <a:rPr lang="en-GB" sz="1200" dirty="0">
                <a:latin typeface="Century Gothic" panose="020B0502020202020204" pitchFamily="34" charset="0"/>
              </a:rPr>
              <a:t> </a:t>
            </a:r>
            <a:r>
              <a:rPr lang="en-GB" sz="1200" dirty="0" err="1">
                <a:latin typeface="Century Gothic" panose="020B0502020202020204" pitchFamily="34" charset="0"/>
              </a:rPr>
              <a:t>offen</a:t>
            </a:r>
            <a:r>
              <a:rPr lang="en-GB" sz="1200" dirty="0">
                <a:latin typeface="Century Gothic" panose="020B0502020202020204" pitchFamily="34" charset="0"/>
              </a:rPr>
              <a:t>.</a:t>
            </a:r>
          </a:p>
          <a:p>
            <a:pPr marL="342900" indent="-342900">
              <a:buAutoNum type="arabicPeriod"/>
            </a:pPr>
            <a:r>
              <a:rPr lang="en-GB" sz="1200" dirty="0">
                <a:latin typeface="Century Gothic" panose="020B0502020202020204" pitchFamily="34" charset="0"/>
              </a:rPr>
              <a:t>Das Monster </a:t>
            </a:r>
            <a:r>
              <a:rPr lang="en-GB" sz="1200" dirty="0" err="1">
                <a:latin typeface="Century Gothic" panose="020B0502020202020204" pitchFamily="34" charset="0"/>
              </a:rPr>
              <a:t>ist</a:t>
            </a:r>
            <a:r>
              <a:rPr lang="en-GB" sz="1200" dirty="0">
                <a:latin typeface="Century Gothic" panose="020B0502020202020204" pitchFamily="34" charset="0"/>
              </a:rPr>
              <a:t> </a:t>
            </a:r>
            <a:r>
              <a:rPr lang="en-GB" sz="1200" dirty="0" err="1">
                <a:latin typeface="Century Gothic" panose="020B0502020202020204" pitchFamily="34" charset="0"/>
              </a:rPr>
              <a:t>groß</a:t>
            </a:r>
            <a:r>
              <a:rPr lang="en-GB" sz="1200" dirty="0">
                <a:latin typeface="Century Gothic" panose="020B0502020202020204" pitchFamily="34" charset="0"/>
              </a:rPr>
              <a:t>.</a:t>
            </a:r>
          </a:p>
          <a:p>
            <a:pPr marL="342900" indent="-342900">
              <a:buAutoNum type="arabicPeriod"/>
            </a:pPr>
            <a:r>
              <a:rPr lang="en-GB" sz="1200" dirty="0">
                <a:latin typeface="Century Gothic" panose="020B0502020202020204" pitchFamily="34" charset="0"/>
              </a:rPr>
              <a:t>Der Mann </a:t>
            </a:r>
            <a:r>
              <a:rPr lang="en-GB" sz="1200" dirty="0" err="1">
                <a:latin typeface="Century Gothic" panose="020B0502020202020204" pitchFamily="34" charset="0"/>
              </a:rPr>
              <a:t>lächelt</a:t>
            </a:r>
            <a:r>
              <a:rPr lang="en-GB" sz="1200" dirty="0">
                <a:latin typeface="Century Gothic" panose="020B0502020202020204" pitchFamily="34" charset="0"/>
              </a:rPr>
              <a:t> </a:t>
            </a:r>
            <a:r>
              <a:rPr lang="en-GB" sz="1200" dirty="0" err="1">
                <a:latin typeface="Century Gothic" panose="020B0502020202020204" pitchFamily="34" charset="0"/>
              </a:rPr>
              <a:t>schön</a:t>
            </a:r>
            <a:r>
              <a:rPr lang="en-GB" sz="1200" dirty="0">
                <a:latin typeface="Century Gothic" panose="020B0502020202020204" pitchFamily="34" charset="0"/>
              </a:rPr>
              <a:t>.</a:t>
            </a:r>
          </a:p>
          <a:p>
            <a:endParaRPr lang="en-GB" dirty="0"/>
          </a:p>
        </p:txBody>
      </p:sp>
      <p:sp>
        <p:nvSpPr>
          <p:cNvPr id="4" name="Slide Number Placeholder 3"/>
          <p:cNvSpPr>
            <a:spLocks noGrp="1"/>
          </p:cNvSpPr>
          <p:nvPr>
            <p:ph type="sldNum" sz="quarter" idx="10"/>
          </p:nvPr>
        </p:nvSpPr>
        <p:spPr/>
        <p:txBody>
          <a:bodyPr/>
          <a:lstStyle/>
          <a:p>
            <a:fld id="{62B70283-8F82-4806-99B9-86195C858623}" type="slidenum">
              <a:rPr lang="en-GB" smtClean="0"/>
              <a:t>16</a:t>
            </a:fld>
            <a:endParaRPr lang="en-GB"/>
          </a:p>
        </p:txBody>
      </p:sp>
    </p:spTree>
    <p:extLst>
      <p:ext uri="{BB962C8B-B14F-4D97-AF65-F5344CB8AC3E}">
        <p14:creationId xmlns:p14="http://schemas.microsoft.com/office/powerpoint/2010/main" val="94706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1200" dirty="0">
                <a:latin typeface="Century Gothic" panose="020B0502020202020204" pitchFamily="34" charset="0"/>
              </a:rPr>
              <a:t>Das </a:t>
            </a:r>
            <a:r>
              <a:rPr lang="en-GB" sz="1200" dirty="0" err="1">
                <a:latin typeface="Century Gothic" panose="020B0502020202020204" pitchFamily="34" charset="0"/>
              </a:rPr>
              <a:t>Mädchen</a:t>
            </a:r>
            <a:r>
              <a:rPr lang="en-GB" sz="1200" dirty="0">
                <a:latin typeface="Century Gothic" panose="020B0502020202020204" pitchFamily="34" charset="0"/>
              </a:rPr>
              <a:t> </a:t>
            </a:r>
            <a:r>
              <a:rPr lang="en-GB" sz="1200" dirty="0" err="1">
                <a:latin typeface="Century Gothic" panose="020B0502020202020204" pitchFamily="34" charset="0"/>
              </a:rPr>
              <a:t>spielt</a:t>
            </a:r>
            <a:r>
              <a:rPr lang="en-GB" sz="1200" dirty="0">
                <a:latin typeface="Century Gothic" panose="020B0502020202020204" pitchFamily="34" charset="0"/>
              </a:rPr>
              <a:t> </a:t>
            </a:r>
            <a:r>
              <a:rPr lang="en-GB" sz="1200" dirty="0" err="1">
                <a:latin typeface="Century Gothic" panose="020B0502020202020204" pitchFamily="34" charset="0"/>
              </a:rPr>
              <a:t>Fußball</a:t>
            </a:r>
            <a:r>
              <a:rPr lang="en-GB" sz="1200" dirty="0">
                <a:latin typeface="Century Gothic" panose="020B0502020202020204" pitchFamily="34" charset="0"/>
              </a:rPr>
              <a:t>.</a:t>
            </a:r>
          </a:p>
          <a:p>
            <a:pPr marL="342900" indent="-342900">
              <a:buAutoNum type="arabicPeriod"/>
            </a:pPr>
            <a:r>
              <a:rPr lang="en-GB" sz="1200" dirty="0">
                <a:latin typeface="Century Gothic" panose="020B0502020202020204" pitchFamily="34" charset="0"/>
              </a:rPr>
              <a:t>Die Mutter </a:t>
            </a:r>
            <a:r>
              <a:rPr lang="en-GB" sz="1200" dirty="0" err="1">
                <a:latin typeface="Century Gothic" panose="020B0502020202020204" pitchFamily="34" charset="0"/>
              </a:rPr>
              <a:t>trinkt</a:t>
            </a:r>
            <a:r>
              <a:rPr lang="en-GB" sz="1200" dirty="0">
                <a:latin typeface="Century Gothic" panose="020B0502020202020204" pitchFamily="34" charset="0"/>
              </a:rPr>
              <a:t> Wasser.</a:t>
            </a:r>
          </a:p>
          <a:p>
            <a:pPr marL="342900" indent="-342900">
              <a:buAutoNum type="arabicPeriod"/>
            </a:pPr>
            <a:r>
              <a:rPr lang="en-GB" sz="1200" dirty="0">
                <a:latin typeface="Century Gothic" panose="020B0502020202020204" pitchFamily="34" charset="0"/>
              </a:rPr>
              <a:t>Die </a:t>
            </a:r>
            <a:r>
              <a:rPr lang="en-GB" sz="1200" dirty="0" err="1">
                <a:latin typeface="Century Gothic" panose="020B0502020202020204" pitchFamily="34" charset="0"/>
              </a:rPr>
              <a:t>Tür</a:t>
            </a:r>
            <a:r>
              <a:rPr lang="en-GB" sz="1200" dirty="0">
                <a:latin typeface="Century Gothic" panose="020B0502020202020204" pitchFamily="34" charset="0"/>
              </a:rPr>
              <a:t> </a:t>
            </a:r>
            <a:r>
              <a:rPr lang="en-GB" sz="1200" dirty="0" err="1">
                <a:latin typeface="Century Gothic" panose="020B0502020202020204" pitchFamily="34" charset="0"/>
              </a:rPr>
              <a:t>ist</a:t>
            </a:r>
            <a:r>
              <a:rPr lang="en-GB" sz="1200" dirty="0">
                <a:latin typeface="Century Gothic" panose="020B0502020202020204" pitchFamily="34" charset="0"/>
              </a:rPr>
              <a:t> </a:t>
            </a:r>
            <a:r>
              <a:rPr lang="en-GB" sz="1200" dirty="0" err="1">
                <a:latin typeface="Century Gothic" panose="020B0502020202020204" pitchFamily="34" charset="0"/>
              </a:rPr>
              <a:t>offen</a:t>
            </a:r>
            <a:r>
              <a:rPr lang="en-GB" sz="1200" dirty="0">
                <a:latin typeface="Century Gothic" panose="020B0502020202020204" pitchFamily="34" charset="0"/>
              </a:rPr>
              <a:t>.</a:t>
            </a:r>
          </a:p>
          <a:p>
            <a:pPr marL="342900" indent="-342900">
              <a:buAutoNum type="arabicPeriod"/>
            </a:pPr>
            <a:r>
              <a:rPr lang="en-GB" sz="1200" dirty="0">
                <a:latin typeface="Century Gothic" panose="020B0502020202020204" pitchFamily="34" charset="0"/>
              </a:rPr>
              <a:t>Das Monster </a:t>
            </a:r>
            <a:r>
              <a:rPr lang="en-GB" sz="1200" dirty="0" err="1">
                <a:latin typeface="Century Gothic" panose="020B0502020202020204" pitchFamily="34" charset="0"/>
              </a:rPr>
              <a:t>ist</a:t>
            </a:r>
            <a:r>
              <a:rPr lang="en-GB" sz="1200" dirty="0">
                <a:latin typeface="Century Gothic" panose="020B0502020202020204" pitchFamily="34" charset="0"/>
              </a:rPr>
              <a:t> </a:t>
            </a:r>
            <a:r>
              <a:rPr lang="en-GB" sz="1200" dirty="0" err="1">
                <a:latin typeface="Century Gothic" panose="020B0502020202020204" pitchFamily="34" charset="0"/>
              </a:rPr>
              <a:t>groß</a:t>
            </a:r>
            <a:r>
              <a:rPr lang="en-GB" sz="1200" dirty="0">
                <a:latin typeface="Century Gothic" panose="020B0502020202020204" pitchFamily="34" charset="0"/>
              </a:rPr>
              <a:t>.</a:t>
            </a:r>
          </a:p>
          <a:p>
            <a:pPr marL="342900" indent="-342900">
              <a:buAutoNum type="arabicPeriod"/>
            </a:pPr>
            <a:r>
              <a:rPr lang="en-GB" sz="1200" dirty="0">
                <a:latin typeface="Century Gothic" panose="020B0502020202020204" pitchFamily="34" charset="0"/>
              </a:rPr>
              <a:t>Der Mann </a:t>
            </a:r>
            <a:r>
              <a:rPr lang="en-GB" sz="1200" dirty="0" err="1">
                <a:latin typeface="Century Gothic" panose="020B0502020202020204" pitchFamily="34" charset="0"/>
              </a:rPr>
              <a:t>lächelt</a:t>
            </a:r>
            <a:r>
              <a:rPr lang="en-GB" sz="1200" dirty="0">
                <a:latin typeface="Century Gothic" panose="020B0502020202020204" pitchFamily="34" charset="0"/>
              </a:rPr>
              <a:t> </a:t>
            </a:r>
            <a:r>
              <a:rPr lang="en-GB" sz="1200" dirty="0" err="1">
                <a:latin typeface="Century Gothic" panose="020B0502020202020204" pitchFamily="34" charset="0"/>
              </a:rPr>
              <a:t>schön</a:t>
            </a:r>
            <a:r>
              <a:rPr lang="en-GB" sz="1200" dirty="0">
                <a:latin typeface="Century Gothic" panose="020B0502020202020204" pitchFamily="34" charset="0"/>
              </a:rPr>
              <a:t>.</a:t>
            </a:r>
          </a:p>
          <a:p>
            <a:endParaRPr lang="en-GB" dirty="0"/>
          </a:p>
        </p:txBody>
      </p:sp>
      <p:sp>
        <p:nvSpPr>
          <p:cNvPr id="4" name="Slide Number Placeholder 3"/>
          <p:cNvSpPr>
            <a:spLocks noGrp="1"/>
          </p:cNvSpPr>
          <p:nvPr>
            <p:ph type="sldNum" sz="quarter" idx="10"/>
          </p:nvPr>
        </p:nvSpPr>
        <p:spPr/>
        <p:txBody>
          <a:bodyPr/>
          <a:lstStyle/>
          <a:p>
            <a:fld id="{62B70283-8F82-4806-99B9-86195C858623}" type="slidenum">
              <a:rPr lang="en-GB" smtClean="0"/>
              <a:t>17</a:t>
            </a:fld>
            <a:endParaRPr lang="en-GB"/>
          </a:p>
        </p:txBody>
      </p:sp>
    </p:spTree>
    <p:extLst>
      <p:ext uri="{BB962C8B-B14F-4D97-AF65-F5344CB8AC3E}">
        <p14:creationId xmlns:p14="http://schemas.microsoft.com/office/powerpoint/2010/main" val="361545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B70283-8F82-4806-99B9-86195C858623}" type="slidenum">
              <a:rPr lang="en-GB" smtClean="0"/>
              <a:t>18</a:t>
            </a:fld>
            <a:endParaRPr lang="en-GB"/>
          </a:p>
        </p:txBody>
      </p:sp>
    </p:spTree>
    <p:extLst>
      <p:ext uri="{BB962C8B-B14F-4D97-AF65-F5344CB8AC3E}">
        <p14:creationId xmlns:p14="http://schemas.microsoft.com/office/powerpoint/2010/main" val="2190454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latin typeface="Century Gothic" panose="020B0502020202020204" pitchFamily="34" charset="0"/>
              </a:rPr>
              <a:t>lächeln</a:t>
            </a:r>
            <a:r>
              <a:rPr lang="en-GB" sz="1200" baseline="0" dirty="0">
                <a:latin typeface="Century Gothic" panose="020B0502020202020204" pitchFamily="34" charset="0"/>
              </a:rPr>
              <a:t> [source 793], </a:t>
            </a:r>
            <a:r>
              <a:rPr lang="en-GB" sz="1200" baseline="0" dirty="0" err="1">
                <a:latin typeface="Century Gothic" panose="020B0502020202020204" pitchFamily="34" charset="0"/>
              </a:rPr>
              <a:t>sch</a:t>
            </a:r>
            <a:r>
              <a:rPr lang="en-GB" sz="1200" dirty="0" err="1">
                <a:solidFill>
                  <a:srgbClr val="000066"/>
                </a:solidFill>
                <a:latin typeface="Century Gothic" panose="020B0502020202020204" pitchFamily="34" charset="0"/>
              </a:rPr>
              <a:t>ön</a:t>
            </a:r>
            <a:r>
              <a:rPr lang="en-GB" sz="1200" dirty="0">
                <a:solidFill>
                  <a:srgbClr val="000066"/>
                </a:solidFill>
                <a:latin typeface="Century Gothic" panose="020B0502020202020204" pitchFamily="34" charset="0"/>
              </a:rPr>
              <a:t> [source 164]</a:t>
            </a:r>
            <a:endParaRPr lang="en-GB" sz="1200" baseline="0" dirty="0">
              <a:latin typeface="Century Gothic" panose="020B0502020202020204" pitchFamily="34" charset="0"/>
            </a:endParaRPr>
          </a:p>
          <a:p>
            <a:r>
              <a:rPr lang="en-GB" sz="1200" b="0" i="0" u="none" strike="noStrike" kern="1200" baseline="0" dirty="0" err="1">
                <a:solidFill>
                  <a:schemeClr val="tx1"/>
                </a:solidFill>
                <a:effectLst/>
                <a:latin typeface="Century Gothic" panose="020B0502020202020204" pitchFamily="34" charset="0"/>
                <a:ea typeface="+mn-ea"/>
                <a:cs typeface="+mn-cs"/>
              </a:rPr>
              <a:t>kosten</a:t>
            </a:r>
            <a:r>
              <a:rPr lang="en-GB" sz="1200" b="0" i="0" u="none" strike="noStrike" kern="1200" baseline="0" dirty="0">
                <a:solidFill>
                  <a:schemeClr val="tx1"/>
                </a:solidFill>
                <a:effectLst/>
                <a:latin typeface="Century Gothic" panose="020B0502020202020204" pitchFamily="34" charset="0"/>
                <a:ea typeface="+mn-ea"/>
                <a:cs typeface="+mn-cs"/>
              </a:rPr>
              <a:t> [894], Million [cluster 206], Euro [cluster 333]</a:t>
            </a:r>
          </a:p>
          <a:p>
            <a:r>
              <a:rPr lang="en-GB" sz="1200" b="0" i="0" u="none" strike="noStrike" kern="1200" baseline="0" dirty="0" err="1">
                <a:solidFill>
                  <a:schemeClr val="tx1"/>
                </a:solidFill>
                <a:effectLst/>
                <a:latin typeface="Century Gothic" panose="020B0502020202020204" pitchFamily="34" charset="0"/>
                <a:ea typeface="+mn-ea"/>
                <a:cs typeface="+mn-cs"/>
              </a:rPr>
              <a:t>kalt</a:t>
            </a:r>
            <a:r>
              <a:rPr lang="en-GB" sz="1200" b="0" i="0" u="none" strike="noStrike" kern="1200" baseline="0" dirty="0">
                <a:solidFill>
                  <a:schemeClr val="tx1"/>
                </a:solidFill>
                <a:effectLst/>
                <a:latin typeface="Century Gothic" panose="020B0502020202020204" pitchFamily="34" charset="0"/>
                <a:ea typeface="+mn-ea"/>
                <a:cs typeface="+mn-cs"/>
              </a:rPr>
              <a:t> [875]</a:t>
            </a:r>
          </a:p>
          <a:p>
            <a:endParaRPr lang="en-GB" sz="1200" b="0" i="0" u="none" strike="noStrike" kern="1200" baseline="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effectLst/>
                <a:latin typeface="Century Gothic" panose="020B0502020202020204" pitchFamily="34" charset="0"/>
                <a:ea typeface="+mn-ea"/>
                <a:cs typeface="+mn-cs"/>
              </a:rPr>
              <a:t>The German support (on right) can be provided for pupils as necessary.</a:t>
            </a:r>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15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notes: Read this short explanation out. Remember, that these explanations by themselves do not make a huge impact on learning – it is </a:t>
            </a:r>
            <a:r>
              <a:rPr lang="en-GB" i="1" dirty="0"/>
              <a:t>practice</a:t>
            </a:r>
            <a:r>
              <a:rPr lang="en-GB" dirty="0"/>
              <a:t> that really has the biggest benefits. So it is not worth spending too much time on these explanations. Also, they are always ‘partial’ – we can’t communicate all the complexity at once.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Word</a:t>
            </a:r>
            <a:r>
              <a:rPr lang="en-GB" baseline="0" dirty="0"/>
              <a:t> frequency ratings: </a:t>
            </a:r>
            <a:r>
              <a:rPr lang="en-GB" dirty="0" err="1"/>
              <a:t>Haus</a:t>
            </a:r>
            <a:r>
              <a:rPr lang="en-GB" dirty="0"/>
              <a:t> [159], </a:t>
            </a:r>
            <a:r>
              <a:rPr lang="en-GB" dirty="0" err="1"/>
              <a:t>Familie</a:t>
            </a:r>
            <a:r>
              <a:rPr lang="en-GB" dirty="0"/>
              <a:t> [310], Zug [613]</a:t>
            </a:r>
            <a:br>
              <a:rPr lang="en-GB" dirty="0"/>
            </a:br>
            <a:r>
              <a:rPr lang="en-GB" dirty="0"/>
              <a:t>Source: Jones, R.L &amp; </a:t>
            </a:r>
            <a:r>
              <a:rPr lang="en-GB" dirty="0" err="1"/>
              <a:t>Tschirner</a:t>
            </a:r>
            <a:r>
              <a:rPr lang="en-GB" dirty="0"/>
              <a:t>, E. (2011). A frequency dictionary of German: Core vocabulary for learners. 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41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1200" dirty="0">
                <a:latin typeface="Century Gothic" panose="020B0502020202020204" pitchFamily="34" charset="0"/>
              </a:rPr>
              <a:t>Das</a:t>
            </a:r>
            <a:r>
              <a:rPr lang="en-GB" sz="1200" baseline="0" dirty="0">
                <a:latin typeface="Century Gothic" panose="020B0502020202020204" pitchFamily="34" charset="0"/>
              </a:rPr>
              <a:t> </a:t>
            </a:r>
            <a:r>
              <a:rPr lang="en-GB" sz="1200" baseline="0" dirty="0" err="1">
                <a:latin typeface="Century Gothic" panose="020B0502020202020204" pitchFamily="34" charset="0"/>
              </a:rPr>
              <a:t>Buch</a:t>
            </a:r>
            <a:r>
              <a:rPr lang="en-GB" sz="1200" baseline="0" dirty="0">
                <a:latin typeface="Century Gothic" panose="020B0502020202020204" pitchFamily="34" charset="0"/>
              </a:rPr>
              <a:t> </a:t>
            </a:r>
            <a:r>
              <a:rPr lang="en-GB" sz="1200" baseline="0" dirty="0" err="1">
                <a:latin typeface="Century Gothic" panose="020B0502020202020204" pitchFamily="34" charset="0"/>
              </a:rPr>
              <a:t>ist</a:t>
            </a:r>
            <a:r>
              <a:rPr lang="en-GB" sz="1200" baseline="0" dirty="0">
                <a:latin typeface="Century Gothic" panose="020B0502020202020204" pitchFamily="34" charset="0"/>
              </a:rPr>
              <a:t> </a:t>
            </a:r>
            <a:r>
              <a:rPr lang="en-GB" sz="1200" baseline="0" dirty="0" err="1">
                <a:latin typeface="Century Gothic" panose="020B0502020202020204" pitchFamily="34" charset="0"/>
              </a:rPr>
              <a:t>nicht</a:t>
            </a:r>
            <a:r>
              <a:rPr lang="en-GB" sz="1200" baseline="0" dirty="0">
                <a:latin typeface="Century Gothic" panose="020B0502020202020204" pitchFamily="34" charset="0"/>
              </a:rPr>
              <a:t> lang.</a:t>
            </a:r>
          </a:p>
          <a:p>
            <a:pPr marL="342900" indent="-342900">
              <a:buAutoNum type="arabicPeriod"/>
            </a:pPr>
            <a:r>
              <a:rPr lang="en-GB" sz="1200" dirty="0">
                <a:solidFill>
                  <a:srgbClr val="000066"/>
                </a:solidFill>
                <a:latin typeface="Century Gothic" panose="020B0502020202020204" pitchFamily="34" charset="0"/>
              </a:rPr>
              <a:t>Der Kopf </a:t>
            </a:r>
            <a:r>
              <a:rPr lang="en-GB" sz="1200" dirty="0" err="1">
                <a:solidFill>
                  <a:srgbClr val="000066"/>
                </a:solidFill>
                <a:latin typeface="Century Gothic" panose="020B0502020202020204" pitchFamily="34" charset="0"/>
              </a:rPr>
              <a:t>explodiert</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plötzlich</a:t>
            </a:r>
            <a:r>
              <a:rPr lang="en-GB" sz="1200" dirty="0">
                <a:solidFill>
                  <a:srgbClr val="000066"/>
                </a:solidFill>
                <a:latin typeface="Century Gothic" panose="020B0502020202020204" pitchFamily="34" charset="0"/>
              </a:rPr>
              <a:t>.</a:t>
            </a:r>
          </a:p>
          <a:p>
            <a:pPr marL="342900" indent="-342900">
              <a:buAutoNum type="arabicPeriod"/>
            </a:pPr>
            <a:r>
              <a:rPr lang="en-GB" sz="1200" dirty="0">
                <a:solidFill>
                  <a:srgbClr val="000066"/>
                </a:solidFill>
                <a:latin typeface="Century Gothic" panose="020B0502020202020204" pitchFamily="34" charset="0"/>
              </a:rPr>
              <a:t>Die </a:t>
            </a:r>
            <a:r>
              <a:rPr lang="en-GB" sz="1200" dirty="0" err="1">
                <a:solidFill>
                  <a:srgbClr val="000066"/>
                </a:solidFill>
                <a:latin typeface="Century Gothic" panose="020B0502020202020204" pitchFamily="34" charset="0"/>
              </a:rPr>
              <a:t>Familie</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macht</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ein</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Picknick</a:t>
            </a:r>
            <a:r>
              <a:rPr lang="en-GB" sz="1200" dirty="0">
                <a:solidFill>
                  <a:srgbClr val="000066"/>
                </a:solidFill>
                <a:latin typeface="Century Gothic" panose="020B0502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Century Gothic" panose="020B0502020202020204" pitchFamily="34" charset="0"/>
              </a:rPr>
              <a:t>Das </a:t>
            </a:r>
            <a:r>
              <a:rPr lang="en-GB" sz="1200" dirty="0" err="1">
                <a:latin typeface="Century Gothic" panose="020B0502020202020204" pitchFamily="34" charset="0"/>
              </a:rPr>
              <a:t>Haus</a:t>
            </a:r>
            <a:r>
              <a:rPr lang="en-GB" sz="1200" dirty="0">
                <a:latin typeface="Century Gothic" panose="020B0502020202020204" pitchFamily="34" charset="0"/>
              </a:rPr>
              <a:t> </a:t>
            </a:r>
            <a:r>
              <a:rPr lang="en-GB" sz="1200" dirty="0" err="1">
                <a:latin typeface="Century Gothic" panose="020B0502020202020204" pitchFamily="34" charset="0"/>
              </a:rPr>
              <a:t>kostet</a:t>
            </a:r>
            <a:r>
              <a:rPr lang="en-GB" sz="1200" dirty="0">
                <a:latin typeface="Century Gothic" panose="020B0502020202020204" pitchFamily="34" charset="0"/>
              </a:rPr>
              <a:t> </a:t>
            </a:r>
            <a:r>
              <a:rPr lang="en-GB" sz="1200" dirty="0" err="1">
                <a:latin typeface="Century Gothic" panose="020B0502020202020204" pitchFamily="34" charset="0"/>
              </a:rPr>
              <a:t>eine</a:t>
            </a:r>
            <a:r>
              <a:rPr lang="en-GB" sz="1200" dirty="0">
                <a:latin typeface="Century Gothic" panose="020B0502020202020204" pitchFamily="34" charset="0"/>
              </a:rPr>
              <a:t> Million Euro.</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Century Gothic" panose="020B0502020202020204" pitchFamily="34" charset="0"/>
              </a:rPr>
              <a:t>Die</a:t>
            </a:r>
            <a:r>
              <a:rPr lang="en-GB" sz="1200" baseline="0" dirty="0">
                <a:latin typeface="Century Gothic" panose="020B0502020202020204" pitchFamily="34" charset="0"/>
              </a:rPr>
              <a:t> Hand</a:t>
            </a:r>
            <a:r>
              <a:rPr lang="en-GB" sz="1200" dirty="0">
                <a:latin typeface="Century Gothic" panose="020B0502020202020204" pitchFamily="34" charset="0"/>
              </a:rPr>
              <a:t> </a:t>
            </a:r>
            <a:r>
              <a:rPr lang="en-GB" sz="1200" dirty="0" err="1">
                <a:latin typeface="Century Gothic" panose="020B0502020202020204" pitchFamily="34" charset="0"/>
              </a:rPr>
              <a:t>ist</a:t>
            </a:r>
            <a:r>
              <a:rPr lang="en-GB" sz="1200" dirty="0">
                <a:latin typeface="Century Gothic" panose="020B0502020202020204" pitchFamily="34" charset="0"/>
              </a:rPr>
              <a:t> </a:t>
            </a:r>
            <a:r>
              <a:rPr lang="en-GB" sz="1200" dirty="0" err="1">
                <a:latin typeface="Century Gothic" panose="020B0502020202020204" pitchFamily="34" charset="0"/>
              </a:rPr>
              <a:t>kalt</a:t>
            </a:r>
            <a:r>
              <a:rPr lang="en-GB" sz="1200" dirty="0">
                <a:latin typeface="Century Gothic" panose="020B0502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200" dirty="0">
              <a:latin typeface="Century Gothic" panose="020B0502020202020204" pitchFamily="34" charset="0"/>
            </a:endParaRPr>
          </a:p>
          <a:p>
            <a:pPr marL="342900" indent="-342900">
              <a:buAutoNum type="arabicPeriod"/>
            </a:pPr>
            <a:endParaRPr lang="en-GB" sz="1200" dirty="0">
              <a:solidFill>
                <a:srgbClr val="000066"/>
              </a:solidFill>
              <a:latin typeface="Century Gothic" panose="020B0502020202020204" pitchFamily="34" charset="0"/>
            </a:endParaRPr>
          </a:p>
          <a:p>
            <a:pPr marL="342900" indent="-342900">
              <a:buAutoNum type="arabicPeriod"/>
            </a:pPr>
            <a:endParaRPr lang="en-GB" sz="1200"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2B70283-8F82-4806-99B9-86195C858623}" type="slidenum">
              <a:rPr lang="en-GB" smtClean="0"/>
              <a:t>20</a:t>
            </a:fld>
            <a:endParaRPr lang="en-GB"/>
          </a:p>
        </p:txBody>
      </p:sp>
    </p:spTree>
    <p:extLst>
      <p:ext uri="{BB962C8B-B14F-4D97-AF65-F5344CB8AC3E}">
        <p14:creationId xmlns:p14="http://schemas.microsoft.com/office/powerpoint/2010/main" val="275948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1200" dirty="0">
                <a:latin typeface="Century Gothic" panose="020B0502020202020204" pitchFamily="34" charset="0"/>
              </a:rPr>
              <a:t>Das</a:t>
            </a:r>
            <a:r>
              <a:rPr lang="en-GB" sz="1200" baseline="0" dirty="0">
                <a:latin typeface="Century Gothic" panose="020B0502020202020204" pitchFamily="34" charset="0"/>
              </a:rPr>
              <a:t> </a:t>
            </a:r>
            <a:r>
              <a:rPr lang="en-GB" sz="1200" baseline="0" dirty="0" err="1">
                <a:latin typeface="Century Gothic" panose="020B0502020202020204" pitchFamily="34" charset="0"/>
              </a:rPr>
              <a:t>Buch</a:t>
            </a:r>
            <a:r>
              <a:rPr lang="en-GB" sz="1200" baseline="0" dirty="0">
                <a:latin typeface="Century Gothic" panose="020B0502020202020204" pitchFamily="34" charset="0"/>
              </a:rPr>
              <a:t> </a:t>
            </a:r>
            <a:r>
              <a:rPr lang="en-GB" sz="1200" baseline="0" dirty="0" err="1">
                <a:latin typeface="Century Gothic" panose="020B0502020202020204" pitchFamily="34" charset="0"/>
              </a:rPr>
              <a:t>ist</a:t>
            </a:r>
            <a:r>
              <a:rPr lang="en-GB" sz="1200" baseline="0" dirty="0">
                <a:latin typeface="Century Gothic" panose="020B0502020202020204" pitchFamily="34" charset="0"/>
              </a:rPr>
              <a:t> </a:t>
            </a:r>
            <a:r>
              <a:rPr lang="en-GB" sz="1200" baseline="0" dirty="0" err="1">
                <a:latin typeface="Century Gothic" panose="020B0502020202020204" pitchFamily="34" charset="0"/>
              </a:rPr>
              <a:t>nicht</a:t>
            </a:r>
            <a:r>
              <a:rPr lang="en-GB" sz="1200" baseline="0" dirty="0">
                <a:latin typeface="Century Gothic" panose="020B0502020202020204" pitchFamily="34" charset="0"/>
              </a:rPr>
              <a:t> lang.</a:t>
            </a:r>
          </a:p>
          <a:p>
            <a:pPr marL="342900" indent="-342900">
              <a:buAutoNum type="arabicPeriod"/>
            </a:pPr>
            <a:r>
              <a:rPr lang="en-GB" sz="1200" dirty="0">
                <a:solidFill>
                  <a:srgbClr val="000066"/>
                </a:solidFill>
                <a:latin typeface="Century Gothic" panose="020B0502020202020204" pitchFamily="34" charset="0"/>
              </a:rPr>
              <a:t>Der Kopf </a:t>
            </a:r>
            <a:r>
              <a:rPr lang="en-GB" sz="1200" dirty="0" err="1">
                <a:solidFill>
                  <a:srgbClr val="000066"/>
                </a:solidFill>
                <a:latin typeface="Century Gothic" panose="020B0502020202020204" pitchFamily="34" charset="0"/>
              </a:rPr>
              <a:t>explodiert</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plötzlich</a:t>
            </a:r>
            <a:r>
              <a:rPr lang="en-GB" sz="1200" dirty="0">
                <a:solidFill>
                  <a:srgbClr val="000066"/>
                </a:solidFill>
                <a:latin typeface="Century Gothic" panose="020B0502020202020204" pitchFamily="34" charset="0"/>
              </a:rPr>
              <a:t>.</a:t>
            </a:r>
          </a:p>
          <a:p>
            <a:pPr marL="342900" indent="-342900">
              <a:buAutoNum type="arabicPeriod"/>
            </a:pPr>
            <a:r>
              <a:rPr lang="en-GB" sz="1200" dirty="0">
                <a:solidFill>
                  <a:srgbClr val="000066"/>
                </a:solidFill>
                <a:latin typeface="Century Gothic" panose="020B0502020202020204" pitchFamily="34" charset="0"/>
              </a:rPr>
              <a:t>Die </a:t>
            </a:r>
            <a:r>
              <a:rPr lang="en-GB" sz="1200" dirty="0" err="1">
                <a:solidFill>
                  <a:srgbClr val="000066"/>
                </a:solidFill>
                <a:latin typeface="Century Gothic" panose="020B0502020202020204" pitchFamily="34" charset="0"/>
              </a:rPr>
              <a:t>Familie</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macht</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ein</a:t>
            </a:r>
            <a:r>
              <a:rPr lang="en-GB" sz="1200" dirty="0">
                <a:solidFill>
                  <a:srgbClr val="000066"/>
                </a:solidFill>
                <a:latin typeface="Century Gothic" panose="020B0502020202020204" pitchFamily="34" charset="0"/>
              </a:rPr>
              <a:t> </a:t>
            </a:r>
            <a:r>
              <a:rPr lang="en-GB" sz="1200" dirty="0" err="1">
                <a:solidFill>
                  <a:srgbClr val="000066"/>
                </a:solidFill>
                <a:latin typeface="Century Gothic" panose="020B0502020202020204" pitchFamily="34" charset="0"/>
              </a:rPr>
              <a:t>Picknick</a:t>
            </a:r>
            <a:r>
              <a:rPr lang="en-GB" sz="1200" dirty="0">
                <a:solidFill>
                  <a:srgbClr val="000066"/>
                </a:solidFill>
                <a:latin typeface="Century Gothic" panose="020B0502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Century Gothic" panose="020B0502020202020204" pitchFamily="34" charset="0"/>
              </a:rPr>
              <a:t>Das </a:t>
            </a:r>
            <a:r>
              <a:rPr lang="en-GB" sz="1200" dirty="0" err="1">
                <a:latin typeface="Century Gothic" panose="020B0502020202020204" pitchFamily="34" charset="0"/>
              </a:rPr>
              <a:t>Haus</a:t>
            </a:r>
            <a:r>
              <a:rPr lang="en-GB" sz="1200" dirty="0">
                <a:latin typeface="Century Gothic" panose="020B0502020202020204" pitchFamily="34" charset="0"/>
              </a:rPr>
              <a:t> </a:t>
            </a:r>
            <a:r>
              <a:rPr lang="en-GB" sz="1200" dirty="0" err="1">
                <a:latin typeface="Century Gothic" panose="020B0502020202020204" pitchFamily="34" charset="0"/>
              </a:rPr>
              <a:t>kostet</a:t>
            </a:r>
            <a:r>
              <a:rPr lang="en-GB" sz="1200" dirty="0">
                <a:latin typeface="Century Gothic" panose="020B0502020202020204" pitchFamily="34" charset="0"/>
              </a:rPr>
              <a:t> </a:t>
            </a:r>
            <a:r>
              <a:rPr lang="en-GB" sz="1200" dirty="0" err="1">
                <a:latin typeface="Century Gothic" panose="020B0502020202020204" pitchFamily="34" charset="0"/>
              </a:rPr>
              <a:t>eine</a:t>
            </a:r>
            <a:r>
              <a:rPr lang="en-GB" sz="1200" dirty="0">
                <a:latin typeface="Century Gothic" panose="020B0502020202020204" pitchFamily="34" charset="0"/>
              </a:rPr>
              <a:t> Million Euro.</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Century Gothic" panose="020B0502020202020204" pitchFamily="34" charset="0"/>
              </a:rPr>
              <a:t>Die Hand </a:t>
            </a:r>
            <a:r>
              <a:rPr lang="en-GB" sz="1200" dirty="0" err="1">
                <a:latin typeface="Century Gothic" panose="020B0502020202020204" pitchFamily="34" charset="0"/>
              </a:rPr>
              <a:t>ist</a:t>
            </a:r>
            <a:r>
              <a:rPr lang="en-GB" sz="1200" dirty="0">
                <a:latin typeface="Century Gothic" panose="020B0502020202020204" pitchFamily="34" charset="0"/>
              </a:rPr>
              <a:t> </a:t>
            </a:r>
            <a:r>
              <a:rPr lang="en-GB" sz="1200" dirty="0" err="1">
                <a:latin typeface="Century Gothic" panose="020B0502020202020204" pitchFamily="34" charset="0"/>
              </a:rPr>
              <a:t>kalt</a:t>
            </a:r>
            <a:r>
              <a:rPr lang="en-GB" sz="1200" dirty="0">
                <a:latin typeface="Century Gothic" panose="020B0502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200" dirty="0">
              <a:latin typeface="Century Gothic" panose="020B0502020202020204" pitchFamily="34" charset="0"/>
            </a:endParaRPr>
          </a:p>
          <a:p>
            <a:pPr marL="342900" indent="-342900">
              <a:buAutoNum type="arabicPeriod"/>
            </a:pPr>
            <a:endParaRPr lang="en-GB" sz="1200" dirty="0">
              <a:solidFill>
                <a:srgbClr val="000066"/>
              </a:solidFill>
              <a:latin typeface="Century Gothic" panose="020B0502020202020204" pitchFamily="34" charset="0"/>
            </a:endParaRPr>
          </a:p>
          <a:p>
            <a:pPr marL="342900" indent="-342900">
              <a:buAutoNum type="arabicPeriod"/>
            </a:pPr>
            <a:endParaRPr lang="en-GB" sz="1200" baseline="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2B70283-8F82-4806-99B9-86195C858623}" type="slidenum">
              <a:rPr lang="en-GB" smtClean="0"/>
              <a:t>21</a:t>
            </a:fld>
            <a:endParaRPr lang="en-GB"/>
          </a:p>
        </p:txBody>
      </p:sp>
    </p:spTree>
    <p:extLst>
      <p:ext uri="{BB962C8B-B14F-4D97-AF65-F5344CB8AC3E}">
        <p14:creationId xmlns:p14="http://schemas.microsoft.com/office/powerpoint/2010/main" val="1484155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sentences listed are examples.</a:t>
            </a:r>
          </a:p>
          <a:p>
            <a:r>
              <a:rPr lang="en-GB" sz="1200" b="0" i="0" u="none" strike="noStrike" kern="1200" dirty="0">
                <a:solidFill>
                  <a:schemeClr val="tx1"/>
                </a:solidFill>
                <a:effectLst/>
                <a:latin typeface="+mn-lt"/>
                <a:ea typeface="+mn-ea"/>
                <a:cs typeface="+mn-cs"/>
              </a:rPr>
              <a:t>e.g. </a:t>
            </a:r>
          </a:p>
          <a:p>
            <a:r>
              <a:rPr lang="en-GB" sz="1200" b="0" i="0" u="none" strike="noStrike" kern="1200" dirty="0">
                <a:solidFill>
                  <a:schemeClr val="tx1"/>
                </a:solidFill>
                <a:effectLst/>
                <a:latin typeface="+mn-lt"/>
                <a:ea typeface="+mn-ea"/>
                <a:cs typeface="+mn-cs"/>
              </a:rPr>
              <a:t>1.</a:t>
            </a:r>
            <a:r>
              <a:rPr lang="en-GB" sz="1200" b="0" i="0" u="none" strike="noStrike" kern="1200" baseline="0" dirty="0">
                <a:solidFill>
                  <a:schemeClr val="tx1"/>
                </a:solidFill>
                <a:effectLst/>
                <a:latin typeface="+mn-lt"/>
                <a:ea typeface="+mn-ea"/>
                <a:cs typeface="+mn-cs"/>
              </a:rPr>
              <a:t> Der Mann </a:t>
            </a:r>
            <a:r>
              <a:rPr lang="en-GB" sz="1200" b="0" i="0" u="none" strike="noStrike" kern="1200" baseline="0" dirty="0" err="1">
                <a:solidFill>
                  <a:schemeClr val="tx1"/>
                </a:solidFill>
                <a:effectLst/>
                <a:latin typeface="+mn-lt"/>
                <a:ea typeface="+mn-ea"/>
                <a:cs typeface="+mn-cs"/>
              </a:rPr>
              <a:t>trinkt</a:t>
            </a:r>
            <a:r>
              <a:rPr lang="en-GB" sz="1200" b="0" i="0" u="none" strike="noStrike" kern="1200" baseline="0" dirty="0">
                <a:solidFill>
                  <a:schemeClr val="tx1"/>
                </a:solidFill>
                <a:effectLst/>
                <a:latin typeface="+mn-lt"/>
                <a:ea typeface="+mn-ea"/>
                <a:cs typeface="+mn-cs"/>
              </a:rPr>
              <a:t> Wasser.</a:t>
            </a:r>
          </a:p>
          <a:p>
            <a:r>
              <a:rPr lang="en-GB" sz="1200" b="0" i="0" u="none" strike="noStrike" kern="1200" baseline="0" dirty="0">
                <a:solidFill>
                  <a:schemeClr val="tx1"/>
                </a:solidFill>
                <a:effectLst/>
                <a:latin typeface="+mn-lt"/>
                <a:ea typeface="+mn-ea"/>
                <a:cs typeface="+mn-cs"/>
              </a:rPr>
              <a:t>2. Die </a:t>
            </a:r>
            <a:r>
              <a:rPr lang="en-GB" sz="1200" b="0" i="0" u="none" strike="noStrike" kern="1200" baseline="0" dirty="0" err="1">
                <a:solidFill>
                  <a:schemeClr val="tx1"/>
                </a:solidFill>
                <a:effectLst/>
                <a:latin typeface="+mn-lt"/>
                <a:ea typeface="+mn-ea"/>
                <a:cs typeface="+mn-cs"/>
              </a:rPr>
              <a:t>Nacht</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ist</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lang</a:t>
            </a:r>
            <a:r>
              <a:rPr lang="en-GB" sz="1200" b="0" i="0" u="none" strike="noStrike" kern="1200" baseline="0" dirty="0">
                <a:solidFill>
                  <a:schemeClr val="tx1"/>
                </a:solidFill>
                <a:effectLst/>
                <a:latin typeface="+mn-lt"/>
                <a:ea typeface="+mn-ea"/>
                <a:cs typeface="+mn-cs"/>
              </a:rPr>
              <a:t>/</a:t>
            </a:r>
            <a:r>
              <a:rPr lang="en-GB" sz="1200" b="0" i="0" u="none" strike="noStrike" kern="1200" baseline="0" dirty="0" err="1">
                <a:solidFill>
                  <a:schemeClr val="tx1"/>
                </a:solidFill>
                <a:effectLst/>
                <a:latin typeface="+mn-lt"/>
                <a:ea typeface="+mn-ea"/>
                <a:cs typeface="+mn-cs"/>
              </a:rPr>
              <a:t>dunkel</a:t>
            </a:r>
            <a:r>
              <a:rPr lang="en-GB" sz="1200" b="0" i="0" u="none" strike="noStrike" kern="1200" baseline="0" dirty="0">
                <a:solidFill>
                  <a:schemeClr val="tx1"/>
                </a:solidFill>
                <a:effectLst/>
                <a:latin typeface="+mn-lt"/>
                <a:ea typeface="+mn-ea"/>
                <a:cs typeface="+mn-cs"/>
              </a:rPr>
              <a:t>.</a:t>
            </a:r>
          </a:p>
          <a:p>
            <a:r>
              <a:rPr lang="en-GB" sz="1200" b="0" i="0" u="none" strike="noStrike" kern="1200" baseline="0" dirty="0">
                <a:solidFill>
                  <a:schemeClr val="tx1"/>
                </a:solidFill>
                <a:effectLst/>
                <a:latin typeface="+mn-lt"/>
                <a:ea typeface="+mn-ea"/>
                <a:cs typeface="+mn-cs"/>
              </a:rPr>
              <a:t>3. Das </a:t>
            </a:r>
            <a:r>
              <a:rPr lang="en-GB" sz="1200" b="0" i="0" u="none" strike="noStrike" kern="1200" baseline="0" dirty="0" err="1">
                <a:solidFill>
                  <a:schemeClr val="tx1"/>
                </a:solidFill>
                <a:effectLst/>
                <a:latin typeface="+mn-lt"/>
                <a:ea typeface="+mn-ea"/>
                <a:cs typeface="+mn-cs"/>
              </a:rPr>
              <a:t>Mädchen</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spielt</a:t>
            </a:r>
            <a:r>
              <a:rPr lang="en-GB" sz="1200" b="0" i="0" u="none" strike="noStrike" kern="1200" baseline="0" dirty="0">
                <a:solidFill>
                  <a:schemeClr val="tx1"/>
                </a:solidFill>
                <a:effectLst/>
                <a:latin typeface="+mn-lt"/>
                <a:ea typeface="+mn-ea"/>
                <a:cs typeface="+mn-cs"/>
              </a:rPr>
              <a:t> </a:t>
            </a:r>
            <a:r>
              <a:rPr lang="en-GB" sz="1200" b="0" i="0" u="none" strike="noStrike" kern="1200" baseline="0" dirty="0" err="1">
                <a:solidFill>
                  <a:schemeClr val="tx1"/>
                </a:solidFill>
                <a:effectLst/>
                <a:latin typeface="+mn-lt"/>
                <a:ea typeface="+mn-ea"/>
                <a:cs typeface="+mn-cs"/>
              </a:rPr>
              <a:t>Fu</a:t>
            </a:r>
            <a:r>
              <a:rPr lang="en-GB" sz="1200" b="0" i="0" u="none" strike="noStrike" kern="1200" baseline="0" dirty="0" err="1">
                <a:solidFill>
                  <a:schemeClr val="tx1"/>
                </a:solidFill>
                <a:effectLst/>
                <a:latin typeface="Calibri" panose="020F0502020204030204" pitchFamily="34" charset="0"/>
                <a:ea typeface="+mn-ea"/>
                <a:cs typeface="+mn-cs"/>
              </a:rPr>
              <a:t>ßball</a:t>
            </a:r>
            <a:r>
              <a:rPr lang="en-GB" sz="1200" b="0" i="0" u="none" strike="noStrike" kern="1200" baseline="0" dirty="0">
                <a:solidFill>
                  <a:schemeClr val="tx1"/>
                </a:solidFill>
                <a:effectLst/>
                <a:latin typeface="Calibri" panose="020F0502020204030204" pitchFamily="34" charset="0"/>
                <a:ea typeface="+mn-ea"/>
                <a:cs typeface="+mn-cs"/>
              </a:rPr>
              <a:t>/</a:t>
            </a:r>
            <a:r>
              <a:rPr lang="en-GB" sz="1200" b="0" i="0" u="none" strike="noStrike" kern="1200" baseline="0" dirty="0" err="1">
                <a:solidFill>
                  <a:schemeClr val="tx1"/>
                </a:solidFill>
                <a:effectLst/>
                <a:latin typeface="Calibri" panose="020F0502020204030204" pitchFamily="34" charset="0"/>
                <a:ea typeface="+mn-ea"/>
                <a:cs typeface="+mn-cs"/>
              </a:rPr>
              <a:t>mit</a:t>
            </a:r>
            <a:r>
              <a:rPr lang="en-GB" sz="1200" b="0" i="0" u="none" strike="noStrike" kern="1200" baseline="0" dirty="0">
                <a:solidFill>
                  <a:schemeClr val="tx1"/>
                </a:solidFill>
                <a:effectLst/>
                <a:latin typeface="Calibri" panose="020F0502020204030204" pitchFamily="34" charset="0"/>
                <a:ea typeface="+mn-ea"/>
                <a:cs typeface="+mn-cs"/>
              </a:rPr>
              <a:t> </a:t>
            </a:r>
            <a:r>
              <a:rPr lang="en-GB" sz="1200" b="0" i="0" u="none" strike="noStrike" kern="1200" baseline="0" dirty="0" err="1">
                <a:solidFill>
                  <a:schemeClr val="tx1"/>
                </a:solidFill>
                <a:effectLst/>
                <a:latin typeface="Calibri" panose="020F0502020204030204" pitchFamily="34" charset="0"/>
                <a:ea typeface="+mn-ea"/>
                <a:cs typeface="+mn-cs"/>
              </a:rPr>
              <a:t>einem</a:t>
            </a:r>
            <a:r>
              <a:rPr lang="en-GB" sz="1200" b="0" i="0" u="none" strike="noStrike" kern="1200" baseline="0" dirty="0">
                <a:solidFill>
                  <a:schemeClr val="tx1"/>
                </a:solidFill>
                <a:effectLst/>
                <a:latin typeface="Calibri" panose="020F0502020204030204" pitchFamily="34" charset="0"/>
                <a:ea typeface="+mn-ea"/>
                <a:cs typeface="+mn-cs"/>
              </a:rPr>
              <a:t> Freund.</a:t>
            </a:r>
          </a:p>
          <a:p>
            <a:r>
              <a:rPr lang="en-GB" sz="1200" b="0" i="0" u="none" strike="noStrike" kern="1200" baseline="0" dirty="0">
                <a:solidFill>
                  <a:schemeClr val="tx1"/>
                </a:solidFill>
                <a:effectLst/>
                <a:latin typeface="Calibri" panose="020F0502020204030204" pitchFamily="34" charset="0"/>
                <a:ea typeface="+mn-ea"/>
                <a:cs typeface="+mn-cs"/>
              </a:rPr>
              <a:t>4. Das </a:t>
            </a:r>
            <a:r>
              <a:rPr lang="en-GB" sz="1200" b="0" i="0" u="none" strike="noStrike" kern="1200" baseline="0" dirty="0" err="1">
                <a:solidFill>
                  <a:schemeClr val="tx1"/>
                </a:solidFill>
                <a:effectLst/>
                <a:latin typeface="Calibri" panose="020F0502020204030204" pitchFamily="34" charset="0"/>
                <a:ea typeface="+mn-ea"/>
                <a:cs typeface="+mn-cs"/>
              </a:rPr>
              <a:t>Haus</a:t>
            </a:r>
            <a:r>
              <a:rPr lang="en-GB" sz="1200" b="0" i="0" u="none" strike="noStrike" kern="1200" baseline="0" dirty="0">
                <a:solidFill>
                  <a:schemeClr val="tx1"/>
                </a:solidFill>
                <a:effectLst/>
                <a:latin typeface="Calibri" panose="020F0502020204030204" pitchFamily="34" charset="0"/>
                <a:ea typeface="+mn-ea"/>
                <a:cs typeface="+mn-cs"/>
              </a:rPr>
              <a:t> </a:t>
            </a:r>
            <a:r>
              <a:rPr lang="en-GB" sz="1200" b="0" i="0" u="none" strike="noStrike" kern="1200" baseline="0" dirty="0" err="1">
                <a:solidFill>
                  <a:schemeClr val="tx1"/>
                </a:solidFill>
                <a:effectLst/>
                <a:latin typeface="Calibri" panose="020F0502020204030204" pitchFamily="34" charset="0"/>
                <a:ea typeface="+mn-ea"/>
                <a:cs typeface="+mn-cs"/>
              </a:rPr>
              <a:t>ist</a:t>
            </a:r>
            <a:r>
              <a:rPr lang="en-GB" sz="1200" b="0" i="0" u="none" strike="noStrike" kern="1200" baseline="0" dirty="0">
                <a:solidFill>
                  <a:schemeClr val="tx1"/>
                </a:solidFill>
                <a:effectLst/>
                <a:latin typeface="Calibri" panose="020F0502020204030204" pitchFamily="34" charset="0"/>
                <a:ea typeface="+mn-ea"/>
                <a:cs typeface="+mn-cs"/>
              </a:rPr>
              <a:t> </a:t>
            </a:r>
            <a:r>
              <a:rPr lang="en-GB" sz="1200" b="0" i="0" u="none" strike="noStrike" kern="1200" baseline="0" dirty="0" err="1">
                <a:solidFill>
                  <a:schemeClr val="tx1"/>
                </a:solidFill>
                <a:effectLst/>
                <a:latin typeface="Calibri" panose="020F0502020204030204" pitchFamily="34" charset="0"/>
                <a:ea typeface="+mn-ea"/>
                <a:cs typeface="+mn-cs"/>
              </a:rPr>
              <a:t>groß</a:t>
            </a:r>
            <a:r>
              <a:rPr lang="en-GB" sz="1200" b="0" i="0" u="none" strike="noStrike" kern="1200" baseline="0" dirty="0">
                <a:solidFill>
                  <a:schemeClr val="tx1"/>
                </a:solidFill>
                <a:effectLst/>
                <a:latin typeface="Calibri" panose="020F0502020204030204" pitchFamily="34" charset="0"/>
                <a:ea typeface="+mn-ea"/>
                <a:cs typeface="+mn-cs"/>
              </a:rPr>
              <a:t>/</a:t>
            </a:r>
            <a:r>
              <a:rPr lang="en-GB" sz="1200" b="0" i="0" u="none" strike="noStrike" kern="1200" baseline="0" dirty="0" err="1">
                <a:solidFill>
                  <a:schemeClr val="tx1"/>
                </a:solidFill>
                <a:effectLst/>
                <a:latin typeface="Calibri" panose="020F0502020204030204" pitchFamily="34" charset="0"/>
                <a:ea typeface="+mn-ea"/>
                <a:cs typeface="+mn-cs"/>
              </a:rPr>
              <a:t>klein</a:t>
            </a:r>
            <a:r>
              <a:rPr lang="en-GB" sz="1200" b="0" i="0" u="none" strike="noStrike" kern="1200" baseline="0" dirty="0">
                <a:solidFill>
                  <a:schemeClr val="tx1"/>
                </a:solidFill>
                <a:effectLst/>
                <a:latin typeface="Calibri" panose="020F0502020204030204" pitchFamily="34" charset="0"/>
                <a:ea typeface="+mn-ea"/>
                <a:cs typeface="+mn-cs"/>
              </a:rPr>
              <a:t> und </a:t>
            </a:r>
            <a:r>
              <a:rPr lang="en-GB" sz="1200" b="0" i="0" u="none" strike="noStrike" kern="1200" baseline="0" dirty="0" err="1">
                <a:solidFill>
                  <a:schemeClr val="tx1"/>
                </a:solidFill>
                <a:effectLst/>
                <a:latin typeface="Calibri" panose="020F0502020204030204" pitchFamily="34" charset="0"/>
                <a:ea typeface="+mn-ea"/>
                <a:cs typeface="+mn-cs"/>
              </a:rPr>
              <a:t>neu</a:t>
            </a:r>
            <a:r>
              <a:rPr lang="en-GB" sz="1200" b="0" i="0" u="none" strike="noStrike" kern="1200" baseline="0" dirty="0">
                <a:solidFill>
                  <a:schemeClr val="tx1"/>
                </a:solidFill>
                <a:effectLst/>
                <a:latin typeface="Calibri" panose="020F0502020204030204" pitchFamily="34" charset="0"/>
                <a:ea typeface="+mn-ea"/>
                <a:cs typeface="+mn-cs"/>
              </a:rPr>
              <a:t>.</a:t>
            </a:r>
          </a:p>
          <a:p>
            <a:r>
              <a:rPr lang="en-GB" sz="1200" b="0" i="0" u="none" strike="noStrike" kern="1200" baseline="0" dirty="0">
                <a:solidFill>
                  <a:schemeClr val="tx1"/>
                </a:solidFill>
                <a:effectLst/>
                <a:latin typeface="Calibri" panose="020F0502020204030204" pitchFamily="34" charset="0"/>
                <a:ea typeface="+mn-ea"/>
                <a:cs typeface="+mn-cs"/>
              </a:rPr>
              <a:t>5. </a:t>
            </a:r>
            <a:r>
              <a:rPr lang="de-DE" sz="1200" dirty="0">
                <a:latin typeface="Century Gothic" panose="020B0502020202020204" pitchFamily="34" charset="0"/>
              </a:rPr>
              <a:t>Der Junge </a:t>
            </a:r>
            <a:r>
              <a:rPr lang="en-GB" sz="1200" dirty="0" err="1">
                <a:latin typeface="Century Gothic" panose="020B0502020202020204" pitchFamily="34" charset="0"/>
              </a:rPr>
              <a:t>liest</a:t>
            </a:r>
            <a:r>
              <a:rPr lang="en-GB" sz="1200" dirty="0">
                <a:latin typeface="Century Gothic" panose="020B0502020202020204" pitchFamily="34" charset="0"/>
              </a:rPr>
              <a:t> </a:t>
            </a:r>
            <a:r>
              <a:rPr lang="en-GB" sz="1200" dirty="0" err="1">
                <a:latin typeface="Century Gothic" panose="020B0502020202020204" pitchFamily="34" charset="0"/>
              </a:rPr>
              <a:t>ein</a:t>
            </a:r>
            <a:r>
              <a:rPr lang="en-GB" sz="1200" dirty="0">
                <a:latin typeface="Century Gothic" panose="020B0502020202020204" pitchFamily="34" charset="0"/>
              </a:rPr>
              <a:t> </a:t>
            </a:r>
            <a:r>
              <a:rPr lang="en-GB" sz="1200" dirty="0" err="1">
                <a:latin typeface="Century Gothic" panose="020B0502020202020204" pitchFamily="34" charset="0"/>
              </a:rPr>
              <a:t>Buch</a:t>
            </a:r>
            <a:r>
              <a:rPr lang="en-GB" sz="1200" dirty="0">
                <a:latin typeface="Century Gothic" panose="020B0502020202020204" pitchFamily="34" charset="0"/>
              </a:rPr>
              <a:t>.</a:t>
            </a:r>
            <a:endParaRPr lang="de-DE" sz="1200" dirty="0">
              <a:latin typeface="Century Gothic" panose="020B0502020202020204" pitchFamily="34" charset="0"/>
            </a:endParaRPr>
          </a:p>
          <a:p>
            <a:r>
              <a:rPr lang="en-GB" dirty="0"/>
              <a:t>6. Die Mutter </a:t>
            </a:r>
            <a:r>
              <a:rPr lang="en-GB" dirty="0" err="1"/>
              <a:t>spielt</a:t>
            </a:r>
            <a:r>
              <a:rPr lang="en-GB" dirty="0"/>
              <a:t> Tennis.</a:t>
            </a:r>
          </a:p>
          <a:p>
            <a:r>
              <a:rPr lang="en-GB" dirty="0"/>
              <a:t>Pupils should</a:t>
            </a:r>
            <a:r>
              <a:rPr lang="en-GB" baseline="0" dirty="0"/>
              <a:t> add source or cluster words if they want to add more detail.</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92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active nouns from the tasks that follow. </a:t>
            </a:r>
          </a:p>
          <a:p>
            <a:r>
              <a:rPr lang="en-GB" baseline="0" dirty="0"/>
              <a:t>Here, all the masculine nouns are introduced.</a:t>
            </a:r>
          </a:p>
          <a:p>
            <a:r>
              <a:rPr lang="en-GB" baseline="0" dirty="0"/>
              <a:t>You may need to explain the image for “</a:t>
            </a:r>
            <a:r>
              <a:rPr lang="en-GB" baseline="0" dirty="0" err="1"/>
              <a:t>Grund</a:t>
            </a:r>
            <a:r>
              <a:rPr lang="en-GB" baseline="0" dirty="0"/>
              <a:t>” = reason or cause. Please just give the English word (in case learners think that </a:t>
            </a:r>
            <a:r>
              <a:rPr lang="en-GB" baseline="0" dirty="0" err="1"/>
              <a:t>Grund</a:t>
            </a:r>
            <a:r>
              <a:rPr lang="en-GB" baseline="0" dirty="0"/>
              <a:t> means question or why, even if they have met it before!). </a:t>
            </a:r>
          </a:p>
          <a:p>
            <a:endParaRPr lang="en-GB" baseline="0" dirty="0"/>
          </a:p>
          <a:p>
            <a:r>
              <a:rPr lang="en-GB" b="1" baseline="0" dirty="0"/>
              <a:t>You could explain to pupils why ‘gender of nouns’ exists in languages, as they often wonder why and it can help them to understand why it is important to learn it. Some thoughts: It is common in </a:t>
            </a:r>
            <a:r>
              <a:rPr lang="en-GB" b="1" i="1" baseline="0" dirty="0"/>
              <a:t>many</a:t>
            </a:r>
            <a:r>
              <a:rPr lang="en-GB" b="1" baseline="0" dirty="0"/>
              <a:t> languages other than English that ALL nouns have a gender (not just nouns that refer to biologically male or female things). It speeds up our understanding of language as we listen to it and read it – even two year olds use gender to understand language faster! Gender also helps ‘gel’ or ‘glue’ sentences together. For example, it helps us to link words like ‘the’ with the noun they belong to (as they don’t always appear next to each other!). In some languages, gender can make it clear which adjective describes which noun – as the adjective often changes to match the gender of the noun. Also, because the word for ‘the’ expresses gender, it can even help us to understand “</a:t>
            </a:r>
            <a:r>
              <a:rPr lang="en-GB" b="1" u="sng" baseline="0" dirty="0"/>
              <a:t>who</a:t>
            </a:r>
            <a:r>
              <a:rPr lang="en-GB" b="1" baseline="0" dirty="0"/>
              <a:t> is doing what to </a:t>
            </a:r>
            <a:r>
              <a:rPr lang="en-GB" b="1" u="sng" baseline="0" dirty="0"/>
              <a:t>who</a:t>
            </a:r>
            <a:r>
              <a:rPr lang="en-GB" b="1" baseline="0" dirty="0"/>
              <a:t>”. You will get a chance to practise all these important things later. For now, you just need to learn the gender of nouns. </a:t>
            </a:r>
          </a:p>
          <a:p>
            <a:endParaRPr lang="en-GB" baseline="0" dirty="0"/>
          </a:p>
          <a:p>
            <a:endParaRPr lang="en-GB" baseline="0" dirty="0"/>
          </a:p>
          <a:p>
            <a:r>
              <a:rPr lang="en-GB" dirty="0"/>
              <a:t>Word</a:t>
            </a:r>
            <a:r>
              <a:rPr lang="en-GB" baseline="0" dirty="0"/>
              <a:t> frequency ratings: </a:t>
            </a:r>
            <a:r>
              <a:rPr lang="en-GB" dirty="0"/>
              <a:t>Mann [131], </a:t>
            </a:r>
            <a:r>
              <a:rPr lang="en-GB" dirty="0" err="1"/>
              <a:t>Vater</a:t>
            </a:r>
            <a:r>
              <a:rPr lang="en-GB" dirty="0"/>
              <a:t> [216], </a:t>
            </a:r>
            <a:r>
              <a:rPr lang="en-GB" dirty="0" err="1"/>
              <a:t>Junge</a:t>
            </a:r>
            <a:r>
              <a:rPr lang="en-GB" dirty="0"/>
              <a:t> [630] </a:t>
            </a:r>
            <a:r>
              <a:rPr lang="en-GB" dirty="0" err="1"/>
              <a:t>Fußball</a:t>
            </a:r>
            <a:r>
              <a:rPr lang="en-GB" dirty="0"/>
              <a:t> [1497]; Kopf [279]; </a:t>
            </a:r>
            <a:r>
              <a:rPr lang="en-GB" dirty="0" err="1"/>
              <a:t>Grund</a:t>
            </a:r>
            <a:r>
              <a:rPr lang="en-GB" dirty="0"/>
              <a:t> [230]</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46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active nouns from the tasks that follow. </a:t>
            </a:r>
          </a:p>
          <a:p>
            <a:r>
              <a:rPr lang="en-GB" baseline="0" dirty="0"/>
              <a:t>Here, all the feminine nouns are introduced.</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Word</a:t>
            </a:r>
            <a:r>
              <a:rPr lang="en-GB" baseline="0" dirty="0"/>
              <a:t> frequency ratings: </a:t>
            </a:r>
            <a:r>
              <a:rPr lang="en-GB" dirty="0"/>
              <a:t>Hand [179]; Mutter [227], </a:t>
            </a:r>
            <a:r>
              <a:rPr lang="en-GB" dirty="0" err="1"/>
              <a:t>Familie</a:t>
            </a:r>
            <a:r>
              <a:rPr lang="en-GB" dirty="0"/>
              <a:t> [310] </a:t>
            </a:r>
            <a:r>
              <a:rPr lang="en-GB" dirty="0" err="1"/>
              <a:t>Nacht</a:t>
            </a:r>
            <a:r>
              <a:rPr lang="en-GB" dirty="0"/>
              <a:t> [335]; </a:t>
            </a:r>
            <a:r>
              <a:rPr lang="en-GB" dirty="0" err="1"/>
              <a:t>Tür</a:t>
            </a:r>
            <a:r>
              <a:rPr lang="en-GB" dirty="0"/>
              <a:t> [400];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20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active nouns from the tasks that follow. </a:t>
            </a:r>
          </a:p>
          <a:p>
            <a:r>
              <a:rPr lang="en-GB" baseline="0" dirty="0"/>
              <a:t>Here, all the neuter nouns are introduced.</a:t>
            </a:r>
          </a:p>
          <a:p>
            <a:endParaRPr lang="en-GB" baseline="0" dirty="0"/>
          </a:p>
          <a:p>
            <a:r>
              <a:rPr lang="en-GB" b="1" baseline="0" dirty="0"/>
              <a:t>You could point out that, yes, the noun ‘girl’ has a neuter gender. This just shows that ALL nouns have gender, and in German this is not always in ways that you expect. Gender on nouns is very ‘abstract’!! It has to be learnt, and can’t really be guessed or worked out in German.</a:t>
            </a:r>
            <a:endParaRPr lang="en-GB" b="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Word</a:t>
            </a:r>
            <a:r>
              <a:rPr lang="en-GB" baseline="0" dirty="0"/>
              <a:t> frequency ratings: </a:t>
            </a:r>
            <a:r>
              <a:rPr lang="en-GB" dirty="0" err="1"/>
              <a:t>Buch</a:t>
            </a:r>
            <a:r>
              <a:rPr lang="en-GB" dirty="0"/>
              <a:t> [295]; </a:t>
            </a:r>
            <a:r>
              <a:rPr lang="en-GB" dirty="0" err="1"/>
              <a:t>Haus</a:t>
            </a:r>
            <a:r>
              <a:rPr lang="en-GB" dirty="0"/>
              <a:t> [159], Monster [&gt;5000] </a:t>
            </a:r>
            <a:r>
              <a:rPr lang="en-GB" dirty="0" err="1"/>
              <a:t>Programm</a:t>
            </a:r>
            <a:r>
              <a:rPr lang="en-GB" dirty="0"/>
              <a:t> [464]; Wasser [297]; </a:t>
            </a:r>
            <a:r>
              <a:rPr lang="en-GB" dirty="0" err="1"/>
              <a:t>Mädchen</a:t>
            </a:r>
            <a:r>
              <a:rPr lang="en-GB" dirty="0"/>
              <a:t> [537]</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63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active nouns from the tasks that follow. </a:t>
            </a:r>
          </a:p>
          <a:p>
            <a:r>
              <a:rPr lang="en-GB" baseline="0" dirty="0"/>
              <a:t>Here, pupils should predict to which word for ‘the’ each noun will fly – der, die or das?</a:t>
            </a:r>
            <a:br>
              <a:rPr lang="en-GB" baseline="0" dirty="0"/>
            </a:br>
            <a:r>
              <a:rPr lang="en-GB" baseline="0" dirty="0"/>
              <a:t>This slide has the words as text. The next slide has the nouns as pictures to stimulate recall of the words themselves as well as their gender.</a:t>
            </a:r>
          </a:p>
          <a:p>
            <a:r>
              <a:rPr lang="en-GB" baseline="0" dirty="0"/>
              <a:t>It is anticipated that the meaning of many/most of these nouns will be known as many are included as phonics source/cluster words and will have been encountered and practised for pronunciation, but not with a focus on their gender / matching word for ‘the’.</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83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active nouns from the tasks that follow. </a:t>
            </a:r>
          </a:p>
          <a:p>
            <a:r>
              <a:rPr lang="en-GB" baseline="0" dirty="0"/>
              <a:t>Here, pupils should predict to which word for ‘the’ each noun will fly – der, die or das? and try to recall the German for each noun at the same time.</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Presentation/introduction</a:t>
            </a:r>
            <a:r>
              <a:rPr lang="en-GB" baseline="0" dirty="0"/>
              <a:t> to the active nouns from the tasks that follow. </a:t>
            </a:r>
          </a:p>
          <a:p>
            <a:r>
              <a:rPr lang="en-GB" baseline="0" dirty="0"/>
              <a:t>Here, pupils find the odd one out by identifying the gender of each noun.</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6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Familie</a:t>
            </a:r>
            <a:r>
              <a:rPr lang="en-GB" dirty="0"/>
              <a:t> [cluster 310],</a:t>
            </a:r>
            <a:r>
              <a:rPr lang="en-GB" baseline="0" dirty="0"/>
              <a:t> </a:t>
            </a:r>
            <a:r>
              <a:rPr lang="en-GB" sz="1200" dirty="0" err="1">
                <a:solidFill>
                  <a:schemeClr val="tx1"/>
                </a:solidFill>
                <a:latin typeface="Century Gothic" panose="020B0502020202020204" pitchFamily="34" charset="0"/>
              </a:rPr>
              <a:t>Fußball</a:t>
            </a:r>
            <a:r>
              <a:rPr lang="en-GB" sz="1200" dirty="0">
                <a:solidFill>
                  <a:schemeClr val="tx1"/>
                </a:solidFill>
                <a:latin typeface="Century Gothic" panose="020B0502020202020204" pitchFamily="34" charset="0"/>
              </a:rPr>
              <a:t> [cluster 1497], </a:t>
            </a:r>
            <a:r>
              <a:rPr lang="en-GB" sz="1200" dirty="0" err="1">
                <a:solidFill>
                  <a:schemeClr val="tx1"/>
                </a:solidFill>
                <a:latin typeface="Century Gothic" panose="020B0502020202020204" pitchFamily="34" charset="0"/>
              </a:rPr>
              <a:t>Vater</a:t>
            </a:r>
            <a:r>
              <a:rPr lang="en-GB" sz="1200" dirty="0">
                <a:solidFill>
                  <a:schemeClr val="tx1"/>
                </a:solidFill>
                <a:latin typeface="Century Gothic" panose="020B0502020202020204" pitchFamily="34" charset="0"/>
              </a:rPr>
              <a:t> [cluster 216], </a:t>
            </a:r>
            <a:r>
              <a:rPr lang="en-GB" sz="1200" dirty="0" err="1">
                <a:solidFill>
                  <a:schemeClr val="tx1"/>
                </a:solidFill>
                <a:latin typeface="Century Gothic" panose="020B0502020202020204" pitchFamily="34" charset="0"/>
              </a:rPr>
              <a:t>machen</a:t>
            </a:r>
            <a:r>
              <a:rPr lang="en-GB" sz="1200" dirty="0">
                <a:solidFill>
                  <a:schemeClr val="tx1"/>
                </a:solidFill>
                <a:latin typeface="Century Gothic" panose="020B0502020202020204" pitchFamily="34" charset="0"/>
              </a:rPr>
              <a:t> [cluster 49], </a:t>
            </a:r>
            <a:r>
              <a:rPr lang="en-GB" sz="1200" dirty="0" err="1">
                <a:solidFill>
                  <a:schemeClr val="tx1"/>
                </a:solidFill>
                <a:latin typeface="Century Gothic" panose="020B0502020202020204" pitchFamily="34" charset="0"/>
              </a:rPr>
              <a:t>Picknick</a:t>
            </a:r>
            <a:r>
              <a:rPr lang="en-GB" sz="1200" dirty="0">
                <a:solidFill>
                  <a:schemeClr val="tx1"/>
                </a:solidFill>
                <a:latin typeface="Century Gothic" panose="020B0502020202020204" pitchFamily="34" charset="0"/>
              </a:rPr>
              <a:t> [cognate </a:t>
            </a:r>
            <a:r>
              <a:rPr lang="en-GB" sz="1200" baseline="0" dirty="0"/>
              <a:t>˃2000</a:t>
            </a:r>
            <a:r>
              <a:rPr lang="en-GB" sz="1200" dirty="0">
                <a:solidFill>
                  <a:schemeClr val="tx1"/>
                </a:solidFill>
                <a:latin typeface="Century Gothic" panose="020B0502020202020204" pitchFamily="34" charset="0"/>
              </a:rPr>
              <a:t>], Garten [959]</a:t>
            </a:r>
          </a:p>
          <a:p>
            <a:r>
              <a:rPr lang="en-GB" sz="1200" dirty="0" err="1">
                <a:solidFill>
                  <a:schemeClr val="tx1"/>
                </a:solidFill>
                <a:latin typeface="Century Gothic" panose="020B0502020202020204" pitchFamily="34" charset="0"/>
              </a:rPr>
              <a:t>Junge</a:t>
            </a:r>
            <a:r>
              <a:rPr lang="en-GB" sz="1200" dirty="0">
                <a:solidFill>
                  <a:schemeClr val="tx1"/>
                </a:solidFill>
                <a:latin typeface="Century Gothic" panose="020B0502020202020204" pitchFamily="34" charset="0"/>
              </a:rPr>
              <a:t> [cluster 630], </a:t>
            </a:r>
            <a:r>
              <a:rPr lang="en-GB" sz="1200" dirty="0" err="1">
                <a:solidFill>
                  <a:schemeClr val="tx1"/>
                </a:solidFill>
                <a:latin typeface="Century Gothic" panose="020B0502020202020204" pitchFamily="34" charset="0"/>
              </a:rPr>
              <a:t>Eltern</a:t>
            </a:r>
            <a:r>
              <a:rPr lang="en-GB" sz="1200" dirty="0">
                <a:solidFill>
                  <a:schemeClr val="tx1"/>
                </a:solidFill>
                <a:latin typeface="Century Gothic" panose="020B0502020202020204" pitchFamily="34" charset="0"/>
              </a:rPr>
              <a:t> [cluster</a:t>
            </a:r>
            <a:r>
              <a:rPr lang="en-GB" sz="1200" baseline="0" dirty="0">
                <a:solidFill>
                  <a:schemeClr val="tx1"/>
                </a:solidFill>
                <a:latin typeface="Century Gothic" panose="020B0502020202020204" pitchFamily="34" charset="0"/>
              </a:rPr>
              <a:t> </a:t>
            </a:r>
            <a:r>
              <a:rPr lang="en-GB" sz="1200" dirty="0">
                <a:solidFill>
                  <a:schemeClr val="tx1"/>
                </a:solidFill>
                <a:latin typeface="Century Gothic" panose="020B0502020202020204" pitchFamily="34" charset="0"/>
              </a:rPr>
              <a:t>351], </a:t>
            </a:r>
            <a:r>
              <a:rPr lang="en-GB" sz="1200" dirty="0" err="1">
                <a:solidFill>
                  <a:schemeClr val="tx1"/>
                </a:solidFill>
                <a:latin typeface="Century Gothic" panose="020B0502020202020204" pitchFamily="34" charset="0"/>
              </a:rPr>
              <a:t>sitzen</a:t>
            </a:r>
            <a:r>
              <a:rPr lang="en-GB" sz="1200" dirty="0">
                <a:solidFill>
                  <a:schemeClr val="tx1"/>
                </a:solidFill>
                <a:latin typeface="Century Gothic" panose="020B0502020202020204" pitchFamily="34" charset="0"/>
              </a:rPr>
              <a:t> [cluster 261], Gras</a:t>
            </a:r>
            <a:r>
              <a:rPr lang="en-GB" sz="1200" baseline="0" dirty="0">
                <a:solidFill>
                  <a:schemeClr val="tx1"/>
                </a:solidFill>
                <a:latin typeface="Century Gothic" panose="020B0502020202020204" pitchFamily="34" charset="0"/>
              </a:rPr>
              <a:t> [cognate </a:t>
            </a:r>
            <a:r>
              <a:rPr lang="en-GB" sz="1200" baseline="0" dirty="0"/>
              <a:t>˃2000</a:t>
            </a:r>
            <a:r>
              <a:rPr lang="en-GB" sz="1200" baseline="0" dirty="0">
                <a:solidFill>
                  <a:schemeClr val="tx1"/>
                </a:solidFill>
                <a:latin typeface="Century Gothic" panose="020B0502020202020204" pitchFamily="34" charset="0"/>
              </a:rPr>
              <a:t>]</a:t>
            </a:r>
            <a:endParaRPr lang="en-GB" sz="1200" dirty="0">
              <a:solidFill>
                <a:schemeClr val="tx1"/>
              </a:solidFill>
              <a:latin typeface="Century Gothic" panose="020B0502020202020204" pitchFamily="34" charset="0"/>
            </a:endParaRPr>
          </a:p>
          <a:p>
            <a:r>
              <a:rPr lang="en-GB" sz="1200" dirty="0">
                <a:solidFill>
                  <a:schemeClr val="tx1"/>
                </a:solidFill>
                <a:latin typeface="Century Gothic" panose="020B0502020202020204" pitchFamily="34" charset="0"/>
              </a:rPr>
              <a:t>Mutter [cluster 227], </a:t>
            </a:r>
            <a:r>
              <a:rPr lang="en-GB" sz="1200" dirty="0" err="1">
                <a:solidFill>
                  <a:schemeClr val="tx1"/>
                </a:solidFill>
                <a:latin typeface="Century Gothic" panose="020B0502020202020204" pitchFamily="34" charset="0"/>
              </a:rPr>
              <a:t>Mädchen</a:t>
            </a:r>
            <a:r>
              <a:rPr lang="en-GB" sz="1200" dirty="0">
                <a:solidFill>
                  <a:schemeClr val="tx1"/>
                </a:solidFill>
                <a:latin typeface="Century Gothic" panose="020B0502020202020204" pitchFamily="34" charset="0"/>
              </a:rPr>
              <a:t> [cluster 537], </a:t>
            </a:r>
            <a:r>
              <a:rPr lang="en-GB" sz="1200" dirty="0" err="1">
                <a:solidFill>
                  <a:schemeClr val="tx1"/>
                </a:solidFill>
                <a:latin typeface="Century Gothic" panose="020B0502020202020204" pitchFamily="34" charset="0"/>
              </a:rPr>
              <a:t>haben</a:t>
            </a:r>
            <a:r>
              <a:rPr lang="en-GB" sz="1200" baseline="0" dirty="0">
                <a:solidFill>
                  <a:schemeClr val="tx1"/>
                </a:solidFill>
                <a:latin typeface="Century Gothic" panose="020B0502020202020204" pitchFamily="34" charset="0"/>
              </a:rPr>
              <a:t> [cluster 7], </a:t>
            </a:r>
            <a:r>
              <a:rPr lang="en-GB" sz="1200" dirty="0" err="1">
                <a:solidFill>
                  <a:schemeClr val="tx1"/>
                </a:solidFill>
                <a:latin typeface="Century Gothic" panose="020B0502020202020204" pitchFamily="34" charset="0"/>
              </a:rPr>
              <a:t>Buch</a:t>
            </a:r>
            <a:r>
              <a:rPr lang="en-GB" sz="1200" dirty="0">
                <a:solidFill>
                  <a:schemeClr val="tx1"/>
                </a:solidFill>
                <a:latin typeface="Century Gothic" panose="020B0502020202020204" pitchFamily="34" charset="0"/>
              </a:rPr>
              <a:t> [source</a:t>
            </a:r>
            <a:r>
              <a:rPr lang="en-GB" sz="1200" baseline="0" dirty="0">
                <a:solidFill>
                  <a:schemeClr val="tx1"/>
                </a:solidFill>
                <a:latin typeface="Century Gothic" panose="020B0502020202020204" pitchFamily="34" charset="0"/>
              </a:rPr>
              <a:t> </a:t>
            </a:r>
            <a:r>
              <a:rPr lang="en-GB" sz="1200" dirty="0">
                <a:solidFill>
                  <a:schemeClr val="tx1"/>
                </a:solidFill>
                <a:latin typeface="Century Gothic" panose="020B0502020202020204" pitchFamily="34" charset="0"/>
              </a:rPr>
              <a:t>295]</a:t>
            </a:r>
          </a:p>
          <a:p>
            <a:r>
              <a:rPr lang="en-GB" sz="1200" baseline="0" dirty="0" err="1">
                <a:solidFill>
                  <a:schemeClr val="tx1"/>
                </a:solidFill>
                <a:latin typeface="Century Gothic" panose="020B0502020202020204" pitchFamily="34" charset="0"/>
              </a:rPr>
              <a:t>trinken</a:t>
            </a:r>
            <a:r>
              <a:rPr lang="en-GB" sz="1200" baseline="0" dirty="0">
                <a:solidFill>
                  <a:schemeClr val="tx1"/>
                </a:solidFill>
                <a:latin typeface="Century Gothic" panose="020B0502020202020204" pitchFamily="34" charset="0"/>
              </a:rPr>
              <a:t> [608], </a:t>
            </a:r>
            <a:r>
              <a:rPr lang="en-GB" sz="1200" dirty="0">
                <a:solidFill>
                  <a:schemeClr val="tx1"/>
                </a:solidFill>
                <a:latin typeface="Century Gothic" panose="020B0502020202020204" pitchFamily="34" charset="0"/>
              </a:rPr>
              <a:t>Wasser [cluster 297]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err="1">
                <a:solidFill>
                  <a:schemeClr val="tx1"/>
                </a:solidFill>
                <a:latin typeface="Century Gothic" panose="020B0502020202020204" pitchFamily="34" charset="0"/>
              </a:rPr>
              <a:t>spielen</a:t>
            </a:r>
            <a:r>
              <a:rPr lang="en-GB" sz="1200" baseline="0" dirty="0">
                <a:solidFill>
                  <a:schemeClr val="tx1"/>
                </a:solidFill>
                <a:latin typeface="Century Gothic" panose="020B0502020202020204" pitchFamily="34" charset="0"/>
              </a:rPr>
              <a:t> [source 197]</a:t>
            </a:r>
            <a:r>
              <a:rPr lang="en-GB" sz="1200" baseline="0" dirty="0">
                <a:solidFill>
                  <a:schemeClr val="tx1"/>
                </a:solidFill>
                <a:latin typeface="+mn-lt"/>
              </a:rPr>
              <a:t>, </a:t>
            </a:r>
            <a:r>
              <a:rPr lang="en-GB" sz="1200" baseline="0" dirty="0" err="1">
                <a:solidFill>
                  <a:schemeClr val="tx1"/>
                </a:solidFill>
                <a:latin typeface="Century Gothic" panose="020B0502020202020204" pitchFamily="34" charset="0"/>
              </a:rPr>
              <a:t>mit</a:t>
            </a:r>
            <a:r>
              <a:rPr lang="en-GB" sz="1200" baseline="0" dirty="0">
                <a:solidFill>
                  <a:schemeClr val="tx1"/>
                </a:solidFill>
                <a:latin typeface="Century Gothic" panose="020B0502020202020204" pitchFamily="34" charset="0"/>
              </a:rPr>
              <a:t> [cluster 13], </a:t>
            </a:r>
            <a:r>
              <a:rPr lang="en-GB" sz="1200" dirty="0">
                <a:solidFill>
                  <a:schemeClr val="tx1"/>
                </a:solidFill>
                <a:latin typeface="Century Gothic" panose="020B0502020202020204" pitchFamily="34" charset="0"/>
              </a:rPr>
              <a:t>Freund</a:t>
            </a:r>
            <a:r>
              <a:rPr lang="en-GB" sz="1200" baseline="0" dirty="0">
                <a:solidFill>
                  <a:schemeClr val="tx1"/>
                </a:solidFill>
                <a:latin typeface="Century Gothic" panose="020B0502020202020204" pitchFamily="34" charset="0"/>
              </a:rPr>
              <a:t> [cluster 327]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34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980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2433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4572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672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596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897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10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242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24/06/2019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7352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9324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685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9555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4.png"/><Relationship Id="rId7"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image" Target="../media/image4.png"/><Relationship Id="rId7" Type="http://schemas.openxmlformats.org/officeDocument/2006/relationships/audio" Target="../media/audio9.wav"/><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5.pn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0.png"/><Relationship Id="rId5" Type="http://schemas.openxmlformats.org/officeDocument/2006/relationships/image" Target="../media/image37.png"/><Relationship Id="rId10" Type="http://schemas.openxmlformats.org/officeDocument/2006/relationships/image" Target="../media/image12.png"/><Relationship Id="rId4" Type="http://schemas.openxmlformats.org/officeDocument/2006/relationships/image" Target="../media/image36.png"/><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5.pn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0.png"/><Relationship Id="rId5" Type="http://schemas.openxmlformats.org/officeDocument/2006/relationships/image" Target="../media/image37.png"/><Relationship Id="rId10" Type="http://schemas.openxmlformats.org/officeDocument/2006/relationships/image" Target="../media/image12.png"/><Relationship Id="rId4" Type="http://schemas.openxmlformats.org/officeDocument/2006/relationships/image" Target="../media/image36.png"/><Relationship Id="rId9" Type="http://schemas.openxmlformats.org/officeDocument/2006/relationships/image" Target="../media/image4.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20.png"/><Relationship Id="rId12"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5.jpe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9.jpe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20.png"/><Relationship Id="rId12"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5.jpe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9.jpeg"/><Relationship Id="rId9" Type="http://schemas.openxmlformats.org/officeDocument/2006/relationships/image" Target="../media/image43.png"/><Relationship Id="rId1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8.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19.jpeg"/><Relationship Id="rId17" Type="http://schemas.openxmlformats.org/officeDocument/2006/relationships/image" Target="../media/image6.jpeg"/><Relationship Id="rId2" Type="http://schemas.openxmlformats.org/officeDocument/2006/relationships/notesSlide" Target="../notesSlides/notesSlide7.xml"/><Relationship Id="rId16" Type="http://schemas.openxmlformats.org/officeDocument/2006/relationships/image" Target="../media/image7.png"/><Relationship Id="rId20"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5.png"/><Relationship Id="rId10" Type="http://schemas.openxmlformats.org/officeDocument/2006/relationships/image" Target="../media/image17.png"/><Relationship Id="rId19"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0.png"/><Relationship Id="rId18" Type="http://schemas.openxmlformats.org/officeDocument/2006/relationships/image" Target="../media/image33.png"/><Relationship Id="rId3" Type="http://schemas.openxmlformats.org/officeDocument/2006/relationships/image" Target="../media/image4.png"/><Relationship Id="rId21" Type="http://schemas.openxmlformats.org/officeDocument/2006/relationships/image" Target="../media/image34.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8.png"/><Relationship Id="rId2" Type="http://schemas.openxmlformats.org/officeDocument/2006/relationships/notesSlide" Target="../notesSlides/notesSlide8.xml"/><Relationship Id="rId16" Type="http://schemas.openxmlformats.org/officeDocument/2006/relationships/image" Target="../media/image32.jpe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7.png"/><Relationship Id="rId10" Type="http://schemas.openxmlformats.org/officeDocument/2006/relationships/image" Target="../media/image29.png"/><Relationship Id="rId19"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64115" y="21055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German definite articles: the words for ‘</a:t>
            </a:r>
            <a:r>
              <a:rPr lang="en-GB" sz="4000" b="1" i="1" dirty="0">
                <a:solidFill>
                  <a:prstClr val="white"/>
                </a:solidFill>
                <a:latin typeface="Century Gothic" panose="020B0502020202020204" pitchFamily="34" charset="0"/>
              </a:rPr>
              <a:t>the</a:t>
            </a:r>
            <a:r>
              <a:rPr lang="en-GB" sz="4000" b="1" dirty="0">
                <a:solidFill>
                  <a:prstClr val="white"/>
                </a:solidFill>
                <a:latin typeface="Century Gothic" panose="020B0502020202020204" pitchFamily="34" charset="0"/>
              </a:rPr>
              <a:t>’</a:t>
            </a:r>
          </a:p>
        </p:txBody>
      </p:sp>
      <p:sp>
        <p:nvSpPr>
          <p:cNvPr id="14" name="Title 3"/>
          <p:cNvSpPr txBox="1">
            <a:spLocks/>
          </p:cNvSpPr>
          <p:nvPr/>
        </p:nvSpPr>
        <p:spPr>
          <a:xfrm>
            <a:off x="364115" y="3301204"/>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prstClr val="white"/>
                </a:solidFill>
                <a:latin typeface="Century Gothic" panose="020B0502020202020204" pitchFamily="34" charset="0"/>
              </a:rPr>
              <a:t>Explanation and tasks</a:t>
            </a:r>
          </a:p>
        </p:txBody>
      </p:sp>
      <p:sp>
        <p:nvSpPr>
          <p:cNvPr id="11" name="TextBox 10"/>
          <p:cNvSpPr txBox="1"/>
          <p:nvPr/>
        </p:nvSpPr>
        <p:spPr>
          <a:xfrm>
            <a:off x="7221625" y="6447580"/>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6286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3745089" cy="707849"/>
          </a:xfrm>
        </p:spPr>
        <p:txBody>
          <a:bodyPr>
            <a:normAutofit fontScale="90000"/>
          </a:bodyPr>
          <a:lstStyle/>
          <a:p>
            <a:r>
              <a:rPr lang="en-GB" sz="3600" b="1" dirty="0">
                <a:solidFill>
                  <a:schemeClr val="bg1"/>
                </a:solidFill>
              </a:rPr>
              <a:t>Reading exercise</a:t>
            </a:r>
          </a:p>
        </p:txBody>
      </p:sp>
      <p:sp>
        <p:nvSpPr>
          <p:cNvPr id="6" name="TextBox 5"/>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1" name="Rectangle 10"/>
          <p:cNvSpPr/>
          <p:nvPr/>
        </p:nvSpPr>
        <p:spPr>
          <a:xfrm>
            <a:off x="3791667" y="2216398"/>
            <a:ext cx="1442546"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Mädchen</a:t>
            </a:r>
            <a:endParaRPr lang="en-GB" sz="2000" dirty="0">
              <a:solidFill>
                <a:srgbClr val="000066"/>
              </a:solidFill>
              <a:latin typeface="Century Gothic" panose="020B0502020202020204" pitchFamily="34" charset="0"/>
            </a:endParaRPr>
          </a:p>
        </p:txBody>
      </p:sp>
      <p:sp>
        <p:nvSpPr>
          <p:cNvPr id="12" name="Rectangle 11"/>
          <p:cNvSpPr/>
          <p:nvPr/>
        </p:nvSpPr>
        <p:spPr>
          <a:xfrm>
            <a:off x="4246937" y="2910998"/>
            <a:ext cx="983118" cy="528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Junge</a:t>
            </a:r>
            <a:endParaRPr lang="en-GB" sz="2000" dirty="0">
              <a:solidFill>
                <a:srgbClr val="000066"/>
              </a:solidFill>
              <a:latin typeface="Century Gothic" panose="020B0502020202020204" pitchFamily="34" charset="0"/>
            </a:endParaRPr>
          </a:p>
        </p:txBody>
      </p:sp>
      <p:sp>
        <p:nvSpPr>
          <p:cNvPr id="13" name="Rectangle 12"/>
          <p:cNvSpPr/>
          <p:nvPr/>
        </p:nvSpPr>
        <p:spPr>
          <a:xfrm>
            <a:off x="3690513" y="4385598"/>
            <a:ext cx="927006" cy="5285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Eltern</a:t>
            </a:r>
            <a:endParaRPr lang="en-GB" sz="2000" dirty="0">
              <a:solidFill>
                <a:srgbClr val="000066"/>
              </a:solidFill>
              <a:latin typeface="Century Gothic" panose="020B0502020202020204" pitchFamily="34" charset="0"/>
            </a:endParaRPr>
          </a:p>
        </p:txBody>
      </p:sp>
      <p:sp>
        <p:nvSpPr>
          <p:cNvPr id="15" name="Rectangle 14"/>
          <p:cNvSpPr/>
          <p:nvPr/>
        </p:nvSpPr>
        <p:spPr>
          <a:xfrm>
            <a:off x="1206213" y="2217584"/>
            <a:ext cx="927004"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Haus</a:t>
            </a:r>
            <a:endParaRPr lang="en-GB" sz="2000" dirty="0">
              <a:solidFill>
                <a:srgbClr val="000066"/>
              </a:solidFill>
              <a:latin typeface="Century Gothic" panose="020B0502020202020204" pitchFamily="34" charset="0"/>
            </a:endParaRPr>
          </a:p>
        </p:txBody>
      </p:sp>
      <p:sp>
        <p:nvSpPr>
          <p:cNvPr id="16" name="Rectangle 15"/>
          <p:cNvSpPr/>
          <p:nvPr/>
        </p:nvSpPr>
        <p:spPr>
          <a:xfrm>
            <a:off x="2383312" y="2204159"/>
            <a:ext cx="1182413"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Fußball</a:t>
            </a:r>
            <a:endParaRPr lang="en-GB" sz="2000" dirty="0">
              <a:solidFill>
                <a:srgbClr val="000066"/>
              </a:solidFill>
              <a:latin typeface="Century Gothic" panose="020B0502020202020204" pitchFamily="34" charset="0"/>
            </a:endParaRPr>
          </a:p>
        </p:txBody>
      </p:sp>
      <p:sp>
        <p:nvSpPr>
          <p:cNvPr id="8" name="TextBox 7"/>
          <p:cNvSpPr txBox="1"/>
          <p:nvPr/>
        </p:nvSpPr>
        <p:spPr>
          <a:xfrm>
            <a:off x="356534" y="2288597"/>
            <a:ext cx="8647981"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6. Der 	            /                   /		     </a:t>
            </a:r>
            <a:r>
              <a:rPr lang="en-GB" sz="2000" dirty="0" err="1">
                <a:solidFill>
                  <a:srgbClr val="000066"/>
                </a:solidFill>
                <a:latin typeface="Century Gothic" panose="020B0502020202020204" pitchFamily="34" charset="0"/>
              </a:rPr>
              <a:t>ist</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klein</a:t>
            </a:r>
            <a:r>
              <a:rPr lang="en-GB" dirty="0">
                <a:solidFill>
                  <a:srgbClr val="000066"/>
                </a:solidFill>
              </a:rPr>
              <a:t>.</a:t>
            </a:r>
          </a:p>
        </p:txBody>
      </p:sp>
      <p:sp>
        <p:nvSpPr>
          <p:cNvPr id="17" name="TextBox 16"/>
          <p:cNvSpPr txBox="1"/>
          <p:nvPr/>
        </p:nvSpPr>
        <p:spPr>
          <a:xfrm>
            <a:off x="356534" y="2971594"/>
            <a:ext cx="8647981"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7. Der 		       /                 /	    </a:t>
            </a:r>
            <a:r>
              <a:rPr lang="en-GB" sz="2000" dirty="0" err="1">
                <a:solidFill>
                  <a:srgbClr val="000066"/>
                </a:solidFill>
                <a:latin typeface="Century Gothic" panose="020B0502020202020204" pitchFamily="34" charset="0"/>
              </a:rPr>
              <a:t>geht</a:t>
            </a:r>
            <a:r>
              <a:rPr lang="en-GB" sz="2000" dirty="0">
                <a:solidFill>
                  <a:srgbClr val="000066"/>
                </a:solidFill>
                <a:latin typeface="Century Gothic" panose="020B0502020202020204" pitchFamily="34" charset="0"/>
              </a:rPr>
              <a:t> ins </a:t>
            </a:r>
            <a:r>
              <a:rPr lang="en-GB" sz="2000" dirty="0" err="1">
                <a:solidFill>
                  <a:srgbClr val="000066"/>
                </a:solidFill>
                <a:latin typeface="Century Gothic" panose="020B0502020202020204" pitchFamily="34" charset="0"/>
              </a:rPr>
              <a:t>Haus</a:t>
            </a:r>
            <a:r>
              <a:rPr lang="en-GB" dirty="0">
                <a:solidFill>
                  <a:srgbClr val="000066"/>
                </a:solidFill>
              </a:rPr>
              <a:t>.</a:t>
            </a:r>
          </a:p>
        </p:txBody>
      </p:sp>
      <p:sp>
        <p:nvSpPr>
          <p:cNvPr id="19" name="TextBox 18"/>
          <p:cNvSpPr txBox="1"/>
          <p:nvPr/>
        </p:nvSpPr>
        <p:spPr>
          <a:xfrm>
            <a:off x="356534" y="3699781"/>
            <a:ext cx="8647981" cy="400110"/>
          </a:xfrm>
          <a:prstGeom prst="rect">
            <a:avLst/>
          </a:prstGeom>
          <a:noFill/>
        </p:spPr>
        <p:txBody>
          <a:bodyPr wrap="square" rtlCol="0">
            <a:spAutoFit/>
          </a:bodyPr>
          <a:lstStyle/>
          <a:p>
            <a:pPr hangingPunct="0"/>
            <a:r>
              <a:rPr lang="en-GB" sz="2000" dirty="0">
                <a:solidFill>
                  <a:srgbClr val="000066"/>
                </a:solidFill>
                <a:latin typeface="Century Gothic" panose="020B0502020202020204" pitchFamily="34" charset="0"/>
              </a:rPr>
              <a:t>8. Das 		/                   /	           </a:t>
            </a:r>
            <a:r>
              <a:rPr lang="en-GB" sz="2000" dirty="0" err="1">
                <a:solidFill>
                  <a:srgbClr val="000066"/>
                </a:solidFill>
                <a:latin typeface="Century Gothic" panose="020B0502020202020204" pitchFamily="34" charset="0"/>
              </a:rPr>
              <a:t>ist</a:t>
            </a:r>
            <a:r>
              <a:rPr lang="en-GB" sz="2000" dirty="0">
                <a:solidFill>
                  <a:srgbClr val="000066"/>
                </a:solidFill>
                <a:latin typeface="Century Gothic" panose="020B0502020202020204" pitchFamily="34" charset="0"/>
              </a:rPr>
              <a:t> </a:t>
            </a:r>
            <a:r>
              <a:rPr lang="de-DE" sz="2000" dirty="0">
                <a:solidFill>
                  <a:srgbClr val="000066"/>
                </a:solidFill>
                <a:latin typeface="Century Gothic" panose="020B0502020202020204" pitchFamily="34" charset="0"/>
              </a:rPr>
              <a:t>groß.</a:t>
            </a:r>
            <a:endParaRPr lang="en-GB" sz="2000" dirty="0">
              <a:solidFill>
                <a:srgbClr val="000066"/>
              </a:solidFill>
              <a:latin typeface="Century Gothic" panose="020B0502020202020204" pitchFamily="34" charset="0"/>
            </a:endParaRPr>
          </a:p>
        </p:txBody>
      </p:sp>
      <p:sp>
        <p:nvSpPr>
          <p:cNvPr id="20" name="Rectangle 19"/>
          <p:cNvSpPr/>
          <p:nvPr/>
        </p:nvSpPr>
        <p:spPr>
          <a:xfrm>
            <a:off x="1255904" y="3640455"/>
            <a:ext cx="988574"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Vater</a:t>
            </a:r>
            <a:endParaRPr lang="en-GB" sz="2000" dirty="0">
              <a:solidFill>
                <a:srgbClr val="000066"/>
              </a:solidFill>
              <a:latin typeface="Century Gothic" panose="020B0502020202020204" pitchFamily="34" charset="0"/>
            </a:endParaRPr>
          </a:p>
        </p:txBody>
      </p:sp>
      <p:sp>
        <p:nvSpPr>
          <p:cNvPr id="22" name="TextBox 21"/>
          <p:cNvSpPr txBox="1"/>
          <p:nvPr/>
        </p:nvSpPr>
        <p:spPr>
          <a:xfrm>
            <a:off x="325463" y="4427105"/>
            <a:ext cx="8647981"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9. Der		 /                /               </a:t>
            </a:r>
            <a:r>
              <a:rPr lang="de-DE" sz="2000" dirty="0">
                <a:solidFill>
                  <a:srgbClr val="000066"/>
                </a:solidFill>
                <a:latin typeface="Century Gothic" panose="020B0502020202020204" pitchFamily="34" charset="0"/>
              </a:rPr>
              <a:t>kommt wieder aus dem Haus</a:t>
            </a:r>
            <a:r>
              <a:rPr lang="en-GB" dirty="0">
                <a:solidFill>
                  <a:srgbClr val="000066"/>
                </a:solidFill>
              </a:rPr>
              <a:t>.</a:t>
            </a:r>
          </a:p>
        </p:txBody>
      </p:sp>
      <p:sp>
        <p:nvSpPr>
          <p:cNvPr id="23" name="Rectangle 22"/>
          <p:cNvSpPr/>
          <p:nvPr/>
        </p:nvSpPr>
        <p:spPr>
          <a:xfrm>
            <a:off x="2503463" y="4388357"/>
            <a:ext cx="983118" cy="528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Junge</a:t>
            </a:r>
            <a:endParaRPr lang="en-GB" sz="2000" dirty="0">
              <a:solidFill>
                <a:srgbClr val="000066"/>
              </a:solidFill>
              <a:latin typeface="Century Gothic" panose="020B0502020202020204" pitchFamily="34" charset="0"/>
            </a:endParaRPr>
          </a:p>
        </p:txBody>
      </p:sp>
      <p:sp>
        <p:nvSpPr>
          <p:cNvPr id="25" name="Rectangle 24"/>
          <p:cNvSpPr/>
          <p:nvPr/>
        </p:nvSpPr>
        <p:spPr>
          <a:xfrm>
            <a:off x="1220854" y="4388357"/>
            <a:ext cx="1052701"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0066"/>
                </a:solidFill>
                <a:latin typeface="Century Gothic" panose="020B0502020202020204" pitchFamily="34" charset="0"/>
              </a:rPr>
              <a:t>Mutter</a:t>
            </a:r>
          </a:p>
        </p:txBody>
      </p:sp>
      <p:sp>
        <p:nvSpPr>
          <p:cNvPr id="26" name="TextBox 25"/>
          <p:cNvSpPr txBox="1"/>
          <p:nvPr/>
        </p:nvSpPr>
        <p:spPr>
          <a:xfrm>
            <a:off x="356534" y="5207663"/>
            <a:ext cx="8647981"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10. Das                 /                  /	              </a:t>
            </a:r>
            <a:r>
              <a:rPr lang="en-GB" sz="2000" dirty="0" err="1">
                <a:solidFill>
                  <a:srgbClr val="000066"/>
                </a:solidFill>
                <a:latin typeface="Century Gothic" panose="020B0502020202020204" pitchFamily="34" charset="0"/>
              </a:rPr>
              <a:t>explodiert</a:t>
            </a:r>
            <a:r>
              <a:rPr lang="en-GB" sz="2000" dirty="0">
                <a:solidFill>
                  <a:srgbClr val="000066"/>
                </a:solidFill>
                <a:latin typeface="Century Gothic" panose="020B0502020202020204" pitchFamily="34" charset="0"/>
              </a:rPr>
              <a:t>!</a:t>
            </a:r>
            <a:endParaRPr lang="en-GB" dirty="0">
              <a:solidFill>
                <a:srgbClr val="000066"/>
              </a:solidFill>
            </a:endParaRPr>
          </a:p>
        </p:txBody>
      </p:sp>
      <p:sp>
        <p:nvSpPr>
          <p:cNvPr id="28" name="Rectangle 27"/>
          <p:cNvSpPr/>
          <p:nvPr/>
        </p:nvSpPr>
        <p:spPr>
          <a:xfrm>
            <a:off x="2700539" y="5137609"/>
            <a:ext cx="1123212" cy="528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Fußball</a:t>
            </a:r>
            <a:endParaRPr lang="en-GB" sz="2000" dirty="0">
              <a:solidFill>
                <a:srgbClr val="000066"/>
              </a:solidFill>
              <a:latin typeface="Century Gothic" panose="020B0502020202020204" pitchFamily="34" charset="0"/>
            </a:endParaRPr>
          </a:p>
        </p:txBody>
      </p:sp>
      <p:sp>
        <p:nvSpPr>
          <p:cNvPr id="29" name="Rectangle 28"/>
          <p:cNvSpPr/>
          <p:nvPr/>
        </p:nvSpPr>
        <p:spPr>
          <a:xfrm>
            <a:off x="1407065" y="5145890"/>
            <a:ext cx="1053737" cy="523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Familie</a:t>
            </a:r>
            <a:endParaRPr lang="en-GB" sz="2000" dirty="0">
              <a:solidFill>
                <a:srgbClr val="000066"/>
              </a:solidFill>
              <a:latin typeface="Century Gothic" panose="020B0502020202020204" pitchFamily="34" charset="0"/>
            </a:endParaRPr>
          </a:p>
        </p:txBody>
      </p:sp>
      <p:sp>
        <p:nvSpPr>
          <p:cNvPr id="30" name="Rectangle 29"/>
          <p:cNvSpPr/>
          <p:nvPr/>
        </p:nvSpPr>
        <p:spPr>
          <a:xfrm>
            <a:off x="1255904" y="2925814"/>
            <a:ext cx="1442546"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Mädchen</a:t>
            </a:r>
            <a:endParaRPr lang="en-GB" sz="2000" dirty="0">
              <a:solidFill>
                <a:srgbClr val="000066"/>
              </a:solidFill>
              <a:latin typeface="Century Gothic" panose="020B0502020202020204" pitchFamily="34" charset="0"/>
            </a:endParaRPr>
          </a:p>
        </p:txBody>
      </p:sp>
      <p:sp>
        <p:nvSpPr>
          <p:cNvPr id="31" name="Rectangle 30"/>
          <p:cNvSpPr/>
          <p:nvPr/>
        </p:nvSpPr>
        <p:spPr>
          <a:xfrm>
            <a:off x="2439332" y="3644280"/>
            <a:ext cx="1182413"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Fußball</a:t>
            </a:r>
            <a:endParaRPr lang="en-GB" sz="2000" dirty="0">
              <a:solidFill>
                <a:srgbClr val="000066"/>
              </a:solidFill>
              <a:latin typeface="Century Gothic" panose="020B0502020202020204" pitchFamily="34" charset="0"/>
            </a:endParaRPr>
          </a:p>
        </p:txBody>
      </p:sp>
      <p:sp>
        <p:nvSpPr>
          <p:cNvPr id="32" name="Rectangle 31"/>
          <p:cNvSpPr/>
          <p:nvPr/>
        </p:nvSpPr>
        <p:spPr>
          <a:xfrm>
            <a:off x="3867936" y="3643417"/>
            <a:ext cx="927004"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Haus</a:t>
            </a:r>
            <a:endParaRPr lang="en-GB" sz="2000" dirty="0">
              <a:solidFill>
                <a:srgbClr val="000066"/>
              </a:solidFill>
              <a:latin typeface="Century Gothic" panose="020B0502020202020204" pitchFamily="34" charset="0"/>
            </a:endParaRPr>
          </a:p>
        </p:txBody>
      </p:sp>
      <p:sp>
        <p:nvSpPr>
          <p:cNvPr id="33" name="Rectangle 32"/>
          <p:cNvSpPr/>
          <p:nvPr/>
        </p:nvSpPr>
        <p:spPr>
          <a:xfrm>
            <a:off x="4030665" y="5127780"/>
            <a:ext cx="927004"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Haus</a:t>
            </a:r>
            <a:endParaRPr lang="en-GB" sz="2000" dirty="0">
              <a:solidFill>
                <a:srgbClr val="000066"/>
              </a:solidFill>
              <a:latin typeface="Century Gothic" panose="020B0502020202020204" pitchFamily="34" charset="0"/>
            </a:endParaRPr>
          </a:p>
        </p:txBody>
      </p:sp>
      <p:sp>
        <p:nvSpPr>
          <p:cNvPr id="34" name="TextBox 33"/>
          <p:cNvSpPr txBox="1"/>
          <p:nvPr/>
        </p:nvSpPr>
        <p:spPr>
          <a:xfrm>
            <a:off x="247382" y="1377612"/>
            <a:ext cx="12036614" cy="707886"/>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Your German friend has a film project homework but has ripped up her notes in frustration. </a:t>
            </a:r>
            <a:br>
              <a:rPr lang="en-GB" sz="2000" dirty="0">
                <a:solidFill>
                  <a:srgbClr val="000066"/>
                </a:solidFill>
                <a:latin typeface="Century Gothic" panose="020B0502020202020204" pitchFamily="34" charset="0"/>
              </a:rPr>
            </a:br>
            <a:r>
              <a:rPr lang="en-GB" sz="2000" dirty="0">
                <a:solidFill>
                  <a:srgbClr val="000066"/>
                </a:solidFill>
                <a:latin typeface="Century Gothic" panose="020B0502020202020204" pitchFamily="34" charset="0"/>
              </a:rPr>
              <a:t>You rescue the scraps of paper and try to reconstruct her ideas for the opening scene.</a:t>
            </a:r>
          </a:p>
        </p:txBody>
      </p:sp>
      <p:sp>
        <p:nvSpPr>
          <p:cNvPr id="14" name="Rectangle 13"/>
          <p:cNvSpPr/>
          <p:nvPr/>
        </p:nvSpPr>
        <p:spPr>
          <a:xfrm>
            <a:off x="2940351" y="2927887"/>
            <a:ext cx="1052701"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0066"/>
                </a:solidFill>
                <a:latin typeface="Century Gothic" panose="020B0502020202020204" pitchFamily="34" charset="0"/>
              </a:rPr>
              <a:t>Mutter</a:t>
            </a:r>
          </a:p>
        </p:txBody>
      </p:sp>
    </p:spTree>
    <p:extLst>
      <p:ext uri="{BB962C8B-B14F-4D97-AF65-F5344CB8AC3E}">
        <p14:creationId xmlns:p14="http://schemas.microsoft.com/office/powerpoint/2010/main" val="41766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chemeClr val="accent2"/>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12"/>
                                        </p:tgtEl>
                                        <p:attrNameLst>
                                          <p:attrName>fillcolor</p:attrName>
                                        </p:attrNameLst>
                                      </p:cBhvr>
                                      <p:to>
                                        <a:schemeClr val="accent2"/>
                                      </p:to>
                                    </p:animClr>
                                    <p:set>
                                      <p:cBhvr>
                                        <p:cTn id="13" dur="2000" fill="hold"/>
                                        <p:tgtEl>
                                          <p:spTgt spid="12"/>
                                        </p:tgtEl>
                                        <p:attrNameLst>
                                          <p:attrName>fill.type</p:attrName>
                                        </p:attrNameLst>
                                      </p:cBhvr>
                                      <p:to>
                                        <p:strVal val="solid"/>
                                      </p:to>
                                    </p:set>
                                    <p:set>
                                      <p:cBhvr>
                                        <p:cTn id="14" dur="2000" fill="hold"/>
                                        <p:tgtEl>
                                          <p:spTgt spid="1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32"/>
                                        </p:tgtEl>
                                        <p:attrNameLst>
                                          <p:attrName>fillcolor</p:attrName>
                                        </p:attrNameLst>
                                      </p:cBhvr>
                                      <p:to>
                                        <a:schemeClr val="accent2"/>
                                      </p:to>
                                    </p:animClr>
                                    <p:set>
                                      <p:cBhvr>
                                        <p:cTn id="19" dur="2000" fill="hold"/>
                                        <p:tgtEl>
                                          <p:spTgt spid="32"/>
                                        </p:tgtEl>
                                        <p:attrNameLst>
                                          <p:attrName>fill.type</p:attrName>
                                        </p:attrNameLst>
                                      </p:cBhvr>
                                      <p:to>
                                        <p:strVal val="solid"/>
                                      </p:to>
                                    </p:set>
                                    <p:set>
                                      <p:cBhvr>
                                        <p:cTn id="20" dur="2000" fill="hold"/>
                                        <p:tgtEl>
                                          <p:spTgt spid="32"/>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3"/>
                                        </p:tgtEl>
                                        <p:attrNameLst>
                                          <p:attrName>fillcolor</p:attrName>
                                        </p:attrNameLst>
                                      </p:cBhvr>
                                      <p:to>
                                        <a:schemeClr val="accent2"/>
                                      </p:to>
                                    </p:animClr>
                                    <p:set>
                                      <p:cBhvr>
                                        <p:cTn id="25" dur="2000" fill="hold"/>
                                        <p:tgtEl>
                                          <p:spTgt spid="23"/>
                                        </p:tgtEl>
                                        <p:attrNameLst>
                                          <p:attrName>fill.type</p:attrName>
                                        </p:attrNameLst>
                                      </p:cBhvr>
                                      <p:to>
                                        <p:strVal val="solid"/>
                                      </p:to>
                                    </p:set>
                                    <p:set>
                                      <p:cBhvr>
                                        <p:cTn id="26" dur="2000" fill="hold"/>
                                        <p:tgtEl>
                                          <p:spTgt spid="2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33"/>
                                        </p:tgtEl>
                                        <p:attrNameLst>
                                          <p:attrName>fillcolor</p:attrName>
                                        </p:attrNameLst>
                                      </p:cBhvr>
                                      <p:to>
                                        <a:schemeClr val="accent2"/>
                                      </p:to>
                                    </p:animClr>
                                    <p:set>
                                      <p:cBhvr>
                                        <p:cTn id="31" dur="2000" fill="hold"/>
                                        <p:tgtEl>
                                          <p:spTgt spid="33"/>
                                        </p:tgtEl>
                                        <p:attrNameLst>
                                          <p:attrName>fill.type</p:attrName>
                                        </p:attrNameLst>
                                      </p:cBhvr>
                                      <p:to>
                                        <p:strVal val="solid"/>
                                      </p:to>
                                    </p:set>
                                    <p:set>
                                      <p:cBhvr>
                                        <p:cTn id="32" dur="20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4734417" cy="707849"/>
          </a:xfrm>
        </p:spPr>
        <p:txBody>
          <a:bodyPr>
            <a:normAutofit/>
          </a:bodyPr>
          <a:lstStyle/>
          <a:p>
            <a:r>
              <a:rPr lang="en-GB" sz="3600" b="1" dirty="0">
                <a:solidFill>
                  <a:schemeClr val="bg1"/>
                </a:solidFill>
              </a:rPr>
              <a:t>Listening exercise</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TextBox 6"/>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 name="TextBox 1"/>
          <p:cNvSpPr txBox="1"/>
          <p:nvPr/>
        </p:nvSpPr>
        <p:spPr>
          <a:xfrm>
            <a:off x="249154" y="1208175"/>
            <a:ext cx="11607049" cy="1015663"/>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Your German friend is on the phone describing a rather tense episode of her favourite TV programme. You are struggling to hear because your dad keeps using the blender in the kitchen. Can you </a:t>
            </a:r>
            <a:r>
              <a:rPr lang="de-DE" sz="2000" dirty="0">
                <a:solidFill>
                  <a:srgbClr val="000066"/>
                </a:solidFill>
                <a:latin typeface="Century Gothic" panose="020B0502020202020204" pitchFamily="34" charset="0"/>
              </a:rPr>
              <a:t>make sense of it all?</a:t>
            </a:r>
            <a:endParaRPr lang="en-GB" sz="2000" dirty="0">
              <a:solidFill>
                <a:srgbClr val="000066"/>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53342388"/>
              </p:ext>
            </p:extLst>
          </p:nvPr>
        </p:nvGraphicFramePr>
        <p:xfrm>
          <a:off x="991769" y="2476099"/>
          <a:ext cx="8889588" cy="3279785"/>
        </p:xfrm>
        <a:graphic>
          <a:graphicData uri="http://schemas.openxmlformats.org/drawingml/2006/table">
            <a:tbl>
              <a:tblPr firstRow="1" bandRow="1">
                <a:tableStyleId>{5940675A-B579-460E-94D1-54222C63F5DA}</a:tableStyleId>
              </a:tblPr>
              <a:tblGrid>
                <a:gridCol w="1743201">
                  <a:extLst>
                    <a:ext uri="{9D8B030D-6E8A-4147-A177-3AD203B41FA5}">
                      <a16:colId xmlns:a16="http://schemas.microsoft.com/office/drawing/2014/main" xmlns="" val="20000"/>
                    </a:ext>
                  </a:extLst>
                </a:gridCol>
                <a:gridCol w="3526336">
                  <a:extLst>
                    <a:ext uri="{9D8B030D-6E8A-4147-A177-3AD203B41FA5}">
                      <a16:colId xmlns:a16="http://schemas.microsoft.com/office/drawing/2014/main" xmlns="" val="20001"/>
                    </a:ext>
                  </a:extLst>
                </a:gridCol>
                <a:gridCol w="3620051">
                  <a:extLst>
                    <a:ext uri="{9D8B030D-6E8A-4147-A177-3AD203B41FA5}">
                      <a16:colId xmlns:a16="http://schemas.microsoft.com/office/drawing/2014/main" xmlns="" val="20002"/>
                    </a:ext>
                  </a:extLst>
                </a:gridCol>
              </a:tblGrid>
              <a:tr h="655957">
                <a:tc>
                  <a:txBody>
                    <a:bodyPr/>
                    <a:lstStyle/>
                    <a:p>
                      <a:r>
                        <a:rPr lang="en-GB" sz="2000" dirty="0">
                          <a:solidFill>
                            <a:srgbClr val="000066"/>
                          </a:solidFill>
                          <a:latin typeface="Century Gothic" panose="020B0502020202020204" pitchFamily="34" charset="0"/>
                        </a:rPr>
                        <a:t>der/die/das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Mann / Nacht / Monster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ist</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sehr</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dunkel</a:t>
                      </a:r>
                      <a:r>
                        <a:rPr lang="en-GB" sz="2000" dirty="0">
                          <a:solidFill>
                            <a:srgbClr val="000066"/>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55957">
                <a:tc>
                  <a:txBody>
                    <a:bodyPr/>
                    <a:lstStyle/>
                    <a:p>
                      <a:r>
                        <a:rPr lang="en-GB" sz="2000" dirty="0">
                          <a:solidFill>
                            <a:srgbClr val="000066"/>
                          </a:solidFill>
                          <a:latin typeface="Century Gothic" panose="020B0502020202020204" pitchFamily="34" charset="0"/>
                        </a:rPr>
                        <a:t>der/die/das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Mann / </a:t>
                      </a:r>
                      <a:r>
                        <a:rPr lang="en-GB" sz="2000" dirty="0" err="1">
                          <a:solidFill>
                            <a:srgbClr val="000066"/>
                          </a:solidFill>
                          <a:latin typeface="Century Gothic" panose="020B0502020202020204" pitchFamily="34" charset="0"/>
                        </a:rPr>
                        <a:t>Familie</a:t>
                      </a:r>
                      <a:r>
                        <a:rPr lang="en-GB" sz="2000" dirty="0">
                          <a:solidFill>
                            <a:srgbClr val="000066"/>
                          </a:solidFill>
                          <a:latin typeface="Century Gothic" panose="020B0502020202020204" pitchFamily="34" charset="0"/>
                        </a:rPr>
                        <a:t> / Monster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steht</a:t>
                      </a:r>
                      <a:r>
                        <a:rPr lang="en-GB" sz="2000" dirty="0">
                          <a:solidFill>
                            <a:srgbClr val="000066"/>
                          </a:solidFill>
                          <a:latin typeface="Century Gothic" panose="020B0502020202020204" pitchFamily="34" charset="0"/>
                        </a:rPr>
                        <a:t> in der </a:t>
                      </a:r>
                      <a:r>
                        <a:rPr lang="en-GB" sz="2000" dirty="0" err="1">
                          <a:solidFill>
                            <a:srgbClr val="000066"/>
                          </a:solidFill>
                          <a:latin typeface="Century Gothic" panose="020B0502020202020204" pitchFamily="34" charset="0"/>
                        </a:rPr>
                        <a:t>Kirche</a:t>
                      </a:r>
                      <a:r>
                        <a:rPr lang="en-GB" sz="2000" dirty="0">
                          <a:solidFill>
                            <a:srgbClr val="000066"/>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55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66"/>
                          </a:solidFill>
                          <a:latin typeface="Century Gothic" panose="020B0502020202020204" pitchFamily="34" charset="0"/>
                        </a:rPr>
                        <a:t>der/die/das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Programm</a:t>
                      </a:r>
                      <a:r>
                        <a:rPr lang="en-GB" sz="2000" dirty="0">
                          <a:solidFill>
                            <a:srgbClr val="000066"/>
                          </a:solidFill>
                          <a:latin typeface="Century Gothic" panose="020B0502020202020204" pitchFamily="34" charset="0"/>
                        </a:rPr>
                        <a:t> / Nacht / </a:t>
                      </a:r>
                      <a:r>
                        <a:rPr lang="en-GB" sz="2000" dirty="0" err="1">
                          <a:solidFill>
                            <a:srgbClr val="000066"/>
                          </a:solidFill>
                          <a:latin typeface="Century Gothic" panose="020B0502020202020204" pitchFamily="34" charset="0"/>
                        </a:rPr>
                        <a:t>Grund</a:t>
                      </a: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ist</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nicht</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klar</a:t>
                      </a:r>
                      <a:r>
                        <a:rPr lang="en-GB" sz="2000" dirty="0">
                          <a:solidFill>
                            <a:srgbClr val="000066"/>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55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66"/>
                          </a:solidFill>
                          <a:latin typeface="Century Gothic" panose="020B0502020202020204" pitchFamily="34" charset="0"/>
                        </a:rPr>
                        <a:t>der/die/das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Familie</a:t>
                      </a:r>
                      <a:r>
                        <a:rPr lang="en-GB" sz="2000" dirty="0">
                          <a:solidFill>
                            <a:srgbClr val="000066"/>
                          </a:solidFill>
                          <a:latin typeface="Century Gothic" panose="020B0502020202020204" pitchFamily="34" charset="0"/>
                        </a:rPr>
                        <a:t> / Mann / Monster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findet</a:t>
                      </a:r>
                      <a:r>
                        <a:rPr lang="en-GB" sz="2000" baseline="0" dirty="0">
                          <a:solidFill>
                            <a:srgbClr val="000066"/>
                          </a:solidFill>
                          <a:latin typeface="Century Gothic" panose="020B0502020202020204" pitchFamily="34" charset="0"/>
                        </a:rPr>
                        <a:t> </a:t>
                      </a:r>
                      <a:r>
                        <a:rPr lang="en-GB" sz="2000" baseline="0" dirty="0" err="1">
                          <a:solidFill>
                            <a:srgbClr val="000066"/>
                          </a:solidFill>
                          <a:latin typeface="Century Gothic" panose="020B0502020202020204" pitchFamily="34" charset="0"/>
                        </a:rPr>
                        <a:t>einen</a:t>
                      </a:r>
                      <a:r>
                        <a:rPr lang="en-GB" sz="2000" baseline="0" dirty="0">
                          <a:solidFill>
                            <a:srgbClr val="000066"/>
                          </a:solidFill>
                          <a:latin typeface="Century Gothic" panose="020B0502020202020204" pitchFamily="34" charset="0"/>
                        </a:rPr>
                        <a:t> </a:t>
                      </a:r>
                      <a:r>
                        <a:rPr lang="en-GB" sz="2000" baseline="0" dirty="0" err="1">
                          <a:solidFill>
                            <a:srgbClr val="000066"/>
                          </a:solidFill>
                          <a:latin typeface="Century Gothic" panose="020B0502020202020204" pitchFamily="34" charset="0"/>
                        </a:rPr>
                        <a:t>Körper</a:t>
                      </a:r>
                      <a:r>
                        <a:rPr lang="en-GB" sz="2000" baseline="0" dirty="0">
                          <a:solidFill>
                            <a:srgbClr val="000066"/>
                          </a:solidFill>
                          <a:latin typeface="Century Gothic" panose="020B0502020202020204" pitchFamily="34" charset="0"/>
                        </a:rPr>
                        <a:t>! Was?!</a:t>
                      </a: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559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66"/>
                          </a:solidFill>
                          <a:latin typeface="Century Gothic" panose="020B0502020202020204" pitchFamily="34" charset="0"/>
                        </a:rPr>
                        <a:t>der/die/das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Kopf / Monster / Hand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ist</a:t>
                      </a:r>
                      <a:r>
                        <a:rPr lang="en-GB" sz="2000" dirty="0">
                          <a:solidFill>
                            <a:srgbClr val="000066"/>
                          </a:solidFill>
                          <a:latin typeface="Century Gothic" panose="020B0502020202020204" pitchFamily="34" charset="0"/>
                        </a:rPr>
                        <a:t> rot und </a:t>
                      </a:r>
                      <a:r>
                        <a:rPr lang="en-GB" sz="2000" dirty="0" err="1">
                          <a:solidFill>
                            <a:srgbClr val="000066"/>
                          </a:solidFill>
                          <a:latin typeface="Century Gothic" panose="020B0502020202020204" pitchFamily="34" charset="0"/>
                        </a:rPr>
                        <a:t>blutig</a:t>
                      </a:r>
                      <a:r>
                        <a:rPr lang="en-GB" sz="2000" dirty="0">
                          <a:solidFill>
                            <a:srgbClr val="000066"/>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22" name="Oval 21"/>
          <p:cNvSpPr/>
          <p:nvPr/>
        </p:nvSpPr>
        <p:spPr>
          <a:xfrm>
            <a:off x="3777928" y="2629643"/>
            <a:ext cx="883404" cy="384875"/>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773900" y="3295058"/>
            <a:ext cx="842403" cy="359117"/>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304354" y="3944380"/>
            <a:ext cx="883404" cy="384875"/>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777928" y="4572069"/>
            <a:ext cx="883404" cy="384875"/>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2773900" y="5254219"/>
            <a:ext cx="734094" cy="384875"/>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513199" y="2607744"/>
            <a:ext cx="625539" cy="360920"/>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991769" y="3295058"/>
            <a:ext cx="625539" cy="360920"/>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991770" y="3920496"/>
            <a:ext cx="625539" cy="360920"/>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1028971" y="4584047"/>
            <a:ext cx="625539" cy="360920"/>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1016219" y="5233942"/>
            <a:ext cx="625539" cy="360920"/>
          </a:xfrm>
          <a:prstGeom prst="ellipse">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ction Button: Custom 41">
            <a:hlinkClick r:id="" action="ppaction://noaction" highlightClick="1">
              <a:snd r:embed="rId4" name="1. Die Nacht - blender.wav"/>
            </a:hlinkClick>
          </p:cNvPr>
          <p:cNvSpPr/>
          <p:nvPr/>
        </p:nvSpPr>
        <p:spPr>
          <a:xfrm>
            <a:off x="275741" y="2611220"/>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1</a:t>
            </a:r>
          </a:p>
        </p:txBody>
      </p:sp>
      <p:sp>
        <p:nvSpPr>
          <p:cNvPr id="43" name="Action Button: Custom 42">
            <a:hlinkClick r:id="" action="ppaction://noaction" highlightClick="1">
              <a:snd r:embed="rId5" name="2. Der Mann - blender.wav"/>
            </a:hlinkClick>
          </p:cNvPr>
          <p:cNvSpPr/>
          <p:nvPr/>
        </p:nvSpPr>
        <p:spPr>
          <a:xfrm>
            <a:off x="270478" y="3295058"/>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2</a:t>
            </a:r>
          </a:p>
        </p:txBody>
      </p:sp>
      <p:sp>
        <p:nvSpPr>
          <p:cNvPr id="44" name="Action Button: Custom 43">
            <a:hlinkClick r:id="" action="ppaction://noaction" highlightClick="1">
              <a:snd r:embed="rId6" name="3. Der Grund - blender.wav"/>
            </a:hlinkClick>
          </p:cNvPr>
          <p:cNvSpPr/>
          <p:nvPr/>
        </p:nvSpPr>
        <p:spPr>
          <a:xfrm>
            <a:off x="270478" y="3950939"/>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3</a:t>
            </a:r>
          </a:p>
        </p:txBody>
      </p:sp>
      <p:sp>
        <p:nvSpPr>
          <p:cNvPr id="45" name="Action Button: Custom 44">
            <a:hlinkClick r:id="" action="ppaction://noaction" highlightClick="1">
              <a:snd r:embed="rId7" name="4. Der Mann - blender.wav"/>
            </a:hlinkClick>
          </p:cNvPr>
          <p:cNvSpPr/>
          <p:nvPr/>
        </p:nvSpPr>
        <p:spPr>
          <a:xfrm>
            <a:off x="270478" y="4606820"/>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4</a:t>
            </a:r>
          </a:p>
        </p:txBody>
      </p:sp>
      <p:sp>
        <p:nvSpPr>
          <p:cNvPr id="46" name="Action Button: Custom 45">
            <a:hlinkClick r:id="" action="ppaction://noaction" highlightClick="1">
              <a:snd r:embed="rId8" name="5. Der Kopf - blender.wav"/>
            </a:hlinkClick>
          </p:cNvPr>
          <p:cNvSpPr/>
          <p:nvPr/>
        </p:nvSpPr>
        <p:spPr>
          <a:xfrm>
            <a:off x="270478" y="5221407"/>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0066"/>
                </a:solidFill>
                <a:latin typeface="Century Gothic" panose="020B0502020202020204" pitchFamily="34" charset="0"/>
              </a:rPr>
              <a:t>5</a:t>
            </a:r>
          </a:p>
        </p:txBody>
      </p:sp>
    </p:spTree>
    <p:extLst>
      <p:ext uri="{BB962C8B-B14F-4D97-AF65-F5344CB8AC3E}">
        <p14:creationId xmlns:p14="http://schemas.microsoft.com/office/powerpoint/2010/main" val="21941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heel(1)">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heel(1)">
                                      <p:cBhvr>
                                        <p:cTn id="37" dur="10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heel(1)">
                                      <p:cBhvr>
                                        <p:cTn id="47" dur="1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32"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4734417" cy="707849"/>
          </a:xfrm>
        </p:spPr>
        <p:txBody>
          <a:bodyPr>
            <a:normAutofit/>
          </a:bodyPr>
          <a:lstStyle/>
          <a:p>
            <a:r>
              <a:rPr lang="en-GB" sz="3600" b="1" dirty="0">
                <a:solidFill>
                  <a:schemeClr val="bg1"/>
                </a:solidFill>
              </a:rPr>
              <a:t>Listening exercise</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TextBox 6"/>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 name="TextBox 1"/>
          <p:cNvSpPr txBox="1"/>
          <p:nvPr/>
        </p:nvSpPr>
        <p:spPr>
          <a:xfrm>
            <a:off x="249154" y="1208175"/>
            <a:ext cx="11607049" cy="707886"/>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You keep listening to your friend, and start to make notes in English to try to make sense of the story. </a:t>
            </a:r>
          </a:p>
        </p:txBody>
      </p:sp>
      <p:graphicFrame>
        <p:nvGraphicFramePr>
          <p:cNvPr id="5" name="Table 4"/>
          <p:cNvGraphicFramePr>
            <a:graphicFrameLocks noGrp="1"/>
          </p:cNvGraphicFramePr>
          <p:nvPr>
            <p:extLst>
              <p:ext uri="{D42A27DB-BD31-4B8C-83A1-F6EECF244321}">
                <p14:modId xmlns:p14="http://schemas.microsoft.com/office/powerpoint/2010/main" val="3035126624"/>
              </p:ext>
            </p:extLst>
          </p:nvPr>
        </p:nvGraphicFramePr>
        <p:xfrm>
          <a:off x="864250" y="1948217"/>
          <a:ext cx="10376856" cy="3901064"/>
        </p:xfrm>
        <a:graphic>
          <a:graphicData uri="http://schemas.openxmlformats.org/drawingml/2006/table">
            <a:tbl>
              <a:tblPr firstRow="1" bandRow="1">
                <a:tableStyleId>{5940675A-B579-460E-94D1-54222C63F5DA}</a:tableStyleId>
              </a:tblPr>
              <a:tblGrid>
                <a:gridCol w="1220156">
                  <a:extLst>
                    <a:ext uri="{9D8B030D-6E8A-4147-A177-3AD203B41FA5}">
                      <a16:colId xmlns:a16="http://schemas.microsoft.com/office/drawing/2014/main" xmlns="" val="20000"/>
                    </a:ext>
                  </a:extLst>
                </a:gridCol>
                <a:gridCol w="3825740">
                  <a:extLst>
                    <a:ext uri="{9D8B030D-6E8A-4147-A177-3AD203B41FA5}">
                      <a16:colId xmlns:a16="http://schemas.microsoft.com/office/drawing/2014/main" xmlns="" val="20001"/>
                    </a:ext>
                  </a:extLst>
                </a:gridCol>
                <a:gridCol w="5330960">
                  <a:extLst>
                    <a:ext uri="{9D8B030D-6E8A-4147-A177-3AD203B41FA5}">
                      <a16:colId xmlns:a16="http://schemas.microsoft.com/office/drawing/2014/main" xmlns="" val="20002"/>
                    </a:ext>
                  </a:extLst>
                </a:gridCol>
              </a:tblGrid>
              <a:tr h="45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66"/>
                          </a:solidFill>
                          <a:latin typeface="Century Gothic" panose="020B0502020202020204" pitchFamily="34" charset="0"/>
                        </a:rPr>
                        <a:t>article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Monster / Hand / Mann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Familie</a:t>
                      </a:r>
                      <a:r>
                        <a:rPr lang="en-GB" sz="2000" dirty="0">
                          <a:solidFill>
                            <a:srgbClr val="000066"/>
                          </a:solidFill>
                          <a:latin typeface="Century Gothic" panose="020B0502020202020204" pitchFamily="34" charset="0"/>
                        </a:rPr>
                        <a:t> / </a:t>
                      </a:r>
                      <a:r>
                        <a:rPr lang="en-GB" sz="2000" dirty="0" err="1">
                          <a:solidFill>
                            <a:srgbClr val="000066"/>
                          </a:solidFill>
                          <a:latin typeface="Century Gothic" panose="020B0502020202020204" pitchFamily="34" charset="0"/>
                        </a:rPr>
                        <a:t>Mädchen</a:t>
                      </a:r>
                      <a:r>
                        <a:rPr lang="en-GB" sz="2000" dirty="0">
                          <a:solidFill>
                            <a:srgbClr val="000066"/>
                          </a:solidFill>
                          <a:latin typeface="Century Gothic" panose="020B0502020202020204" pitchFamily="34" charset="0"/>
                        </a:rPr>
                        <a:t> / Mann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Programm</a:t>
                      </a:r>
                      <a:r>
                        <a:rPr lang="en-GB" sz="2000" dirty="0">
                          <a:solidFill>
                            <a:srgbClr val="000066"/>
                          </a:solidFill>
                          <a:latin typeface="Century Gothic" panose="020B0502020202020204" pitchFamily="34" charset="0"/>
                        </a:rPr>
                        <a:t> / Mann / </a:t>
                      </a:r>
                      <a:r>
                        <a:rPr lang="en-GB" sz="2000" dirty="0" err="1">
                          <a:solidFill>
                            <a:srgbClr val="000066"/>
                          </a:solidFill>
                          <a:latin typeface="Century Gothic" panose="020B0502020202020204" pitchFamily="34" charset="0"/>
                        </a:rPr>
                        <a:t>Tür</a:t>
                      </a: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Familie</a:t>
                      </a:r>
                      <a:r>
                        <a:rPr lang="en-GB" sz="2000" dirty="0">
                          <a:solidFill>
                            <a:srgbClr val="000066"/>
                          </a:solidFill>
                          <a:latin typeface="Century Gothic" panose="020B0502020202020204" pitchFamily="34" charset="0"/>
                        </a:rPr>
                        <a:t> / Mann / Monster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Nacht / </a:t>
                      </a:r>
                      <a:r>
                        <a:rPr lang="en-GB" sz="2000" dirty="0" err="1">
                          <a:solidFill>
                            <a:srgbClr val="000066"/>
                          </a:solidFill>
                          <a:latin typeface="Century Gothic" panose="020B0502020202020204" pitchFamily="34" charset="0"/>
                        </a:rPr>
                        <a:t>Programm</a:t>
                      </a:r>
                      <a:r>
                        <a:rPr lang="en-GB" sz="2000" dirty="0">
                          <a:solidFill>
                            <a:srgbClr val="000066"/>
                          </a:solidFill>
                          <a:latin typeface="Century Gothic" panose="020B0502020202020204" pitchFamily="34" charset="0"/>
                        </a:rPr>
                        <a:t> / </a:t>
                      </a:r>
                      <a:r>
                        <a:rPr lang="en-GB" sz="2000" dirty="0" err="1">
                          <a:solidFill>
                            <a:srgbClr val="000066"/>
                          </a:solidFill>
                          <a:latin typeface="Century Gothic" panose="020B0502020202020204" pitchFamily="34" charset="0"/>
                        </a:rPr>
                        <a:t>Familie</a:t>
                      </a: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bl>
          </a:graphicData>
        </a:graphic>
      </p:graphicFrame>
      <p:sp>
        <p:nvSpPr>
          <p:cNvPr id="6" name="Action Button: Custom 5">
            <a:hlinkClick r:id="" action="ppaction://noaction" highlightClick="1">
              <a:snd r:embed="rId4" name="6. Die Hand - blender.wav"/>
            </a:hlinkClick>
          </p:cNvPr>
          <p:cNvSpPr/>
          <p:nvPr/>
        </p:nvSpPr>
        <p:spPr>
          <a:xfrm>
            <a:off x="270478" y="2494934"/>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6</a:t>
            </a:r>
          </a:p>
        </p:txBody>
      </p:sp>
      <p:sp>
        <p:nvSpPr>
          <p:cNvPr id="42" name="Action Button: Custom 41">
            <a:hlinkClick r:id="" action="ppaction://noaction" highlightClick="1">
              <a:snd r:embed="rId5" name="7. Der Mann - blender.wav"/>
            </a:hlinkClick>
          </p:cNvPr>
          <p:cNvSpPr/>
          <p:nvPr/>
        </p:nvSpPr>
        <p:spPr>
          <a:xfrm>
            <a:off x="270478" y="3181191"/>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7</a:t>
            </a:r>
          </a:p>
        </p:txBody>
      </p:sp>
      <p:sp>
        <p:nvSpPr>
          <p:cNvPr id="43" name="Action Button: Custom 42">
            <a:hlinkClick r:id="" action="ppaction://noaction" highlightClick="1">
              <a:snd r:embed="rId6" name="8. Die Tur - blender.wav"/>
            </a:hlinkClick>
          </p:cNvPr>
          <p:cNvSpPr/>
          <p:nvPr/>
        </p:nvSpPr>
        <p:spPr>
          <a:xfrm>
            <a:off x="270478" y="3906512"/>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8</a:t>
            </a:r>
          </a:p>
        </p:txBody>
      </p:sp>
      <p:sp>
        <p:nvSpPr>
          <p:cNvPr id="44" name="Action Button: Custom 43">
            <a:hlinkClick r:id="" action="ppaction://noaction" highlightClick="1">
              <a:snd r:embed="rId7" name="9. Das Monster - blender.wav"/>
            </a:hlinkClick>
          </p:cNvPr>
          <p:cNvSpPr/>
          <p:nvPr/>
        </p:nvSpPr>
        <p:spPr>
          <a:xfrm>
            <a:off x="270478" y="4634777"/>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9</a:t>
            </a:r>
          </a:p>
        </p:txBody>
      </p:sp>
      <p:sp>
        <p:nvSpPr>
          <p:cNvPr id="45" name="Action Button: Custom 44">
            <a:hlinkClick r:id="" action="ppaction://noaction" highlightClick="1">
              <a:snd r:embed="rId8" name="10. Das Programm - blender.wav"/>
            </a:hlinkClick>
          </p:cNvPr>
          <p:cNvSpPr/>
          <p:nvPr/>
        </p:nvSpPr>
        <p:spPr>
          <a:xfrm>
            <a:off x="270478" y="5363042"/>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000066"/>
                </a:solidFill>
                <a:latin typeface="Century Gothic" panose="020B0502020202020204" pitchFamily="34" charset="0"/>
              </a:rPr>
              <a:t>10</a:t>
            </a:r>
          </a:p>
        </p:txBody>
      </p:sp>
    </p:spTree>
    <p:extLst>
      <p:ext uri="{BB962C8B-B14F-4D97-AF65-F5344CB8AC3E}">
        <p14:creationId xmlns:p14="http://schemas.microsoft.com/office/powerpoint/2010/main" val="506323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4734417" cy="707849"/>
          </a:xfrm>
        </p:spPr>
        <p:txBody>
          <a:bodyPr>
            <a:normAutofit/>
          </a:bodyPr>
          <a:lstStyle/>
          <a:p>
            <a:r>
              <a:rPr lang="en-GB" sz="3600" b="1" dirty="0">
                <a:solidFill>
                  <a:schemeClr val="bg1"/>
                </a:solidFill>
              </a:rPr>
              <a:t>Listening exercise</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TextBox 6"/>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2" name="TextBox 1"/>
          <p:cNvSpPr txBox="1"/>
          <p:nvPr/>
        </p:nvSpPr>
        <p:spPr>
          <a:xfrm>
            <a:off x="249154" y="1208175"/>
            <a:ext cx="11607049" cy="707886"/>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You keep listening to your friend, and start to make notes in English to try to make sense of the story. </a:t>
            </a:r>
          </a:p>
        </p:txBody>
      </p:sp>
      <p:graphicFrame>
        <p:nvGraphicFramePr>
          <p:cNvPr id="5" name="Table 4"/>
          <p:cNvGraphicFramePr>
            <a:graphicFrameLocks noGrp="1"/>
          </p:cNvGraphicFramePr>
          <p:nvPr>
            <p:extLst/>
          </p:nvPr>
        </p:nvGraphicFramePr>
        <p:xfrm>
          <a:off x="864250" y="1948217"/>
          <a:ext cx="10376856" cy="3901064"/>
        </p:xfrm>
        <a:graphic>
          <a:graphicData uri="http://schemas.openxmlformats.org/drawingml/2006/table">
            <a:tbl>
              <a:tblPr firstRow="1" bandRow="1">
                <a:tableStyleId>{5940675A-B579-460E-94D1-54222C63F5DA}</a:tableStyleId>
              </a:tblPr>
              <a:tblGrid>
                <a:gridCol w="1220156">
                  <a:extLst>
                    <a:ext uri="{9D8B030D-6E8A-4147-A177-3AD203B41FA5}">
                      <a16:colId xmlns:a16="http://schemas.microsoft.com/office/drawing/2014/main" xmlns="" val="20000"/>
                    </a:ext>
                  </a:extLst>
                </a:gridCol>
                <a:gridCol w="3825740">
                  <a:extLst>
                    <a:ext uri="{9D8B030D-6E8A-4147-A177-3AD203B41FA5}">
                      <a16:colId xmlns:a16="http://schemas.microsoft.com/office/drawing/2014/main" xmlns="" val="20001"/>
                    </a:ext>
                  </a:extLst>
                </a:gridCol>
                <a:gridCol w="5330960">
                  <a:extLst>
                    <a:ext uri="{9D8B030D-6E8A-4147-A177-3AD203B41FA5}">
                      <a16:colId xmlns:a16="http://schemas.microsoft.com/office/drawing/2014/main" xmlns="" val="20002"/>
                    </a:ext>
                  </a:extLst>
                </a:gridCol>
              </a:tblGrid>
              <a:tr h="450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0066"/>
                          </a:solidFill>
                          <a:latin typeface="Century Gothic" panose="020B0502020202020204" pitchFamily="34" charset="0"/>
                        </a:rPr>
                        <a:t>article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Monster / Hand / Mann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Familie</a:t>
                      </a:r>
                      <a:r>
                        <a:rPr lang="en-GB" sz="2000" dirty="0">
                          <a:solidFill>
                            <a:srgbClr val="000066"/>
                          </a:solidFill>
                          <a:latin typeface="Century Gothic" panose="020B0502020202020204" pitchFamily="34" charset="0"/>
                        </a:rPr>
                        <a:t> / </a:t>
                      </a:r>
                      <a:r>
                        <a:rPr lang="en-GB" sz="2000" dirty="0" err="1">
                          <a:solidFill>
                            <a:srgbClr val="000066"/>
                          </a:solidFill>
                          <a:latin typeface="Century Gothic" panose="020B0502020202020204" pitchFamily="34" charset="0"/>
                        </a:rPr>
                        <a:t>Mädchen</a:t>
                      </a:r>
                      <a:r>
                        <a:rPr lang="en-GB" sz="2000" dirty="0">
                          <a:solidFill>
                            <a:srgbClr val="000066"/>
                          </a:solidFill>
                          <a:latin typeface="Century Gothic" panose="020B0502020202020204" pitchFamily="34" charset="0"/>
                        </a:rPr>
                        <a:t> / Mann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Programm</a:t>
                      </a:r>
                      <a:r>
                        <a:rPr lang="en-GB" sz="2000" dirty="0">
                          <a:solidFill>
                            <a:srgbClr val="000066"/>
                          </a:solidFill>
                          <a:latin typeface="Century Gothic" panose="020B0502020202020204" pitchFamily="34" charset="0"/>
                        </a:rPr>
                        <a:t> / Mann / </a:t>
                      </a:r>
                      <a:r>
                        <a:rPr lang="en-GB" sz="2000" dirty="0" err="1">
                          <a:solidFill>
                            <a:srgbClr val="000066"/>
                          </a:solidFill>
                          <a:latin typeface="Century Gothic" panose="020B0502020202020204" pitchFamily="34" charset="0"/>
                        </a:rPr>
                        <a:t>Tür</a:t>
                      </a: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err="1">
                          <a:solidFill>
                            <a:srgbClr val="000066"/>
                          </a:solidFill>
                          <a:latin typeface="Century Gothic" panose="020B0502020202020204" pitchFamily="34" charset="0"/>
                        </a:rPr>
                        <a:t>Familie</a:t>
                      </a:r>
                      <a:r>
                        <a:rPr lang="en-GB" sz="2000" dirty="0">
                          <a:solidFill>
                            <a:srgbClr val="000066"/>
                          </a:solidFill>
                          <a:latin typeface="Century Gothic" panose="020B0502020202020204" pitchFamily="34" charset="0"/>
                        </a:rPr>
                        <a:t> / Mann / Monster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690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000" dirty="0">
                          <a:solidFill>
                            <a:srgbClr val="000066"/>
                          </a:solidFill>
                          <a:latin typeface="Century Gothic" panose="020B0502020202020204" pitchFamily="34" charset="0"/>
                        </a:rPr>
                        <a:t>Nacht / </a:t>
                      </a:r>
                      <a:r>
                        <a:rPr lang="en-GB" sz="2000" dirty="0" err="1">
                          <a:solidFill>
                            <a:srgbClr val="000066"/>
                          </a:solidFill>
                          <a:latin typeface="Century Gothic" panose="020B0502020202020204" pitchFamily="34" charset="0"/>
                        </a:rPr>
                        <a:t>Programm</a:t>
                      </a:r>
                      <a:r>
                        <a:rPr lang="en-GB" sz="2000" dirty="0">
                          <a:solidFill>
                            <a:srgbClr val="000066"/>
                          </a:solidFill>
                          <a:latin typeface="Century Gothic" panose="020B0502020202020204" pitchFamily="34" charset="0"/>
                        </a:rPr>
                        <a:t> / </a:t>
                      </a:r>
                      <a:r>
                        <a:rPr lang="en-GB" sz="2000" dirty="0" err="1">
                          <a:solidFill>
                            <a:srgbClr val="000066"/>
                          </a:solidFill>
                          <a:latin typeface="Century Gothic" panose="020B0502020202020204" pitchFamily="34" charset="0"/>
                        </a:rPr>
                        <a:t>Familie</a:t>
                      </a:r>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0" dirty="0">
                        <a:solidFill>
                          <a:srgbClr val="000066"/>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bl>
          </a:graphicData>
        </a:graphic>
      </p:graphicFrame>
      <p:sp>
        <p:nvSpPr>
          <p:cNvPr id="6" name="Action Button: Custom 5">
            <a:hlinkClick r:id="" action="ppaction://noaction" highlightClick="1"/>
          </p:cNvPr>
          <p:cNvSpPr/>
          <p:nvPr/>
        </p:nvSpPr>
        <p:spPr>
          <a:xfrm>
            <a:off x="270478" y="2494934"/>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6</a:t>
            </a:r>
          </a:p>
        </p:txBody>
      </p:sp>
      <p:sp>
        <p:nvSpPr>
          <p:cNvPr id="42" name="Action Button: Custom 41">
            <a:hlinkClick r:id="" action="ppaction://noaction" highlightClick="1"/>
          </p:cNvPr>
          <p:cNvSpPr/>
          <p:nvPr/>
        </p:nvSpPr>
        <p:spPr>
          <a:xfrm>
            <a:off x="270478" y="3181191"/>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7</a:t>
            </a:r>
          </a:p>
        </p:txBody>
      </p:sp>
      <p:sp>
        <p:nvSpPr>
          <p:cNvPr id="43" name="Action Button: Custom 42">
            <a:hlinkClick r:id="" action="ppaction://noaction" highlightClick="1"/>
          </p:cNvPr>
          <p:cNvSpPr/>
          <p:nvPr/>
        </p:nvSpPr>
        <p:spPr>
          <a:xfrm>
            <a:off x="270478" y="3906512"/>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8</a:t>
            </a:r>
          </a:p>
        </p:txBody>
      </p:sp>
      <p:sp>
        <p:nvSpPr>
          <p:cNvPr id="44" name="Action Button: Custom 43">
            <a:hlinkClick r:id="" action="ppaction://noaction" highlightClick="1"/>
          </p:cNvPr>
          <p:cNvSpPr/>
          <p:nvPr/>
        </p:nvSpPr>
        <p:spPr>
          <a:xfrm>
            <a:off x="270478" y="4634777"/>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0066"/>
                </a:solidFill>
                <a:latin typeface="Century Gothic" panose="020B0502020202020204" pitchFamily="34" charset="0"/>
              </a:rPr>
              <a:t>9</a:t>
            </a:r>
          </a:p>
        </p:txBody>
      </p:sp>
      <p:sp>
        <p:nvSpPr>
          <p:cNvPr id="45" name="Action Button: Custom 44">
            <a:hlinkClick r:id="" action="ppaction://noaction" highlightClick="1"/>
          </p:cNvPr>
          <p:cNvSpPr/>
          <p:nvPr/>
        </p:nvSpPr>
        <p:spPr>
          <a:xfrm>
            <a:off x="270478" y="5363042"/>
            <a:ext cx="398462" cy="411678"/>
          </a:xfrm>
          <a:prstGeom prst="actionButtonBlank">
            <a:avLst/>
          </a:prstGeom>
          <a:solidFill>
            <a:srgbClr val="E2B700"/>
          </a:solidFill>
          <a:ln>
            <a:solidFill>
              <a:srgbClr val="00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rgbClr val="000066"/>
                </a:solidFill>
                <a:latin typeface="Century Gothic" panose="020B0502020202020204" pitchFamily="34" charset="0"/>
              </a:rPr>
              <a:t>10</a:t>
            </a:r>
          </a:p>
        </p:txBody>
      </p:sp>
      <p:sp>
        <p:nvSpPr>
          <p:cNvPr id="8" name="TextBox 7">
            <a:extLst>
              <a:ext uri="{FF2B5EF4-FFF2-40B4-BE49-F238E27FC236}">
                <a16:creationId xmlns:a16="http://schemas.microsoft.com/office/drawing/2014/main" xmlns="" id="{F55FF68F-4E45-4F71-BF15-3035D50F369A}"/>
              </a:ext>
            </a:extLst>
          </p:cNvPr>
          <p:cNvSpPr txBox="1"/>
          <p:nvPr/>
        </p:nvSpPr>
        <p:spPr>
          <a:xfrm>
            <a:off x="930616" y="2511176"/>
            <a:ext cx="869254" cy="461665"/>
          </a:xfrm>
          <a:prstGeom prst="rect">
            <a:avLst/>
          </a:prstGeom>
          <a:noFill/>
        </p:spPr>
        <p:txBody>
          <a:bodyPr wrap="square" rtlCol="0">
            <a:spAutoFit/>
          </a:bodyPr>
          <a:lstStyle/>
          <a:p>
            <a:pPr algn="ctr"/>
            <a:r>
              <a:rPr lang="en-GB" sz="2400" b="1" dirty="0">
                <a:solidFill>
                  <a:srgbClr val="000066"/>
                </a:solidFill>
                <a:latin typeface="Century Gothic" panose="020B0502020202020204" pitchFamily="34" charset="0"/>
              </a:rPr>
              <a:t>die</a:t>
            </a:r>
          </a:p>
        </p:txBody>
      </p:sp>
      <p:sp>
        <p:nvSpPr>
          <p:cNvPr id="9" name="Oval 8">
            <a:extLst>
              <a:ext uri="{FF2B5EF4-FFF2-40B4-BE49-F238E27FC236}">
                <a16:creationId xmlns:a16="http://schemas.microsoft.com/office/drawing/2014/main" xmlns="" id="{ABBB93B4-892B-4E39-A041-EE26D9EF548D}"/>
              </a:ext>
            </a:extLst>
          </p:cNvPr>
          <p:cNvSpPr/>
          <p:nvPr/>
        </p:nvSpPr>
        <p:spPr>
          <a:xfrm>
            <a:off x="3265753" y="2511176"/>
            <a:ext cx="1038618" cy="461665"/>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xmlns="" id="{A4E304D9-7EF8-44E1-A222-F26BA322745B}"/>
              </a:ext>
            </a:extLst>
          </p:cNvPr>
          <p:cNvSpPr txBox="1"/>
          <p:nvPr/>
        </p:nvSpPr>
        <p:spPr>
          <a:xfrm>
            <a:off x="6020542" y="2538732"/>
            <a:ext cx="5220564" cy="461665"/>
          </a:xfrm>
          <a:prstGeom prst="rect">
            <a:avLst/>
          </a:prstGeom>
          <a:noFill/>
        </p:spPr>
        <p:txBody>
          <a:bodyPr wrap="square" rtlCol="0">
            <a:spAutoFit/>
          </a:bodyPr>
          <a:lstStyle/>
          <a:p>
            <a:r>
              <a:rPr lang="en-GB" sz="2400" dirty="0">
                <a:solidFill>
                  <a:srgbClr val="000066"/>
                </a:solidFill>
                <a:latin typeface="Century Gothic" panose="020B0502020202020204" pitchFamily="34" charset="0"/>
              </a:rPr>
              <a:t>Hand – no fingers</a:t>
            </a:r>
          </a:p>
        </p:txBody>
      </p:sp>
      <p:sp>
        <p:nvSpPr>
          <p:cNvPr id="16" name="TextBox 15">
            <a:extLst>
              <a:ext uri="{FF2B5EF4-FFF2-40B4-BE49-F238E27FC236}">
                <a16:creationId xmlns:a16="http://schemas.microsoft.com/office/drawing/2014/main" xmlns="" id="{D845D6D1-F26B-4731-B232-0EABA594B070}"/>
              </a:ext>
            </a:extLst>
          </p:cNvPr>
          <p:cNvSpPr txBox="1"/>
          <p:nvPr/>
        </p:nvSpPr>
        <p:spPr>
          <a:xfrm>
            <a:off x="930616" y="3156197"/>
            <a:ext cx="869254" cy="461665"/>
          </a:xfrm>
          <a:prstGeom prst="rect">
            <a:avLst/>
          </a:prstGeom>
          <a:noFill/>
        </p:spPr>
        <p:txBody>
          <a:bodyPr wrap="square" rtlCol="0">
            <a:spAutoFit/>
          </a:bodyPr>
          <a:lstStyle/>
          <a:p>
            <a:pPr algn="ctr"/>
            <a:r>
              <a:rPr lang="en-GB" sz="2400" b="1" dirty="0">
                <a:solidFill>
                  <a:srgbClr val="000066"/>
                </a:solidFill>
                <a:latin typeface="Century Gothic" panose="020B0502020202020204" pitchFamily="34" charset="0"/>
              </a:rPr>
              <a:t>der</a:t>
            </a:r>
          </a:p>
        </p:txBody>
      </p:sp>
      <p:sp>
        <p:nvSpPr>
          <p:cNvPr id="17" name="TextBox 16">
            <a:extLst>
              <a:ext uri="{FF2B5EF4-FFF2-40B4-BE49-F238E27FC236}">
                <a16:creationId xmlns:a16="http://schemas.microsoft.com/office/drawing/2014/main" xmlns="" id="{ED76B131-CB24-4125-8537-A37FCDF74209}"/>
              </a:ext>
            </a:extLst>
          </p:cNvPr>
          <p:cNvSpPr txBox="1"/>
          <p:nvPr/>
        </p:nvSpPr>
        <p:spPr>
          <a:xfrm>
            <a:off x="6017284" y="3198167"/>
            <a:ext cx="5220564" cy="461665"/>
          </a:xfrm>
          <a:prstGeom prst="rect">
            <a:avLst/>
          </a:prstGeom>
          <a:noFill/>
        </p:spPr>
        <p:txBody>
          <a:bodyPr wrap="square" rtlCol="0">
            <a:spAutoFit/>
          </a:bodyPr>
          <a:lstStyle/>
          <a:p>
            <a:r>
              <a:rPr lang="en-GB" sz="2400" dirty="0">
                <a:solidFill>
                  <a:srgbClr val="000066"/>
                </a:solidFill>
                <a:latin typeface="Century Gothic" panose="020B0502020202020204" pitchFamily="34" charset="0"/>
              </a:rPr>
              <a:t>Man sees monster</a:t>
            </a:r>
          </a:p>
        </p:txBody>
      </p:sp>
      <p:sp>
        <p:nvSpPr>
          <p:cNvPr id="18" name="TextBox 17">
            <a:extLst>
              <a:ext uri="{FF2B5EF4-FFF2-40B4-BE49-F238E27FC236}">
                <a16:creationId xmlns:a16="http://schemas.microsoft.com/office/drawing/2014/main" xmlns="" id="{1916A4E4-B558-4A58-8284-18C41BD4D8D5}"/>
              </a:ext>
            </a:extLst>
          </p:cNvPr>
          <p:cNvSpPr txBox="1"/>
          <p:nvPr/>
        </p:nvSpPr>
        <p:spPr>
          <a:xfrm>
            <a:off x="930616" y="3885160"/>
            <a:ext cx="869254" cy="461665"/>
          </a:xfrm>
          <a:prstGeom prst="rect">
            <a:avLst/>
          </a:prstGeom>
          <a:noFill/>
        </p:spPr>
        <p:txBody>
          <a:bodyPr wrap="square" rtlCol="0">
            <a:spAutoFit/>
          </a:bodyPr>
          <a:lstStyle/>
          <a:p>
            <a:pPr algn="ctr"/>
            <a:r>
              <a:rPr lang="en-GB" sz="2400" b="1" dirty="0">
                <a:solidFill>
                  <a:srgbClr val="000066"/>
                </a:solidFill>
                <a:latin typeface="Century Gothic" panose="020B0502020202020204" pitchFamily="34" charset="0"/>
              </a:rPr>
              <a:t>die</a:t>
            </a:r>
          </a:p>
        </p:txBody>
      </p:sp>
      <p:sp>
        <p:nvSpPr>
          <p:cNvPr id="19" name="Oval 18">
            <a:extLst>
              <a:ext uri="{FF2B5EF4-FFF2-40B4-BE49-F238E27FC236}">
                <a16:creationId xmlns:a16="http://schemas.microsoft.com/office/drawing/2014/main" xmlns="" id="{B56DBC57-2518-46F6-B2DB-0D40C9548CA1}"/>
              </a:ext>
            </a:extLst>
          </p:cNvPr>
          <p:cNvSpPr/>
          <p:nvPr/>
        </p:nvSpPr>
        <p:spPr>
          <a:xfrm>
            <a:off x="4604940" y="3267094"/>
            <a:ext cx="1038618" cy="461665"/>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xmlns="" id="{A35F3AB8-4F8B-42C1-84F2-A6FB17DA27C6}"/>
              </a:ext>
            </a:extLst>
          </p:cNvPr>
          <p:cNvSpPr/>
          <p:nvPr/>
        </p:nvSpPr>
        <p:spPr>
          <a:xfrm>
            <a:off x="4350940" y="3911714"/>
            <a:ext cx="1038618" cy="461665"/>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xmlns="" id="{43EF7F08-5070-45EB-B55F-3049CE50EC03}"/>
              </a:ext>
            </a:extLst>
          </p:cNvPr>
          <p:cNvSpPr txBox="1"/>
          <p:nvPr/>
        </p:nvSpPr>
        <p:spPr>
          <a:xfrm>
            <a:off x="6017284" y="3864289"/>
            <a:ext cx="5220564" cy="461665"/>
          </a:xfrm>
          <a:prstGeom prst="rect">
            <a:avLst/>
          </a:prstGeom>
          <a:noFill/>
        </p:spPr>
        <p:txBody>
          <a:bodyPr wrap="square" rtlCol="0">
            <a:spAutoFit/>
          </a:bodyPr>
          <a:lstStyle/>
          <a:p>
            <a:r>
              <a:rPr lang="en-GB" sz="2400" dirty="0">
                <a:solidFill>
                  <a:srgbClr val="000066"/>
                </a:solidFill>
                <a:latin typeface="Century Gothic" panose="020B0502020202020204" pitchFamily="34" charset="0"/>
              </a:rPr>
              <a:t>Door is there</a:t>
            </a:r>
          </a:p>
        </p:txBody>
      </p:sp>
      <p:sp>
        <p:nvSpPr>
          <p:cNvPr id="22" name="TextBox 21">
            <a:extLst>
              <a:ext uri="{FF2B5EF4-FFF2-40B4-BE49-F238E27FC236}">
                <a16:creationId xmlns:a16="http://schemas.microsoft.com/office/drawing/2014/main" xmlns="" id="{C8B66A67-8707-4D26-9E6A-F85CF02D1A56}"/>
              </a:ext>
            </a:extLst>
          </p:cNvPr>
          <p:cNvSpPr txBox="1"/>
          <p:nvPr/>
        </p:nvSpPr>
        <p:spPr>
          <a:xfrm>
            <a:off x="919118" y="4584790"/>
            <a:ext cx="869254" cy="461665"/>
          </a:xfrm>
          <a:prstGeom prst="rect">
            <a:avLst/>
          </a:prstGeom>
          <a:noFill/>
        </p:spPr>
        <p:txBody>
          <a:bodyPr wrap="square" rtlCol="0">
            <a:spAutoFit/>
          </a:bodyPr>
          <a:lstStyle/>
          <a:p>
            <a:pPr algn="ctr"/>
            <a:r>
              <a:rPr lang="en-GB" sz="2400" b="1" dirty="0">
                <a:solidFill>
                  <a:srgbClr val="000066"/>
                </a:solidFill>
                <a:latin typeface="Century Gothic" panose="020B0502020202020204" pitchFamily="34" charset="0"/>
              </a:rPr>
              <a:t>das</a:t>
            </a:r>
          </a:p>
        </p:txBody>
      </p:sp>
      <p:sp>
        <p:nvSpPr>
          <p:cNvPr id="23" name="Oval 22">
            <a:extLst>
              <a:ext uri="{FF2B5EF4-FFF2-40B4-BE49-F238E27FC236}">
                <a16:creationId xmlns:a16="http://schemas.microsoft.com/office/drawing/2014/main" xmlns="" id="{FD352D62-150C-4867-9C33-38F69E31CD6F}"/>
              </a:ext>
            </a:extLst>
          </p:cNvPr>
          <p:cNvSpPr/>
          <p:nvPr/>
        </p:nvSpPr>
        <p:spPr>
          <a:xfrm>
            <a:off x="4085630" y="4609783"/>
            <a:ext cx="1557927" cy="461665"/>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43DE683E-AB6C-4CDF-9940-C8E953715C20}"/>
              </a:ext>
            </a:extLst>
          </p:cNvPr>
          <p:cNvSpPr txBox="1"/>
          <p:nvPr/>
        </p:nvSpPr>
        <p:spPr>
          <a:xfrm>
            <a:off x="6017284" y="4584789"/>
            <a:ext cx="5220564" cy="461665"/>
          </a:xfrm>
          <a:prstGeom prst="rect">
            <a:avLst/>
          </a:prstGeom>
          <a:noFill/>
        </p:spPr>
        <p:txBody>
          <a:bodyPr wrap="square" rtlCol="0">
            <a:spAutoFit/>
          </a:bodyPr>
          <a:lstStyle/>
          <a:p>
            <a:r>
              <a:rPr lang="en-GB" sz="2400" dirty="0">
                <a:solidFill>
                  <a:srgbClr val="000066"/>
                </a:solidFill>
                <a:latin typeface="Century Gothic" panose="020B0502020202020204" pitchFamily="34" charset="0"/>
              </a:rPr>
              <a:t>Monster comes into the church</a:t>
            </a:r>
          </a:p>
        </p:txBody>
      </p:sp>
      <p:sp>
        <p:nvSpPr>
          <p:cNvPr id="26" name="TextBox 25">
            <a:extLst>
              <a:ext uri="{FF2B5EF4-FFF2-40B4-BE49-F238E27FC236}">
                <a16:creationId xmlns:a16="http://schemas.microsoft.com/office/drawing/2014/main" xmlns="" id="{72B1316B-FE91-4470-A1D5-6537FBF07AC4}"/>
              </a:ext>
            </a:extLst>
          </p:cNvPr>
          <p:cNvSpPr txBox="1"/>
          <p:nvPr/>
        </p:nvSpPr>
        <p:spPr>
          <a:xfrm>
            <a:off x="913032" y="5275766"/>
            <a:ext cx="869254" cy="461665"/>
          </a:xfrm>
          <a:prstGeom prst="rect">
            <a:avLst/>
          </a:prstGeom>
          <a:noFill/>
        </p:spPr>
        <p:txBody>
          <a:bodyPr wrap="square" rtlCol="0">
            <a:spAutoFit/>
          </a:bodyPr>
          <a:lstStyle/>
          <a:p>
            <a:pPr algn="ctr"/>
            <a:r>
              <a:rPr lang="en-GB" sz="2400" b="1" dirty="0">
                <a:solidFill>
                  <a:srgbClr val="000066"/>
                </a:solidFill>
                <a:latin typeface="Century Gothic" panose="020B0502020202020204" pitchFamily="34" charset="0"/>
              </a:rPr>
              <a:t>das</a:t>
            </a:r>
          </a:p>
        </p:txBody>
      </p:sp>
      <p:sp>
        <p:nvSpPr>
          <p:cNvPr id="27" name="Oval 26">
            <a:extLst>
              <a:ext uri="{FF2B5EF4-FFF2-40B4-BE49-F238E27FC236}">
                <a16:creationId xmlns:a16="http://schemas.microsoft.com/office/drawing/2014/main" xmlns="" id="{DF2311D9-9856-450F-BFEE-D3759A41C26A}"/>
              </a:ext>
            </a:extLst>
          </p:cNvPr>
          <p:cNvSpPr/>
          <p:nvPr/>
        </p:nvSpPr>
        <p:spPr>
          <a:xfrm>
            <a:off x="3061459" y="5287467"/>
            <a:ext cx="1557927" cy="461665"/>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xmlns="" id="{7946F7F8-71E9-444C-B83C-E9917C4E7130}"/>
              </a:ext>
            </a:extLst>
          </p:cNvPr>
          <p:cNvSpPr txBox="1"/>
          <p:nvPr/>
        </p:nvSpPr>
        <p:spPr>
          <a:xfrm>
            <a:off x="6052678" y="5291444"/>
            <a:ext cx="5220564" cy="461665"/>
          </a:xfrm>
          <a:prstGeom prst="rect">
            <a:avLst/>
          </a:prstGeom>
          <a:noFill/>
        </p:spPr>
        <p:txBody>
          <a:bodyPr wrap="square" rtlCol="0">
            <a:spAutoFit/>
          </a:bodyPr>
          <a:lstStyle/>
          <a:p>
            <a:r>
              <a:rPr lang="en-GB" sz="2400" dirty="0">
                <a:solidFill>
                  <a:srgbClr val="000066"/>
                </a:solidFill>
                <a:latin typeface="Century Gothic" panose="020B0502020202020204" pitchFamily="34" charset="0"/>
              </a:rPr>
              <a:t>Programme ends</a:t>
            </a:r>
          </a:p>
        </p:txBody>
      </p:sp>
    </p:spTree>
    <p:extLst>
      <p:ext uri="{BB962C8B-B14F-4D97-AF65-F5344CB8AC3E}">
        <p14:creationId xmlns:p14="http://schemas.microsoft.com/office/powerpoint/2010/main" val="344222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5" grpId="0"/>
      <p:bldP spid="16" grpId="0"/>
      <p:bldP spid="17" grpId="0"/>
      <p:bldP spid="18" grpId="0"/>
      <p:bldP spid="19" grpId="0" animBg="1"/>
      <p:bldP spid="20" grpId="0" animBg="1"/>
      <p:bldP spid="21" grpId="0"/>
      <p:bldP spid="22" grpId="0"/>
      <p:bldP spid="23" grpId="0" animBg="1"/>
      <p:bldP spid="24" grpId="0"/>
      <p:bldP spid="26" grpId="0"/>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07200" cy="869950"/>
          </a:xfrm>
          <a:prstGeom prst="rect">
            <a:avLst/>
          </a:prstGeom>
        </p:spPr>
      </p:pic>
      <p:sp>
        <p:nvSpPr>
          <p:cNvPr id="30" name="Title 3"/>
          <p:cNvSpPr txBox="1">
            <a:spLocks/>
          </p:cNvSpPr>
          <p:nvPr/>
        </p:nvSpPr>
        <p:spPr>
          <a:xfrm>
            <a:off x="300038" y="72756"/>
            <a:ext cx="473441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Speaking exercise</a:t>
            </a:r>
            <a:endParaRPr lang="en-GB" sz="3600" b="1" dirty="0">
              <a:solidFill>
                <a:schemeClr val="bg1"/>
              </a:solidFill>
            </a:endParaRPr>
          </a:p>
        </p:txBody>
      </p:sp>
      <p:sp>
        <p:nvSpPr>
          <p:cNvPr id="86" name="TextBox 85"/>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88" name="TextBox 87"/>
          <p:cNvSpPr txBox="1"/>
          <p:nvPr/>
        </p:nvSpPr>
        <p:spPr>
          <a:xfrm>
            <a:off x="300038" y="919371"/>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A  </a:t>
            </a:r>
          </a:p>
        </p:txBody>
      </p:sp>
      <p:sp>
        <p:nvSpPr>
          <p:cNvPr id="46" name="TextBox 45"/>
          <p:cNvSpPr txBox="1"/>
          <p:nvPr/>
        </p:nvSpPr>
        <p:spPr>
          <a:xfrm>
            <a:off x="300037" y="1300826"/>
            <a:ext cx="11747583" cy="2123658"/>
          </a:xfrm>
          <a:prstGeom prst="rect">
            <a:avLst/>
          </a:prstGeom>
          <a:noFill/>
        </p:spPr>
        <p:txBody>
          <a:bodyPr wrap="square" rtlCol="0">
            <a:spAutoFit/>
          </a:bodyPr>
          <a:lstStyle/>
          <a:p>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Read each sentence out to your partner in German, but </a:t>
            </a:r>
            <a:r>
              <a:rPr lang="en-GB" sz="2200" b="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do not say out loud the word that is crossed out</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You must decide which German word for ‘</a:t>
            </a:r>
            <a:r>
              <a:rPr lang="en-GB" sz="2200"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should be used (before the noun that you will not say!). This way your partner has to listen to the word for </a:t>
            </a:r>
            <a:r>
              <a:rPr lang="en-GB" sz="2200" b="1"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 </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and work out which word you missed out. They will choose between two pictures they have in front of them. They will then write out the whole sentence in German – so give them a moment to do this.</a:t>
            </a:r>
            <a:endParaRPr lang="en-GB" sz="2200" b="1" i="1" dirty="0">
              <a:solidFill>
                <a:srgbClr val="000066"/>
              </a:solidFill>
              <a:latin typeface="Century Gothic" panose="020B0502020202020204" pitchFamily="34" charset="0"/>
            </a:endParaRPr>
          </a:p>
        </p:txBody>
      </p:sp>
      <p:sp>
        <p:nvSpPr>
          <p:cNvPr id="90" name="TextBox 89"/>
          <p:cNvSpPr txBox="1"/>
          <p:nvPr/>
        </p:nvSpPr>
        <p:spPr>
          <a:xfrm>
            <a:off x="300038" y="3695742"/>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B  </a:t>
            </a:r>
          </a:p>
        </p:txBody>
      </p:sp>
      <p:sp>
        <p:nvSpPr>
          <p:cNvPr id="91" name="TextBox 90"/>
          <p:cNvSpPr txBox="1"/>
          <p:nvPr/>
        </p:nvSpPr>
        <p:spPr>
          <a:xfrm>
            <a:off x="300038" y="4093239"/>
            <a:ext cx="11521848" cy="1885131"/>
          </a:xfrm>
          <a:prstGeom prst="rect">
            <a:avLst/>
          </a:prstGeom>
          <a:noFill/>
        </p:spPr>
        <p:txBody>
          <a:bodyPr wrap="square" rtlCol="0">
            <a:spAutoFit/>
          </a:bodyPr>
          <a:lstStyle/>
          <a:p>
            <a:pPr>
              <a:lnSpc>
                <a:spcPct val="107000"/>
              </a:lnSpc>
              <a:spcAft>
                <a:spcPts val="800"/>
              </a:spcAft>
            </a:pP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Listen to your partner reading out 5 sentences. For each, tick the noun that matches the word for </a:t>
            </a:r>
            <a:r>
              <a:rPr lang="en-GB" sz="2200" b="1"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a:t>
            </a:r>
            <a:r>
              <a:rPr lang="en-GB" sz="2200"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that your partner says. They will not read the German noun but you will be able to tell which noun is missing by the gender of the word for </a:t>
            </a:r>
            <a:r>
              <a:rPr lang="en-GB" sz="2200" b="1"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a:t>
            </a:r>
            <a:r>
              <a:rPr lang="en-GB" sz="2200"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Then try to write the spelling of each whole sentence that your partner has read out. </a:t>
            </a:r>
            <a:endParaRPr lang="en-GB" sz="2200" dirty="0">
              <a:solidFill>
                <a:srgbClr val="00006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04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4734417" cy="707849"/>
          </a:xfrm>
        </p:spPr>
        <p:txBody>
          <a:bodyPr>
            <a:normAutofit/>
          </a:bodyPr>
          <a:lstStyle/>
          <a:p>
            <a:r>
              <a:rPr lang="en-GB" sz="3600" b="1" dirty="0">
                <a:solidFill>
                  <a:schemeClr val="bg1"/>
                </a:solidFill>
              </a:rPr>
              <a:t>Speaking exercise</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TextBox 8"/>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TextBox 24"/>
          <p:cNvSpPr txBox="1"/>
          <p:nvPr/>
        </p:nvSpPr>
        <p:spPr>
          <a:xfrm>
            <a:off x="6231468" y="1697369"/>
            <a:ext cx="5488513" cy="1938992"/>
          </a:xfrm>
          <a:prstGeom prst="rect">
            <a:avLst/>
          </a:prstGeom>
          <a:noFill/>
        </p:spPr>
        <p:txBody>
          <a:bodyPr wrap="square" rtlCol="0">
            <a:spAutoFit/>
          </a:bodyPr>
          <a:lstStyle/>
          <a:p>
            <a:pPr marL="342900" indent="-342900">
              <a:buAutoNum type="arabicPeriod"/>
            </a:pPr>
            <a:r>
              <a:rPr lang="en-GB" sz="2400" dirty="0">
                <a:solidFill>
                  <a:srgbClr val="000066"/>
                </a:solidFill>
                <a:latin typeface="Century Gothic" panose="020B0502020202020204" pitchFamily="34" charset="0"/>
              </a:rPr>
              <a:t>Das </a:t>
            </a:r>
            <a:r>
              <a:rPr lang="en-GB" sz="2400" strike="sngStrike" dirty="0" err="1">
                <a:solidFill>
                  <a:srgbClr val="000066"/>
                </a:solidFill>
                <a:latin typeface="Century Gothic" panose="020B0502020202020204" pitchFamily="34" charset="0"/>
              </a:rPr>
              <a:t>Mädchen</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spielt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Fußball</a:t>
            </a:r>
            <a:r>
              <a:rPr lang="en-GB" sz="2400" dirty="0">
                <a:solidFill>
                  <a:srgbClr val="000066"/>
                </a:solidFill>
                <a:latin typeface="Century Gothic" panose="020B0502020202020204" pitchFamily="34" charset="0"/>
              </a:rPr>
              <a:t>.</a:t>
            </a:r>
          </a:p>
          <a:p>
            <a:pPr marL="342900" indent="-342900">
              <a:buAutoNum type="arabicPeriod"/>
            </a:pPr>
            <a:r>
              <a:rPr lang="en-GB" sz="2400" dirty="0">
                <a:solidFill>
                  <a:srgbClr val="000066"/>
                </a:solidFill>
                <a:latin typeface="Century Gothic" panose="020B0502020202020204" pitchFamily="34" charset="0"/>
              </a:rPr>
              <a:t>Die </a:t>
            </a:r>
            <a:r>
              <a:rPr lang="en-GB" sz="2400" strike="sngStrike" dirty="0">
                <a:solidFill>
                  <a:srgbClr val="000066"/>
                </a:solidFill>
                <a:latin typeface="Century Gothic" panose="020B0502020202020204" pitchFamily="34" charset="0"/>
              </a:rPr>
              <a:t>Mutter</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trinkt</a:t>
            </a:r>
            <a:r>
              <a:rPr lang="en-GB" sz="2400" dirty="0">
                <a:solidFill>
                  <a:srgbClr val="000066"/>
                </a:solidFill>
                <a:latin typeface="Century Gothic" panose="020B0502020202020204" pitchFamily="34" charset="0"/>
              </a:rPr>
              <a:t> Wasser.</a:t>
            </a:r>
          </a:p>
          <a:p>
            <a:pPr marL="342900" indent="-342900">
              <a:buAutoNum type="arabicPeriod"/>
            </a:pPr>
            <a:r>
              <a:rPr lang="en-GB" sz="2400" dirty="0">
                <a:solidFill>
                  <a:srgbClr val="000066"/>
                </a:solidFill>
                <a:latin typeface="Century Gothic" panose="020B0502020202020204" pitchFamily="34" charset="0"/>
              </a:rPr>
              <a:t>Die </a:t>
            </a:r>
            <a:r>
              <a:rPr lang="en-GB" sz="2400" strike="sngStrike" dirty="0" err="1">
                <a:solidFill>
                  <a:srgbClr val="000066"/>
                </a:solidFill>
                <a:latin typeface="Century Gothic" panose="020B0502020202020204" pitchFamily="34" charset="0"/>
              </a:rPr>
              <a:t>Tür</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offen</a:t>
            </a:r>
            <a:r>
              <a:rPr lang="en-GB" sz="2400" dirty="0">
                <a:solidFill>
                  <a:srgbClr val="000066"/>
                </a:solidFill>
                <a:latin typeface="Century Gothic" panose="020B0502020202020204" pitchFamily="34" charset="0"/>
              </a:rPr>
              <a:t>.</a:t>
            </a:r>
          </a:p>
          <a:p>
            <a:pPr marL="342900" indent="-342900">
              <a:buAutoNum type="arabicPeriod"/>
            </a:pPr>
            <a:r>
              <a:rPr lang="en-GB" sz="2400" dirty="0">
                <a:solidFill>
                  <a:srgbClr val="000066"/>
                </a:solidFill>
                <a:latin typeface="Century Gothic" panose="020B0502020202020204" pitchFamily="34" charset="0"/>
              </a:rPr>
              <a:t>Das </a:t>
            </a:r>
            <a:r>
              <a:rPr lang="en-GB" sz="2400" strike="sngStrike" dirty="0">
                <a:solidFill>
                  <a:srgbClr val="000066"/>
                </a:solidFill>
                <a:latin typeface="Century Gothic" panose="020B0502020202020204" pitchFamily="34" charset="0"/>
              </a:rPr>
              <a:t>Monster</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groß</a:t>
            </a:r>
            <a:r>
              <a:rPr lang="en-GB" sz="2400" dirty="0">
                <a:solidFill>
                  <a:srgbClr val="000066"/>
                </a:solidFill>
                <a:latin typeface="Century Gothic" panose="020B0502020202020204" pitchFamily="34" charset="0"/>
              </a:rPr>
              <a:t>.</a:t>
            </a:r>
          </a:p>
          <a:p>
            <a:pPr marL="342900" indent="-342900">
              <a:buAutoNum type="arabicPeriod"/>
            </a:pPr>
            <a:r>
              <a:rPr lang="en-GB" sz="2400" dirty="0">
                <a:solidFill>
                  <a:srgbClr val="000066"/>
                </a:solidFill>
                <a:latin typeface="Century Gothic" panose="020B0502020202020204" pitchFamily="34" charset="0"/>
              </a:rPr>
              <a:t>Der </a:t>
            </a:r>
            <a:r>
              <a:rPr lang="en-GB" sz="2400" strike="sngStrike" dirty="0">
                <a:solidFill>
                  <a:srgbClr val="000066"/>
                </a:solidFill>
                <a:latin typeface="Century Gothic" panose="020B0502020202020204" pitchFamily="34" charset="0"/>
              </a:rPr>
              <a:t>Mann</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lächelt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schön</a:t>
            </a:r>
            <a:r>
              <a:rPr lang="en-GB" sz="2400" dirty="0">
                <a:solidFill>
                  <a:srgbClr val="000066"/>
                </a:solidFill>
                <a:latin typeface="Century Gothic" panose="020B0502020202020204" pitchFamily="34" charset="0"/>
              </a:rPr>
              <a:t>.</a:t>
            </a:r>
          </a:p>
        </p:txBody>
      </p:sp>
      <p:sp>
        <p:nvSpPr>
          <p:cNvPr id="2" name="TextBox 1"/>
          <p:cNvSpPr txBox="1"/>
          <p:nvPr/>
        </p:nvSpPr>
        <p:spPr>
          <a:xfrm>
            <a:off x="249242" y="1697369"/>
            <a:ext cx="5931430" cy="1938992"/>
          </a:xfrm>
          <a:prstGeom prst="rect">
            <a:avLst/>
          </a:prstGeom>
          <a:noFill/>
        </p:spPr>
        <p:txBody>
          <a:bodyPr wrap="square" rtlCol="0">
            <a:spAutoFit/>
          </a:bodyPr>
          <a:lstStyle/>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girl</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spielt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Fußball</a:t>
            </a:r>
            <a:r>
              <a:rPr lang="en-GB" sz="2400" dirty="0">
                <a:solidFill>
                  <a:srgbClr val="000066"/>
                </a:solidFill>
                <a:latin typeface="Century Gothic" panose="020B0502020202020204" pitchFamily="34" charset="0"/>
              </a:rPr>
              <a:t>.</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mother</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trinkt</a:t>
            </a:r>
            <a:r>
              <a:rPr lang="en-GB" sz="2400" dirty="0">
                <a:solidFill>
                  <a:srgbClr val="000066"/>
                </a:solidFill>
                <a:latin typeface="Century Gothic" panose="020B0502020202020204" pitchFamily="34" charset="0"/>
              </a:rPr>
              <a:t> Wasser.</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door</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offen</a:t>
            </a:r>
            <a:r>
              <a:rPr lang="en-GB" sz="2400" dirty="0">
                <a:solidFill>
                  <a:srgbClr val="000066"/>
                </a:solidFill>
                <a:latin typeface="Century Gothic" panose="020B0502020202020204" pitchFamily="34" charset="0"/>
              </a:rPr>
              <a:t>.</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monster</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groß</a:t>
            </a:r>
            <a:r>
              <a:rPr lang="en-GB" sz="2400" dirty="0">
                <a:solidFill>
                  <a:srgbClr val="000066"/>
                </a:solidFill>
                <a:latin typeface="Century Gothic" panose="020B0502020202020204" pitchFamily="34" charset="0"/>
              </a:rPr>
              <a:t>.</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man</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lächelt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schön</a:t>
            </a:r>
            <a:r>
              <a:rPr lang="en-GB" sz="2400" dirty="0">
                <a:solidFill>
                  <a:srgbClr val="000066"/>
                </a:solidFill>
                <a:latin typeface="Century Gothic" panose="020B0502020202020204" pitchFamily="34" charset="0"/>
              </a:rPr>
              <a:t>.</a:t>
            </a:r>
          </a:p>
        </p:txBody>
      </p:sp>
      <p:sp>
        <p:nvSpPr>
          <p:cNvPr id="5" name="TextBox 4"/>
          <p:cNvSpPr txBox="1"/>
          <p:nvPr/>
        </p:nvSpPr>
        <p:spPr>
          <a:xfrm>
            <a:off x="283108" y="1282522"/>
            <a:ext cx="3556000"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A</a:t>
            </a:r>
          </a:p>
        </p:txBody>
      </p:sp>
    </p:spTree>
    <p:extLst>
      <p:ext uri="{BB962C8B-B14F-4D97-AF65-F5344CB8AC3E}">
        <p14:creationId xmlns:p14="http://schemas.microsoft.com/office/powerpoint/2010/main" val="308851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88" y="969546"/>
            <a:ext cx="496656" cy="10116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121" y="1094915"/>
            <a:ext cx="1026664" cy="7169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5" y="2213214"/>
            <a:ext cx="773494" cy="7879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92" y="2158860"/>
            <a:ext cx="859903" cy="862798"/>
          </a:xfrm>
          <a:prstGeom prst="rect">
            <a:avLst/>
          </a:prstGeom>
        </p:spPr>
      </p:pic>
      <p:pic>
        <p:nvPicPr>
          <p:cNvPr id="10" name="Picture 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8568" y="3235391"/>
            <a:ext cx="1129758" cy="74394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031" y="3224989"/>
            <a:ext cx="539653" cy="879170"/>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6807200" cy="869950"/>
          </a:xfrm>
          <a:prstGeom prst="rect">
            <a:avLst/>
          </a:prstGeom>
        </p:spPr>
      </p:pic>
      <p:sp>
        <p:nvSpPr>
          <p:cNvPr id="30" name="Title 3"/>
          <p:cNvSpPr txBox="1">
            <a:spLocks/>
          </p:cNvSpPr>
          <p:nvPr/>
        </p:nvSpPr>
        <p:spPr>
          <a:xfrm>
            <a:off x="300038" y="72756"/>
            <a:ext cx="473441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Speaking exercise</a:t>
            </a:r>
            <a:endParaRPr lang="en-GB" sz="3600" b="1" dirty="0">
              <a:solidFill>
                <a:schemeClr val="bg1"/>
              </a:solidFill>
            </a:endParaRPr>
          </a:p>
        </p:txBody>
      </p:sp>
      <p:sp>
        <p:nvSpPr>
          <p:cNvPr id="3" name="Rectangle 2"/>
          <p:cNvSpPr/>
          <p:nvPr/>
        </p:nvSpPr>
        <p:spPr>
          <a:xfrm>
            <a:off x="694265" y="917210"/>
            <a:ext cx="1121948"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862668" y="917214"/>
            <a:ext cx="1085390" cy="109785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99896" y="125333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1.</a:t>
            </a:r>
          </a:p>
        </p:txBody>
      </p:sp>
      <p:sp>
        <p:nvSpPr>
          <p:cNvPr id="34" name="Rectangle 33"/>
          <p:cNvSpPr/>
          <p:nvPr/>
        </p:nvSpPr>
        <p:spPr>
          <a:xfrm>
            <a:off x="2994513" y="917210"/>
            <a:ext cx="8164554"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V="1">
            <a:off x="3194195" y="1784298"/>
            <a:ext cx="1266538"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870597" y="17842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190456" y="1784298"/>
            <a:ext cx="1424155" cy="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949203" y="17842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94268" y="2085605"/>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862671" y="2085609"/>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994516" y="2085605"/>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p:cNvCxnSpPr/>
          <p:nvPr/>
        </p:nvCxnSpPr>
        <p:spPr>
          <a:xfrm flipV="1">
            <a:off x="3194198" y="2952693"/>
            <a:ext cx="1266535"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918726" y="295269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190459" y="2952693"/>
            <a:ext cx="1417055" cy="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977370" y="29526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94271" y="3152408"/>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862674" y="3152412"/>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2994519" y="3152408"/>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p:cNvCxnSpPr/>
          <p:nvPr/>
        </p:nvCxnSpPr>
        <p:spPr>
          <a:xfrm flipV="1">
            <a:off x="3194201" y="4019496"/>
            <a:ext cx="1266532"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950813" y="40194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190462" y="4019496"/>
            <a:ext cx="1424149" cy="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977373" y="4019501"/>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94271" y="4219203"/>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862674" y="4219207"/>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2994519" y="4219203"/>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p:cNvCxnSpPr/>
          <p:nvPr/>
        </p:nvCxnSpPr>
        <p:spPr>
          <a:xfrm flipV="1">
            <a:off x="3194201" y="5084872"/>
            <a:ext cx="1266532" cy="142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918729" y="5086291"/>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190462" y="5084872"/>
            <a:ext cx="1424149" cy="1426"/>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977373" y="50862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94272" y="5286002"/>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862675" y="5286006"/>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2994520" y="5286002"/>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V="1">
            <a:off x="3194202" y="6147376"/>
            <a:ext cx="1266531" cy="5715"/>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966856" y="6147376"/>
            <a:ext cx="1848282" cy="571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190463" y="6147376"/>
            <a:ext cx="1568380" cy="572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8993416" y="6153095"/>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99896" y="2343778"/>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2.</a:t>
            </a:r>
          </a:p>
        </p:txBody>
      </p:sp>
      <p:sp>
        <p:nvSpPr>
          <p:cNvPr id="79" name="TextBox 78"/>
          <p:cNvSpPr txBox="1"/>
          <p:nvPr/>
        </p:nvSpPr>
        <p:spPr>
          <a:xfrm>
            <a:off x="199896" y="340730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3.</a:t>
            </a:r>
          </a:p>
        </p:txBody>
      </p:sp>
      <p:sp>
        <p:nvSpPr>
          <p:cNvPr id="80" name="TextBox 79"/>
          <p:cNvSpPr txBox="1"/>
          <p:nvPr/>
        </p:nvSpPr>
        <p:spPr>
          <a:xfrm>
            <a:off x="206713" y="4470836"/>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4.</a:t>
            </a:r>
          </a:p>
        </p:txBody>
      </p:sp>
      <p:sp>
        <p:nvSpPr>
          <p:cNvPr id="81" name="TextBox 80"/>
          <p:cNvSpPr txBox="1"/>
          <p:nvPr/>
        </p:nvSpPr>
        <p:spPr>
          <a:xfrm>
            <a:off x="233980" y="5531511"/>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5.</a:t>
            </a:r>
          </a:p>
        </p:txBody>
      </p:sp>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5532" y="4282893"/>
            <a:ext cx="750633" cy="874266"/>
          </a:xfrm>
          <a:prstGeom prst="rect">
            <a:avLst/>
          </a:prstGeom>
        </p:spPr>
      </p:pic>
      <p:pic>
        <p:nvPicPr>
          <p:cNvPr id="83" name="Picture 2" descr="Image result for monster free clip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908" y="4249119"/>
            <a:ext cx="604957" cy="94037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810" y="5426263"/>
            <a:ext cx="999234" cy="721113"/>
          </a:xfrm>
          <a:prstGeom prst="rect">
            <a:avLst/>
          </a:prstGeom>
        </p:spPr>
      </p:pic>
      <p:pic>
        <p:nvPicPr>
          <p:cNvPr id="85" name="Picture 84"/>
          <p:cNvPicPr>
            <a:picLocks noChangeAspect="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79814" y="5333975"/>
            <a:ext cx="420858" cy="893950"/>
          </a:xfrm>
          <a:prstGeom prst="rect">
            <a:avLst/>
          </a:prstGeom>
        </p:spPr>
      </p:pic>
      <p:sp>
        <p:nvSpPr>
          <p:cNvPr id="86" name="TextBox 85"/>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88" name="TextBox 87"/>
          <p:cNvSpPr txBox="1"/>
          <p:nvPr/>
        </p:nvSpPr>
        <p:spPr>
          <a:xfrm>
            <a:off x="9714975" y="293728"/>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B</a:t>
            </a:r>
          </a:p>
        </p:txBody>
      </p:sp>
    </p:spTree>
    <p:extLst>
      <p:ext uri="{BB962C8B-B14F-4D97-AF65-F5344CB8AC3E}">
        <p14:creationId xmlns:p14="http://schemas.microsoft.com/office/powerpoint/2010/main" val="13918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88" y="969546"/>
            <a:ext cx="496656" cy="10116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4121" y="1094915"/>
            <a:ext cx="1026664" cy="7169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895" y="2213214"/>
            <a:ext cx="773494" cy="7879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92" y="2158860"/>
            <a:ext cx="859903" cy="862798"/>
          </a:xfrm>
          <a:prstGeom prst="rect">
            <a:avLst/>
          </a:prstGeom>
        </p:spPr>
      </p:pic>
      <p:pic>
        <p:nvPicPr>
          <p:cNvPr id="10" name="Picture 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8568" y="3235391"/>
            <a:ext cx="1129758" cy="74394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031" y="3224989"/>
            <a:ext cx="539653" cy="879170"/>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6807200" cy="869950"/>
          </a:xfrm>
          <a:prstGeom prst="rect">
            <a:avLst/>
          </a:prstGeom>
        </p:spPr>
      </p:pic>
      <p:sp>
        <p:nvSpPr>
          <p:cNvPr id="30" name="Title 3"/>
          <p:cNvSpPr txBox="1">
            <a:spLocks/>
          </p:cNvSpPr>
          <p:nvPr/>
        </p:nvSpPr>
        <p:spPr>
          <a:xfrm>
            <a:off x="300038" y="72756"/>
            <a:ext cx="473441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Speaking exercise</a:t>
            </a:r>
            <a:endParaRPr lang="en-GB" sz="3600" b="1" dirty="0">
              <a:solidFill>
                <a:schemeClr val="bg1"/>
              </a:solidFill>
            </a:endParaRPr>
          </a:p>
        </p:txBody>
      </p:sp>
      <p:sp>
        <p:nvSpPr>
          <p:cNvPr id="3" name="Rectangle 2"/>
          <p:cNvSpPr/>
          <p:nvPr/>
        </p:nvSpPr>
        <p:spPr>
          <a:xfrm>
            <a:off x="694265" y="917210"/>
            <a:ext cx="1121948"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862668" y="917214"/>
            <a:ext cx="1085390" cy="109785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99896" y="125333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1.</a:t>
            </a:r>
          </a:p>
        </p:txBody>
      </p:sp>
      <p:sp>
        <p:nvSpPr>
          <p:cNvPr id="34" name="Rectangle 33"/>
          <p:cNvSpPr/>
          <p:nvPr/>
        </p:nvSpPr>
        <p:spPr>
          <a:xfrm>
            <a:off x="2994513" y="917210"/>
            <a:ext cx="8164554"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V="1">
            <a:off x="3194195" y="1784298"/>
            <a:ext cx="1266538"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870597" y="17842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190456" y="1784298"/>
            <a:ext cx="1424155" cy="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949203" y="17842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94268" y="2085605"/>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862671" y="2085609"/>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994516" y="2085605"/>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p:cNvCxnSpPr/>
          <p:nvPr/>
        </p:nvCxnSpPr>
        <p:spPr>
          <a:xfrm flipV="1">
            <a:off x="3194198" y="2952693"/>
            <a:ext cx="1266535"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918726" y="295269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190459" y="2952693"/>
            <a:ext cx="1417055" cy="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977370" y="29526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94271" y="3152408"/>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862674" y="3152412"/>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2994519" y="3152408"/>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p:cNvCxnSpPr/>
          <p:nvPr/>
        </p:nvCxnSpPr>
        <p:spPr>
          <a:xfrm flipV="1">
            <a:off x="3194201" y="4019496"/>
            <a:ext cx="1266532"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950813" y="40194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190462" y="4019496"/>
            <a:ext cx="1424149" cy="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977373" y="4019501"/>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94271" y="4219203"/>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862674" y="4219207"/>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2994519" y="4219203"/>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p:cNvCxnSpPr/>
          <p:nvPr/>
        </p:nvCxnSpPr>
        <p:spPr>
          <a:xfrm flipV="1">
            <a:off x="3194201" y="5084872"/>
            <a:ext cx="1266532" cy="142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918729" y="5086291"/>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7190462" y="5084872"/>
            <a:ext cx="1424149" cy="1426"/>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977373" y="50862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94272" y="5286002"/>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862675" y="5286006"/>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2994520" y="5286002"/>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V="1">
            <a:off x="3194202" y="6147376"/>
            <a:ext cx="1266531" cy="5715"/>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966856" y="6147376"/>
            <a:ext cx="1848282" cy="571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190463" y="6147376"/>
            <a:ext cx="1568380" cy="572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8993416" y="6153095"/>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99896" y="2343778"/>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2.</a:t>
            </a:r>
          </a:p>
        </p:txBody>
      </p:sp>
      <p:sp>
        <p:nvSpPr>
          <p:cNvPr id="79" name="TextBox 78"/>
          <p:cNvSpPr txBox="1"/>
          <p:nvPr/>
        </p:nvSpPr>
        <p:spPr>
          <a:xfrm>
            <a:off x="199896" y="340730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3.</a:t>
            </a:r>
          </a:p>
        </p:txBody>
      </p:sp>
      <p:sp>
        <p:nvSpPr>
          <p:cNvPr id="80" name="TextBox 79"/>
          <p:cNvSpPr txBox="1"/>
          <p:nvPr/>
        </p:nvSpPr>
        <p:spPr>
          <a:xfrm>
            <a:off x="206713" y="4470836"/>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4.</a:t>
            </a:r>
          </a:p>
        </p:txBody>
      </p:sp>
      <p:sp>
        <p:nvSpPr>
          <p:cNvPr id="81" name="TextBox 80"/>
          <p:cNvSpPr txBox="1"/>
          <p:nvPr/>
        </p:nvSpPr>
        <p:spPr>
          <a:xfrm>
            <a:off x="233980" y="5531511"/>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5.</a:t>
            </a:r>
          </a:p>
        </p:txBody>
      </p:sp>
      <p:pic>
        <p:nvPicPr>
          <p:cNvPr id="82" name="Picture 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5532" y="4282893"/>
            <a:ext cx="750633" cy="874266"/>
          </a:xfrm>
          <a:prstGeom prst="rect">
            <a:avLst/>
          </a:prstGeom>
        </p:spPr>
      </p:pic>
      <p:pic>
        <p:nvPicPr>
          <p:cNvPr id="83" name="Picture 2" descr="Image result for monster free clip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2908" y="4249119"/>
            <a:ext cx="604957" cy="94037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1810" y="5426263"/>
            <a:ext cx="999234" cy="721113"/>
          </a:xfrm>
          <a:prstGeom prst="rect">
            <a:avLst/>
          </a:prstGeom>
        </p:spPr>
      </p:pic>
      <p:pic>
        <p:nvPicPr>
          <p:cNvPr id="85" name="Picture 84"/>
          <p:cNvPicPr>
            <a:picLocks noChangeAspect="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79814" y="5333975"/>
            <a:ext cx="420858" cy="893950"/>
          </a:xfrm>
          <a:prstGeom prst="rect">
            <a:avLst/>
          </a:prstGeom>
        </p:spPr>
      </p:pic>
      <p:sp>
        <p:nvSpPr>
          <p:cNvPr id="86" name="TextBox 85"/>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88" name="TextBox 87"/>
          <p:cNvSpPr txBox="1"/>
          <p:nvPr/>
        </p:nvSpPr>
        <p:spPr>
          <a:xfrm>
            <a:off x="9714975" y="293728"/>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B</a:t>
            </a:r>
          </a:p>
        </p:txBody>
      </p:sp>
      <p:pic>
        <p:nvPicPr>
          <p:cNvPr id="2050"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2348099" y="1374560"/>
            <a:ext cx="934334" cy="9343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4097" y="1320424"/>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Das</a:t>
            </a:r>
            <a:endParaRPr lang="en-GB" dirty="0">
              <a:latin typeface="Century Gothic" panose="020B0502020202020204" pitchFamily="34" charset="0"/>
            </a:endParaRPr>
          </a:p>
        </p:txBody>
      </p:sp>
      <p:sp>
        <p:nvSpPr>
          <p:cNvPr id="87" name="TextBox 86"/>
          <p:cNvSpPr txBox="1"/>
          <p:nvPr/>
        </p:nvSpPr>
        <p:spPr>
          <a:xfrm>
            <a:off x="4920020" y="1314349"/>
            <a:ext cx="1895980" cy="461665"/>
          </a:xfrm>
          <a:prstGeom prst="rect">
            <a:avLst/>
          </a:prstGeom>
          <a:noFill/>
        </p:spPr>
        <p:txBody>
          <a:bodyPr wrap="square" rtlCol="0">
            <a:spAutoFit/>
          </a:bodyPr>
          <a:lstStyle/>
          <a:p>
            <a:pPr algn="ctr"/>
            <a:r>
              <a:rPr lang="en-GB" sz="2400" dirty="0" err="1">
                <a:latin typeface="Century Gothic" panose="020B0502020202020204" pitchFamily="34" charset="0"/>
              </a:rPr>
              <a:t>Mädchen</a:t>
            </a:r>
            <a:endParaRPr lang="en-GB" dirty="0">
              <a:latin typeface="Century Gothic" panose="020B0502020202020204" pitchFamily="34" charset="0"/>
            </a:endParaRPr>
          </a:p>
        </p:txBody>
      </p:sp>
      <p:sp>
        <p:nvSpPr>
          <p:cNvPr id="89" name="TextBox 88"/>
          <p:cNvSpPr txBox="1"/>
          <p:nvPr/>
        </p:nvSpPr>
        <p:spPr>
          <a:xfrm>
            <a:off x="6965232" y="1322633"/>
            <a:ext cx="1895980" cy="461665"/>
          </a:xfrm>
          <a:prstGeom prst="rect">
            <a:avLst/>
          </a:prstGeom>
          <a:noFill/>
        </p:spPr>
        <p:txBody>
          <a:bodyPr wrap="square" rtlCol="0">
            <a:spAutoFit/>
          </a:bodyPr>
          <a:lstStyle/>
          <a:p>
            <a:pPr algn="ctr"/>
            <a:r>
              <a:rPr lang="en-GB" sz="2400" dirty="0" err="1">
                <a:latin typeface="Century Gothic" panose="020B0502020202020204" pitchFamily="34" charset="0"/>
              </a:rPr>
              <a:t>spielt</a:t>
            </a:r>
            <a:endParaRPr lang="en-GB" dirty="0">
              <a:latin typeface="Century Gothic" panose="020B0502020202020204" pitchFamily="34" charset="0"/>
            </a:endParaRPr>
          </a:p>
        </p:txBody>
      </p:sp>
      <p:sp>
        <p:nvSpPr>
          <p:cNvPr id="90" name="TextBox 89"/>
          <p:cNvSpPr txBox="1"/>
          <p:nvPr/>
        </p:nvSpPr>
        <p:spPr>
          <a:xfrm>
            <a:off x="8917548" y="1315045"/>
            <a:ext cx="1895980" cy="461665"/>
          </a:xfrm>
          <a:prstGeom prst="rect">
            <a:avLst/>
          </a:prstGeom>
          <a:noFill/>
        </p:spPr>
        <p:txBody>
          <a:bodyPr wrap="square" rtlCol="0">
            <a:spAutoFit/>
          </a:bodyPr>
          <a:lstStyle/>
          <a:p>
            <a:pPr algn="ctr"/>
            <a:r>
              <a:rPr lang="en-GB" sz="2400" dirty="0" err="1">
                <a:latin typeface="Century Gothic" panose="020B0502020202020204" pitchFamily="34" charset="0"/>
              </a:rPr>
              <a:t>Fußball</a:t>
            </a:r>
            <a:r>
              <a:rPr lang="en-GB" sz="2400" dirty="0">
                <a:latin typeface="Century Gothic" panose="020B0502020202020204" pitchFamily="34" charset="0"/>
              </a:rPr>
              <a:t>.</a:t>
            </a:r>
            <a:endParaRPr lang="en-GB" dirty="0">
              <a:latin typeface="Century Gothic" panose="020B0502020202020204" pitchFamily="34" charset="0"/>
            </a:endParaRPr>
          </a:p>
        </p:txBody>
      </p:sp>
      <p:pic>
        <p:nvPicPr>
          <p:cNvPr id="91"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53272" y="2436459"/>
            <a:ext cx="934334" cy="934334"/>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3006158" y="2465541"/>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Die</a:t>
            </a:r>
            <a:endParaRPr lang="en-GB" dirty="0">
              <a:latin typeface="Century Gothic" panose="020B0502020202020204" pitchFamily="34" charset="0"/>
            </a:endParaRPr>
          </a:p>
        </p:txBody>
      </p:sp>
      <p:sp>
        <p:nvSpPr>
          <p:cNvPr id="93" name="TextBox 92"/>
          <p:cNvSpPr txBox="1"/>
          <p:nvPr/>
        </p:nvSpPr>
        <p:spPr>
          <a:xfrm>
            <a:off x="4911220" y="2508233"/>
            <a:ext cx="1895980" cy="461665"/>
          </a:xfrm>
          <a:prstGeom prst="rect">
            <a:avLst/>
          </a:prstGeom>
          <a:noFill/>
        </p:spPr>
        <p:txBody>
          <a:bodyPr wrap="square" rtlCol="0">
            <a:spAutoFit/>
          </a:bodyPr>
          <a:lstStyle/>
          <a:p>
            <a:pPr algn="ctr"/>
            <a:r>
              <a:rPr lang="en-GB" sz="2400" dirty="0">
                <a:latin typeface="Century Gothic" panose="020B0502020202020204" pitchFamily="34" charset="0"/>
              </a:rPr>
              <a:t>Mutter</a:t>
            </a:r>
            <a:endParaRPr lang="en-GB" dirty="0">
              <a:latin typeface="Century Gothic" panose="020B0502020202020204" pitchFamily="34" charset="0"/>
            </a:endParaRPr>
          </a:p>
        </p:txBody>
      </p:sp>
      <p:sp>
        <p:nvSpPr>
          <p:cNvPr id="94" name="TextBox 93"/>
          <p:cNvSpPr txBox="1"/>
          <p:nvPr/>
        </p:nvSpPr>
        <p:spPr>
          <a:xfrm>
            <a:off x="7169329" y="2498841"/>
            <a:ext cx="1493408" cy="461665"/>
          </a:xfrm>
          <a:prstGeom prst="rect">
            <a:avLst/>
          </a:prstGeom>
          <a:noFill/>
        </p:spPr>
        <p:txBody>
          <a:bodyPr wrap="square" rtlCol="0">
            <a:spAutoFit/>
          </a:bodyPr>
          <a:lstStyle/>
          <a:p>
            <a:pPr algn="ctr"/>
            <a:r>
              <a:rPr lang="en-GB" sz="2400" dirty="0" err="1">
                <a:latin typeface="Century Gothic" panose="020B0502020202020204" pitchFamily="34" charset="0"/>
              </a:rPr>
              <a:t>trinkt</a:t>
            </a:r>
            <a:endParaRPr lang="en-GB" dirty="0">
              <a:latin typeface="Century Gothic" panose="020B0502020202020204" pitchFamily="34" charset="0"/>
            </a:endParaRPr>
          </a:p>
        </p:txBody>
      </p:sp>
      <p:sp>
        <p:nvSpPr>
          <p:cNvPr id="95" name="TextBox 94"/>
          <p:cNvSpPr txBox="1"/>
          <p:nvPr/>
        </p:nvSpPr>
        <p:spPr>
          <a:xfrm>
            <a:off x="8935302" y="2508232"/>
            <a:ext cx="1895980" cy="461665"/>
          </a:xfrm>
          <a:prstGeom prst="rect">
            <a:avLst/>
          </a:prstGeom>
          <a:noFill/>
        </p:spPr>
        <p:txBody>
          <a:bodyPr wrap="square" rtlCol="0">
            <a:spAutoFit/>
          </a:bodyPr>
          <a:lstStyle/>
          <a:p>
            <a:pPr algn="ctr"/>
            <a:r>
              <a:rPr lang="en-GB" sz="2400" dirty="0">
                <a:latin typeface="Century Gothic" panose="020B0502020202020204" pitchFamily="34" charset="0"/>
              </a:rPr>
              <a:t>Wasser.</a:t>
            </a:r>
            <a:endParaRPr lang="en-GB" dirty="0">
              <a:latin typeface="Century Gothic" panose="020B0502020202020204" pitchFamily="34" charset="0"/>
            </a:endParaRPr>
          </a:p>
        </p:txBody>
      </p:sp>
      <p:sp>
        <p:nvSpPr>
          <p:cNvPr id="96" name="TextBox 95"/>
          <p:cNvSpPr txBox="1"/>
          <p:nvPr/>
        </p:nvSpPr>
        <p:spPr>
          <a:xfrm>
            <a:off x="2998138" y="3548382"/>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Die</a:t>
            </a:r>
            <a:endParaRPr lang="en-GB" dirty="0">
              <a:latin typeface="Century Gothic" panose="020B0502020202020204" pitchFamily="34" charset="0"/>
            </a:endParaRPr>
          </a:p>
        </p:txBody>
      </p:sp>
      <p:sp>
        <p:nvSpPr>
          <p:cNvPr id="97" name="TextBox 96"/>
          <p:cNvSpPr txBox="1"/>
          <p:nvPr/>
        </p:nvSpPr>
        <p:spPr>
          <a:xfrm>
            <a:off x="5288208" y="3591074"/>
            <a:ext cx="1192800" cy="461665"/>
          </a:xfrm>
          <a:prstGeom prst="rect">
            <a:avLst/>
          </a:prstGeom>
          <a:noFill/>
        </p:spPr>
        <p:txBody>
          <a:bodyPr wrap="square" rtlCol="0">
            <a:spAutoFit/>
          </a:bodyPr>
          <a:lstStyle/>
          <a:p>
            <a:pPr algn="ctr"/>
            <a:r>
              <a:rPr lang="en-GB" sz="2400" dirty="0" err="1">
                <a:latin typeface="Century Gothic" panose="020B0502020202020204" pitchFamily="34" charset="0"/>
              </a:rPr>
              <a:t>Tür</a:t>
            </a:r>
            <a:endParaRPr lang="en-GB" dirty="0">
              <a:latin typeface="Century Gothic" panose="020B0502020202020204" pitchFamily="34" charset="0"/>
            </a:endParaRPr>
          </a:p>
        </p:txBody>
      </p:sp>
      <p:sp>
        <p:nvSpPr>
          <p:cNvPr id="98" name="TextBox 97"/>
          <p:cNvSpPr txBox="1"/>
          <p:nvPr/>
        </p:nvSpPr>
        <p:spPr>
          <a:xfrm>
            <a:off x="7161309" y="3581682"/>
            <a:ext cx="1493408" cy="461665"/>
          </a:xfrm>
          <a:prstGeom prst="rect">
            <a:avLst/>
          </a:prstGeom>
          <a:noFill/>
        </p:spPr>
        <p:txBody>
          <a:bodyPr wrap="square" rtlCol="0">
            <a:spAutoFit/>
          </a:bodyPr>
          <a:lstStyle/>
          <a:p>
            <a:pPr algn="ctr"/>
            <a:r>
              <a:rPr lang="en-GB" sz="2400" dirty="0" err="1">
                <a:latin typeface="Century Gothic" panose="020B0502020202020204" pitchFamily="34" charset="0"/>
              </a:rPr>
              <a:t>ist</a:t>
            </a:r>
            <a:endParaRPr lang="en-GB" dirty="0">
              <a:latin typeface="Century Gothic" panose="020B0502020202020204" pitchFamily="34" charset="0"/>
            </a:endParaRPr>
          </a:p>
        </p:txBody>
      </p:sp>
      <p:sp>
        <p:nvSpPr>
          <p:cNvPr id="99" name="TextBox 98"/>
          <p:cNvSpPr txBox="1"/>
          <p:nvPr/>
        </p:nvSpPr>
        <p:spPr>
          <a:xfrm>
            <a:off x="8927282" y="3591073"/>
            <a:ext cx="1895980" cy="461665"/>
          </a:xfrm>
          <a:prstGeom prst="rect">
            <a:avLst/>
          </a:prstGeom>
          <a:noFill/>
        </p:spPr>
        <p:txBody>
          <a:bodyPr wrap="square" rtlCol="0">
            <a:spAutoFit/>
          </a:bodyPr>
          <a:lstStyle/>
          <a:p>
            <a:pPr algn="ctr"/>
            <a:r>
              <a:rPr lang="en-GB" sz="2400" dirty="0" err="1">
                <a:latin typeface="Century Gothic" panose="020B0502020202020204" pitchFamily="34" charset="0"/>
              </a:rPr>
              <a:t>offen</a:t>
            </a:r>
            <a:r>
              <a:rPr lang="en-GB" sz="2400" dirty="0">
                <a:latin typeface="Century Gothic" panose="020B0502020202020204" pitchFamily="34" charset="0"/>
              </a:rPr>
              <a:t>.</a:t>
            </a:r>
            <a:endParaRPr lang="en-GB" dirty="0">
              <a:latin typeface="Century Gothic" panose="020B0502020202020204" pitchFamily="34" charset="0"/>
            </a:endParaRPr>
          </a:p>
        </p:txBody>
      </p:sp>
      <p:sp>
        <p:nvSpPr>
          <p:cNvPr id="100" name="TextBox 99"/>
          <p:cNvSpPr txBox="1"/>
          <p:nvPr/>
        </p:nvSpPr>
        <p:spPr>
          <a:xfrm>
            <a:off x="3046264" y="4623207"/>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Das</a:t>
            </a:r>
            <a:endParaRPr lang="en-GB" dirty="0">
              <a:latin typeface="Century Gothic" panose="020B0502020202020204" pitchFamily="34" charset="0"/>
            </a:endParaRPr>
          </a:p>
        </p:txBody>
      </p:sp>
      <p:sp>
        <p:nvSpPr>
          <p:cNvPr id="101" name="TextBox 100"/>
          <p:cNvSpPr txBox="1"/>
          <p:nvPr/>
        </p:nvSpPr>
        <p:spPr>
          <a:xfrm>
            <a:off x="5095704" y="4649857"/>
            <a:ext cx="1545911" cy="461665"/>
          </a:xfrm>
          <a:prstGeom prst="rect">
            <a:avLst/>
          </a:prstGeom>
          <a:noFill/>
        </p:spPr>
        <p:txBody>
          <a:bodyPr wrap="square" rtlCol="0">
            <a:spAutoFit/>
          </a:bodyPr>
          <a:lstStyle/>
          <a:p>
            <a:pPr algn="ctr"/>
            <a:r>
              <a:rPr lang="en-GB" sz="2400" dirty="0">
                <a:latin typeface="Century Gothic" panose="020B0502020202020204" pitchFamily="34" charset="0"/>
              </a:rPr>
              <a:t>Monster</a:t>
            </a:r>
            <a:endParaRPr lang="en-GB" dirty="0">
              <a:latin typeface="Century Gothic" panose="020B0502020202020204" pitchFamily="34" charset="0"/>
            </a:endParaRPr>
          </a:p>
        </p:txBody>
      </p:sp>
      <p:sp>
        <p:nvSpPr>
          <p:cNvPr id="102" name="TextBox 101"/>
          <p:cNvSpPr txBox="1"/>
          <p:nvPr/>
        </p:nvSpPr>
        <p:spPr>
          <a:xfrm>
            <a:off x="7209435" y="4624423"/>
            <a:ext cx="1493408" cy="461665"/>
          </a:xfrm>
          <a:prstGeom prst="rect">
            <a:avLst/>
          </a:prstGeom>
          <a:noFill/>
        </p:spPr>
        <p:txBody>
          <a:bodyPr wrap="square" rtlCol="0">
            <a:spAutoFit/>
          </a:bodyPr>
          <a:lstStyle/>
          <a:p>
            <a:pPr algn="ctr"/>
            <a:r>
              <a:rPr lang="en-GB" sz="2400" dirty="0" err="1">
                <a:latin typeface="Century Gothic" panose="020B0502020202020204" pitchFamily="34" charset="0"/>
              </a:rPr>
              <a:t>ist</a:t>
            </a:r>
            <a:endParaRPr lang="en-GB" dirty="0">
              <a:latin typeface="Century Gothic" panose="020B0502020202020204" pitchFamily="34" charset="0"/>
            </a:endParaRPr>
          </a:p>
        </p:txBody>
      </p:sp>
      <p:sp>
        <p:nvSpPr>
          <p:cNvPr id="103" name="TextBox 102"/>
          <p:cNvSpPr txBox="1"/>
          <p:nvPr/>
        </p:nvSpPr>
        <p:spPr>
          <a:xfrm>
            <a:off x="9328332" y="4665898"/>
            <a:ext cx="1323624" cy="461665"/>
          </a:xfrm>
          <a:prstGeom prst="rect">
            <a:avLst/>
          </a:prstGeom>
          <a:noFill/>
        </p:spPr>
        <p:txBody>
          <a:bodyPr wrap="square" rtlCol="0">
            <a:spAutoFit/>
          </a:bodyPr>
          <a:lstStyle/>
          <a:p>
            <a:pPr algn="ctr"/>
            <a:r>
              <a:rPr lang="en-GB" sz="2400" dirty="0" err="1">
                <a:latin typeface="Century Gothic" panose="020B0502020202020204" pitchFamily="34" charset="0"/>
              </a:rPr>
              <a:t>gro</a:t>
            </a:r>
            <a:r>
              <a:rPr lang="en-GB" sz="2400" dirty="0" err="1">
                <a:latin typeface="Calibri" panose="020F0502020204030204" pitchFamily="34" charset="0"/>
              </a:rPr>
              <a:t>ß</a:t>
            </a:r>
            <a:r>
              <a:rPr lang="en-GB" sz="2400" dirty="0">
                <a:latin typeface="Century Gothic" panose="020B0502020202020204" pitchFamily="34" charset="0"/>
              </a:rPr>
              <a:t>.</a:t>
            </a:r>
            <a:endParaRPr lang="en-GB" dirty="0">
              <a:latin typeface="Century Gothic" panose="020B0502020202020204" pitchFamily="34" charset="0"/>
            </a:endParaRPr>
          </a:p>
        </p:txBody>
      </p:sp>
      <p:sp>
        <p:nvSpPr>
          <p:cNvPr id="104" name="TextBox 103"/>
          <p:cNvSpPr txBox="1"/>
          <p:nvPr/>
        </p:nvSpPr>
        <p:spPr>
          <a:xfrm>
            <a:off x="3054286" y="5706049"/>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Der</a:t>
            </a:r>
            <a:endParaRPr lang="en-GB" dirty="0">
              <a:latin typeface="Century Gothic" panose="020B0502020202020204" pitchFamily="34" charset="0"/>
            </a:endParaRPr>
          </a:p>
        </p:txBody>
      </p:sp>
      <p:sp>
        <p:nvSpPr>
          <p:cNvPr id="105" name="TextBox 104"/>
          <p:cNvSpPr txBox="1"/>
          <p:nvPr/>
        </p:nvSpPr>
        <p:spPr>
          <a:xfrm>
            <a:off x="5103726" y="5732699"/>
            <a:ext cx="1545911" cy="461665"/>
          </a:xfrm>
          <a:prstGeom prst="rect">
            <a:avLst/>
          </a:prstGeom>
          <a:noFill/>
        </p:spPr>
        <p:txBody>
          <a:bodyPr wrap="square" rtlCol="0">
            <a:spAutoFit/>
          </a:bodyPr>
          <a:lstStyle/>
          <a:p>
            <a:pPr algn="ctr"/>
            <a:r>
              <a:rPr lang="en-GB" sz="2400" dirty="0">
                <a:latin typeface="Century Gothic" panose="020B0502020202020204" pitchFamily="34" charset="0"/>
              </a:rPr>
              <a:t>Mann</a:t>
            </a:r>
            <a:endParaRPr lang="en-GB" dirty="0">
              <a:latin typeface="Century Gothic" panose="020B0502020202020204" pitchFamily="34" charset="0"/>
            </a:endParaRPr>
          </a:p>
        </p:txBody>
      </p:sp>
      <p:sp>
        <p:nvSpPr>
          <p:cNvPr id="106" name="TextBox 105"/>
          <p:cNvSpPr txBox="1"/>
          <p:nvPr/>
        </p:nvSpPr>
        <p:spPr>
          <a:xfrm>
            <a:off x="7217457" y="5707265"/>
            <a:ext cx="1493408" cy="461665"/>
          </a:xfrm>
          <a:prstGeom prst="rect">
            <a:avLst/>
          </a:prstGeom>
          <a:noFill/>
        </p:spPr>
        <p:txBody>
          <a:bodyPr wrap="square" rtlCol="0">
            <a:spAutoFit/>
          </a:bodyPr>
          <a:lstStyle/>
          <a:p>
            <a:pPr algn="ctr"/>
            <a:r>
              <a:rPr lang="en-GB" sz="2400" dirty="0" err="1">
                <a:latin typeface="Century Gothic" panose="020B0502020202020204" pitchFamily="34" charset="0"/>
              </a:rPr>
              <a:t>lächelt</a:t>
            </a:r>
            <a:endParaRPr lang="en-GB" dirty="0">
              <a:latin typeface="Century Gothic" panose="020B0502020202020204" pitchFamily="34" charset="0"/>
            </a:endParaRPr>
          </a:p>
        </p:txBody>
      </p:sp>
      <p:sp>
        <p:nvSpPr>
          <p:cNvPr id="107" name="TextBox 106"/>
          <p:cNvSpPr txBox="1"/>
          <p:nvPr/>
        </p:nvSpPr>
        <p:spPr>
          <a:xfrm>
            <a:off x="9272186" y="5748740"/>
            <a:ext cx="1323624" cy="461665"/>
          </a:xfrm>
          <a:prstGeom prst="rect">
            <a:avLst/>
          </a:prstGeom>
          <a:noFill/>
        </p:spPr>
        <p:txBody>
          <a:bodyPr wrap="square" rtlCol="0">
            <a:spAutoFit/>
          </a:bodyPr>
          <a:lstStyle/>
          <a:p>
            <a:pPr algn="ctr"/>
            <a:r>
              <a:rPr lang="en-GB" sz="2400" dirty="0" err="1">
                <a:latin typeface="Century Gothic" panose="020B0502020202020204" pitchFamily="34" charset="0"/>
              </a:rPr>
              <a:t>schön</a:t>
            </a:r>
            <a:r>
              <a:rPr lang="en-GB" sz="2400" dirty="0">
                <a:latin typeface="Century Gothic" panose="020B0502020202020204" pitchFamily="34" charset="0"/>
              </a:rPr>
              <a:t>.</a:t>
            </a:r>
            <a:endParaRPr lang="en-GB" dirty="0">
              <a:latin typeface="Century Gothic" panose="020B0502020202020204" pitchFamily="34" charset="0"/>
            </a:endParaRPr>
          </a:p>
        </p:txBody>
      </p:sp>
      <p:pic>
        <p:nvPicPr>
          <p:cNvPr id="108"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26925" y="3599522"/>
            <a:ext cx="934334" cy="93433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18527" y="4689992"/>
            <a:ext cx="934334" cy="93433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2329563" y="5741640"/>
            <a:ext cx="934334" cy="93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7" grpId="0"/>
      <p:bldP spid="89" grpId="0"/>
      <p:bldP spid="90"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07200" cy="869950"/>
          </a:xfrm>
          <a:prstGeom prst="rect">
            <a:avLst/>
          </a:prstGeom>
        </p:spPr>
      </p:pic>
      <p:sp>
        <p:nvSpPr>
          <p:cNvPr id="30" name="Title 3"/>
          <p:cNvSpPr txBox="1">
            <a:spLocks/>
          </p:cNvSpPr>
          <p:nvPr/>
        </p:nvSpPr>
        <p:spPr>
          <a:xfrm>
            <a:off x="300038" y="72756"/>
            <a:ext cx="473441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Speaking exercise</a:t>
            </a:r>
            <a:endParaRPr lang="en-GB" sz="3600" b="1" dirty="0">
              <a:solidFill>
                <a:schemeClr val="bg1"/>
              </a:solidFill>
            </a:endParaRPr>
          </a:p>
        </p:txBody>
      </p:sp>
      <p:sp>
        <p:nvSpPr>
          <p:cNvPr id="86" name="TextBox 85"/>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88" name="TextBox 87"/>
          <p:cNvSpPr txBox="1"/>
          <p:nvPr/>
        </p:nvSpPr>
        <p:spPr>
          <a:xfrm>
            <a:off x="300038" y="919371"/>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B  </a:t>
            </a:r>
          </a:p>
        </p:txBody>
      </p:sp>
      <p:sp>
        <p:nvSpPr>
          <p:cNvPr id="90" name="TextBox 89"/>
          <p:cNvSpPr txBox="1"/>
          <p:nvPr/>
        </p:nvSpPr>
        <p:spPr>
          <a:xfrm>
            <a:off x="300037" y="3898272"/>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A  </a:t>
            </a:r>
          </a:p>
        </p:txBody>
      </p:sp>
      <p:sp>
        <p:nvSpPr>
          <p:cNvPr id="9" name="TextBox 8"/>
          <p:cNvSpPr txBox="1"/>
          <p:nvPr/>
        </p:nvSpPr>
        <p:spPr>
          <a:xfrm>
            <a:off x="7490052" y="204142"/>
            <a:ext cx="2731634"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Now swap roles!</a:t>
            </a:r>
          </a:p>
        </p:txBody>
      </p:sp>
      <p:sp>
        <p:nvSpPr>
          <p:cNvPr id="10" name="TextBox 9"/>
          <p:cNvSpPr txBox="1"/>
          <p:nvPr/>
        </p:nvSpPr>
        <p:spPr>
          <a:xfrm>
            <a:off x="300037" y="1355098"/>
            <a:ext cx="11747583" cy="2123658"/>
          </a:xfrm>
          <a:prstGeom prst="rect">
            <a:avLst/>
          </a:prstGeom>
          <a:noFill/>
        </p:spPr>
        <p:txBody>
          <a:bodyPr wrap="square" rtlCol="0">
            <a:spAutoFit/>
          </a:bodyPr>
          <a:lstStyle/>
          <a:p>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Now read each sentence out to your partner in German, but </a:t>
            </a:r>
            <a:r>
              <a:rPr lang="en-GB" sz="2200" b="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do not say out loud the word that is crossed out</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You must decide which German word for ‘</a:t>
            </a:r>
            <a:r>
              <a:rPr lang="en-GB" sz="2200"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should be used (before the noun that you will not say!). This way your partner has to listen to the word for </a:t>
            </a:r>
            <a:r>
              <a:rPr lang="en-GB" sz="2200" b="1"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 </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and work out which word you missed out. They will choose between two pictures they have in front of them. They will then write out the whole sentence in German – so give them a moment to do this.</a:t>
            </a:r>
            <a:endParaRPr lang="en-GB" sz="2200" b="1" i="1" dirty="0">
              <a:solidFill>
                <a:srgbClr val="000066"/>
              </a:solidFill>
              <a:latin typeface="Century Gothic" panose="020B0502020202020204" pitchFamily="34" charset="0"/>
            </a:endParaRPr>
          </a:p>
        </p:txBody>
      </p:sp>
      <p:sp>
        <p:nvSpPr>
          <p:cNvPr id="11" name="TextBox 10"/>
          <p:cNvSpPr txBox="1"/>
          <p:nvPr/>
        </p:nvSpPr>
        <p:spPr>
          <a:xfrm>
            <a:off x="300037" y="4343726"/>
            <a:ext cx="11521848" cy="1885131"/>
          </a:xfrm>
          <a:prstGeom prst="rect">
            <a:avLst/>
          </a:prstGeom>
          <a:noFill/>
        </p:spPr>
        <p:txBody>
          <a:bodyPr wrap="square" rtlCol="0">
            <a:spAutoFit/>
          </a:bodyPr>
          <a:lstStyle/>
          <a:p>
            <a:pPr lvl="0">
              <a:lnSpc>
                <a:spcPct val="107000"/>
              </a:lnSpc>
              <a:spcAft>
                <a:spcPts val="800"/>
              </a:spcAft>
            </a:pP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Listen to your partner reading out 5 sentences. For each, tick the noun that matches the word for </a:t>
            </a:r>
            <a:r>
              <a:rPr lang="en-GB" sz="2200" b="1"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a:t>
            </a:r>
            <a:r>
              <a:rPr lang="en-GB" sz="2200"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that your partner says. They will not read the German noun but you will be able to tell which noun is missing by the gender of the word for </a:t>
            </a:r>
            <a:r>
              <a:rPr lang="en-GB" sz="2200" b="1"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a:t>
            </a:r>
            <a:r>
              <a:rPr lang="en-GB" sz="2200" i="1"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 </a:t>
            </a:r>
            <a:r>
              <a:rPr lang="en-GB" sz="2200" dirty="0">
                <a:solidFill>
                  <a:srgbClr val="000066"/>
                </a:solidFill>
                <a:latin typeface="Century Gothic" panose="020B0502020202020204" pitchFamily="34" charset="0"/>
                <a:ea typeface="Calibri" panose="020F0502020204030204" pitchFamily="34" charset="0"/>
                <a:cs typeface="Times New Roman" panose="02020603050405020304" pitchFamily="18" charset="0"/>
              </a:rPr>
              <a:t>Then try to write the spelling of each whole sentence that your partner has read out. </a:t>
            </a:r>
            <a:endParaRPr lang="en-GB" sz="2200" dirty="0">
              <a:solidFill>
                <a:srgbClr val="00006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93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4734417" cy="707849"/>
          </a:xfrm>
        </p:spPr>
        <p:txBody>
          <a:bodyPr>
            <a:normAutofit/>
          </a:bodyPr>
          <a:lstStyle/>
          <a:p>
            <a:r>
              <a:rPr lang="en-GB" sz="3600" b="1" dirty="0">
                <a:solidFill>
                  <a:schemeClr val="bg1"/>
                </a:solidFill>
              </a:rPr>
              <a:t>Speaking exercise</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6" name="TextBox 25"/>
          <p:cNvSpPr txBox="1"/>
          <p:nvPr/>
        </p:nvSpPr>
        <p:spPr>
          <a:xfrm>
            <a:off x="6280158" y="1796053"/>
            <a:ext cx="5488513" cy="1938992"/>
          </a:xfrm>
          <a:prstGeom prst="rect">
            <a:avLst/>
          </a:prstGeom>
          <a:noFill/>
        </p:spPr>
        <p:txBody>
          <a:bodyPr wrap="square" rtlCol="0">
            <a:spAutoFit/>
          </a:bodyPr>
          <a:lstStyle/>
          <a:p>
            <a:pPr marL="342900" indent="-342900">
              <a:buAutoNum type="arabicPeriod"/>
            </a:pPr>
            <a:r>
              <a:rPr lang="en-GB" sz="2400" dirty="0">
                <a:solidFill>
                  <a:srgbClr val="000066"/>
                </a:solidFill>
                <a:latin typeface="Century Gothic" panose="020B0502020202020204" pitchFamily="34" charset="0"/>
              </a:rPr>
              <a:t>Das </a:t>
            </a:r>
            <a:r>
              <a:rPr lang="en-GB" sz="2400" strike="sngStrike" dirty="0" err="1">
                <a:solidFill>
                  <a:srgbClr val="000066"/>
                </a:solidFill>
                <a:latin typeface="Century Gothic" panose="020B0502020202020204" pitchFamily="34" charset="0"/>
              </a:rPr>
              <a:t>Buch</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nicht</a:t>
            </a:r>
            <a:r>
              <a:rPr lang="en-GB" sz="2400" dirty="0">
                <a:solidFill>
                  <a:srgbClr val="000066"/>
                </a:solidFill>
                <a:latin typeface="Century Gothic" panose="020B0502020202020204" pitchFamily="34" charset="0"/>
              </a:rPr>
              <a:t> lang.</a:t>
            </a:r>
          </a:p>
          <a:p>
            <a:pPr marL="342900" indent="-342900">
              <a:buAutoNum type="arabicPeriod"/>
            </a:pPr>
            <a:r>
              <a:rPr lang="en-GB" sz="2400" dirty="0">
                <a:solidFill>
                  <a:srgbClr val="000066"/>
                </a:solidFill>
                <a:latin typeface="Century Gothic" panose="020B0502020202020204" pitchFamily="34" charset="0"/>
              </a:rPr>
              <a:t>Der </a:t>
            </a:r>
            <a:r>
              <a:rPr lang="en-GB" sz="2400" strike="sngStrike" dirty="0">
                <a:solidFill>
                  <a:srgbClr val="000066"/>
                </a:solidFill>
                <a:latin typeface="Century Gothic" panose="020B0502020202020204" pitchFamily="34" charset="0"/>
              </a:rPr>
              <a:t>Kopf</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explodiert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plötzlich</a:t>
            </a:r>
            <a:r>
              <a:rPr lang="en-GB" sz="2400" dirty="0">
                <a:solidFill>
                  <a:srgbClr val="000066"/>
                </a:solidFill>
                <a:latin typeface="Century Gothic" panose="020B0502020202020204" pitchFamily="34" charset="0"/>
              </a:rPr>
              <a:t>.</a:t>
            </a:r>
          </a:p>
          <a:p>
            <a:pPr marL="342900" indent="-342900">
              <a:buAutoNum type="arabicPeriod"/>
            </a:pPr>
            <a:r>
              <a:rPr lang="en-GB" sz="2400" dirty="0">
                <a:solidFill>
                  <a:srgbClr val="000066"/>
                </a:solidFill>
                <a:latin typeface="Century Gothic" panose="020B0502020202020204" pitchFamily="34" charset="0"/>
              </a:rPr>
              <a:t>Die </a:t>
            </a:r>
            <a:r>
              <a:rPr lang="en-GB" sz="2400" strike="sngStrike" dirty="0" err="1">
                <a:solidFill>
                  <a:srgbClr val="000066"/>
                </a:solidFill>
                <a:latin typeface="Century Gothic" panose="020B0502020202020204" pitchFamily="34" charset="0"/>
              </a:rPr>
              <a:t>Familie</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macht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ein</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Picknick</a:t>
            </a:r>
            <a:r>
              <a:rPr lang="en-GB" sz="2400" dirty="0">
                <a:solidFill>
                  <a:srgbClr val="000066"/>
                </a:solidFill>
                <a:latin typeface="Century Gothic" panose="020B0502020202020204" pitchFamily="34" charset="0"/>
              </a:rPr>
              <a:t>.</a:t>
            </a:r>
          </a:p>
          <a:p>
            <a:pPr marL="342900" lvl="0" indent="-342900">
              <a:buFontTx/>
              <a:buAutoNum type="arabicPeriod"/>
              <a:defRPr/>
            </a:pPr>
            <a:r>
              <a:rPr lang="en-GB" sz="2400" dirty="0">
                <a:solidFill>
                  <a:srgbClr val="000066"/>
                </a:solidFill>
                <a:latin typeface="Century Gothic" panose="020B0502020202020204" pitchFamily="34" charset="0"/>
              </a:rPr>
              <a:t>Das </a:t>
            </a:r>
            <a:r>
              <a:rPr lang="en-GB" sz="2400" strike="sngStrike" dirty="0" err="1">
                <a:solidFill>
                  <a:srgbClr val="000066"/>
                </a:solidFill>
                <a:latin typeface="Century Gothic" panose="020B0502020202020204" pitchFamily="34" charset="0"/>
              </a:rPr>
              <a:t>Haus</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kostet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eine</a:t>
            </a:r>
            <a:r>
              <a:rPr lang="en-GB" sz="2400" dirty="0">
                <a:solidFill>
                  <a:srgbClr val="000066"/>
                </a:solidFill>
                <a:latin typeface="Century Gothic" panose="020B0502020202020204" pitchFamily="34" charset="0"/>
              </a:rPr>
              <a:t> Million Euro.</a:t>
            </a:r>
          </a:p>
          <a:p>
            <a:pPr marL="342900" lvl="0" indent="-342900">
              <a:buFontTx/>
              <a:buAutoNum type="arabicPeriod"/>
              <a:defRPr/>
            </a:pPr>
            <a:r>
              <a:rPr lang="en-GB" sz="2400" dirty="0">
                <a:solidFill>
                  <a:srgbClr val="000066"/>
                </a:solidFill>
                <a:latin typeface="Century Gothic" panose="020B0502020202020204" pitchFamily="34" charset="0"/>
              </a:rPr>
              <a:t>Die </a:t>
            </a:r>
            <a:r>
              <a:rPr lang="en-GB" sz="2400" strike="sngStrike" dirty="0">
                <a:solidFill>
                  <a:srgbClr val="000066"/>
                </a:solidFill>
                <a:latin typeface="Century Gothic" panose="020B0502020202020204" pitchFamily="34" charset="0"/>
              </a:rPr>
              <a:t>Hand</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kalt</a:t>
            </a:r>
            <a:r>
              <a:rPr lang="en-GB" sz="2400" dirty="0">
                <a:solidFill>
                  <a:srgbClr val="000066"/>
                </a:solidFill>
                <a:latin typeface="Century Gothic" panose="020B0502020202020204" pitchFamily="34" charset="0"/>
              </a:rPr>
              <a:t>.</a:t>
            </a:r>
          </a:p>
        </p:txBody>
      </p:sp>
      <p:sp>
        <p:nvSpPr>
          <p:cNvPr id="27" name="TextBox 26"/>
          <p:cNvSpPr txBox="1"/>
          <p:nvPr/>
        </p:nvSpPr>
        <p:spPr>
          <a:xfrm>
            <a:off x="249242" y="1796053"/>
            <a:ext cx="5931430" cy="1938992"/>
          </a:xfrm>
          <a:prstGeom prst="rect">
            <a:avLst/>
          </a:prstGeom>
          <a:noFill/>
        </p:spPr>
        <p:txBody>
          <a:bodyPr wrap="square" rtlCol="0">
            <a:spAutoFit/>
          </a:bodyPr>
          <a:lstStyle/>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book</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nicht</a:t>
            </a:r>
            <a:r>
              <a:rPr lang="en-GB" sz="2400" dirty="0">
                <a:solidFill>
                  <a:srgbClr val="000066"/>
                </a:solidFill>
                <a:latin typeface="Century Gothic" panose="020B0502020202020204" pitchFamily="34" charset="0"/>
              </a:rPr>
              <a:t> lang.</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head</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explodiert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plötzlich</a:t>
            </a:r>
            <a:r>
              <a:rPr lang="en-GB" sz="2400" dirty="0">
                <a:solidFill>
                  <a:srgbClr val="000066"/>
                </a:solidFill>
                <a:latin typeface="Century Gothic" panose="020B0502020202020204" pitchFamily="34" charset="0"/>
              </a:rPr>
              <a:t>.</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family</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macht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ein</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Picknick</a:t>
            </a:r>
            <a:r>
              <a:rPr lang="en-GB" sz="2400" dirty="0">
                <a:solidFill>
                  <a:srgbClr val="000066"/>
                </a:solidFill>
                <a:latin typeface="Century Gothic" panose="020B0502020202020204" pitchFamily="34" charset="0"/>
              </a:rPr>
              <a:t>.</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house</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kostet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eine</a:t>
            </a:r>
            <a:r>
              <a:rPr lang="en-GB" sz="2400" dirty="0">
                <a:solidFill>
                  <a:srgbClr val="000066"/>
                </a:solidFill>
                <a:latin typeface="Century Gothic" panose="020B0502020202020204" pitchFamily="34" charset="0"/>
              </a:rPr>
              <a:t> Million Euro.</a:t>
            </a:r>
          </a:p>
          <a:p>
            <a:pPr marL="457200" indent="-457200">
              <a:buAutoNum type="arabicPeriod"/>
            </a:pPr>
            <a:r>
              <a:rPr lang="en-GB" sz="2400" dirty="0">
                <a:solidFill>
                  <a:srgbClr val="000066"/>
                </a:solidFill>
                <a:latin typeface="Century Gothic" panose="020B0502020202020204" pitchFamily="34" charset="0"/>
              </a:rPr>
              <a:t>[The </a:t>
            </a:r>
            <a:r>
              <a:rPr lang="en-GB" sz="2400" strike="sngStrike" dirty="0">
                <a:solidFill>
                  <a:srgbClr val="000066"/>
                </a:solidFill>
                <a:latin typeface="Century Gothic" panose="020B0502020202020204" pitchFamily="34" charset="0"/>
              </a:rPr>
              <a:t>hand</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ist</a:t>
            </a:r>
            <a:r>
              <a:rPr lang="en-GB" sz="2400" dirty="0">
                <a:solidFill>
                  <a:srgbClr val="000066"/>
                </a:solidFill>
                <a:latin typeface="Century Gothic" panose="020B0502020202020204" pitchFamily="34" charset="0"/>
              </a:rPr>
              <a:t> </a:t>
            </a:r>
            <a:r>
              <a:rPr lang="en-GB" sz="2400" dirty="0" err="1">
                <a:solidFill>
                  <a:srgbClr val="000066"/>
                </a:solidFill>
                <a:latin typeface="Century Gothic" panose="020B0502020202020204" pitchFamily="34" charset="0"/>
              </a:rPr>
              <a:t>kalt</a:t>
            </a:r>
            <a:r>
              <a:rPr lang="en-GB" sz="2400" dirty="0">
                <a:solidFill>
                  <a:srgbClr val="000066"/>
                </a:solidFill>
                <a:latin typeface="Century Gothic" panose="020B0502020202020204" pitchFamily="34" charset="0"/>
              </a:rPr>
              <a:t>.</a:t>
            </a:r>
          </a:p>
        </p:txBody>
      </p:sp>
      <p:sp>
        <p:nvSpPr>
          <p:cNvPr id="28" name="TextBox 27"/>
          <p:cNvSpPr txBox="1"/>
          <p:nvPr/>
        </p:nvSpPr>
        <p:spPr>
          <a:xfrm>
            <a:off x="283108" y="1398719"/>
            <a:ext cx="3556000"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B</a:t>
            </a:r>
          </a:p>
        </p:txBody>
      </p:sp>
    </p:spTree>
    <p:extLst>
      <p:ext uri="{BB962C8B-B14F-4D97-AF65-F5344CB8AC3E}">
        <p14:creationId xmlns:p14="http://schemas.microsoft.com/office/powerpoint/2010/main" val="10060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94041"/>
            <a:ext cx="6807200" cy="869950"/>
          </a:xfrm>
          <a:prstGeom prst="rect">
            <a:avLst/>
          </a:prstGeom>
        </p:spPr>
      </p:pic>
      <p:sp>
        <p:nvSpPr>
          <p:cNvPr id="4" name="Title 3"/>
          <p:cNvSpPr>
            <a:spLocks noGrp="1"/>
          </p:cNvSpPr>
          <p:nvPr>
            <p:ph type="title"/>
          </p:nvPr>
        </p:nvSpPr>
        <p:spPr>
          <a:xfrm>
            <a:off x="300038" y="338225"/>
            <a:ext cx="4608293" cy="707849"/>
          </a:xfrm>
        </p:spPr>
        <p:txBody>
          <a:bodyPr>
            <a:normAutofit fontScale="90000"/>
          </a:bodyPr>
          <a:lstStyle/>
          <a:p>
            <a:r>
              <a:rPr lang="en-GB" sz="3600" b="1" dirty="0">
                <a:solidFill>
                  <a:schemeClr val="bg1"/>
                </a:solidFill>
              </a:rPr>
              <a:t>Grammar explanation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extBox 13"/>
          <p:cNvSpPr txBox="1"/>
          <p:nvPr/>
        </p:nvSpPr>
        <p:spPr>
          <a:xfrm>
            <a:off x="4323134" y="6476652"/>
            <a:ext cx="49891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 / Rachel Hawkes</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p:cNvSpPr txBox="1"/>
          <p:nvPr/>
        </p:nvSpPr>
        <p:spPr>
          <a:xfrm>
            <a:off x="220145" y="1273452"/>
            <a:ext cx="11329585" cy="430887"/>
          </a:xfrm>
          <a:prstGeom prst="rect">
            <a:avLst/>
          </a:prstGeom>
          <a:noFill/>
        </p:spPr>
        <p:txBody>
          <a:bodyPr wrap="square" rtlCol="0">
            <a:spAutoFit/>
          </a:bodyPr>
          <a:lstStyle/>
          <a:p>
            <a:r>
              <a:rPr lang="en-GB" sz="2200" dirty="0">
                <a:solidFill>
                  <a:srgbClr val="000066"/>
                </a:solidFill>
                <a:latin typeface="Century Gothic" panose="020B0502020202020204" pitchFamily="34" charset="0"/>
              </a:rPr>
              <a:t>German nouns are divided up into three groups.</a:t>
            </a:r>
          </a:p>
        </p:txBody>
      </p:sp>
      <p:sp>
        <p:nvSpPr>
          <p:cNvPr id="6" name="TextBox 5"/>
          <p:cNvSpPr txBox="1"/>
          <p:nvPr/>
        </p:nvSpPr>
        <p:spPr>
          <a:xfrm>
            <a:off x="222764" y="1965801"/>
            <a:ext cx="11969236" cy="430887"/>
          </a:xfrm>
          <a:prstGeom prst="rect">
            <a:avLst/>
          </a:prstGeom>
          <a:noFill/>
        </p:spPr>
        <p:txBody>
          <a:bodyPr wrap="square" rtlCol="0">
            <a:spAutoFit/>
          </a:bodyPr>
          <a:lstStyle/>
          <a:p>
            <a:r>
              <a:rPr lang="en-GB" sz="2200" dirty="0">
                <a:solidFill>
                  <a:srgbClr val="000066"/>
                </a:solidFill>
                <a:latin typeface="Century Gothic" panose="020B0502020202020204" pitchFamily="34" charset="0"/>
              </a:rPr>
              <a:t>Each group has a </a:t>
            </a:r>
            <a:r>
              <a:rPr lang="en-GB" sz="2200" b="1" dirty="0">
                <a:solidFill>
                  <a:srgbClr val="000066"/>
                </a:solidFill>
                <a:latin typeface="Century Gothic" panose="020B0502020202020204" pitchFamily="34" charset="0"/>
              </a:rPr>
              <a:t>grammatical gender </a:t>
            </a:r>
            <a:r>
              <a:rPr lang="en-GB" sz="2200" dirty="0">
                <a:solidFill>
                  <a:srgbClr val="000066"/>
                </a:solidFill>
                <a:latin typeface="Century Gothic" panose="020B0502020202020204" pitchFamily="34" charset="0"/>
              </a:rPr>
              <a:t>and a different word for </a:t>
            </a:r>
            <a:r>
              <a:rPr lang="en-GB" sz="2200" b="1" i="1" dirty="0">
                <a:solidFill>
                  <a:srgbClr val="000066"/>
                </a:solidFill>
                <a:latin typeface="Century Gothic" panose="020B0502020202020204" pitchFamily="34" charset="0"/>
              </a:rPr>
              <a:t>the</a:t>
            </a:r>
            <a:r>
              <a:rPr lang="en-GB" sz="2200" dirty="0">
                <a:solidFill>
                  <a:srgbClr val="000066"/>
                </a:solidFill>
                <a:latin typeface="Century Gothic" panose="020B0502020202020204" pitchFamily="34" charset="0"/>
              </a:rPr>
              <a:t>. </a:t>
            </a:r>
          </a:p>
        </p:txBody>
      </p:sp>
      <p:sp>
        <p:nvSpPr>
          <p:cNvPr id="18" name="TextBox 17"/>
          <p:cNvSpPr txBox="1"/>
          <p:nvPr/>
        </p:nvSpPr>
        <p:spPr>
          <a:xfrm>
            <a:off x="222764" y="5144417"/>
            <a:ext cx="11837857" cy="430887"/>
          </a:xfrm>
          <a:prstGeom prst="rect">
            <a:avLst/>
          </a:prstGeom>
          <a:noFill/>
        </p:spPr>
        <p:txBody>
          <a:bodyPr wrap="square" rtlCol="0">
            <a:spAutoFit/>
          </a:bodyPr>
          <a:lstStyle/>
          <a:p>
            <a:r>
              <a:rPr lang="en-GB" sz="2200" dirty="0">
                <a:solidFill>
                  <a:srgbClr val="000066"/>
                </a:solidFill>
                <a:latin typeface="Century Gothic" panose="020B0502020202020204" pitchFamily="34" charset="0"/>
              </a:rPr>
              <a:t>When you learn a German noun, you must </a:t>
            </a:r>
            <a:r>
              <a:rPr lang="en-GB" sz="2200" b="1" dirty="0">
                <a:solidFill>
                  <a:srgbClr val="000066"/>
                </a:solidFill>
                <a:latin typeface="Century Gothic" panose="020B0502020202020204" pitchFamily="34" charset="0"/>
              </a:rPr>
              <a:t>learn</a:t>
            </a:r>
            <a:r>
              <a:rPr lang="en-GB" sz="2200" dirty="0">
                <a:solidFill>
                  <a:srgbClr val="000066"/>
                </a:solidFill>
                <a:latin typeface="Century Gothic" panose="020B0502020202020204" pitchFamily="34" charset="0"/>
              </a:rPr>
              <a:t> its grammatical gender.</a:t>
            </a:r>
          </a:p>
        </p:txBody>
      </p:sp>
      <p:graphicFrame>
        <p:nvGraphicFramePr>
          <p:cNvPr id="13" name="Table 12"/>
          <p:cNvGraphicFramePr>
            <a:graphicFrameLocks noGrp="1"/>
          </p:cNvGraphicFramePr>
          <p:nvPr>
            <p:extLst/>
          </p:nvPr>
        </p:nvGraphicFramePr>
        <p:xfrm>
          <a:off x="366110" y="3494121"/>
          <a:ext cx="7197064" cy="1280160"/>
        </p:xfrm>
        <a:graphic>
          <a:graphicData uri="http://schemas.openxmlformats.org/drawingml/2006/table">
            <a:tbl>
              <a:tblPr firstRow="1" bandRow="1">
                <a:tableStyleId>{5940675A-B579-460E-94D1-54222C63F5DA}</a:tableStyleId>
              </a:tblPr>
              <a:tblGrid>
                <a:gridCol w="1875096">
                  <a:extLst>
                    <a:ext uri="{9D8B030D-6E8A-4147-A177-3AD203B41FA5}">
                      <a16:colId xmlns:a16="http://schemas.microsoft.com/office/drawing/2014/main" xmlns="" val="20000"/>
                    </a:ext>
                  </a:extLst>
                </a:gridCol>
                <a:gridCol w="856202">
                  <a:extLst>
                    <a:ext uri="{9D8B030D-6E8A-4147-A177-3AD203B41FA5}">
                      <a16:colId xmlns:a16="http://schemas.microsoft.com/office/drawing/2014/main" xmlns="" val="20001"/>
                    </a:ext>
                  </a:extLst>
                </a:gridCol>
                <a:gridCol w="4465766">
                  <a:extLst>
                    <a:ext uri="{9D8B030D-6E8A-4147-A177-3AD203B41FA5}">
                      <a16:colId xmlns:a16="http://schemas.microsoft.com/office/drawing/2014/main" xmlns="" val="20002"/>
                    </a:ext>
                  </a:extLst>
                </a:gridCol>
              </a:tblGrid>
              <a:tr h="370840">
                <a:tc>
                  <a:txBody>
                    <a:bodyPr/>
                    <a:lstStyle/>
                    <a:p>
                      <a:r>
                        <a:rPr lang="en-GB" sz="2200" dirty="0">
                          <a:solidFill>
                            <a:srgbClr val="000066"/>
                          </a:solidFill>
                          <a:latin typeface="Century Gothic" panose="020B0502020202020204" pitchFamily="34" charset="0"/>
                        </a:rPr>
                        <a:t>masculine</a:t>
                      </a:r>
                    </a:p>
                  </a:txBody>
                  <a:tcPr/>
                </a:tc>
                <a:tc>
                  <a:txBody>
                    <a:bodyPr/>
                    <a:lstStyle/>
                    <a:p>
                      <a:r>
                        <a:rPr lang="en-GB" sz="2200" b="1" dirty="0">
                          <a:solidFill>
                            <a:srgbClr val="000066"/>
                          </a:solidFill>
                          <a:latin typeface="Century Gothic" panose="020B0502020202020204" pitchFamily="34" charset="0"/>
                        </a:rPr>
                        <a:t>der</a:t>
                      </a:r>
                    </a:p>
                  </a:txBody>
                  <a:tcPr/>
                </a:tc>
                <a:tc>
                  <a:txBody>
                    <a:bodyPr/>
                    <a:lstStyle/>
                    <a:p>
                      <a:r>
                        <a:rPr lang="en-GB" sz="2200" dirty="0">
                          <a:solidFill>
                            <a:srgbClr val="000066"/>
                          </a:solidFill>
                          <a:latin typeface="Century Gothic" panose="020B0502020202020204" pitchFamily="34" charset="0"/>
                        </a:rPr>
                        <a:t>e.g. </a:t>
                      </a:r>
                      <a:r>
                        <a:rPr lang="en-GB" sz="2200" b="1" dirty="0">
                          <a:solidFill>
                            <a:srgbClr val="000066"/>
                          </a:solidFill>
                          <a:latin typeface="Century Gothic" panose="020B0502020202020204" pitchFamily="34" charset="0"/>
                        </a:rPr>
                        <a:t>der</a:t>
                      </a:r>
                      <a:r>
                        <a:rPr lang="en-GB" sz="2200" b="1" baseline="0" dirty="0">
                          <a:solidFill>
                            <a:srgbClr val="000066"/>
                          </a:solidFill>
                          <a:latin typeface="Century Gothic" panose="020B0502020202020204" pitchFamily="34" charset="0"/>
                        </a:rPr>
                        <a:t> Zug </a:t>
                      </a:r>
                      <a:r>
                        <a:rPr lang="en-GB" sz="2200" i="1" baseline="0" dirty="0">
                          <a:solidFill>
                            <a:srgbClr val="000066"/>
                          </a:solidFill>
                          <a:latin typeface="Century Gothic" panose="020B0502020202020204" pitchFamily="34" charset="0"/>
                        </a:rPr>
                        <a:t>(the train)</a:t>
                      </a:r>
                      <a:endParaRPr lang="en-GB" sz="2200" dirty="0">
                        <a:solidFill>
                          <a:srgbClr val="000066"/>
                        </a:solidFill>
                        <a:latin typeface="Century Gothic" panose="020B0502020202020204" pitchFamily="34" charset="0"/>
                      </a:endParaRPr>
                    </a:p>
                  </a:txBody>
                  <a:tcPr/>
                </a:tc>
                <a:extLst>
                  <a:ext uri="{0D108BD9-81ED-4DB2-BD59-A6C34878D82A}">
                    <a16:rowId xmlns:a16="http://schemas.microsoft.com/office/drawing/2014/main" xmlns="" val="10000"/>
                  </a:ext>
                </a:extLst>
              </a:tr>
              <a:tr h="370840">
                <a:tc>
                  <a:txBody>
                    <a:bodyPr/>
                    <a:lstStyle/>
                    <a:p>
                      <a:r>
                        <a:rPr lang="en-GB" sz="2200" dirty="0">
                          <a:solidFill>
                            <a:srgbClr val="000066"/>
                          </a:solidFill>
                          <a:latin typeface="Century Gothic" panose="020B0502020202020204" pitchFamily="34" charset="0"/>
                        </a:rPr>
                        <a:t>feminine</a:t>
                      </a:r>
                    </a:p>
                  </a:txBody>
                  <a:tcPr/>
                </a:tc>
                <a:tc>
                  <a:txBody>
                    <a:bodyPr/>
                    <a:lstStyle/>
                    <a:p>
                      <a:r>
                        <a:rPr lang="en-GB" sz="2200" b="1" dirty="0">
                          <a:solidFill>
                            <a:srgbClr val="000066"/>
                          </a:solidFill>
                          <a:latin typeface="Century Gothic" panose="020B0502020202020204" pitchFamily="34" charset="0"/>
                        </a:rPr>
                        <a:t>die</a:t>
                      </a:r>
                    </a:p>
                  </a:txBody>
                  <a:tcPr/>
                </a:tc>
                <a:tc>
                  <a:txBody>
                    <a:bodyPr/>
                    <a:lstStyle/>
                    <a:p>
                      <a:r>
                        <a:rPr lang="en-GB" sz="2200" dirty="0">
                          <a:solidFill>
                            <a:srgbClr val="000066"/>
                          </a:solidFill>
                          <a:latin typeface="Century Gothic" panose="020B0502020202020204" pitchFamily="34" charset="0"/>
                        </a:rPr>
                        <a:t>e.g. </a:t>
                      </a:r>
                      <a:r>
                        <a:rPr lang="en-GB" sz="2200" b="1" dirty="0">
                          <a:solidFill>
                            <a:srgbClr val="000066"/>
                          </a:solidFill>
                          <a:latin typeface="Century Gothic" panose="020B0502020202020204" pitchFamily="34" charset="0"/>
                        </a:rPr>
                        <a:t>die </a:t>
                      </a:r>
                      <a:r>
                        <a:rPr lang="en-GB" sz="2200" b="1" dirty="0" err="1">
                          <a:solidFill>
                            <a:srgbClr val="000066"/>
                          </a:solidFill>
                          <a:latin typeface="Century Gothic" panose="020B0502020202020204" pitchFamily="34" charset="0"/>
                        </a:rPr>
                        <a:t>Familie</a:t>
                      </a:r>
                      <a:r>
                        <a:rPr lang="en-GB" sz="2200" b="1" dirty="0">
                          <a:solidFill>
                            <a:srgbClr val="000066"/>
                          </a:solidFill>
                          <a:latin typeface="Century Gothic" panose="020B0502020202020204" pitchFamily="34" charset="0"/>
                        </a:rPr>
                        <a:t> </a:t>
                      </a:r>
                      <a:r>
                        <a:rPr lang="en-GB" sz="2200" i="1" dirty="0">
                          <a:solidFill>
                            <a:srgbClr val="000066"/>
                          </a:solidFill>
                          <a:latin typeface="Century Gothic" panose="020B0502020202020204" pitchFamily="34" charset="0"/>
                        </a:rPr>
                        <a:t>(the</a:t>
                      </a:r>
                      <a:r>
                        <a:rPr lang="en-GB" sz="2200" i="1" baseline="0" dirty="0">
                          <a:solidFill>
                            <a:srgbClr val="000066"/>
                          </a:solidFill>
                          <a:latin typeface="Century Gothic" panose="020B0502020202020204" pitchFamily="34" charset="0"/>
                        </a:rPr>
                        <a:t> family</a:t>
                      </a:r>
                      <a:r>
                        <a:rPr lang="en-GB" sz="2200" i="1" dirty="0">
                          <a:solidFill>
                            <a:srgbClr val="000066"/>
                          </a:solidFill>
                          <a:latin typeface="Century Gothic" panose="020B0502020202020204" pitchFamily="34" charset="0"/>
                        </a:rPr>
                        <a:t>)</a:t>
                      </a:r>
                      <a:endParaRPr lang="en-GB" sz="2200" dirty="0">
                        <a:solidFill>
                          <a:srgbClr val="000066"/>
                        </a:solidFill>
                        <a:latin typeface="Century Gothic" panose="020B0502020202020204" pitchFamily="34" charset="0"/>
                      </a:endParaRPr>
                    </a:p>
                  </a:txBody>
                  <a:tcPr/>
                </a:tc>
                <a:extLst>
                  <a:ext uri="{0D108BD9-81ED-4DB2-BD59-A6C34878D82A}">
                    <a16:rowId xmlns:a16="http://schemas.microsoft.com/office/drawing/2014/main" xmlns="" val="10001"/>
                  </a:ext>
                </a:extLst>
              </a:tr>
              <a:tr h="370840">
                <a:tc>
                  <a:txBody>
                    <a:bodyPr/>
                    <a:lstStyle/>
                    <a:p>
                      <a:r>
                        <a:rPr lang="en-GB" sz="2200" dirty="0">
                          <a:solidFill>
                            <a:srgbClr val="000066"/>
                          </a:solidFill>
                          <a:latin typeface="Century Gothic" panose="020B0502020202020204" pitchFamily="34" charset="0"/>
                        </a:rPr>
                        <a:t>neuter</a:t>
                      </a:r>
                    </a:p>
                  </a:txBody>
                  <a:tcPr/>
                </a:tc>
                <a:tc>
                  <a:txBody>
                    <a:bodyPr/>
                    <a:lstStyle/>
                    <a:p>
                      <a:r>
                        <a:rPr lang="en-GB" sz="2200" b="1" dirty="0">
                          <a:solidFill>
                            <a:srgbClr val="000066"/>
                          </a:solidFill>
                          <a:latin typeface="Century Gothic" panose="020B0502020202020204" pitchFamily="34" charset="0"/>
                        </a:rPr>
                        <a:t>das</a:t>
                      </a:r>
                    </a:p>
                  </a:txBody>
                  <a:tcPr/>
                </a:tc>
                <a:tc>
                  <a:txBody>
                    <a:bodyPr/>
                    <a:lstStyle/>
                    <a:p>
                      <a:r>
                        <a:rPr lang="en-GB" sz="2200" dirty="0">
                          <a:solidFill>
                            <a:srgbClr val="000066"/>
                          </a:solidFill>
                          <a:latin typeface="Century Gothic" panose="020B0502020202020204" pitchFamily="34" charset="0"/>
                        </a:rPr>
                        <a:t>e.g. </a:t>
                      </a:r>
                      <a:r>
                        <a:rPr lang="en-GB" sz="2200" b="1" dirty="0">
                          <a:solidFill>
                            <a:srgbClr val="000066"/>
                          </a:solidFill>
                          <a:latin typeface="Century Gothic" panose="020B0502020202020204" pitchFamily="34" charset="0"/>
                        </a:rPr>
                        <a:t>das </a:t>
                      </a:r>
                      <a:r>
                        <a:rPr lang="en-GB" sz="2200" b="1" dirty="0" err="1">
                          <a:solidFill>
                            <a:srgbClr val="000066"/>
                          </a:solidFill>
                          <a:latin typeface="Century Gothic" panose="020B0502020202020204" pitchFamily="34" charset="0"/>
                        </a:rPr>
                        <a:t>Haus</a:t>
                      </a:r>
                      <a:r>
                        <a:rPr lang="en-GB" sz="2200" b="1" dirty="0">
                          <a:solidFill>
                            <a:srgbClr val="000066"/>
                          </a:solidFill>
                          <a:latin typeface="Century Gothic" panose="020B0502020202020204" pitchFamily="34" charset="0"/>
                        </a:rPr>
                        <a:t> </a:t>
                      </a:r>
                      <a:r>
                        <a:rPr lang="en-GB" sz="2200" i="1" dirty="0">
                          <a:solidFill>
                            <a:srgbClr val="000066"/>
                          </a:solidFill>
                          <a:latin typeface="Century Gothic" panose="020B0502020202020204" pitchFamily="34" charset="0"/>
                        </a:rPr>
                        <a:t>(the house)</a:t>
                      </a:r>
                      <a:endParaRPr lang="en-GB" sz="2200" dirty="0">
                        <a:solidFill>
                          <a:srgbClr val="000066"/>
                        </a:solidFill>
                        <a:latin typeface="Century Gothic" panose="020B0502020202020204" pitchFamily="34" charset="0"/>
                      </a:endParaRPr>
                    </a:p>
                  </a:txBody>
                  <a:tcPr/>
                </a:tc>
                <a:extLst>
                  <a:ext uri="{0D108BD9-81ED-4DB2-BD59-A6C34878D82A}">
                    <a16:rowId xmlns:a16="http://schemas.microsoft.com/office/drawing/2014/main" xmlns="" val="10002"/>
                  </a:ext>
                </a:extLst>
              </a:tr>
            </a:tbl>
          </a:graphicData>
        </a:graphic>
      </p:graphicFrame>
      <p:sp>
        <p:nvSpPr>
          <p:cNvPr id="21" name="TextBox 20"/>
          <p:cNvSpPr txBox="1"/>
          <p:nvPr/>
        </p:nvSpPr>
        <p:spPr>
          <a:xfrm>
            <a:off x="222764" y="2734160"/>
            <a:ext cx="7805358" cy="430887"/>
          </a:xfrm>
          <a:prstGeom prst="rect">
            <a:avLst/>
          </a:prstGeom>
          <a:noFill/>
        </p:spPr>
        <p:txBody>
          <a:bodyPr wrap="square" rtlCol="0">
            <a:spAutoFit/>
          </a:bodyPr>
          <a:lstStyle/>
          <a:p>
            <a:r>
              <a:rPr lang="en-GB" sz="2200" dirty="0">
                <a:solidFill>
                  <a:srgbClr val="000066"/>
                </a:solidFill>
                <a:latin typeface="Century Gothic" panose="020B0502020202020204" pitchFamily="34" charset="0"/>
              </a:rPr>
              <a:t>These words for </a:t>
            </a:r>
            <a:r>
              <a:rPr lang="en-GB" sz="2200" b="1" i="1" dirty="0">
                <a:solidFill>
                  <a:srgbClr val="000066"/>
                </a:solidFill>
                <a:latin typeface="Century Gothic" panose="020B0502020202020204" pitchFamily="34" charset="0"/>
              </a:rPr>
              <a:t>the</a:t>
            </a:r>
            <a:r>
              <a:rPr lang="en-GB" sz="2200" i="1" dirty="0">
                <a:solidFill>
                  <a:srgbClr val="000066"/>
                </a:solidFill>
                <a:latin typeface="Century Gothic" panose="020B0502020202020204" pitchFamily="34" charset="0"/>
              </a:rPr>
              <a:t> </a:t>
            </a:r>
            <a:r>
              <a:rPr lang="en-GB" sz="2200" dirty="0">
                <a:solidFill>
                  <a:srgbClr val="000066"/>
                </a:solidFill>
                <a:latin typeface="Century Gothic" panose="020B0502020202020204" pitchFamily="34" charset="0"/>
              </a:rPr>
              <a:t>are called </a:t>
            </a:r>
            <a:r>
              <a:rPr lang="en-GB" sz="2200" b="1" dirty="0">
                <a:solidFill>
                  <a:srgbClr val="000066"/>
                </a:solidFill>
                <a:latin typeface="Century Gothic" panose="020B0502020202020204" pitchFamily="34" charset="0"/>
              </a:rPr>
              <a:t>definite articles</a:t>
            </a:r>
            <a:r>
              <a:rPr lang="en-GB" sz="2200" i="1" dirty="0">
                <a:solidFill>
                  <a:srgbClr val="000066"/>
                </a:solidFill>
                <a:latin typeface="Century Gothic" panose="020B0502020202020204" pitchFamily="34" charset="0"/>
              </a:rPr>
              <a:t>.</a:t>
            </a:r>
            <a:r>
              <a:rPr lang="en-GB" sz="2200" dirty="0">
                <a:solidFill>
                  <a:srgbClr val="000066"/>
                </a:solidFill>
                <a:latin typeface="Century Gothic" panose="020B0502020202020204" pitchFamily="34" charset="0"/>
              </a:rPr>
              <a:t> </a:t>
            </a:r>
          </a:p>
        </p:txBody>
      </p:sp>
    </p:spTree>
    <p:extLst>
      <p:ext uri="{BB962C8B-B14F-4D97-AF65-F5344CB8AC3E}">
        <p14:creationId xmlns:p14="http://schemas.microsoft.com/office/powerpoint/2010/main" val="135678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237" y="3263576"/>
            <a:ext cx="773494" cy="787964"/>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380" y="4348050"/>
            <a:ext cx="1129758" cy="7439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6807200" cy="869950"/>
          </a:xfrm>
          <a:prstGeom prst="rect">
            <a:avLst/>
          </a:prstGeom>
        </p:spPr>
      </p:pic>
      <p:sp>
        <p:nvSpPr>
          <p:cNvPr id="30" name="Title 3"/>
          <p:cNvSpPr txBox="1">
            <a:spLocks/>
          </p:cNvSpPr>
          <p:nvPr/>
        </p:nvSpPr>
        <p:spPr>
          <a:xfrm>
            <a:off x="300038" y="72756"/>
            <a:ext cx="473441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Speaking exercise</a:t>
            </a:r>
            <a:endParaRPr lang="en-GB" sz="3600" b="1" dirty="0">
              <a:solidFill>
                <a:schemeClr val="bg1"/>
              </a:solidFill>
            </a:endParaRPr>
          </a:p>
        </p:txBody>
      </p:sp>
      <p:sp>
        <p:nvSpPr>
          <p:cNvPr id="3" name="Rectangle 2"/>
          <p:cNvSpPr/>
          <p:nvPr/>
        </p:nvSpPr>
        <p:spPr>
          <a:xfrm>
            <a:off x="694265" y="917210"/>
            <a:ext cx="1121948"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862668" y="917214"/>
            <a:ext cx="1085390" cy="109785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99896" y="125333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1.</a:t>
            </a:r>
          </a:p>
        </p:txBody>
      </p:sp>
      <p:sp>
        <p:nvSpPr>
          <p:cNvPr id="34" name="Rectangle 33"/>
          <p:cNvSpPr/>
          <p:nvPr/>
        </p:nvSpPr>
        <p:spPr>
          <a:xfrm>
            <a:off x="2994513" y="917210"/>
            <a:ext cx="8164554"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V="1">
            <a:off x="3194195" y="1776710"/>
            <a:ext cx="1119540" cy="759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407063" y="1776710"/>
            <a:ext cx="1205343" cy="651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56494" y="1773671"/>
            <a:ext cx="1283229" cy="3039"/>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37787" y="178430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94268" y="2085605"/>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862671" y="2085609"/>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994516" y="2085605"/>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p:cNvCxnSpPr/>
          <p:nvPr/>
        </p:nvCxnSpPr>
        <p:spPr>
          <a:xfrm flipV="1">
            <a:off x="3194198" y="2952693"/>
            <a:ext cx="1069553" cy="2"/>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29485" y="295269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862909" y="29526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137790" y="29526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94271" y="3152408"/>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862674" y="3152412"/>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2994519" y="3152408"/>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p:cNvCxnSpPr/>
          <p:nvPr/>
        </p:nvCxnSpPr>
        <p:spPr>
          <a:xfrm flipV="1">
            <a:off x="3194201" y="4019496"/>
            <a:ext cx="1025810" cy="2"/>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369177" y="40194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929687" y="4019496"/>
            <a:ext cx="1083517" cy="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9137793" y="4019501"/>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94271" y="4219203"/>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862674" y="4219207"/>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2994519" y="4219203"/>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p:cNvCxnSpPr/>
          <p:nvPr/>
        </p:nvCxnSpPr>
        <p:spPr>
          <a:xfrm flipV="1">
            <a:off x="3194201" y="5086291"/>
            <a:ext cx="1025810"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225431" y="5075127"/>
            <a:ext cx="941659" cy="175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67125" y="5079935"/>
            <a:ext cx="1232419" cy="610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778517" y="5079935"/>
            <a:ext cx="1309276"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94272" y="5286002"/>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862675" y="5286006"/>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2994520" y="5286002"/>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V="1">
            <a:off x="3221498" y="6153087"/>
            <a:ext cx="1035541"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752320" y="6153090"/>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972097" y="615309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9137794" y="6153095"/>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99896" y="2343778"/>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2.</a:t>
            </a:r>
          </a:p>
        </p:txBody>
      </p:sp>
      <p:sp>
        <p:nvSpPr>
          <p:cNvPr id="79" name="TextBox 78"/>
          <p:cNvSpPr txBox="1"/>
          <p:nvPr/>
        </p:nvSpPr>
        <p:spPr>
          <a:xfrm>
            <a:off x="199896" y="340730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3.</a:t>
            </a:r>
          </a:p>
        </p:txBody>
      </p:sp>
      <p:sp>
        <p:nvSpPr>
          <p:cNvPr id="80" name="TextBox 79"/>
          <p:cNvSpPr txBox="1"/>
          <p:nvPr/>
        </p:nvSpPr>
        <p:spPr>
          <a:xfrm>
            <a:off x="206713" y="4470836"/>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4.</a:t>
            </a:r>
          </a:p>
        </p:txBody>
      </p:sp>
      <p:sp>
        <p:nvSpPr>
          <p:cNvPr id="81" name="TextBox 80"/>
          <p:cNvSpPr txBox="1"/>
          <p:nvPr/>
        </p:nvSpPr>
        <p:spPr>
          <a:xfrm>
            <a:off x="233980" y="5531511"/>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5.</a:t>
            </a: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790" y="5343174"/>
            <a:ext cx="695380" cy="809913"/>
          </a:xfrm>
          <a:prstGeom prst="rect">
            <a:avLst/>
          </a:prstGeom>
        </p:spPr>
      </p:pic>
      <p:pic>
        <p:nvPicPr>
          <p:cNvPr id="83" name="Picture 2" descr="Image result for monster free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760" y="2120337"/>
            <a:ext cx="604957" cy="94037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1046" y="3326441"/>
            <a:ext cx="999234" cy="721113"/>
          </a:xfrm>
          <a:prstGeom prst="rect">
            <a:avLst/>
          </a:prstGeom>
        </p:spPr>
      </p:pic>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496" y="1016506"/>
            <a:ext cx="977414" cy="912253"/>
          </a:xfrm>
          <a:prstGeom prst="rect">
            <a:avLst/>
          </a:prstGeom>
        </p:spPr>
      </p:pic>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6982" y="1059633"/>
            <a:ext cx="878326" cy="786102"/>
          </a:xfrm>
          <a:prstGeom prst="rect">
            <a:avLst/>
          </a:prstGeom>
        </p:spPr>
      </p:pic>
      <p:pic>
        <p:nvPicPr>
          <p:cNvPr id="88" name="Picture 8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7246" y="2076862"/>
            <a:ext cx="916534" cy="1019121"/>
          </a:xfrm>
          <a:prstGeom prst="rect">
            <a:avLst/>
          </a:prstGeom>
        </p:spPr>
      </p:pic>
      <p:pic>
        <p:nvPicPr>
          <p:cNvPr id="89" name="Picture 8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5414" y="4311642"/>
            <a:ext cx="1081462" cy="751616"/>
          </a:xfrm>
          <a:prstGeom prst="rect">
            <a:avLst/>
          </a:prstGeom>
        </p:spPr>
      </p:pic>
      <p:cxnSp>
        <p:nvCxnSpPr>
          <p:cNvPr id="90" name="Straight Connector 89"/>
          <p:cNvCxnSpPr/>
          <p:nvPr/>
        </p:nvCxnSpPr>
        <p:spPr>
          <a:xfrm flipV="1">
            <a:off x="8273901" y="5080428"/>
            <a:ext cx="1309276"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9758833" y="5061500"/>
            <a:ext cx="941659" cy="175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409576" y="4019496"/>
            <a:ext cx="1395522"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35364" y="5468817"/>
            <a:ext cx="431882" cy="636006"/>
          </a:xfrm>
          <a:prstGeom prst="rect">
            <a:avLst/>
          </a:prstGeom>
        </p:spPr>
      </p:pic>
      <p:sp>
        <p:nvSpPr>
          <p:cNvPr id="94" name="TextBox 93"/>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95" name="TextBox 94"/>
          <p:cNvSpPr txBox="1"/>
          <p:nvPr/>
        </p:nvSpPr>
        <p:spPr>
          <a:xfrm>
            <a:off x="9765774" y="293728"/>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A</a:t>
            </a:r>
          </a:p>
        </p:txBody>
      </p:sp>
      <p:cxnSp>
        <p:nvCxnSpPr>
          <p:cNvPr id="121" name="Straight Connector 120"/>
          <p:cNvCxnSpPr/>
          <p:nvPr/>
        </p:nvCxnSpPr>
        <p:spPr>
          <a:xfrm>
            <a:off x="7322546" y="1770632"/>
            <a:ext cx="1283229" cy="3039"/>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37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237" y="3263576"/>
            <a:ext cx="773494" cy="787964"/>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380" y="4348050"/>
            <a:ext cx="1129758" cy="7439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6807200" cy="869950"/>
          </a:xfrm>
          <a:prstGeom prst="rect">
            <a:avLst/>
          </a:prstGeom>
        </p:spPr>
      </p:pic>
      <p:sp>
        <p:nvSpPr>
          <p:cNvPr id="30" name="Title 3"/>
          <p:cNvSpPr txBox="1">
            <a:spLocks/>
          </p:cNvSpPr>
          <p:nvPr/>
        </p:nvSpPr>
        <p:spPr>
          <a:xfrm>
            <a:off x="300038" y="72756"/>
            <a:ext cx="4734417" cy="7078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a:solidFill>
                  <a:schemeClr val="bg1"/>
                </a:solidFill>
              </a:rPr>
              <a:t>Speaking exercise</a:t>
            </a:r>
            <a:endParaRPr lang="en-GB" sz="3600" b="1" dirty="0">
              <a:solidFill>
                <a:schemeClr val="bg1"/>
              </a:solidFill>
            </a:endParaRPr>
          </a:p>
        </p:txBody>
      </p:sp>
      <p:sp>
        <p:nvSpPr>
          <p:cNvPr id="3" name="Rectangle 2"/>
          <p:cNvSpPr/>
          <p:nvPr/>
        </p:nvSpPr>
        <p:spPr>
          <a:xfrm>
            <a:off x="694265" y="917210"/>
            <a:ext cx="1121948"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862668" y="917214"/>
            <a:ext cx="1085390" cy="109785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99896" y="125333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1.</a:t>
            </a:r>
          </a:p>
        </p:txBody>
      </p:sp>
      <p:sp>
        <p:nvSpPr>
          <p:cNvPr id="34" name="Rectangle 33"/>
          <p:cNvSpPr/>
          <p:nvPr/>
        </p:nvSpPr>
        <p:spPr>
          <a:xfrm>
            <a:off x="2994513" y="917210"/>
            <a:ext cx="8164554" cy="109785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V="1">
            <a:off x="3194195" y="1776710"/>
            <a:ext cx="1119540" cy="759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407063" y="1776710"/>
            <a:ext cx="1205343" cy="6517"/>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56494" y="1773671"/>
            <a:ext cx="1283229" cy="3039"/>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37787" y="178430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94268" y="2085605"/>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862671" y="2085609"/>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994516" y="2085605"/>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Straight Connector 52"/>
          <p:cNvCxnSpPr/>
          <p:nvPr/>
        </p:nvCxnSpPr>
        <p:spPr>
          <a:xfrm flipV="1">
            <a:off x="3194198" y="2952693"/>
            <a:ext cx="1069553" cy="2"/>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29485" y="295269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862909" y="29526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137790" y="2952698"/>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94271" y="3152408"/>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1862674" y="3152412"/>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2994519" y="3152408"/>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p:cNvCxnSpPr/>
          <p:nvPr/>
        </p:nvCxnSpPr>
        <p:spPr>
          <a:xfrm flipV="1">
            <a:off x="3194201" y="4019496"/>
            <a:ext cx="1025810" cy="2"/>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369177" y="4019496"/>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929687" y="4019496"/>
            <a:ext cx="1083517" cy="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9137793" y="4019501"/>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94271" y="4219203"/>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862674" y="4219207"/>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2994519" y="4219203"/>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p:cNvCxnSpPr/>
          <p:nvPr/>
        </p:nvCxnSpPr>
        <p:spPr>
          <a:xfrm flipV="1">
            <a:off x="3194201" y="5086291"/>
            <a:ext cx="1025810" cy="1"/>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7225431" y="5075127"/>
            <a:ext cx="941659" cy="175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67125" y="5079935"/>
            <a:ext cx="1232419" cy="6100"/>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778517" y="5079935"/>
            <a:ext cx="1309276"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94272" y="5286002"/>
            <a:ext cx="1121948"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862675" y="5286006"/>
            <a:ext cx="1085390" cy="1001634"/>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2994520" y="5286002"/>
            <a:ext cx="8164554" cy="1001637"/>
          </a:xfrm>
          <a:prstGeom prst="rect">
            <a:avLst/>
          </a:prstGeom>
          <a:noFill/>
          <a:ln w="285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flipV="1">
            <a:off x="3221498" y="6153087"/>
            <a:ext cx="1035541"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752320" y="6153090"/>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972097" y="6153093"/>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9137794" y="6153095"/>
            <a:ext cx="1864325"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99896" y="2343778"/>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2.</a:t>
            </a:r>
          </a:p>
        </p:txBody>
      </p:sp>
      <p:sp>
        <p:nvSpPr>
          <p:cNvPr id="79" name="TextBox 78"/>
          <p:cNvSpPr txBox="1"/>
          <p:nvPr/>
        </p:nvSpPr>
        <p:spPr>
          <a:xfrm>
            <a:off x="199896" y="3407307"/>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3.</a:t>
            </a:r>
          </a:p>
        </p:txBody>
      </p:sp>
      <p:sp>
        <p:nvSpPr>
          <p:cNvPr id="80" name="TextBox 79"/>
          <p:cNvSpPr txBox="1"/>
          <p:nvPr/>
        </p:nvSpPr>
        <p:spPr>
          <a:xfrm>
            <a:off x="206713" y="4470836"/>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4.</a:t>
            </a:r>
          </a:p>
        </p:txBody>
      </p:sp>
      <p:sp>
        <p:nvSpPr>
          <p:cNvPr id="81" name="TextBox 80"/>
          <p:cNvSpPr txBox="1"/>
          <p:nvPr/>
        </p:nvSpPr>
        <p:spPr>
          <a:xfrm>
            <a:off x="233980" y="5531511"/>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5.</a:t>
            </a: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790" y="5343174"/>
            <a:ext cx="695380" cy="809913"/>
          </a:xfrm>
          <a:prstGeom prst="rect">
            <a:avLst/>
          </a:prstGeom>
        </p:spPr>
      </p:pic>
      <p:pic>
        <p:nvPicPr>
          <p:cNvPr id="83" name="Picture 2" descr="Image result for monster free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760" y="2120337"/>
            <a:ext cx="604957" cy="94037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1046" y="3326441"/>
            <a:ext cx="999234" cy="721113"/>
          </a:xfrm>
          <a:prstGeom prst="rect">
            <a:avLst/>
          </a:prstGeom>
        </p:spPr>
      </p:pic>
      <p:pic>
        <p:nvPicPr>
          <p:cNvPr id="86" name="Picture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496" y="1016506"/>
            <a:ext cx="977414" cy="912253"/>
          </a:xfrm>
          <a:prstGeom prst="rect">
            <a:avLst/>
          </a:prstGeom>
        </p:spPr>
      </p:pic>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6982" y="1059633"/>
            <a:ext cx="878326" cy="786102"/>
          </a:xfrm>
          <a:prstGeom prst="rect">
            <a:avLst/>
          </a:prstGeom>
        </p:spPr>
      </p:pic>
      <p:pic>
        <p:nvPicPr>
          <p:cNvPr id="88" name="Picture 8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27246" y="2076862"/>
            <a:ext cx="916534" cy="1019121"/>
          </a:xfrm>
          <a:prstGeom prst="rect">
            <a:avLst/>
          </a:prstGeom>
        </p:spPr>
      </p:pic>
      <p:pic>
        <p:nvPicPr>
          <p:cNvPr id="89" name="Picture 8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5414" y="4311642"/>
            <a:ext cx="1081462" cy="751616"/>
          </a:xfrm>
          <a:prstGeom prst="rect">
            <a:avLst/>
          </a:prstGeom>
        </p:spPr>
      </p:pic>
      <p:cxnSp>
        <p:nvCxnSpPr>
          <p:cNvPr id="90" name="Straight Connector 89"/>
          <p:cNvCxnSpPr/>
          <p:nvPr/>
        </p:nvCxnSpPr>
        <p:spPr>
          <a:xfrm flipV="1">
            <a:off x="8273901" y="5080428"/>
            <a:ext cx="1309276"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9758833" y="5061500"/>
            <a:ext cx="941659" cy="1758"/>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409576" y="4019496"/>
            <a:ext cx="1395522" cy="4"/>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35364" y="5468817"/>
            <a:ext cx="431882" cy="636006"/>
          </a:xfrm>
          <a:prstGeom prst="rect">
            <a:avLst/>
          </a:prstGeom>
        </p:spPr>
      </p:pic>
      <p:sp>
        <p:nvSpPr>
          <p:cNvPr id="94" name="TextBox 93"/>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entury Gothic" panose="020B0502020202020204" pitchFamily="34" charset="0"/>
              </a:rPr>
              <a:t>Leigh McClelland</a:t>
            </a:r>
            <a:endPar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p:sp>
        <p:nvSpPr>
          <p:cNvPr id="95" name="TextBox 94"/>
          <p:cNvSpPr txBox="1"/>
          <p:nvPr/>
        </p:nvSpPr>
        <p:spPr>
          <a:xfrm>
            <a:off x="9765774" y="293728"/>
            <a:ext cx="2036759"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Partner A</a:t>
            </a:r>
          </a:p>
        </p:txBody>
      </p:sp>
      <p:pic>
        <p:nvPicPr>
          <p:cNvPr id="96"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59888" y="1422675"/>
            <a:ext cx="934334" cy="934334"/>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2994097" y="1320424"/>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Das</a:t>
            </a:r>
            <a:endParaRPr lang="en-GB" dirty="0">
              <a:latin typeface="Century Gothic" panose="020B0502020202020204" pitchFamily="34" charset="0"/>
            </a:endParaRPr>
          </a:p>
        </p:txBody>
      </p:sp>
      <p:sp>
        <p:nvSpPr>
          <p:cNvPr id="98" name="TextBox 97"/>
          <p:cNvSpPr txBox="1"/>
          <p:nvPr/>
        </p:nvSpPr>
        <p:spPr>
          <a:xfrm>
            <a:off x="4048547" y="1329873"/>
            <a:ext cx="1895980" cy="461665"/>
          </a:xfrm>
          <a:prstGeom prst="rect">
            <a:avLst/>
          </a:prstGeom>
          <a:noFill/>
        </p:spPr>
        <p:txBody>
          <a:bodyPr wrap="square" rtlCol="0">
            <a:spAutoFit/>
          </a:bodyPr>
          <a:lstStyle/>
          <a:p>
            <a:pPr algn="ctr"/>
            <a:r>
              <a:rPr lang="en-GB" sz="2400" dirty="0" err="1">
                <a:latin typeface="Century Gothic" panose="020B0502020202020204" pitchFamily="34" charset="0"/>
              </a:rPr>
              <a:t>Buch</a:t>
            </a:r>
            <a:endParaRPr lang="en-GB" dirty="0">
              <a:latin typeface="Century Gothic" panose="020B0502020202020204" pitchFamily="34" charset="0"/>
            </a:endParaRPr>
          </a:p>
        </p:txBody>
      </p:sp>
      <p:sp>
        <p:nvSpPr>
          <p:cNvPr id="99" name="TextBox 98"/>
          <p:cNvSpPr txBox="1"/>
          <p:nvPr/>
        </p:nvSpPr>
        <p:spPr>
          <a:xfrm>
            <a:off x="5889251" y="1320424"/>
            <a:ext cx="998322" cy="461665"/>
          </a:xfrm>
          <a:prstGeom prst="rect">
            <a:avLst/>
          </a:prstGeom>
          <a:noFill/>
        </p:spPr>
        <p:txBody>
          <a:bodyPr wrap="square" rtlCol="0">
            <a:spAutoFit/>
          </a:bodyPr>
          <a:lstStyle/>
          <a:p>
            <a:pPr algn="ctr"/>
            <a:r>
              <a:rPr lang="en-GB" sz="2400" dirty="0" err="1">
                <a:latin typeface="Century Gothic" panose="020B0502020202020204" pitchFamily="34" charset="0"/>
              </a:rPr>
              <a:t>ist</a:t>
            </a:r>
            <a:endParaRPr lang="en-GB" dirty="0">
              <a:latin typeface="Century Gothic" panose="020B0502020202020204" pitchFamily="34" charset="0"/>
            </a:endParaRPr>
          </a:p>
        </p:txBody>
      </p:sp>
      <p:sp>
        <p:nvSpPr>
          <p:cNvPr id="100" name="TextBox 99"/>
          <p:cNvSpPr txBox="1"/>
          <p:nvPr/>
        </p:nvSpPr>
        <p:spPr>
          <a:xfrm>
            <a:off x="8917548" y="1315045"/>
            <a:ext cx="1895980" cy="461665"/>
          </a:xfrm>
          <a:prstGeom prst="rect">
            <a:avLst/>
          </a:prstGeom>
          <a:noFill/>
        </p:spPr>
        <p:txBody>
          <a:bodyPr wrap="square" rtlCol="0">
            <a:spAutoFit/>
          </a:bodyPr>
          <a:lstStyle/>
          <a:p>
            <a:pPr algn="ctr"/>
            <a:r>
              <a:rPr lang="en-GB" sz="2400" dirty="0">
                <a:latin typeface="Century Gothic" panose="020B0502020202020204" pitchFamily="34" charset="0"/>
              </a:rPr>
              <a:t>lang.</a:t>
            </a:r>
            <a:endParaRPr lang="en-GB" dirty="0">
              <a:latin typeface="Century Gothic" panose="020B0502020202020204" pitchFamily="34" charset="0"/>
            </a:endParaRPr>
          </a:p>
        </p:txBody>
      </p:sp>
      <p:pic>
        <p:nvPicPr>
          <p:cNvPr id="101"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2309593" y="2520002"/>
            <a:ext cx="934334" cy="934334"/>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3006158" y="2465541"/>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Der</a:t>
            </a:r>
            <a:endParaRPr lang="en-GB" dirty="0">
              <a:latin typeface="Century Gothic" panose="020B0502020202020204" pitchFamily="34" charset="0"/>
            </a:endParaRPr>
          </a:p>
        </p:txBody>
      </p:sp>
      <p:sp>
        <p:nvSpPr>
          <p:cNvPr id="103" name="TextBox 102"/>
          <p:cNvSpPr txBox="1"/>
          <p:nvPr/>
        </p:nvSpPr>
        <p:spPr>
          <a:xfrm>
            <a:off x="4911220" y="2508233"/>
            <a:ext cx="1398505" cy="461665"/>
          </a:xfrm>
          <a:prstGeom prst="rect">
            <a:avLst/>
          </a:prstGeom>
          <a:noFill/>
        </p:spPr>
        <p:txBody>
          <a:bodyPr wrap="square" rtlCol="0">
            <a:spAutoFit/>
          </a:bodyPr>
          <a:lstStyle/>
          <a:p>
            <a:pPr algn="ctr"/>
            <a:r>
              <a:rPr lang="en-GB" sz="2400" dirty="0">
                <a:latin typeface="Century Gothic" panose="020B0502020202020204" pitchFamily="34" charset="0"/>
              </a:rPr>
              <a:t>Kopf</a:t>
            </a:r>
            <a:endParaRPr lang="en-GB" dirty="0">
              <a:latin typeface="Century Gothic" panose="020B0502020202020204" pitchFamily="34" charset="0"/>
            </a:endParaRPr>
          </a:p>
        </p:txBody>
      </p:sp>
      <p:sp>
        <p:nvSpPr>
          <p:cNvPr id="104" name="TextBox 103"/>
          <p:cNvSpPr txBox="1"/>
          <p:nvPr/>
        </p:nvSpPr>
        <p:spPr>
          <a:xfrm>
            <a:off x="6859544" y="2498841"/>
            <a:ext cx="1803193" cy="461665"/>
          </a:xfrm>
          <a:prstGeom prst="rect">
            <a:avLst/>
          </a:prstGeom>
          <a:noFill/>
        </p:spPr>
        <p:txBody>
          <a:bodyPr wrap="square" rtlCol="0">
            <a:spAutoFit/>
          </a:bodyPr>
          <a:lstStyle/>
          <a:p>
            <a:pPr algn="ctr"/>
            <a:r>
              <a:rPr lang="en-GB" sz="2400" dirty="0" err="1">
                <a:latin typeface="Century Gothic" panose="020B0502020202020204" pitchFamily="34" charset="0"/>
              </a:rPr>
              <a:t>explodiert</a:t>
            </a:r>
            <a:endParaRPr lang="en-GB" dirty="0">
              <a:latin typeface="Century Gothic" panose="020B0502020202020204" pitchFamily="34" charset="0"/>
            </a:endParaRPr>
          </a:p>
        </p:txBody>
      </p:sp>
      <p:sp>
        <p:nvSpPr>
          <p:cNvPr id="105" name="TextBox 104"/>
          <p:cNvSpPr txBox="1"/>
          <p:nvPr/>
        </p:nvSpPr>
        <p:spPr>
          <a:xfrm>
            <a:off x="8989894" y="2508232"/>
            <a:ext cx="1895980" cy="461665"/>
          </a:xfrm>
          <a:prstGeom prst="rect">
            <a:avLst/>
          </a:prstGeom>
          <a:noFill/>
        </p:spPr>
        <p:txBody>
          <a:bodyPr wrap="square" rtlCol="0">
            <a:spAutoFit/>
          </a:bodyPr>
          <a:lstStyle/>
          <a:p>
            <a:pPr algn="ctr"/>
            <a:r>
              <a:rPr lang="en-GB" sz="2400" dirty="0" err="1">
                <a:latin typeface="Century Gothic" panose="020B0502020202020204" pitchFamily="34" charset="0"/>
              </a:rPr>
              <a:t>plötzlich</a:t>
            </a:r>
            <a:r>
              <a:rPr lang="en-GB" sz="2400" dirty="0">
                <a:latin typeface="Century Gothic" panose="020B0502020202020204" pitchFamily="34" charset="0"/>
              </a:rPr>
              <a:t>.</a:t>
            </a:r>
            <a:endParaRPr lang="en-GB" dirty="0">
              <a:latin typeface="Century Gothic" panose="020B0502020202020204" pitchFamily="34" charset="0"/>
            </a:endParaRPr>
          </a:p>
        </p:txBody>
      </p:sp>
      <p:sp>
        <p:nvSpPr>
          <p:cNvPr id="106" name="TextBox 105"/>
          <p:cNvSpPr txBox="1"/>
          <p:nvPr/>
        </p:nvSpPr>
        <p:spPr>
          <a:xfrm>
            <a:off x="2998138" y="3548382"/>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Die</a:t>
            </a:r>
            <a:endParaRPr lang="en-GB" dirty="0">
              <a:latin typeface="Century Gothic" panose="020B0502020202020204" pitchFamily="34" charset="0"/>
            </a:endParaRPr>
          </a:p>
        </p:txBody>
      </p:sp>
      <p:sp>
        <p:nvSpPr>
          <p:cNvPr id="107" name="TextBox 106"/>
          <p:cNvSpPr txBox="1"/>
          <p:nvPr/>
        </p:nvSpPr>
        <p:spPr>
          <a:xfrm>
            <a:off x="4384599" y="3577426"/>
            <a:ext cx="1646030" cy="461665"/>
          </a:xfrm>
          <a:prstGeom prst="rect">
            <a:avLst/>
          </a:prstGeom>
          <a:noFill/>
        </p:spPr>
        <p:txBody>
          <a:bodyPr wrap="square" rtlCol="0">
            <a:spAutoFit/>
          </a:bodyPr>
          <a:lstStyle/>
          <a:p>
            <a:pPr algn="ctr"/>
            <a:r>
              <a:rPr lang="en-GB" sz="2400" dirty="0" err="1">
                <a:latin typeface="Century Gothic" panose="020B0502020202020204" pitchFamily="34" charset="0"/>
              </a:rPr>
              <a:t>Familie</a:t>
            </a:r>
            <a:endParaRPr lang="en-GB" dirty="0">
              <a:latin typeface="Century Gothic" panose="020B0502020202020204" pitchFamily="34" charset="0"/>
            </a:endParaRPr>
          </a:p>
        </p:txBody>
      </p:sp>
      <p:sp>
        <p:nvSpPr>
          <p:cNvPr id="108" name="TextBox 107"/>
          <p:cNvSpPr txBox="1"/>
          <p:nvPr/>
        </p:nvSpPr>
        <p:spPr>
          <a:xfrm>
            <a:off x="6330086" y="3583898"/>
            <a:ext cx="1493408" cy="461665"/>
          </a:xfrm>
          <a:prstGeom prst="rect">
            <a:avLst/>
          </a:prstGeom>
          <a:noFill/>
        </p:spPr>
        <p:txBody>
          <a:bodyPr wrap="square" rtlCol="0">
            <a:spAutoFit/>
          </a:bodyPr>
          <a:lstStyle/>
          <a:p>
            <a:pPr algn="ctr"/>
            <a:r>
              <a:rPr lang="en-GB" sz="2400" dirty="0" err="1">
                <a:latin typeface="Century Gothic" panose="020B0502020202020204" pitchFamily="34" charset="0"/>
              </a:rPr>
              <a:t>macht</a:t>
            </a:r>
            <a:endParaRPr lang="en-GB" dirty="0">
              <a:latin typeface="Century Gothic" panose="020B0502020202020204" pitchFamily="34" charset="0"/>
            </a:endParaRPr>
          </a:p>
        </p:txBody>
      </p:sp>
      <p:sp>
        <p:nvSpPr>
          <p:cNvPr id="109" name="TextBox 108"/>
          <p:cNvSpPr txBox="1"/>
          <p:nvPr/>
        </p:nvSpPr>
        <p:spPr>
          <a:xfrm>
            <a:off x="8927282" y="3591073"/>
            <a:ext cx="1895980" cy="461665"/>
          </a:xfrm>
          <a:prstGeom prst="rect">
            <a:avLst/>
          </a:prstGeom>
          <a:noFill/>
        </p:spPr>
        <p:txBody>
          <a:bodyPr wrap="square" rtlCol="0">
            <a:spAutoFit/>
          </a:bodyPr>
          <a:lstStyle/>
          <a:p>
            <a:pPr algn="ctr"/>
            <a:r>
              <a:rPr lang="en-GB" sz="2400" dirty="0" err="1">
                <a:latin typeface="Century Gothic" panose="020B0502020202020204" pitchFamily="34" charset="0"/>
              </a:rPr>
              <a:t>Picknick</a:t>
            </a:r>
            <a:r>
              <a:rPr lang="en-GB" sz="2400" dirty="0">
                <a:latin typeface="Century Gothic" panose="020B0502020202020204" pitchFamily="34" charset="0"/>
              </a:rPr>
              <a:t>.</a:t>
            </a:r>
            <a:endParaRPr lang="en-GB" dirty="0">
              <a:latin typeface="Century Gothic" panose="020B0502020202020204" pitchFamily="34" charset="0"/>
            </a:endParaRPr>
          </a:p>
        </p:txBody>
      </p:sp>
      <p:sp>
        <p:nvSpPr>
          <p:cNvPr id="110" name="TextBox 109"/>
          <p:cNvSpPr txBox="1"/>
          <p:nvPr/>
        </p:nvSpPr>
        <p:spPr>
          <a:xfrm>
            <a:off x="3046264" y="4623207"/>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Das</a:t>
            </a:r>
            <a:endParaRPr lang="en-GB" dirty="0">
              <a:latin typeface="Century Gothic" panose="020B0502020202020204" pitchFamily="34" charset="0"/>
            </a:endParaRPr>
          </a:p>
        </p:txBody>
      </p:sp>
      <p:sp>
        <p:nvSpPr>
          <p:cNvPr id="111" name="TextBox 110"/>
          <p:cNvSpPr txBox="1"/>
          <p:nvPr/>
        </p:nvSpPr>
        <p:spPr>
          <a:xfrm>
            <a:off x="4168811" y="4622220"/>
            <a:ext cx="1545911" cy="461665"/>
          </a:xfrm>
          <a:prstGeom prst="rect">
            <a:avLst/>
          </a:prstGeom>
          <a:noFill/>
        </p:spPr>
        <p:txBody>
          <a:bodyPr wrap="square" rtlCol="0">
            <a:spAutoFit/>
          </a:bodyPr>
          <a:lstStyle/>
          <a:p>
            <a:pPr algn="ctr"/>
            <a:r>
              <a:rPr lang="en-GB" sz="2400" dirty="0" err="1">
                <a:latin typeface="Century Gothic" panose="020B0502020202020204" pitchFamily="34" charset="0"/>
              </a:rPr>
              <a:t>Haus</a:t>
            </a:r>
            <a:endParaRPr lang="en-GB" dirty="0">
              <a:latin typeface="Century Gothic" panose="020B0502020202020204" pitchFamily="34" charset="0"/>
            </a:endParaRPr>
          </a:p>
        </p:txBody>
      </p:sp>
      <p:sp>
        <p:nvSpPr>
          <p:cNvPr id="112" name="TextBox 111"/>
          <p:cNvSpPr txBox="1"/>
          <p:nvPr/>
        </p:nvSpPr>
        <p:spPr>
          <a:xfrm>
            <a:off x="7059309" y="4624423"/>
            <a:ext cx="1114658" cy="461665"/>
          </a:xfrm>
          <a:prstGeom prst="rect">
            <a:avLst/>
          </a:prstGeom>
          <a:noFill/>
        </p:spPr>
        <p:txBody>
          <a:bodyPr wrap="square" rtlCol="0">
            <a:spAutoFit/>
          </a:bodyPr>
          <a:lstStyle/>
          <a:p>
            <a:pPr algn="ctr"/>
            <a:r>
              <a:rPr lang="en-GB" sz="2400" dirty="0" err="1">
                <a:latin typeface="Century Gothic" panose="020B0502020202020204" pitchFamily="34" charset="0"/>
              </a:rPr>
              <a:t>eine</a:t>
            </a:r>
            <a:endParaRPr lang="en-GB" dirty="0">
              <a:latin typeface="Century Gothic" panose="020B0502020202020204" pitchFamily="34" charset="0"/>
            </a:endParaRPr>
          </a:p>
        </p:txBody>
      </p:sp>
      <p:sp>
        <p:nvSpPr>
          <p:cNvPr id="113" name="TextBox 112"/>
          <p:cNvSpPr txBox="1"/>
          <p:nvPr/>
        </p:nvSpPr>
        <p:spPr>
          <a:xfrm>
            <a:off x="9573995" y="4665898"/>
            <a:ext cx="1323624" cy="461665"/>
          </a:xfrm>
          <a:prstGeom prst="rect">
            <a:avLst/>
          </a:prstGeom>
          <a:noFill/>
        </p:spPr>
        <p:txBody>
          <a:bodyPr wrap="square" rtlCol="0">
            <a:spAutoFit/>
          </a:bodyPr>
          <a:lstStyle/>
          <a:p>
            <a:pPr algn="ctr"/>
            <a:r>
              <a:rPr lang="en-GB" sz="2400" dirty="0">
                <a:latin typeface="Century Gothic" panose="020B0502020202020204" pitchFamily="34" charset="0"/>
              </a:rPr>
              <a:t>Euro.</a:t>
            </a:r>
            <a:endParaRPr lang="en-GB" dirty="0">
              <a:latin typeface="Century Gothic" panose="020B0502020202020204" pitchFamily="34" charset="0"/>
            </a:endParaRPr>
          </a:p>
        </p:txBody>
      </p:sp>
      <p:sp>
        <p:nvSpPr>
          <p:cNvPr id="114" name="TextBox 113"/>
          <p:cNvSpPr txBox="1"/>
          <p:nvPr/>
        </p:nvSpPr>
        <p:spPr>
          <a:xfrm>
            <a:off x="3054286" y="5706049"/>
            <a:ext cx="1564275" cy="461665"/>
          </a:xfrm>
          <a:prstGeom prst="rect">
            <a:avLst/>
          </a:prstGeom>
          <a:noFill/>
        </p:spPr>
        <p:txBody>
          <a:bodyPr wrap="square" rtlCol="0">
            <a:spAutoFit/>
          </a:bodyPr>
          <a:lstStyle/>
          <a:p>
            <a:pPr algn="ctr"/>
            <a:r>
              <a:rPr lang="en-GB" sz="2400" dirty="0">
                <a:latin typeface="Century Gothic" panose="020B0502020202020204" pitchFamily="34" charset="0"/>
              </a:rPr>
              <a:t>Die</a:t>
            </a:r>
            <a:endParaRPr lang="en-GB" dirty="0">
              <a:latin typeface="Century Gothic" panose="020B0502020202020204" pitchFamily="34" charset="0"/>
            </a:endParaRPr>
          </a:p>
        </p:txBody>
      </p:sp>
      <p:sp>
        <p:nvSpPr>
          <p:cNvPr id="115" name="TextBox 114"/>
          <p:cNvSpPr txBox="1"/>
          <p:nvPr/>
        </p:nvSpPr>
        <p:spPr>
          <a:xfrm>
            <a:off x="4789828" y="5732699"/>
            <a:ext cx="1545911" cy="461665"/>
          </a:xfrm>
          <a:prstGeom prst="rect">
            <a:avLst/>
          </a:prstGeom>
          <a:noFill/>
        </p:spPr>
        <p:txBody>
          <a:bodyPr wrap="square" rtlCol="0">
            <a:spAutoFit/>
          </a:bodyPr>
          <a:lstStyle/>
          <a:p>
            <a:pPr algn="ctr"/>
            <a:r>
              <a:rPr lang="en-GB" sz="2400" dirty="0">
                <a:latin typeface="Century Gothic" panose="020B0502020202020204" pitchFamily="34" charset="0"/>
              </a:rPr>
              <a:t>Hand</a:t>
            </a:r>
            <a:endParaRPr lang="en-GB" dirty="0">
              <a:latin typeface="Century Gothic" panose="020B0502020202020204" pitchFamily="34" charset="0"/>
            </a:endParaRPr>
          </a:p>
        </p:txBody>
      </p:sp>
      <p:sp>
        <p:nvSpPr>
          <p:cNvPr id="116" name="TextBox 115"/>
          <p:cNvSpPr txBox="1"/>
          <p:nvPr/>
        </p:nvSpPr>
        <p:spPr>
          <a:xfrm>
            <a:off x="7149219" y="5707265"/>
            <a:ext cx="1493408" cy="461665"/>
          </a:xfrm>
          <a:prstGeom prst="rect">
            <a:avLst/>
          </a:prstGeom>
          <a:noFill/>
        </p:spPr>
        <p:txBody>
          <a:bodyPr wrap="square" rtlCol="0">
            <a:spAutoFit/>
          </a:bodyPr>
          <a:lstStyle/>
          <a:p>
            <a:pPr algn="ctr"/>
            <a:r>
              <a:rPr lang="en-GB" sz="2400" dirty="0" err="1">
                <a:latin typeface="Century Gothic" panose="020B0502020202020204" pitchFamily="34" charset="0"/>
              </a:rPr>
              <a:t>ist</a:t>
            </a:r>
            <a:endParaRPr lang="en-GB" dirty="0">
              <a:latin typeface="Century Gothic" panose="020B0502020202020204" pitchFamily="34" charset="0"/>
            </a:endParaRPr>
          </a:p>
        </p:txBody>
      </p:sp>
      <p:sp>
        <p:nvSpPr>
          <p:cNvPr id="117" name="TextBox 116"/>
          <p:cNvSpPr txBox="1"/>
          <p:nvPr/>
        </p:nvSpPr>
        <p:spPr>
          <a:xfrm>
            <a:off x="9395018" y="5748740"/>
            <a:ext cx="1323624" cy="461665"/>
          </a:xfrm>
          <a:prstGeom prst="rect">
            <a:avLst/>
          </a:prstGeom>
          <a:noFill/>
        </p:spPr>
        <p:txBody>
          <a:bodyPr wrap="square" rtlCol="0">
            <a:spAutoFit/>
          </a:bodyPr>
          <a:lstStyle/>
          <a:p>
            <a:pPr algn="ctr"/>
            <a:r>
              <a:rPr lang="en-GB" sz="2400" dirty="0" err="1">
                <a:latin typeface="Century Gothic" panose="020B0502020202020204" pitchFamily="34" charset="0"/>
              </a:rPr>
              <a:t>kalt</a:t>
            </a:r>
            <a:r>
              <a:rPr lang="en-GB" sz="2400" dirty="0">
                <a:latin typeface="Century Gothic" panose="020B0502020202020204" pitchFamily="34" charset="0"/>
              </a:rPr>
              <a:t>.</a:t>
            </a:r>
            <a:endParaRPr lang="en-GB" dirty="0">
              <a:latin typeface="Century Gothic" panose="020B0502020202020204" pitchFamily="34" charset="0"/>
            </a:endParaRPr>
          </a:p>
        </p:txBody>
      </p:sp>
      <p:pic>
        <p:nvPicPr>
          <p:cNvPr id="118"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2246761" y="3559616"/>
            <a:ext cx="934334" cy="93433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118527" y="4689992"/>
            <a:ext cx="934334" cy="93433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380x380 Green Tick Clipart Free To Use Clip Art Resource"/>
          <p:cNvPicPr>
            <a:picLocks noChangeAspect="1" noChangeArrowheads="1"/>
          </p:cNvPicPr>
          <p:nvPr/>
        </p:nvPicPr>
        <p:blipFill>
          <a:blip r:embed="rId14" cstate="print">
            <a:clrChange>
              <a:clrFrom>
                <a:srgbClr val="FFFFFF"/>
              </a:clrFrom>
              <a:clrTo>
                <a:srgbClr val="FFFFFF">
                  <a:alpha val="0"/>
                </a:srgbClr>
              </a:clrTo>
            </a:clrChange>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078281" y="5741640"/>
            <a:ext cx="934334" cy="934334"/>
          </a:xfrm>
          <a:prstGeom prst="rect">
            <a:avLst/>
          </a:prstGeom>
          <a:noFill/>
          <a:extLst>
            <a:ext uri="{909E8E84-426E-40DD-AFC4-6F175D3DCCD1}">
              <a14:hiddenFill xmlns:a14="http://schemas.microsoft.com/office/drawing/2010/main">
                <a:solidFill>
                  <a:srgbClr val="FFFFFF"/>
                </a:solidFill>
              </a14:hiddenFill>
            </a:ext>
          </a:extLst>
        </p:spPr>
      </p:pic>
      <p:cxnSp>
        <p:nvCxnSpPr>
          <p:cNvPr id="121" name="Straight Connector 120"/>
          <p:cNvCxnSpPr/>
          <p:nvPr/>
        </p:nvCxnSpPr>
        <p:spPr>
          <a:xfrm>
            <a:off x="7322546" y="1770632"/>
            <a:ext cx="1283229" cy="3039"/>
          </a:xfrm>
          <a:prstGeom prst="line">
            <a:avLst/>
          </a:prstGeom>
          <a:ln w="28575">
            <a:solidFill>
              <a:srgbClr val="000066"/>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485737" y="1346135"/>
            <a:ext cx="998322" cy="461665"/>
          </a:xfrm>
          <a:prstGeom prst="rect">
            <a:avLst/>
          </a:prstGeom>
          <a:noFill/>
        </p:spPr>
        <p:txBody>
          <a:bodyPr wrap="square" rtlCol="0">
            <a:spAutoFit/>
          </a:bodyPr>
          <a:lstStyle/>
          <a:p>
            <a:pPr algn="ctr"/>
            <a:r>
              <a:rPr lang="en-GB" sz="2400" dirty="0" err="1">
                <a:latin typeface="Century Gothic" panose="020B0502020202020204" pitchFamily="34" charset="0"/>
              </a:rPr>
              <a:t>nicht</a:t>
            </a:r>
            <a:endParaRPr lang="en-GB" dirty="0">
              <a:latin typeface="Century Gothic" panose="020B0502020202020204" pitchFamily="34" charset="0"/>
            </a:endParaRPr>
          </a:p>
        </p:txBody>
      </p:sp>
      <p:sp>
        <p:nvSpPr>
          <p:cNvPr id="123" name="TextBox 122"/>
          <p:cNvSpPr txBox="1"/>
          <p:nvPr/>
        </p:nvSpPr>
        <p:spPr>
          <a:xfrm>
            <a:off x="7681781" y="3574103"/>
            <a:ext cx="1493408" cy="461665"/>
          </a:xfrm>
          <a:prstGeom prst="rect">
            <a:avLst/>
          </a:prstGeom>
          <a:noFill/>
        </p:spPr>
        <p:txBody>
          <a:bodyPr wrap="square" rtlCol="0">
            <a:spAutoFit/>
          </a:bodyPr>
          <a:lstStyle/>
          <a:p>
            <a:pPr algn="ctr"/>
            <a:r>
              <a:rPr lang="en-GB" sz="2400" dirty="0" err="1">
                <a:latin typeface="Century Gothic" panose="020B0502020202020204" pitchFamily="34" charset="0"/>
              </a:rPr>
              <a:t>ein</a:t>
            </a:r>
            <a:endParaRPr lang="en-GB" dirty="0">
              <a:latin typeface="Century Gothic" panose="020B0502020202020204" pitchFamily="34" charset="0"/>
            </a:endParaRPr>
          </a:p>
        </p:txBody>
      </p:sp>
      <p:sp>
        <p:nvSpPr>
          <p:cNvPr id="124" name="TextBox 123"/>
          <p:cNvSpPr txBox="1"/>
          <p:nvPr/>
        </p:nvSpPr>
        <p:spPr>
          <a:xfrm>
            <a:off x="5603890" y="4610260"/>
            <a:ext cx="1545911" cy="461665"/>
          </a:xfrm>
          <a:prstGeom prst="rect">
            <a:avLst/>
          </a:prstGeom>
          <a:noFill/>
        </p:spPr>
        <p:txBody>
          <a:bodyPr wrap="square" rtlCol="0">
            <a:spAutoFit/>
          </a:bodyPr>
          <a:lstStyle/>
          <a:p>
            <a:pPr algn="ctr"/>
            <a:r>
              <a:rPr lang="en-GB" sz="2400" dirty="0" err="1">
                <a:latin typeface="Century Gothic" panose="020B0502020202020204" pitchFamily="34" charset="0"/>
              </a:rPr>
              <a:t>kostet</a:t>
            </a:r>
            <a:endParaRPr lang="en-GB" dirty="0">
              <a:latin typeface="Century Gothic" panose="020B0502020202020204" pitchFamily="34" charset="0"/>
            </a:endParaRPr>
          </a:p>
        </p:txBody>
      </p:sp>
      <p:sp>
        <p:nvSpPr>
          <p:cNvPr id="125" name="TextBox 124"/>
          <p:cNvSpPr txBox="1"/>
          <p:nvPr/>
        </p:nvSpPr>
        <p:spPr>
          <a:xfrm>
            <a:off x="8372429" y="4640113"/>
            <a:ext cx="1114658" cy="461665"/>
          </a:xfrm>
          <a:prstGeom prst="rect">
            <a:avLst/>
          </a:prstGeom>
          <a:noFill/>
        </p:spPr>
        <p:txBody>
          <a:bodyPr wrap="square" rtlCol="0">
            <a:spAutoFit/>
          </a:bodyPr>
          <a:lstStyle/>
          <a:p>
            <a:pPr algn="ctr"/>
            <a:r>
              <a:rPr lang="en-GB" sz="2400" dirty="0">
                <a:latin typeface="Century Gothic" panose="020B0502020202020204" pitchFamily="34" charset="0"/>
              </a:rPr>
              <a:t>Million</a:t>
            </a:r>
            <a:endParaRPr lang="en-GB" dirty="0">
              <a:latin typeface="Century Gothic" panose="020B0502020202020204" pitchFamily="34" charset="0"/>
            </a:endParaRPr>
          </a:p>
        </p:txBody>
      </p:sp>
    </p:spTree>
    <p:extLst>
      <p:ext uri="{BB962C8B-B14F-4D97-AF65-F5344CB8AC3E}">
        <p14:creationId xmlns:p14="http://schemas.microsoft.com/office/powerpoint/2010/main" val="20963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2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22" grpId="0"/>
      <p:bldP spid="123" grpId="0"/>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4734417" cy="707849"/>
          </a:xfrm>
        </p:spPr>
        <p:txBody>
          <a:bodyPr>
            <a:normAutofit/>
          </a:bodyPr>
          <a:lstStyle/>
          <a:p>
            <a:r>
              <a:rPr lang="en-GB" sz="3600" b="1" dirty="0">
                <a:solidFill>
                  <a:schemeClr val="bg1"/>
                </a:solidFill>
              </a:rPr>
              <a:t>Writing exercise</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9" name="TextBox 8"/>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p:cNvSpPr txBox="1"/>
          <p:nvPr/>
        </p:nvSpPr>
        <p:spPr>
          <a:xfrm>
            <a:off x="424227" y="2791807"/>
            <a:ext cx="3560919" cy="2308324"/>
          </a:xfrm>
          <a:prstGeom prst="rect">
            <a:avLst/>
          </a:prstGeom>
          <a:noFill/>
        </p:spPr>
        <p:txBody>
          <a:bodyPr wrap="square" rtlCol="0">
            <a:spAutoFit/>
          </a:bodyPr>
          <a:lstStyle/>
          <a:p>
            <a:pPr marL="457200" indent="-457200">
              <a:buAutoNum type="arabicPeriod"/>
            </a:pPr>
            <a:r>
              <a:rPr lang="en-GB" sz="2400" dirty="0">
                <a:latin typeface="Century Gothic" panose="020B0502020202020204" pitchFamily="34" charset="0"/>
              </a:rPr>
              <a:t>Mann/</a:t>
            </a:r>
            <a:r>
              <a:rPr lang="en-GB" sz="2400" dirty="0" err="1">
                <a:latin typeface="Century Gothic" panose="020B0502020202020204" pitchFamily="34" charset="0"/>
              </a:rPr>
              <a:t>trinkt</a:t>
            </a:r>
            <a:endParaRPr lang="en-GB" sz="2400" dirty="0">
              <a:latin typeface="Century Gothic" panose="020B0502020202020204" pitchFamily="34" charset="0"/>
            </a:endParaRPr>
          </a:p>
          <a:p>
            <a:pPr marL="457200" indent="-457200">
              <a:buFontTx/>
              <a:buAutoNum type="arabicPeriod"/>
            </a:pPr>
            <a:r>
              <a:rPr lang="en-GB" sz="2400" dirty="0" err="1">
                <a:latin typeface="Century Gothic" panose="020B0502020202020204" pitchFamily="34" charset="0"/>
              </a:rPr>
              <a:t>Haus</a:t>
            </a:r>
            <a:r>
              <a:rPr lang="en-GB" sz="2400" dirty="0">
                <a:latin typeface="Century Gothic" panose="020B0502020202020204" pitchFamily="34" charset="0"/>
              </a:rPr>
              <a:t>/</a:t>
            </a:r>
            <a:r>
              <a:rPr lang="en-GB" sz="2400" dirty="0" err="1">
                <a:latin typeface="Century Gothic" panose="020B0502020202020204" pitchFamily="34" charset="0"/>
              </a:rPr>
              <a:t>ist</a:t>
            </a:r>
            <a:endParaRPr lang="en-GB" sz="2400" dirty="0">
              <a:latin typeface="Century Gothic" panose="020B0502020202020204" pitchFamily="34" charset="0"/>
            </a:endParaRPr>
          </a:p>
          <a:p>
            <a:pPr marL="457200" indent="-457200">
              <a:buAutoNum type="arabicPeriod"/>
            </a:pPr>
            <a:r>
              <a:rPr lang="en-GB" sz="2400" dirty="0" err="1">
                <a:latin typeface="Century Gothic" panose="020B0502020202020204" pitchFamily="34" charset="0"/>
              </a:rPr>
              <a:t>Mädchen</a:t>
            </a:r>
            <a:r>
              <a:rPr lang="en-GB" sz="2400" dirty="0">
                <a:latin typeface="Century Gothic" panose="020B0502020202020204" pitchFamily="34" charset="0"/>
              </a:rPr>
              <a:t>/</a:t>
            </a:r>
            <a:r>
              <a:rPr lang="en-GB" sz="2400" dirty="0" err="1">
                <a:latin typeface="Century Gothic" panose="020B0502020202020204" pitchFamily="34" charset="0"/>
              </a:rPr>
              <a:t>spielt</a:t>
            </a:r>
            <a:endParaRPr lang="en-GB" sz="2400" dirty="0">
              <a:latin typeface="Century Gothic" panose="020B0502020202020204" pitchFamily="34" charset="0"/>
            </a:endParaRPr>
          </a:p>
          <a:p>
            <a:pPr marL="457200" indent="-457200">
              <a:buFontTx/>
              <a:buAutoNum type="arabicPeriod"/>
            </a:pPr>
            <a:r>
              <a:rPr lang="en-GB" sz="2400" dirty="0" err="1">
                <a:latin typeface="Century Gothic" panose="020B0502020202020204" pitchFamily="34" charset="0"/>
              </a:rPr>
              <a:t>Nacht</a:t>
            </a:r>
            <a:r>
              <a:rPr lang="en-GB" sz="2400" dirty="0">
                <a:latin typeface="Century Gothic" panose="020B0502020202020204" pitchFamily="34" charset="0"/>
              </a:rPr>
              <a:t>/</a:t>
            </a:r>
            <a:r>
              <a:rPr lang="en-GB" sz="2400" dirty="0" err="1">
                <a:latin typeface="Century Gothic" panose="020B0502020202020204" pitchFamily="34" charset="0"/>
              </a:rPr>
              <a:t>ist</a:t>
            </a:r>
            <a:endParaRPr lang="en-GB" sz="2400" dirty="0">
              <a:latin typeface="Century Gothic" panose="020B0502020202020204" pitchFamily="34" charset="0"/>
            </a:endParaRPr>
          </a:p>
          <a:p>
            <a:pPr marL="457200" indent="-457200">
              <a:buAutoNum type="arabicPeriod"/>
            </a:pPr>
            <a:r>
              <a:rPr lang="en-GB" sz="2400" dirty="0" err="1">
                <a:latin typeface="Century Gothic" panose="020B0502020202020204" pitchFamily="34" charset="0"/>
              </a:rPr>
              <a:t>Junge</a:t>
            </a:r>
            <a:r>
              <a:rPr lang="en-GB" sz="2400" dirty="0">
                <a:latin typeface="Century Gothic" panose="020B0502020202020204" pitchFamily="34" charset="0"/>
              </a:rPr>
              <a:t>/</a:t>
            </a:r>
            <a:r>
              <a:rPr lang="en-GB" sz="2400" dirty="0" err="1">
                <a:latin typeface="Century Gothic" panose="020B0502020202020204" pitchFamily="34" charset="0"/>
              </a:rPr>
              <a:t>liest</a:t>
            </a:r>
            <a:endParaRPr lang="en-GB" sz="2400" dirty="0">
              <a:latin typeface="Century Gothic" panose="020B0502020202020204" pitchFamily="34" charset="0"/>
            </a:endParaRPr>
          </a:p>
          <a:p>
            <a:pPr marL="457200" indent="-457200">
              <a:buAutoNum type="arabicPeriod"/>
            </a:pPr>
            <a:r>
              <a:rPr lang="en-GB" sz="2400" dirty="0">
                <a:latin typeface="Century Gothic" panose="020B0502020202020204" pitchFamily="34" charset="0"/>
              </a:rPr>
              <a:t>Mutter/</a:t>
            </a:r>
            <a:r>
              <a:rPr lang="en-GB" sz="2400" dirty="0" err="1">
                <a:latin typeface="Century Gothic" panose="020B0502020202020204" pitchFamily="34" charset="0"/>
              </a:rPr>
              <a:t>spielt</a:t>
            </a:r>
            <a:endParaRPr lang="en-GB" sz="2400" dirty="0">
              <a:latin typeface="Century Gothic" panose="020B0502020202020204" pitchFamily="34" charset="0"/>
            </a:endParaRPr>
          </a:p>
        </p:txBody>
      </p:sp>
      <p:sp>
        <p:nvSpPr>
          <p:cNvPr id="7" name="TextBox 6"/>
          <p:cNvSpPr txBox="1"/>
          <p:nvPr/>
        </p:nvSpPr>
        <p:spPr>
          <a:xfrm>
            <a:off x="357676" y="1638175"/>
            <a:ext cx="11747583" cy="830997"/>
          </a:xfrm>
          <a:prstGeom prst="rect">
            <a:avLst/>
          </a:prstGeom>
          <a:noFill/>
        </p:spPr>
        <p:txBody>
          <a:bodyPr wrap="square" rtlCol="0">
            <a:spAutoFit/>
          </a:bodyPr>
          <a:lstStyle/>
          <a:p>
            <a:r>
              <a:rPr lang="en-GB" sz="2400" dirty="0">
                <a:latin typeface="Century Gothic" panose="020B0502020202020204" pitchFamily="34" charset="0"/>
              </a:rPr>
              <a:t>Write sentences in German based on these words. You may add other words. </a:t>
            </a:r>
            <a:br>
              <a:rPr lang="en-GB" sz="2400" dirty="0">
                <a:latin typeface="Century Gothic" panose="020B0502020202020204" pitchFamily="34" charset="0"/>
              </a:rPr>
            </a:br>
            <a:r>
              <a:rPr lang="en-GB" sz="2400" dirty="0">
                <a:latin typeface="Century Gothic" panose="020B0502020202020204" pitchFamily="34" charset="0"/>
              </a:rPr>
              <a:t>Choose the words for </a:t>
            </a:r>
            <a:r>
              <a:rPr lang="en-GB" sz="2400" b="1" i="1" dirty="0">
                <a:latin typeface="Century Gothic" panose="020B0502020202020204" pitchFamily="34" charset="0"/>
              </a:rPr>
              <a:t>the </a:t>
            </a:r>
            <a:r>
              <a:rPr lang="en-GB" sz="2400" dirty="0">
                <a:latin typeface="Century Gothic" panose="020B0502020202020204" pitchFamily="34" charset="0"/>
              </a:rPr>
              <a:t>carefully.</a:t>
            </a:r>
            <a:endParaRPr lang="en-GB" sz="2400" b="1" i="1" dirty="0">
              <a:latin typeface="Century Gothic" panose="020B0502020202020204" pitchFamily="34" charset="0"/>
            </a:endParaRPr>
          </a:p>
        </p:txBody>
      </p:sp>
      <p:sp>
        <p:nvSpPr>
          <p:cNvPr id="5" name="TextBox 4"/>
          <p:cNvSpPr txBox="1"/>
          <p:nvPr/>
        </p:nvSpPr>
        <p:spPr>
          <a:xfrm>
            <a:off x="3985146" y="2764511"/>
            <a:ext cx="4844955" cy="461665"/>
          </a:xfrm>
          <a:prstGeom prst="rect">
            <a:avLst/>
          </a:prstGeom>
          <a:noFill/>
        </p:spPr>
        <p:txBody>
          <a:bodyPr wrap="square" rtlCol="0">
            <a:spAutoFit/>
          </a:bodyPr>
          <a:lstStyle/>
          <a:p>
            <a:r>
              <a:rPr lang="de-DE" sz="2400" dirty="0">
                <a:latin typeface="Century Gothic" panose="020B0502020202020204" pitchFamily="34" charset="0"/>
              </a:rPr>
              <a:t>Der Mann trinkt Wasser.</a:t>
            </a:r>
          </a:p>
        </p:txBody>
      </p:sp>
      <p:sp>
        <p:nvSpPr>
          <p:cNvPr id="11" name="TextBox 10"/>
          <p:cNvSpPr txBox="1"/>
          <p:nvPr/>
        </p:nvSpPr>
        <p:spPr>
          <a:xfrm>
            <a:off x="3985146" y="3904278"/>
            <a:ext cx="4844955" cy="461665"/>
          </a:xfrm>
          <a:prstGeom prst="rect">
            <a:avLst/>
          </a:prstGeom>
          <a:noFill/>
        </p:spPr>
        <p:txBody>
          <a:bodyPr wrap="square" rtlCol="0">
            <a:spAutoFit/>
          </a:bodyPr>
          <a:lstStyle/>
          <a:p>
            <a:r>
              <a:rPr lang="de-DE" sz="2400" dirty="0">
                <a:latin typeface="Century Gothic" panose="020B0502020202020204" pitchFamily="34" charset="0"/>
              </a:rPr>
              <a:t>Die Nacht ist lang und dunkel.</a:t>
            </a:r>
          </a:p>
        </p:txBody>
      </p:sp>
      <p:sp>
        <p:nvSpPr>
          <p:cNvPr id="12" name="TextBox 11"/>
          <p:cNvSpPr txBox="1"/>
          <p:nvPr/>
        </p:nvSpPr>
        <p:spPr>
          <a:xfrm>
            <a:off x="3979080" y="3536745"/>
            <a:ext cx="7321266" cy="461665"/>
          </a:xfrm>
          <a:prstGeom prst="rect">
            <a:avLst/>
          </a:prstGeom>
          <a:noFill/>
        </p:spPr>
        <p:txBody>
          <a:bodyPr wrap="square" rtlCol="0">
            <a:spAutoFit/>
          </a:bodyPr>
          <a:lstStyle/>
          <a:p>
            <a:r>
              <a:rPr lang="de-DE" sz="2400" dirty="0">
                <a:latin typeface="Century Gothic" panose="020B0502020202020204" pitchFamily="34" charset="0"/>
              </a:rPr>
              <a:t>Das Mädchen spielt </a:t>
            </a:r>
            <a:r>
              <a:rPr lang="en-GB" sz="2400" dirty="0" err="1">
                <a:latin typeface="Century Gothic" panose="020B0502020202020204" pitchFamily="34" charset="0"/>
              </a:rPr>
              <a:t>Fußball</a:t>
            </a:r>
            <a:r>
              <a:rPr lang="en-GB" sz="2400" dirty="0">
                <a:latin typeface="Century Gothic" panose="020B0502020202020204" pitchFamily="34" charset="0"/>
              </a:rPr>
              <a:t> (</a:t>
            </a:r>
            <a:r>
              <a:rPr lang="en-GB" sz="2400" dirty="0" err="1">
                <a:latin typeface="Century Gothic" panose="020B0502020202020204" pitchFamily="34" charset="0"/>
              </a:rPr>
              <a:t>mit</a:t>
            </a:r>
            <a:r>
              <a:rPr lang="en-GB" sz="2400" dirty="0">
                <a:latin typeface="Century Gothic" panose="020B0502020202020204" pitchFamily="34" charset="0"/>
              </a:rPr>
              <a:t> </a:t>
            </a:r>
            <a:r>
              <a:rPr lang="en-GB" sz="2400" dirty="0" err="1">
                <a:latin typeface="Century Gothic" panose="020B0502020202020204" pitchFamily="34" charset="0"/>
              </a:rPr>
              <a:t>einem</a:t>
            </a:r>
            <a:r>
              <a:rPr lang="en-GB" sz="2400" dirty="0">
                <a:latin typeface="Century Gothic" panose="020B0502020202020204" pitchFamily="34" charset="0"/>
              </a:rPr>
              <a:t> Freund).</a:t>
            </a:r>
            <a:endParaRPr lang="de-DE" sz="2400" dirty="0">
              <a:latin typeface="Century Gothic" panose="020B0502020202020204" pitchFamily="34" charset="0"/>
            </a:endParaRPr>
          </a:p>
        </p:txBody>
      </p:sp>
      <p:sp>
        <p:nvSpPr>
          <p:cNvPr id="13" name="TextBox 12"/>
          <p:cNvSpPr txBox="1"/>
          <p:nvPr/>
        </p:nvSpPr>
        <p:spPr>
          <a:xfrm>
            <a:off x="3979080" y="3166290"/>
            <a:ext cx="7321266" cy="461665"/>
          </a:xfrm>
          <a:prstGeom prst="rect">
            <a:avLst/>
          </a:prstGeom>
          <a:noFill/>
        </p:spPr>
        <p:txBody>
          <a:bodyPr wrap="square" rtlCol="0">
            <a:spAutoFit/>
          </a:bodyPr>
          <a:lstStyle/>
          <a:p>
            <a:r>
              <a:rPr lang="de-DE" sz="2400" dirty="0">
                <a:latin typeface="Century Gothic" panose="020B0502020202020204" pitchFamily="34" charset="0"/>
              </a:rPr>
              <a:t>Das Haus ist klein/gro</a:t>
            </a:r>
            <a:r>
              <a:rPr lang="en-GB" sz="2400" dirty="0">
                <a:latin typeface="Century Gothic" panose="020B0502020202020204" pitchFamily="34" charset="0"/>
              </a:rPr>
              <a:t>ß/</a:t>
            </a:r>
            <a:r>
              <a:rPr lang="en-GB" sz="2400" dirty="0" err="1">
                <a:latin typeface="Century Gothic" panose="020B0502020202020204" pitchFamily="34" charset="0"/>
              </a:rPr>
              <a:t>neu</a:t>
            </a:r>
            <a:r>
              <a:rPr lang="en-GB" sz="2400" dirty="0">
                <a:latin typeface="Century Gothic" panose="020B0502020202020204" pitchFamily="34" charset="0"/>
              </a:rPr>
              <a:t>/</a:t>
            </a:r>
            <a:r>
              <a:rPr lang="en-GB" sz="2400" dirty="0" err="1">
                <a:latin typeface="Century Gothic" panose="020B0502020202020204" pitchFamily="34" charset="0"/>
              </a:rPr>
              <a:t>offen</a:t>
            </a:r>
            <a:r>
              <a:rPr lang="en-GB" sz="2400" dirty="0">
                <a:latin typeface="Century Gothic" panose="020B0502020202020204" pitchFamily="34" charset="0"/>
              </a:rPr>
              <a:t>/</a:t>
            </a:r>
            <a:r>
              <a:rPr lang="en-GB" sz="2400" dirty="0" err="1">
                <a:latin typeface="Century Gothic" panose="020B0502020202020204" pitchFamily="34" charset="0"/>
              </a:rPr>
              <a:t>schön</a:t>
            </a:r>
            <a:r>
              <a:rPr lang="en-GB" sz="2400" dirty="0">
                <a:latin typeface="Century Gothic" panose="020B0502020202020204" pitchFamily="34" charset="0"/>
              </a:rPr>
              <a:t>.</a:t>
            </a:r>
            <a:endParaRPr lang="de-DE" sz="2400" dirty="0">
              <a:latin typeface="Century Gothic" panose="020B0502020202020204" pitchFamily="34" charset="0"/>
            </a:endParaRPr>
          </a:p>
        </p:txBody>
      </p:sp>
      <p:sp>
        <p:nvSpPr>
          <p:cNvPr id="14" name="TextBox 13"/>
          <p:cNvSpPr txBox="1"/>
          <p:nvPr/>
        </p:nvSpPr>
        <p:spPr>
          <a:xfrm>
            <a:off x="3979080" y="4269133"/>
            <a:ext cx="7321266" cy="461665"/>
          </a:xfrm>
          <a:prstGeom prst="rect">
            <a:avLst/>
          </a:prstGeom>
          <a:noFill/>
        </p:spPr>
        <p:txBody>
          <a:bodyPr wrap="square" rtlCol="0">
            <a:spAutoFit/>
          </a:bodyPr>
          <a:lstStyle/>
          <a:p>
            <a:r>
              <a:rPr lang="de-DE" sz="2400" dirty="0">
                <a:latin typeface="Century Gothic" panose="020B0502020202020204" pitchFamily="34" charset="0"/>
              </a:rPr>
              <a:t>Der Junge </a:t>
            </a:r>
            <a:r>
              <a:rPr lang="en-GB" sz="2400" dirty="0" err="1">
                <a:latin typeface="Century Gothic" panose="020B0502020202020204" pitchFamily="34" charset="0"/>
              </a:rPr>
              <a:t>liest</a:t>
            </a:r>
            <a:r>
              <a:rPr lang="en-GB" sz="2400" dirty="0">
                <a:latin typeface="Century Gothic" panose="020B0502020202020204" pitchFamily="34" charset="0"/>
              </a:rPr>
              <a:t> </a:t>
            </a:r>
            <a:r>
              <a:rPr lang="en-GB" sz="2400" dirty="0" err="1">
                <a:latin typeface="Century Gothic" panose="020B0502020202020204" pitchFamily="34" charset="0"/>
              </a:rPr>
              <a:t>ein</a:t>
            </a:r>
            <a:r>
              <a:rPr lang="en-GB" sz="2400" dirty="0">
                <a:latin typeface="Century Gothic" panose="020B0502020202020204" pitchFamily="34" charset="0"/>
              </a:rPr>
              <a:t> </a:t>
            </a:r>
            <a:r>
              <a:rPr lang="en-GB" sz="2400" dirty="0" err="1">
                <a:latin typeface="Century Gothic" panose="020B0502020202020204" pitchFamily="34" charset="0"/>
              </a:rPr>
              <a:t>Buch</a:t>
            </a:r>
            <a:r>
              <a:rPr lang="en-GB" sz="2400" dirty="0">
                <a:latin typeface="Century Gothic" panose="020B0502020202020204" pitchFamily="34" charset="0"/>
              </a:rPr>
              <a:t>.</a:t>
            </a:r>
            <a:endParaRPr lang="de-DE" sz="2400" dirty="0">
              <a:latin typeface="Century Gothic" panose="020B0502020202020204" pitchFamily="34" charset="0"/>
            </a:endParaRPr>
          </a:p>
        </p:txBody>
      </p:sp>
      <p:sp>
        <p:nvSpPr>
          <p:cNvPr id="15" name="TextBox 14"/>
          <p:cNvSpPr txBox="1"/>
          <p:nvPr/>
        </p:nvSpPr>
        <p:spPr>
          <a:xfrm>
            <a:off x="3979080" y="4649216"/>
            <a:ext cx="7321266" cy="461665"/>
          </a:xfrm>
          <a:prstGeom prst="rect">
            <a:avLst/>
          </a:prstGeom>
          <a:noFill/>
        </p:spPr>
        <p:txBody>
          <a:bodyPr wrap="square" rtlCol="0">
            <a:spAutoFit/>
          </a:bodyPr>
          <a:lstStyle/>
          <a:p>
            <a:r>
              <a:rPr lang="de-DE" sz="2400" dirty="0">
                <a:latin typeface="Century Gothic" panose="020B0502020202020204" pitchFamily="34" charset="0"/>
              </a:rPr>
              <a:t>Die Mutter spielt Tennis.</a:t>
            </a:r>
          </a:p>
        </p:txBody>
      </p:sp>
    </p:spTree>
    <p:extLst>
      <p:ext uri="{BB962C8B-B14F-4D97-AF65-F5344CB8AC3E}">
        <p14:creationId xmlns:p14="http://schemas.microsoft.com/office/powerpoint/2010/main" val="23150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94041"/>
            <a:ext cx="6807200" cy="869950"/>
          </a:xfrm>
          <a:prstGeom prst="rect">
            <a:avLst/>
          </a:prstGeom>
        </p:spPr>
      </p:pic>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0" name="Rectangle 19"/>
          <p:cNvSpPr/>
          <p:nvPr/>
        </p:nvSpPr>
        <p:spPr>
          <a:xfrm>
            <a:off x="376307" y="1416091"/>
            <a:ext cx="1705915" cy="1754326"/>
          </a:xfrm>
          <a:prstGeom prst="rect">
            <a:avLst/>
          </a:prstGeom>
        </p:spPr>
        <p:txBody>
          <a:bodyPr wrap="none">
            <a:spAutoFit/>
          </a:bodyPr>
          <a:lstStyle/>
          <a:p>
            <a:pPr lvl="0" algn="ctr"/>
            <a:r>
              <a:rPr lang="en-GB" sz="5400" dirty="0">
                <a:solidFill>
                  <a:srgbClr val="002060"/>
                </a:solidFill>
              </a:rPr>
              <a:t>der</a:t>
            </a:r>
          </a:p>
          <a:p>
            <a:pPr lvl="0" algn="ctr"/>
            <a:r>
              <a:rPr lang="en-GB" sz="5400" dirty="0">
                <a:solidFill>
                  <a:srgbClr val="002060"/>
                </a:solidFill>
              </a:rPr>
              <a:t>M</a:t>
            </a:r>
            <a:r>
              <a:rPr lang="en-GB" sz="5400" dirty="0">
                <a:solidFill>
                  <a:srgbClr val="FFCC00"/>
                </a:solidFill>
              </a:rPr>
              <a:t>a</a:t>
            </a:r>
            <a:r>
              <a:rPr lang="en-GB" sz="5400" dirty="0">
                <a:solidFill>
                  <a:srgbClr val="002060"/>
                </a:solidFill>
              </a:rPr>
              <a:t>nn</a:t>
            </a:r>
          </a:p>
        </p:txBody>
      </p:sp>
      <p:pic>
        <p:nvPicPr>
          <p:cNvPr id="22" name="Picture 21"/>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50319" y="1487579"/>
            <a:ext cx="766865" cy="1628908"/>
          </a:xfrm>
          <a:prstGeom prst="rect">
            <a:avLst/>
          </a:prstGeom>
        </p:spPr>
      </p:pic>
      <p:pic>
        <p:nvPicPr>
          <p:cNvPr id="24" name="Picture 2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502"/>
          <a:stretch/>
        </p:blipFill>
        <p:spPr>
          <a:xfrm>
            <a:off x="5704979" y="3807646"/>
            <a:ext cx="1405684" cy="1636711"/>
          </a:xfrm>
          <a:prstGeom prst="rect">
            <a:avLst/>
          </a:prstGeom>
        </p:spPr>
      </p:pic>
      <p:sp>
        <p:nvSpPr>
          <p:cNvPr id="25" name="Rectangle 24"/>
          <p:cNvSpPr/>
          <p:nvPr/>
        </p:nvSpPr>
        <p:spPr>
          <a:xfrm>
            <a:off x="7589170" y="3760799"/>
            <a:ext cx="1950599" cy="1754326"/>
          </a:xfrm>
          <a:prstGeom prst="rect">
            <a:avLst/>
          </a:prstGeom>
        </p:spPr>
        <p:txBody>
          <a:bodyPr wrap="none">
            <a:spAutoFit/>
          </a:bodyPr>
          <a:lstStyle/>
          <a:p>
            <a:pPr algn="ctr"/>
            <a:r>
              <a:rPr lang="en-GB" sz="5400" dirty="0">
                <a:solidFill>
                  <a:srgbClr val="002060"/>
                </a:solidFill>
              </a:rPr>
              <a:t>der</a:t>
            </a:r>
          </a:p>
          <a:p>
            <a:pPr algn="ctr"/>
            <a:r>
              <a:rPr lang="en-GB" sz="5400" dirty="0" err="1">
                <a:solidFill>
                  <a:srgbClr val="002060"/>
                </a:solidFill>
              </a:rPr>
              <a:t>Grun</a:t>
            </a:r>
            <a:r>
              <a:rPr lang="en-GB" sz="5400" dirty="0" err="1">
                <a:solidFill>
                  <a:srgbClr val="FFCC00"/>
                </a:solidFill>
              </a:rPr>
              <a:t>d</a:t>
            </a:r>
            <a:endParaRPr lang="en-GB" sz="5400" dirty="0">
              <a:solidFill>
                <a:srgbClr val="FFCC00"/>
              </a:solidFill>
            </a:endParaRPr>
          </a:p>
        </p:txBody>
      </p:sp>
      <p:sp>
        <p:nvSpPr>
          <p:cNvPr id="27" name="Rectangle 26"/>
          <p:cNvSpPr/>
          <p:nvPr/>
        </p:nvSpPr>
        <p:spPr>
          <a:xfrm>
            <a:off x="102824" y="3760799"/>
            <a:ext cx="2239716" cy="1754326"/>
          </a:xfrm>
          <a:prstGeom prst="rect">
            <a:avLst/>
          </a:prstGeom>
        </p:spPr>
        <p:txBody>
          <a:bodyPr wrap="none">
            <a:spAutoFit/>
          </a:bodyPr>
          <a:lstStyle/>
          <a:p>
            <a:pPr algn="ctr"/>
            <a:r>
              <a:rPr lang="en-GB" sz="5400" dirty="0">
                <a:solidFill>
                  <a:srgbClr val="002060"/>
                </a:solidFill>
              </a:rPr>
              <a:t>der</a:t>
            </a:r>
          </a:p>
          <a:p>
            <a:pPr algn="ctr"/>
            <a:r>
              <a:rPr lang="en-GB" sz="5400" dirty="0" err="1">
                <a:solidFill>
                  <a:srgbClr val="002060"/>
                </a:solidFill>
              </a:rPr>
              <a:t>Fu</a:t>
            </a:r>
            <a:r>
              <a:rPr lang="en-GB" sz="5400" dirty="0" err="1">
                <a:solidFill>
                  <a:srgbClr val="FFCC00"/>
                </a:solidFill>
              </a:rPr>
              <a:t>ß</a:t>
            </a:r>
            <a:r>
              <a:rPr lang="en-GB" sz="5400" dirty="0" err="1">
                <a:solidFill>
                  <a:srgbClr val="002060"/>
                </a:solidFill>
              </a:rPr>
              <a:t>ball</a:t>
            </a:r>
            <a:endParaRPr lang="en-GB" sz="5400" dirty="0">
              <a:solidFill>
                <a:srgbClr val="FFCC00"/>
              </a:solidFill>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7733" y="4220364"/>
            <a:ext cx="1063624" cy="1068996"/>
          </a:xfrm>
          <a:prstGeom prst="rect">
            <a:avLst/>
          </a:prstGeom>
        </p:spPr>
      </p:pic>
      <p:sp>
        <p:nvSpPr>
          <p:cNvPr id="29" name="Rectangle 28"/>
          <p:cNvSpPr/>
          <p:nvPr/>
        </p:nvSpPr>
        <p:spPr>
          <a:xfrm>
            <a:off x="6809938" y="1394388"/>
            <a:ext cx="3616652" cy="1754326"/>
          </a:xfrm>
          <a:prstGeom prst="rect">
            <a:avLst/>
          </a:prstGeom>
        </p:spPr>
        <p:txBody>
          <a:bodyPr wrap="square">
            <a:spAutoFit/>
          </a:bodyPr>
          <a:lstStyle/>
          <a:p>
            <a:pPr algn="ctr"/>
            <a:r>
              <a:rPr lang="en-GB" sz="5400" dirty="0">
                <a:solidFill>
                  <a:srgbClr val="000066"/>
                </a:solidFill>
              </a:rPr>
              <a:t>der</a:t>
            </a:r>
          </a:p>
          <a:p>
            <a:pPr algn="ctr"/>
            <a:r>
              <a:rPr lang="en-GB" sz="5400" dirty="0" err="1">
                <a:solidFill>
                  <a:srgbClr val="FFCC00"/>
                </a:solidFill>
              </a:rPr>
              <a:t>J</a:t>
            </a:r>
            <a:r>
              <a:rPr lang="en-GB" sz="5400" dirty="0" err="1">
                <a:solidFill>
                  <a:srgbClr val="002060"/>
                </a:solidFill>
              </a:rPr>
              <a:t>unge</a:t>
            </a:r>
            <a:endParaRPr lang="en-GB" sz="5400" dirty="0">
              <a:solidFill>
                <a:srgbClr val="FFCC00"/>
              </a:solidFill>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4686" y="1533561"/>
            <a:ext cx="731697" cy="1615153"/>
          </a:xfrm>
          <a:prstGeom prst="rect">
            <a:avLst/>
          </a:prstGeom>
        </p:spPr>
      </p:pic>
      <p:sp>
        <p:nvSpPr>
          <p:cNvPr id="31" name="Rectangle 30"/>
          <p:cNvSpPr/>
          <p:nvPr/>
        </p:nvSpPr>
        <p:spPr>
          <a:xfrm>
            <a:off x="4063136" y="1463974"/>
            <a:ext cx="1700850" cy="1754326"/>
          </a:xfrm>
          <a:prstGeom prst="rect">
            <a:avLst/>
          </a:prstGeom>
        </p:spPr>
        <p:txBody>
          <a:bodyPr wrap="none">
            <a:spAutoFit/>
          </a:bodyPr>
          <a:lstStyle/>
          <a:p>
            <a:pPr algn="ctr"/>
            <a:r>
              <a:rPr lang="en-GB" sz="5400" dirty="0">
                <a:solidFill>
                  <a:srgbClr val="000066"/>
                </a:solidFill>
              </a:rPr>
              <a:t>der</a:t>
            </a:r>
          </a:p>
          <a:p>
            <a:pPr algn="ctr"/>
            <a:r>
              <a:rPr lang="en-GB" sz="5400" dirty="0" err="1">
                <a:solidFill>
                  <a:srgbClr val="FFCC00"/>
                </a:solidFill>
              </a:rPr>
              <a:t>V</a:t>
            </a:r>
            <a:r>
              <a:rPr lang="en-GB" sz="5400" dirty="0" err="1">
                <a:solidFill>
                  <a:srgbClr val="002060"/>
                </a:solidFill>
              </a:rPr>
              <a:t>ater</a:t>
            </a:r>
            <a:endParaRPr lang="en-GB" sz="5400" dirty="0">
              <a:solidFill>
                <a:srgbClr val="002060"/>
              </a:solidFill>
            </a:endParaRPr>
          </a:p>
        </p:txBody>
      </p:sp>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5290" y="1734327"/>
            <a:ext cx="1191335" cy="1213622"/>
          </a:xfrm>
          <a:prstGeom prst="rect">
            <a:avLst/>
          </a:prstGeom>
        </p:spPr>
      </p:pic>
      <p:sp>
        <p:nvSpPr>
          <p:cNvPr id="33" name="Rectangle 32"/>
          <p:cNvSpPr/>
          <p:nvPr/>
        </p:nvSpPr>
        <p:spPr>
          <a:xfrm>
            <a:off x="4063136" y="3760799"/>
            <a:ext cx="1510926" cy="1754326"/>
          </a:xfrm>
          <a:prstGeom prst="rect">
            <a:avLst/>
          </a:prstGeom>
        </p:spPr>
        <p:txBody>
          <a:bodyPr wrap="none">
            <a:spAutoFit/>
          </a:bodyPr>
          <a:lstStyle/>
          <a:p>
            <a:pPr algn="ctr"/>
            <a:r>
              <a:rPr lang="en-GB" sz="5400" dirty="0">
                <a:solidFill>
                  <a:srgbClr val="002060"/>
                </a:solidFill>
              </a:rPr>
              <a:t>der</a:t>
            </a:r>
          </a:p>
          <a:p>
            <a:pPr algn="ctr"/>
            <a:r>
              <a:rPr lang="en-GB" sz="5400" dirty="0">
                <a:solidFill>
                  <a:srgbClr val="002060"/>
                </a:solidFill>
              </a:rPr>
              <a:t>K</a:t>
            </a:r>
            <a:r>
              <a:rPr lang="en-GB" sz="5400" dirty="0">
                <a:solidFill>
                  <a:srgbClr val="FFC000"/>
                </a:solidFill>
              </a:rPr>
              <a:t>o</a:t>
            </a:r>
            <a:r>
              <a:rPr lang="en-GB" sz="5400" dirty="0">
                <a:solidFill>
                  <a:srgbClr val="002060"/>
                </a:solidFill>
              </a:rPr>
              <a:t>pf</a:t>
            </a:r>
            <a:endParaRPr lang="en-GB" sz="5400" dirty="0">
              <a:solidFill>
                <a:srgbClr val="FFCC00"/>
              </a:solidFill>
            </a:endParaRPr>
          </a:p>
        </p:txBody>
      </p:sp>
      <p:grpSp>
        <p:nvGrpSpPr>
          <p:cNvPr id="34" name="Group 33"/>
          <p:cNvGrpSpPr/>
          <p:nvPr/>
        </p:nvGrpSpPr>
        <p:grpSpPr>
          <a:xfrm>
            <a:off x="9539769" y="3352241"/>
            <a:ext cx="2601422" cy="2460692"/>
            <a:chOff x="9539769" y="3352241"/>
            <a:chExt cx="2601422" cy="2460692"/>
          </a:xfrm>
        </p:grpSpPr>
        <p:pic>
          <p:nvPicPr>
            <p:cNvPr id="8" name="Picture 7"/>
            <p:cNvPicPr>
              <a:picLocks noChangeAspect="1"/>
            </p:cNvPicPr>
            <p:nvPr/>
          </p:nvPicPr>
          <p:blipFill>
            <a:blip r:embed="rId9"/>
            <a:stretch>
              <a:fillRect/>
            </a:stretch>
          </p:blipFill>
          <p:spPr>
            <a:xfrm>
              <a:off x="10170534" y="3696791"/>
              <a:ext cx="1970657" cy="2116142"/>
            </a:xfrm>
            <a:prstGeom prst="rect">
              <a:avLst/>
            </a:prstGeom>
          </p:spPr>
        </p:pic>
        <p:sp>
          <p:nvSpPr>
            <p:cNvPr id="11" name="Oval Callout 10"/>
            <p:cNvSpPr/>
            <p:nvPr/>
          </p:nvSpPr>
          <p:spPr>
            <a:xfrm>
              <a:off x="9539769" y="3352241"/>
              <a:ext cx="1266776" cy="728252"/>
            </a:xfrm>
            <a:prstGeom prst="wedgeEllipseCallout">
              <a:avLst>
                <a:gd name="adj1" fmla="val -61113"/>
                <a:gd name="adj2" fmla="val 55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entury Gothic" panose="020B0502020202020204" pitchFamily="34" charset="0"/>
                </a:rPr>
                <a:t>Why?</a:t>
              </a:r>
            </a:p>
          </p:txBody>
        </p:sp>
      </p:grpSp>
      <p:sp>
        <p:nvSpPr>
          <p:cNvPr id="36" name="TextBox 35"/>
          <p:cNvSpPr txBox="1"/>
          <p:nvPr/>
        </p:nvSpPr>
        <p:spPr>
          <a:xfrm>
            <a:off x="6749781" y="474684"/>
            <a:ext cx="4861647"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Masculine nouns (der …)</a:t>
            </a:r>
          </a:p>
        </p:txBody>
      </p:sp>
      <p:sp>
        <p:nvSpPr>
          <p:cNvPr id="21" name="TextBox 20">
            <a:extLst>
              <a:ext uri="{FF2B5EF4-FFF2-40B4-BE49-F238E27FC236}">
                <a16:creationId xmlns:a16="http://schemas.microsoft.com/office/drawing/2014/main" xmlns="" id="{25B880E2-8A64-8242-A6E2-5C2D67B99E19}"/>
              </a:ext>
            </a:extLst>
          </p:cNvPr>
          <p:cNvSpPr txBox="1"/>
          <p:nvPr/>
        </p:nvSpPr>
        <p:spPr>
          <a:xfrm>
            <a:off x="4323134" y="6511445"/>
            <a:ext cx="49891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 / Rachel Hawkes,/ Emma Marsden</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490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7" grpId="0"/>
      <p:bldP spid="29" grpId="0"/>
      <p:bldP spid="31"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94041"/>
            <a:ext cx="6807200" cy="869950"/>
          </a:xfrm>
          <a:prstGeom prst="rect">
            <a:avLst/>
          </a:prstGeom>
        </p:spPr>
      </p:pic>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extBox 13"/>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Rectangle 10"/>
          <p:cNvSpPr/>
          <p:nvPr/>
        </p:nvSpPr>
        <p:spPr>
          <a:xfrm>
            <a:off x="7892237" y="1411190"/>
            <a:ext cx="2127185" cy="1754326"/>
          </a:xfrm>
          <a:prstGeom prst="rect">
            <a:avLst/>
          </a:prstGeom>
        </p:spPr>
        <p:txBody>
          <a:bodyPr wrap="none">
            <a:spAutoFit/>
          </a:bodyPr>
          <a:lstStyle/>
          <a:p>
            <a:pPr lvl="0" algn="ctr"/>
            <a:r>
              <a:rPr lang="en-GB" sz="5400" dirty="0">
                <a:solidFill>
                  <a:srgbClr val="002060"/>
                </a:solidFill>
              </a:rPr>
              <a:t>die</a:t>
            </a:r>
          </a:p>
          <a:p>
            <a:pPr lvl="0" algn="ctr"/>
            <a:r>
              <a:rPr lang="en-GB" sz="5400" dirty="0" err="1">
                <a:solidFill>
                  <a:srgbClr val="002060"/>
                </a:solidFill>
              </a:rPr>
              <a:t>Fam</a:t>
            </a:r>
            <a:r>
              <a:rPr lang="en-GB" sz="5400" dirty="0" err="1">
                <a:solidFill>
                  <a:srgbClr val="FFCC00"/>
                </a:solidFill>
              </a:rPr>
              <a:t>i</a:t>
            </a:r>
            <a:r>
              <a:rPr lang="en-GB" sz="5400" dirty="0" err="1">
                <a:solidFill>
                  <a:srgbClr val="002060"/>
                </a:solidFill>
              </a:rPr>
              <a:t>l</a:t>
            </a:r>
            <a:r>
              <a:rPr lang="en-GB" sz="5400" dirty="0" err="1">
                <a:solidFill>
                  <a:srgbClr val="FFC000"/>
                </a:solidFill>
              </a:rPr>
              <a:t>i</a:t>
            </a:r>
            <a:r>
              <a:rPr lang="en-GB" sz="5400" dirty="0" err="1">
                <a:solidFill>
                  <a:srgbClr val="002060"/>
                </a:solidFill>
              </a:rPr>
              <a:t>e</a:t>
            </a:r>
            <a:endParaRPr lang="en-GB" sz="5400" dirty="0">
              <a:solidFill>
                <a:srgbClr val="002060"/>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9167" y="1637688"/>
            <a:ext cx="1852263" cy="1336716"/>
          </a:xfrm>
          <a:prstGeom prst="rect">
            <a:avLst/>
          </a:prstGeom>
        </p:spPr>
      </p:pic>
      <p:sp>
        <p:nvSpPr>
          <p:cNvPr id="21" name="Rectangle 20"/>
          <p:cNvSpPr/>
          <p:nvPr/>
        </p:nvSpPr>
        <p:spPr>
          <a:xfrm>
            <a:off x="-595231" y="1318622"/>
            <a:ext cx="3345562" cy="1754326"/>
          </a:xfrm>
          <a:prstGeom prst="rect">
            <a:avLst/>
          </a:prstGeom>
        </p:spPr>
        <p:txBody>
          <a:bodyPr wrap="square">
            <a:spAutoFit/>
          </a:bodyPr>
          <a:lstStyle/>
          <a:p>
            <a:pPr algn="ctr"/>
            <a:r>
              <a:rPr lang="en-GB" sz="5400" dirty="0">
                <a:solidFill>
                  <a:srgbClr val="002060"/>
                </a:solidFill>
              </a:rPr>
              <a:t>die</a:t>
            </a:r>
          </a:p>
          <a:p>
            <a:pPr algn="ctr"/>
            <a:r>
              <a:rPr lang="en-GB" sz="5400" dirty="0">
                <a:solidFill>
                  <a:srgbClr val="002060"/>
                </a:solidFill>
              </a:rPr>
              <a:t>Han</a:t>
            </a:r>
            <a:r>
              <a:rPr lang="en-GB" sz="5400" dirty="0">
                <a:solidFill>
                  <a:srgbClr val="FFCC00"/>
                </a:solidFill>
              </a:rPr>
              <a:t>d</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711" y="1599389"/>
            <a:ext cx="1096793" cy="1277441"/>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5993" y="3741135"/>
            <a:ext cx="991587" cy="1615433"/>
          </a:xfrm>
          <a:prstGeom prst="rect">
            <a:avLst/>
          </a:prstGeom>
        </p:spPr>
      </p:pic>
      <p:sp>
        <p:nvSpPr>
          <p:cNvPr id="25" name="Rectangle 24"/>
          <p:cNvSpPr/>
          <p:nvPr/>
        </p:nvSpPr>
        <p:spPr>
          <a:xfrm>
            <a:off x="1325357" y="3673772"/>
            <a:ext cx="1812163" cy="1754326"/>
          </a:xfrm>
          <a:prstGeom prst="rect">
            <a:avLst/>
          </a:prstGeom>
        </p:spPr>
        <p:txBody>
          <a:bodyPr wrap="none">
            <a:spAutoFit/>
          </a:bodyPr>
          <a:lstStyle/>
          <a:p>
            <a:pPr lvl="0" algn="ctr"/>
            <a:r>
              <a:rPr lang="en-GB" sz="5400" dirty="0">
                <a:solidFill>
                  <a:srgbClr val="002060"/>
                </a:solidFill>
              </a:rPr>
              <a:t>die</a:t>
            </a:r>
          </a:p>
          <a:p>
            <a:pPr lvl="0" algn="ctr"/>
            <a:r>
              <a:rPr lang="en-GB" sz="5400" dirty="0" err="1">
                <a:solidFill>
                  <a:srgbClr val="002060"/>
                </a:solidFill>
              </a:rPr>
              <a:t>Na</a:t>
            </a:r>
            <a:r>
              <a:rPr lang="en-GB" sz="5400" dirty="0" err="1">
                <a:solidFill>
                  <a:srgbClr val="FFC000"/>
                </a:solidFill>
              </a:rPr>
              <a:t>ch</a:t>
            </a:r>
            <a:r>
              <a:rPr lang="en-GB" sz="5400" dirty="0" err="1">
                <a:solidFill>
                  <a:srgbClr val="002060"/>
                </a:solidFill>
              </a:rPr>
              <a:t>t</a:t>
            </a:r>
            <a:endParaRPr lang="en-GB" sz="5400" dirty="0">
              <a:solidFill>
                <a:srgbClr val="002060"/>
              </a:solidFill>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3267" y="3837388"/>
            <a:ext cx="1641990" cy="1469581"/>
          </a:xfrm>
          <a:prstGeom prst="rect">
            <a:avLst/>
          </a:prstGeom>
        </p:spPr>
      </p:pic>
      <p:sp>
        <p:nvSpPr>
          <p:cNvPr id="27" name="Rectangle 26"/>
          <p:cNvSpPr/>
          <p:nvPr/>
        </p:nvSpPr>
        <p:spPr>
          <a:xfrm>
            <a:off x="3575768" y="1360946"/>
            <a:ext cx="1973617" cy="1754326"/>
          </a:xfrm>
          <a:prstGeom prst="rect">
            <a:avLst/>
          </a:prstGeom>
        </p:spPr>
        <p:txBody>
          <a:bodyPr wrap="none">
            <a:spAutoFit/>
          </a:bodyPr>
          <a:lstStyle/>
          <a:p>
            <a:pPr lvl="0" algn="ctr"/>
            <a:r>
              <a:rPr lang="en-GB" sz="5400" dirty="0">
                <a:solidFill>
                  <a:srgbClr val="002060"/>
                </a:solidFill>
              </a:rPr>
              <a:t>die</a:t>
            </a:r>
          </a:p>
          <a:p>
            <a:pPr lvl="0" algn="ctr"/>
            <a:r>
              <a:rPr lang="en-GB" sz="5400" dirty="0">
                <a:solidFill>
                  <a:srgbClr val="002060"/>
                </a:solidFill>
              </a:rPr>
              <a:t>M</a:t>
            </a:r>
            <a:r>
              <a:rPr lang="en-GB" sz="5400" dirty="0">
                <a:solidFill>
                  <a:srgbClr val="FFCC00"/>
                </a:solidFill>
              </a:rPr>
              <a:t>u</a:t>
            </a:r>
            <a:r>
              <a:rPr lang="en-GB" sz="5400" dirty="0">
                <a:solidFill>
                  <a:srgbClr val="002060"/>
                </a:solidFill>
              </a:rPr>
              <a:t>tter</a:t>
            </a:r>
            <a:endParaRPr lang="en-GB" sz="5400" i="1" dirty="0">
              <a:solidFill>
                <a:srgbClr val="002060"/>
              </a:solidFill>
            </a:endParaRPr>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1073" y="1602302"/>
            <a:ext cx="1367497" cy="1372102"/>
          </a:xfrm>
          <a:prstGeom prst="rect">
            <a:avLst/>
          </a:prstGeom>
        </p:spPr>
      </p:pic>
      <p:sp>
        <p:nvSpPr>
          <p:cNvPr id="29" name="Rectangle 28"/>
          <p:cNvSpPr/>
          <p:nvPr/>
        </p:nvSpPr>
        <p:spPr>
          <a:xfrm>
            <a:off x="6187665" y="3698495"/>
            <a:ext cx="1913641" cy="1754326"/>
          </a:xfrm>
          <a:prstGeom prst="rect">
            <a:avLst/>
          </a:prstGeom>
        </p:spPr>
        <p:txBody>
          <a:bodyPr wrap="square">
            <a:spAutoFit/>
          </a:bodyPr>
          <a:lstStyle/>
          <a:p>
            <a:pPr algn="ctr"/>
            <a:r>
              <a:rPr lang="en-GB" sz="5400" dirty="0">
                <a:solidFill>
                  <a:srgbClr val="002060"/>
                </a:solidFill>
              </a:rPr>
              <a:t>die</a:t>
            </a:r>
          </a:p>
          <a:p>
            <a:pPr algn="ctr"/>
            <a:r>
              <a:rPr lang="en-GB" sz="5400" dirty="0" err="1">
                <a:solidFill>
                  <a:srgbClr val="002060"/>
                </a:solidFill>
              </a:rPr>
              <a:t>T</a:t>
            </a:r>
            <a:r>
              <a:rPr lang="en-GB" sz="5400" dirty="0" err="1">
                <a:solidFill>
                  <a:srgbClr val="FFC000"/>
                </a:solidFill>
              </a:rPr>
              <a:t>ü</a:t>
            </a:r>
            <a:r>
              <a:rPr lang="en-GB" sz="5400" dirty="0" err="1">
                <a:solidFill>
                  <a:srgbClr val="002060"/>
                </a:solidFill>
              </a:rPr>
              <a:t>r</a:t>
            </a:r>
            <a:endParaRPr lang="en-GB" sz="5400" dirty="0">
              <a:solidFill>
                <a:srgbClr val="FFCC00"/>
              </a:solidFill>
            </a:endParaRPr>
          </a:p>
        </p:txBody>
      </p:sp>
      <p:sp>
        <p:nvSpPr>
          <p:cNvPr id="30" name="TextBox 29"/>
          <p:cNvSpPr txBox="1"/>
          <p:nvPr/>
        </p:nvSpPr>
        <p:spPr>
          <a:xfrm>
            <a:off x="6749781" y="474684"/>
            <a:ext cx="4861647"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Feminine nouns (die …)</a:t>
            </a:r>
          </a:p>
        </p:txBody>
      </p:sp>
    </p:spTree>
    <p:extLst>
      <p:ext uri="{BB962C8B-B14F-4D97-AF65-F5344CB8AC3E}">
        <p14:creationId xmlns:p14="http://schemas.microsoft.com/office/powerpoint/2010/main" val="202260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5"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94041"/>
            <a:ext cx="6807200" cy="869950"/>
          </a:xfrm>
          <a:prstGeom prst="rect">
            <a:avLst/>
          </a:prstGeom>
        </p:spPr>
      </p:pic>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extBox 13"/>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9899" y="1488702"/>
            <a:ext cx="1245652" cy="1162608"/>
          </a:xfrm>
          <a:prstGeom prst="rect">
            <a:avLst/>
          </a:prstGeom>
        </p:spPr>
      </p:pic>
      <p:sp>
        <p:nvSpPr>
          <p:cNvPr id="18" name="Rectangle 17"/>
          <p:cNvSpPr/>
          <p:nvPr/>
        </p:nvSpPr>
        <p:spPr>
          <a:xfrm>
            <a:off x="4606341" y="3532355"/>
            <a:ext cx="2249077" cy="1754326"/>
          </a:xfrm>
          <a:prstGeom prst="rect">
            <a:avLst/>
          </a:prstGeom>
        </p:spPr>
        <p:txBody>
          <a:bodyPr wrap="none">
            <a:spAutoFit/>
          </a:bodyPr>
          <a:lstStyle/>
          <a:p>
            <a:pPr lvl="0" algn="ctr"/>
            <a:r>
              <a:rPr lang="en-GB" sz="5400" dirty="0">
                <a:solidFill>
                  <a:srgbClr val="000066"/>
                </a:solidFill>
              </a:rPr>
              <a:t>das</a:t>
            </a:r>
          </a:p>
          <a:p>
            <a:pPr lvl="0" algn="ctr"/>
            <a:r>
              <a:rPr lang="en-GB" sz="5400" dirty="0">
                <a:solidFill>
                  <a:srgbClr val="FFCC00"/>
                </a:solidFill>
              </a:rPr>
              <a:t>W</a:t>
            </a:r>
            <a:r>
              <a:rPr lang="en-GB" sz="5400" dirty="0">
                <a:solidFill>
                  <a:srgbClr val="002060"/>
                </a:solidFill>
              </a:rPr>
              <a:t>asser</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1770" y="3894015"/>
            <a:ext cx="796622" cy="1173135"/>
          </a:xfrm>
          <a:prstGeom prst="rect">
            <a:avLst/>
          </a:prstGeom>
        </p:spPr>
      </p:pic>
      <p:sp>
        <p:nvSpPr>
          <p:cNvPr id="21" name="Rectangle 20"/>
          <p:cNvSpPr/>
          <p:nvPr/>
        </p:nvSpPr>
        <p:spPr>
          <a:xfrm>
            <a:off x="8031672" y="3532355"/>
            <a:ext cx="2727477" cy="1754326"/>
          </a:xfrm>
          <a:prstGeom prst="rect">
            <a:avLst/>
          </a:prstGeom>
        </p:spPr>
        <p:txBody>
          <a:bodyPr wrap="none">
            <a:spAutoFit/>
          </a:bodyPr>
          <a:lstStyle/>
          <a:p>
            <a:pPr algn="ctr"/>
            <a:r>
              <a:rPr lang="en-GB" sz="5400" dirty="0">
                <a:solidFill>
                  <a:srgbClr val="002060"/>
                </a:solidFill>
              </a:rPr>
              <a:t>das</a:t>
            </a:r>
          </a:p>
          <a:p>
            <a:pPr algn="ctr"/>
            <a:r>
              <a:rPr lang="en-GB" sz="5400" dirty="0" err="1">
                <a:solidFill>
                  <a:srgbClr val="002060"/>
                </a:solidFill>
              </a:rPr>
              <a:t>M</a:t>
            </a:r>
            <a:r>
              <a:rPr lang="en-GB" sz="5400" dirty="0" err="1">
                <a:solidFill>
                  <a:srgbClr val="FFCC00"/>
                </a:solidFill>
              </a:rPr>
              <a:t>ä</a:t>
            </a:r>
            <a:r>
              <a:rPr lang="en-GB" sz="5400" dirty="0" err="1">
                <a:solidFill>
                  <a:srgbClr val="002060"/>
                </a:solidFill>
              </a:rPr>
              <a:t>dchen</a:t>
            </a:r>
            <a:endParaRPr lang="en-GB" sz="5400" dirty="0">
              <a:solidFill>
                <a:srgbClr val="002060"/>
              </a:solidFill>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6540" y="3695799"/>
            <a:ext cx="1776203" cy="1240382"/>
          </a:xfrm>
          <a:prstGeom prst="rect">
            <a:avLst/>
          </a:prstGeom>
        </p:spPr>
      </p:pic>
      <p:pic>
        <p:nvPicPr>
          <p:cNvPr id="24" name="Picture 2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8228" y="1387726"/>
            <a:ext cx="1918892" cy="1263584"/>
          </a:xfrm>
          <a:prstGeom prst="rect">
            <a:avLst/>
          </a:prstGeom>
        </p:spPr>
      </p:pic>
      <p:pic>
        <p:nvPicPr>
          <p:cNvPr id="25" name="Picture 2" descr="Image result for monster free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40708" y="1173476"/>
            <a:ext cx="1135934" cy="189038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907862" y="1208175"/>
            <a:ext cx="2363147" cy="1754326"/>
          </a:xfrm>
          <a:prstGeom prst="rect">
            <a:avLst/>
          </a:prstGeom>
        </p:spPr>
        <p:txBody>
          <a:bodyPr wrap="none">
            <a:spAutoFit/>
          </a:bodyPr>
          <a:lstStyle/>
          <a:p>
            <a:pPr lvl="0" algn="ctr"/>
            <a:r>
              <a:rPr lang="en-GB" sz="5400" dirty="0">
                <a:solidFill>
                  <a:srgbClr val="000066"/>
                </a:solidFill>
              </a:rPr>
              <a:t>das</a:t>
            </a:r>
          </a:p>
          <a:p>
            <a:pPr lvl="0" algn="ctr"/>
            <a:r>
              <a:rPr lang="en-GB" sz="5400" dirty="0">
                <a:solidFill>
                  <a:srgbClr val="000066"/>
                </a:solidFill>
              </a:rPr>
              <a:t>Monst</a:t>
            </a:r>
            <a:r>
              <a:rPr lang="en-GB" sz="5400" dirty="0">
                <a:solidFill>
                  <a:srgbClr val="FFCC00"/>
                </a:solidFill>
              </a:rPr>
              <a:t>er</a:t>
            </a:r>
            <a:endParaRPr lang="en-GB" sz="5400" dirty="0">
              <a:solidFill>
                <a:srgbClr val="002060"/>
              </a:solidFill>
            </a:endParaRPr>
          </a:p>
        </p:txBody>
      </p:sp>
      <p:pic>
        <p:nvPicPr>
          <p:cNvPr id="5" name="Picture 4"/>
          <p:cNvPicPr>
            <a:picLocks noChangeAspect="1"/>
          </p:cNvPicPr>
          <p:nvPr/>
        </p:nvPicPr>
        <p:blipFill>
          <a:blip r:embed="rId9"/>
          <a:stretch>
            <a:fillRect/>
          </a:stretch>
        </p:blipFill>
        <p:spPr>
          <a:xfrm>
            <a:off x="2991369" y="3953163"/>
            <a:ext cx="1519181" cy="1314922"/>
          </a:xfrm>
          <a:prstGeom prst="rect">
            <a:avLst/>
          </a:prstGeom>
        </p:spPr>
      </p:pic>
      <p:sp>
        <p:nvSpPr>
          <p:cNvPr id="27" name="Rectangle 26"/>
          <p:cNvSpPr/>
          <p:nvPr/>
        </p:nvSpPr>
        <p:spPr>
          <a:xfrm>
            <a:off x="-25149" y="3532355"/>
            <a:ext cx="3004605" cy="1754326"/>
          </a:xfrm>
          <a:prstGeom prst="rect">
            <a:avLst/>
          </a:prstGeom>
        </p:spPr>
        <p:txBody>
          <a:bodyPr wrap="none">
            <a:spAutoFit/>
          </a:bodyPr>
          <a:lstStyle/>
          <a:p>
            <a:pPr lvl="0" algn="ctr"/>
            <a:r>
              <a:rPr lang="en-GB" sz="5400" dirty="0">
                <a:solidFill>
                  <a:srgbClr val="000066"/>
                </a:solidFill>
              </a:rPr>
              <a:t>das</a:t>
            </a:r>
          </a:p>
          <a:p>
            <a:pPr lvl="0" algn="ctr"/>
            <a:r>
              <a:rPr lang="en-GB" sz="5400" dirty="0" err="1">
                <a:solidFill>
                  <a:srgbClr val="000066"/>
                </a:solidFill>
              </a:rPr>
              <a:t>P</a:t>
            </a:r>
            <a:r>
              <a:rPr lang="en-GB" sz="5400" dirty="0" err="1">
                <a:solidFill>
                  <a:srgbClr val="FFC000"/>
                </a:solidFill>
              </a:rPr>
              <a:t>r</a:t>
            </a:r>
            <a:r>
              <a:rPr lang="en-GB" sz="5400" dirty="0" err="1">
                <a:solidFill>
                  <a:srgbClr val="000066"/>
                </a:solidFill>
              </a:rPr>
              <a:t>ogramm</a:t>
            </a:r>
            <a:endParaRPr lang="en-GB" sz="5400" dirty="0">
              <a:solidFill>
                <a:srgbClr val="002060"/>
              </a:solidFill>
            </a:endParaRPr>
          </a:p>
        </p:txBody>
      </p:sp>
      <p:sp>
        <p:nvSpPr>
          <p:cNvPr id="28" name="Rectangle 27"/>
          <p:cNvSpPr/>
          <p:nvPr/>
        </p:nvSpPr>
        <p:spPr>
          <a:xfrm>
            <a:off x="300038" y="1208175"/>
            <a:ext cx="1430648" cy="1754326"/>
          </a:xfrm>
          <a:prstGeom prst="rect">
            <a:avLst/>
          </a:prstGeom>
        </p:spPr>
        <p:txBody>
          <a:bodyPr wrap="none">
            <a:spAutoFit/>
          </a:bodyPr>
          <a:lstStyle/>
          <a:p>
            <a:pPr lvl="0" algn="ctr"/>
            <a:r>
              <a:rPr lang="en-GB" sz="5400" dirty="0">
                <a:solidFill>
                  <a:srgbClr val="000066"/>
                </a:solidFill>
              </a:rPr>
              <a:t>das</a:t>
            </a:r>
          </a:p>
          <a:p>
            <a:pPr lvl="0" algn="ctr"/>
            <a:r>
              <a:rPr lang="en-GB" sz="5400" dirty="0" err="1">
                <a:solidFill>
                  <a:srgbClr val="000066"/>
                </a:solidFill>
              </a:rPr>
              <a:t>Bu</a:t>
            </a:r>
            <a:r>
              <a:rPr lang="en-GB" sz="5400" dirty="0" err="1">
                <a:solidFill>
                  <a:srgbClr val="FFCC00"/>
                </a:solidFill>
              </a:rPr>
              <a:t>ch</a:t>
            </a:r>
            <a:endParaRPr lang="en-GB" sz="5400" dirty="0">
              <a:solidFill>
                <a:srgbClr val="002060"/>
              </a:solidFill>
            </a:endParaRPr>
          </a:p>
        </p:txBody>
      </p:sp>
      <p:sp>
        <p:nvSpPr>
          <p:cNvPr id="29" name="Rectangle 28"/>
          <p:cNvSpPr/>
          <p:nvPr/>
        </p:nvSpPr>
        <p:spPr>
          <a:xfrm>
            <a:off x="3808151" y="1208175"/>
            <a:ext cx="1518364" cy="1754326"/>
          </a:xfrm>
          <a:prstGeom prst="rect">
            <a:avLst/>
          </a:prstGeom>
        </p:spPr>
        <p:txBody>
          <a:bodyPr wrap="none">
            <a:spAutoFit/>
          </a:bodyPr>
          <a:lstStyle/>
          <a:p>
            <a:pPr lvl="0" algn="ctr"/>
            <a:r>
              <a:rPr lang="en-GB" sz="5400" dirty="0">
                <a:solidFill>
                  <a:srgbClr val="000066"/>
                </a:solidFill>
              </a:rPr>
              <a:t>das</a:t>
            </a:r>
          </a:p>
          <a:p>
            <a:pPr lvl="0" algn="ctr"/>
            <a:r>
              <a:rPr lang="en-GB" sz="5400" dirty="0" err="1">
                <a:solidFill>
                  <a:srgbClr val="000066"/>
                </a:solidFill>
              </a:rPr>
              <a:t>H</a:t>
            </a:r>
            <a:r>
              <a:rPr lang="en-GB" sz="5400" dirty="0" err="1">
                <a:solidFill>
                  <a:srgbClr val="FFCC00"/>
                </a:solidFill>
              </a:rPr>
              <a:t>au</a:t>
            </a:r>
            <a:r>
              <a:rPr lang="en-GB" sz="5400" dirty="0" err="1">
                <a:solidFill>
                  <a:srgbClr val="000066"/>
                </a:solidFill>
              </a:rPr>
              <a:t>s</a:t>
            </a:r>
            <a:endParaRPr lang="en-GB" sz="5400" dirty="0">
              <a:solidFill>
                <a:srgbClr val="000066"/>
              </a:solidFill>
            </a:endParaRPr>
          </a:p>
        </p:txBody>
      </p:sp>
      <p:sp>
        <p:nvSpPr>
          <p:cNvPr id="30" name="TextBox 29"/>
          <p:cNvSpPr txBox="1"/>
          <p:nvPr/>
        </p:nvSpPr>
        <p:spPr>
          <a:xfrm>
            <a:off x="6749781" y="474684"/>
            <a:ext cx="4861647"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Neuter nouns (das …)</a:t>
            </a:r>
          </a:p>
        </p:txBody>
      </p:sp>
    </p:spTree>
    <p:extLst>
      <p:ext uri="{BB962C8B-B14F-4D97-AF65-F5344CB8AC3E}">
        <p14:creationId xmlns:p14="http://schemas.microsoft.com/office/powerpoint/2010/main" val="3268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94041"/>
            <a:ext cx="6807200" cy="869950"/>
          </a:xfrm>
          <a:prstGeom prst="rect">
            <a:avLst/>
          </a:prstGeom>
        </p:spPr>
      </p:pic>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extBox 13"/>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Rectangle 1"/>
          <p:cNvSpPr/>
          <p:nvPr/>
        </p:nvSpPr>
        <p:spPr>
          <a:xfrm>
            <a:off x="-3582" y="5390146"/>
            <a:ext cx="3927495" cy="9784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2453" y="5489753"/>
            <a:ext cx="2148984" cy="769441"/>
          </a:xfrm>
          <a:prstGeom prst="rect">
            <a:avLst/>
          </a:prstGeom>
          <a:noFill/>
        </p:spPr>
        <p:txBody>
          <a:bodyPr wrap="square" rtlCol="0">
            <a:spAutoFit/>
          </a:bodyPr>
          <a:lstStyle/>
          <a:p>
            <a:pPr algn="ctr"/>
            <a:r>
              <a:rPr lang="en-GB" sz="4400" dirty="0">
                <a:solidFill>
                  <a:schemeClr val="bg1"/>
                </a:solidFill>
              </a:rPr>
              <a:t>der</a:t>
            </a:r>
          </a:p>
        </p:txBody>
      </p:sp>
      <p:sp>
        <p:nvSpPr>
          <p:cNvPr id="38" name="Rectangle 37"/>
          <p:cNvSpPr/>
          <p:nvPr/>
        </p:nvSpPr>
        <p:spPr>
          <a:xfrm>
            <a:off x="3923914" y="5390146"/>
            <a:ext cx="4240032" cy="9819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4813867" y="5502691"/>
            <a:ext cx="2148984" cy="769441"/>
          </a:xfrm>
          <a:prstGeom prst="rect">
            <a:avLst/>
          </a:prstGeom>
          <a:noFill/>
        </p:spPr>
        <p:txBody>
          <a:bodyPr wrap="square" rtlCol="0">
            <a:spAutoFit/>
          </a:bodyPr>
          <a:lstStyle/>
          <a:p>
            <a:pPr algn="ctr"/>
            <a:r>
              <a:rPr lang="en-GB" sz="4400" dirty="0">
                <a:solidFill>
                  <a:schemeClr val="bg1"/>
                </a:solidFill>
              </a:rPr>
              <a:t>die</a:t>
            </a:r>
          </a:p>
        </p:txBody>
      </p:sp>
      <p:sp>
        <p:nvSpPr>
          <p:cNvPr id="40" name="Rectangle 39"/>
          <p:cNvSpPr/>
          <p:nvPr/>
        </p:nvSpPr>
        <p:spPr>
          <a:xfrm>
            <a:off x="8100768" y="5390146"/>
            <a:ext cx="4126820" cy="978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8974244" y="5494667"/>
            <a:ext cx="2148984" cy="769441"/>
          </a:xfrm>
          <a:prstGeom prst="rect">
            <a:avLst/>
          </a:prstGeom>
          <a:noFill/>
        </p:spPr>
        <p:txBody>
          <a:bodyPr wrap="square" rtlCol="0">
            <a:spAutoFit/>
          </a:bodyPr>
          <a:lstStyle/>
          <a:p>
            <a:pPr algn="ctr"/>
            <a:r>
              <a:rPr lang="en-GB" sz="4400" dirty="0"/>
              <a:t>das</a:t>
            </a:r>
          </a:p>
        </p:txBody>
      </p:sp>
      <p:sp>
        <p:nvSpPr>
          <p:cNvPr id="43" name="TextBox 42"/>
          <p:cNvSpPr txBox="1"/>
          <p:nvPr/>
        </p:nvSpPr>
        <p:spPr>
          <a:xfrm>
            <a:off x="6575297" y="473213"/>
            <a:ext cx="3419451"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der, die, </a:t>
            </a:r>
            <a:r>
              <a:rPr lang="en-GB" sz="2400" b="1" dirty="0" err="1">
                <a:solidFill>
                  <a:srgbClr val="000066"/>
                </a:solidFill>
                <a:latin typeface="Century Gothic" panose="020B0502020202020204" pitchFamily="34" charset="0"/>
              </a:rPr>
              <a:t>oder</a:t>
            </a:r>
            <a:r>
              <a:rPr lang="en-GB" sz="2400" b="1" dirty="0">
                <a:solidFill>
                  <a:srgbClr val="000066"/>
                </a:solidFill>
                <a:latin typeface="Century Gothic" panose="020B0502020202020204" pitchFamily="34" charset="0"/>
              </a:rPr>
              <a:t> das?</a:t>
            </a:r>
          </a:p>
        </p:txBody>
      </p:sp>
      <p:pic>
        <p:nvPicPr>
          <p:cNvPr id="6" name="Picture 5"/>
          <p:cNvPicPr>
            <a:picLocks noChangeAspect="1"/>
          </p:cNvPicPr>
          <p:nvPr/>
        </p:nvPicPr>
        <p:blipFill>
          <a:blip r:embed="rId4"/>
          <a:stretch>
            <a:fillRect/>
          </a:stretch>
        </p:blipFill>
        <p:spPr>
          <a:xfrm>
            <a:off x="-15615" y="6358801"/>
            <a:ext cx="12243203" cy="540373"/>
          </a:xfrm>
          <a:prstGeom prst="rect">
            <a:avLst/>
          </a:prstGeom>
        </p:spPr>
      </p:pic>
      <p:sp>
        <p:nvSpPr>
          <p:cNvPr id="8" name="TextBox 7"/>
          <p:cNvSpPr txBox="1"/>
          <p:nvPr/>
        </p:nvSpPr>
        <p:spPr>
          <a:xfrm>
            <a:off x="202803" y="1617802"/>
            <a:ext cx="2018619" cy="584775"/>
          </a:xfrm>
          <a:prstGeom prst="rect">
            <a:avLst/>
          </a:prstGeom>
          <a:noFill/>
        </p:spPr>
        <p:txBody>
          <a:bodyPr wrap="square" rtlCol="0">
            <a:spAutoFit/>
          </a:bodyPr>
          <a:lstStyle/>
          <a:p>
            <a:pPr algn="ctr"/>
            <a:r>
              <a:rPr lang="en-GB" sz="3200" dirty="0">
                <a:latin typeface="Century Gothic" panose="020B0502020202020204" pitchFamily="34" charset="0"/>
              </a:rPr>
              <a:t>Mann</a:t>
            </a:r>
          </a:p>
        </p:txBody>
      </p:sp>
      <p:sp>
        <p:nvSpPr>
          <p:cNvPr id="42" name="TextBox 41"/>
          <p:cNvSpPr txBox="1"/>
          <p:nvPr/>
        </p:nvSpPr>
        <p:spPr>
          <a:xfrm>
            <a:off x="2221422" y="1610528"/>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Familie</a:t>
            </a:r>
            <a:endParaRPr lang="en-GB" sz="3200" dirty="0">
              <a:latin typeface="Century Gothic" panose="020B0502020202020204" pitchFamily="34" charset="0"/>
            </a:endParaRPr>
          </a:p>
        </p:txBody>
      </p:sp>
      <p:sp>
        <p:nvSpPr>
          <p:cNvPr id="44" name="TextBox 43"/>
          <p:cNvSpPr txBox="1"/>
          <p:nvPr/>
        </p:nvSpPr>
        <p:spPr>
          <a:xfrm>
            <a:off x="4087367" y="1697197"/>
            <a:ext cx="2018619" cy="584775"/>
          </a:xfrm>
          <a:prstGeom prst="rect">
            <a:avLst/>
          </a:prstGeom>
          <a:noFill/>
        </p:spPr>
        <p:txBody>
          <a:bodyPr wrap="square" rtlCol="0">
            <a:spAutoFit/>
          </a:bodyPr>
          <a:lstStyle/>
          <a:p>
            <a:pPr algn="ctr"/>
            <a:r>
              <a:rPr lang="en-GB" sz="3200" dirty="0">
                <a:latin typeface="Century Gothic" panose="020B0502020202020204" pitchFamily="34" charset="0"/>
              </a:rPr>
              <a:t>Monster</a:t>
            </a:r>
          </a:p>
        </p:txBody>
      </p:sp>
      <p:sp>
        <p:nvSpPr>
          <p:cNvPr id="45" name="TextBox 44"/>
          <p:cNvSpPr txBox="1"/>
          <p:nvPr/>
        </p:nvSpPr>
        <p:spPr>
          <a:xfrm>
            <a:off x="6152296" y="1628706"/>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Fußball</a:t>
            </a:r>
            <a:endParaRPr lang="en-GB" sz="3200" dirty="0">
              <a:latin typeface="Century Gothic" panose="020B0502020202020204" pitchFamily="34" charset="0"/>
            </a:endParaRPr>
          </a:p>
        </p:txBody>
      </p:sp>
      <p:sp>
        <p:nvSpPr>
          <p:cNvPr id="46" name="TextBox 45"/>
          <p:cNvSpPr txBox="1"/>
          <p:nvPr/>
        </p:nvSpPr>
        <p:spPr>
          <a:xfrm>
            <a:off x="8078810" y="1676052"/>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Haus</a:t>
            </a:r>
            <a:endParaRPr lang="en-GB" sz="3200" dirty="0">
              <a:latin typeface="Century Gothic" panose="020B0502020202020204" pitchFamily="34" charset="0"/>
            </a:endParaRPr>
          </a:p>
        </p:txBody>
      </p:sp>
      <p:sp>
        <p:nvSpPr>
          <p:cNvPr id="47" name="TextBox 46"/>
          <p:cNvSpPr txBox="1"/>
          <p:nvPr/>
        </p:nvSpPr>
        <p:spPr>
          <a:xfrm>
            <a:off x="10083170" y="1697197"/>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Tür</a:t>
            </a:r>
            <a:endParaRPr lang="en-GB" sz="3200" dirty="0">
              <a:latin typeface="Century Gothic" panose="020B0502020202020204" pitchFamily="34" charset="0"/>
            </a:endParaRPr>
          </a:p>
        </p:txBody>
      </p:sp>
      <p:sp>
        <p:nvSpPr>
          <p:cNvPr id="48" name="TextBox 47"/>
          <p:cNvSpPr txBox="1"/>
          <p:nvPr/>
        </p:nvSpPr>
        <p:spPr>
          <a:xfrm>
            <a:off x="280648" y="2819366"/>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Buch</a:t>
            </a:r>
            <a:endParaRPr lang="en-GB" sz="3200" dirty="0">
              <a:latin typeface="Century Gothic" panose="020B0502020202020204" pitchFamily="34" charset="0"/>
            </a:endParaRPr>
          </a:p>
        </p:txBody>
      </p:sp>
      <p:sp>
        <p:nvSpPr>
          <p:cNvPr id="49" name="TextBox 48"/>
          <p:cNvSpPr txBox="1"/>
          <p:nvPr/>
        </p:nvSpPr>
        <p:spPr>
          <a:xfrm>
            <a:off x="2294973" y="2826474"/>
            <a:ext cx="2018619" cy="584775"/>
          </a:xfrm>
          <a:prstGeom prst="rect">
            <a:avLst/>
          </a:prstGeom>
          <a:noFill/>
        </p:spPr>
        <p:txBody>
          <a:bodyPr wrap="square" rtlCol="0">
            <a:spAutoFit/>
          </a:bodyPr>
          <a:lstStyle/>
          <a:p>
            <a:pPr algn="ctr"/>
            <a:r>
              <a:rPr lang="en-GB" sz="3200" dirty="0">
                <a:latin typeface="Century Gothic" panose="020B0502020202020204" pitchFamily="34" charset="0"/>
              </a:rPr>
              <a:t>Hand</a:t>
            </a:r>
          </a:p>
        </p:txBody>
      </p:sp>
      <p:sp>
        <p:nvSpPr>
          <p:cNvPr id="50" name="TextBox 49"/>
          <p:cNvSpPr txBox="1"/>
          <p:nvPr/>
        </p:nvSpPr>
        <p:spPr>
          <a:xfrm>
            <a:off x="4135823" y="2807612"/>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Nacht</a:t>
            </a:r>
            <a:endParaRPr lang="en-GB" sz="3200" dirty="0">
              <a:latin typeface="Century Gothic" panose="020B0502020202020204" pitchFamily="34" charset="0"/>
            </a:endParaRPr>
          </a:p>
        </p:txBody>
      </p:sp>
      <p:sp>
        <p:nvSpPr>
          <p:cNvPr id="51" name="TextBox 50"/>
          <p:cNvSpPr txBox="1"/>
          <p:nvPr/>
        </p:nvSpPr>
        <p:spPr>
          <a:xfrm>
            <a:off x="6150148" y="2799681"/>
            <a:ext cx="2317253" cy="584775"/>
          </a:xfrm>
          <a:prstGeom prst="rect">
            <a:avLst/>
          </a:prstGeom>
          <a:noFill/>
        </p:spPr>
        <p:txBody>
          <a:bodyPr wrap="square" rtlCol="0">
            <a:spAutoFit/>
          </a:bodyPr>
          <a:lstStyle/>
          <a:p>
            <a:pPr algn="ctr"/>
            <a:r>
              <a:rPr lang="en-GB" sz="3200" dirty="0" err="1">
                <a:latin typeface="Century Gothic" panose="020B0502020202020204" pitchFamily="34" charset="0"/>
              </a:rPr>
              <a:t>Programm</a:t>
            </a:r>
            <a:endParaRPr lang="en-GB" sz="3200" dirty="0">
              <a:latin typeface="Century Gothic" panose="020B0502020202020204" pitchFamily="34" charset="0"/>
            </a:endParaRPr>
          </a:p>
        </p:txBody>
      </p:sp>
      <p:sp>
        <p:nvSpPr>
          <p:cNvPr id="52" name="TextBox 51"/>
          <p:cNvSpPr txBox="1"/>
          <p:nvPr/>
        </p:nvSpPr>
        <p:spPr>
          <a:xfrm>
            <a:off x="8285338" y="2839721"/>
            <a:ext cx="2018619" cy="584775"/>
          </a:xfrm>
          <a:prstGeom prst="rect">
            <a:avLst/>
          </a:prstGeom>
          <a:noFill/>
        </p:spPr>
        <p:txBody>
          <a:bodyPr wrap="square" rtlCol="0">
            <a:spAutoFit/>
          </a:bodyPr>
          <a:lstStyle/>
          <a:p>
            <a:pPr algn="ctr"/>
            <a:r>
              <a:rPr lang="en-GB" sz="3200" dirty="0">
                <a:latin typeface="Century Gothic" panose="020B0502020202020204" pitchFamily="34" charset="0"/>
              </a:rPr>
              <a:t>Wasser</a:t>
            </a:r>
          </a:p>
        </p:txBody>
      </p:sp>
      <p:sp>
        <p:nvSpPr>
          <p:cNvPr id="53" name="TextBox 52"/>
          <p:cNvSpPr txBox="1"/>
          <p:nvPr/>
        </p:nvSpPr>
        <p:spPr>
          <a:xfrm>
            <a:off x="9994749" y="2807612"/>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Junge</a:t>
            </a:r>
            <a:endParaRPr lang="en-GB" sz="3200" dirty="0">
              <a:latin typeface="Century Gothic" panose="020B0502020202020204" pitchFamily="34" charset="0"/>
            </a:endParaRPr>
          </a:p>
        </p:txBody>
      </p:sp>
      <p:sp>
        <p:nvSpPr>
          <p:cNvPr id="54" name="TextBox 53"/>
          <p:cNvSpPr txBox="1"/>
          <p:nvPr/>
        </p:nvSpPr>
        <p:spPr>
          <a:xfrm>
            <a:off x="793030" y="3788021"/>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Grund</a:t>
            </a:r>
            <a:endParaRPr lang="en-GB" sz="3200" dirty="0">
              <a:latin typeface="Century Gothic" panose="020B0502020202020204" pitchFamily="34" charset="0"/>
            </a:endParaRPr>
          </a:p>
        </p:txBody>
      </p:sp>
      <p:sp>
        <p:nvSpPr>
          <p:cNvPr id="55" name="TextBox 54"/>
          <p:cNvSpPr txBox="1"/>
          <p:nvPr/>
        </p:nvSpPr>
        <p:spPr>
          <a:xfrm>
            <a:off x="2751437" y="3820875"/>
            <a:ext cx="2018619" cy="584775"/>
          </a:xfrm>
          <a:prstGeom prst="rect">
            <a:avLst/>
          </a:prstGeom>
          <a:noFill/>
        </p:spPr>
        <p:txBody>
          <a:bodyPr wrap="square" rtlCol="0">
            <a:spAutoFit/>
          </a:bodyPr>
          <a:lstStyle/>
          <a:p>
            <a:pPr algn="ctr"/>
            <a:r>
              <a:rPr lang="en-GB" sz="3200" dirty="0">
                <a:latin typeface="Century Gothic" panose="020B0502020202020204" pitchFamily="34" charset="0"/>
              </a:rPr>
              <a:t>Kopf</a:t>
            </a:r>
          </a:p>
        </p:txBody>
      </p:sp>
      <p:sp>
        <p:nvSpPr>
          <p:cNvPr id="56" name="TextBox 55"/>
          <p:cNvSpPr txBox="1"/>
          <p:nvPr/>
        </p:nvSpPr>
        <p:spPr>
          <a:xfrm>
            <a:off x="4346249" y="3752184"/>
            <a:ext cx="2382214" cy="584775"/>
          </a:xfrm>
          <a:prstGeom prst="rect">
            <a:avLst/>
          </a:prstGeom>
          <a:noFill/>
        </p:spPr>
        <p:txBody>
          <a:bodyPr wrap="square" rtlCol="0">
            <a:spAutoFit/>
          </a:bodyPr>
          <a:lstStyle/>
          <a:p>
            <a:pPr algn="ctr"/>
            <a:r>
              <a:rPr lang="en-GB" sz="3200" dirty="0" err="1">
                <a:latin typeface="Century Gothic" panose="020B0502020202020204" pitchFamily="34" charset="0"/>
              </a:rPr>
              <a:t>Mädchen</a:t>
            </a:r>
            <a:endParaRPr lang="en-GB" sz="3200" dirty="0">
              <a:latin typeface="Century Gothic" panose="020B0502020202020204" pitchFamily="34" charset="0"/>
            </a:endParaRPr>
          </a:p>
        </p:txBody>
      </p:sp>
      <p:sp>
        <p:nvSpPr>
          <p:cNvPr id="57" name="TextBox 56"/>
          <p:cNvSpPr txBox="1"/>
          <p:nvPr/>
        </p:nvSpPr>
        <p:spPr>
          <a:xfrm>
            <a:off x="6779478" y="3788021"/>
            <a:ext cx="2018619" cy="584775"/>
          </a:xfrm>
          <a:prstGeom prst="rect">
            <a:avLst/>
          </a:prstGeom>
          <a:noFill/>
        </p:spPr>
        <p:txBody>
          <a:bodyPr wrap="square" rtlCol="0">
            <a:spAutoFit/>
          </a:bodyPr>
          <a:lstStyle/>
          <a:p>
            <a:pPr algn="ctr"/>
            <a:r>
              <a:rPr lang="en-GB" sz="3200" dirty="0">
                <a:latin typeface="Century Gothic" panose="020B0502020202020204" pitchFamily="34" charset="0"/>
              </a:rPr>
              <a:t>Mutter</a:t>
            </a:r>
          </a:p>
        </p:txBody>
      </p:sp>
      <p:sp>
        <p:nvSpPr>
          <p:cNvPr id="58" name="TextBox 57"/>
          <p:cNvSpPr txBox="1"/>
          <p:nvPr/>
        </p:nvSpPr>
        <p:spPr>
          <a:xfrm>
            <a:off x="8737885" y="3820874"/>
            <a:ext cx="2018619" cy="584775"/>
          </a:xfrm>
          <a:prstGeom prst="rect">
            <a:avLst/>
          </a:prstGeom>
          <a:noFill/>
        </p:spPr>
        <p:txBody>
          <a:bodyPr wrap="square" rtlCol="0">
            <a:spAutoFit/>
          </a:bodyPr>
          <a:lstStyle/>
          <a:p>
            <a:pPr algn="ctr"/>
            <a:r>
              <a:rPr lang="en-GB" sz="3200" dirty="0" err="1">
                <a:latin typeface="Century Gothic" panose="020B0502020202020204" pitchFamily="34" charset="0"/>
              </a:rPr>
              <a:t>Vater</a:t>
            </a:r>
            <a:endParaRPr lang="en-GB" sz="3200" dirty="0">
              <a:latin typeface="Century Gothic" panose="020B0502020202020204" pitchFamily="34" charset="0"/>
            </a:endParaRPr>
          </a:p>
        </p:txBody>
      </p:sp>
    </p:spTree>
    <p:extLst>
      <p:ext uri="{BB962C8B-B14F-4D97-AF65-F5344CB8AC3E}">
        <p14:creationId xmlns:p14="http://schemas.microsoft.com/office/powerpoint/2010/main" val="27384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04167E-6 -2.22222E-6 L 0.08281 0.95972 " pathEditMode="relative" rAng="0" ptsTypes="AA">
                                      <p:cBhvr>
                                        <p:cTn id="11" dur="2000" fill="hold"/>
                                        <p:tgtEl>
                                          <p:spTgt spid="8"/>
                                        </p:tgtEl>
                                        <p:attrNameLst>
                                          <p:attrName>ppt_x</p:attrName>
                                          <p:attrName>ppt_y</p:attrName>
                                        </p:attrNameLst>
                                      </p:cBhvr>
                                      <p:rCtr x="4141" y="4798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 0 L 0 0 C 0.00352 0.01574 0.00638 0.03218 0.01068 0.04746 C 0.01263 0.05463 0.01615 0.06019 0.01862 0.06667 C 0.02058 0.0713 0.02266 0.0757 0.02409 0.08079 C 0.02526 0.08542 0.02513 0.09097 0.0267 0.09514 C 0.02878 0.1007 0.0323 0.10417 0.03477 0.10949 C 0.03685 0.11389 0.03829 0.11898 0.04011 0.12361 C 0.04232 0.13542 0.04297 0.14306 0.04818 0.15232 C 0.0504 0.15625 0.05352 0.15857 0.05612 0.16181 C 0.07396 0.225 0.05235 0.14607 0.0642 0.19514 C 0.06576 0.20162 0.0681 0.20764 0.06954 0.21412 C 0.07084 0.22037 0.07019 0.22778 0.07227 0.23333 C 0.07409 0.23796 0.07761 0.23958 0.08034 0.24283 C 0.0879 0.2632 0.09141 0.26991 0.09636 0.29051 C 0.0974 0.29514 0.09753 0.30046 0.09896 0.30463 C 0.10026 0.30857 0.10274 0.31065 0.10443 0.31412 C 0.10638 0.31875 0.10769 0.32408 0.10977 0.32847 C 0.11133 0.33195 0.11355 0.33449 0.11511 0.33796 C 0.12995 0.3713 0.10938 0.33264 0.12852 0.36667 C 0.12943 0.3713 0.12943 0.37708 0.13112 0.38102 C 0.14545 0.41273 0.13386 0.36667 0.14454 0.40463 C 0.14584 0.40926 0.14597 0.41458 0.14727 0.41898 C 0.15222 0.43658 0.1517 0.42963 0.15795 0.44283 C 0.16081 0.44884 0.16342 0.45533 0.16602 0.46181 C 0.16784 0.46644 0.16928 0.47176 0.17136 0.47616 C 0.17292 0.47963 0.17487 0.48241 0.1767 0.48565 C 0.18086 0.5007 0.18633 0.52176 0.19271 0.53333 L 0.19805 0.54283 C 0.21211 0.61759 0.19206 0.52454 0.2168 0.59514 C 0.22396 0.61528 0.23698 0.65486 0.24636 0.67153 L 0.2517 0.68102 C 0.25925 0.72153 0.2487 0.67199 0.25964 0.70486 C 0.27136 0.73935 0.25 0.69699 0.27045 0.73333 C 0.27566 0.76111 0.26901 0.73565 0.28112 0.75718 C 0.30365 0.79722 0.27175 0.74699 0.2892 0.78565 C 0.29115 0.79028 0.2948 0.79167 0.29714 0.79537 C 0.31355 0.82037 0.30287 0.80556 0.31329 0.82871 C 0.31758 0.83843 0.32071 0.84051 0.3267 0.84769 C 0.32956 0.85533 0.33282 0.86597 0.33737 0.87153 C 0.33816 0.87246 0.3392 0.87153 0.34011 0.87153 L 0.34011 0.87153 " pathEditMode="relative" ptsTypes="AAAAAAAAAAAAAAAAAAAAAAAAAAAAAAAAAAAAAAAAAA">
                                      <p:cBhvr>
                                        <p:cTn id="20" dur="2000" fill="hold"/>
                                        <p:tgtEl>
                                          <p:spTgt spid="42"/>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1.25E-6 3.7037E-6 L 1.25E-6 0.00023 C 0.00742 0.01666 0.01354 0.03402 0.02279 0.05023 C 0.02695 0.05787 0.0345 0.06365 0.03971 0.0706 C 0.04388 0.07546 0.04844 0.08009 0.05143 0.08564 C 0.05391 0.09051 0.05364 0.09629 0.05703 0.10069 C 0.06146 0.10671 0.06901 0.11041 0.07435 0.11597 C 0.07877 0.1206 0.08177 0.12592 0.08568 0.13101 C 0.09049 0.14351 0.0918 0.15162 0.10299 0.16134 C 0.10768 0.16551 0.11445 0.16805 0.11992 0.17152 C 0.15807 0.23842 0.11185 0.15486 0.13724 0.20671 C 0.14062 0.21365 0.14557 0.22014 0.1487 0.22685 C 0.15143 0.23356 0.15 0.24143 0.15456 0.24722 C 0.15846 0.25208 0.16588 0.25393 0.17174 0.2574 C 0.18789 0.27893 0.19544 0.28611 0.20599 0.30787 C 0.2082 0.31273 0.20859 0.31851 0.21159 0.32291 C 0.21445 0.32708 0.21966 0.32916 0.22331 0.33287 C 0.22747 0.33796 0.23021 0.34351 0.23476 0.34814 C 0.23802 0.35185 0.24284 0.35463 0.24609 0.35833 C 0.27786 0.39351 0.23385 0.35254 0.27487 0.38865 C 0.27682 0.39351 0.27682 0.39976 0.28034 0.40393 C 0.31107 0.4375 0.2862 0.38865 0.30911 0.42893 C 0.31185 0.43379 0.31211 0.43935 0.31497 0.44421 C 0.32552 0.46273 0.32435 0.45532 0.33776 0.46944 C 0.34388 0.47569 0.34948 0.48264 0.35508 0.48958 C 0.35898 0.49444 0.36198 0.5 0.36641 0.50463 C 0.36979 0.50833 0.37396 0.51134 0.37786 0.51481 C 0.38685 0.53055 0.39844 0.55277 0.41211 0.56527 L 0.42357 0.57546 C 0.45364 0.65439 0.41068 0.55601 0.46367 0.63078 C 0.47904 0.65208 0.50677 0.69398 0.52682 0.7118 L 0.53828 0.72199 C 0.55443 0.76481 0.5319 0.71226 0.55534 0.74722 C 0.58034 0.78379 0.53463 0.73889 0.57838 0.77731 C 0.58958 0.80694 0.57539 0.77986 0.6013 0.80277 C 0.64948 0.84514 0.58125 0.79189 0.61849 0.83287 C 0.62266 0.83773 0.63047 0.83935 0.63555 0.84328 C 0.67057 0.86967 0.64779 0.85393 0.67005 0.87847 C 0.67917 0.88889 0.68594 0.89097 0.6987 0.89861 C 0.70482 0.90671 0.71185 0.91805 0.72161 0.92384 C 0.72318 0.925 0.72552 0.92384 0.72747 0.92384 L 0.72747 0.9243 " pathEditMode="relative" rAng="0" ptsTypes="AAAAAAAAAAAAAAAAAAAAAAAAAAAAAAAAAAAAAAAAAA">
                                      <p:cBhvr>
                                        <p:cTn id="29" dur="2000" fill="hold"/>
                                        <p:tgtEl>
                                          <p:spTgt spid="44"/>
                                        </p:tgtEl>
                                        <p:attrNameLst>
                                          <p:attrName>ppt_x</p:attrName>
                                          <p:attrName>ppt_y</p:attrName>
                                        </p:attrNameLst>
                                      </p:cBhvr>
                                      <p:rCtr x="36367" y="4620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2.08333E-7 -2.59259E-6 L 2.08333E-7 0.00023 C -0.0082 0.01621 -0.01497 0.0331 -0.02487 0.04885 C -0.02943 0.05625 -0.03763 0.06204 -0.04336 0.06875 C -0.04792 0.07361 -0.05286 0.07801 -0.05612 0.08334 C -0.05885 0.0882 -0.05859 0.09398 -0.06224 0.09815 C -0.06706 0.10394 -0.07526 0.10764 -0.08099 0.11297 C -0.08581 0.1176 -0.08919 0.12292 -0.09349 0.12755 C -0.09857 0.13982 -0.10013 0.14769 -0.11224 0.15741 C -0.11732 0.16135 -0.12461 0.16366 -0.13073 0.16713 C -0.17227 0.23241 -0.12188 0.15093 -0.14948 0.20162 C -0.15313 0.20834 -0.15859 0.21459 -0.16198 0.22107 C -0.16497 0.22755 -0.16341 0.23519 -0.16836 0.24097 C -0.17253 0.24584 -0.18073 0.24746 -0.18711 0.25093 C -0.20469 0.27199 -0.21289 0.27894 -0.22435 0.3 C -0.22682 0.30486 -0.22708 0.31042 -0.23047 0.31482 C -0.23346 0.31875 -0.23919 0.32084 -0.24323 0.32454 C -0.24779 0.3294 -0.25078 0.33472 -0.2556 0.33935 C -0.25924 0.34283 -0.26445 0.3456 -0.2681 0.34908 C -0.3026 0.38357 -0.25469 0.34375 -0.29922 0.37871 C -0.30143 0.38357 -0.30143 0.38959 -0.30534 0.39375 C -0.33867 0.42639 -0.31172 0.37871 -0.33659 0.41806 C -0.33958 0.42292 -0.33984 0.42824 -0.34297 0.43287 C -0.35443 0.45116 -0.35326 0.44398 -0.36771 0.45764 C -0.37448 0.46366 -0.38047 0.47037 -0.38659 0.47709 C -0.39076 0.48195 -0.39414 0.4875 -0.39896 0.4919 C -0.4026 0.4956 -0.40716 0.49838 -0.41146 0.50185 C -0.42109 0.51713 -0.43385 0.53889 -0.4487 0.55116 L -0.4612 0.56088 C -0.49388 0.63797 -0.44714 0.5419 -0.50482 0.61505 C -0.52148 0.63542 -0.55182 0.67639 -0.57357 0.69398 L -0.58607 0.70371 C -0.60352 0.7456 -0.57904 0.69445 -0.60443 0.72824 C -0.63164 0.76389 -0.58203 0.72014 -0.62956 0.75764 C -0.64167 0.78658 -0.62617 0.76019 -0.65443 0.78241 C -0.7069 0.82385 -0.63255 0.77176 -0.67318 0.81181 C -0.67773 0.81667 -0.6862 0.81806 -0.69167 0.82176 C -0.72995 0.84769 -0.70508 0.83241 -0.7293 0.85625 C -0.73932 0.86644 -0.74661 0.86852 -0.76055 0.87593 C -0.76719 0.8838 -0.77474 0.89491 -0.78542 0.90047 C -0.78724 0.90162 -0.78958 0.90047 -0.7918 0.90047 L -0.7918 0.90093 " pathEditMode="relative" rAng="0" ptsTypes="AAAAAAAAAAAAAAAAAAAAAAAAAAAAAAAAAAAAAAAAAA">
                                      <p:cBhvr>
                                        <p:cTn id="38" dur="2000" fill="hold"/>
                                        <p:tgtEl>
                                          <p:spTgt spid="45"/>
                                        </p:tgtEl>
                                        <p:attrNameLst>
                                          <p:attrName>ppt_x</p:attrName>
                                          <p:attrName>ppt_y</p:attrName>
                                        </p:attrNameLst>
                                      </p:cBhvr>
                                      <p:rCtr x="-39596" y="45046"/>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0" nodeType="clickEffect">
                                  <p:stCondLst>
                                    <p:cond delay="0"/>
                                  </p:stCondLst>
                                  <p:childTnLst>
                                    <p:animMotion origin="layout" path="M -2.70833E-6 2.96296E-6 L -2.70833E-6 0.00023 C 0.00157 0.01782 0.00287 0.03657 0.00495 0.05393 C 0.00586 0.06227 0.00742 0.06852 0.0086 0.07592 C 0.00951 0.08125 0.01055 0.08611 0.0112 0.0919 C 0.01172 0.09722 0.01159 0.1037 0.01237 0.10833 C 0.01328 0.11458 0.01498 0.11875 0.01615 0.12477 C 0.01706 0.12963 0.01771 0.13565 0.01862 0.14074 C 0.01966 0.1544 0.01992 0.16296 0.0224 0.17361 C 0.02344 0.17801 0.02487 0.18078 0.02604 0.18449 C 0.03438 0.25648 0.02435 0.16643 0.02982 0.22245 C 0.0306 0.22986 0.03164 0.23657 0.03229 0.24398 C 0.03295 0.25115 0.03255 0.25949 0.0336 0.26597 C 0.03438 0.27129 0.03607 0.27315 0.03737 0.27685 C 0.04089 0.3 0.04245 0.30764 0.04479 0.33102 C 0.04532 0.33634 0.04532 0.34236 0.04597 0.34722 C 0.04662 0.35162 0.04779 0.35416 0.04857 0.3581 C 0.04948 0.36342 0.05013 0.36944 0.05104 0.3743 C 0.05183 0.37847 0.05274 0.38125 0.05352 0.38518 C 0.06042 0.42315 0.05091 0.37916 0.05977 0.41805 C 0.06016 0.42315 0.06016 0.42986 0.06094 0.43426 C 0.06771 0.47037 0.06224 0.41805 0.06719 0.46134 C 0.06784 0.46643 0.06784 0.47268 0.06849 0.47754 C 0.07084 0.49768 0.07058 0.48981 0.07344 0.50486 C 0.07474 0.51157 0.07604 0.51898 0.07722 0.52639 C 0.07813 0.53171 0.07878 0.53773 0.07969 0.54282 C 0.08047 0.54676 0.08138 0.55 0.08216 0.5537 C 0.08412 0.5706 0.08672 0.59444 0.08972 0.6081 L 0.09219 0.61875 C 0.0987 0.7037 0.08933 0.59791 0.10091 0.67847 C 0.10417 0.70115 0.11029 0.74629 0.11459 0.76551 L 0.11706 0.77639 C 0.12058 0.82268 0.11576 0.7662 0.12084 0.80347 C 0.1263 0.84282 0.11628 0.79467 0.12578 0.83611 C 0.12826 0.86759 0.12513 0.83865 0.13086 0.86319 C 0.14128 0.90879 0.12644 0.85162 0.13451 0.8956 C 0.13542 0.90092 0.13711 0.90254 0.13828 0.90671 C 0.14597 0.93518 0.14089 0.91828 0.14584 0.94467 C 0.14779 0.95578 0.14922 0.95833 0.15209 0.96643 C 0.15339 0.97523 0.15482 0.98727 0.15703 0.99352 C 0.15742 0.99467 0.15782 0.99352 0.15834 0.99352 L 0.15834 0.99375 " pathEditMode="relative" rAng="0" ptsTypes="AAAAAAAAAAAAAAAAAAAAAAAAAAAAAAAAAAAAAAAAAA">
                                      <p:cBhvr>
                                        <p:cTn id="47" dur="2000" fill="hold"/>
                                        <p:tgtEl>
                                          <p:spTgt spid="46"/>
                                        </p:tgtEl>
                                        <p:attrNameLst>
                                          <p:attrName>ppt_x</p:attrName>
                                          <p:attrName>ppt_y</p:attrName>
                                        </p:attrNameLst>
                                      </p:cBhvr>
                                      <p:rCtr x="7917" y="49699"/>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0" nodeType="clickEffect">
                                  <p:stCondLst>
                                    <p:cond delay="0"/>
                                  </p:stCondLst>
                                  <p:childTnLst>
                                    <p:animMotion origin="layout" path="M 4.375E-6 3.7037E-6 L 4.375E-6 3.7037E-6 C -0.00664 0.01504 -0.01198 0.03055 -0.01993 0.04537 C -0.02357 0.05208 -0.03021 0.0574 -0.03477 0.06365 C -0.03842 0.06805 -0.04232 0.07222 -0.04506 0.07708 C -0.04714 0.08148 -0.04688 0.0868 -0.04987 0.09097 C -0.05378 0.09629 -0.06029 0.09953 -0.06498 0.10463 C -0.06875 0.10879 -0.07149 0.11365 -0.07487 0.11805 C -0.07904 0.12939 -0.08021 0.1368 -0.08998 0.1456 C -0.09401 0.1493 -0.09987 0.15162 -0.10469 0.15463 C -0.13803 0.21504 -0.09766 0.13958 -0.1198 0.18657 C -0.12266 0.19282 -0.12709 0.19838 -0.12982 0.20463 C -0.13217 0.21064 -0.13099 0.21782 -0.1349 0.22314 C -0.13829 0.22754 -0.1448 0.22893 -0.14987 0.23217 C -0.16407 0.25162 -0.17058 0.2581 -0.17982 0.27777 C -0.18178 0.28217 -0.18204 0.28726 -0.18464 0.2912 C -0.18711 0.2949 -0.19167 0.29699 -0.1948 0.30023 C -0.19844 0.30486 -0.20092 0.30995 -0.20482 0.31412 C -0.20769 0.31736 -0.21185 0.3199 -0.21472 0.32314 C -0.24245 0.35509 -0.20404 0.31805 -0.23972 0.35069 C -0.24154 0.35509 -0.24154 0.36064 -0.24467 0.36435 C -0.27136 0.39467 -0.24974 0.35069 -0.26967 0.3868 C -0.27214 0.39143 -0.27227 0.39652 -0.27474 0.40069 C -0.28399 0.41736 -0.28308 0.41088 -0.29467 0.42338 C -0.3 0.42916 -0.30482 0.43541 -0.30977 0.44166 C -0.31316 0.44606 -0.31576 0.45115 -0.31967 0.45532 C -0.32266 0.45856 -0.32631 0.46134 -0.32969 0.46435 C -0.33737 0.47847 -0.34766 0.49861 -0.35951 0.50995 L -0.36954 0.51898 C -0.39571 0.59027 -0.35834 0.50162 -0.40443 0.56921 C -0.41784 0.58819 -0.44206 0.62592 -0.45964 0.64213 L -0.46954 0.65115 C -0.4836 0.69004 -0.46394 0.64259 -0.48438 0.67407 C -0.50625 0.70694 -0.46641 0.66643 -0.50456 0.70139 C -0.5142 0.72777 -0.50183 0.70347 -0.52448 0.72407 C -0.56641 0.7625 -0.50691 0.71435 -0.53946 0.75139 C -0.5431 0.75578 -0.54987 0.75717 -0.5543 0.76064 C -0.5849 0.78449 -0.56498 0.77037 -0.58438 0.79259 C -0.59245 0.80185 -0.59831 0.8037 -0.60938 0.81064 C -0.61472 0.81805 -0.62084 0.82824 -0.6293 0.83356 C -0.63086 0.83426 -0.63269 0.83356 -0.63438 0.83356 L -0.63438 0.83379 " pathEditMode="relative" rAng="0" ptsTypes="AAAAAAAAAAAAAAAAAAAAAAAAAAAAAAAAAAAAAAAAAA">
                                      <p:cBhvr>
                                        <p:cTn id="56" dur="2000" fill="hold"/>
                                        <p:tgtEl>
                                          <p:spTgt spid="47"/>
                                        </p:tgtEl>
                                        <p:attrNameLst>
                                          <p:attrName>ppt_x</p:attrName>
                                          <p:attrName>ppt_y</p:attrName>
                                        </p:attrNameLst>
                                      </p:cBhvr>
                                      <p:rCtr x="-31719" y="41690"/>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1"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grpId="0" nodeType="clickEffect">
                                  <p:stCondLst>
                                    <p:cond delay="0"/>
                                  </p:stCondLst>
                                  <p:childTnLst>
                                    <p:animMotion origin="layout" path="M 8.33333E-7 -3.7037E-6 L 8.33333E-7 -3.7037E-6 C 0.01315 0.01158 0.02396 0.02385 0.0401 0.03542 C 0.0474 0.04074 0.06068 0.04491 0.06992 0.04977 C 0.07734 0.05324 0.08516 0.05649 0.09049 0.06019 C 0.09492 0.06366 0.0944 0.06783 0.10026 0.07084 C 0.1082 0.075 0.12135 0.07778 0.13073 0.08172 C 0.13854 0.08496 0.14388 0.08866 0.15078 0.09213 C 0.15911 0.10093 0.16159 0.10672 0.18112 0.11366 C 0.18945 0.11667 0.20117 0.11829 0.21094 0.12084 C 0.27812 0.16806 0.19674 0.10903 0.24141 0.14561 C 0.24726 0.15047 0.25599 0.1551 0.26146 0.15973 C 0.26628 0.16459 0.26393 0.16991 0.27174 0.17408 C 0.27851 0.17755 0.2918 0.17894 0.30208 0.18125 C 0.33047 0.19653 0.34375 0.20139 0.36224 0.2169 C 0.36628 0.22037 0.36667 0.22431 0.37213 0.22732 C 0.37695 0.23033 0.38633 0.23195 0.39271 0.23449 C 0.4 0.23797 0.40495 0.2419 0.41276 0.24514 C 0.41862 0.24792 0.42695 0.24977 0.43281 0.25232 C 0.48867 0.27732 0.41133 0.24838 0.4832 0.27385 C 0.48672 0.27732 0.48672 0.28149 0.4931 0.28449 C 0.54687 0.30811 0.50338 0.27385 0.54349 0.30209 C 0.54844 0.30556 0.54883 0.30949 0.55378 0.31274 C 0.5724 0.32593 0.57044 0.32084 0.59388 0.33056 C 0.60469 0.33519 0.61445 0.34005 0.62422 0.34491 C 0.63112 0.34838 0.63646 0.35232 0.6444 0.35556 C 0.65026 0.35811 0.65755 0.36019 0.66445 0.36274 C 0.68008 0.37385 0.70065 0.38959 0.72461 0.39815 L 0.74479 0.40533 C 0.79766 0.46111 0.72226 0.39167 0.81523 0.44445 C 0.84219 0.45949 0.89115 0.48912 0.92643 0.50139 L 0.94648 0.50857 C 0.97487 0.53889 0.93516 0.50186 0.9763 0.52639 C 1.02044 0.55209 0.9401 0.52061 1.01706 0.54769 C 1.03659 0.56829 1.01159 0.54931 1.05716 0.56551 C 1.1418 0.59537 1.02187 0.55787 1.0875 0.58681 C 1.09479 0.59028 1.10859 0.59121 1.11732 0.59399 C 1.17904 0.61274 1.13893 0.60162 1.17812 0.61899 C 1.19427 0.62616 1.20599 0.62778 1.22851 0.63311 C 1.23932 0.63866 1.25156 0.64676 1.26875 0.65093 C 1.27161 0.65162 1.27552 0.65093 1.27904 0.65093 L 1.27904 0.65116 " pathEditMode="relative" rAng="0" ptsTypes="AAAAAAAAAAAAAAAAAAAAAAAAAAAAAAAAAAAAAAAAAA">
                                      <p:cBhvr>
                                        <p:cTn id="65" dur="2000" fill="hold"/>
                                        <p:tgtEl>
                                          <p:spTgt spid="48"/>
                                        </p:tgtEl>
                                        <p:attrNameLst>
                                          <p:attrName>ppt_x</p:attrName>
                                          <p:attrName>ppt_y</p:attrName>
                                        </p:attrNameLst>
                                      </p:cBhvr>
                                      <p:rCtr x="63945" y="32546"/>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1"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0" nodeType="clickEffect">
                                  <p:stCondLst>
                                    <p:cond delay="0"/>
                                  </p:stCondLst>
                                  <p:childTnLst>
                                    <p:animMotion origin="layout" path="M -3.54167E-6 3.7037E-7 L -3.54167E-6 3.7037E-7 C 0.00391 0.01273 0.00717 0.02616 0.01211 0.03866 C 0.01433 0.04444 0.01836 0.04907 0.0211 0.0544 C 0.02331 0.0581 0.02578 0.06181 0.02735 0.06597 C 0.02865 0.06968 0.02852 0.07407 0.03034 0.07755 C 0.03269 0.08218 0.03672 0.08495 0.03946 0.08935 C 0.04193 0.09282 0.04349 0.09699 0.04558 0.10093 C 0.04805 0.11042 0.04883 0.11667 0.05482 0.12431 C 0.0573 0.12755 0.06081 0.1294 0.06381 0.13194 C 0.08412 0.18356 0.05951 0.11921 0.07305 0.15926 C 0.07474 0.16458 0.07748 0.16944 0.07904 0.17477 C 0.0806 0.17986 0.07982 0.18588 0.08217 0.19051 C 0.08425 0.19421 0.08828 0.1956 0.09141 0.19815 C 0.1 0.21481 0.10404 0.22037 0.10964 0.23727 C 0.11081 0.24097 0.11094 0.24537 0.11263 0.24861 C 0.11407 0.25185 0.11693 0.2537 0.11875 0.25648 C 0.12097 0.26018 0.12253 0.26458 0.12487 0.26829 C 0.1267 0.27106 0.12917 0.27315 0.13099 0.27593 C 0.14779 0.30324 0.12448 0.27153 0.14623 0.29931 C 0.14727 0.30324 0.14727 0.30787 0.14922 0.31111 C 0.1655 0.33704 0.15235 0.29931 0.16446 0.33032 C 0.16589 0.33426 0.16602 0.33843 0.16758 0.34213 C 0.17318 0.35648 0.17266 0.35069 0.17969 0.36157 C 0.18295 0.36643 0.18594 0.37176 0.18894 0.37708 C 0.19102 0.38079 0.19258 0.38518 0.19493 0.38889 C 0.19675 0.39167 0.19896 0.39398 0.20105 0.39653 C 0.20573 0.4088 0.21198 0.42616 0.21927 0.43542 L 0.22539 0.44329 C 0.24141 0.5044 0.21849 0.42824 0.24675 0.48588 C 0.25482 0.50255 0.26967 0.53472 0.28034 0.54838 L 0.28646 0.55602 C 0.29506 0.58912 0.28295 0.54884 0.29545 0.57569 C 0.30886 0.6037 0.28451 0.56921 0.30782 0.59884 C 0.31368 0.62153 0.30612 0.60069 0.31993 0.61829 C 0.34558 0.65093 0.30925 0.60995 0.32904 0.64167 C 0.33138 0.64537 0.33542 0.64653 0.33815 0.64954 C 0.35677 0.66991 0.34467 0.65787 0.35651 0.67685 C 0.36146 0.68472 0.36498 0.68634 0.37175 0.69236 C 0.375 0.69861 0.37878 0.70718 0.38399 0.71181 C 0.38477 0.7125 0.38607 0.71181 0.38711 0.71181 L 0.38711 0.71204 " pathEditMode="relative" rAng="0" ptsTypes="AAAAAAAAAAAAAAAAAAAAAAAAAAAAAAAAAAAAAAAAAA">
                                      <p:cBhvr>
                                        <p:cTn id="74" dur="2000" fill="hold"/>
                                        <p:tgtEl>
                                          <p:spTgt spid="49"/>
                                        </p:tgtEl>
                                        <p:attrNameLst>
                                          <p:attrName>ppt_x</p:attrName>
                                          <p:attrName>ppt_y</p:attrName>
                                        </p:attrNameLst>
                                      </p:cBhvr>
                                      <p:rCtr x="19349" y="35602"/>
                                    </p:animMotion>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1"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0" presetClass="path" presetSubtype="0" accel="50000" decel="50000" fill="hold" grpId="0" nodeType="clickEffect">
                                  <p:stCondLst>
                                    <p:cond delay="0"/>
                                  </p:stCondLst>
                                  <p:childTnLst>
                                    <p:animMotion origin="layout" path="M 4.79167E-6 -3.33333E-6 L 4.79167E-6 0.00023 C 0.00104 0.01436 0.00195 0.0294 0.00338 0.04352 C 0.00403 0.05 0.00507 0.0551 0.00585 0.06111 C 0.00651 0.06528 0.00716 0.06945 0.00768 0.07408 C 0.00807 0.07824 0.00794 0.08334 0.00846 0.08727 C 0.00911 0.09236 0.01028 0.09561 0.01106 0.10047 C 0.01171 0.1044 0.01223 0.10903 0.01276 0.11343 C 0.01354 0.12431 0.01367 0.13125 0.01536 0.13982 C 0.01614 0.14329 0.01705 0.14537 0.01796 0.14838 C 0.02369 0.20648 0.01666 0.13403 0.02057 0.17894 C 0.02109 0.18496 0.02174 0.19051 0.02226 0.19653 C 0.02265 0.20209 0.02239 0.20903 0.02317 0.21412 C 0.02369 0.21829 0.02487 0.21991 0.02565 0.22269 C 0.02812 0.24144 0.02929 0.24769 0.03085 0.26667 C 0.03112 0.27084 0.03125 0.2757 0.03164 0.27963 C 0.03216 0.28311 0.03294 0.28496 0.03346 0.2882 C 0.03411 0.2926 0.0345 0.29746 0.03515 0.30139 C 0.03567 0.30463 0.03632 0.30695 0.03684 0.31019 C 0.04166 0.34074 0.03502 0.30533 0.04114 0.33658 C 0.0414 0.34074 0.0414 0.34607 0.04205 0.34954 C 0.04661 0.37871 0.04283 0.33658 0.04635 0.3713 C 0.04674 0.37547 0.04674 0.38056 0.04713 0.38449 C 0.04882 0.4007 0.04856 0.39422 0.05065 0.40648 C 0.05156 0.41181 0.05234 0.41783 0.05325 0.42385 C 0.05377 0.42801 0.05429 0.43287 0.05494 0.43704 C 0.05546 0.44005 0.05598 0.44283 0.05664 0.44561 C 0.05794 0.45949 0.05976 0.47871 0.06171 0.48936 L 0.06341 0.49815 C 0.06796 0.5669 0.06158 0.48125 0.06953 0.5463 C 0.07174 0.56459 0.07591 0.60093 0.07903 0.61621 L 0.08072 0.625 C 0.08307 0.66227 0.07968 0.61667 0.0832 0.64699 C 0.08697 0.67848 0.08007 0.63959 0.08671 0.67315 C 0.08841 0.69861 0.08619 0.67523 0.0901 0.69491 C 0.09739 0.73172 0.0871 0.68565 0.0927 0.72107 C 0.09335 0.72523 0.09453 0.72662 0.09531 0.7301 C 0.10052 0.75301 0.09713 0.73936 0.10039 0.76065 C 0.10182 0.76945 0.10286 0.77153 0.10468 0.77801 C 0.10572 0.78496 0.10677 0.79491 0.1082 0.8 C 0.10846 0.8007 0.10872 0.8 0.10911 0.8 L 0.10911 0.80023 " pathEditMode="relative" rAng="0" ptsTypes="AAAAAAAAAAAAAAAAAAAAAAAAAAAAAAAAAAAAAAAAAA">
                                      <p:cBhvr>
                                        <p:cTn id="83" dur="2000" fill="hold"/>
                                        <p:tgtEl>
                                          <p:spTgt spid="50"/>
                                        </p:tgtEl>
                                        <p:attrNameLst>
                                          <p:attrName>ppt_x</p:attrName>
                                          <p:attrName>ppt_y</p:attrName>
                                        </p:attrNameLst>
                                      </p:cBhvr>
                                      <p:rCtr x="5456" y="40000"/>
                                    </p:animMotion>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1"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0" nodeType="clickEffect">
                                  <p:stCondLst>
                                    <p:cond delay="0"/>
                                  </p:stCondLst>
                                  <p:childTnLst>
                                    <p:animMotion origin="layout" path="M 8.33333E-7 4.07407E-6 L 8.33333E-7 4.07407E-6 C 0.00456 0.01388 0.00846 0.02847 0.01419 0.04189 C 0.0168 0.04838 0.02148 0.05324 0.02474 0.05902 C 0.02734 0.06319 0.03008 0.06689 0.03203 0.07152 C 0.03359 0.07569 0.03346 0.08055 0.03555 0.08426 C 0.03828 0.08912 0.04297 0.09213 0.04622 0.09699 C 0.04909 0.10092 0.05091 0.10532 0.05338 0.10949 C 0.05638 0.1199 0.05716 0.12662 0.06406 0.13495 C 0.06706 0.13842 0.07122 0.14051 0.07474 0.14328 C 0.09844 0.1993 0.06966 0.12939 0.08542 0.17291 C 0.0875 0.1787 0.09062 0.18402 0.09258 0.18981 C 0.09427 0.19537 0.09349 0.20185 0.09622 0.20671 C 0.0987 0.21088 0.10338 0.21226 0.10703 0.21527 C 0.11706 0.23333 0.12174 0.23912 0.12825 0.2574 C 0.12969 0.26157 0.12982 0.2662 0.13177 0.2699 C 0.13346 0.27338 0.13685 0.27523 0.13906 0.27847 C 0.14167 0.2824 0.14336 0.28726 0.14622 0.2912 C 0.14831 0.29421 0.15117 0.29652 0.15325 0.29953 C 0.17305 0.32916 0.1457 0.2949 0.17109 0.325 C 0.1724 0.32916 0.1724 0.33426 0.17461 0.33773 C 0.19375 0.36574 0.17825 0.325 0.19245 0.35856 C 0.19427 0.36273 0.1944 0.36736 0.19609 0.37129 C 0.20273 0.38703 0.20208 0.38078 0.21042 0.39259 C 0.21419 0.39791 0.21771 0.40347 0.22109 0.40926 C 0.22357 0.41342 0.22552 0.41805 0.22825 0.42199 C 0.23034 0.42523 0.23294 0.42754 0.23529 0.43055 C 0.24088 0.44351 0.24818 0.4625 0.25664 0.47268 L 0.2638 0.48125 C 0.28255 0.54745 0.25586 0.46504 0.2888 0.52754 C 0.29831 0.54537 0.31562 0.58055 0.32812 0.59537 L 0.33529 0.6037 C 0.34531 0.63958 0.33125 0.5956 0.34583 0.62476 C 0.36146 0.65532 0.33307 0.61782 0.36029 0.65 C 0.36719 0.67476 0.35833 0.65208 0.37448 0.67129 C 0.40443 0.70671 0.36198 0.66226 0.38529 0.69652 C 0.38789 0.70046 0.39271 0.70185 0.39583 0.70509 C 0.41771 0.72731 0.40338 0.71412 0.41732 0.73472 C 0.42305 0.74328 0.42721 0.74513 0.43516 0.75138 C 0.43906 0.75833 0.44336 0.76759 0.44948 0.77268 C 0.45052 0.77338 0.45182 0.77268 0.45312 0.77268 L 0.45312 0.77291 " pathEditMode="relative" rAng="0" ptsTypes="AAAAAAAAAAAAAAAAAAAAAAAAAAAAAAAAAAAAAAAAAA">
                                      <p:cBhvr>
                                        <p:cTn id="92" dur="2000" fill="hold"/>
                                        <p:tgtEl>
                                          <p:spTgt spid="51"/>
                                        </p:tgtEl>
                                        <p:attrNameLst>
                                          <p:attrName>ppt_x</p:attrName>
                                          <p:attrName>ppt_y</p:attrName>
                                        </p:attrNameLst>
                                      </p:cBhvr>
                                      <p:rCtr x="22656" y="38634"/>
                                    </p:animMotion>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childTnLst>
                    </p:cTn>
                  </p:par>
                  <p:par>
                    <p:cTn id="98" fill="hold">
                      <p:stCondLst>
                        <p:cond delay="indefinite"/>
                      </p:stCondLst>
                      <p:childTnLst>
                        <p:par>
                          <p:cTn id="99" fill="hold">
                            <p:stCondLst>
                              <p:cond delay="0"/>
                            </p:stCondLst>
                            <p:childTnLst>
                              <p:par>
                                <p:cTn id="100" presetID="0" presetClass="path" presetSubtype="0" accel="50000" decel="50000" fill="hold" grpId="0" nodeType="clickEffect">
                                  <p:stCondLst>
                                    <p:cond delay="0"/>
                                  </p:stCondLst>
                                  <p:childTnLst>
                                    <p:animMotion origin="layout" path="M 2.08333E-7 -2.96296E-6 L 2.08333E-7 0.00023 C 0.00182 0.01598 0.00339 0.03287 0.00573 0.04838 C 0.00677 0.05579 0.00859 0.06135 0.01003 0.06806 C 0.01107 0.07269 0.01211 0.07732 0.01289 0.08241 C 0.01354 0.08727 0.01341 0.09283 0.01432 0.09723 C 0.01549 0.10278 0.01732 0.10625 0.01862 0.11181 C 0.01979 0.11621 0.02057 0.12153 0.02148 0.12616 C 0.02279 0.1382 0.02305 0.14607 0.02591 0.15556 C 0.02708 0.15949 0.02878 0.16204 0.03021 0.16528 C 0.03971 0.22986 0.02812 0.14908 0.03451 0.19931 C 0.03542 0.20602 0.03659 0.21204 0.03737 0.21875 C 0.03815 0.225 0.03776 0.23264 0.0388 0.23843 C 0.03984 0.24306 0.0418 0.24468 0.04323 0.24815 C 0.04727 0.26898 0.04922 0.2757 0.05182 0.29676 C 0.05234 0.30162 0.05247 0.30695 0.05326 0.31135 C 0.05391 0.31528 0.05534 0.31736 0.05625 0.32084 C 0.05729 0.3257 0.05794 0.33102 0.05911 0.33565 C 0.0599 0.33912 0.06107 0.34167 0.06198 0.34537 C 0.06992 0.3794 0.05885 0.33982 0.06914 0.37454 C 0.06966 0.3794 0.06966 0.38519 0.07057 0.38935 C 0.07826 0.42176 0.07201 0.37454 0.07773 0.41343 C 0.07852 0.41806 0.07852 0.42361 0.0793 0.42801 C 0.0819 0.44607 0.08164 0.43889 0.08503 0.45255 C 0.08659 0.45857 0.08802 0.46528 0.08932 0.47176 C 0.09036 0.47662 0.09115 0.48195 0.09219 0.48658 C 0.0931 0.49005 0.09414 0.49283 0.09505 0.4963 C 0.0974 0.51158 0.10026 0.5331 0.10378 0.54491 L 0.10664 0.55463 C 0.11419 0.63102 0.10339 0.53588 0.11667 0.6081 C 0.12057 0.62871 0.1276 0.66922 0.13268 0.68611 L 0.13555 0.69584 C 0.13958 0.73727 0.13385 0.68658 0.13984 0.72037 C 0.14609 0.75556 0.13464 0.71227 0.14557 0.74931 C 0.14844 0.77778 0.14479 0.75185 0.1513 0.77385 C 0.16354 0.81459 0.14635 0.76343 0.15573 0.80278 C 0.15677 0.80764 0.15872 0.80903 0.16003 0.81273 C 0.16888 0.83843 0.16302 0.82315 0.16875 0.84676 C 0.17096 0.85672 0.17266 0.85903 0.17591 0.86621 C 0.17747 0.87408 0.17917 0.88496 0.18164 0.89051 C 0.18203 0.89167 0.18268 0.89051 0.1832 0.89051 L 0.1832 0.89098 " pathEditMode="relative" rAng="0" ptsTypes="AAAAAAAAAAAAAAAAAAAAAAAAAAAAAAAAAAAAAAAAAA">
                                      <p:cBhvr>
                                        <p:cTn id="101" dur="2000" fill="hold"/>
                                        <p:tgtEl>
                                          <p:spTgt spid="52"/>
                                        </p:tgtEl>
                                        <p:attrNameLst>
                                          <p:attrName>ppt_x</p:attrName>
                                          <p:attrName>ppt_y</p:attrName>
                                        </p:attrNameLst>
                                      </p:cBhvr>
                                      <p:rCtr x="9154" y="44537"/>
                                    </p:animMotion>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1"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grpId="0" nodeType="clickEffect">
                                  <p:stCondLst>
                                    <p:cond delay="0"/>
                                  </p:stCondLst>
                                  <p:childTnLst>
                                    <p:animMotion origin="layout" path="M -3.95833E-6 -3.33333E-6 L -3.95833E-6 -3.33333E-6 C -0.01145 0.00996 -0.02083 0.02037 -0.03476 0.0301 C -0.04114 0.03449 -0.0526 0.0382 -0.06067 0.04236 C -0.06705 0.04514 -0.07382 0.04792 -0.07851 0.05116 C -0.08229 0.05417 -0.0819 0.05764 -0.08698 0.06042 C -0.09375 0.06389 -0.1052 0.06598 -0.11315 0.06945 C -0.12005 0.07223 -0.12461 0.07547 -0.13059 0.07848 C -0.13776 0.08588 -0.13997 0.09074 -0.1569 0.09676 C -0.16406 0.09908 -0.17421 0.1007 -0.18268 0.10278 C -0.24075 0.14283 -0.17044 0.0926 -0.20898 0.12385 C -0.21406 0.12801 -0.22174 0.13172 -0.2263 0.13588 C -0.23059 0.13982 -0.22851 0.14468 -0.23528 0.14815 C -0.24114 0.15116 -0.2526 0.15209 -0.26158 0.15417 C -0.28606 0.16713 -0.29752 0.1713 -0.31367 0.18449 C -0.31705 0.1875 -0.31744 0.19074 -0.32213 0.19352 C -0.32643 0.19607 -0.33437 0.19723 -0.33997 0.19954 C -0.34635 0.20232 -0.35052 0.20579 -0.35729 0.20857 C -0.36237 0.21088 -0.36966 0.2125 -0.37474 0.21459 C -0.42304 0.23588 -0.35599 0.21135 -0.41836 0.23287 C -0.42135 0.23588 -0.42135 0.23959 -0.42682 0.2419 C -0.47343 0.26204 -0.43567 0.23287 -0.47044 0.25695 C -0.47474 0.25996 -0.47513 0.26343 -0.47929 0.26621 C -0.49544 0.27732 -0.49375 0.27292 -0.51406 0.28125 C -0.52343 0.28519 -0.5319 0.28912 -0.54036 0.29329 C -0.54635 0.2963 -0.55091 0.29954 -0.55781 0.30255 C -0.56289 0.30463 -0.56914 0.30648 -0.57513 0.30857 C -0.58867 0.31806 -0.60651 0.33148 -0.62721 0.33889 L -0.64466 0.34491 C -0.69036 0.39236 -0.62513 0.33311 -0.70559 0.37801 C -0.7289 0.39074 -0.77135 0.41598 -0.80182 0.42662 L -0.81927 0.43264 C -0.84375 0.45834 -0.8095 0.42686 -0.84505 0.44769 C -0.8832 0.46968 -0.81367 0.44283 -0.8802 0.46598 C -0.89713 0.48357 -0.87552 0.46736 -0.91484 0.48102 C -0.98815 0.50648 -0.8845 0.47454 -0.94114 0.49908 C -0.94752 0.50209 -0.95937 0.50301 -0.96692 0.50533 C -1.02044 0.52107 -0.98567 0.51181 -1.01953 0.52639 C -1.03346 0.53264 -1.04375 0.53403 -1.06315 0.53843 C -1.07252 0.54329 -1.08307 0.55023 -1.09791 0.55371 C -1.10052 0.55417 -1.1039 0.55371 -1.1069 0.55371 L -1.1069 0.55394 " pathEditMode="relative" rAng="0" ptsTypes="AAAAAAAAAAAAAAAAAAAAAAAAAAAAAAAAAAAAAAAAAA">
                                      <p:cBhvr>
                                        <p:cTn id="110" dur="2000" fill="hold"/>
                                        <p:tgtEl>
                                          <p:spTgt spid="53"/>
                                        </p:tgtEl>
                                        <p:attrNameLst>
                                          <p:attrName>ppt_x</p:attrName>
                                          <p:attrName>ppt_y</p:attrName>
                                        </p:attrNameLst>
                                      </p:cBhvr>
                                      <p:rCtr x="-55352" y="27685"/>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1"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fade">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0" presetClass="path" presetSubtype="0" accel="50000" decel="50000" fill="hold" grpId="0" nodeType="clickEffect">
                                  <p:stCondLst>
                                    <p:cond delay="0"/>
                                  </p:stCondLst>
                                  <p:childTnLst>
                                    <p:animMotion origin="layout" path="M 3.54167E-6 2.59259E-6 L 3.54167E-6 2.59259E-6 C -0.00026 0.01065 -0.00039 0.02176 -0.00065 0.03194 C -0.00078 0.0368 -0.00091 0.04074 -0.00105 0.04514 C -0.00118 0.04815 -0.00131 0.05115 -0.00131 0.05463 C -0.00144 0.05787 -0.00144 0.06157 -0.00157 0.06435 C -0.00157 0.06805 -0.00183 0.07037 -0.00196 0.07407 C -0.00209 0.07708 -0.00209 0.08055 -0.00222 0.08356 C -0.00235 0.09166 -0.00235 0.09676 -0.00261 0.10301 C -0.00274 0.10578 -0.003 0.1074 -0.00313 0.10949 C -0.00404 0.15231 -0.00287 0.09884 -0.00352 0.13217 C -0.00365 0.13657 -0.00378 0.14051 -0.00378 0.1449 C -0.00391 0.1493 -0.00391 0.15416 -0.00391 0.1581 C -0.00404 0.16111 -0.0043 0.16227 -0.00443 0.16435 C -0.00482 0.17824 -0.00495 0.18287 -0.00521 0.19676 C -0.00534 0.19977 -0.00534 0.20347 -0.00547 0.20625 C -0.00547 0.20903 -0.0056 0.21041 -0.00573 0.21273 C -0.00586 0.21597 -0.00586 0.21944 -0.00599 0.22245 C -0.00612 0.22477 -0.00625 0.22662 -0.00625 0.22893 C -0.00703 0.25139 -0.00599 0.22523 -0.00703 0.24838 C -0.00703 0.25139 -0.00703 0.25532 -0.00716 0.2581 C -0.00795 0.27963 -0.0073 0.24838 -0.00782 0.27407 C -0.00795 0.27731 -0.00795 0.28078 -0.00808 0.28379 C -0.00834 0.29583 -0.00821 0.29097 -0.0086 0.3 C -0.00873 0.30393 -0.00886 0.30833 -0.00899 0.31273 C -0.00912 0.31597 -0.00925 0.31967 -0.00938 0.32245 C -0.00938 0.325 -0.00951 0.32685 -0.00964 0.32893 C -0.00977 0.33912 -0.01016 0.35347 -0.01042 0.36134 L -0.01081 0.36782 C -0.01146 0.41828 -0.01042 0.35532 -0.01172 0.40324 C -0.01211 0.4169 -0.01289 0.44375 -0.01341 0.45486 L -0.01368 0.46134 C -0.01407 0.48889 -0.01355 0.45532 -0.01407 0.47754 C -0.01472 0.50092 -0.01355 0.47222 -0.01472 0.49676 C -0.01498 0.51574 -0.01459 0.49838 -0.01524 0.51296 C -0.01641 0.54004 -0.01472 0.50602 -0.01563 0.53217 C -0.01576 0.53541 -0.01602 0.53634 -0.01615 0.53889 C -0.01693 0.55578 -0.01641 0.54583 -0.01693 0.56134 C -0.01719 0.56805 -0.01732 0.56944 -0.01771 0.5743 C -0.01784 0.5794 -0.01797 0.5868 -0.01823 0.59051 C -0.01836 0.5912 -0.01836 0.59051 -0.01836 0.59051 L -0.01836 0.59074 " pathEditMode="relative" rAng="0" ptsTypes="AAAAAAAAAAAAAAAAAAAAAAAAAAAAAAAAAAAAAAAAAA">
                                      <p:cBhvr>
                                        <p:cTn id="119" dur="2000" fill="hold"/>
                                        <p:tgtEl>
                                          <p:spTgt spid="54"/>
                                        </p:tgtEl>
                                        <p:attrNameLst>
                                          <p:attrName>ppt_x</p:attrName>
                                          <p:attrName>ppt_y</p:attrName>
                                        </p:attrNameLst>
                                      </p:cBhvr>
                                      <p:rCtr x="-924" y="29537"/>
                                    </p:animMotion>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1" nodeType="click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grpId="0" nodeType="clickEffect">
                                  <p:stCondLst>
                                    <p:cond delay="0"/>
                                  </p:stCondLst>
                                  <p:childTnLst>
                                    <p:animMotion origin="layout" path="M -3.54167E-6 1.48148E-6 L -3.54167E-6 1.48148E-6 C -0.0039 0.01018 -0.00716 0.02106 -0.01185 0.03102 C -0.01406 0.03565 -0.01783 0.03935 -0.02057 0.04352 C -0.02278 0.04676 -0.025 0.04954 -0.02669 0.05278 C -0.02799 0.05602 -0.02773 0.05949 -0.02955 0.06227 C -0.03177 0.06597 -0.03567 0.06829 -0.03841 0.07176 C -0.04075 0.07454 -0.04231 0.07801 -0.04427 0.08102 C -0.04674 0.08866 -0.04752 0.09375 -0.05325 0.09977 C -0.05573 0.10231 -0.05911 0.10393 -0.06198 0.10602 C -0.08164 0.14745 -0.05781 0.0956 -0.07083 0.12778 C -0.07265 0.13217 -0.07526 0.13611 -0.07682 0.14028 C -0.07825 0.14444 -0.07747 0.1493 -0.07981 0.15301 C -0.08177 0.15602 -0.08567 0.15694 -0.08867 0.15926 C -0.097 0.17245 -0.10091 0.17685 -0.10638 0.19051 C -0.10755 0.19352 -0.10768 0.19699 -0.10924 0.19977 C -0.11067 0.20231 -0.11341 0.2037 -0.11523 0.20602 C -0.11744 0.20903 -0.11888 0.2125 -0.12122 0.21528 C -0.12291 0.21759 -0.12539 0.21921 -0.12708 0.22153 C -0.14349 0.24352 -0.1207 0.21805 -0.14192 0.24028 C -0.14283 0.24352 -0.14283 0.24722 -0.14479 0.24977 C -0.16054 0.2706 -0.14778 0.24028 -0.1595 0.26528 C -0.16093 0.26829 -0.16106 0.27176 -0.1625 0.27477 C -0.16797 0.28611 -0.16744 0.28171 -0.17435 0.29028 C -0.17747 0.29421 -0.18033 0.29861 -0.1832 0.30278 C -0.18528 0.30579 -0.18685 0.30926 -0.18919 0.31227 C -0.19088 0.31435 -0.19297 0.3162 -0.19505 0.31852 C -0.19961 0.32824 -0.2056 0.34213 -0.21263 0.34977 L -0.21862 0.35602 C -0.23411 0.40486 -0.21198 0.34398 -0.23932 0.39028 C -0.24713 0.40347 -0.26158 0.4294 -0.27187 0.44028 L -0.27773 0.44653 C -0.28606 0.47315 -0.27448 0.44051 -0.28658 0.46227 C -0.29948 0.48472 -0.27591 0.45694 -0.29843 0.48079 C -0.30416 0.49907 -0.29687 0.48241 -0.31015 0.49653 C -0.33502 0.52268 -0.29987 0.48981 -0.31901 0.51528 C -0.32122 0.51829 -0.32526 0.51921 -0.32773 0.52153 C -0.34583 0.53796 -0.33411 0.52824 -0.34557 0.54352 C -0.35039 0.54977 -0.35377 0.55116 -0.36041 0.55579 C -0.36354 0.56088 -0.36718 0.56782 -0.37213 0.57153 C -0.37304 0.57199 -0.37422 0.57153 -0.37526 0.57153 L -0.37526 0.57176 " pathEditMode="relative" rAng="0" ptsTypes="AAAAAAAAAAAAAAAAAAAAAAAAAAAAAAAAAAAAAAAAAA">
                                      <p:cBhvr>
                                        <p:cTn id="128" dur="2000" fill="hold"/>
                                        <p:tgtEl>
                                          <p:spTgt spid="55"/>
                                        </p:tgtEl>
                                        <p:attrNameLst>
                                          <p:attrName>ppt_x</p:attrName>
                                          <p:attrName>ppt_y</p:attrName>
                                        </p:attrNameLst>
                                      </p:cBhvr>
                                      <p:rCtr x="-18763" y="28588"/>
                                    </p:animMotion>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1" nodeType="clickEffect">
                                  <p:stCondLst>
                                    <p:cond delay="0"/>
                                  </p:stCondLst>
                                  <p:childTnLst>
                                    <p:set>
                                      <p:cBhvr>
                                        <p:cTn id="132" dur="1" fill="hold">
                                          <p:stCondLst>
                                            <p:cond delay="0"/>
                                          </p:stCondLst>
                                        </p:cTn>
                                        <p:tgtEl>
                                          <p:spTgt spid="56"/>
                                        </p:tgtEl>
                                        <p:attrNameLst>
                                          <p:attrName>style.visibility</p:attrName>
                                        </p:attrNameLst>
                                      </p:cBhvr>
                                      <p:to>
                                        <p:strVal val="visible"/>
                                      </p:to>
                                    </p:set>
                                    <p:animEffect transition="in" filter="fade">
                                      <p:cBhvr>
                                        <p:cTn id="133" dur="500"/>
                                        <p:tgtEl>
                                          <p:spTgt spid="56"/>
                                        </p:tgtEl>
                                      </p:cBhvr>
                                    </p:animEffect>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0" nodeType="clickEffect">
                                  <p:stCondLst>
                                    <p:cond delay="0"/>
                                  </p:stCondLst>
                                  <p:childTnLst>
                                    <p:animMotion origin="layout" path="M 3.33333E-6 -4.44444E-6 L 3.33333E-6 0.00024 C 0.00833 0.00926 0.01523 0.01899 0.02552 0.02801 C 0.03021 0.03218 0.03854 0.03542 0.04453 0.03936 C 0.04922 0.0419 0.05416 0.04468 0.05755 0.04769 C 0.06041 0.05047 0.06015 0.05371 0.0638 0.05602 C 0.06888 0.0595 0.07721 0.06135 0.0832 0.06459 C 0.08815 0.06713 0.09153 0.07014 0.09596 0.07292 C 0.1013 0.07987 0.10286 0.0845 0.11523 0.08982 C 0.12057 0.09213 0.12812 0.09352 0.13424 0.09537 C 0.17695 0.13287 0.12526 0.08612 0.15364 0.11528 C 0.15742 0.11899 0.16302 0.12246 0.1664 0.12639 C 0.16953 0.1301 0.16797 0.1345 0.17291 0.13774 C 0.17734 0.14051 0.1858 0.14144 0.19231 0.14329 C 0.21041 0.15533 0.21875 0.15926 0.2306 0.17153 C 0.23307 0.17431 0.23346 0.17732 0.23685 0.17987 C 0.23997 0.18218 0.24596 0.18334 0.25 0.18542 C 0.25468 0.1882 0.25781 0.19144 0.26276 0.19399 C 0.26653 0.19607 0.27174 0.19746 0.27552 0.19954 C 0.31106 0.21922 0.26185 0.1963 0.30768 0.21644 C 0.30976 0.21922 0.30976 0.22269 0.31393 0.225 C 0.34817 0.24375 0.32044 0.21644 0.34596 0.23889 C 0.34909 0.24167 0.34948 0.24491 0.35247 0.24746 C 0.36432 0.25787 0.36315 0.25371 0.37812 0.26158 C 0.38502 0.26505 0.39114 0.26899 0.39739 0.27269 C 0.40182 0.27547 0.40521 0.27871 0.41015 0.28125 C 0.41393 0.28334 0.41862 0.28496 0.42304 0.28681 C 0.43294 0.29561 0.44609 0.30811 0.46132 0.31505 L 0.47409 0.32061 C 0.50781 0.36482 0.45976 0.30973 0.51901 0.35139 C 0.53619 0.36343 0.56731 0.38681 0.58984 0.39653 L 0.6026 0.40232 C 0.6207 0.42616 0.59544 0.397 0.62161 0.41644 C 0.64961 0.43681 0.59856 0.41158 0.64752 0.43311 C 0.65989 0.44954 0.64401 0.4345 0.67304 0.44723 C 0.72695 0.47084 0.65052 0.44121 0.69231 0.46412 C 0.697 0.4669 0.70573 0.4676 0.71132 0.46991 C 0.75065 0.4845 0.72513 0.47593 0.75 0.48959 C 0.76028 0.49514 0.76784 0.49653 0.78216 0.5007 C 0.78906 0.50533 0.79674 0.51158 0.80768 0.51482 C 0.80963 0.51528 0.81211 0.51482 0.81432 0.51482 L 0.81432 0.51505 " pathEditMode="relative" rAng="0" ptsTypes="AAAAAAAAAAAAAAAAAAAAAAAAAAAAAAAAAAAAAAAAAA">
                                      <p:cBhvr>
                                        <p:cTn id="137" dur="2000" fill="hold"/>
                                        <p:tgtEl>
                                          <p:spTgt spid="56"/>
                                        </p:tgtEl>
                                        <p:attrNameLst>
                                          <p:attrName>ppt_x</p:attrName>
                                          <p:attrName>ppt_y</p:attrName>
                                        </p:attrNameLst>
                                      </p:cBhvr>
                                      <p:rCtr x="40716" y="25741"/>
                                    </p:animMotion>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1" nodeType="click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500"/>
                                        <p:tgtEl>
                                          <p:spTgt spid="57"/>
                                        </p:tgtEl>
                                      </p:cBhvr>
                                    </p:animEffect>
                                  </p:childTnLst>
                                </p:cTn>
                              </p:par>
                            </p:childTnLst>
                          </p:cTn>
                        </p:par>
                      </p:childTnLst>
                    </p:cTn>
                  </p:par>
                  <p:par>
                    <p:cTn id="143" fill="hold">
                      <p:stCondLst>
                        <p:cond delay="indefinite"/>
                      </p:stCondLst>
                      <p:childTnLst>
                        <p:par>
                          <p:cTn id="144" fill="hold">
                            <p:stCondLst>
                              <p:cond delay="0"/>
                            </p:stCondLst>
                            <p:childTnLst>
                              <p:par>
                                <p:cTn id="145" presetID="0" presetClass="path" presetSubtype="0" accel="50000" decel="50000" fill="hold" grpId="0" nodeType="clickEffect">
                                  <p:stCondLst>
                                    <p:cond delay="0"/>
                                  </p:stCondLst>
                                  <p:childTnLst>
                                    <p:animMotion origin="layout" path="M -2.08333E-6 2.59259E-6 L -2.08333E-6 2.59259E-6 C -0.00325 0.00995 -0.00599 0.02037 -0.00989 0.03032 C -0.01172 0.03472 -0.01497 0.03842 -0.01732 0.04259 C -0.01914 0.04537 -0.02109 0.04838 -0.02239 0.05162 C -0.02344 0.0544 -0.02331 0.0581 -0.02474 0.06065 C -0.02669 0.06435 -0.02995 0.06643 -0.03229 0.0699 C -0.03411 0.07268 -0.03554 0.07592 -0.03724 0.07893 C -0.03919 0.08657 -0.03984 0.09143 -0.04466 0.09722 C -0.04674 0.09977 -0.04961 0.10115 -0.05195 0.10324 C -0.06849 0.14375 -0.04857 0.09328 -0.0595 0.12477 C -0.06094 0.1287 -0.06315 0.13264 -0.06445 0.1368 C -0.06562 0.14074 -0.06497 0.1456 -0.06692 0.14907 C -0.06862 0.15208 -0.07187 0.15301 -0.07448 0.15509 C -0.08138 0.16828 -0.08463 0.17245 -0.08932 0.18565 C -0.09023 0.18865 -0.09036 0.1919 -0.09166 0.19467 C -0.09284 0.19722 -0.09518 0.19861 -0.09674 0.20069 C -0.09857 0.2037 -0.09974 0.20717 -0.10169 0.20995 C -0.10312 0.21203 -0.10521 0.21365 -0.10664 0.21597 C -0.12031 0.23727 -0.1013 0.2125 -0.11901 0.23426 C -0.11992 0.23727 -0.11992 0.24097 -0.12148 0.24352 C -0.13476 0.26389 -0.12396 0.23426 -0.13385 0.25856 C -0.13502 0.26157 -0.13515 0.26504 -0.13633 0.26782 C -0.14101 0.27893 -0.14049 0.27453 -0.14622 0.2831 C -0.14896 0.2868 -0.1513 0.29097 -0.15377 0.29514 C -0.15547 0.29815 -0.15677 0.30162 -0.15872 0.3044 C -0.16015 0.30648 -0.16198 0.30833 -0.16367 0.31041 C -0.16745 0.32014 -0.17252 0.33356 -0.17851 0.34097 L -0.18346 0.34699 C -0.19648 0.39467 -0.17786 0.33518 -0.20078 0.38032 C -0.20742 0.39328 -0.2194 0.41852 -0.22812 0.42916 L -0.23307 0.43541 C -0.2401 0.46134 -0.23034 0.42963 -0.24036 0.45046 C -0.2513 0.47268 -0.23151 0.4456 -0.25039 0.46875 C -0.25521 0.48657 -0.24909 0.47037 -0.26028 0.48403 C -0.28112 0.50972 -0.25156 0.47754 -0.26784 0.50231 C -0.26953 0.50509 -0.27291 0.50602 -0.27513 0.50833 C -0.29036 0.52453 -0.28047 0.51504 -0.2901 0.52986 C -0.29401 0.53588 -0.297 0.53727 -0.30247 0.5419 C -0.30521 0.54676 -0.3082 0.5537 -0.31237 0.55717 C -0.31315 0.55764 -0.31406 0.55717 -0.31484 0.55717 L -0.31484 0.5574 " pathEditMode="relative" rAng="0" ptsTypes="AAAAAAAAAAAAAAAAAAAAAAAAAAAAAAAAAAAAAAAAAA">
                                      <p:cBhvr>
                                        <p:cTn id="146" dur="2000" fill="hold"/>
                                        <p:tgtEl>
                                          <p:spTgt spid="57"/>
                                        </p:tgtEl>
                                        <p:attrNameLst>
                                          <p:attrName>ppt_x</p:attrName>
                                          <p:attrName>ppt_y</p:attrName>
                                        </p:attrNameLst>
                                      </p:cBhvr>
                                      <p:rCtr x="-15742" y="27870"/>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1"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par>
                    <p:cTn id="152" fill="hold">
                      <p:stCondLst>
                        <p:cond delay="indefinite"/>
                      </p:stCondLst>
                      <p:childTnLst>
                        <p:par>
                          <p:cTn id="153" fill="hold">
                            <p:stCondLst>
                              <p:cond delay="0"/>
                            </p:stCondLst>
                            <p:childTnLst>
                              <p:par>
                                <p:cTn id="154" presetID="0" presetClass="path" presetSubtype="0" accel="50000" decel="50000" fill="hold" grpId="0" nodeType="clickEffect">
                                  <p:stCondLst>
                                    <p:cond delay="0"/>
                                  </p:stCondLst>
                                  <p:childTnLst>
                                    <p:animMotion origin="layout" path="M 8.33333E-7 1.48148E-6 L 8.33333E-7 0.00023 C 0.00351 0.01574 0.00638 0.03217 0.01068 0.04745 C 0.01263 0.05463 0.01615 0.06018 0.01862 0.06667 C 0.02057 0.07129 0.02266 0.07569 0.02409 0.08079 C 0.02526 0.08542 0.02513 0.09097 0.02669 0.09514 C 0.02878 0.10069 0.03229 0.10417 0.03476 0.10949 C 0.03685 0.11389 0.03828 0.11898 0.0401 0.12361 C 0.04232 0.13542 0.04297 0.14305 0.04818 0.15231 C 0.05039 0.15625 0.05351 0.15856 0.05612 0.1618 C 0.07396 0.225 0.05234 0.14606 0.06419 0.19514 C 0.06575 0.20162 0.0681 0.20764 0.06953 0.21412 C 0.07083 0.22037 0.07018 0.22778 0.07226 0.23333 C 0.07409 0.23796 0.0776 0.23958 0.08034 0.24282 C 0.08789 0.26319 0.09141 0.26991 0.09635 0.29051 C 0.0974 0.29514 0.09753 0.30046 0.09896 0.30463 C 0.10026 0.30856 0.10273 0.31065 0.10443 0.31412 C 0.10638 0.31875 0.10768 0.32407 0.10976 0.32847 C 0.11133 0.33194 0.11354 0.33449 0.1151 0.33796 C 0.12995 0.37129 0.10937 0.33264 0.12851 0.36667 C 0.12943 0.37129 0.12943 0.37708 0.13112 0.38102 C 0.14544 0.41273 0.13385 0.36667 0.14453 0.40463 C 0.14583 0.40926 0.14596 0.41458 0.14726 0.41898 C 0.15221 0.43657 0.15169 0.42963 0.15794 0.44282 C 0.16081 0.44884 0.16341 0.45532 0.16601 0.4618 C 0.16784 0.46643 0.16927 0.47176 0.17135 0.47616 C 0.17292 0.47963 0.17487 0.48241 0.17669 0.48565 C 0.18086 0.50069 0.18633 0.52176 0.19271 0.53333 L 0.19805 0.54282 C 0.21211 0.61759 0.19206 0.52454 0.2168 0.59514 C 0.22396 0.61528 0.23698 0.65486 0.24635 0.67153 L 0.25169 0.68102 C 0.25924 0.72153 0.2487 0.67199 0.25963 0.70486 C 0.27135 0.73935 0.25 0.69699 0.27044 0.73333 C 0.27565 0.76111 0.26901 0.73565 0.28112 0.75717 C 0.30365 0.79722 0.27174 0.74699 0.28919 0.78565 C 0.29115 0.79028 0.29479 0.79167 0.29713 0.79537 C 0.31354 0.82037 0.30286 0.80555 0.31328 0.8287 C 0.31758 0.83842 0.3207 0.84051 0.32669 0.84768 C 0.32956 0.85532 0.33281 0.86597 0.33737 0.87153 C 0.33815 0.87245 0.33919 0.87153 0.3401 0.87153 L 0.3401 0.87176 " pathEditMode="relative" rAng="0" ptsTypes="AAAAAAAAAAAAAAAAAAAAAAAAAAAAAAAAAAAAAAAAAA">
                                      <p:cBhvr>
                                        <p:cTn id="155" dur="2000" fill="hold"/>
                                        <p:tgtEl>
                                          <p:spTgt spid="58"/>
                                        </p:tgtEl>
                                        <p:attrNameLst>
                                          <p:attrName>ppt_x</p:attrName>
                                          <p:attrName>ppt_y</p:attrName>
                                        </p:attrNameLst>
                                      </p:cBhvr>
                                      <p:rCtr x="17005" y="43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42" grpId="0"/>
      <p:bldP spid="42"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94041"/>
            <a:ext cx="6807200" cy="869950"/>
          </a:xfrm>
          <a:prstGeom prst="rect">
            <a:avLst/>
          </a:prstGeom>
        </p:spPr>
      </p:pic>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extBox 13"/>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0242" y="988492"/>
            <a:ext cx="1852263" cy="1336716"/>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570" y="1169510"/>
            <a:ext cx="1096793" cy="1277441"/>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5977" y="1126724"/>
            <a:ext cx="991587" cy="1615433"/>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032" y="2726300"/>
            <a:ext cx="1433475" cy="1282960"/>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1309" y="2828366"/>
            <a:ext cx="1367497" cy="1372102"/>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8880" y="2823481"/>
            <a:ext cx="1245652" cy="116260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0542" y="2726300"/>
            <a:ext cx="796622" cy="1173135"/>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18021" y="2880578"/>
            <a:ext cx="1776203" cy="1240382"/>
          </a:xfrm>
          <a:prstGeom prst="rect">
            <a:avLst/>
          </a:prstGeom>
        </p:spPr>
      </p:pic>
      <p:pic>
        <p:nvPicPr>
          <p:cNvPr id="19" name="Picture 18"/>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4007" y="1201251"/>
            <a:ext cx="1918892" cy="1263584"/>
          </a:xfrm>
          <a:prstGeom prst="rect">
            <a:avLst/>
          </a:prstGeom>
        </p:spPr>
      </p:pic>
      <p:pic>
        <p:nvPicPr>
          <p:cNvPr id="20" name="Picture 2" descr="Image result for monster free clip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1763" y="850297"/>
            <a:ext cx="1135934" cy="18903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4"/>
          <a:stretch>
            <a:fillRect/>
          </a:stretch>
        </p:blipFill>
        <p:spPr>
          <a:xfrm>
            <a:off x="1918015" y="2710319"/>
            <a:ext cx="1519181" cy="1314922"/>
          </a:xfrm>
          <a:prstGeom prst="rect">
            <a:avLst/>
          </a:prstGeom>
        </p:spPr>
      </p:pic>
      <p:pic>
        <p:nvPicPr>
          <p:cNvPr id="30" name="Picture 29"/>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17844" y="2553326"/>
            <a:ext cx="766865" cy="1628908"/>
          </a:xfrm>
          <a:prstGeom prst="rect">
            <a:avLst/>
          </a:prstGeom>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8507" y="1298764"/>
            <a:ext cx="1063624" cy="1068996"/>
          </a:xfrm>
          <a:prstGeom prst="rect">
            <a:avLst/>
          </a:prstGeom>
        </p:spPr>
      </p:pic>
      <p:pic>
        <p:nvPicPr>
          <p:cNvPr id="31" name="Picture 30"/>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r="3125"/>
          <a:stretch/>
        </p:blipFill>
        <p:spPr>
          <a:xfrm>
            <a:off x="4325146" y="2563757"/>
            <a:ext cx="1425949" cy="1636711"/>
          </a:xfrm>
          <a:prstGeom prst="rect">
            <a:avLst/>
          </a:prstGeom>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92373" y="2706840"/>
            <a:ext cx="731697" cy="1615153"/>
          </a:xfrm>
          <a:prstGeom prst="rect">
            <a:avLst/>
          </a:prstGeom>
        </p:spPr>
      </p:pic>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72441" y="1169510"/>
            <a:ext cx="1191335" cy="1213622"/>
          </a:xfrm>
          <a:prstGeom prst="rect">
            <a:avLst/>
          </a:prstGeom>
        </p:spPr>
      </p:pic>
      <p:grpSp>
        <p:nvGrpSpPr>
          <p:cNvPr id="35" name="Group 34"/>
          <p:cNvGrpSpPr/>
          <p:nvPr/>
        </p:nvGrpSpPr>
        <p:grpSpPr>
          <a:xfrm>
            <a:off x="9653578" y="277886"/>
            <a:ext cx="2574010" cy="2334045"/>
            <a:chOff x="9539769" y="3352241"/>
            <a:chExt cx="2601422" cy="2460692"/>
          </a:xfrm>
        </p:grpSpPr>
        <p:pic>
          <p:nvPicPr>
            <p:cNvPr id="36" name="Picture 35"/>
            <p:cNvPicPr>
              <a:picLocks noChangeAspect="1"/>
            </p:cNvPicPr>
            <p:nvPr/>
          </p:nvPicPr>
          <p:blipFill>
            <a:blip r:embed="rId20">
              <a:clrChange>
                <a:clrFrom>
                  <a:srgbClr val="FFFFFF"/>
                </a:clrFrom>
                <a:clrTo>
                  <a:srgbClr val="FFFFFF">
                    <a:alpha val="0"/>
                  </a:srgbClr>
                </a:clrTo>
              </a:clrChange>
            </a:blip>
            <a:stretch>
              <a:fillRect/>
            </a:stretch>
          </p:blipFill>
          <p:spPr>
            <a:xfrm>
              <a:off x="10170534" y="3696791"/>
              <a:ext cx="1970657" cy="2116142"/>
            </a:xfrm>
            <a:prstGeom prst="rect">
              <a:avLst/>
            </a:prstGeom>
          </p:spPr>
        </p:pic>
        <p:sp>
          <p:nvSpPr>
            <p:cNvPr id="37" name="Oval Callout 36"/>
            <p:cNvSpPr/>
            <p:nvPr/>
          </p:nvSpPr>
          <p:spPr>
            <a:xfrm>
              <a:off x="9539769" y="3352241"/>
              <a:ext cx="1053990" cy="728252"/>
            </a:xfrm>
            <a:prstGeom prst="wedgeEllipseCallout">
              <a:avLst>
                <a:gd name="adj1" fmla="val -61113"/>
                <a:gd name="adj2" fmla="val 55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a:t>
              </a:r>
            </a:p>
          </p:txBody>
        </p:sp>
      </p:grpSp>
      <p:sp>
        <p:nvSpPr>
          <p:cNvPr id="2" name="Rectangle 1"/>
          <p:cNvSpPr/>
          <p:nvPr/>
        </p:nvSpPr>
        <p:spPr>
          <a:xfrm>
            <a:off x="-3582" y="5390146"/>
            <a:ext cx="3927495" cy="978485"/>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2453" y="5489753"/>
            <a:ext cx="2148984" cy="769441"/>
          </a:xfrm>
          <a:prstGeom prst="rect">
            <a:avLst/>
          </a:prstGeom>
          <a:noFill/>
        </p:spPr>
        <p:txBody>
          <a:bodyPr wrap="square" rtlCol="0">
            <a:spAutoFit/>
          </a:bodyPr>
          <a:lstStyle/>
          <a:p>
            <a:pPr algn="ctr"/>
            <a:r>
              <a:rPr lang="en-GB" sz="4400" dirty="0">
                <a:solidFill>
                  <a:schemeClr val="bg1"/>
                </a:solidFill>
              </a:rPr>
              <a:t>der</a:t>
            </a:r>
          </a:p>
        </p:txBody>
      </p:sp>
      <p:sp>
        <p:nvSpPr>
          <p:cNvPr id="38" name="Rectangle 37"/>
          <p:cNvSpPr/>
          <p:nvPr/>
        </p:nvSpPr>
        <p:spPr>
          <a:xfrm>
            <a:off x="3923914" y="5390146"/>
            <a:ext cx="4240032" cy="9819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4813867" y="5502691"/>
            <a:ext cx="2148984" cy="769441"/>
          </a:xfrm>
          <a:prstGeom prst="rect">
            <a:avLst/>
          </a:prstGeom>
          <a:noFill/>
        </p:spPr>
        <p:txBody>
          <a:bodyPr wrap="square" rtlCol="0">
            <a:spAutoFit/>
          </a:bodyPr>
          <a:lstStyle/>
          <a:p>
            <a:pPr algn="ctr"/>
            <a:r>
              <a:rPr lang="en-GB" sz="4400" dirty="0">
                <a:solidFill>
                  <a:schemeClr val="bg1"/>
                </a:solidFill>
              </a:rPr>
              <a:t>die</a:t>
            </a:r>
          </a:p>
        </p:txBody>
      </p:sp>
      <p:sp>
        <p:nvSpPr>
          <p:cNvPr id="40" name="Rectangle 39"/>
          <p:cNvSpPr/>
          <p:nvPr/>
        </p:nvSpPr>
        <p:spPr>
          <a:xfrm>
            <a:off x="8100768" y="5390146"/>
            <a:ext cx="4126820" cy="9784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8974244" y="5494667"/>
            <a:ext cx="2148984" cy="769441"/>
          </a:xfrm>
          <a:prstGeom prst="rect">
            <a:avLst/>
          </a:prstGeom>
          <a:noFill/>
        </p:spPr>
        <p:txBody>
          <a:bodyPr wrap="square" rtlCol="0">
            <a:spAutoFit/>
          </a:bodyPr>
          <a:lstStyle/>
          <a:p>
            <a:pPr algn="ctr"/>
            <a:r>
              <a:rPr lang="en-GB" sz="4400" dirty="0"/>
              <a:t>das</a:t>
            </a:r>
          </a:p>
        </p:txBody>
      </p:sp>
      <p:sp>
        <p:nvSpPr>
          <p:cNvPr id="43" name="TextBox 42"/>
          <p:cNvSpPr txBox="1"/>
          <p:nvPr/>
        </p:nvSpPr>
        <p:spPr>
          <a:xfrm>
            <a:off x="6575298" y="473213"/>
            <a:ext cx="2928466" cy="830997"/>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der, die, </a:t>
            </a:r>
            <a:r>
              <a:rPr lang="en-GB" sz="2400" b="1" dirty="0" err="1">
                <a:solidFill>
                  <a:srgbClr val="000066"/>
                </a:solidFill>
                <a:latin typeface="Century Gothic" panose="020B0502020202020204" pitchFamily="34" charset="0"/>
              </a:rPr>
              <a:t>oder</a:t>
            </a:r>
            <a:r>
              <a:rPr lang="en-GB" sz="2400" b="1" dirty="0">
                <a:solidFill>
                  <a:srgbClr val="000066"/>
                </a:solidFill>
                <a:latin typeface="Century Gothic" panose="020B0502020202020204" pitchFamily="34" charset="0"/>
              </a:rPr>
              <a:t> das?</a:t>
            </a:r>
          </a:p>
        </p:txBody>
      </p:sp>
      <p:pic>
        <p:nvPicPr>
          <p:cNvPr id="6" name="Picture 5"/>
          <p:cNvPicPr>
            <a:picLocks noChangeAspect="1"/>
          </p:cNvPicPr>
          <p:nvPr/>
        </p:nvPicPr>
        <p:blipFill>
          <a:blip r:embed="rId21"/>
          <a:stretch>
            <a:fillRect/>
          </a:stretch>
        </p:blipFill>
        <p:spPr>
          <a:xfrm>
            <a:off x="-15615" y="6358801"/>
            <a:ext cx="12243203" cy="540373"/>
          </a:xfrm>
          <a:prstGeom prst="rect">
            <a:avLst/>
          </a:prstGeom>
        </p:spPr>
      </p:pic>
    </p:spTree>
    <p:extLst>
      <p:ext uri="{BB962C8B-B14F-4D97-AF65-F5344CB8AC3E}">
        <p14:creationId xmlns:p14="http://schemas.microsoft.com/office/powerpoint/2010/main" val="23875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1.11111E-6 L 0.02864 0.83195 " pathEditMode="relative" rAng="0" ptsTypes="AA">
                                      <p:cBhvr>
                                        <p:cTn id="10" dur="2000" fill="hold"/>
                                        <p:tgtEl>
                                          <p:spTgt spid="32"/>
                                        </p:tgtEl>
                                        <p:attrNameLst>
                                          <p:attrName>ppt_x</p:attrName>
                                          <p:attrName>ppt_y</p:attrName>
                                        </p:attrNameLst>
                                      </p:cBhvr>
                                      <p:rCtr x="1432" y="4159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91667E-6 2.59259E-6 L 0.3099 0.87338 " pathEditMode="relative" rAng="0" ptsTypes="AA">
                                      <p:cBhvr>
                                        <p:cTn id="18" dur="2000" fill="hold"/>
                                        <p:tgtEl>
                                          <p:spTgt spid="22"/>
                                        </p:tgtEl>
                                        <p:attrNameLst>
                                          <p:attrName>ppt_x</p:attrName>
                                          <p:attrName>ppt_y</p:attrName>
                                        </p:attrNameLst>
                                      </p:cBhvr>
                                      <p:rCtr x="15495" y="43657"/>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91667E-6 -1.11111E-6 L 0.70417 0.84699 " pathEditMode="relative" rAng="0" ptsTypes="AA">
                                      <p:cBhvr>
                                        <p:cTn id="26" dur="2000" fill="hold"/>
                                        <p:tgtEl>
                                          <p:spTgt spid="19"/>
                                        </p:tgtEl>
                                        <p:attrNameLst>
                                          <p:attrName>ppt_x</p:attrName>
                                          <p:attrName>ppt_y</p:attrName>
                                        </p:attrNameLst>
                                      </p:cBhvr>
                                      <p:rCtr x="35208" y="42338"/>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70833E-6 -4.44444E-6 L 0.00873 0.90301 " pathEditMode="relative" rAng="0" ptsTypes="AA">
                                      <p:cBhvr>
                                        <p:cTn id="34" dur="2000" fill="hold"/>
                                        <p:tgtEl>
                                          <p:spTgt spid="24"/>
                                        </p:tgtEl>
                                        <p:attrNameLst>
                                          <p:attrName>ppt_x</p:attrName>
                                          <p:attrName>ppt_y</p:attrName>
                                        </p:attrNameLst>
                                      </p:cBhvr>
                                      <p:rCtr x="430" y="4513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4.375E-6 2.22222E-6 L -0.69179 0.89815 " pathEditMode="relative" rAng="0" ptsTypes="AA">
                                      <p:cBhvr>
                                        <p:cTn id="42" dur="2000" fill="hold"/>
                                        <p:tgtEl>
                                          <p:spTgt spid="34"/>
                                        </p:tgtEl>
                                        <p:attrNameLst>
                                          <p:attrName>ppt_x</p:attrName>
                                          <p:attrName>ppt_y</p:attrName>
                                        </p:attrNameLst>
                                      </p:cBhvr>
                                      <p:rCtr x="-34596" y="44907"/>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3.54167E-6 4.44444E-6 L 0.22266 0.96088 " pathEditMode="relative" rAng="0" ptsTypes="AA">
                                      <p:cBhvr>
                                        <p:cTn id="50" dur="2000" fill="hold"/>
                                        <p:tgtEl>
                                          <p:spTgt spid="20"/>
                                        </p:tgtEl>
                                        <p:attrNameLst>
                                          <p:attrName>ppt_x</p:attrName>
                                          <p:attrName>ppt_y</p:attrName>
                                        </p:attrNameLst>
                                      </p:cBhvr>
                                      <p:rCtr x="11133" y="48032"/>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2.70833E-6 3.33333E-6 L -0.62305 0.97338 " pathEditMode="relative" rAng="0" ptsTypes="AA">
                                      <p:cBhvr>
                                        <p:cTn id="58" dur="2000" fill="hold"/>
                                        <p:tgtEl>
                                          <p:spTgt spid="13"/>
                                        </p:tgtEl>
                                        <p:attrNameLst>
                                          <p:attrName>ppt_x</p:attrName>
                                          <p:attrName>ppt_y</p:attrName>
                                        </p:attrNameLst>
                                      </p:cBhvr>
                                      <p:rCtr x="-31159" y="48657"/>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4.375E-6 1.85185E-6 L -1.05157 0.87569 " pathEditMode="relative" rAng="0" ptsTypes="AA">
                                      <p:cBhvr>
                                        <p:cTn id="66" dur="2000" fill="hold"/>
                                        <p:tgtEl>
                                          <p:spTgt spid="35"/>
                                        </p:tgtEl>
                                        <p:attrNameLst>
                                          <p:attrName>ppt_x</p:attrName>
                                          <p:attrName>ppt_y</p:attrName>
                                        </p:attrNameLst>
                                      </p:cBhvr>
                                      <p:rCtr x="-52578" y="43773"/>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54167E-6 -2.22222E-6 L 0.72669 0.62338 " pathEditMode="relative" rAng="0" ptsTypes="AA">
                                      <p:cBhvr>
                                        <p:cTn id="74" dur="2000" fill="hold"/>
                                        <p:tgtEl>
                                          <p:spTgt spid="26"/>
                                        </p:tgtEl>
                                        <p:attrNameLst>
                                          <p:attrName>ppt_x</p:attrName>
                                          <p:attrName>ppt_y</p:attrName>
                                        </p:attrNameLst>
                                      </p:cBhvr>
                                      <p:rCtr x="36328" y="31157"/>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1.25E-6 -2.22222E-6 L 0.89701 0.46991 " pathEditMode="relative" rAng="0" ptsTypes="AA">
                                      <p:cBhvr>
                                        <p:cTn id="82" dur="2000" fill="hold"/>
                                        <p:tgtEl>
                                          <p:spTgt spid="23"/>
                                        </p:tgtEl>
                                        <p:attrNameLst>
                                          <p:attrName>ppt_x</p:attrName>
                                          <p:attrName>ppt_y</p:attrName>
                                        </p:attrNameLst>
                                      </p:cBhvr>
                                      <p:rCtr x="44844" y="23495"/>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2.70833E-6 -3.7037E-7 L 0.76654 0.51713 " pathEditMode="relative" rAng="0" ptsTypes="AA">
                                      <p:cBhvr>
                                        <p:cTn id="90" dur="2000" fill="hold"/>
                                        <p:tgtEl>
                                          <p:spTgt spid="17"/>
                                        </p:tgtEl>
                                        <p:attrNameLst>
                                          <p:attrName>ppt_x</p:attrName>
                                          <p:attrName>ppt_y</p:attrName>
                                        </p:attrNameLst>
                                      </p:cBhvr>
                                      <p:rCtr x="38320" y="25856"/>
                                    </p:animMotion>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nodeType="clickEffect">
                                  <p:stCondLst>
                                    <p:cond delay="0"/>
                                  </p:stCondLst>
                                  <p:childTnLst>
                                    <p:animMotion origin="layout" path="M -1.25E-6 4.44444E-6 L -0.48164 0.63148 " pathEditMode="relative" rAng="0" ptsTypes="AA">
                                      <p:cBhvr>
                                        <p:cTn id="98" dur="2000" fill="hold"/>
                                        <p:tgtEl>
                                          <p:spTgt spid="31"/>
                                        </p:tgtEl>
                                        <p:attrNameLst>
                                          <p:attrName>ppt_x</p:attrName>
                                          <p:attrName>ppt_y</p:attrName>
                                        </p:attrNameLst>
                                      </p:cBhvr>
                                      <p:rCtr x="-24089" y="31574"/>
                                    </p:animMotion>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nodeType="clickEffect">
                                  <p:stCondLst>
                                    <p:cond delay="0"/>
                                  </p:stCondLst>
                                  <p:childTnLst>
                                    <p:animMotion origin="layout" path="M 2.08333E-6 2.22222E-6 L 0.54284 0.60278 " pathEditMode="relative" rAng="0" ptsTypes="AA">
                                      <p:cBhvr>
                                        <p:cTn id="106" dur="2000" fill="hold"/>
                                        <p:tgtEl>
                                          <p:spTgt spid="16"/>
                                        </p:tgtEl>
                                        <p:attrNameLst>
                                          <p:attrName>ppt_x</p:attrName>
                                          <p:attrName>ppt_y</p:attrName>
                                        </p:attrNameLst>
                                      </p:cBhvr>
                                      <p:rCtr x="27135" y="30139"/>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42" presetClass="path" presetSubtype="0" accel="50000" decel="50000" fill="hold" nodeType="clickEffect">
                                  <p:stCondLst>
                                    <p:cond delay="0"/>
                                  </p:stCondLst>
                                  <p:childTnLst>
                                    <p:animMotion origin="layout" path="M 2.5E-6 -2.22222E-6 L -0.80456 0.51019 " pathEditMode="relative" rAng="0" ptsTypes="AA">
                                      <p:cBhvr>
                                        <p:cTn id="114" dur="2000" fill="hold"/>
                                        <p:tgtEl>
                                          <p:spTgt spid="30"/>
                                        </p:tgtEl>
                                        <p:attrNameLst>
                                          <p:attrName>ppt_x</p:attrName>
                                          <p:attrName>ppt_y</p:attrName>
                                        </p:attrNameLst>
                                      </p:cBhvr>
                                      <p:rCtr x="-40234" y="25509"/>
                                    </p:animMotion>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nodeType="clickEffect">
                                  <p:stCondLst>
                                    <p:cond delay="0"/>
                                  </p:stCondLst>
                                  <p:childTnLst>
                                    <p:animMotion origin="layout" path="M -1.875E-6 3.33333E-6 L 0.16511 0.67708 " pathEditMode="relative" rAng="0" ptsTypes="AA">
                                      <p:cBhvr>
                                        <p:cTn id="122" dur="2000" fill="hold"/>
                                        <p:tgtEl>
                                          <p:spTgt spid="18"/>
                                        </p:tgtEl>
                                        <p:attrNameLst>
                                          <p:attrName>ppt_x</p:attrName>
                                          <p:attrName>ppt_y</p:attrName>
                                        </p:attrNameLst>
                                      </p:cBhvr>
                                      <p:rCtr x="8255" y="33843"/>
                                    </p:animMotion>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nodeType="clickEffect">
                                  <p:stCondLst>
                                    <p:cond delay="0"/>
                                  </p:stCondLst>
                                  <p:childTnLst>
                                    <p:animMotion origin="layout" path="M -3.54167E-6 -1.11022E-16 L -0.78945 0.60694 " pathEditMode="relative" rAng="0" ptsTypes="AA">
                                      <p:cBhvr>
                                        <p:cTn id="130" dur="2000" fill="hold"/>
                                        <p:tgtEl>
                                          <p:spTgt spid="28"/>
                                        </p:tgtEl>
                                        <p:attrNameLst>
                                          <p:attrName>ppt_x</p:attrName>
                                          <p:attrName>ppt_y</p:attrName>
                                        </p:attrNameLst>
                                      </p:cBhvr>
                                      <p:rCtr x="-39479" y="30347"/>
                                    </p:animMotion>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nodeType="clickEffect">
                                  <p:stCondLst>
                                    <p:cond delay="0"/>
                                  </p:stCondLst>
                                  <p:childTnLst>
                                    <p:animMotion origin="layout" path="M -2.91667E-6 -1.11022E-16 L -1.10586 0.38056 " pathEditMode="relative" rAng="0" ptsTypes="AA">
                                      <p:cBhvr>
                                        <p:cTn id="138" dur="2000" fill="hold"/>
                                        <p:tgtEl>
                                          <p:spTgt spid="33"/>
                                        </p:tgtEl>
                                        <p:attrNameLst>
                                          <p:attrName>ppt_x</p:attrName>
                                          <p:attrName>ppt_y</p:attrName>
                                        </p:attrNameLst>
                                      </p:cBhvr>
                                      <p:rCtr x="-55299" y="19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94041"/>
            <a:ext cx="6807200" cy="869950"/>
          </a:xfrm>
          <a:prstGeom prst="rect">
            <a:avLst/>
          </a:prstGeom>
        </p:spPr>
      </p:pic>
      <p:sp>
        <p:nvSpPr>
          <p:cNvPr id="4" name="Title 3"/>
          <p:cNvSpPr>
            <a:spLocks noGrp="1"/>
          </p:cNvSpPr>
          <p:nvPr>
            <p:ph type="title"/>
          </p:nvPr>
        </p:nvSpPr>
        <p:spPr>
          <a:xfrm>
            <a:off x="300038" y="338225"/>
            <a:ext cx="5463948" cy="707849"/>
          </a:xfrm>
        </p:spPr>
        <p:txBody>
          <a:bodyPr>
            <a:normAutofit fontScale="90000"/>
          </a:bodyPr>
          <a:lstStyle/>
          <a:p>
            <a:r>
              <a:rPr lang="en-GB" sz="3600" b="1" dirty="0">
                <a:solidFill>
                  <a:schemeClr val="bg1"/>
                </a:solidFill>
              </a:rPr>
              <a:t>Vocabulary introduction</a:t>
            </a: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extBox 13"/>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6313" y="4694606"/>
            <a:ext cx="1429692" cy="1031761"/>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8670" y="1131677"/>
            <a:ext cx="895019" cy="1042434"/>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4655" y="1086581"/>
            <a:ext cx="667548" cy="1087529"/>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6271" y="1406255"/>
            <a:ext cx="893446" cy="799634"/>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2262" y="1358250"/>
            <a:ext cx="852324" cy="85519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10618" y="2761912"/>
            <a:ext cx="1049024" cy="97908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10478" y="4802444"/>
            <a:ext cx="625495" cy="921127"/>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49115" y="1422111"/>
            <a:ext cx="1107060" cy="773097"/>
          </a:xfrm>
          <a:prstGeom prst="rect">
            <a:avLst/>
          </a:prstGeom>
        </p:spPr>
      </p:pic>
      <p:pic>
        <p:nvPicPr>
          <p:cNvPr id="19" name="Picture 18"/>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5035" y="2760431"/>
            <a:ext cx="1539037" cy="1013451"/>
          </a:xfrm>
          <a:prstGeom prst="rect">
            <a:avLst/>
          </a:prstGeom>
        </p:spPr>
      </p:pic>
      <p:pic>
        <p:nvPicPr>
          <p:cNvPr id="20" name="Picture 2" descr="Image result for monster free clip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5125" y="2726183"/>
            <a:ext cx="688322" cy="11454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4"/>
          <a:stretch>
            <a:fillRect/>
          </a:stretch>
        </p:blipFill>
        <p:spPr>
          <a:xfrm>
            <a:off x="3700108" y="2858076"/>
            <a:ext cx="1094571" cy="947402"/>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39557" y="2965635"/>
            <a:ext cx="686518" cy="689985"/>
          </a:xfrm>
          <a:prstGeom prst="rect">
            <a:avLst/>
          </a:prstGeom>
        </p:spPr>
      </p:pic>
      <p:pic>
        <p:nvPicPr>
          <p:cNvPr id="31" name="Picture 30"/>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r="6652"/>
          <a:stretch/>
        </p:blipFill>
        <p:spPr>
          <a:xfrm>
            <a:off x="2090699" y="4573906"/>
            <a:ext cx="1077171" cy="1283087"/>
          </a:xfrm>
          <a:prstGeom prst="rect">
            <a:avLst/>
          </a:prstGeom>
        </p:spPr>
      </p:pic>
      <p:pic>
        <p:nvPicPr>
          <p:cNvPr id="33" name="Picture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19226" y="4328802"/>
            <a:ext cx="697320" cy="1539268"/>
          </a:xfrm>
          <a:prstGeom prst="rect">
            <a:avLst/>
          </a:prstGeom>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54822" y="1341270"/>
            <a:ext cx="786033" cy="800738"/>
          </a:xfrm>
          <a:prstGeom prst="rect">
            <a:avLst/>
          </a:prstGeom>
        </p:spPr>
      </p:pic>
      <p:grpSp>
        <p:nvGrpSpPr>
          <p:cNvPr id="35" name="Group 34"/>
          <p:cNvGrpSpPr/>
          <p:nvPr/>
        </p:nvGrpSpPr>
        <p:grpSpPr>
          <a:xfrm>
            <a:off x="6501742" y="4187451"/>
            <a:ext cx="2234429" cy="1931594"/>
            <a:chOff x="9057808" y="3387370"/>
            <a:chExt cx="2624096" cy="2337569"/>
          </a:xfrm>
        </p:grpSpPr>
        <p:pic>
          <p:nvPicPr>
            <p:cNvPr id="36" name="Picture 35"/>
            <p:cNvPicPr>
              <a:picLocks noChangeAspect="1"/>
            </p:cNvPicPr>
            <p:nvPr/>
          </p:nvPicPr>
          <p:blipFill>
            <a:blip r:embed="rId19">
              <a:clrChange>
                <a:clrFrom>
                  <a:srgbClr val="FFFFFF"/>
                </a:clrFrom>
                <a:clrTo>
                  <a:srgbClr val="FFFFFF">
                    <a:alpha val="0"/>
                  </a:srgbClr>
                </a:clrTo>
              </a:clrChange>
            </a:blip>
            <a:stretch>
              <a:fillRect/>
            </a:stretch>
          </p:blipFill>
          <p:spPr>
            <a:xfrm>
              <a:off x="9711247" y="3608797"/>
              <a:ext cx="1970657" cy="2116142"/>
            </a:xfrm>
            <a:prstGeom prst="rect">
              <a:avLst/>
            </a:prstGeom>
          </p:spPr>
        </p:pic>
        <p:sp>
          <p:nvSpPr>
            <p:cNvPr id="37" name="Oval Callout 36"/>
            <p:cNvSpPr/>
            <p:nvPr/>
          </p:nvSpPr>
          <p:spPr>
            <a:xfrm>
              <a:off x="9057808" y="3387370"/>
              <a:ext cx="1053990" cy="728253"/>
            </a:xfrm>
            <a:prstGeom prst="wedgeEllipseCallout">
              <a:avLst>
                <a:gd name="adj1" fmla="val -61113"/>
                <a:gd name="adj2" fmla="val 55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a:t>
              </a:r>
            </a:p>
          </p:txBody>
        </p:sp>
      </p:grpSp>
      <p:sp>
        <p:nvSpPr>
          <p:cNvPr id="5" name="TextBox 4"/>
          <p:cNvSpPr txBox="1"/>
          <p:nvPr/>
        </p:nvSpPr>
        <p:spPr>
          <a:xfrm>
            <a:off x="602453" y="5489753"/>
            <a:ext cx="2148984" cy="769441"/>
          </a:xfrm>
          <a:prstGeom prst="rect">
            <a:avLst/>
          </a:prstGeom>
          <a:noFill/>
        </p:spPr>
        <p:txBody>
          <a:bodyPr wrap="square" rtlCol="0">
            <a:spAutoFit/>
          </a:bodyPr>
          <a:lstStyle/>
          <a:p>
            <a:pPr algn="ctr"/>
            <a:r>
              <a:rPr lang="en-GB" sz="4400" dirty="0">
                <a:solidFill>
                  <a:schemeClr val="bg1"/>
                </a:solidFill>
              </a:rPr>
              <a:t>der</a:t>
            </a:r>
          </a:p>
        </p:txBody>
      </p:sp>
      <p:sp>
        <p:nvSpPr>
          <p:cNvPr id="43" name="TextBox 42"/>
          <p:cNvSpPr txBox="1"/>
          <p:nvPr/>
        </p:nvSpPr>
        <p:spPr>
          <a:xfrm>
            <a:off x="6678898" y="443162"/>
            <a:ext cx="4596905" cy="461665"/>
          </a:xfrm>
          <a:prstGeom prst="rect">
            <a:avLst/>
          </a:prstGeom>
          <a:noFill/>
        </p:spPr>
        <p:txBody>
          <a:bodyPr wrap="square" rtlCol="0">
            <a:spAutoFit/>
          </a:bodyPr>
          <a:lstStyle/>
          <a:p>
            <a:r>
              <a:rPr lang="en-GB" sz="2400" b="1" dirty="0">
                <a:solidFill>
                  <a:srgbClr val="000066"/>
                </a:solidFill>
                <a:latin typeface="Century Gothic" panose="020B0502020202020204" pitchFamily="34" charset="0"/>
              </a:rPr>
              <a:t>Was </a:t>
            </a:r>
            <a:r>
              <a:rPr lang="en-GB" sz="2400" b="1" dirty="0" err="1">
                <a:solidFill>
                  <a:srgbClr val="000066"/>
                </a:solidFill>
                <a:latin typeface="Century Gothic" panose="020B0502020202020204" pitchFamily="34" charset="0"/>
              </a:rPr>
              <a:t>passt</a:t>
            </a:r>
            <a:r>
              <a:rPr lang="en-GB" sz="2400" b="1" dirty="0">
                <a:solidFill>
                  <a:srgbClr val="000066"/>
                </a:solidFill>
                <a:latin typeface="Century Gothic" panose="020B0502020202020204" pitchFamily="34" charset="0"/>
              </a:rPr>
              <a:t> </a:t>
            </a:r>
            <a:r>
              <a:rPr lang="en-GB" sz="2400" b="1" dirty="0" err="1">
                <a:solidFill>
                  <a:srgbClr val="000066"/>
                </a:solidFill>
                <a:latin typeface="Century Gothic" panose="020B0502020202020204" pitchFamily="34" charset="0"/>
              </a:rPr>
              <a:t>nicht</a:t>
            </a:r>
            <a:r>
              <a:rPr lang="en-GB" sz="2400" b="1" dirty="0">
                <a:solidFill>
                  <a:srgbClr val="000066"/>
                </a:solidFill>
                <a:latin typeface="Century Gothic" panose="020B0502020202020204" pitchFamily="34" charset="0"/>
              </a:rPr>
              <a:t> in die </a:t>
            </a:r>
            <a:r>
              <a:rPr lang="en-GB" sz="2400" b="1" dirty="0" err="1">
                <a:solidFill>
                  <a:srgbClr val="000066"/>
                </a:solidFill>
                <a:latin typeface="Century Gothic" panose="020B0502020202020204" pitchFamily="34" charset="0"/>
              </a:rPr>
              <a:t>Reihe</a:t>
            </a:r>
            <a:r>
              <a:rPr lang="en-GB" sz="2400" b="1" dirty="0">
                <a:solidFill>
                  <a:srgbClr val="000066"/>
                </a:solidFill>
                <a:latin typeface="Century Gothic" panose="020B0502020202020204" pitchFamily="34" charset="0"/>
              </a:rPr>
              <a:t>? </a:t>
            </a:r>
          </a:p>
        </p:txBody>
      </p:sp>
      <p:pic>
        <p:nvPicPr>
          <p:cNvPr id="44" name="Picture 43"/>
          <p:cNvPicPr>
            <a:picLocks noChangeAspect="1"/>
          </p:cNvPicPr>
          <p:nvPr/>
        </p:nvPicPr>
        <p:blipFill>
          <a:blip r:embed="rId2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0778" y="4586917"/>
            <a:ext cx="553806" cy="1176346"/>
          </a:xfrm>
          <a:prstGeom prst="rect">
            <a:avLst/>
          </a:prstGeom>
        </p:spPr>
      </p:pic>
      <p:pic>
        <p:nvPicPr>
          <p:cNvPr id="45" name="Picture 4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05892" y="2826858"/>
            <a:ext cx="1334555" cy="963104"/>
          </a:xfrm>
          <a:prstGeom prst="rect">
            <a:avLst/>
          </a:prstGeom>
        </p:spPr>
      </p:pic>
      <p:sp>
        <p:nvSpPr>
          <p:cNvPr id="46" name="TextBox 45"/>
          <p:cNvSpPr txBox="1"/>
          <p:nvPr/>
        </p:nvSpPr>
        <p:spPr>
          <a:xfrm>
            <a:off x="257687" y="1848769"/>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1.</a:t>
            </a:r>
          </a:p>
        </p:txBody>
      </p:sp>
      <p:sp>
        <p:nvSpPr>
          <p:cNvPr id="6" name="Oval 5"/>
          <p:cNvSpPr/>
          <p:nvPr/>
        </p:nvSpPr>
        <p:spPr>
          <a:xfrm>
            <a:off x="3353071" y="1276536"/>
            <a:ext cx="1530686" cy="100715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250470" y="3310628"/>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2.</a:t>
            </a:r>
          </a:p>
        </p:txBody>
      </p:sp>
      <p:sp>
        <p:nvSpPr>
          <p:cNvPr id="7" name="TextBox 6"/>
          <p:cNvSpPr txBox="1"/>
          <p:nvPr/>
        </p:nvSpPr>
        <p:spPr>
          <a:xfrm>
            <a:off x="895804" y="2191656"/>
            <a:ext cx="845911" cy="523220"/>
          </a:xfrm>
          <a:prstGeom prst="rect">
            <a:avLst/>
          </a:prstGeom>
          <a:noFill/>
        </p:spPr>
        <p:txBody>
          <a:bodyPr wrap="square" rtlCol="0">
            <a:spAutoFit/>
          </a:bodyPr>
          <a:lstStyle/>
          <a:p>
            <a:pPr algn="ctr"/>
            <a:r>
              <a:rPr lang="en-GB" sz="2800" dirty="0">
                <a:solidFill>
                  <a:srgbClr val="000066"/>
                </a:solidFill>
              </a:rPr>
              <a:t>die</a:t>
            </a:r>
            <a:endParaRPr lang="en-GB" dirty="0">
              <a:solidFill>
                <a:srgbClr val="000066"/>
              </a:solidFill>
            </a:endParaRPr>
          </a:p>
        </p:txBody>
      </p:sp>
      <p:sp>
        <p:nvSpPr>
          <p:cNvPr id="48" name="TextBox 47"/>
          <p:cNvSpPr txBox="1"/>
          <p:nvPr/>
        </p:nvSpPr>
        <p:spPr>
          <a:xfrm>
            <a:off x="2281737" y="2205442"/>
            <a:ext cx="845911" cy="523220"/>
          </a:xfrm>
          <a:prstGeom prst="rect">
            <a:avLst/>
          </a:prstGeom>
          <a:noFill/>
        </p:spPr>
        <p:txBody>
          <a:bodyPr wrap="square" rtlCol="0">
            <a:spAutoFit/>
          </a:bodyPr>
          <a:lstStyle/>
          <a:p>
            <a:pPr algn="ctr"/>
            <a:r>
              <a:rPr lang="en-GB" sz="2800" dirty="0">
                <a:solidFill>
                  <a:srgbClr val="000066"/>
                </a:solidFill>
              </a:rPr>
              <a:t>die</a:t>
            </a:r>
            <a:endParaRPr lang="en-GB" dirty="0">
              <a:solidFill>
                <a:srgbClr val="000066"/>
              </a:solidFill>
            </a:endParaRPr>
          </a:p>
        </p:txBody>
      </p:sp>
      <p:sp>
        <p:nvSpPr>
          <p:cNvPr id="49" name="TextBox 48"/>
          <p:cNvSpPr txBox="1"/>
          <p:nvPr/>
        </p:nvSpPr>
        <p:spPr>
          <a:xfrm>
            <a:off x="3700108" y="2201601"/>
            <a:ext cx="845911" cy="523220"/>
          </a:xfrm>
          <a:prstGeom prst="rect">
            <a:avLst/>
          </a:prstGeom>
          <a:noFill/>
        </p:spPr>
        <p:txBody>
          <a:bodyPr wrap="square" rtlCol="0">
            <a:spAutoFit/>
          </a:bodyPr>
          <a:lstStyle/>
          <a:p>
            <a:pPr algn="ctr"/>
            <a:r>
              <a:rPr lang="en-GB" sz="2800" dirty="0">
                <a:solidFill>
                  <a:srgbClr val="000066"/>
                </a:solidFill>
              </a:rPr>
              <a:t>das</a:t>
            </a:r>
            <a:endParaRPr lang="en-GB" dirty="0">
              <a:solidFill>
                <a:srgbClr val="000066"/>
              </a:solidFill>
            </a:endParaRPr>
          </a:p>
        </p:txBody>
      </p:sp>
      <p:sp>
        <p:nvSpPr>
          <p:cNvPr id="50" name="Oval 49"/>
          <p:cNvSpPr/>
          <p:nvPr/>
        </p:nvSpPr>
        <p:spPr>
          <a:xfrm>
            <a:off x="1783469" y="2745316"/>
            <a:ext cx="1779400" cy="123051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839302" y="3867669"/>
            <a:ext cx="845911" cy="523220"/>
          </a:xfrm>
          <a:prstGeom prst="rect">
            <a:avLst/>
          </a:prstGeom>
          <a:noFill/>
        </p:spPr>
        <p:txBody>
          <a:bodyPr wrap="square" rtlCol="0">
            <a:spAutoFit/>
          </a:bodyPr>
          <a:lstStyle/>
          <a:p>
            <a:pPr algn="ctr"/>
            <a:r>
              <a:rPr lang="en-GB" sz="2800" dirty="0">
                <a:solidFill>
                  <a:srgbClr val="000066"/>
                </a:solidFill>
              </a:rPr>
              <a:t>das</a:t>
            </a:r>
            <a:endParaRPr lang="en-GB" dirty="0">
              <a:solidFill>
                <a:srgbClr val="000066"/>
              </a:solidFill>
            </a:endParaRPr>
          </a:p>
        </p:txBody>
      </p:sp>
      <p:sp>
        <p:nvSpPr>
          <p:cNvPr id="52" name="TextBox 51"/>
          <p:cNvSpPr txBox="1"/>
          <p:nvPr/>
        </p:nvSpPr>
        <p:spPr>
          <a:xfrm>
            <a:off x="3851561" y="3859541"/>
            <a:ext cx="845911" cy="523220"/>
          </a:xfrm>
          <a:prstGeom prst="rect">
            <a:avLst/>
          </a:prstGeom>
          <a:noFill/>
        </p:spPr>
        <p:txBody>
          <a:bodyPr wrap="square" rtlCol="0">
            <a:spAutoFit/>
          </a:bodyPr>
          <a:lstStyle/>
          <a:p>
            <a:pPr algn="ctr"/>
            <a:r>
              <a:rPr lang="en-GB" sz="2800" dirty="0">
                <a:solidFill>
                  <a:srgbClr val="000066"/>
                </a:solidFill>
              </a:rPr>
              <a:t>das</a:t>
            </a:r>
            <a:endParaRPr lang="en-GB" dirty="0">
              <a:solidFill>
                <a:srgbClr val="000066"/>
              </a:solidFill>
            </a:endParaRPr>
          </a:p>
        </p:txBody>
      </p:sp>
      <p:sp>
        <p:nvSpPr>
          <p:cNvPr id="53" name="TextBox 52"/>
          <p:cNvSpPr txBox="1"/>
          <p:nvPr/>
        </p:nvSpPr>
        <p:spPr>
          <a:xfrm>
            <a:off x="2276885" y="3884039"/>
            <a:ext cx="845911" cy="523220"/>
          </a:xfrm>
          <a:prstGeom prst="rect">
            <a:avLst/>
          </a:prstGeom>
          <a:noFill/>
        </p:spPr>
        <p:txBody>
          <a:bodyPr wrap="square" rtlCol="0">
            <a:spAutoFit/>
          </a:bodyPr>
          <a:lstStyle/>
          <a:p>
            <a:pPr algn="ctr"/>
            <a:r>
              <a:rPr lang="en-GB" sz="2800" dirty="0">
                <a:solidFill>
                  <a:srgbClr val="000066"/>
                </a:solidFill>
              </a:rPr>
              <a:t>die</a:t>
            </a:r>
            <a:endParaRPr lang="en-GB" dirty="0">
              <a:solidFill>
                <a:srgbClr val="000066"/>
              </a:solidFill>
            </a:endParaRPr>
          </a:p>
        </p:txBody>
      </p:sp>
      <p:sp>
        <p:nvSpPr>
          <p:cNvPr id="54" name="TextBox 53"/>
          <p:cNvSpPr txBox="1"/>
          <p:nvPr/>
        </p:nvSpPr>
        <p:spPr>
          <a:xfrm>
            <a:off x="257687" y="4845245"/>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3.</a:t>
            </a:r>
          </a:p>
        </p:txBody>
      </p:sp>
      <p:sp>
        <p:nvSpPr>
          <p:cNvPr id="55" name="Oval 54"/>
          <p:cNvSpPr/>
          <p:nvPr/>
        </p:nvSpPr>
        <p:spPr>
          <a:xfrm>
            <a:off x="3686369" y="4662972"/>
            <a:ext cx="1285771" cy="120006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847356" y="5792551"/>
            <a:ext cx="845911" cy="523220"/>
          </a:xfrm>
          <a:prstGeom prst="rect">
            <a:avLst/>
          </a:prstGeom>
          <a:noFill/>
        </p:spPr>
        <p:txBody>
          <a:bodyPr wrap="square" rtlCol="0">
            <a:spAutoFit/>
          </a:bodyPr>
          <a:lstStyle/>
          <a:p>
            <a:pPr algn="ctr"/>
            <a:r>
              <a:rPr lang="en-GB" sz="2800" dirty="0">
                <a:solidFill>
                  <a:srgbClr val="000066"/>
                </a:solidFill>
              </a:rPr>
              <a:t>der</a:t>
            </a:r>
            <a:endParaRPr lang="en-GB" dirty="0">
              <a:solidFill>
                <a:srgbClr val="000066"/>
              </a:solidFill>
            </a:endParaRPr>
          </a:p>
        </p:txBody>
      </p:sp>
      <p:sp>
        <p:nvSpPr>
          <p:cNvPr id="57" name="TextBox 56"/>
          <p:cNvSpPr txBox="1"/>
          <p:nvPr/>
        </p:nvSpPr>
        <p:spPr>
          <a:xfrm>
            <a:off x="3903157" y="5784423"/>
            <a:ext cx="845911" cy="523220"/>
          </a:xfrm>
          <a:prstGeom prst="rect">
            <a:avLst/>
          </a:prstGeom>
          <a:noFill/>
        </p:spPr>
        <p:txBody>
          <a:bodyPr wrap="square" rtlCol="0">
            <a:spAutoFit/>
          </a:bodyPr>
          <a:lstStyle/>
          <a:p>
            <a:pPr algn="ctr"/>
            <a:r>
              <a:rPr lang="en-GB" sz="2800" dirty="0">
                <a:solidFill>
                  <a:srgbClr val="000066"/>
                </a:solidFill>
              </a:rPr>
              <a:t>das</a:t>
            </a:r>
            <a:endParaRPr lang="en-GB" dirty="0">
              <a:solidFill>
                <a:srgbClr val="000066"/>
              </a:solidFill>
            </a:endParaRPr>
          </a:p>
        </p:txBody>
      </p:sp>
      <p:sp>
        <p:nvSpPr>
          <p:cNvPr id="58" name="TextBox 57"/>
          <p:cNvSpPr txBox="1"/>
          <p:nvPr/>
        </p:nvSpPr>
        <p:spPr>
          <a:xfrm>
            <a:off x="2284939" y="5808921"/>
            <a:ext cx="845911" cy="523220"/>
          </a:xfrm>
          <a:prstGeom prst="rect">
            <a:avLst/>
          </a:prstGeom>
          <a:noFill/>
        </p:spPr>
        <p:txBody>
          <a:bodyPr wrap="square" rtlCol="0">
            <a:spAutoFit/>
          </a:bodyPr>
          <a:lstStyle/>
          <a:p>
            <a:pPr algn="ctr"/>
            <a:r>
              <a:rPr lang="en-GB" sz="2800" dirty="0">
                <a:solidFill>
                  <a:srgbClr val="000066"/>
                </a:solidFill>
              </a:rPr>
              <a:t>der</a:t>
            </a:r>
            <a:endParaRPr lang="en-GB" dirty="0">
              <a:solidFill>
                <a:srgbClr val="000066"/>
              </a:solidFill>
            </a:endParaRPr>
          </a:p>
        </p:txBody>
      </p:sp>
      <p:sp>
        <p:nvSpPr>
          <p:cNvPr id="59" name="TextBox 58"/>
          <p:cNvSpPr txBox="1"/>
          <p:nvPr/>
        </p:nvSpPr>
        <p:spPr>
          <a:xfrm>
            <a:off x="6128718" y="1841513"/>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4.</a:t>
            </a:r>
          </a:p>
        </p:txBody>
      </p:sp>
      <p:sp>
        <p:nvSpPr>
          <p:cNvPr id="60" name="TextBox 59"/>
          <p:cNvSpPr txBox="1"/>
          <p:nvPr/>
        </p:nvSpPr>
        <p:spPr>
          <a:xfrm>
            <a:off x="6121501" y="3303372"/>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5.</a:t>
            </a:r>
          </a:p>
        </p:txBody>
      </p:sp>
      <p:sp>
        <p:nvSpPr>
          <p:cNvPr id="61" name="TextBox 60"/>
          <p:cNvSpPr txBox="1"/>
          <p:nvPr/>
        </p:nvSpPr>
        <p:spPr>
          <a:xfrm>
            <a:off x="6128718" y="4837989"/>
            <a:ext cx="41845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6.</a:t>
            </a:r>
          </a:p>
        </p:txBody>
      </p:sp>
      <p:sp>
        <p:nvSpPr>
          <p:cNvPr id="62" name="Oval 61"/>
          <p:cNvSpPr/>
          <p:nvPr/>
        </p:nvSpPr>
        <p:spPr>
          <a:xfrm>
            <a:off x="7106813" y="1180234"/>
            <a:ext cx="1097124" cy="10696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7144455" y="2785173"/>
            <a:ext cx="1073996" cy="101598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9926118" y="4563194"/>
            <a:ext cx="1869276" cy="143244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7349295" y="5857435"/>
            <a:ext cx="845911" cy="523220"/>
          </a:xfrm>
          <a:prstGeom prst="rect">
            <a:avLst/>
          </a:prstGeom>
          <a:noFill/>
        </p:spPr>
        <p:txBody>
          <a:bodyPr wrap="square" rtlCol="0">
            <a:spAutoFit/>
          </a:bodyPr>
          <a:lstStyle/>
          <a:p>
            <a:pPr algn="ctr"/>
            <a:r>
              <a:rPr lang="en-GB" sz="2800" dirty="0">
                <a:solidFill>
                  <a:srgbClr val="000066"/>
                </a:solidFill>
              </a:rPr>
              <a:t>der</a:t>
            </a:r>
            <a:endParaRPr lang="en-GB" dirty="0">
              <a:solidFill>
                <a:srgbClr val="000066"/>
              </a:solidFill>
            </a:endParaRPr>
          </a:p>
        </p:txBody>
      </p:sp>
      <p:sp>
        <p:nvSpPr>
          <p:cNvPr id="66" name="TextBox 65"/>
          <p:cNvSpPr txBox="1"/>
          <p:nvPr/>
        </p:nvSpPr>
        <p:spPr>
          <a:xfrm>
            <a:off x="10448203" y="5891906"/>
            <a:ext cx="845911" cy="523220"/>
          </a:xfrm>
          <a:prstGeom prst="rect">
            <a:avLst/>
          </a:prstGeom>
          <a:noFill/>
        </p:spPr>
        <p:txBody>
          <a:bodyPr wrap="square" rtlCol="0">
            <a:spAutoFit/>
          </a:bodyPr>
          <a:lstStyle/>
          <a:p>
            <a:pPr algn="ctr"/>
            <a:r>
              <a:rPr lang="en-GB" sz="2800" dirty="0">
                <a:solidFill>
                  <a:srgbClr val="000066"/>
                </a:solidFill>
              </a:rPr>
              <a:t>die</a:t>
            </a:r>
            <a:endParaRPr lang="en-GB" dirty="0">
              <a:solidFill>
                <a:srgbClr val="000066"/>
              </a:solidFill>
            </a:endParaRPr>
          </a:p>
        </p:txBody>
      </p:sp>
      <p:sp>
        <p:nvSpPr>
          <p:cNvPr id="67" name="TextBox 66"/>
          <p:cNvSpPr txBox="1"/>
          <p:nvPr/>
        </p:nvSpPr>
        <p:spPr>
          <a:xfrm>
            <a:off x="8946205" y="5874473"/>
            <a:ext cx="845911" cy="523220"/>
          </a:xfrm>
          <a:prstGeom prst="rect">
            <a:avLst/>
          </a:prstGeom>
          <a:noFill/>
        </p:spPr>
        <p:txBody>
          <a:bodyPr wrap="square" rtlCol="0">
            <a:spAutoFit/>
          </a:bodyPr>
          <a:lstStyle/>
          <a:p>
            <a:pPr algn="ctr"/>
            <a:r>
              <a:rPr lang="en-GB" sz="2800" dirty="0">
                <a:solidFill>
                  <a:srgbClr val="000066"/>
                </a:solidFill>
              </a:rPr>
              <a:t>der</a:t>
            </a:r>
            <a:endParaRPr lang="en-GB" dirty="0">
              <a:solidFill>
                <a:srgbClr val="000066"/>
              </a:solidFill>
            </a:endParaRPr>
          </a:p>
        </p:txBody>
      </p:sp>
      <p:sp>
        <p:nvSpPr>
          <p:cNvPr id="68" name="TextBox 67"/>
          <p:cNvSpPr txBox="1"/>
          <p:nvPr/>
        </p:nvSpPr>
        <p:spPr>
          <a:xfrm>
            <a:off x="7226456" y="3773882"/>
            <a:ext cx="845911" cy="523220"/>
          </a:xfrm>
          <a:prstGeom prst="rect">
            <a:avLst/>
          </a:prstGeom>
          <a:noFill/>
        </p:spPr>
        <p:txBody>
          <a:bodyPr wrap="square" rtlCol="0">
            <a:spAutoFit/>
          </a:bodyPr>
          <a:lstStyle/>
          <a:p>
            <a:pPr algn="ctr"/>
            <a:r>
              <a:rPr lang="en-GB" sz="2800" dirty="0">
                <a:solidFill>
                  <a:srgbClr val="000066"/>
                </a:solidFill>
              </a:rPr>
              <a:t>der</a:t>
            </a:r>
            <a:endParaRPr lang="en-GB" dirty="0">
              <a:solidFill>
                <a:srgbClr val="000066"/>
              </a:solidFill>
            </a:endParaRPr>
          </a:p>
        </p:txBody>
      </p:sp>
      <p:sp>
        <p:nvSpPr>
          <p:cNvPr id="69" name="TextBox 68"/>
          <p:cNvSpPr txBox="1"/>
          <p:nvPr/>
        </p:nvSpPr>
        <p:spPr>
          <a:xfrm>
            <a:off x="10454168" y="3808353"/>
            <a:ext cx="845911" cy="523220"/>
          </a:xfrm>
          <a:prstGeom prst="rect">
            <a:avLst/>
          </a:prstGeom>
          <a:noFill/>
        </p:spPr>
        <p:txBody>
          <a:bodyPr wrap="square" rtlCol="0">
            <a:spAutoFit/>
          </a:bodyPr>
          <a:lstStyle/>
          <a:p>
            <a:pPr algn="ctr"/>
            <a:r>
              <a:rPr lang="en-GB" sz="2800" dirty="0">
                <a:solidFill>
                  <a:srgbClr val="000066"/>
                </a:solidFill>
              </a:rPr>
              <a:t>das</a:t>
            </a:r>
            <a:endParaRPr lang="en-GB" dirty="0">
              <a:solidFill>
                <a:srgbClr val="000066"/>
              </a:solidFill>
            </a:endParaRPr>
          </a:p>
        </p:txBody>
      </p:sp>
      <p:sp>
        <p:nvSpPr>
          <p:cNvPr id="70" name="TextBox 69"/>
          <p:cNvSpPr txBox="1"/>
          <p:nvPr/>
        </p:nvSpPr>
        <p:spPr>
          <a:xfrm>
            <a:off x="8879600" y="3790920"/>
            <a:ext cx="845911" cy="523220"/>
          </a:xfrm>
          <a:prstGeom prst="rect">
            <a:avLst/>
          </a:prstGeom>
          <a:noFill/>
        </p:spPr>
        <p:txBody>
          <a:bodyPr wrap="square" rtlCol="0">
            <a:spAutoFit/>
          </a:bodyPr>
          <a:lstStyle/>
          <a:p>
            <a:pPr algn="ctr"/>
            <a:r>
              <a:rPr lang="en-GB" sz="2800" dirty="0">
                <a:solidFill>
                  <a:srgbClr val="000066"/>
                </a:solidFill>
              </a:rPr>
              <a:t>das</a:t>
            </a:r>
            <a:endParaRPr lang="en-GB" dirty="0">
              <a:solidFill>
                <a:srgbClr val="000066"/>
              </a:solidFill>
            </a:endParaRPr>
          </a:p>
        </p:txBody>
      </p:sp>
      <p:sp>
        <p:nvSpPr>
          <p:cNvPr id="71" name="TextBox 70"/>
          <p:cNvSpPr txBox="1"/>
          <p:nvPr/>
        </p:nvSpPr>
        <p:spPr>
          <a:xfrm>
            <a:off x="7220491" y="2142008"/>
            <a:ext cx="845911" cy="523220"/>
          </a:xfrm>
          <a:prstGeom prst="rect">
            <a:avLst/>
          </a:prstGeom>
          <a:noFill/>
        </p:spPr>
        <p:txBody>
          <a:bodyPr wrap="square" rtlCol="0">
            <a:spAutoFit/>
          </a:bodyPr>
          <a:lstStyle/>
          <a:p>
            <a:pPr algn="ctr"/>
            <a:r>
              <a:rPr lang="en-GB" sz="2800" dirty="0">
                <a:solidFill>
                  <a:srgbClr val="000066"/>
                </a:solidFill>
              </a:rPr>
              <a:t>der</a:t>
            </a:r>
            <a:endParaRPr lang="en-GB" dirty="0">
              <a:solidFill>
                <a:srgbClr val="000066"/>
              </a:solidFill>
            </a:endParaRPr>
          </a:p>
        </p:txBody>
      </p:sp>
      <p:sp>
        <p:nvSpPr>
          <p:cNvPr id="72" name="TextBox 71"/>
          <p:cNvSpPr txBox="1"/>
          <p:nvPr/>
        </p:nvSpPr>
        <p:spPr>
          <a:xfrm>
            <a:off x="10448203" y="2176479"/>
            <a:ext cx="845911" cy="523220"/>
          </a:xfrm>
          <a:prstGeom prst="rect">
            <a:avLst/>
          </a:prstGeom>
          <a:noFill/>
        </p:spPr>
        <p:txBody>
          <a:bodyPr wrap="square" rtlCol="0">
            <a:spAutoFit/>
          </a:bodyPr>
          <a:lstStyle/>
          <a:p>
            <a:pPr algn="ctr"/>
            <a:r>
              <a:rPr lang="en-GB" sz="2800" dirty="0">
                <a:solidFill>
                  <a:srgbClr val="000066"/>
                </a:solidFill>
              </a:rPr>
              <a:t>die</a:t>
            </a:r>
            <a:endParaRPr lang="en-GB" dirty="0">
              <a:solidFill>
                <a:srgbClr val="000066"/>
              </a:solidFill>
            </a:endParaRPr>
          </a:p>
        </p:txBody>
      </p:sp>
      <p:sp>
        <p:nvSpPr>
          <p:cNvPr id="73" name="TextBox 72"/>
          <p:cNvSpPr txBox="1"/>
          <p:nvPr/>
        </p:nvSpPr>
        <p:spPr>
          <a:xfrm>
            <a:off x="8873635" y="2159046"/>
            <a:ext cx="845911" cy="523220"/>
          </a:xfrm>
          <a:prstGeom prst="rect">
            <a:avLst/>
          </a:prstGeom>
          <a:noFill/>
        </p:spPr>
        <p:txBody>
          <a:bodyPr wrap="square" rtlCol="0">
            <a:spAutoFit/>
          </a:bodyPr>
          <a:lstStyle/>
          <a:p>
            <a:pPr algn="ctr"/>
            <a:r>
              <a:rPr lang="en-GB" sz="2800" dirty="0">
                <a:solidFill>
                  <a:srgbClr val="000066"/>
                </a:solidFill>
              </a:rPr>
              <a:t>die</a:t>
            </a:r>
            <a:endParaRPr lang="en-GB" dirty="0">
              <a:solidFill>
                <a:srgbClr val="000066"/>
              </a:solidFill>
            </a:endParaRPr>
          </a:p>
        </p:txBody>
      </p:sp>
    </p:spTree>
    <p:extLst>
      <p:ext uri="{BB962C8B-B14F-4D97-AF65-F5344CB8AC3E}">
        <p14:creationId xmlns:p14="http://schemas.microsoft.com/office/powerpoint/2010/main" val="15077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heel(1)">
                                      <p:cBhvr>
                                        <p:cTn id="24" dur="1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heel(1)">
                                      <p:cBhvr>
                                        <p:cTn id="41" dur="1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heel(1)">
                                      <p:cBhvr>
                                        <p:cTn id="58" dur="1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heel(1)">
                                      <p:cBhvr>
                                        <p:cTn id="75" dur="15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heel(1)">
                                      <p:cBhvr>
                                        <p:cTn id="92" dur="1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8" grpId="0"/>
      <p:bldP spid="49" grpId="0"/>
      <p:bldP spid="50" grpId="0" animBg="1"/>
      <p:bldP spid="51" grpId="0"/>
      <p:bldP spid="52" grpId="0"/>
      <p:bldP spid="53" grpId="0"/>
      <p:bldP spid="55" grpId="0" animBg="1"/>
      <p:bldP spid="56" grpId="0"/>
      <p:bldP spid="57" grpId="0"/>
      <p:bldP spid="58" grpId="0"/>
      <p:bldP spid="62" grpId="0" animBg="1"/>
      <p:bldP spid="63" grpId="0" animBg="1"/>
      <p:bldP spid="64" grpId="0" animBg="1"/>
      <p:bldP spid="65" grpId="0"/>
      <p:bldP spid="66" grpId="0"/>
      <p:bldP spid="67" grpId="0"/>
      <p:bldP spid="68" grpId="0"/>
      <p:bldP spid="69" grpId="0"/>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300038" y="338225"/>
            <a:ext cx="3745089" cy="707849"/>
          </a:xfrm>
        </p:spPr>
        <p:txBody>
          <a:bodyPr>
            <a:normAutofit fontScale="90000"/>
          </a:bodyPr>
          <a:lstStyle/>
          <a:p>
            <a:r>
              <a:rPr lang="en-GB" sz="3600" b="1" dirty="0">
                <a:solidFill>
                  <a:schemeClr val="bg1"/>
                </a:solidFill>
              </a:rPr>
              <a:t>Reading exercise</a:t>
            </a:r>
          </a:p>
        </p:txBody>
      </p:sp>
      <p:sp>
        <p:nvSpPr>
          <p:cNvPr id="6" name="TextBox 5"/>
          <p:cNvSpPr txBox="1"/>
          <p:nvPr/>
        </p:nvSpPr>
        <p:spPr>
          <a:xfrm>
            <a:off x="7894522" y="6494075"/>
            <a:ext cx="198684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entury Gothic" panose="020B0502020202020204" pitchFamily="34" charset="0"/>
              </a:rPr>
              <a:t>Leigh McClelland</a:t>
            </a:r>
            <a:endPar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0" name="Title 3"/>
          <p:cNvSpPr txBox="1">
            <a:spLocks/>
          </p:cNvSpPr>
          <p:nvPr/>
        </p:nvSpPr>
        <p:spPr>
          <a:xfrm>
            <a:off x="300038" y="338225"/>
            <a:ext cx="593143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7" name="Rectangle 6"/>
          <p:cNvSpPr/>
          <p:nvPr/>
        </p:nvSpPr>
        <p:spPr>
          <a:xfrm>
            <a:off x="1219752" y="2195821"/>
            <a:ext cx="1053737" cy="523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Familie</a:t>
            </a:r>
            <a:endParaRPr lang="en-GB" sz="2000" dirty="0">
              <a:solidFill>
                <a:srgbClr val="000066"/>
              </a:solidFill>
              <a:latin typeface="Century Gothic" panose="020B0502020202020204" pitchFamily="34" charset="0"/>
            </a:endParaRPr>
          </a:p>
        </p:txBody>
      </p:sp>
      <p:sp>
        <p:nvSpPr>
          <p:cNvPr id="17" name="TextBox 16"/>
          <p:cNvSpPr txBox="1"/>
          <p:nvPr/>
        </p:nvSpPr>
        <p:spPr>
          <a:xfrm>
            <a:off x="356540" y="2940591"/>
            <a:ext cx="7537982"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2. Die 		       /               /	                </a:t>
            </a:r>
            <a:r>
              <a:rPr lang="de-DE" sz="2000" dirty="0">
                <a:solidFill>
                  <a:srgbClr val="000066"/>
                </a:solidFill>
                <a:latin typeface="Century Gothic" panose="020B0502020202020204" pitchFamily="34" charset="0"/>
              </a:rPr>
              <a:t>sitzt auf dem Gras</a:t>
            </a:r>
            <a:r>
              <a:rPr lang="en-GB" dirty="0">
                <a:solidFill>
                  <a:srgbClr val="000066"/>
                </a:solidFill>
              </a:rPr>
              <a:t>.</a:t>
            </a:r>
          </a:p>
        </p:txBody>
      </p:sp>
      <p:sp>
        <p:nvSpPr>
          <p:cNvPr id="9" name="Rectangle 8"/>
          <p:cNvSpPr/>
          <p:nvPr/>
        </p:nvSpPr>
        <p:spPr>
          <a:xfrm>
            <a:off x="4133700" y="2211432"/>
            <a:ext cx="988574"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Vater</a:t>
            </a:r>
            <a:endParaRPr lang="en-GB" sz="2000" dirty="0">
              <a:solidFill>
                <a:srgbClr val="000066"/>
              </a:solidFill>
              <a:latin typeface="Century Gothic" panose="020B0502020202020204" pitchFamily="34" charset="0"/>
            </a:endParaRPr>
          </a:p>
        </p:txBody>
      </p:sp>
      <p:sp>
        <p:nvSpPr>
          <p:cNvPr id="12" name="Rectangle 11"/>
          <p:cNvSpPr/>
          <p:nvPr/>
        </p:nvSpPr>
        <p:spPr>
          <a:xfrm>
            <a:off x="2913358" y="2878819"/>
            <a:ext cx="983118" cy="528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Junge</a:t>
            </a:r>
            <a:endParaRPr lang="en-GB" sz="2000" dirty="0">
              <a:solidFill>
                <a:srgbClr val="000066"/>
              </a:solidFill>
              <a:latin typeface="Century Gothic" panose="020B0502020202020204" pitchFamily="34" charset="0"/>
            </a:endParaRPr>
          </a:p>
        </p:txBody>
      </p:sp>
      <p:sp>
        <p:nvSpPr>
          <p:cNvPr id="14" name="Rectangle 13"/>
          <p:cNvSpPr/>
          <p:nvPr/>
        </p:nvSpPr>
        <p:spPr>
          <a:xfrm>
            <a:off x="1220788" y="3615667"/>
            <a:ext cx="1052701"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0066"/>
                </a:solidFill>
                <a:latin typeface="Century Gothic" panose="020B0502020202020204" pitchFamily="34" charset="0"/>
              </a:rPr>
              <a:t>Mutter</a:t>
            </a:r>
          </a:p>
        </p:txBody>
      </p:sp>
      <p:sp>
        <p:nvSpPr>
          <p:cNvPr id="8" name="TextBox 7"/>
          <p:cNvSpPr txBox="1"/>
          <p:nvPr/>
        </p:nvSpPr>
        <p:spPr>
          <a:xfrm>
            <a:off x="356540" y="2257594"/>
            <a:ext cx="9749986"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1. Die 		 /                      /                </a:t>
            </a:r>
            <a:r>
              <a:rPr lang="en-GB" sz="2000" dirty="0" err="1">
                <a:solidFill>
                  <a:srgbClr val="000066"/>
                </a:solidFill>
                <a:latin typeface="Century Gothic" panose="020B0502020202020204" pitchFamily="34" charset="0"/>
              </a:rPr>
              <a:t>macht</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ein</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Picknick</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im</a:t>
            </a:r>
            <a:r>
              <a:rPr lang="en-GB" sz="2000" dirty="0">
                <a:solidFill>
                  <a:srgbClr val="000066"/>
                </a:solidFill>
                <a:latin typeface="Century Gothic" panose="020B0502020202020204" pitchFamily="34" charset="0"/>
              </a:rPr>
              <a:t> Garten</a:t>
            </a:r>
            <a:r>
              <a:rPr lang="en-GB" dirty="0">
                <a:solidFill>
                  <a:srgbClr val="000066"/>
                </a:solidFill>
              </a:rPr>
              <a:t>.</a:t>
            </a:r>
          </a:p>
        </p:txBody>
      </p:sp>
      <p:sp>
        <p:nvSpPr>
          <p:cNvPr id="18" name="Rectangle 17"/>
          <p:cNvSpPr/>
          <p:nvPr/>
        </p:nvSpPr>
        <p:spPr>
          <a:xfrm>
            <a:off x="1220248" y="2878819"/>
            <a:ext cx="1481817"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Mädchen</a:t>
            </a:r>
            <a:endParaRPr lang="en-GB" sz="2000" dirty="0">
              <a:solidFill>
                <a:srgbClr val="000066"/>
              </a:solidFill>
              <a:latin typeface="Century Gothic" panose="020B0502020202020204" pitchFamily="34" charset="0"/>
            </a:endParaRPr>
          </a:p>
        </p:txBody>
      </p:sp>
      <p:sp>
        <p:nvSpPr>
          <p:cNvPr id="19" name="TextBox 18"/>
          <p:cNvSpPr txBox="1"/>
          <p:nvPr/>
        </p:nvSpPr>
        <p:spPr>
          <a:xfrm>
            <a:off x="356540" y="3668778"/>
            <a:ext cx="6846365"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3. Der 		 /                /		   </a:t>
            </a:r>
            <a:r>
              <a:rPr lang="de-DE" sz="2000" dirty="0">
                <a:solidFill>
                  <a:srgbClr val="000066"/>
                </a:solidFill>
                <a:latin typeface="Century Gothic" panose="020B0502020202020204" pitchFamily="34" charset="0"/>
              </a:rPr>
              <a:t>hat ein Buch</a:t>
            </a:r>
            <a:r>
              <a:rPr lang="en-GB" dirty="0">
                <a:solidFill>
                  <a:srgbClr val="000066"/>
                </a:solidFill>
              </a:rPr>
              <a:t>.</a:t>
            </a:r>
          </a:p>
        </p:txBody>
      </p:sp>
      <p:sp>
        <p:nvSpPr>
          <p:cNvPr id="20" name="Rectangle 19"/>
          <p:cNvSpPr/>
          <p:nvPr/>
        </p:nvSpPr>
        <p:spPr>
          <a:xfrm>
            <a:off x="2503126" y="3624095"/>
            <a:ext cx="988574"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Vater</a:t>
            </a:r>
            <a:endParaRPr lang="en-GB" sz="2000" dirty="0">
              <a:solidFill>
                <a:srgbClr val="000066"/>
              </a:solidFill>
              <a:latin typeface="Century Gothic" panose="020B0502020202020204" pitchFamily="34" charset="0"/>
            </a:endParaRPr>
          </a:p>
        </p:txBody>
      </p:sp>
      <p:sp>
        <p:nvSpPr>
          <p:cNvPr id="21" name="Rectangle 20"/>
          <p:cNvSpPr/>
          <p:nvPr/>
        </p:nvSpPr>
        <p:spPr>
          <a:xfrm>
            <a:off x="3714935" y="3625675"/>
            <a:ext cx="1442546"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Mädchen</a:t>
            </a:r>
            <a:endParaRPr lang="en-GB" sz="2000" dirty="0">
              <a:solidFill>
                <a:srgbClr val="000066"/>
              </a:solidFill>
              <a:latin typeface="Century Gothic" panose="020B0502020202020204" pitchFamily="34" charset="0"/>
            </a:endParaRPr>
          </a:p>
        </p:txBody>
      </p:sp>
      <p:sp>
        <p:nvSpPr>
          <p:cNvPr id="22" name="TextBox 21"/>
          <p:cNvSpPr txBox="1"/>
          <p:nvPr/>
        </p:nvSpPr>
        <p:spPr>
          <a:xfrm>
            <a:off x="340967" y="4396102"/>
            <a:ext cx="7054444"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4. Die 		/                      /		   </a:t>
            </a:r>
            <a:r>
              <a:rPr lang="en-GB" sz="2000" dirty="0" err="1">
                <a:solidFill>
                  <a:srgbClr val="000066"/>
                </a:solidFill>
                <a:latin typeface="Century Gothic" panose="020B0502020202020204" pitchFamily="34" charset="0"/>
              </a:rPr>
              <a:t>trinkt</a:t>
            </a:r>
            <a:r>
              <a:rPr lang="en-GB" sz="2000" dirty="0">
                <a:solidFill>
                  <a:srgbClr val="000066"/>
                </a:solidFill>
                <a:latin typeface="Century Gothic" panose="020B0502020202020204" pitchFamily="34" charset="0"/>
              </a:rPr>
              <a:t> Wasser</a:t>
            </a:r>
            <a:r>
              <a:rPr lang="en-GB" dirty="0">
                <a:solidFill>
                  <a:srgbClr val="000066"/>
                </a:solidFill>
              </a:rPr>
              <a:t>.</a:t>
            </a:r>
          </a:p>
        </p:txBody>
      </p:sp>
      <p:sp>
        <p:nvSpPr>
          <p:cNvPr id="23" name="Rectangle 22"/>
          <p:cNvSpPr/>
          <p:nvPr/>
        </p:nvSpPr>
        <p:spPr>
          <a:xfrm>
            <a:off x="1235794" y="4327498"/>
            <a:ext cx="983118" cy="528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Junge</a:t>
            </a:r>
            <a:endParaRPr lang="en-GB" sz="2000" dirty="0">
              <a:solidFill>
                <a:srgbClr val="000066"/>
              </a:solidFill>
              <a:latin typeface="Century Gothic" panose="020B0502020202020204" pitchFamily="34" charset="0"/>
            </a:endParaRPr>
          </a:p>
        </p:txBody>
      </p:sp>
      <p:sp>
        <p:nvSpPr>
          <p:cNvPr id="24" name="Rectangle 23"/>
          <p:cNvSpPr/>
          <p:nvPr/>
        </p:nvSpPr>
        <p:spPr>
          <a:xfrm>
            <a:off x="2410515" y="4327498"/>
            <a:ext cx="1442546"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Mädchen</a:t>
            </a:r>
            <a:endParaRPr lang="en-GB" sz="2000" dirty="0">
              <a:solidFill>
                <a:srgbClr val="000066"/>
              </a:solidFill>
              <a:latin typeface="Century Gothic" panose="020B0502020202020204" pitchFamily="34" charset="0"/>
            </a:endParaRPr>
          </a:p>
        </p:txBody>
      </p:sp>
      <p:sp>
        <p:nvSpPr>
          <p:cNvPr id="25" name="Rectangle 24"/>
          <p:cNvSpPr/>
          <p:nvPr/>
        </p:nvSpPr>
        <p:spPr>
          <a:xfrm>
            <a:off x="4047138" y="4325046"/>
            <a:ext cx="1052701"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0066"/>
                </a:solidFill>
                <a:latin typeface="Century Gothic" panose="020B0502020202020204" pitchFamily="34" charset="0"/>
              </a:rPr>
              <a:t>Mutter</a:t>
            </a:r>
          </a:p>
        </p:txBody>
      </p:sp>
      <p:sp>
        <p:nvSpPr>
          <p:cNvPr id="26" name="TextBox 25"/>
          <p:cNvSpPr txBox="1"/>
          <p:nvPr/>
        </p:nvSpPr>
        <p:spPr>
          <a:xfrm>
            <a:off x="356540" y="5176660"/>
            <a:ext cx="8979965" cy="400110"/>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5. Das 		       /               /		   </a:t>
            </a:r>
            <a:r>
              <a:rPr lang="en-GB" sz="2000" dirty="0" err="1">
                <a:solidFill>
                  <a:srgbClr val="000066"/>
                </a:solidFill>
                <a:latin typeface="Century Gothic" panose="020B0502020202020204" pitchFamily="34" charset="0"/>
              </a:rPr>
              <a:t>spielt</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Fußball</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mit</a:t>
            </a:r>
            <a:r>
              <a:rPr lang="en-GB" sz="2000" dirty="0">
                <a:solidFill>
                  <a:srgbClr val="000066"/>
                </a:solidFill>
                <a:latin typeface="Century Gothic" panose="020B0502020202020204" pitchFamily="34" charset="0"/>
              </a:rPr>
              <a:t> </a:t>
            </a:r>
            <a:r>
              <a:rPr lang="en-GB" sz="2000" dirty="0" err="1">
                <a:solidFill>
                  <a:srgbClr val="000066"/>
                </a:solidFill>
                <a:latin typeface="Century Gothic" panose="020B0502020202020204" pitchFamily="34" charset="0"/>
              </a:rPr>
              <a:t>einem</a:t>
            </a:r>
            <a:r>
              <a:rPr lang="en-GB" sz="2000" dirty="0">
                <a:solidFill>
                  <a:srgbClr val="000066"/>
                </a:solidFill>
                <a:latin typeface="Century Gothic" panose="020B0502020202020204" pitchFamily="34" charset="0"/>
              </a:rPr>
              <a:t> Freund</a:t>
            </a:r>
            <a:r>
              <a:rPr lang="en-GB" dirty="0">
                <a:solidFill>
                  <a:srgbClr val="000066"/>
                </a:solidFill>
              </a:rPr>
              <a:t>.</a:t>
            </a:r>
          </a:p>
        </p:txBody>
      </p:sp>
      <p:sp>
        <p:nvSpPr>
          <p:cNvPr id="27" name="Rectangle 26"/>
          <p:cNvSpPr/>
          <p:nvPr/>
        </p:nvSpPr>
        <p:spPr>
          <a:xfrm>
            <a:off x="1243478" y="5107935"/>
            <a:ext cx="1442546" cy="523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Mädchen</a:t>
            </a:r>
            <a:endParaRPr lang="en-GB" sz="2000" dirty="0">
              <a:solidFill>
                <a:srgbClr val="000066"/>
              </a:solidFill>
              <a:latin typeface="Century Gothic" panose="020B0502020202020204" pitchFamily="34" charset="0"/>
            </a:endParaRPr>
          </a:p>
        </p:txBody>
      </p:sp>
      <p:sp>
        <p:nvSpPr>
          <p:cNvPr id="28" name="Rectangle 27"/>
          <p:cNvSpPr/>
          <p:nvPr/>
        </p:nvSpPr>
        <p:spPr>
          <a:xfrm>
            <a:off x="2904802" y="5100177"/>
            <a:ext cx="983118" cy="528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Junge</a:t>
            </a:r>
            <a:endParaRPr lang="en-GB" sz="2000" dirty="0">
              <a:solidFill>
                <a:srgbClr val="000066"/>
              </a:solidFill>
              <a:latin typeface="Century Gothic" panose="020B0502020202020204" pitchFamily="34" charset="0"/>
            </a:endParaRPr>
          </a:p>
        </p:txBody>
      </p:sp>
      <p:sp>
        <p:nvSpPr>
          <p:cNvPr id="29" name="Rectangle 28"/>
          <p:cNvSpPr/>
          <p:nvPr/>
        </p:nvSpPr>
        <p:spPr>
          <a:xfrm>
            <a:off x="4090656" y="5106464"/>
            <a:ext cx="1053737" cy="523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Familie</a:t>
            </a:r>
            <a:endParaRPr lang="en-GB" sz="2000" dirty="0">
              <a:solidFill>
                <a:srgbClr val="000066"/>
              </a:solidFill>
              <a:latin typeface="Century Gothic" panose="020B0502020202020204" pitchFamily="34" charset="0"/>
            </a:endParaRPr>
          </a:p>
        </p:txBody>
      </p:sp>
      <p:sp>
        <p:nvSpPr>
          <p:cNvPr id="30" name="Rectangle 29"/>
          <p:cNvSpPr/>
          <p:nvPr/>
        </p:nvSpPr>
        <p:spPr>
          <a:xfrm>
            <a:off x="2491796" y="2204159"/>
            <a:ext cx="1417308" cy="5285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0066"/>
                </a:solidFill>
                <a:latin typeface="Century Gothic" panose="020B0502020202020204" pitchFamily="34" charset="0"/>
              </a:rPr>
              <a:t>Mädchen</a:t>
            </a:r>
            <a:endParaRPr lang="en-GB" sz="2000" dirty="0">
              <a:solidFill>
                <a:srgbClr val="000066"/>
              </a:solidFill>
              <a:latin typeface="Century Gothic" panose="020B0502020202020204" pitchFamily="34" charset="0"/>
            </a:endParaRPr>
          </a:p>
        </p:txBody>
      </p:sp>
      <p:sp>
        <p:nvSpPr>
          <p:cNvPr id="31" name="TextBox 30"/>
          <p:cNvSpPr txBox="1"/>
          <p:nvPr/>
        </p:nvSpPr>
        <p:spPr>
          <a:xfrm>
            <a:off x="247382" y="1377612"/>
            <a:ext cx="12036614" cy="707886"/>
          </a:xfrm>
          <a:prstGeom prst="rect">
            <a:avLst/>
          </a:prstGeom>
          <a:noFill/>
        </p:spPr>
        <p:txBody>
          <a:bodyPr wrap="square" rtlCol="0">
            <a:spAutoFit/>
          </a:bodyPr>
          <a:lstStyle/>
          <a:p>
            <a:r>
              <a:rPr lang="en-GB" sz="2000" dirty="0">
                <a:solidFill>
                  <a:srgbClr val="000066"/>
                </a:solidFill>
                <a:latin typeface="Century Gothic" panose="020B0502020202020204" pitchFamily="34" charset="0"/>
              </a:rPr>
              <a:t>Your German friend has a film project homework but has ripped up her notes in frustration. </a:t>
            </a:r>
            <a:br>
              <a:rPr lang="en-GB" sz="2000" dirty="0">
                <a:solidFill>
                  <a:srgbClr val="000066"/>
                </a:solidFill>
                <a:latin typeface="Century Gothic" panose="020B0502020202020204" pitchFamily="34" charset="0"/>
              </a:rPr>
            </a:br>
            <a:r>
              <a:rPr lang="en-GB" sz="2000" dirty="0">
                <a:solidFill>
                  <a:srgbClr val="000066"/>
                </a:solidFill>
                <a:latin typeface="Century Gothic" panose="020B0502020202020204" pitchFamily="34" charset="0"/>
              </a:rPr>
              <a:t>You rescue the scraps of paper and try to reconstruct her ideas for the opening scene.</a:t>
            </a:r>
          </a:p>
        </p:txBody>
      </p:sp>
      <p:sp>
        <p:nvSpPr>
          <p:cNvPr id="13" name="Rectangle 12"/>
          <p:cNvSpPr/>
          <p:nvPr/>
        </p:nvSpPr>
        <p:spPr>
          <a:xfrm>
            <a:off x="4083640" y="2884766"/>
            <a:ext cx="1005728" cy="5285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0066"/>
                </a:solidFill>
                <a:latin typeface="Century Gothic" panose="020B0502020202020204" pitchFamily="34" charset="0"/>
              </a:rPr>
              <a:t>Mutter</a:t>
            </a:r>
          </a:p>
        </p:txBody>
      </p:sp>
    </p:spTree>
    <p:extLst>
      <p:ext uri="{BB962C8B-B14F-4D97-AF65-F5344CB8AC3E}">
        <p14:creationId xmlns:p14="http://schemas.microsoft.com/office/powerpoint/2010/main" val="124916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chemeClr val="accent2"/>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13"/>
                                        </p:tgtEl>
                                        <p:attrNameLst>
                                          <p:attrName>fillcolor</p:attrName>
                                        </p:attrNameLst>
                                      </p:cBhvr>
                                      <p:to>
                                        <a:schemeClr val="accent2"/>
                                      </p:to>
                                    </p:animClr>
                                    <p:set>
                                      <p:cBhvr>
                                        <p:cTn id="13" dur="2000" fill="hold"/>
                                        <p:tgtEl>
                                          <p:spTgt spid="13"/>
                                        </p:tgtEl>
                                        <p:attrNameLst>
                                          <p:attrName>fill.type</p:attrName>
                                        </p:attrNameLst>
                                      </p:cBhvr>
                                      <p:to>
                                        <p:strVal val="solid"/>
                                      </p:to>
                                    </p:set>
                                    <p:set>
                                      <p:cBhvr>
                                        <p:cTn id="14" dur="2000" fill="hold"/>
                                        <p:tgtEl>
                                          <p:spTgt spid="13"/>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20"/>
                                        </p:tgtEl>
                                        <p:attrNameLst>
                                          <p:attrName>fillcolor</p:attrName>
                                        </p:attrNameLst>
                                      </p:cBhvr>
                                      <p:to>
                                        <a:schemeClr val="accent2"/>
                                      </p:to>
                                    </p:animClr>
                                    <p:set>
                                      <p:cBhvr>
                                        <p:cTn id="19" dur="2000" fill="hold"/>
                                        <p:tgtEl>
                                          <p:spTgt spid="20"/>
                                        </p:tgtEl>
                                        <p:attrNameLst>
                                          <p:attrName>fill.type</p:attrName>
                                        </p:attrNameLst>
                                      </p:cBhvr>
                                      <p:to>
                                        <p:strVal val="solid"/>
                                      </p:to>
                                    </p:set>
                                    <p:set>
                                      <p:cBhvr>
                                        <p:cTn id="20" dur="2000" fill="hold"/>
                                        <p:tgtEl>
                                          <p:spTgt spid="2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5"/>
                                        </p:tgtEl>
                                        <p:attrNameLst>
                                          <p:attrName>fillcolor</p:attrName>
                                        </p:attrNameLst>
                                      </p:cBhvr>
                                      <p:to>
                                        <a:schemeClr val="accent2"/>
                                      </p:to>
                                    </p:animClr>
                                    <p:set>
                                      <p:cBhvr>
                                        <p:cTn id="25" dur="2000" fill="hold"/>
                                        <p:tgtEl>
                                          <p:spTgt spid="25"/>
                                        </p:tgtEl>
                                        <p:attrNameLst>
                                          <p:attrName>fill.type</p:attrName>
                                        </p:attrNameLst>
                                      </p:cBhvr>
                                      <p:to>
                                        <p:strVal val="solid"/>
                                      </p:to>
                                    </p:set>
                                    <p:set>
                                      <p:cBhvr>
                                        <p:cTn id="26" dur="2000" fill="hold"/>
                                        <p:tgtEl>
                                          <p:spTgt spid="25"/>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27"/>
                                        </p:tgtEl>
                                        <p:attrNameLst>
                                          <p:attrName>fillcolor</p:attrName>
                                        </p:attrNameLst>
                                      </p:cBhvr>
                                      <p:to>
                                        <a:schemeClr val="accent2"/>
                                      </p:to>
                                    </p:animClr>
                                    <p:set>
                                      <p:cBhvr>
                                        <p:cTn id="31" dur="2000" fill="hold"/>
                                        <p:tgtEl>
                                          <p:spTgt spid="27"/>
                                        </p:tgtEl>
                                        <p:attrNameLst>
                                          <p:attrName>fill.type</p:attrName>
                                        </p:attrNameLst>
                                      </p:cBhvr>
                                      <p:to>
                                        <p:strVal val="solid"/>
                                      </p:to>
                                    </p:set>
                                    <p:set>
                                      <p:cBhvr>
                                        <p:cTn id="32"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9024</TotalTime>
  <Words>3133</Words>
  <Application>Microsoft Office PowerPoint</Application>
  <PresentationFormat>Widescreen</PresentationFormat>
  <Paragraphs>536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Tw Cen MT</vt:lpstr>
      <vt:lpstr>1_Office Theme</vt:lpstr>
      <vt:lpstr>PowerPoint Presentation</vt:lpstr>
      <vt:lpstr>Grammar explanation</vt:lpstr>
      <vt:lpstr>Vocabulary introduction</vt:lpstr>
      <vt:lpstr>Vocabulary introduction</vt:lpstr>
      <vt:lpstr>Vocabulary introduction</vt:lpstr>
      <vt:lpstr>Vocabulary introduction</vt:lpstr>
      <vt:lpstr>Vocabulary introduction</vt:lpstr>
      <vt:lpstr>Vocabulary introduction</vt:lpstr>
      <vt:lpstr>Reading exercise</vt:lpstr>
      <vt:lpstr>Reading exercise</vt:lpstr>
      <vt:lpstr>Listening exercise</vt:lpstr>
      <vt:lpstr>Listening exercise</vt:lpstr>
      <vt:lpstr>Listening exercise</vt:lpstr>
      <vt:lpstr>PowerPoint Presentation</vt:lpstr>
      <vt:lpstr>Speaking exercise</vt:lpstr>
      <vt:lpstr>PowerPoint Presentation</vt:lpstr>
      <vt:lpstr>PowerPoint Presentation</vt:lpstr>
      <vt:lpstr>PowerPoint Presentation</vt:lpstr>
      <vt:lpstr>Speaking exercise</vt:lpstr>
      <vt:lpstr>PowerPoint Presentation</vt:lpstr>
      <vt:lpstr>PowerPoint Presentation</vt:lpstr>
      <vt:lpstr>Writing exercise</vt:lpstr>
    </vt:vector>
  </TitlesOfParts>
  <Company>The Voyager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Study</cp:lastModifiedBy>
  <cp:revision>193</cp:revision>
  <dcterms:created xsi:type="dcterms:W3CDTF">2019-04-22T12:42:39Z</dcterms:created>
  <dcterms:modified xsi:type="dcterms:W3CDTF">2019-06-24T21:18:30Z</dcterms:modified>
</cp:coreProperties>
</file>