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Lst>
  <p:notesMasterIdLst>
    <p:notesMasterId r:id="rId31"/>
  </p:notesMasterIdLst>
  <p:handoutMasterIdLst>
    <p:handoutMasterId r:id="rId32"/>
  </p:handoutMasterIdLst>
  <p:sldIdLst>
    <p:sldId id="346" r:id="rId3"/>
    <p:sldId id="347" r:id="rId4"/>
    <p:sldId id="348" r:id="rId5"/>
    <p:sldId id="349" r:id="rId6"/>
    <p:sldId id="350" r:id="rId7"/>
    <p:sldId id="351" r:id="rId8"/>
    <p:sldId id="352" r:id="rId9"/>
    <p:sldId id="353" r:id="rId10"/>
    <p:sldId id="354" r:id="rId11"/>
    <p:sldId id="355" r:id="rId12"/>
    <p:sldId id="356" r:id="rId13"/>
    <p:sldId id="357" r:id="rId14"/>
    <p:sldId id="358" r:id="rId15"/>
    <p:sldId id="359" r:id="rId16"/>
    <p:sldId id="360" r:id="rId17"/>
    <p:sldId id="361" r:id="rId18"/>
    <p:sldId id="362" r:id="rId19"/>
    <p:sldId id="363" r:id="rId20"/>
    <p:sldId id="364" r:id="rId21"/>
    <p:sldId id="365" r:id="rId22"/>
    <p:sldId id="366" r:id="rId23"/>
    <p:sldId id="367" r:id="rId24"/>
    <p:sldId id="368" r:id="rId25"/>
    <p:sldId id="369" r:id="rId26"/>
    <p:sldId id="370" r:id="rId27"/>
    <p:sldId id="371" r:id="rId28"/>
    <p:sldId id="372" r:id="rId29"/>
    <p:sldId id="373"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189" userDrawn="1">
          <p15:clr>
            <a:srgbClr val="A4A3A4"/>
          </p15:clr>
        </p15:guide>
        <p15:guide id="4" pos="7469" userDrawn="1">
          <p15:clr>
            <a:srgbClr val="A4A3A4"/>
          </p15:clr>
        </p15:guide>
        <p15:guide id="5" orient="horz" pos="187" userDrawn="1">
          <p15:clr>
            <a:srgbClr val="A4A3A4"/>
          </p15:clr>
        </p15:guide>
        <p15:guide id="6" orient="horz" pos="4020" userDrawn="1">
          <p15:clr>
            <a:srgbClr val="A4A3A4"/>
          </p15:clr>
        </p15:guide>
        <p15:guide id="7" orient="horz" pos="417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32" clrIdx="0">
    <p:extLst>
      <p:ext uri="{19B8F6BF-5375-455C-9EA6-DF929625EA0E}">
        <p15:presenceInfo xmlns:p15="http://schemas.microsoft.com/office/powerpoint/2012/main" userId="Microsoft Office User" providerId="None"/>
      </p:ext>
    </p:extLst>
  </p:cmAuthor>
  <p:cmAuthor id="2" name="Nicholas Avery" initials="NA" lastIdx="28" clrIdx="1">
    <p:extLst>
      <p:ext uri="{19B8F6BF-5375-455C-9EA6-DF929625EA0E}">
        <p15:presenceInfo xmlns:p15="http://schemas.microsoft.com/office/powerpoint/2012/main" userId="Nicholas Aver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E79"/>
    <a:srgbClr val="EE6000"/>
    <a:srgbClr val="E87D1E"/>
    <a:srgbClr val="FDEFE3"/>
    <a:srgbClr val="F8D9BD"/>
    <a:srgbClr val="E56700"/>
    <a:srgbClr val="02456F"/>
    <a:srgbClr val="E36800"/>
    <a:srgbClr val="EA5F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3971" autoAdjust="0"/>
    <p:restoredTop sz="64442" autoAdjust="0"/>
  </p:normalViewPr>
  <p:slideViewPr>
    <p:cSldViewPr snapToGrid="0">
      <p:cViewPr varScale="1">
        <p:scale>
          <a:sx n="71" d="100"/>
          <a:sy n="71" d="100"/>
        </p:scale>
        <p:origin x="1512" y="72"/>
      </p:cViewPr>
      <p:guideLst>
        <p:guide orient="horz" pos="2160"/>
        <p:guide pos="3840"/>
        <p:guide pos="189"/>
        <p:guide pos="7469"/>
        <p:guide orient="horz" pos="187"/>
        <p:guide orient="horz" pos="4020"/>
        <p:guide orient="horz" pos="4178"/>
      </p:guideLst>
    </p:cSldViewPr>
  </p:slideViewPr>
  <p:notesTextViewPr>
    <p:cViewPr>
      <p:scale>
        <a:sx n="3" d="2"/>
        <a:sy n="3" d="2"/>
      </p:scale>
      <p:origin x="0" y="0"/>
    </p:cViewPr>
  </p:notesTextViewPr>
  <p:sorterViewPr>
    <p:cViewPr>
      <p:scale>
        <a:sx n="100" d="100"/>
        <a:sy n="100" d="100"/>
      </p:scale>
      <p:origin x="0" y="-3264"/>
    </p:cViewPr>
  </p:sorterViewPr>
  <p:notesViewPr>
    <p:cSldViewPr snapToGrid="0">
      <p:cViewPr varScale="1">
        <p:scale>
          <a:sx n="86" d="100"/>
          <a:sy n="86" d="100"/>
        </p:scale>
        <p:origin x="3786"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D87329E-DB2E-41DA-84EB-DD1CB6379886}" type="datetimeFigureOut">
              <a:rPr lang="en-GB" smtClean="0"/>
              <a:t>13/06/2019</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076F231-98B4-428A-9959-891748452E57}" type="slidenum">
              <a:rPr lang="en-GB" smtClean="0"/>
              <a:t>‹#›</a:t>
            </a:fld>
            <a:endParaRPr lang="en-GB"/>
          </a:p>
        </p:txBody>
      </p:sp>
    </p:spTree>
    <p:extLst>
      <p:ext uri="{BB962C8B-B14F-4D97-AF65-F5344CB8AC3E}">
        <p14:creationId xmlns:p14="http://schemas.microsoft.com/office/powerpoint/2010/main" val="31053532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075100-6DF9-4F9D-AB28-13A346D859C0}" type="datetimeFigureOut">
              <a:rPr lang="en-GB" smtClean="0"/>
              <a:t>13/06/2019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2843D9-4757-4631-B0CD-BAA271821DF5}" type="slidenum">
              <a:rPr lang="en-GB" smtClean="0"/>
              <a:t>‹#›</a:t>
            </a:fld>
            <a:endParaRPr lang="en-GB"/>
          </a:p>
        </p:txBody>
      </p:sp>
    </p:spTree>
    <p:extLst>
      <p:ext uri="{BB962C8B-B14F-4D97-AF65-F5344CB8AC3E}">
        <p14:creationId xmlns:p14="http://schemas.microsoft.com/office/powerpoint/2010/main" val="25153855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Learners’ previous knowledge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 assume that the pupils have completed the sequence of activities which teach them:</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dirty="0"/>
              <a:t>the use of </a:t>
            </a:r>
            <a:r>
              <a:rPr lang="en-GB" i="1" dirty="0"/>
              <a:t>avoir </a:t>
            </a:r>
            <a:r>
              <a:rPr lang="en-GB" dirty="0"/>
              <a:t>versus </a:t>
            </a:r>
            <a:r>
              <a:rPr lang="en-GB" i="1" dirty="0">
                <a:latin typeface="Calibri" panose="020F0502020204030204" pitchFamily="34" charset="0"/>
                <a:cs typeface="Calibri" panose="020F0502020204030204" pitchFamily="34" charset="0"/>
              </a:rPr>
              <a:t>ê</a:t>
            </a:r>
            <a:r>
              <a:rPr lang="en-GB" i="1" dirty="0"/>
              <a:t>tre</a:t>
            </a:r>
            <a:r>
              <a:rPr lang="en-GB" i="1" baseline="0" dirty="0"/>
              <a:t> </a:t>
            </a:r>
            <a:r>
              <a:rPr lang="en-GB" dirty="0"/>
              <a:t>with the perfect tense, and</a:t>
            </a:r>
            <a:r>
              <a:rPr lang="en-GB" baseline="0" dirty="0"/>
              <a:t> its function to describe completed events in the past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dirty="0"/>
              <a:t>the third person singular form of the imperfect tense, and its function to describe habitual events</a:t>
            </a:r>
            <a:r>
              <a:rPr lang="en-GB" baseline="0" dirty="0"/>
              <a:t> in the past</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verbs in this activity are regular –</a:t>
            </a:r>
            <a:r>
              <a:rPr lang="en-GB" dirty="0" err="1"/>
              <a:t>er</a:t>
            </a:r>
            <a:r>
              <a:rPr lang="en-GB" baseline="0" dirty="0"/>
              <a:t> (or behave like an –</a:t>
            </a:r>
            <a:r>
              <a:rPr lang="en-GB" baseline="0" dirty="0" err="1"/>
              <a:t>er</a:t>
            </a:r>
            <a:r>
              <a:rPr lang="en-GB" baseline="0" dirty="0"/>
              <a:t> verb in the imperfect, e.g. </a:t>
            </a:r>
            <a:r>
              <a:rPr lang="en-GB" baseline="0" dirty="0" err="1"/>
              <a:t>dormir</a:t>
            </a:r>
            <a:r>
              <a:rPr lang="en-GB" baseline="0" dirty="0"/>
              <a:t>). There are two irregular verbs: partir and être.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Source of pictures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Huensch, A., &amp; Tracy-Ventura, N. (2017). Understanding second language fluency behavior: The effects of individual differences in first language fluency, cross-linguistic differences, and proficiency over time. </a:t>
            </a:r>
            <a:r>
              <a:rPr lang="en-GB" i="1" dirty="0"/>
              <a:t>Applied Psycholinguistics</a:t>
            </a:r>
            <a:r>
              <a:rPr lang="en-GB" i="0" dirty="0"/>
              <a:t>, </a:t>
            </a:r>
            <a:r>
              <a:rPr lang="en-GB" i="1" dirty="0"/>
              <a:t>38</a:t>
            </a:r>
            <a:r>
              <a:rPr lang="en-GB" i="0" dirty="0"/>
              <a:t>(4), 755-785.</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McManus, K., &amp; Marsden, E. (2017). L1 explicit instruction can improve L2 online and offline performance. </a:t>
            </a:r>
            <a:r>
              <a:rPr lang="en-GB" i="1" dirty="0"/>
              <a:t>Studies in Second Language Acquisition</a:t>
            </a:r>
            <a:r>
              <a:rPr lang="en-GB" i="0" dirty="0"/>
              <a:t>, </a:t>
            </a:r>
            <a:r>
              <a:rPr lang="en-GB" i="1" dirty="0"/>
              <a:t>39</a:t>
            </a:r>
            <a:r>
              <a:rPr lang="en-GB" i="0" dirty="0"/>
              <a:t>(3), 459-492. </a:t>
            </a:r>
          </a:p>
          <a:p>
            <a:endParaRPr lang="en-GB"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smtClean="0">
                <a:solidFill>
                  <a:prstClr val="black"/>
                </a:solidFill>
              </a:rPr>
              <a:pPr>
                <a:defRPr/>
              </a:pPr>
              <a:t>1</a:t>
            </a:fld>
            <a:endParaRPr lang="en-GB">
              <a:solidFill>
                <a:prstClr val="black"/>
              </a:solidFill>
            </a:endParaRPr>
          </a:p>
        </p:txBody>
      </p:sp>
    </p:spTree>
    <p:extLst>
      <p:ext uri="{BB962C8B-B14F-4D97-AF65-F5344CB8AC3E}">
        <p14:creationId xmlns:p14="http://schemas.microsoft.com/office/powerpoint/2010/main" val="40362553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10</a:t>
            </a:fld>
            <a:endParaRPr lang="en-GB">
              <a:solidFill>
                <a:prstClr val="black"/>
              </a:solidFill>
            </a:endParaRPr>
          </a:p>
        </p:txBody>
      </p:sp>
    </p:spTree>
    <p:extLst>
      <p:ext uri="{BB962C8B-B14F-4D97-AF65-F5344CB8AC3E}">
        <p14:creationId xmlns:p14="http://schemas.microsoft.com/office/powerpoint/2010/main" val="38521221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See the accompanying Word resource </a:t>
            </a:r>
            <a:r>
              <a:rPr lang="en-US" dirty="0"/>
              <a:t>for</a:t>
            </a:r>
            <a:r>
              <a:rPr lang="en-US" baseline="0" dirty="0"/>
              <a:t> complete instructions for the pair activity and a printer-friendly version of the pictures.</a:t>
            </a:r>
          </a:p>
          <a:p>
            <a:endParaRPr lang="en-US" dirty="0"/>
          </a:p>
          <a:p>
            <a:r>
              <a:rPr lang="en-US" dirty="0"/>
              <a:t>These </a:t>
            </a:r>
            <a:r>
              <a:rPr lang="en-US" baseline="0" dirty="0"/>
              <a:t>slides can be used</a:t>
            </a:r>
          </a:p>
          <a:p>
            <a:pPr marL="228600" indent="-228600">
              <a:buAutoNum type="alphaLcParenR"/>
            </a:pPr>
            <a:r>
              <a:rPr lang="en-US" baseline="0" dirty="0"/>
              <a:t>To show vocabulary when needed (see the help slides)</a:t>
            </a:r>
          </a:p>
          <a:p>
            <a:pPr marL="228600" indent="-228600">
              <a:buAutoNum type="alphaLcParenR"/>
            </a:pPr>
            <a:r>
              <a:rPr lang="en-US" baseline="0" dirty="0"/>
              <a:t>To check answers in whole-group format after the activity</a:t>
            </a:r>
          </a:p>
        </p:txBody>
      </p:sp>
      <p:sp>
        <p:nvSpPr>
          <p:cNvPr id="4" name="Slide Number Placeholder 3"/>
          <p:cNvSpPr>
            <a:spLocks noGrp="1"/>
          </p:cNvSpPr>
          <p:nvPr>
            <p:ph type="sldNum" sz="quarter" idx="5"/>
          </p:nvPr>
        </p:nvSpPr>
        <p:spPr/>
        <p:txBody>
          <a:bodyPr/>
          <a:lstStyle/>
          <a:p>
            <a:fld id="{672843D9-4757-4631-B0CD-BAA271821DF5}" type="slidenum">
              <a:rPr lang="en-GB" smtClean="0">
                <a:solidFill>
                  <a:prstClr val="black"/>
                </a:solidFill>
              </a:rPr>
              <a:pPr/>
              <a:t>11</a:t>
            </a:fld>
            <a:endParaRPr lang="en-GB">
              <a:solidFill>
                <a:prstClr val="black"/>
              </a:solidFill>
            </a:endParaRPr>
          </a:p>
        </p:txBody>
      </p:sp>
    </p:spTree>
    <p:extLst>
      <p:ext uri="{BB962C8B-B14F-4D97-AF65-F5344CB8AC3E}">
        <p14:creationId xmlns:p14="http://schemas.microsoft.com/office/powerpoint/2010/main" val="14212485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amount of vocabulary provided,</a:t>
            </a:r>
            <a:r>
              <a:rPr lang="en-US" baseline="0" dirty="0"/>
              <a:t> as well as the exact items chosen, will depend on the prior knowledge and ability of the learners completing the activity and your expectations of their performance in this task. This vocabulary slide can be printed off as a help sheet for learners if required.</a:t>
            </a:r>
          </a:p>
          <a:p>
            <a:endParaRPr lang="en-US" b="1" baseline="0" dirty="0"/>
          </a:p>
          <a:p>
            <a:r>
              <a:rPr lang="en-US" b="1" i="0" baseline="0" dirty="0"/>
              <a:t>Note: </a:t>
            </a:r>
            <a:r>
              <a:rPr lang="en-US" b="0" i="0" baseline="0" dirty="0"/>
              <a:t>we decided to use ‘</a:t>
            </a:r>
            <a:r>
              <a:rPr lang="en-US" b="0" i="0" baseline="0" dirty="0" err="1"/>
              <a:t>rouler</a:t>
            </a:r>
            <a:r>
              <a:rPr lang="en-US" b="0" i="0" baseline="0" dirty="0"/>
              <a:t> </a:t>
            </a:r>
            <a:r>
              <a:rPr lang="en-GB" sz="1200" i="0" dirty="0">
                <a:solidFill>
                  <a:srgbClr val="002060"/>
                </a:solidFill>
                <a:latin typeface="Century Gothic" panose="020B0502020202020204" pitchFamily="34" charset="0"/>
              </a:rPr>
              <a:t>à </a:t>
            </a:r>
            <a:r>
              <a:rPr lang="en-GB" sz="1200" i="0" dirty="0" err="1">
                <a:solidFill>
                  <a:srgbClr val="002060"/>
                </a:solidFill>
                <a:latin typeface="Century Gothic" panose="020B0502020202020204" pitchFamily="34" charset="0"/>
              </a:rPr>
              <a:t>vélo</a:t>
            </a:r>
            <a:r>
              <a:rPr lang="en-GB" sz="1200" i="0" dirty="0">
                <a:solidFill>
                  <a:srgbClr val="002060"/>
                </a:solidFill>
                <a:latin typeface="Century Gothic" panose="020B0502020202020204" pitchFamily="34" charset="0"/>
              </a:rPr>
              <a:t>’ instead of the more common ‘faire du </a:t>
            </a:r>
            <a:r>
              <a:rPr lang="en-GB" sz="1200" i="0" dirty="0" err="1">
                <a:solidFill>
                  <a:srgbClr val="002060"/>
                </a:solidFill>
                <a:latin typeface="Century Gothic" panose="020B0502020202020204" pitchFamily="34" charset="0"/>
              </a:rPr>
              <a:t>vélo</a:t>
            </a:r>
            <a:r>
              <a:rPr lang="en-GB" sz="1200" i="0" dirty="0">
                <a:solidFill>
                  <a:srgbClr val="002060"/>
                </a:solidFill>
                <a:latin typeface="Century Gothic" panose="020B0502020202020204" pitchFamily="34" charset="0"/>
              </a:rPr>
              <a:t>’ because, although it is less frequent, it is a regular –</a:t>
            </a:r>
            <a:r>
              <a:rPr lang="en-GB" sz="1200" i="0" dirty="0" err="1">
                <a:solidFill>
                  <a:srgbClr val="002060"/>
                </a:solidFill>
                <a:latin typeface="Century Gothic" panose="020B0502020202020204" pitchFamily="34" charset="0"/>
              </a:rPr>
              <a:t>er</a:t>
            </a:r>
            <a:r>
              <a:rPr lang="en-GB" sz="1200" i="0" dirty="0">
                <a:solidFill>
                  <a:srgbClr val="002060"/>
                </a:solidFill>
                <a:latin typeface="Century Gothic" panose="020B0502020202020204" pitchFamily="34" charset="0"/>
              </a:rPr>
              <a:t> verb</a:t>
            </a:r>
            <a:r>
              <a:rPr lang="en-GB" sz="1200" i="0" baseline="0" dirty="0">
                <a:solidFill>
                  <a:srgbClr val="002060"/>
                </a:solidFill>
                <a:latin typeface="Century Gothic" panose="020B0502020202020204" pitchFamily="34" charset="0"/>
              </a:rPr>
              <a:t> that behaves similarly to the others in the imperfect.</a:t>
            </a:r>
            <a:endParaRPr lang="en-US" b="0" i="0" baseline="0" dirty="0"/>
          </a:p>
          <a:p>
            <a:endParaRPr lang="en-US" b="1" baseline="0" dirty="0"/>
          </a:p>
          <a:p>
            <a:r>
              <a:rPr lang="en-US" b="1" baseline="0" dirty="0"/>
              <a:t>Frequency</a:t>
            </a:r>
          </a:p>
          <a:p>
            <a:r>
              <a:rPr lang="en-US" b="0" baseline="0" dirty="0"/>
              <a:t>Verbs: </a:t>
            </a:r>
            <a:r>
              <a:rPr lang="en-US" b="0" baseline="0" dirty="0" err="1"/>
              <a:t>parler</a:t>
            </a:r>
            <a:r>
              <a:rPr lang="en-US" b="0" baseline="0" dirty="0"/>
              <a:t> [106]; </a:t>
            </a:r>
            <a:r>
              <a:rPr lang="en-US" b="0" baseline="0" dirty="0" err="1"/>
              <a:t>dessiner</a:t>
            </a:r>
            <a:r>
              <a:rPr lang="en-US" b="0" baseline="0" dirty="0"/>
              <a:t> [2086]; </a:t>
            </a:r>
            <a:r>
              <a:rPr lang="en-US" b="0" baseline="0" dirty="0" err="1"/>
              <a:t>jouer</a:t>
            </a:r>
            <a:r>
              <a:rPr lang="en-US" b="0" baseline="0" dirty="0"/>
              <a:t> [219]; </a:t>
            </a:r>
            <a:r>
              <a:rPr lang="en-US" b="0" baseline="0" dirty="0" err="1"/>
              <a:t>rouler</a:t>
            </a:r>
            <a:r>
              <a:rPr lang="en-US" b="0" baseline="0" dirty="0"/>
              <a:t> [2599].</a:t>
            </a:r>
          </a:p>
          <a:p>
            <a:r>
              <a:rPr lang="fr-FR" sz="1200" i="0" dirty="0" err="1">
                <a:solidFill>
                  <a:srgbClr val="002060"/>
                </a:solidFill>
                <a:latin typeface="Century Gothic" panose="020B0502020202020204" pitchFamily="34" charset="0"/>
              </a:rPr>
              <a:t>Nouns</a:t>
            </a:r>
            <a:r>
              <a:rPr lang="fr-FR" sz="1200" i="0" dirty="0">
                <a:solidFill>
                  <a:srgbClr val="002060"/>
                </a:solidFill>
                <a:latin typeface="Century Gothic" panose="020B0502020202020204" pitchFamily="34" charset="0"/>
              </a:rPr>
              <a:t>: animal [1002];</a:t>
            </a:r>
            <a:r>
              <a:rPr lang="fr-FR" sz="1200" i="0" baseline="0" dirty="0">
                <a:solidFill>
                  <a:srgbClr val="002060"/>
                </a:solidFill>
                <a:latin typeface="Century Gothic" panose="020B0502020202020204" pitchFamily="34" charset="0"/>
              </a:rPr>
              <a:t> maison [325]; vélo [4594]; parc [1240].</a:t>
            </a:r>
          </a:p>
          <a:p>
            <a:endParaRPr lang="fr-FR" sz="1200" i="0" baseline="0" dirty="0">
              <a:solidFill>
                <a:srgbClr val="002060"/>
              </a:solidFill>
              <a:latin typeface="Century Gothic" panose="020B0502020202020204" pitchFamily="34" charset="0"/>
            </a:endParaRPr>
          </a:p>
          <a:p>
            <a:r>
              <a:rPr lang="en-GB" sz="1200" b="0" i="0" kern="1200" dirty="0">
                <a:solidFill>
                  <a:schemeClr val="tx1"/>
                </a:solidFill>
                <a:effectLst/>
                <a:latin typeface="+mn-lt"/>
                <a:ea typeface="+mn-ea"/>
                <a:cs typeface="+mn-cs"/>
              </a:rPr>
              <a:t>Lonsdale, D. &amp; Le Bras, Y. (2009). </a:t>
            </a:r>
            <a:r>
              <a:rPr lang="en-GB" sz="1200" b="0" i="1" kern="1200" dirty="0">
                <a:solidFill>
                  <a:schemeClr val="tx1"/>
                </a:solidFill>
                <a:effectLst/>
                <a:latin typeface="+mn-lt"/>
                <a:ea typeface="+mn-ea"/>
                <a:cs typeface="+mn-cs"/>
              </a:rPr>
              <a:t>A frequency dictionary of French: Core vocabulary for learners</a:t>
            </a:r>
            <a:r>
              <a:rPr lang="en-GB" sz="1200" b="0" i="0" kern="1200" dirty="0">
                <a:solidFill>
                  <a:schemeClr val="tx1"/>
                </a:solidFill>
                <a:effectLst/>
                <a:latin typeface="+mn-lt"/>
                <a:ea typeface="+mn-ea"/>
                <a:cs typeface="+mn-cs"/>
              </a:rPr>
              <a:t>. London: Routledge    </a:t>
            </a:r>
            <a:endParaRPr lang="en-US" i="0" dirty="0"/>
          </a:p>
        </p:txBody>
      </p:sp>
      <p:sp>
        <p:nvSpPr>
          <p:cNvPr id="4" name="Slide Number Placeholder 3"/>
          <p:cNvSpPr>
            <a:spLocks noGrp="1"/>
          </p:cNvSpPr>
          <p:nvPr>
            <p:ph type="sldNum" sz="quarter" idx="5"/>
          </p:nvPr>
        </p:nvSpPr>
        <p:spPr/>
        <p:txBody>
          <a:bodyPr/>
          <a:lstStyle/>
          <a:p>
            <a:fld id="{672843D9-4757-4631-B0CD-BAA271821DF5}" type="slidenum">
              <a:rPr lang="en-GB" smtClean="0">
                <a:solidFill>
                  <a:prstClr val="black"/>
                </a:solidFill>
              </a:rPr>
              <a:pPr/>
              <a:t>12</a:t>
            </a:fld>
            <a:endParaRPr lang="en-GB">
              <a:solidFill>
                <a:prstClr val="black"/>
              </a:solidFill>
            </a:endParaRPr>
          </a:p>
        </p:txBody>
      </p:sp>
    </p:spTree>
    <p:extLst>
      <p:ext uri="{BB962C8B-B14F-4D97-AF65-F5344CB8AC3E}">
        <p14:creationId xmlns:p14="http://schemas.microsoft.com/office/powerpoint/2010/main" val="20388857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imperfect tense is required</a:t>
            </a:r>
            <a:r>
              <a:rPr lang="en-US" baseline="0" dirty="0"/>
              <a:t> for the first few slides, which talk about what the characters used to do every day - i.e. habitually.</a:t>
            </a:r>
          </a:p>
          <a:p>
            <a:r>
              <a:rPr lang="en-US" dirty="0"/>
              <a:t>Possible</a:t>
            </a:r>
            <a:r>
              <a:rPr lang="en-US" baseline="0" dirty="0"/>
              <a:t> responses: Nathalie... </a:t>
            </a:r>
            <a:r>
              <a:rPr lang="en-US" b="1" baseline="0" dirty="0" err="1"/>
              <a:t>parlait</a:t>
            </a:r>
            <a:r>
              <a:rPr lang="en-US" b="0" baseline="0" dirty="0"/>
              <a:t> </a:t>
            </a:r>
            <a:r>
              <a:rPr lang="en-US" baseline="0" dirty="0"/>
              <a:t>avec </a:t>
            </a:r>
            <a:r>
              <a:rPr lang="en-US" baseline="0" dirty="0" err="1"/>
              <a:t>ses</a:t>
            </a:r>
            <a:r>
              <a:rPr lang="en-US" baseline="0" dirty="0"/>
              <a:t> </a:t>
            </a:r>
            <a:r>
              <a:rPr lang="en-US" baseline="0" dirty="0" err="1"/>
              <a:t>animaux</a:t>
            </a:r>
            <a:r>
              <a:rPr lang="en-US" baseline="0" dirty="0"/>
              <a:t> ; </a:t>
            </a:r>
            <a:r>
              <a:rPr lang="en-US" b="1" baseline="0" dirty="0" err="1"/>
              <a:t>dessinait</a:t>
            </a:r>
            <a:r>
              <a:rPr lang="en-US" b="0" baseline="0" dirty="0"/>
              <a:t>; </a:t>
            </a:r>
            <a:r>
              <a:rPr lang="en-US" b="1" baseline="0" dirty="0" err="1"/>
              <a:t>jouait</a:t>
            </a:r>
            <a:r>
              <a:rPr lang="en-US" b="0" baseline="0" dirty="0"/>
              <a:t> avec des </a:t>
            </a:r>
            <a:r>
              <a:rPr lang="en-US" b="0" baseline="0" dirty="0" err="1"/>
              <a:t>maisons</a:t>
            </a:r>
            <a:r>
              <a:rPr lang="en-US" b="0" baseline="0" dirty="0"/>
              <a:t> ; </a:t>
            </a:r>
            <a:r>
              <a:rPr lang="en-US" b="1" baseline="0" dirty="0" err="1"/>
              <a:t>allait</a:t>
            </a:r>
            <a:r>
              <a:rPr lang="en-US" b="1" baseline="0" dirty="0"/>
              <a:t> </a:t>
            </a:r>
            <a:r>
              <a:rPr lang="en-US" b="0" baseline="0" dirty="0" err="1"/>
              <a:t>en</a:t>
            </a:r>
            <a:r>
              <a:rPr lang="en-US" b="0" baseline="0" dirty="0"/>
              <a:t> </a:t>
            </a:r>
            <a:r>
              <a:rPr lang="en-US" b="0" baseline="0" dirty="0" err="1"/>
              <a:t>vélo</a:t>
            </a:r>
            <a:r>
              <a:rPr lang="en-US" b="0" baseline="0" dirty="0"/>
              <a:t> ; </a:t>
            </a:r>
            <a:r>
              <a:rPr lang="en-US" b="1" baseline="0" dirty="0" err="1"/>
              <a:t>jouait</a:t>
            </a:r>
            <a:r>
              <a:rPr lang="en-US" b="0" baseline="0" dirty="0"/>
              <a:t> </a:t>
            </a:r>
            <a:r>
              <a:rPr lang="en-US" b="0" baseline="0" dirty="0" err="1"/>
              <a:t>dans</a:t>
            </a:r>
            <a:r>
              <a:rPr lang="en-US" b="0" baseline="0" dirty="0"/>
              <a:t> le </a:t>
            </a:r>
            <a:r>
              <a:rPr lang="en-US" b="0" baseline="0" dirty="0" err="1"/>
              <a:t>parc</a:t>
            </a:r>
            <a:r>
              <a:rPr lang="en-US" b="0" baseline="0" dirty="0"/>
              <a:t>.</a:t>
            </a:r>
          </a:p>
        </p:txBody>
      </p:sp>
      <p:sp>
        <p:nvSpPr>
          <p:cNvPr id="4" name="Slide Number Placeholder 3"/>
          <p:cNvSpPr>
            <a:spLocks noGrp="1"/>
          </p:cNvSpPr>
          <p:nvPr>
            <p:ph type="sldNum" sz="quarter" idx="5"/>
          </p:nvPr>
        </p:nvSpPr>
        <p:spPr/>
        <p:txBody>
          <a:bodyPr/>
          <a:lstStyle/>
          <a:p>
            <a:fld id="{672843D9-4757-4631-B0CD-BAA271821DF5}" type="slidenum">
              <a:rPr lang="en-GB" smtClean="0">
                <a:solidFill>
                  <a:prstClr val="black"/>
                </a:solidFill>
              </a:rPr>
              <a:pPr/>
              <a:t>13</a:t>
            </a:fld>
            <a:endParaRPr lang="en-GB">
              <a:solidFill>
                <a:prstClr val="black"/>
              </a:solidFill>
            </a:endParaRPr>
          </a:p>
        </p:txBody>
      </p:sp>
    </p:spTree>
    <p:extLst>
      <p:ext uri="{BB962C8B-B14F-4D97-AF65-F5344CB8AC3E}">
        <p14:creationId xmlns:p14="http://schemas.microsoft.com/office/powerpoint/2010/main" val="19829414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amount of vocabulary provided,</a:t>
            </a:r>
            <a:r>
              <a:rPr lang="en-US" baseline="0" dirty="0"/>
              <a:t> as well as the exact items chosen, will depend on the prior knowledge and ability of the learners completing the activity and your expectations of their performance in this task. This vocabulary slide can be printed off as a help sheet for learners if required.</a:t>
            </a:r>
          </a:p>
          <a:p>
            <a:endParaRPr lang="en-US" b="1" baseline="0" dirty="0"/>
          </a:p>
          <a:p>
            <a:r>
              <a:rPr lang="en-US" b="1" baseline="0" dirty="0"/>
              <a:t>Frequency</a:t>
            </a:r>
          </a:p>
          <a:p>
            <a:r>
              <a:rPr lang="en-US" baseline="0" dirty="0"/>
              <a:t>Verbs: </a:t>
            </a:r>
            <a:r>
              <a:rPr lang="en-GB" baseline="0" dirty="0" err="1"/>
              <a:t>dormir</a:t>
            </a:r>
            <a:r>
              <a:rPr lang="en-GB" baseline="0" dirty="0"/>
              <a:t> [1836]; </a:t>
            </a:r>
            <a:r>
              <a:rPr lang="en-GB" baseline="0" dirty="0" err="1"/>
              <a:t>entrer</a:t>
            </a:r>
            <a:r>
              <a:rPr lang="en-GB" baseline="0" dirty="0"/>
              <a:t> [337]; </a:t>
            </a:r>
            <a:r>
              <a:rPr lang="en-GB" baseline="0" dirty="0" err="1"/>
              <a:t>grimper</a:t>
            </a:r>
            <a:r>
              <a:rPr lang="en-GB" baseline="0" dirty="0"/>
              <a:t> [2646]; </a:t>
            </a:r>
            <a:r>
              <a:rPr lang="en-GB" baseline="0" dirty="0" err="1"/>
              <a:t>chasser</a:t>
            </a:r>
            <a:r>
              <a:rPr lang="en-GB" baseline="0" dirty="0"/>
              <a:t> [2364]; </a:t>
            </a:r>
            <a:r>
              <a:rPr lang="en-GB" baseline="0" dirty="0" err="1"/>
              <a:t>regarder</a:t>
            </a:r>
            <a:r>
              <a:rPr lang="en-GB" baseline="0" dirty="0"/>
              <a:t> [425]</a:t>
            </a:r>
          </a:p>
          <a:p>
            <a:r>
              <a:rPr lang="en-GB" i="0" baseline="0" dirty="0"/>
              <a:t>Nouns: arbre [2111]; </a:t>
            </a:r>
            <a:r>
              <a:rPr lang="en-GB" i="0" baseline="0" dirty="0" err="1"/>
              <a:t>papillon</a:t>
            </a:r>
            <a:r>
              <a:rPr lang="en-GB" i="0" baseline="0" dirty="0"/>
              <a:t> [&gt;5000]</a:t>
            </a:r>
            <a:endParaRPr lang="en-US" i="0" dirty="0"/>
          </a:p>
        </p:txBody>
      </p:sp>
      <p:sp>
        <p:nvSpPr>
          <p:cNvPr id="4" name="Slide Number Placeholder 3"/>
          <p:cNvSpPr>
            <a:spLocks noGrp="1"/>
          </p:cNvSpPr>
          <p:nvPr>
            <p:ph type="sldNum" sz="quarter" idx="5"/>
          </p:nvPr>
        </p:nvSpPr>
        <p:spPr/>
        <p:txBody>
          <a:bodyPr/>
          <a:lstStyle/>
          <a:p>
            <a:fld id="{672843D9-4757-4631-B0CD-BAA271821DF5}" type="slidenum">
              <a:rPr lang="en-GB" smtClean="0">
                <a:solidFill>
                  <a:prstClr val="black"/>
                </a:solidFill>
              </a:rPr>
              <a:pPr/>
              <a:t>14</a:t>
            </a:fld>
            <a:endParaRPr lang="en-GB">
              <a:solidFill>
                <a:prstClr val="black"/>
              </a:solidFill>
            </a:endParaRPr>
          </a:p>
        </p:txBody>
      </p:sp>
    </p:spTree>
    <p:extLst>
      <p:ext uri="{BB962C8B-B14F-4D97-AF65-F5344CB8AC3E}">
        <p14:creationId xmlns:p14="http://schemas.microsoft.com/office/powerpoint/2010/main" val="33362164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Possible</a:t>
            </a:r>
            <a:r>
              <a:rPr lang="en-US" baseline="0" dirty="0"/>
              <a:t> responses: (</a:t>
            </a:r>
            <a:r>
              <a:rPr lang="en-US" baseline="0" dirty="0" err="1"/>
              <a:t>il</a:t>
            </a:r>
            <a:r>
              <a:rPr lang="en-US" baseline="0" dirty="0"/>
              <a:t>) </a:t>
            </a:r>
            <a:r>
              <a:rPr lang="en-US" b="1" baseline="0" dirty="0" err="1"/>
              <a:t>dormait</a:t>
            </a:r>
            <a:r>
              <a:rPr lang="en-US" b="1" baseline="0" dirty="0"/>
              <a:t> </a:t>
            </a:r>
            <a:r>
              <a:rPr lang="en-US" baseline="0" dirty="0"/>
              <a:t>; </a:t>
            </a:r>
            <a:r>
              <a:rPr lang="en-US" b="1" baseline="0" dirty="0" err="1"/>
              <a:t>entrait</a:t>
            </a:r>
            <a:r>
              <a:rPr lang="en-US" baseline="0" dirty="0"/>
              <a:t> </a:t>
            </a:r>
            <a:r>
              <a:rPr lang="en-US" baseline="0" dirty="0" err="1"/>
              <a:t>dans</a:t>
            </a:r>
            <a:r>
              <a:rPr lang="en-US" baseline="0" dirty="0"/>
              <a:t> la </a:t>
            </a:r>
            <a:r>
              <a:rPr lang="en-US" baseline="0" dirty="0" err="1"/>
              <a:t>maison</a:t>
            </a:r>
            <a:r>
              <a:rPr lang="en-US" baseline="0" dirty="0"/>
              <a:t> ; </a:t>
            </a:r>
            <a:r>
              <a:rPr lang="en-US" b="1" baseline="0" dirty="0" err="1"/>
              <a:t>grimpait</a:t>
            </a:r>
            <a:r>
              <a:rPr lang="en-US" baseline="0" dirty="0"/>
              <a:t> </a:t>
            </a:r>
            <a:r>
              <a:rPr lang="en-US" baseline="0" dirty="0" err="1"/>
              <a:t>dans</a:t>
            </a:r>
            <a:r>
              <a:rPr lang="en-US" baseline="0" dirty="0"/>
              <a:t> un </a:t>
            </a:r>
            <a:r>
              <a:rPr lang="en-US" baseline="0" dirty="0" err="1"/>
              <a:t>arbre</a:t>
            </a:r>
            <a:r>
              <a:rPr lang="en-US" baseline="0" dirty="0"/>
              <a:t> ; </a:t>
            </a:r>
            <a:r>
              <a:rPr lang="en-US" b="1" baseline="0" dirty="0" err="1"/>
              <a:t>chassait</a:t>
            </a:r>
            <a:r>
              <a:rPr lang="en-US" baseline="0" dirty="0"/>
              <a:t> des </a:t>
            </a:r>
            <a:r>
              <a:rPr lang="en-US" baseline="0" dirty="0" err="1"/>
              <a:t>papillons</a:t>
            </a:r>
            <a:r>
              <a:rPr lang="en-US" baseline="0" dirty="0"/>
              <a:t> ; </a:t>
            </a:r>
            <a:r>
              <a:rPr lang="en-US" b="1" baseline="0" dirty="0" err="1"/>
              <a:t>regardait</a:t>
            </a:r>
            <a:r>
              <a:rPr lang="en-US" baseline="0" dirty="0"/>
              <a:t> le </a:t>
            </a:r>
            <a:r>
              <a:rPr lang="en-US" baseline="0" dirty="0" err="1"/>
              <a:t>jardin</a:t>
            </a:r>
            <a:endParaRPr lang="en-US" baseline="0" dirty="0"/>
          </a:p>
        </p:txBody>
      </p:sp>
      <p:sp>
        <p:nvSpPr>
          <p:cNvPr id="4" name="Slide Number Placeholder 3"/>
          <p:cNvSpPr>
            <a:spLocks noGrp="1"/>
          </p:cNvSpPr>
          <p:nvPr>
            <p:ph type="sldNum" sz="quarter" idx="5"/>
          </p:nvPr>
        </p:nvSpPr>
        <p:spPr/>
        <p:txBody>
          <a:bodyPr/>
          <a:lstStyle/>
          <a:p>
            <a:fld id="{672843D9-4757-4631-B0CD-BAA271821DF5}" type="slidenum">
              <a:rPr lang="en-GB" smtClean="0">
                <a:solidFill>
                  <a:prstClr val="black"/>
                </a:solidFill>
              </a:rPr>
              <a:pPr/>
              <a:t>15</a:t>
            </a:fld>
            <a:endParaRPr lang="en-GB">
              <a:solidFill>
                <a:prstClr val="black"/>
              </a:solidFill>
            </a:endParaRPr>
          </a:p>
        </p:txBody>
      </p:sp>
    </p:spTree>
    <p:extLst>
      <p:ext uri="{BB962C8B-B14F-4D97-AF65-F5344CB8AC3E}">
        <p14:creationId xmlns:p14="http://schemas.microsoft.com/office/powerpoint/2010/main" val="16464377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amount of vocabulary provided,</a:t>
            </a:r>
            <a:r>
              <a:rPr lang="en-US" baseline="0" dirty="0"/>
              <a:t> as well as the exact items chosen, will depend on the prior knowledge and ability of the learners completing the activity and your expectations of their performance in this task. This vocabulary slide can be printed off as a help sheet for learners if required.</a:t>
            </a:r>
          </a:p>
          <a:p>
            <a:endParaRPr lang="en-US" b="1" baseline="0" dirty="0"/>
          </a:p>
          <a:p>
            <a:r>
              <a:rPr lang="en-US" b="1" baseline="0" dirty="0"/>
              <a:t>Frequency</a:t>
            </a:r>
          </a:p>
          <a:p>
            <a:r>
              <a:rPr lang="en-US" b="1" baseline="0" dirty="0"/>
              <a:t>Verbs: </a:t>
            </a:r>
            <a:r>
              <a:rPr lang="en-US" b="0" baseline="0" dirty="0"/>
              <a:t>passer [90]; </a:t>
            </a:r>
            <a:r>
              <a:rPr lang="en-US" b="0" baseline="0" dirty="0" err="1"/>
              <a:t>rentrer</a:t>
            </a:r>
            <a:r>
              <a:rPr lang="en-US" b="0" baseline="0" dirty="0"/>
              <a:t> [952]</a:t>
            </a:r>
          </a:p>
          <a:p>
            <a:r>
              <a:rPr lang="en-US" b="1" baseline="0" dirty="0"/>
              <a:t>Noun: </a:t>
            </a:r>
            <a:r>
              <a:rPr lang="en-US" b="0" baseline="0" dirty="0"/>
              <a:t>temps [65]</a:t>
            </a:r>
          </a:p>
        </p:txBody>
      </p:sp>
      <p:sp>
        <p:nvSpPr>
          <p:cNvPr id="4" name="Slide Number Placeholder 3"/>
          <p:cNvSpPr>
            <a:spLocks noGrp="1"/>
          </p:cNvSpPr>
          <p:nvPr>
            <p:ph type="sldNum" sz="quarter" idx="5"/>
          </p:nvPr>
        </p:nvSpPr>
        <p:spPr/>
        <p:txBody>
          <a:bodyPr/>
          <a:lstStyle/>
          <a:p>
            <a:fld id="{672843D9-4757-4631-B0CD-BAA271821DF5}" type="slidenum">
              <a:rPr lang="en-GB" smtClean="0">
                <a:solidFill>
                  <a:prstClr val="black"/>
                </a:solidFill>
              </a:rPr>
              <a:pPr/>
              <a:t>17</a:t>
            </a:fld>
            <a:endParaRPr lang="en-GB">
              <a:solidFill>
                <a:prstClr val="black"/>
              </a:solidFill>
            </a:endParaRPr>
          </a:p>
        </p:txBody>
      </p:sp>
    </p:spTree>
    <p:extLst>
      <p:ext uri="{BB962C8B-B14F-4D97-AF65-F5344CB8AC3E}">
        <p14:creationId xmlns:p14="http://schemas.microsoft.com/office/powerpoint/2010/main" val="13140392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Possible</a:t>
            </a:r>
            <a:r>
              <a:rPr lang="en-US" baseline="0" dirty="0"/>
              <a:t> responses: Nathalie... </a:t>
            </a:r>
            <a:r>
              <a:rPr lang="en-US" b="1" baseline="0" dirty="0" err="1"/>
              <a:t>passait</a:t>
            </a:r>
            <a:r>
              <a:rPr lang="en-US" b="1" baseline="0" dirty="0"/>
              <a:t> du temps</a:t>
            </a:r>
            <a:r>
              <a:rPr lang="en-US" baseline="0" dirty="0"/>
              <a:t> avec Pompon ; </a:t>
            </a:r>
            <a:r>
              <a:rPr lang="en-US" b="1" baseline="0" dirty="0" err="1"/>
              <a:t>rentrait</a:t>
            </a:r>
            <a:r>
              <a:rPr lang="en-US" baseline="0" dirty="0"/>
              <a:t> à la </a:t>
            </a:r>
            <a:r>
              <a:rPr lang="en-US" baseline="0" dirty="0" err="1"/>
              <a:t>maison</a:t>
            </a:r>
            <a:endParaRPr lang="en-US" baseline="0" dirty="0"/>
          </a:p>
        </p:txBody>
      </p:sp>
      <p:sp>
        <p:nvSpPr>
          <p:cNvPr id="4" name="Slide Number Placeholder 3"/>
          <p:cNvSpPr>
            <a:spLocks noGrp="1"/>
          </p:cNvSpPr>
          <p:nvPr>
            <p:ph type="sldNum" sz="quarter" idx="5"/>
          </p:nvPr>
        </p:nvSpPr>
        <p:spPr/>
        <p:txBody>
          <a:bodyPr/>
          <a:lstStyle/>
          <a:p>
            <a:fld id="{672843D9-4757-4631-B0CD-BAA271821DF5}" type="slidenum">
              <a:rPr lang="en-GB" smtClean="0">
                <a:solidFill>
                  <a:prstClr val="black"/>
                </a:solidFill>
              </a:rPr>
              <a:pPr/>
              <a:t>18</a:t>
            </a:fld>
            <a:endParaRPr lang="en-GB">
              <a:solidFill>
                <a:prstClr val="black"/>
              </a:solidFill>
            </a:endParaRPr>
          </a:p>
        </p:txBody>
      </p:sp>
    </p:spTree>
    <p:extLst>
      <p:ext uri="{BB962C8B-B14F-4D97-AF65-F5344CB8AC3E}">
        <p14:creationId xmlns:p14="http://schemas.microsoft.com/office/powerpoint/2010/main" val="987218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amount of vocabulary provided,</a:t>
            </a:r>
            <a:r>
              <a:rPr lang="en-US" baseline="0" dirty="0"/>
              <a:t> as well as the exact items chosen, will depend on the prior knowledge and ability of the learners completing the activity and your expectations of their performance in this task. This vocabulary slide can be printed off as a help sheet for learners if required.</a:t>
            </a:r>
          </a:p>
          <a:p>
            <a:endParaRPr lang="en-US" b="1" baseline="0" dirty="0"/>
          </a:p>
          <a:p>
            <a:r>
              <a:rPr lang="en-US" b="1" baseline="0" dirty="0"/>
              <a:t>Frequency</a:t>
            </a:r>
          </a:p>
          <a:p>
            <a:r>
              <a:rPr lang="en-GB" baseline="0" dirty="0"/>
              <a:t>Verbs: partir [163]; </a:t>
            </a:r>
            <a:r>
              <a:rPr lang="en-GB" baseline="0" dirty="0" err="1"/>
              <a:t>rencontrer</a:t>
            </a:r>
            <a:r>
              <a:rPr lang="en-GB" baseline="0" dirty="0"/>
              <a:t> [329]; </a:t>
            </a:r>
          </a:p>
          <a:p>
            <a:r>
              <a:rPr lang="en-GB" baseline="0" dirty="0"/>
              <a:t>Nouns: oiseau [2435]; </a:t>
            </a:r>
            <a:r>
              <a:rPr lang="en-GB" baseline="0" dirty="0" err="1"/>
              <a:t>souris</a:t>
            </a:r>
            <a:r>
              <a:rPr lang="en-GB" baseline="0" dirty="0"/>
              <a:t> [4328]; </a:t>
            </a:r>
            <a:r>
              <a:rPr lang="en-GB" baseline="0" dirty="0" err="1"/>
              <a:t>poubelle</a:t>
            </a:r>
            <a:r>
              <a:rPr lang="en-GB" baseline="0" dirty="0"/>
              <a:t> [&gt;5000]; </a:t>
            </a:r>
            <a:r>
              <a:rPr lang="en-GB" baseline="0" dirty="0" err="1"/>
              <a:t>jardin</a:t>
            </a:r>
            <a:r>
              <a:rPr lang="en-GB" baseline="0" dirty="0"/>
              <a:t> [2284]; </a:t>
            </a:r>
            <a:r>
              <a:rPr lang="en-GB" baseline="0" dirty="0" err="1"/>
              <a:t>chien</a:t>
            </a:r>
            <a:r>
              <a:rPr lang="en-GB" baseline="0" dirty="0"/>
              <a:t> [1744]; rue [598].</a:t>
            </a:r>
          </a:p>
          <a:p>
            <a:r>
              <a:rPr lang="en-GB" baseline="0" dirty="0"/>
              <a:t>Adverb: rapidement [593] / </a:t>
            </a:r>
            <a:r>
              <a:rPr lang="en-GB" baseline="0" dirty="0" err="1"/>
              <a:t>vite</a:t>
            </a:r>
            <a:r>
              <a:rPr lang="en-GB" baseline="0" dirty="0"/>
              <a:t> [711]</a:t>
            </a:r>
          </a:p>
        </p:txBody>
      </p:sp>
      <p:sp>
        <p:nvSpPr>
          <p:cNvPr id="4" name="Slide Number Placeholder 3"/>
          <p:cNvSpPr>
            <a:spLocks noGrp="1"/>
          </p:cNvSpPr>
          <p:nvPr>
            <p:ph type="sldNum" sz="quarter" idx="5"/>
          </p:nvPr>
        </p:nvSpPr>
        <p:spPr/>
        <p:txBody>
          <a:bodyPr/>
          <a:lstStyle/>
          <a:p>
            <a:fld id="{672843D9-4757-4631-B0CD-BAA271821DF5}" type="slidenum">
              <a:rPr lang="en-GB" smtClean="0">
                <a:solidFill>
                  <a:prstClr val="black"/>
                </a:solidFill>
              </a:rPr>
              <a:pPr/>
              <a:t>19</a:t>
            </a:fld>
            <a:endParaRPr lang="en-GB">
              <a:solidFill>
                <a:prstClr val="black"/>
              </a:solidFill>
            </a:endParaRPr>
          </a:p>
        </p:txBody>
      </p:sp>
    </p:spTree>
    <p:extLst>
      <p:ext uri="{BB962C8B-B14F-4D97-AF65-F5344CB8AC3E}">
        <p14:creationId xmlns:p14="http://schemas.microsoft.com/office/powerpoint/2010/main" val="2417037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the perfect tense is required, to describe what happened on one particular day. Alternatives</a:t>
            </a:r>
            <a:r>
              <a:rPr lang="en-US" baseline="0" dirty="0"/>
              <a:t> are provided for the more difficult verbs.</a:t>
            </a:r>
            <a:endParaRPr lang="en-US" dirty="0"/>
          </a:p>
          <a:p>
            <a:r>
              <a:rPr lang="en-US" dirty="0"/>
              <a:t>Possible</a:t>
            </a:r>
            <a:r>
              <a:rPr lang="en-US" baseline="0" dirty="0"/>
              <a:t> responses: (</a:t>
            </a:r>
            <a:r>
              <a:rPr lang="en-US" baseline="0" dirty="0" err="1"/>
              <a:t>il</a:t>
            </a:r>
            <a:r>
              <a:rPr lang="en-US" baseline="0" dirty="0"/>
              <a:t>) </a:t>
            </a:r>
            <a:r>
              <a:rPr lang="en-US" b="1" baseline="0" dirty="0" err="1"/>
              <a:t>est</a:t>
            </a:r>
            <a:r>
              <a:rPr lang="en-US" b="1" baseline="0" dirty="0"/>
              <a:t> </a:t>
            </a:r>
            <a:r>
              <a:rPr lang="en-US" b="1" baseline="0" dirty="0" err="1"/>
              <a:t>parti</a:t>
            </a:r>
            <a:r>
              <a:rPr lang="en-US" b="1" baseline="0" dirty="0"/>
              <a:t> </a:t>
            </a:r>
            <a:r>
              <a:rPr lang="en-US" baseline="0" dirty="0"/>
              <a:t>; </a:t>
            </a:r>
            <a:r>
              <a:rPr lang="en-US" b="1" baseline="0" dirty="0"/>
              <a:t>a </a:t>
            </a:r>
            <a:r>
              <a:rPr lang="en-US" b="1" baseline="0" dirty="0" err="1"/>
              <a:t>chassé</a:t>
            </a:r>
            <a:r>
              <a:rPr lang="en-US" b="1" baseline="0" dirty="0"/>
              <a:t> </a:t>
            </a:r>
            <a:r>
              <a:rPr lang="en-US" baseline="0" dirty="0"/>
              <a:t>un </a:t>
            </a:r>
            <a:r>
              <a:rPr lang="en-US" baseline="0" dirty="0" err="1"/>
              <a:t>oiseau</a:t>
            </a:r>
            <a:r>
              <a:rPr lang="en-US" baseline="0" dirty="0"/>
              <a:t> </a:t>
            </a:r>
            <a:r>
              <a:rPr lang="en-US" baseline="0" dirty="0" err="1"/>
              <a:t>dans</a:t>
            </a:r>
            <a:r>
              <a:rPr lang="en-US" baseline="0" dirty="0"/>
              <a:t> le </a:t>
            </a:r>
            <a:r>
              <a:rPr lang="en-US" baseline="0" dirty="0" err="1"/>
              <a:t>jardin</a:t>
            </a:r>
            <a:r>
              <a:rPr lang="en-US" baseline="0" dirty="0"/>
              <a:t> ; </a:t>
            </a:r>
            <a:r>
              <a:rPr lang="en-US" b="1" baseline="0" dirty="0"/>
              <a:t>a </a:t>
            </a:r>
            <a:r>
              <a:rPr lang="en-US" b="1" baseline="0" dirty="0" err="1"/>
              <a:t>chassé</a:t>
            </a:r>
            <a:r>
              <a:rPr lang="en-US" b="1" baseline="0" dirty="0"/>
              <a:t> </a:t>
            </a:r>
            <a:r>
              <a:rPr lang="en-US" baseline="0" dirty="0" err="1"/>
              <a:t>une</a:t>
            </a:r>
            <a:r>
              <a:rPr lang="en-US" baseline="0" dirty="0"/>
              <a:t> </a:t>
            </a:r>
            <a:r>
              <a:rPr lang="en-US" baseline="0" dirty="0" err="1"/>
              <a:t>souris</a:t>
            </a:r>
            <a:r>
              <a:rPr lang="en-US" baseline="0" dirty="0"/>
              <a:t> </a:t>
            </a:r>
            <a:r>
              <a:rPr lang="en-US" baseline="0" dirty="0" err="1"/>
              <a:t>près</a:t>
            </a:r>
            <a:r>
              <a:rPr lang="en-US" baseline="0" dirty="0"/>
              <a:t> de la </a:t>
            </a:r>
            <a:r>
              <a:rPr lang="en-US" baseline="0" dirty="0" err="1"/>
              <a:t>poubelle</a:t>
            </a:r>
            <a:r>
              <a:rPr lang="en-US" baseline="0" dirty="0"/>
              <a:t> ; </a:t>
            </a:r>
          </a:p>
        </p:txBody>
      </p:sp>
      <p:sp>
        <p:nvSpPr>
          <p:cNvPr id="4" name="Slide Number Placeholder 3"/>
          <p:cNvSpPr>
            <a:spLocks noGrp="1"/>
          </p:cNvSpPr>
          <p:nvPr>
            <p:ph type="sldNum" sz="quarter" idx="5"/>
          </p:nvPr>
        </p:nvSpPr>
        <p:spPr/>
        <p:txBody>
          <a:bodyPr/>
          <a:lstStyle/>
          <a:p>
            <a:fld id="{672843D9-4757-4631-B0CD-BAA271821DF5}" type="slidenum">
              <a:rPr lang="en-GB" smtClean="0">
                <a:solidFill>
                  <a:prstClr val="black"/>
                </a:solidFill>
              </a:rPr>
              <a:pPr/>
              <a:t>20</a:t>
            </a:fld>
            <a:endParaRPr lang="en-GB">
              <a:solidFill>
                <a:prstClr val="black"/>
              </a:solidFill>
            </a:endParaRPr>
          </a:p>
        </p:txBody>
      </p:sp>
    </p:spTree>
    <p:extLst>
      <p:ext uri="{BB962C8B-B14F-4D97-AF65-F5344CB8AC3E}">
        <p14:creationId xmlns:p14="http://schemas.microsoft.com/office/powerpoint/2010/main" val="26389504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4" name="Google Shape;7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35795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Est </a:t>
            </a:r>
            <a:r>
              <a:rPr lang="en-US" b="1" baseline="0" dirty="0" err="1"/>
              <a:t>allé</a:t>
            </a:r>
            <a:r>
              <a:rPr lang="en-US" b="1" baseline="0" dirty="0"/>
              <a:t> </a:t>
            </a:r>
            <a:r>
              <a:rPr lang="en-US" b="0" baseline="0" dirty="0" err="1"/>
              <a:t>dans</a:t>
            </a:r>
            <a:r>
              <a:rPr lang="en-US" b="0" baseline="0" dirty="0"/>
              <a:t> la rue / </a:t>
            </a:r>
            <a:r>
              <a:rPr lang="en-US" b="1" baseline="0" dirty="0"/>
              <a:t>a </a:t>
            </a:r>
            <a:r>
              <a:rPr lang="en-US" b="1" baseline="0" dirty="0" err="1"/>
              <a:t>quitté</a:t>
            </a:r>
            <a:r>
              <a:rPr lang="en-US" b="1" baseline="0" dirty="0"/>
              <a:t> </a:t>
            </a:r>
            <a:r>
              <a:rPr lang="en-US" b="0" baseline="0" dirty="0"/>
              <a:t>le </a:t>
            </a:r>
            <a:r>
              <a:rPr lang="en-US" b="0" baseline="0" dirty="0" err="1"/>
              <a:t>jardin</a:t>
            </a:r>
            <a:r>
              <a:rPr lang="en-US" baseline="0" dirty="0"/>
              <a:t>; </a:t>
            </a:r>
            <a:r>
              <a:rPr lang="en-US" b="1" baseline="0" dirty="0"/>
              <a:t>a </a:t>
            </a:r>
            <a:r>
              <a:rPr lang="en-US" b="1" baseline="0" dirty="0" err="1"/>
              <a:t>rencontré</a:t>
            </a:r>
            <a:r>
              <a:rPr lang="en-US" b="1" baseline="0" dirty="0"/>
              <a:t> </a:t>
            </a:r>
            <a:r>
              <a:rPr lang="en-US" baseline="0" dirty="0"/>
              <a:t>un grand </a:t>
            </a:r>
            <a:r>
              <a:rPr lang="en-US" baseline="0" dirty="0" err="1"/>
              <a:t>chien</a:t>
            </a:r>
            <a:r>
              <a:rPr lang="en-US" baseline="0" dirty="0"/>
              <a:t>; </a:t>
            </a:r>
            <a:r>
              <a:rPr lang="en-US" b="1" baseline="0" dirty="0" err="1"/>
              <a:t>est</a:t>
            </a:r>
            <a:r>
              <a:rPr lang="en-US" b="1" baseline="0" dirty="0"/>
              <a:t> </a:t>
            </a:r>
            <a:r>
              <a:rPr lang="en-US" b="1" baseline="0" dirty="0" err="1"/>
              <a:t>parti</a:t>
            </a:r>
            <a:r>
              <a:rPr lang="en-US" b="1" baseline="0" dirty="0"/>
              <a:t> </a:t>
            </a:r>
            <a:r>
              <a:rPr lang="en-US" baseline="0" dirty="0" err="1"/>
              <a:t>rapidement</a:t>
            </a:r>
            <a:r>
              <a:rPr lang="en-US" baseline="0" dirty="0"/>
              <a:t> !</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21</a:t>
            </a:fld>
            <a:endParaRPr lang="en-GB">
              <a:solidFill>
                <a:prstClr val="black"/>
              </a:solidFill>
            </a:endParaRPr>
          </a:p>
        </p:txBody>
      </p:sp>
    </p:spTree>
    <p:extLst>
      <p:ext uri="{BB962C8B-B14F-4D97-AF65-F5344CB8AC3E}">
        <p14:creationId xmlns:p14="http://schemas.microsoft.com/office/powerpoint/2010/main" val="30089730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amount of vocabulary provided,</a:t>
            </a:r>
            <a:r>
              <a:rPr lang="en-US" baseline="0" dirty="0"/>
              <a:t> as well as the exact items chosen, will depend on the prior knowledge and ability of the learners completing the activity and your expectations of their performance in this task. This vocabulary slide can be printed off as a help sheet for learners if required.</a:t>
            </a:r>
          </a:p>
          <a:p>
            <a:endParaRPr lang="en-US" b="1" baseline="0" dirty="0"/>
          </a:p>
          <a:p>
            <a:r>
              <a:rPr lang="en-US" b="1" baseline="0" dirty="0"/>
              <a:t>Frequency</a:t>
            </a:r>
          </a:p>
          <a:p>
            <a:r>
              <a:rPr lang="en-US" baseline="0" dirty="0"/>
              <a:t>Verbs: </a:t>
            </a:r>
            <a:r>
              <a:rPr lang="en-US" baseline="0" dirty="0" err="1"/>
              <a:t>chercher</a:t>
            </a:r>
            <a:r>
              <a:rPr lang="en-US" baseline="0" dirty="0"/>
              <a:t> [336]; demander [80]</a:t>
            </a:r>
          </a:p>
          <a:p>
            <a:r>
              <a:rPr lang="en-US" i="0" baseline="0" dirty="0"/>
              <a:t>Nouns: panier [4461]; canapé [&lt;5000]; </a:t>
            </a:r>
            <a:r>
              <a:rPr lang="en-US" i="0" baseline="0" dirty="0" err="1"/>
              <a:t>grenouille</a:t>
            </a:r>
            <a:r>
              <a:rPr lang="en-US" i="0" baseline="0" dirty="0"/>
              <a:t> [&lt;5000]</a:t>
            </a:r>
          </a:p>
          <a:p>
            <a:r>
              <a:rPr lang="en-US" i="0" baseline="0" dirty="0"/>
              <a:t>Prepositions: </a:t>
            </a:r>
            <a:r>
              <a:rPr lang="en-GB" sz="1200" i="0" dirty="0">
                <a:solidFill>
                  <a:srgbClr val="002060"/>
                </a:solidFill>
                <a:latin typeface="Century Gothic" panose="020B0502020202020204" pitchFamily="34" charset="0"/>
              </a:rPr>
              <a:t>derrière [805];</a:t>
            </a:r>
            <a:r>
              <a:rPr lang="en-GB" sz="1200" i="0" baseline="0" dirty="0">
                <a:solidFill>
                  <a:srgbClr val="002060"/>
                </a:solidFill>
                <a:latin typeface="Century Gothic" panose="020B0502020202020204" pitchFamily="34" charset="0"/>
              </a:rPr>
              <a:t> </a:t>
            </a:r>
            <a:r>
              <a:rPr lang="en-GB" sz="1200" i="0" dirty="0">
                <a:solidFill>
                  <a:srgbClr val="002060"/>
                </a:solidFill>
                <a:latin typeface="Century Gothic" panose="020B0502020202020204" pitchFamily="34" charset="0"/>
              </a:rPr>
              <a:t>où [48]</a:t>
            </a:r>
            <a:endParaRPr lang="en-US" i="0" dirty="0"/>
          </a:p>
        </p:txBody>
      </p:sp>
      <p:sp>
        <p:nvSpPr>
          <p:cNvPr id="4" name="Slide Number Placeholder 3"/>
          <p:cNvSpPr>
            <a:spLocks noGrp="1"/>
          </p:cNvSpPr>
          <p:nvPr>
            <p:ph type="sldNum" sz="quarter" idx="5"/>
          </p:nvPr>
        </p:nvSpPr>
        <p:spPr/>
        <p:txBody>
          <a:bodyPr/>
          <a:lstStyle/>
          <a:p>
            <a:fld id="{672843D9-4757-4631-B0CD-BAA271821DF5}" type="slidenum">
              <a:rPr lang="en-GB" smtClean="0">
                <a:solidFill>
                  <a:prstClr val="black"/>
                </a:solidFill>
              </a:rPr>
              <a:pPr/>
              <a:t>22</a:t>
            </a:fld>
            <a:endParaRPr lang="en-GB">
              <a:solidFill>
                <a:prstClr val="black"/>
              </a:solidFill>
            </a:endParaRPr>
          </a:p>
        </p:txBody>
      </p:sp>
    </p:spTree>
    <p:extLst>
      <p:ext uri="{BB962C8B-B14F-4D97-AF65-F5344CB8AC3E}">
        <p14:creationId xmlns:p14="http://schemas.microsoft.com/office/powerpoint/2010/main" val="27677961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Possible</a:t>
            </a:r>
            <a:r>
              <a:rPr lang="en-US" baseline="0" dirty="0"/>
              <a:t> responses: Nathalie... </a:t>
            </a:r>
            <a:r>
              <a:rPr lang="en-US" b="1" baseline="0" dirty="0"/>
              <a:t>a </a:t>
            </a:r>
            <a:r>
              <a:rPr lang="en-US" b="1" baseline="0" dirty="0" err="1"/>
              <a:t>cherché</a:t>
            </a:r>
            <a:r>
              <a:rPr lang="en-US" b="1" baseline="0" dirty="0"/>
              <a:t> </a:t>
            </a:r>
            <a:r>
              <a:rPr lang="en-US" baseline="0" dirty="0"/>
              <a:t>Pompon </a:t>
            </a:r>
            <a:r>
              <a:rPr lang="en-US" baseline="0" dirty="0" err="1"/>
              <a:t>dans</a:t>
            </a:r>
            <a:r>
              <a:rPr lang="en-US" baseline="0" dirty="0"/>
              <a:t> la rue ; </a:t>
            </a:r>
            <a:r>
              <a:rPr lang="en-US" b="1" baseline="0" dirty="0"/>
              <a:t>a </a:t>
            </a:r>
            <a:r>
              <a:rPr lang="en-US" b="1" baseline="0" dirty="0" err="1"/>
              <a:t>cherché</a:t>
            </a:r>
            <a:r>
              <a:rPr lang="en-US" baseline="0" dirty="0"/>
              <a:t> Pompon </a:t>
            </a:r>
            <a:r>
              <a:rPr lang="en-US" baseline="0" dirty="0" err="1"/>
              <a:t>dans</a:t>
            </a:r>
            <a:r>
              <a:rPr lang="en-US" baseline="0" dirty="0"/>
              <a:t> le </a:t>
            </a:r>
            <a:r>
              <a:rPr lang="en-US" baseline="0" dirty="0" err="1"/>
              <a:t>jardin</a:t>
            </a:r>
            <a:endParaRPr lang="en-US" baseline="0" dirty="0"/>
          </a:p>
          <a:p>
            <a:endParaRPr lang="en-US" baseline="0" dirty="0"/>
          </a:p>
        </p:txBody>
      </p:sp>
      <p:sp>
        <p:nvSpPr>
          <p:cNvPr id="4" name="Slide Number Placeholder 3"/>
          <p:cNvSpPr>
            <a:spLocks noGrp="1"/>
          </p:cNvSpPr>
          <p:nvPr>
            <p:ph type="sldNum" sz="quarter" idx="5"/>
          </p:nvPr>
        </p:nvSpPr>
        <p:spPr/>
        <p:txBody>
          <a:bodyPr/>
          <a:lstStyle/>
          <a:p>
            <a:fld id="{672843D9-4757-4631-B0CD-BAA271821DF5}" type="slidenum">
              <a:rPr lang="en-GB" smtClean="0">
                <a:solidFill>
                  <a:prstClr val="black"/>
                </a:solidFill>
              </a:rPr>
              <a:pPr/>
              <a:t>23</a:t>
            </a:fld>
            <a:endParaRPr lang="en-GB">
              <a:solidFill>
                <a:prstClr val="black"/>
              </a:solidFill>
            </a:endParaRPr>
          </a:p>
        </p:txBody>
      </p:sp>
    </p:spTree>
    <p:extLst>
      <p:ext uri="{BB962C8B-B14F-4D97-AF65-F5344CB8AC3E}">
        <p14:creationId xmlns:p14="http://schemas.microsoft.com/office/powerpoint/2010/main" val="34025014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Possible</a:t>
            </a:r>
            <a:r>
              <a:rPr lang="en-US" baseline="0" dirty="0"/>
              <a:t> responses: Nathalie... </a:t>
            </a:r>
            <a:r>
              <a:rPr lang="en-US" b="1" baseline="0" dirty="0"/>
              <a:t>a </a:t>
            </a:r>
            <a:r>
              <a:rPr lang="en-US" b="1" baseline="0" dirty="0" err="1"/>
              <a:t>regardé</a:t>
            </a:r>
            <a:r>
              <a:rPr lang="en-US" b="1" baseline="0" dirty="0"/>
              <a:t> </a:t>
            </a:r>
            <a:r>
              <a:rPr lang="en-US" baseline="0" dirty="0" err="1"/>
              <a:t>dans</a:t>
            </a:r>
            <a:r>
              <a:rPr lang="en-US" baseline="0" dirty="0"/>
              <a:t> le panier de Pompon ; </a:t>
            </a:r>
            <a:r>
              <a:rPr lang="en-US" b="1" baseline="0" dirty="0"/>
              <a:t>a </a:t>
            </a:r>
            <a:r>
              <a:rPr lang="en-US" b="1" baseline="0" dirty="0" err="1"/>
              <a:t>cherché</a:t>
            </a:r>
            <a:r>
              <a:rPr lang="en-US" baseline="0" dirty="0"/>
              <a:t> derrière le canapé ; </a:t>
            </a:r>
            <a:r>
              <a:rPr lang="en-US" b="1" baseline="0" dirty="0"/>
              <a:t>a </a:t>
            </a:r>
            <a:r>
              <a:rPr lang="en-US" b="1" baseline="0" dirty="0" err="1"/>
              <a:t>grimpé</a:t>
            </a:r>
            <a:r>
              <a:rPr lang="en-US" b="1" baseline="0" dirty="0"/>
              <a:t> </a:t>
            </a:r>
            <a:r>
              <a:rPr lang="en-US" baseline="0" dirty="0" err="1"/>
              <a:t>dans</a:t>
            </a:r>
            <a:r>
              <a:rPr lang="en-US" baseline="0" dirty="0"/>
              <a:t> un </a:t>
            </a:r>
            <a:r>
              <a:rPr lang="en-US" baseline="0" dirty="0" err="1"/>
              <a:t>arbre</a:t>
            </a:r>
            <a:r>
              <a:rPr lang="en-US" baseline="0" dirty="0"/>
              <a:t> pour </a:t>
            </a:r>
            <a:r>
              <a:rPr lang="en-US" baseline="0" dirty="0" err="1"/>
              <a:t>chercher</a:t>
            </a:r>
            <a:r>
              <a:rPr lang="en-US" baseline="0" dirty="0"/>
              <a:t> Pompon ; </a:t>
            </a:r>
            <a:r>
              <a:rPr lang="en-US" b="1" baseline="0" dirty="0"/>
              <a:t>a </a:t>
            </a:r>
            <a:r>
              <a:rPr lang="en-US" b="1" baseline="0" dirty="0" err="1"/>
              <a:t>demandé</a:t>
            </a:r>
            <a:r>
              <a:rPr lang="en-US" b="1" baseline="0" dirty="0"/>
              <a:t> </a:t>
            </a:r>
            <a:r>
              <a:rPr lang="en-US" baseline="0" dirty="0"/>
              <a:t>à </a:t>
            </a:r>
            <a:r>
              <a:rPr lang="en-US" baseline="0" dirty="0" err="1"/>
              <a:t>une</a:t>
            </a:r>
            <a:r>
              <a:rPr lang="en-US" baseline="0" dirty="0"/>
              <a:t> </a:t>
            </a:r>
            <a:r>
              <a:rPr lang="en-US" baseline="0" dirty="0" err="1"/>
              <a:t>grenouille</a:t>
            </a:r>
            <a:r>
              <a:rPr lang="en-US" baseline="0" dirty="0"/>
              <a:t> </a:t>
            </a:r>
            <a:r>
              <a:rPr lang="en-US" baseline="0" dirty="0" err="1"/>
              <a:t>où</a:t>
            </a:r>
            <a:r>
              <a:rPr lang="en-US" baseline="0" dirty="0"/>
              <a:t> </a:t>
            </a:r>
            <a:r>
              <a:rPr lang="en-US" baseline="0" dirty="0" err="1"/>
              <a:t>était</a:t>
            </a:r>
            <a:r>
              <a:rPr lang="en-US" baseline="0" dirty="0"/>
              <a:t> Pompon !</a:t>
            </a:r>
          </a:p>
          <a:p>
            <a:endParaRPr lang="en-US" baseline="0" dirty="0"/>
          </a:p>
        </p:txBody>
      </p:sp>
      <p:sp>
        <p:nvSpPr>
          <p:cNvPr id="4" name="Slide Number Placeholder 3"/>
          <p:cNvSpPr>
            <a:spLocks noGrp="1"/>
          </p:cNvSpPr>
          <p:nvPr>
            <p:ph type="sldNum" sz="quarter" idx="5"/>
          </p:nvPr>
        </p:nvSpPr>
        <p:spPr/>
        <p:txBody>
          <a:bodyPr/>
          <a:lstStyle/>
          <a:p>
            <a:fld id="{672843D9-4757-4631-B0CD-BAA271821DF5}" type="slidenum">
              <a:rPr lang="en-GB" smtClean="0">
                <a:solidFill>
                  <a:prstClr val="black"/>
                </a:solidFill>
              </a:rPr>
              <a:pPr/>
              <a:t>24</a:t>
            </a:fld>
            <a:endParaRPr lang="en-GB">
              <a:solidFill>
                <a:prstClr val="black"/>
              </a:solidFill>
            </a:endParaRPr>
          </a:p>
        </p:txBody>
      </p:sp>
    </p:spTree>
    <p:extLst>
      <p:ext uri="{BB962C8B-B14F-4D97-AF65-F5344CB8AC3E}">
        <p14:creationId xmlns:p14="http://schemas.microsoft.com/office/powerpoint/2010/main" val="2965653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amount of vocabulary provided,</a:t>
            </a:r>
            <a:r>
              <a:rPr lang="en-US" baseline="0" dirty="0"/>
              <a:t> as well as the exact items chosen, will depend on the prior knowledge and ability of the learners completing the activity and your expectations of their performance in this task. This vocabulary slide can be printed off as a help sheet for learners if required.</a:t>
            </a:r>
          </a:p>
          <a:p>
            <a:endParaRPr lang="en-US" b="1" baseline="0" dirty="0"/>
          </a:p>
          <a:p>
            <a:r>
              <a:rPr lang="en-US" b="1" baseline="0" dirty="0"/>
              <a:t>Frequency</a:t>
            </a:r>
          </a:p>
          <a:p>
            <a:r>
              <a:rPr lang="en-US" b="0" baseline="0" dirty="0"/>
              <a:t>Verbs: </a:t>
            </a:r>
            <a:r>
              <a:rPr lang="en-US" b="0" baseline="0" dirty="0" err="1"/>
              <a:t>laisser</a:t>
            </a:r>
            <a:r>
              <a:rPr lang="en-US" b="0" baseline="0" dirty="0"/>
              <a:t> [196]; imaginer [840]; </a:t>
            </a:r>
            <a:r>
              <a:rPr lang="en-US" b="0" baseline="0" dirty="0" err="1"/>
              <a:t>penser</a:t>
            </a:r>
            <a:r>
              <a:rPr lang="en-US" b="0" baseline="0" dirty="0"/>
              <a:t> [116]; </a:t>
            </a:r>
            <a:r>
              <a:rPr lang="en-US" b="0" baseline="0" dirty="0" err="1"/>
              <a:t>rester</a:t>
            </a:r>
            <a:r>
              <a:rPr lang="en-US" b="0" baseline="0" dirty="0"/>
              <a:t> [100]; </a:t>
            </a:r>
            <a:r>
              <a:rPr lang="en-US" b="0" baseline="0" dirty="0" err="1"/>
              <a:t>trouver</a:t>
            </a:r>
            <a:r>
              <a:rPr lang="en-US" b="0" baseline="0" dirty="0"/>
              <a:t> [83]</a:t>
            </a:r>
          </a:p>
          <a:p>
            <a:r>
              <a:rPr lang="en-US" b="0" baseline="0" dirty="0"/>
              <a:t>Nouns: </a:t>
            </a:r>
            <a:r>
              <a:rPr lang="en-US" b="0" baseline="0" dirty="0" err="1"/>
              <a:t>nourriture</a:t>
            </a:r>
            <a:r>
              <a:rPr lang="en-US" b="0" baseline="0" dirty="0"/>
              <a:t> [2285]</a:t>
            </a:r>
          </a:p>
          <a:p>
            <a:r>
              <a:rPr lang="en-US" b="0" baseline="0" dirty="0"/>
              <a:t>Adverbs: par </a:t>
            </a:r>
            <a:r>
              <a:rPr lang="en-US" b="0" baseline="0" dirty="0" err="1"/>
              <a:t>terre</a:t>
            </a:r>
            <a:r>
              <a:rPr lang="en-US" b="0" baseline="0" dirty="0"/>
              <a:t> – par [21] </a:t>
            </a:r>
            <a:r>
              <a:rPr lang="en-US" b="0" baseline="0" dirty="0" err="1"/>
              <a:t>terre</a:t>
            </a:r>
            <a:r>
              <a:rPr lang="en-US" b="0" baseline="0" dirty="0"/>
              <a:t> [430]</a:t>
            </a:r>
          </a:p>
          <a:p>
            <a:r>
              <a:rPr lang="en-US" b="0" baseline="0" dirty="0"/>
              <a:t>Prepositions: </a:t>
            </a:r>
            <a:r>
              <a:rPr lang="en-GB" sz="1200" i="0" dirty="0">
                <a:solidFill>
                  <a:srgbClr val="002060"/>
                </a:solidFill>
                <a:latin typeface="Century Gothic" panose="020B0502020202020204" pitchFamily="34" charset="0"/>
              </a:rPr>
              <a:t>à </a:t>
            </a:r>
            <a:r>
              <a:rPr lang="en-GB" sz="1200" i="0" dirty="0" err="1">
                <a:solidFill>
                  <a:srgbClr val="002060"/>
                </a:solidFill>
                <a:latin typeface="Century Gothic" panose="020B0502020202020204" pitchFamily="34" charset="0"/>
              </a:rPr>
              <a:t>côté</a:t>
            </a:r>
            <a:r>
              <a:rPr lang="en-GB" sz="1200" i="0" dirty="0">
                <a:solidFill>
                  <a:srgbClr val="002060"/>
                </a:solidFill>
                <a:latin typeface="Century Gothic" panose="020B0502020202020204" pitchFamily="34" charset="0"/>
              </a:rPr>
              <a:t> de </a:t>
            </a:r>
            <a:r>
              <a:rPr lang="en-US" b="0" i="0" baseline="0" dirty="0"/>
              <a:t>– </a:t>
            </a:r>
            <a:r>
              <a:rPr lang="en-GB" sz="1200" i="0" dirty="0">
                <a:solidFill>
                  <a:srgbClr val="002060"/>
                </a:solidFill>
                <a:latin typeface="Century Gothic" panose="020B0502020202020204" pitchFamily="34" charset="0"/>
              </a:rPr>
              <a:t>à [4]</a:t>
            </a:r>
            <a:r>
              <a:rPr lang="en-GB" sz="1200" i="0" baseline="0" dirty="0">
                <a:solidFill>
                  <a:srgbClr val="002060"/>
                </a:solidFill>
                <a:latin typeface="Century Gothic" panose="020B0502020202020204" pitchFamily="34" charset="0"/>
              </a:rPr>
              <a:t> </a:t>
            </a:r>
            <a:r>
              <a:rPr lang="en-GB" sz="1200" i="0" dirty="0" err="1">
                <a:solidFill>
                  <a:srgbClr val="002060"/>
                </a:solidFill>
                <a:latin typeface="Century Gothic" panose="020B0502020202020204" pitchFamily="34" charset="0"/>
              </a:rPr>
              <a:t>côté</a:t>
            </a:r>
            <a:r>
              <a:rPr lang="en-GB" sz="1200" i="0" dirty="0">
                <a:solidFill>
                  <a:srgbClr val="002060"/>
                </a:solidFill>
                <a:latin typeface="Century Gothic" panose="020B0502020202020204" pitchFamily="34" charset="0"/>
              </a:rPr>
              <a:t> [123] de [2]</a:t>
            </a:r>
            <a:endParaRPr lang="en-US" b="0" i="0" baseline="0" dirty="0"/>
          </a:p>
        </p:txBody>
      </p:sp>
      <p:sp>
        <p:nvSpPr>
          <p:cNvPr id="4" name="Slide Number Placeholder 3"/>
          <p:cNvSpPr>
            <a:spLocks noGrp="1"/>
          </p:cNvSpPr>
          <p:nvPr>
            <p:ph type="sldNum" sz="quarter" idx="5"/>
          </p:nvPr>
        </p:nvSpPr>
        <p:spPr/>
        <p:txBody>
          <a:bodyPr/>
          <a:lstStyle/>
          <a:p>
            <a:fld id="{672843D9-4757-4631-B0CD-BAA271821DF5}" type="slidenum">
              <a:rPr lang="en-GB" smtClean="0">
                <a:solidFill>
                  <a:prstClr val="black"/>
                </a:solidFill>
              </a:rPr>
              <a:pPr/>
              <a:t>25</a:t>
            </a:fld>
            <a:endParaRPr lang="en-GB">
              <a:solidFill>
                <a:prstClr val="black"/>
              </a:solidFill>
            </a:endParaRPr>
          </a:p>
        </p:txBody>
      </p:sp>
    </p:spTree>
    <p:extLst>
      <p:ext uri="{BB962C8B-B14F-4D97-AF65-F5344CB8AC3E}">
        <p14:creationId xmlns:p14="http://schemas.microsoft.com/office/powerpoint/2010/main" val="36486695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Words in brackets are possible</a:t>
            </a:r>
            <a:r>
              <a:rPr lang="en-US" baseline="0" dirty="0"/>
              <a:t> extended responses for more able learners.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Possible</a:t>
            </a:r>
            <a:r>
              <a:rPr lang="en-US" baseline="0" dirty="0"/>
              <a:t> responses: Nathalie... </a:t>
            </a:r>
            <a:r>
              <a:rPr lang="en-US" b="1" baseline="0" dirty="0"/>
              <a:t>a </a:t>
            </a:r>
            <a:r>
              <a:rPr lang="en-US" b="1" baseline="0" dirty="0" err="1"/>
              <a:t>imaginé</a:t>
            </a:r>
            <a:r>
              <a:rPr lang="en-US" b="1" baseline="0" dirty="0"/>
              <a:t> </a:t>
            </a:r>
            <a:r>
              <a:rPr lang="en-US" b="0" baseline="0" dirty="0"/>
              <a:t>/</a:t>
            </a:r>
            <a:r>
              <a:rPr lang="en-US" b="1" baseline="0" dirty="0"/>
              <a:t> </a:t>
            </a:r>
            <a:r>
              <a:rPr lang="en-US" b="1" baseline="0" dirty="0" err="1"/>
              <a:t>pensé</a:t>
            </a:r>
            <a:r>
              <a:rPr lang="en-US" b="1" baseline="0" dirty="0"/>
              <a:t> à </a:t>
            </a:r>
            <a:r>
              <a:rPr lang="en-US" baseline="0" dirty="0"/>
              <a:t>Pompon; </a:t>
            </a:r>
            <a:r>
              <a:rPr lang="en-US" b="1" baseline="0" dirty="0"/>
              <a:t>a </a:t>
            </a:r>
            <a:r>
              <a:rPr lang="en-US" b="1" baseline="0" dirty="0" err="1"/>
              <a:t>laissé</a:t>
            </a:r>
            <a:r>
              <a:rPr lang="en-US" b="1" baseline="0" dirty="0"/>
              <a:t> </a:t>
            </a:r>
            <a:r>
              <a:rPr lang="en-US" baseline="0" dirty="0"/>
              <a:t>la </a:t>
            </a:r>
            <a:r>
              <a:rPr lang="en-US" baseline="0" dirty="0" err="1"/>
              <a:t>nourriture</a:t>
            </a:r>
            <a:r>
              <a:rPr lang="en-US" baseline="0" dirty="0"/>
              <a:t> pour le chat par </a:t>
            </a:r>
            <a:r>
              <a:rPr lang="en-US" baseline="0" dirty="0" err="1"/>
              <a:t>terre</a:t>
            </a:r>
            <a:r>
              <a:rPr lang="en-US" baseline="0" dirty="0"/>
              <a:t> (pour </a:t>
            </a:r>
            <a:r>
              <a:rPr lang="en-US" baseline="0" dirty="0" err="1"/>
              <a:t>attirer</a:t>
            </a:r>
            <a:r>
              <a:rPr lang="en-US" baseline="0" dirty="0"/>
              <a:t> Pompon) ; </a:t>
            </a:r>
            <a:r>
              <a:rPr lang="en-US" b="1" baseline="0" dirty="0" err="1"/>
              <a:t>est</a:t>
            </a:r>
            <a:r>
              <a:rPr lang="en-US" b="1" baseline="0" dirty="0"/>
              <a:t> </a:t>
            </a:r>
            <a:r>
              <a:rPr lang="en-US" b="1" i="0" baseline="0" dirty="0" err="1"/>
              <a:t>resté</a:t>
            </a:r>
            <a:r>
              <a:rPr lang="en-US" b="1" i="0" baseline="0" dirty="0"/>
              <a:t> </a:t>
            </a:r>
            <a:r>
              <a:rPr lang="en-GB" sz="1200" b="0" i="0" dirty="0">
                <a:solidFill>
                  <a:srgbClr val="002060"/>
                </a:solidFill>
                <a:latin typeface="Century Gothic" panose="020B0502020202020204" pitchFamily="34" charset="0"/>
              </a:rPr>
              <a:t>a côté du</a:t>
            </a:r>
            <a:r>
              <a:rPr lang="en-GB" sz="1200" b="0" i="0" baseline="0" dirty="0">
                <a:solidFill>
                  <a:srgbClr val="002060"/>
                </a:solidFill>
                <a:latin typeface="Century Gothic" panose="020B0502020202020204" pitchFamily="34" charset="0"/>
              </a:rPr>
              <a:t> panier de Pompon </a:t>
            </a:r>
            <a:endParaRPr lang="en-GB" sz="1200" b="0" i="0" dirty="0">
              <a:solidFill>
                <a:srgbClr val="002060"/>
              </a:solidFill>
              <a:latin typeface="Century Gothic" panose="020B0502020202020204" pitchFamily="34" charset="0"/>
            </a:endParaRPr>
          </a:p>
          <a:p>
            <a:endParaRPr lang="en-US" baseline="0" dirty="0"/>
          </a:p>
          <a:p>
            <a:endParaRPr lang="en-US" dirty="0"/>
          </a:p>
          <a:p>
            <a:endParaRPr lang="en-US" dirty="0"/>
          </a:p>
        </p:txBody>
      </p:sp>
      <p:sp>
        <p:nvSpPr>
          <p:cNvPr id="4" name="Slide Number Placeholder 3"/>
          <p:cNvSpPr>
            <a:spLocks noGrp="1"/>
          </p:cNvSpPr>
          <p:nvPr>
            <p:ph type="sldNum" sz="quarter" idx="5"/>
          </p:nvPr>
        </p:nvSpPr>
        <p:spPr/>
        <p:txBody>
          <a:bodyPr/>
          <a:lstStyle/>
          <a:p>
            <a:fld id="{672843D9-4757-4631-B0CD-BAA271821DF5}" type="slidenum">
              <a:rPr lang="en-GB" smtClean="0">
                <a:solidFill>
                  <a:prstClr val="black"/>
                </a:solidFill>
              </a:rPr>
              <a:pPr/>
              <a:t>26</a:t>
            </a:fld>
            <a:endParaRPr lang="en-GB">
              <a:solidFill>
                <a:prstClr val="black"/>
              </a:solidFill>
            </a:endParaRPr>
          </a:p>
        </p:txBody>
      </p:sp>
    </p:spTree>
    <p:extLst>
      <p:ext uri="{BB962C8B-B14F-4D97-AF65-F5344CB8AC3E}">
        <p14:creationId xmlns:p14="http://schemas.microsoft.com/office/powerpoint/2010/main" val="16516360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Possible</a:t>
            </a:r>
            <a:r>
              <a:rPr lang="en-US" baseline="0" dirty="0"/>
              <a:t> responses: Pompon... </a:t>
            </a:r>
            <a:r>
              <a:rPr lang="en-US" b="1" baseline="0" dirty="0" err="1"/>
              <a:t>est</a:t>
            </a:r>
            <a:r>
              <a:rPr lang="en-US" b="1" baseline="0" dirty="0"/>
              <a:t> </a:t>
            </a:r>
            <a:r>
              <a:rPr lang="en-US" b="1" baseline="0" dirty="0" err="1"/>
              <a:t>allé</a:t>
            </a:r>
            <a:r>
              <a:rPr lang="en-US" b="1" baseline="0" dirty="0"/>
              <a:t> </a:t>
            </a:r>
            <a:r>
              <a:rPr lang="en-US" baseline="0" dirty="0" err="1"/>
              <a:t>dans</a:t>
            </a:r>
            <a:r>
              <a:rPr lang="en-US" baseline="0" dirty="0"/>
              <a:t> la rue; </a:t>
            </a:r>
            <a:r>
              <a:rPr lang="en-US" b="1" baseline="0" dirty="0" err="1"/>
              <a:t>est</a:t>
            </a:r>
            <a:r>
              <a:rPr lang="en-US" b="1" baseline="0" dirty="0"/>
              <a:t> </a:t>
            </a:r>
            <a:r>
              <a:rPr lang="en-US" b="1" baseline="0" dirty="0" err="1"/>
              <a:t>rentré</a:t>
            </a:r>
            <a:r>
              <a:rPr lang="en-US" b="1" baseline="0" dirty="0"/>
              <a:t> </a:t>
            </a:r>
            <a:r>
              <a:rPr lang="en-US" baseline="0" dirty="0"/>
              <a:t>à la </a:t>
            </a:r>
            <a:r>
              <a:rPr lang="en-US" baseline="0" dirty="0" err="1"/>
              <a:t>maison</a:t>
            </a:r>
            <a:r>
              <a:rPr lang="en-US" baseline="0" dirty="0"/>
              <a:t> ; </a:t>
            </a:r>
            <a:r>
              <a:rPr lang="en-US" b="1" baseline="0" dirty="0"/>
              <a:t>a </a:t>
            </a:r>
            <a:r>
              <a:rPr lang="en-US" b="1" baseline="0" dirty="0" err="1"/>
              <a:t>regardé</a:t>
            </a:r>
            <a:r>
              <a:rPr lang="en-US" b="1" baseline="0" dirty="0"/>
              <a:t> </a:t>
            </a:r>
            <a:r>
              <a:rPr lang="en-US" baseline="0" dirty="0" err="1"/>
              <a:t>sa</a:t>
            </a:r>
            <a:r>
              <a:rPr lang="en-US" baseline="0" dirty="0"/>
              <a:t> </a:t>
            </a:r>
            <a:r>
              <a:rPr lang="en-US" baseline="0" dirty="0" err="1"/>
              <a:t>nourriture</a:t>
            </a:r>
            <a:r>
              <a:rPr lang="en-US" baseline="0" dirty="0"/>
              <a:t>; </a:t>
            </a:r>
            <a:r>
              <a:rPr lang="en-US" b="1" baseline="0" dirty="0" err="1"/>
              <a:t>est</a:t>
            </a:r>
            <a:r>
              <a:rPr lang="en-US" b="1" baseline="0" dirty="0"/>
              <a:t> </a:t>
            </a:r>
            <a:r>
              <a:rPr lang="en-US" b="1" baseline="0" dirty="0" err="1"/>
              <a:t>allé</a:t>
            </a:r>
            <a:r>
              <a:rPr lang="en-US" b="1" baseline="0" dirty="0"/>
              <a:t> </a:t>
            </a:r>
            <a:r>
              <a:rPr lang="en-US" baseline="0" dirty="0" err="1"/>
              <a:t>jusqu'à</a:t>
            </a:r>
            <a:r>
              <a:rPr lang="en-US" baseline="0" dirty="0"/>
              <a:t> son panier.</a:t>
            </a:r>
          </a:p>
        </p:txBody>
      </p:sp>
      <p:sp>
        <p:nvSpPr>
          <p:cNvPr id="4" name="Slide Number Placeholder 3"/>
          <p:cNvSpPr>
            <a:spLocks noGrp="1"/>
          </p:cNvSpPr>
          <p:nvPr>
            <p:ph type="sldNum" sz="quarter" idx="5"/>
          </p:nvPr>
        </p:nvSpPr>
        <p:spPr/>
        <p:txBody>
          <a:bodyPr/>
          <a:lstStyle/>
          <a:p>
            <a:fld id="{672843D9-4757-4631-B0CD-BAA271821DF5}" type="slidenum">
              <a:rPr lang="en-GB" smtClean="0">
                <a:solidFill>
                  <a:prstClr val="black"/>
                </a:solidFill>
              </a:rPr>
              <a:pPr/>
              <a:t>27</a:t>
            </a:fld>
            <a:endParaRPr lang="en-GB">
              <a:solidFill>
                <a:prstClr val="black"/>
              </a:solidFill>
            </a:endParaRPr>
          </a:p>
        </p:txBody>
      </p:sp>
    </p:spTree>
    <p:extLst>
      <p:ext uri="{BB962C8B-B14F-4D97-AF65-F5344CB8AC3E}">
        <p14:creationId xmlns:p14="http://schemas.microsoft.com/office/powerpoint/2010/main" val="26658281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N.B. there is the possibility</a:t>
            </a:r>
            <a:r>
              <a:rPr lang="en-US" baseline="0" dirty="0"/>
              <a:t> to use the imperfect here to describe the ONGOING event of Nathalie's sleeping! (linking to another teaching sequence on that particular function of the imperfect).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Possible</a:t>
            </a:r>
            <a:r>
              <a:rPr lang="en-US" baseline="0" dirty="0"/>
              <a:t> responses: Pompon... </a:t>
            </a:r>
            <a:r>
              <a:rPr lang="en-US" b="1" baseline="0" dirty="0"/>
              <a:t>a </a:t>
            </a:r>
            <a:r>
              <a:rPr lang="en-US" b="1" baseline="0" dirty="0" err="1"/>
              <a:t>trouvé</a:t>
            </a:r>
            <a:r>
              <a:rPr lang="en-US" b="1" baseline="0" dirty="0"/>
              <a:t> </a:t>
            </a:r>
            <a:r>
              <a:rPr lang="en-US" b="0" baseline="0" dirty="0"/>
              <a:t>Nathalie </a:t>
            </a:r>
            <a:r>
              <a:rPr lang="en-US" b="0" baseline="0" dirty="0" err="1"/>
              <a:t>dans</a:t>
            </a:r>
            <a:r>
              <a:rPr lang="en-US" b="0" baseline="0" dirty="0"/>
              <a:t> son</a:t>
            </a:r>
            <a:r>
              <a:rPr lang="en-US" baseline="0" dirty="0"/>
              <a:t> panier ; Nathalie et Pompon </a:t>
            </a:r>
            <a:r>
              <a:rPr lang="en-US" b="1" baseline="0" dirty="0" err="1"/>
              <a:t>étaient</a:t>
            </a:r>
            <a:r>
              <a:rPr lang="en-US" b="1" baseline="0" dirty="0"/>
              <a:t> contents.</a:t>
            </a:r>
            <a:endParaRPr lang="en-US" b="0" baseline="0" dirty="0"/>
          </a:p>
        </p:txBody>
      </p:sp>
      <p:sp>
        <p:nvSpPr>
          <p:cNvPr id="4" name="Slide Number Placeholder 3"/>
          <p:cNvSpPr>
            <a:spLocks noGrp="1"/>
          </p:cNvSpPr>
          <p:nvPr>
            <p:ph type="sldNum" sz="quarter" idx="5"/>
          </p:nvPr>
        </p:nvSpPr>
        <p:spPr/>
        <p:txBody>
          <a:bodyPr/>
          <a:lstStyle/>
          <a:p>
            <a:fld id="{672843D9-4757-4631-B0CD-BAA271821DF5}" type="slidenum">
              <a:rPr lang="en-GB" smtClean="0">
                <a:solidFill>
                  <a:prstClr val="black"/>
                </a:solidFill>
              </a:rPr>
              <a:pPr/>
              <a:t>28</a:t>
            </a:fld>
            <a:endParaRPr lang="en-GB">
              <a:solidFill>
                <a:prstClr val="black"/>
              </a:solidFill>
            </a:endParaRPr>
          </a:p>
        </p:txBody>
      </p:sp>
    </p:spTree>
    <p:extLst>
      <p:ext uri="{BB962C8B-B14F-4D97-AF65-F5344CB8AC3E}">
        <p14:creationId xmlns:p14="http://schemas.microsoft.com/office/powerpoint/2010/main" val="4990976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a:t>Transcript: 1. Elle</a:t>
            </a:r>
            <a:r>
              <a:rPr lang="en-GB" baseline="0" dirty="0"/>
              <a:t> jouait dans le parc. / 2. Pompon est parti / 3. Il a chassé un oiseau. / 4. Nathalie </a:t>
            </a:r>
            <a:r>
              <a:rPr lang="en-GB" baseline="0" dirty="0" err="1"/>
              <a:t>parlait</a:t>
            </a:r>
            <a:r>
              <a:rPr lang="en-GB" baseline="0" dirty="0"/>
              <a:t> avec </a:t>
            </a:r>
            <a:r>
              <a:rPr lang="en-GB" baseline="0" dirty="0" err="1"/>
              <a:t>ses</a:t>
            </a:r>
            <a:r>
              <a:rPr lang="en-GB" baseline="0" dirty="0"/>
              <a:t> </a:t>
            </a:r>
            <a:r>
              <a:rPr lang="en-GB" baseline="0" dirty="0" err="1"/>
              <a:t>animaux</a:t>
            </a:r>
            <a:r>
              <a:rPr lang="en-GB" baseline="0" dirty="0"/>
              <a:t>. / 5. Elle a </a:t>
            </a:r>
            <a:r>
              <a:rPr lang="en-GB" baseline="0" dirty="0" err="1"/>
              <a:t>pensé</a:t>
            </a:r>
            <a:r>
              <a:rPr lang="en-GB" baseline="0" dirty="0"/>
              <a:t> a Pompon. / 6. Elle </a:t>
            </a:r>
            <a:r>
              <a:rPr lang="en-GB" baseline="0" dirty="0" err="1"/>
              <a:t>dessinait</a:t>
            </a:r>
            <a:r>
              <a:rPr lang="en-GB" baseline="0" dirty="0"/>
              <a:t> / 7. Il a </a:t>
            </a:r>
            <a:r>
              <a:rPr lang="en-GB" baseline="0" dirty="0" err="1"/>
              <a:t>trouvé</a:t>
            </a:r>
            <a:r>
              <a:rPr lang="en-GB" baseline="0" dirty="0"/>
              <a:t> Nathalie dans son panier / 8. Pompon est allé dans la rue. / 9. </a:t>
            </a:r>
            <a:r>
              <a:rPr lang="es-CO" sz="1200" b="0" kern="1200" dirty="0">
                <a:solidFill>
                  <a:schemeClr val="tx1"/>
                </a:solidFill>
                <a:effectLst/>
                <a:latin typeface="+mn-lt"/>
                <a:ea typeface="+mn-ea"/>
                <a:cs typeface="+mn-cs"/>
              </a:rPr>
              <a:t>Elle </a:t>
            </a:r>
            <a:r>
              <a:rPr lang="es-CO" sz="1200" b="0" kern="1200" dirty="0" err="1">
                <a:solidFill>
                  <a:schemeClr val="tx1"/>
                </a:solidFill>
                <a:effectLst/>
                <a:latin typeface="+mn-lt"/>
                <a:ea typeface="+mn-ea"/>
                <a:cs typeface="+mn-cs"/>
              </a:rPr>
              <a:t>est</a:t>
            </a:r>
            <a:r>
              <a:rPr lang="es-CO" sz="1200" b="0" kern="1200" dirty="0">
                <a:solidFill>
                  <a:schemeClr val="tx1"/>
                </a:solidFill>
                <a:effectLst/>
                <a:latin typeface="+mn-lt"/>
                <a:ea typeface="+mn-ea"/>
                <a:cs typeface="+mn-cs"/>
              </a:rPr>
              <a:t> </a:t>
            </a:r>
            <a:r>
              <a:rPr lang="es-CO" sz="1200" b="0" kern="1200" dirty="0" err="1">
                <a:solidFill>
                  <a:schemeClr val="tx1"/>
                </a:solidFill>
                <a:effectLst/>
                <a:latin typeface="+mn-lt"/>
                <a:ea typeface="+mn-ea"/>
                <a:cs typeface="+mn-cs"/>
              </a:rPr>
              <a:t>restée</a:t>
            </a:r>
            <a:r>
              <a:rPr lang="es-CO" sz="1200" b="0" kern="1200" dirty="0">
                <a:solidFill>
                  <a:schemeClr val="tx1"/>
                </a:solidFill>
                <a:effectLst/>
                <a:latin typeface="+mn-lt"/>
                <a:ea typeface="+mn-ea"/>
                <a:cs typeface="+mn-cs"/>
              </a:rPr>
              <a:t> à </a:t>
            </a:r>
            <a:r>
              <a:rPr lang="es-CO" sz="1200" b="0" kern="1200" dirty="0" err="1">
                <a:solidFill>
                  <a:schemeClr val="tx1"/>
                </a:solidFill>
                <a:effectLst/>
                <a:latin typeface="+mn-lt"/>
                <a:ea typeface="+mn-ea"/>
                <a:cs typeface="+mn-cs"/>
              </a:rPr>
              <a:t>côté</a:t>
            </a:r>
            <a:r>
              <a:rPr lang="es-CO" sz="1200" b="0" kern="1200" dirty="0">
                <a:solidFill>
                  <a:schemeClr val="tx1"/>
                </a:solidFill>
                <a:effectLst/>
                <a:latin typeface="+mn-lt"/>
                <a:ea typeface="+mn-ea"/>
                <a:cs typeface="+mn-cs"/>
              </a:rPr>
              <a:t> du </a:t>
            </a:r>
            <a:r>
              <a:rPr lang="es-CO" sz="1200" b="0" kern="1200" dirty="0" err="1">
                <a:solidFill>
                  <a:schemeClr val="tx1"/>
                </a:solidFill>
                <a:effectLst/>
                <a:latin typeface="+mn-lt"/>
                <a:ea typeface="+mn-ea"/>
                <a:cs typeface="+mn-cs"/>
              </a:rPr>
              <a:t>panier</a:t>
            </a:r>
            <a:r>
              <a:rPr lang="es-CO" sz="1200" b="0" kern="1200" dirty="0">
                <a:solidFill>
                  <a:schemeClr val="tx1"/>
                </a:solidFill>
                <a:effectLst/>
                <a:latin typeface="+mn-lt"/>
                <a:ea typeface="+mn-ea"/>
                <a:cs typeface="+mn-cs"/>
              </a:rPr>
              <a:t> de </a:t>
            </a:r>
            <a:r>
              <a:rPr lang="es-CO" sz="1200" b="0" kern="1200" dirty="0" err="1">
                <a:solidFill>
                  <a:schemeClr val="tx1"/>
                </a:solidFill>
                <a:effectLst/>
                <a:latin typeface="+mn-lt"/>
                <a:ea typeface="+mn-ea"/>
                <a:cs typeface="+mn-cs"/>
              </a:rPr>
              <a:t>Pompon</a:t>
            </a:r>
            <a:r>
              <a:rPr lang="es-CO" sz="1200" b="0" kern="1200" dirty="0">
                <a:solidFill>
                  <a:schemeClr val="tx1"/>
                </a:solidFill>
                <a:effectLst/>
                <a:latin typeface="+mn-lt"/>
                <a:ea typeface="+mn-ea"/>
                <a:cs typeface="+mn-cs"/>
              </a:rPr>
              <a:t>.</a:t>
            </a:r>
            <a:r>
              <a:rPr lang="en-GB" baseline="0" dirty="0"/>
              <a:t> / 10.  Il </a:t>
            </a:r>
            <a:r>
              <a:rPr lang="en-GB" baseline="0" dirty="0" err="1"/>
              <a:t>chassait</a:t>
            </a:r>
            <a:r>
              <a:rPr lang="en-GB" baseline="0" dirty="0"/>
              <a:t> des </a:t>
            </a:r>
            <a:r>
              <a:rPr lang="en-GB" baseline="0" dirty="0" err="1"/>
              <a:t>papillons</a:t>
            </a:r>
            <a:endParaRPr lang="en-GB" baseline="0" dirty="0"/>
          </a:p>
          <a:p>
            <a:pPr marL="228600" indent="-228600">
              <a:buAutoNum type="arabicPeriod"/>
            </a:pPr>
            <a:endParaRPr lang="en-GB" baseline="0" dirty="0"/>
          </a:p>
          <a:p>
            <a:pPr marL="0" indent="0">
              <a:buNone/>
            </a:pPr>
            <a:r>
              <a:rPr lang="en-GB" baseline="0" dirty="0"/>
              <a:t>Frequency: see slides 11 onwards for the frequency rankings for this language.</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3</a:t>
            </a:fld>
            <a:endParaRPr lang="en-GB">
              <a:solidFill>
                <a:prstClr val="black"/>
              </a:solidFill>
            </a:endParaRPr>
          </a:p>
        </p:txBody>
      </p:sp>
    </p:spTree>
    <p:extLst>
      <p:ext uri="{BB962C8B-B14F-4D97-AF65-F5344CB8AC3E}">
        <p14:creationId xmlns:p14="http://schemas.microsoft.com/office/powerpoint/2010/main" val="11651406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an interactive ‘zero error’ dictation.</a:t>
            </a:r>
            <a:r>
              <a:rPr lang="en-GB" baseline="0" dirty="0"/>
              <a:t> Pupils can ask the teacher questions about meaning and/or</a:t>
            </a:r>
          </a:p>
          <a:p>
            <a:r>
              <a:rPr lang="en-GB" baseline="0" dirty="0"/>
              <a:t>spelling during the activity, so that they are more likely to get it right the first time.</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4</a:t>
            </a:fld>
            <a:endParaRPr lang="en-GB">
              <a:solidFill>
                <a:prstClr val="black"/>
              </a:solidFill>
            </a:endParaRPr>
          </a:p>
        </p:txBody>
      </p:sp>
    </p:spTree>
    <p:extLst>
      <p:ext uri="{BB962C8B-B14F-4D97-AF65-F5344CB8AC3E}">
        <p14:creationId xmlns:p14="http://schemas.microsoft.com/office/powerpoint/2010/main" val="8698313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an interactive ‘zero error’ dictation.</a:t>
            </a:r>
            <a:r>
              <a:rPr lang="en-GB" baseline="0" dirty="0"/>
              <a:t> Pupils can ask the teacher questions about meaning and/or</a:t>
            </a:r>
          </a:p>
          <a:p>
            <a:r>
              <a:rPr lang="en-GB" baseline="0" dirty="0"/>
              <a:t>Spelling during the activity, so that they are more likely to get it right the first time.</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5</a:t>
            </a:fld>
            <a:endParaRPr lang="en-GB">
              <a:solidFill>
                <a:prstClr val="black"/>
              </a:solidFill>
            </a:endParaRPr>
          </a:p>
        </p:txBody>
      </p:sp>
    </p:spTree>
    <p:extLst>
      <p:ext uri="{BB962C8B-B14F-4D97-AF65-F5344CB8AC3E}">
        <p14:creationId xmlns:p14="http://schemas.microsoft.com/office/powerpoint/2010/main" val="22018050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Before starting this activity, make sure that learners have correctly written the verbs in the perfect or imperfect tense (see previous slides).</a:t>
            </a: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6</a:t>
            </a:fld>
            <a:endParaRPr lang="en-GB">
              <a:solidFill>
                <a:prstClr val="black"/>
              </a:solidFill>
            </a:endParaRPr>
          </a:p>
        </p:txBody>
      </p:sp>
    </p:spTree>
    <p:extLst>
      <p:ext uri="{BB962C8B-B14F-4D97-AF65-F5344CB8AC3E}">
        <p14:creationId xmlns:p14="http://schemas.microsoft.com/office/powerpoint/2010/main" val="30111342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Transcript: 1. Il grimpait</a:t>
            </a:r>
            <a:r>
              <a:rPr lang="en-GB" baseline="0" dirty="0"/>
              <a:t> dans un arbre. / 2. Il entrait dans la </a:t>
            </a:r>
            <a:r>
              <a:rPr lang="en-GB" baseline="0" dirty="0" err="1"/>
              <a:t>maison</a:t>
            </a:r>
            <a:r>
              <a:rPr lang="en-GB" baseline="0" dirty="0"/>
              <a:t> /</a:t>
            </a:r>
            <a:r>
              <a:rPr lang="en-GB" sz="1200" b="1" kern="1200" baseline="0" dirty="0">
                <a:solidFill>
                  <a:schemeClr val="tx1"/>
                </a:solidFill>
                <a:effectLst/>
                <a:latin typeface="+mn-lt"/>
                <a:ea typeface="+mn-ea"/>
                <a:cs typeface="+mn-cs"/>
              </a:rPr>
              <a:t> </a:t>
            </a:r>
            <a:r>
              <a:rPr lang="en-GB" sz="1200" b="0" kern="1200" baseline="0" dirty="0">
                <a:solidFill>
                  <a:schemeClr val="tx1"/>
                </a:solidFill>
                <a:effectLst/>
                <a:latin typeface="+mn-lt"/>
                <a:ea typeface="+mn-ea"/>
                <a:cs typeface="+mn-cs"/>
              </a:rPr>
              <a:t>3. </a:t>
            </a:r>
            <a:r>
              <a:rPr lang="es-CO" sz="1200" b="0" kern="1200" dirty="0" err="1">
                <a:solidFill>
                  <a:schemeClr val="tx1"/>
                </a:solidFill>
                <a:effectLst/>
                <a:latin typeface="+mn-lt"/>
                <a:ea typeface="+mn-ea"/>
                <a:cs typeface="+mn-cs"/>
              </a:rPr>
              <a:t>Nathalie</a:t>
            </a:r>
            <a:r>
              <a:rPr lang="es-CO" sz="1200" b="0" kern="1200" dirty="0">
                <a:solidFill>
                  <a:schemeClr val="tx1"/>
                </a:solidFill>
                <a:effectLst/>
                <a:latin typeface="+mn-lt"/>
                <a:ea typeface="+mn-ea"/>
                <a:cs typeface="+mn-cs"/>
              </a:rPr>
              <a:t> a cherché </a:t>
            </a:r>
            <a:r>
              <a:rPr lang="es-CO" sz="1200" b="0" kern="1200" dirty="0" err="1">
                <a:solidFill>
                  <a:schemeClr val="tx1"/>
                </a:solidFill>
                <a:effectLst/>
                <a:latin typeface="+mn-lt"/>
                <a:ea typeface="+mn-ea"/>
                <a:cs typeface="+mn-cs"/>
              </a:rPr>
              <a:t>Pompon</a:t>
            </a:r>
            <a:r>
              <a:rPr lang="es-CO" sz="1200" b="0" kern="1200" dirty="0">
                <a:solidFill>
                  <a:schemeClr val="tx1"/>
                </a:solidFill>
                <a:effectLst/>
                <a:latin typeface="+mn-lt"/>
                <a:ea typeface="+mn-ea"/>
                <a:cs typeface="+mn-cs"/>
              </a:rPr>
              <a:t> </a:t>
            </a:r>
            <a:r>
              <a:rPr lang="es-CO" sz="1200" b="0" kern="1200" dirty="0" err="1">
                <a:solidFill>
                  <a:schemeClr val="tx1"/>
                </a:solidFill>
                <a:effectLst/>
                <a:latin typeface="+mn-lt"/>
                <a:ea typeface="+mn-ea"/>
                <a:cs typeface="+mn-cs"/>
              </a:rPr>
              <a:t>dans</a:t>
            </a:r>
            <a:r>
              <a:rPr lang="es-CO" sz="1200" b="0" kern="1200" dirty="0">
                <a:solidFill>
                  <a:schemeClr val="tx1"/>
                </a:solidFill>
                <a:effectLst/>
                <a:latin typeface="+mn-lt"/>
                <a:ea typeface="+mn-ea"/>
                <a:cs typeface="+mn-cs"/>
              </a:rPr>
              <a:t> la rue. / 4. Elle a cherché </a:t>
            </a:r>
            <a:r>
              <a:rPr lang="es-CO" sz="1200" b="0" kern="1200" dirty="0" err="1">
                <a:solidFill>
                  <a:schemeClr val="tx1"/>
                </a:solidFill>
                <a:effectLst/>
                <a:latin typeface="+mn-lt"/>
                <a:ea typeface="+mn-ea"/>
                <a:cs typeface="+mn-cs"/>
              </a:rPr>
              <a:t>Pompon</a:t>
            </a:r>
            <a:r>
              <a:rPr lang="es-CO" sz="1200" b="0" kern="1200" dirty="0">
                <a:solidFill>
                  <a:schemeClr val="tx1"/>
                </a:solidFill>
                <a:effectLst/>
                <a:latin typeface="+mn-lt"/>
                <a:ea typeface="+mn-ea"/>
                <a:cs typeface="+mn-cs"/>
              </a:rPr>
              <a:t> </a:t>
            </a:r>
            <a:r>
              <a:rPr lang="es-CO" sz="1200" b="0" kern="1200" dirty="0" err="1">
                <a:solidFill>
                  <a:schemeClr val="tx1"/>
                </a:solidFill>
                <a:effectLst/>
                <a:latin typeface="+mn-lt"/>
                <a:ea typeface="+mn-ea"/>
                <a:cs typeface="+mn-cs"/>
              </a:rPr>
              <a:t>dans</a:t>
            </a:r>
            <a:r>
              <a:rPr lang="es-CO" sz="1200" b="0" kern="1200" dirty="0">
                <a:solidFill>
                  <a:schemeClr val="tx1"/>
                </a:solidFill>
                <a:effectLst/>
                <a:latin typeface="+mn-lt"/>
                <a:ea typeface="+mn-ea"/>
                <a:cs typeface="+mn-cs"/>
              </a:rPr>
              <a:t> le jardín. / 5. </a:t>
            </a:r>
            <a:r>
              <a:rPr lang="en-GB" sz="1200" b="0" kern="1200" dirty="0">
                <a:solidFill>
                  <a:schemeClr val="tx1"/>
                </a:solidFill>
                <a:effectLst/>
                <a:latin typeface="+mn-lt"/>
                <a:ea typeface="+mn-ea"/>
                <a:cs typeface="+mn-cs"/>
              </a:rPr>
              <a:t>Nathalie et Pompon </a:t>
            </a:r>
            <a:r>
              <a:rPr lang="en-GB" sz="1200" b="0" kern="1200" dirty="0" err="1">
                <a:solidFill>
                  <a:schemeClr val="tx1"/>
                </a:solidFill>
                <a:effectLst/>
                <a:latin typeface="+mn-lt"/>
                <a:ea typeface="+mn-ea"/>
                <a:cs typeface="+mn-cs"/>
              </a:rPr>
              <a:t>étaient</a:t>
            </a:r>
            <a:r>
              <a:rPr lang="en-GB" sz="1200" b="0" kern="1200" dirty="0">
                <a:solidFill>
                  <a:schemeClr val="tx1"/>
                </a:solidFill>
                <a:effectLst/>
                <a:latin typeface="+mn-lt"/>
                <a:ea typeface="+mn-ea"/>
                <a:cs typeface="+mn-cs"/>
              </a:rPr>
              <a:t> contents. / 6.</a:t>
            </a:r>
            <a:r>
              <a:rPr lang="es-CO" sz="1200" b="0" kern="1200" dirty="0">
                <a:solidFill>
                  <a:schemeClr val="tx1"/>
                </a:solidFill>
                <a:effectLst/>
                <a:latin typeface="+mn-lt"/>
                <a:ea typeface="+mn-ea"/>
                <a:cs typeface="+mn-cs"/>
              </a:rPr>
              <a:t> Elle a demandé </a:t>
            </a:r>
            <a:r>
              <a:rPr lang="en-US" sz="1200" b="0" kern="1200" dirty="0">
                <a:solidFill>
                  <a:schemeClr val="tx1"/>
                </a:solidFill>
                <a:effectLst/>
                <a:latin typeface="+mn-lt"/>
                <a:ea typeface="+mn-ea"/>
                <a:cs typeface="+mn-cs"/>
              </a:rPr>
              <a:t>à </a:t>
            </a:r>
            <a:r>
              <a:rPr lang="en-US" sz="1200" b="0" kern="1200" dirty="0" err="1">
                <a:solidFill>
                  <a:schemeClr val="tx1"/>
                </a:solidFill>
                <a:effectLst/>
                <a:latin typeface="+mn-lt"/>
                <a:ea typeface="+mn-ea"/>
                <a:cs typeface="+mn-cs"/>
              </a:rPr>
              <a:t>une</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grenouille</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où</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était</a:t>
            </a:r>
            <a:r>
              <a:rPr lang="en-US" sz="1200" b="0" kern="1200" dirty="0">
                <a:solidFill>
                  <a:schemeClr val="tx1"/>
                </a:solidFill>
                <a:effectLst/>
                <a:latin typeface="+mn-lt"/>
                <a:ea typeface="+mn-ea"/>
                <a:cs typeface="+mn-cs"/>
              </a:rPr>
              <a:t> Pompon. </a:t>
            </a:r>
            <a:endParaRPr lang="en-GB"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7</a:t>
            </a:fld>
            <a:endParaRPr lang="en-GB">
              <a:solidFill>
                <a:prstClr val="black"/>
              </a:solidFill>
            </a:endParaRPr>
          </a:p>
        </p:txBody>
      </p:sp>
    </p:spTree>
    <p:extLst>
      <p:ext uri="{BB962C8B-B14F-4D97-AF65-F5344CB8AC3E}">
        <p14:creationId xmlns:p14="http://schemas.microsoft.com/office/powerpoint/2010/main" val="15088889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NB: The sentence matching </a:t>
            </a:r>
            <a:r>
              <a:rPr lang="en-GB" baseline="0" dirty="0"/>
              <a:t>picture E (</a:t>
            </a:r>
            <a:r>
              <a:rPr lang="en-GB" sz="1200" b="0" kern="1200" dirty="0">
                <a:solidFill>
                  <a:schemeClr val="tx1"/>
                </a:solidFill>
                <a:effectLst/>
                <a:latin typeface="+mn-lt"/>
                <a:ea typeface="+mn-ea"/>
                <a:cs typeface="+mn-cs"/>
              </a:rPr>
              <a:t>Nathalie et Pompon </a:t>
            </a:r>
            <a:r>
              <a:rPr lang="en-GB" sz="1200" b="0" kern="1200" dirty="0" err="1">
                <a:solidFill>
                  <a:schemeClr val="tx1"/>
                </a:solidFill>
                <a:effectLst/>
                <a:latin typeface="+mn-lt"/>
                <a:ea typeface="+mn-ea"/>
                <a:cs typeface="+mn-cs"/>
              </a:rPr>
              <a:t>étaient</a:t>
            </a:r>
            <a:r>
              <a:rPr lang="en-GB" sz="1200" b="0" kern="1200" dirty="0">
                <a:solidFill>
                  <a:schemeClr val="tx1"/>
                </a:solidFill>
                <a:effectLst/>
                <a:latin typeface="+mn-lt"/>
                <a:ea typeface="+mn-ea"/>
                <a:cs typeface="+mn-cs"/>
              </a:rPr>
              <a:t> contents) </a:t>
            </a:r>
            <a:r>
              <a:rPr lang="en-GB" baseline="0" dirty="0"/>
              <a:t>was removed from this slide as it has the third person plural form of the verb (not singular).</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8</a:t>
            </a:fld>
            <a:endParaRPr lang="en-GB">
              <a:solidFill>
                <a:prstClr val="black"/>
              </a:solidFill>
            </a:endParaRPr>
          </a:p>
        </p:txBody>
      </p:sp>
    </p:spTree>
    <p:extLst>
      <p:ext uri="{BB962C8B-B14F-4D97-AF65-F5344CB8AC3E}">
        <p14:creationId xmlns:p14="http://schemas.microsoft.com/office/powerpoint/2010/main" val="20929455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baseline="0" dirty="0">
                <a:solidFill>
                  <a:schemeClr val="tx1"/>
                </a:solidFill>
                <a:effectLst/>
                <a:latin typeface="+mn-lt"/>
                <a:ea typeface="+mn-ea"/>
                <a:cs typeface="+mn-cs"/>
              </a:rPr>
              <a:t>Transcript: 7. </a:t>
            </a:r>
            <a:r>
              <a:rPr lang="es-CO" sz="1200" b="0" kern="1200" dirty="0" err="1">
                <a:solidFill>
                  <a:schemeClr val="tx1"/>
                </a:solidFill>
                <a:effectLst/>
                <a:latin typeface="+mn-lt"/>
                <a:ea typeface="+mn-ea"/>
                <a:cs typeface="+mn-cs"/>
              </a:rPr>
              <a:t>Il</a:t>
            </a:r>
            <a:r>
              <a:rPr lang="es-CO" sz="1200" b="0" kern="1200" dirty="0">
                <a:solidFill>
                  <a:schemeClr val="tx1"/>
                </a:solidFill>
                <a:effectLst/>
                <a:latin typeface="+mn-lt"/>
                <a:ea typeface="+mn-ea"/>
                <a:cs typeface="+mn-cs"/>
              </a:rPr>
              <a:t> </a:t>
            </a:r>
            <a:r>
              <a:rPr lang="es-CO" sz="1200" b="0" kern="1200" dirty="0" err="1">
                <a:solidFill>
                  <a:schemeClr val="tx1"/>
                </a:solidFill>
                <a:effectLst/>
                <a:latin typeface="+mn-lt"/>
                <a:ea typeface="+mn-ea"/>
                <a:cs typeface="+mn-cs"/>
              </a:rPr>
              <a:t>regardait</a:t>
            </a:r>
            <a:r>
              <a:rPr lang="es-CO" sz="1200" b="0" kern="1200" dirty="0">
                <a:solidFill>
                  <a:schemeClr val="tx1"/>
                </a:solidFill>
                <a:effectLst/>
                <a:latin typeface="+mn-lt"/>
                <a:ea typeface="+mn-ea"/>
                <a:cs typeface="+mn-cs"/>
              </a:rPr>
              <a:t> le </a:t>
            </a:r>
            <a:r>
              <a:rPr lang="es-CO" sz="1200" b="0" kern="1200" dirty="0" err="1">
                <a:solidFill>
                  <a:schemeClr val="tx1"/>
                </a:solidFill>
                <a:effectLst/>
                <a:latin typeface="+mn-lt"/>
                <a:ea typeface="+mn-ea"/>
                <a:cs typeface="+mn-cs"/>
              </a:rPr>
              <a:t>jardin</a:t>
            </a:r>
            <a:r>
              <a:rPr lang="es-CO" sz="1200" b="0" kern="1200" dirty="0">
                <a:solidFill>
                  <a:schemeClr val="tx1"/>
                </a:solidFill>
                <a:effectLst/>
                <a:latin typeface="+mn-lt"/>
                <a:ea typeface="+mn-ea"/>
                <a:cs typeface="+mn-cs"/>
              </a:rPr>
              <a:t> / 8. </a:t>
            </a:r>
            <a:r>
              <a:rPr lang="es-CO" sz="1200" b="0" kern="1200" dirty="0" err="1">
                <a:solidFill>
                  <a:schemeClr val="tx1"/>
                </a:solidFill>
                <a:effectLst/>
                <a:latin typeface="+mn-lt"/>
                <a:ea typeface="+mn-ea"/>
                <a:cs typeface="+mn-cs"/>
              </a:rPr>
              <a:t>Il</a:t>
            </a:r>
            <a:r>
              <a:rPr lang="es-CO" sz="1200" b="0" kern="1200" dirty="0">
                <a:solidFill>
                  <a:schemeClr val="tx1"/>
                </a:solidFill>
                <a:effectLst/>
                <a:latin typeface="+mn-lt"/>
                <a:ea typeface="+mn-ea"/>
                <a:cs typeface="+mn-cs"/>
              </a:rPr>
              <a:t> </a:t>
            </a:r>
            <a:r>
              <a:rPr lang="es-CO" sz="1200" b="0" kern="1200" dirty="0" err="1">
                <a:solidFill>
                  <a:schemeClr val="tx1"/>
                </a:solidFill>
                <a:effectLst/>
                <a:latin typeface="+mn-lt"/>
                <a:ea typeface="+mn-ea"/>
                <a:cs typeface="+mn-cs"/>
              </a:rPr>
              <a:t>est</a:t>
            </a:r>
            <a:r>
              <a:rPr lang="es-CO" sz="1200" b="0" kern="1200" dirty="0">
                <a:solidFill>
                  <a:schemeClr val="tx1"/>
                </a:solidFill>
                <a:effectLst/>
                <a:latin typeface="+mn-lt"/>
                <a:ea typeface="+mn-ea"/>
                <a:cs typeface="+mn-cs"/>
              </a:rPr>
              <a:t> rentré à la </a:t>
            </a:r>
            <a:r>
              <a:rPr lang="es-CO" sz="1200" b="0" kern="1200" dirty="0" err="1">
                <a:solidFill>
                  <a:schemeClr val="tx1"/>
                </a:solidFill>
                <a:effectLst/>
                <a:latin typeface="+mn-lt"/>
                <a:ea typeface="+mn-ea"/>
                <a:cs typeface="+mn-cs"/>
              </a:rPr>
              <a:t>maison</a:t>
            </a:r>
            <a:r>
              <a:rPr lang="es-CO" sz="1200" b="0" kern="1200" dirty="0">
                <a:solidFill>
                  <a:schemeClr val="tx1"/>
                </a:solidFill>
                <a:effectLst/>
                <a:latin typeface="+mn-lt"/>
                <a:ea typeface="+mn-ea"/>
                <a:cs typeface="+mn-cs"/>
              </a:rPr>
              <a:t>. /</a:t>
            </a:r>
            <a:r>
              <a:rPr lang="es-CO" sz="1200" b="0" kern="1200" baseline="0" dirty="0">
                <a:solidFill>
                  <a:schemeClr val="tx1"/>
                </a:solidFill>
                <a:effectLst/>
                <a:latin typeface="+mn-lt"/>
                <a:ea typeface="+mn-ea"/>
                <a:cs typeface="+mn-cs"/>
              </a:rPr>
              <a:t> 9. </a:t>
            </a:r>
            <a:r>
              <a:rPr lang="es-CO" sz="1200" b="0" kern="1200" dirty="0" err="1">
                <a:solidFill>
                  <a:schemeClr val="tx1"/>
                </a:solidFill>
                <a:effectLst/>
                <a:latin typeface="+mn-lt"/>
                <a:ea typeface="+mn-ea"/>
                <a:cs typeface="+mn-cs"/>
              </a:rPr>
              <a:t>Il</a:t>
            </a:r>
            <a:r>
              <a:rPr lang="es-CO" sz="1200" b="0" kern="1200" dirty="0">
                <a:solidFill>
                  <a:schemeClr val="tx1"/>
                </a:solidFill>
                <a:effectLst/>
                <a:latin typeface="+mn-lt"/>
                <a:ea typeface="+mn-ea"/>
                <a:cs typeface="+mn-cs"/>
              </a:rPr>
              <a:t> a </a:t>
            </a:r>
            <a:r>
              <a:rPr lang="es-CO" sz="1200" b="0" kern="1200" dirty="0" err="1">
                <a:solidFill>
                  <a:schemeClr val="tx1"/>
                </a:solidFill>
                <a:effectLst/>
                <a:latin typeface="+mn-lt"/>
                <a:ea typeface="+mn-ea"/>
                <a:cs typeface="+mn-cs"/>
              </a:rPr>
              <a:t>chassé</a:t>
            </a:r>
            <a:r>
              <a:rPr lang="es-CO" sz="1200" b="0" kern="1200" dirty="0">
                <a:solidFill>
                  <a:schemeClr val="tx1"/>
                </a:solidFill>
                <a:effectLst/>
                <a:latin typeface="+mn-lt"/>
                <a:ea typeface="+mn-ea"/>
                <a:cs typeface="+mn-cs"/>
              </a:rPr>
              <a:t> une </a:t>
            </a:r>
            <a:r>
              <a:rPr lang="es-CO" sz="1200" b="0" kern="1200" dirty="0" err="1">
                <a:solidFill>
                  <a:schemeClr val="tx1"/>
                </a:solidFill>
                <a:effectLst/>
                <a:latin typeface="+mn-lt"/>
                <a:ea typeface="+mn-ea"/>
                <a:cs typeface="+mn-cs"/>
              </a:rPr>
              <a:t>souris</a:t>
            </a:r>
            <a:r>
              <a:rPr lang="es-CO" sz="1200" b="0" kern="1200" dirty="0">
                <a:solidFill>
                  <a:schemeClr val="tx1"/>
                </a:solidFill>
                <a:effectLst/>
                <a:latin typeface="+mn-lt"/>
                <a:ea typeface="+mn-ea"/>
                <a:cs typeface="+mn-cs"/>
              </a:rPr>
              <a:t> </a:t>
            </a:r>
            <a:r>
              <a:rPr lang="es-CO" sz="1200" b="0" kern="1200" dirty="0" err="1">
                <a:solidFill>
                  <a:schemeClr val="tx1"/>
                </a:solidFill>
                <a:effectLst/>
                <a:latin typeface="+mn-lt"/>
                <a:ea typeface="+mn-ea"/>
                <a:cs typeface="+mn-cs"/>
              </a:rPr>
              <a:t>près</a:t>
            </a:r>
            <a:r>
              <a:rPr lang="es-CO" sz="1200" b="0" kern="1200" dirty="0">
                <a:solidFill>
                  <a:schemeClr val="tx1"/>
                </a:solidFill>
                <a:effectLst/>
                <a:latin typeface="+mn-lt"/>
                <a:ea typeface="+mn-ea"/>
                <a:cs typeface="+mn-cs"/>
              </a:rPr>
              <a:t> de la </a:t>
            </a:r>
            <a:r>
              <a:rPr lang="es-CO" sz="1200" b="0" kern="1200" dirty="0" err="1">
                <a:solidFill>
                  <a:schemeClr val="tx1"/>
                </a:solidFill>
                <a:effectLst/>
                <a:latin typeface="+mn-lt"/>
                <a:ea typeface="+mn-ea"/>
                <a:cs typeface="+mn-cs"/>
              </a:rPr>
              <a:t>poubelle</a:t>
            </a:r>
            <a:r>
              <a:rPr lang="es-CO" sz="1200" b="0" kern="1200" dirty="0">
                <a:solidFill>
                  <a:schemeClr val="tx1"/>
                </a:solidFill>
                <a:effectLst/>
                <a:latin typeface="+mn-lt"/>
                <a:ea typeface="+mn-ea"/>
                <a:cs typeface="+mn-cs"/>
              </a:rPr>
              <a:t> / 10. Elle a </a:t>
            </a:r>
            <a:r>
              <a:rPr lang="es-CO" sz="1200" b="0" kern="1200" dirty="0" err="1">
                <a:solidFill>
                  <a:schemeClr val="tx1"/>
                </a:solidFill>
                <a:effectLst/>
                <a:latin typeface="+mn-lt"/>
                <a:ea typeface="+mn-ea"/>
                <a:cs typeface="+mn-cs"/>
              </a:rPr>
              <a:t>laissé</a:t>
            </a:r>
            <a:r>
              <a:rPr lang="es-CO" sz="1200" b="0" kern="1200" dirty="0">
                <a:solidFill>
                  <a:schemeClr val="tx1"/>
                </a:solidFill>
                <a:effectLst/>
                <a:latin typeface="+mn-lt"/>
                <a:ea typeface="+mn-ea"/>
                <a:cs typeface="+mn-cs"/>
              </a:rPr>
              <a:t> la </a:t>
            </a:r>
            <a:r>
              <a:rPr lang="es-CO" sz="1200" b="0" kern="1200" dirty="0" err="1">
                <a:solidFill>
                  <a:schemeClr val="tx1"/>
                </a:solidFill>
                <a:effectLst/>
                <a:latin typeface="+mn-lt"/>
                <a:ea typeface="+mn-ea"/>
                <a:cs typeface="+mn-cs"/>
              </a:rPr>
              <a:t>nourriture</a:t>
            </a:r>
            <a:r>
              <a:rPr lang="es-CO" sz="1200" b="0" kern="1200" dirty="0">
                <a:solidFill>
                  <a:schemeClr val="tx1"/>
                </a:solidFill>
                <a:effectLst/>
                <a:latin typeface="+mn-lt"/>
                <a:ea typeface="+mn-ea"/>
                <a:cs typeface="+mn-cs"/>
              </a:rPr>
              <a:t> de </a:t>
            </a:r>
            <a:r>
              <a:rPr lang="es-CO" sz="1200" b="0" kern="1200" dirty="0" err="1">
                <a:solidFill>
                  <a:schemeClr val="tx1"/>
                </a:solidFill>
                <a:effectLst/>
                <a:latin typeface="+mn-lt"/>
                <a:ea typeface="+mn-ea"/>
                <a:cs typeface="+mn-cs"/>
              </a:rPr>
              <a:t>Pompon</a:t>
            </a:r>
            <a:r>
              <a:rPr lang="es-CO" sz="1200" b="0" kern="1200" dirty="0">
                <a:solidFill>
                  <a:schemeClr val="tx1"/>
                </a:solidFill>
                <a:effectLst/>
                <a:latin typeface="+mn-lt"/>
                <a:ea typeface="+mn-ea"/>
                <a:cs typeface="+mn-cs"/>
              </a:rPr>
              <a:t> par </a:t>
            </a:r>
            <a:r>
              <a:rPr lang="es-CO" sz="1200" b="0" kern="1200" dirty="0" err="1">
                <a:solidFill>
                  <a:schemeClr val="tx1"/>
                </a:solidFill>
                <a:effectLst/>
                <a:latin typeface="+mn-lt"/>
                <a:ea typeface="+mn-ea"/>
                <a:cs typeface="+mn-cs"/>
              </a:rPr>
              <a:t>terre</a:t>
            </a:r>
            <a:r>
              <a:rPr lang="es-CO" sz="1200" b="0" kern="1200" dirty="0">
                <a:solidFill>
                  <a:schemeClr val="tx1"/>
                </a:solidFill>
                <a:effectLst/>
                <a:latin typeface="+mn-lt"/>
                <a:ea typeface="+mn-ea"/>
                <a:cs typeface="+mn-cs"/>
              </a:rPr>
              <a:t>.</a:t>
            </a:r>
            <a:r>
              <a:rPr lang="en-GB" sz="1200" b="1" kern="1200" baseline="0" dirty="0">
                <a:solidFill>
                  <a:schemeClr val="tx1"/>
                </a:solidFill>
                <a:effectLst/>
                <a:latin typeface="+mn-lt"/>
                <a:ea typeface="+mn-ea"/>
                <a:cs typeface="+mn-cs"/>
              </a:rPr>
              <a:t> </a:t>
            </a:r>
            <a:r>
              <a:rPr lang="en-GB" sz="1200" b="0" kern="1200" baseline="0" dirty="0">
                <a:solidFill>
                  <a:schemeClr val="tx1"/>
                </a:solidFill>
                <a:effectLst/>
                <a:latin typeface="+mn-lt"/>
                <a:ea typeface="+mn-ea"/>
                <a:cs typeface="+mn-cs"/>
              </a:rPr>
              <a:t>/ 11 Il est allé à son panier. / 12. Elle </a:t>
            </a:r>
            <a:r>
              <a:rPr lang="en-GB" sz="1200" b="0" kern="1200" baseline="0" dirty="0" err="1">
                <a:solidFill>
                  <a:schemeClr val="tx1"/>
                </a:solidFill>
                <a:effectLst/>
                <a:latin typeface="+mn-lt"/>
                <a:ea typeface="+mn-ea"/>
                <a:cs typeface="+mn-cs"/>
              </a:rPr>
              <a:t>rentrait</a:t>
            </a:r>
            <a:r>
              <a:rPr lang="en-GB" sz="1200" b="0" kern="1200" baseline="0" dirty="0">
                <a:solidFill>
                  <a:schemeClr val="tx1"/>
                </a:solidFill>
                <a:effectLst/>
                <a:latin typeface="+mn-lt"/>
                <a:ea typeface="+mn-ea"/>
                <a:cs typeface="+mn-cs"/>
              </a:rPr>
              <a:t> à la </a:t>
            </a:r>
            <a:r>
              <a:rPr lang="en-GB" sz="1200" b="0" kern="1200" baseline="0" dirty="0" err="1">
                <a:solidFill>
                  <a:schemeClr val="tx1"/>
                </a:solidFill>
                <a:effectLst/>
                <a:latin typeface="+mn-lt"/>
                <a:ea typeface="+mn-ea"/>
                <a:cs typeface="+mn-cs"/>
              </a:rPr>
              <a:t>maison</a:t>
            </a:r>
            <a:r>
              <a:rPr lang="en-GB" sz="1200" b="0" kern="1200" baseline="0" dirty="0">
                <a:solidFill>
                  <a:schemeClr val="tx1"/>
                </a:solidFill>
                <a:effectLst/>
                <a:latin typeface="+mn-lt"/>
                <a:ea typeface="+mn-ea"/>
                <a:cs typeface="+mn-cs"/>
              </a:rPr>
              <a:t>.</a:t>
            </a:r>
            <a:endParaRPr lang="en-GB"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9</a:t>
            </a:fld>
            <a:endParaRPr lang="en-GB">
              <a:solidFill>
                <a:prstClr val="black"/>
              </a:solidFill>
            </a:endParaRPr>
          </a:p>
        </p:txBody>
      </p:sp>
    </p:spTree>
    <p:extLst>
      <p:ext uri="{BB962C8B-B14F-4D97-AF65-F5344CB8AC3E}">
        <p14:creationId xmlns:p14="http://schemas.microsoft.com/office/powerpoint/2010/main" val="28804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8790658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13/06/2019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7621411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13/06/2019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619574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652200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505418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9655824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88562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831660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1663615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r>
              <a:rPr lang="en-GB">
                <a:solidFill>
                  <a:prstClr val="black"/>
                </a:solidFill>
              </a:rPr>
              <a:t>Stephen Owen</a:t>
            </a:r>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8274176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r>
              <a:rPr lang="en-GB">
                <a:solidFill>
                  <a:prstClr val="black"/>
                </a:solidFill>
              </a:rPr>
              <a:t>Stephen Owen</a:t>
            </a:r>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8417045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623507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r>
              <a:rPr lang="en-GB">
                <a:solidFill>
                  <a:prstClr val="black"/>
                </a:solidFill>
              </a:rPr>
              <a:t>Stephen Owen</a:t>
            </a:r>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2376437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r>
              <a:rPr lang="en-GB">
                <a:solidFill>
                  <a:prstClr val="black"/>
                </a:solidFill>
              </a:rPr>
              <a:t>Stephen Owen</a:t>
            </a:r>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461503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r>
              <a:rPr lang="en-GB">
                <a:solidFill>
                  <a:prstClr val="black"/>
                </a:solidFill>
              </a:rPr>
              <a:t>Stephen Owen</a:t>
            </a:r>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7106630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023159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52588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523872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0324841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13/06/2019</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5809333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13/06/2019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0582646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13/06/2019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5612806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4.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r>
              <a:rPr lang="en-GB" sz="1100" dirty="0">
                <a:solidFill>
                  <a:prstClr val="black"/>
                </a:solidFill>
                <a:latin typeface="Century Gothic" panose="020B0502020202020204" pitchFamily="34" charset="0"/>
              </a:rPr>
              <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109706882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r>
              <a:rPr lang="en-GB" sz="1100" dirty="0">
                <a:solidFill>
                  <a:prstClr val="black"/>
                </a:solidFill>
                <a:latin typeface="Century Gothic" panose="020B0502020202020204" pitchFamily="34" charset="0"/>
              </a:rPr>
              <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162716022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dt="0"/>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audio" Target="../media/audio33.wav"/><Relationship Id="rId3" Type="http://schemas.openxmlformats.org/officeDocument/2006/relationships/audio" Target="../media/audio28.wav"/><Relationship Id="rId7" Type="http://schemas.openxmlformats.org/officeDocument/2006/relationships/audio" Target="../media/audio32.wav"/><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audio" Target="../media/audio31.wav"/><Relationship Id="rId5" Type="http://schemas.openxmlformats.org/officeDocument/2006/relationships/audio" Target="../media/audio30.wav"/><Relationship Id="rId4" Type="http://schemas.openxmlformats.org/officeDocument/2006/relationships/audio" Target="../media/audio29.wav"/></Relationships>
</file>

<file path=ppt/slides/_rels/slide1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20.emf"/><Relationship Id="rId7" Type="http://schemas.openxmlformats.org/officeDocument/2006/relationships/image" Target="../media/image24.emf"/><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image" Target="../media/image23.emf"/><Relationship Id="rId5" Type="http://schemas.openxmlformats.org/officeDocument/2006/relationships/image" Target="../media/image22.emf"/><Relationship Id="rId4" Type="http://schemas.openxmlformats.org/officeDocument/2006/relationships/image" Target="../media/image21.emf"/></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5.xml"/><Relationship Id="rId1" Type="http://schemas.openxmlformats.org/officeDocument/2006/relationships/slideLayout" Target="../slideLayouts/slideLayout18.xml"/><Relationship Id="rId5" Type="http://schemas.openxmlformats.org/officeDocument/2006/relationships/image" Target="../media/image9.emf"/><Relationship Id="rId4" Type="http://schemas.openxmlformats.org/officeDocument/2006/relationships/image" Target="../media/image8.emf"/></Relationships>
</file>

<file path=ppt/slides/_rels/slide1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6.emf"/><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7.xml"/><Relationship Id="rId1" Type="http://schemas.openxmlformats.org/officeDocument/2006/relationships/slideLayout" Target="../slideLayouts/slideLayout18.xml"/><Relationship Id="rId4" Type="http://schemas.openxmlformats.org/officeDocument/2006/relationships/image" Target="../media/image19.emf"/></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9.xml"/><Relationship Id="rId1" Type="http://schemas.openxmlformats.org/officeDocument/2006/relationships/slideLayout" Target="../slideLayouts/slideLayout18.xml"/><Relationship Id="rId5" Type="http://schemas.openxmlformats.org/officeDocument/2006/relationships/image" Target="../media/image17.emf"/><Relationship Id="rId4" Type="http://schemas.openxmlformats.org/officeDocument/2006/relationships/image" Target="../media/image29.emf"/></Relationships>
</file>

<file path=ppt/slides/_rels/slide21.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0.xml"/><Relationship Id="rId1" Type="http://schemas.openxmlformats.org/officeDocument/2006/relationships/slideLayout" Target="../slideLayouts/slideLayout18.xml"/><Relationship Id="rId5" Type="http://schemas.openxmlformats.org/officeDocument/2006/relationships/image" Target="../media/image32.emf"/><Relationship Id="rId4" Type="http://schemas.openxmlformats.org/officeDocument/2006/relationships/image" Target="../media/image31.emf"/></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22.xml"/><Relationship Id="rId1" Type="http://schemas.openxmlformats.org/officeDocument/2006/relationships/slideLayout" Target="../slideLayouts/slideLayout18.xml"/><Relationship Id="rId4" Type="http://schemas.openxmlformats.org/officeDocument/2006/relationships/image" Target="../media/image11.emf"/></Relationships>
</file>

<file path=ppt/slides/_rels/slide24.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23.xml"/><Relationship Id="rId1" Type="http://schemas.openxmlformats.org/officeDocument/2006/relationships/slideLayout" Target="../slideLayouts/slideLayout18.xml"/><Relationship Id="rId6" Type="http://schemas.openxmlformats.org/officeDocument/2006/relationships/image" Target="../media/image13.emf"/><Relationship Id="rId5" Type="http://schemas.openxmlformats.org/officeDocument/2006/relationships/image" Target="../media/image35.emf"/><Relationship Id="rId4" Type="http://schemas.openxmlformats.org/officeDocument/2006/relationships/image" Target="../media/image34.emf"/></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25.xml"/><Relationship Id="rId1" Type="http://schemas.openxmlformats.org/officeDocument/2006/relationships/slideLayout" Target="../slideLayouts/slideLayout18.xml"/><Relationship Id="rId5" Type="http://schemas.openxmlformats.org/officeDocument/2006/relationships/image" Target="../media/image37.emf"/><Relationship Id="rId4" Type="http://schemas.openxmlformats.org/officeDocument/2006/relationships/image" Target="../media/image15.emf"/></Relationships>
</file>

<file path=ppt/slides/_rels/slide27.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26.xml"/><Relationship Id="rId1" Type="http://schemas.openxmlformats.org/officeDocument/2006/relationships/slideLayout" Target="../slideLayouts/slideLayout18.xml"/><Relationship Id="rId6" Type="http://schemas.openxmlformats.org/officeDocument/2006/relationships/image" Target="../media/image39.emf"/><Relationship Id="rId5" Type="http://schemas.openxmlformats.org/officeDocument/2006/relationships/image" Target="../media/image16.emf"/><Relationship Id="rId4" Type="http://schemas.openxmlformats.org/officeDocument/2006/relationships/image" Target="../media/image14.emf"/></Relationships>
</file>

<file path=ppt/slides/_rels/slide28.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27.xml"/><Relationship Id="rId1" Type="http://schemas.openxmlformats.org/officeDocument/2006/relationships/slideLayout" Target="../slideLayouts/slideLayout18.xml"/><Relationship Id="rId4" Type="http://schemas.openxmlformats.org/officeDocument/2006/relationships/image" Target="../media/image12.emf"/></Relationships>
</file>

<file path=ppt/slides/_rels/slide3.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audio" Target="../media/audio9.wav"/><Relationship Id="rId3" Type="http://schemas.openxmlformats.org/officeDocument/2006/relationships/image" Target="../media/image6.emf"/><Relationship Id="rId7" Type="http://schemas.openxmlformats.org/officeDocument/2006/relationships/audio" Target="../media/audio3.wav"/><Relationship Id="rId12" Type="http://schemas.openxmlformats.org/officeDocument/2006/relationships/audio" Target="../media/audio8.wav"/><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audio" Target="../media/audio2.wav"/><Relationship Id="rId11" Type="http://schemas.openxmlformats.org/officeDocument/2006/relationships/audio" Target="../media/audio7.wav"/><Relationship Id="rId5" Type="http://schemas.openxmlformats.org/officeDocument/2006/relationships/audio" Target="../media/audio1.wav"/><Relationship Id="rId10" Type="http://schemas.openxmlformats.org/officeDocument/2006/relationships/audio" Target="../media/audio6.wav"/><Relationship Id="rId4" Type="http://schemas.openxmlformats.org/officeDocument/2006/relationships/image" Target="../media/image7.png"/><Relationship Id="rId9" Type="http://schemas.openxmlformats.org/officeDocument/2006/relationships/audio" Target="../media/audio5.wav"/><Relationship Id="rId14" Type="http://schemas.openxmlformats.org/officeDocument/2006/relationships/audio" Target="../media/audio10.wav"/></Relationships>
</file>

<file path=ppt/slides/_rels/slide4.xml.rels><?xml version="1.0" encoding="UTF-8" standalone="yes"?>
<Relationships xmlns="http://schemas.openxmlformats.org/package/2006/relationships"><Relationship Id="rId8" Type="http://schemas.openxmlformats.org/officeDocument/2006/relationships/audio" Target="../media/audio15.wav"/><Relationship Id="rId3" Type="http://schemas.openxmlformats.org/officeDocument/2006/relationships/image" Target="../media/image6.emf"/><Relationship Id="rId7" Type="http://schemas.openxmlformats.org/officeDocument/2006/relationships/audio" Target="../media/audio14.wav"/><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audio" Target="../media/audio13.wav"/><Relationship Id="rId5" Type="http://schemas.openxmlformats.org/officeDocument/2006/relationships/audio" Target="../media/audio12.wav"/><Relationship Id="rId4" Type="http://schemas.openxmlformats.org/officeDocument/2006/relationships/audio" Target="../media/audio11.wav"/></Relationships>
</file>

<file path=ppt/slides/_rels/slide5.xml.rels><?xml version="1.0" encoding="UTF-8" standalone="yes"?>
<Relationships xmlns="http://schemas.openxmlformats.org/package/2006/relationships"><Relationship Id="rId8" Type="http://schemas.openxmlformats.org/officeDocument/2006/relationships/audio" Target="../media/audio20.wav"/><Relationship Id="rId3" Type="http://schemas.openxmlformats.org/officeDocument/2006/relationships/image" Target="../media/image6.emf"/><Relationship Id="rId7" Type="http://schemas.openxmlformats.org/officeDocument/2006/relationships/audio" Target="../media/audio19.wav"/><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audio" Target="../media/audio18.wav"/><Relationship Id="rId5" Type="http://schemas.openxmlformats.org/officeDocument/2006/relationships/audio" Target="../media/audio17.wav"/><Relationship Id="rId4" Type="http://schemas.openxmlformats.org/officeDocument/2006/relationships/audio" Target="../media/audio16.wav"/></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8" Type="http://schemas.openxmlformats.org/officeDocument/2006/relationships/audio" Target="../media/audio23.wav"/><Relationship Id="rId13" Type="http://schemas.openxmlformats.org/officeDocument/2006/relationships/audio" Target="../media/audio26.wav"/><Relationship Id="rId3" Type="http://schemas.openxmlformats.org/officeDocument/2006/relationships/image" Target="../media/image8.emf"/><Relationship Id="rId7" Type="http://schemas.openxmlformats.org/officeDocument/2006/relationships/audio" Target="../media/audio22.wav"/><Relationship Id="rId12" Type="http://schemas.openxmlformats.org/officeDocument/2006/relationships/image" Target="../media/image12.emf"/><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audio" Target="../media/audio21.wav"/><Relationship Id="rId11" Type="http://schemas.openxmlformats.org/officeDocument/2006/relationships/image" Target="../media/image11.emf"/><Relationship Id="rId5" Type="http://schemas.openxmlformats.org/officeDocument/2006/relationships/image" Target="../media/image10.emf"/><Relationship Id="rId10" Type="http://schemas.openxmlformats.org/officeDocument/2006/relationships/audio" Target="../media/audio25.wav"/><Relationship Id="rId4" Type="http://schemas.openxmlformats.org/officeDocument/2006/relationships/image" Target="../media/image9.emf"/><Relationship Id="rId9" Type="http://schemas.openxmlformats.org/officeDocument/2006/relationships/audio" Target="../media/audio24.wav"/><Relationship Id="rId14" Type="http://schemas.openxmlformats.org/officeDocument/2006/relationships/image" Target="../media/image13.emf"/></Relationships>
</file>

<file path=ppt/slides/_rels/slide8.xml.rels><?xml version="1.0" encoding="UTF-8" standalone="yes"?>
<Relationships xmlns="http://schemas.openxmlformats.org/package/2006/relationships"><Relationship Id="rId3" Type="http://schemas.openxmlformats.org/officeDocument/2006/relationships/audio" Target="../media/audio21.wav"/><Relationship Id="rId7" Type="http://schemas.openxmlformats.org/officeDocument/2006/relationships/audio" Target="../media/audio27.wav"/><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audio" Target="../media/audio24.wav"/><Relationship Id="rId5" Type="http://schemas.openxmlformats.org/officeDocument/2006/relationships/audio" Target="../media/audio23.wav"/><Relationship Id="rId4" Type="http://schemas.openxmlformats.org/officeDocument/2006/relationships/audio" Target="../media/audio22.wav"/></Relationships>
</file>

<file path=ppt/slides/_rels/slide9.xml.rels><?xml version="1.0" encoding="UTF-8" standalone="yes"?>
<Relationships xmlns="http://schemas.openxmlformats.org/package/2006/relationships"><Relationship Id="rId8" Type="http://schemas.openxmlformats.org/officeDocument/2006/relationships/image" Target="../media/image16.emf"/><Relationship Id="rId13" Type="http://schemas.openxmlformats.org/officeDocument/2006/relationships/image" Target="../media/image18.emf"/><Relationship Id="rId3" Type="http://schemas.openxmlformats.org/officeDocument/2006/relationships/audio" Target="../media/audio28.wav"/><Relationship Id="rId7" Type="http://schemas.openxmlformats.org/officeDocument/2006/relationships/image" Target="../media/image15.emf"/><Relationship Id="rId12" Type="http://schemas.openxmlformats.org/officeDocument/2006/relationships/audio" Target="../media/audio33.wav"/><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14.emf"/><Relationship Id="rId11" Type="http://schemas.openxmlformats.org/officeDocument/2006/relationships/audio" Target="../media/audio32.wav"/><Relationship Id="rId5" Type="http://schemas.openxmlformats.org/officeDocument/2006/relationships/audio" Target="../media/audio30.wav"/><Relationship Id="rId10" Type="http://schemas.openxmlformats.org/officeDocument/2006/relationships/audio" Target="../media/audio31.wav"/><Relationship Id="rId4" Type="http://schemas.openxmlformats.org/officeDocument/2006/relationships/audio" Target="../media/audio29.wav"/><Relationship Id="rId9" Type="http://schemas.openxmlformats.org/officeDocument/2006/relationships/image" Target="../media/image17.emf"/><Relationship Id="rId14" Type="http://schemas.openxmlformats.org/officeDocument/2006/relationships/image" Target="../media/image19.emf"/></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E3EAFD"/>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grpSp>
        <p:sp>
          <p:nvSpPr>
            <p:cNvPr id="4" name="Isosceles Triangle 3"/>
            <p:cNvSpPr/>
            <p:nvPr/>
          </p:nvSpPr>
          <p:spPr>
            <a:xfrm rot="5400000">
              <a:off x="4636029" y="-341488"/>
              <a:ext cx="6857998"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sp>
          <p:nvSpPr>
            <p:cNvPr id="5" name="Rectangle 4"/>
            <p:cNvSpPr/>
            <p:nvPr/>
          </p:nvSpPr>
          <p:spPr>
            <a:xfrm>
              <a:off x="-56445" y="0"/>
              <a:ext cx="4350984" cy="6858000"/>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gr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11" name="TextBox 10"/>
          <p:cNvSpPr txBox="1"/>
          <p:nvPr/>
        </p:nvSpPr>
        <p:spPr>
          <a:xfrm>
            <a:off x="443516" y="1422515"/>
            <a:ext cx="7798856" cy="1323439"/>
          </a:xfrm>
          <a:prstGeom prst="rect">
            <a:avLst/>
          </a:prstGeom>
          <a:noFill/>
        </p:spPr>
        <p:txBody>
          <a:bodyPr wrap="square" rtlCol="0">
            <a:spAutoFit/>
          </a:bodyPr>
          <a:lstStyle/>
          <a:p>
            <a:pPr>
              <a:defRPr/>
            </a:pPr>
            <a:r>
              <a:rPr lang="en-GB" sz="4000" b="1" dirty="0">
                <a:solidFill>
                  <a:prstClr val="white"/>
                </a:solidFill>
                <a:latin typeface="Century Gothic" panose="020B0502020202020204" pitchFamily="34" charset="0"/>
              </a:rPr>
              <a:t>Habitual versus completed events in the past</a:t>
            </a:r>
            <a:endParaRPr lang="en-GB" sz="4400" b="1" dirty="0">
              <a:solidFill>
                <a:prstClr val="white"/>
              </a:solidFill>
              <a:latin typeface="Century Gothic" panose="020B0502020202020204" pitchFamily="34" charset="0"/>
            </a:endParaRPr>
          </a:p>
        </p:txBody>
      </p:sp>
      <p:sp>
        <p:nvSpPr>
          <p:cNvPr id="12" name="Title 3"/>
          <p:cNvSpPr txBox="1">
            <a:spLocks/>
          </p:cNvSpPr>
          <p:nvPr/>
        </p:nvSpPr>
        <p:spPr>
          <a:xfrm>
            <a:off x="484289" y="3315297"/>
            <a:ext cx="9607162" cy="1536216"/>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3200" b="1" dirty="0">
                <a:solidFill>
                  <a:prstClr val="white"/>
                </a:solidFill>
                <a:latin typeface="Century Gothic" panose="020B0502020202020204" pitchFamily="34" charset="0"/>
              </a:rPr>
              <a:t>Monologic narration task </a:t>
            </a:r>
          </a:p>
          <a:p>
            <a:pPr>
              <a:defRPr/>
            </a:pPr>
            <a:r>
              <a:rPr lang="fr-FR" sz="3200" dirty="0">
                <a:solidFill>
                  <a:prstClr val="white"/>
                </a:solidFill>
                <a:latin typeface="Century Gothic" panose="020B0502020202020204" pitchFamily="34" charset="0"/>
              </a:rPr>
              <a:t>Nathalie et son chat Pompon</a:t>
            </a:r>
            <a:endParaRPr lang="en-GB" sz="3200" b="1" dirty="0">
              <a:solidFill>
                <a:prstClr val="white"/>
              </a:solidFill>
              <a:latin typeface="Century Gothic" panose="020B0502020202020204" pitchFamily="34" charset="0"/>
            </a:endParaRPr>
          </a:p>
          <a:p>
            <a:pPr>
              <a:defRPr/>
            </a:pPr>
            <a:endParaRPr lang="en-GB" sz="3200" b="1" dirty="0">
              <a:solidFill>
                <a:prstClr val="white"/>
              </a:solidFill>
              <a:latin typeface="Century Gothic" panose="020B0502020202020204" pitchFamily="34" charset="0"/>
            </a:endParaRPr>
          </a:p>
          <a:p>
            <a:pPr>
              <a:defRPr/>
            </a:pPr>
            <a:r>
              <a:rPr lang="en-GB" sz="2000" b="1" dirty="0">
                <a:solidFill>
                  <a:prstClr val="white"/>
                </a:solidFill>
                <a:latin typeface="Century Gothic" panose="020B0502020202020204" pitchFamily="34" charset="0"/>
              </a:rPr>
              <a:t>Stephen Owen, Emma Marsden &amp; Nick Avery</a:t>
            </a:r>
          </a:p>
        </p:txBody>
      </p:sp>
    </p:spTree>
    <p:extLst>
      <p:ext uri="{BB962C8B-B14F-4D97-AF65-F5344CB8AC3E}">
        <p14:creationId xmlns:p14="http://schemas.microsoft.com/office/powerpoint/2010/main" val="5722539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31970" y="1781700"/>
            <a:ext cx="10471408" cy="523220"/>
          </a:xfrm>
          <a:prstGeom prst="rect">
            <a:avLst/>
          </a:prstGeom>
          <a:noFill/>
        </p:spPr>
        <p:txBody>
          <a:bodyPr wrap="square" rtlCol="0">
            <a:spAutoFit/>
          </a:bodyPr>
          <a:lstStyle/>
          <a:p>
            <a:r>
              <a:rPr lang="en-GB" sz="2800" dirty="0">
                <a:solidFill>
                  <a:srgbClr val="4472C4">
                    <a:lumMod val="50000"/>
                  </a:srgbClr>
                </a:solidFill>
                <a:latin typeface="Century Gothic" panose="020B0502020202020204" pitchFamily="34" charset="0"/>
              </a:rPr>
              <a:t> Il________________</a:t>
            </a:r>
            <a:r>
              <a:rPr lang="es-CO" sz="2800" dirty="0">
                <a:solidFill>
                  <a:prstClr val="black"/>
                </a:solidFill>
                <a:latin typeface="Century Gothic" panose="020B0502020202020204" pitchFamily="34" charset="0"/>
              </a:rPr>
              <a:t>le </a:t>
            </a:r>
            <a:r>
              <a:rPr lang="es-CO" sz="2800" dirty="0" err="1">
                <a:solidFill>
                  <a:prstClr val="black"/>
                </a:solidFill>
                <a:latin typeface="Century Gothic" panose="020B0502020202020204" pitchFamily="34" charset="0"/>
              </a:rPr>
              <a:t>jardin</a:t>
            </a:r>
            <a:r>
              <a:rPr lang="en-GB" sz="2800" dirty="0">
                <a:solidFill>
                  <a:srgbClr val="4472C4">
                    <a:lumMod val="50000"/>
                  </a:srgbClr>
                </a:solidFill>
                <a:latin typeface="Century Gothic" panose="020B0502020202020204" pitchFamily="34" charset="0"/>
              </a:rPr>
              <a:t>.</a:t>
            </a:r>
            <a:endParaRPr lang="en-GB" sz="2000" dirty="0">
              <a:solidFill>
                <a:srgbClr val="4472C4">
                  <a:lumMod val="50000"/>
                </a:srgbClr>
              </a:solidFill>
              <a:latin typeface="Century Gothic" panose="020B0502020202020204" pitchFamily="34" charset="0"/>
            </a:endParaRPr>
          </a:p>
        </p:txBody>
      </p:sp>
      <p:sp>
        <p:nvSpPr>
          <p:cNvPr id="4" name="TextBox 3"/>
          <p:cNvSpPr txBox="1"/>
          <p:nvPr/>
        </p:nvSpPr>
        <p:spPr>
          <a:xfrm>
            <a:off x="1031970" y="2406879"/>
            <a:ext cx="11351941" cy="523220"/>
          </a:xfrm>
          <a:prstGeom prst="rect">
            <a:avLst/>
          </a:prstGeom>
          <a:noFill/>
        </p:spPr>
        <p:txBody>
          <a:bodyPr wrap="square" rtlCol="0">
            <a:spAutoFit/>
          </a:bodyPr>
          <a:lstStyle/>
          <a:p>
            <a:r>
              <a:rPr lang="en-GB" sz="2800" dirty="0">
                <a:solidFill>
                  <a:srgbClr val="4472C4">
                    <a:lumMod val="50000"/>
                  </a:srgbClr>
                </a:solidFill>
                <a:latin typeface="Century Gothic" panose="020B0502020202020204" pitchFamily="34" charset="0"/>
              </a:rPr>
              <a:t> Il _____________à la </a:t>
            </a:r>
            <a:r>
              <a:rPr lang="en-GB" sz="2800" dirty="0" err="1">
                <a:solidFill>
                  <a:srgbClr val="4472C4">
                    <a:lumMod val="50000"/>
                  </a:srgbClr>
                </a:solidFill>
                <a:latin typeface="Century Gothic" panose="020B0502020202020204" pitchFamily="34" charset="0"/>
              </a:rPr>
              <a:t>maison</a:t>
            </a:r>
            <a:r>
              <a:rPr lang="en-GB" sz="2800" dirty="0">
                <a:solidFill>
                  <a:srgbClr val="4472C4">
                    <a:lumMod val="50000"/>
                  </a:srgbClr>
                </a:solidFill>
                <a:latin typeface="Century Gothic" panose="020B0502020202020204" pitchFamily="34" charset="0"/>
              </a:rPr>
              <a:t>.</a:t>
            </a:r>
            <a:endParaRPr lang="en-GB" sz="2000" dirty="0">
              <a:solidFill>
                <a:srgbClr val="4472C4">
                  <a:lumMod val="50000"/>
                </a:srgbClr>
              </a:solidFill>
              <a:latin typeface="Century Gothic" panose="020B0502020202020204" pitchFamily="34" charset="0"/>
            </a:endParaRPr>
          </a:p>
        </p:txBody>
      </p:sp>
      <p:sp>
        <p:nvSpPr>
          <p:cNvPr id="6" name="TextBox 5"/>
          <p:cNvSpPr txBox="1"/>
          <p:nvPr/>
        </p:nvSpPr>
        <p:spPr>
          <a:xfrm>
            <a:off x="1041692" y="2993790"/>
            <a:ext cx="12063141" cy="523220"/>
          </a:xfrm>
          <a:prstGeom prst="rect">
            <a:avLst/>
          </a:prstGeom>
          <a:noFill/>
        </p:spPr>
        <p:txBody>
          <a:bodyPr wrap="square" rtlCol="0">
            <a:spAutoFit/>
          </a:bodyPr>
          <a:lstStyle/>
          <a:p>
            <a:r>
              <a:rPr lang="en-GB" sz="2800" dirty="0">
                <a:solidFill>
                  <a:srgbClr val="4472C4">
                    <a:lumMod val="50000"/>
                  </a:srgbClr>
                </a:solidFill>
                <a:latin typeface="Century Gothic" panose="020B0502020202020204" pitchFamily="34" charset="0"/>
              </a:rPr>
              <a:t> Il ______________</a:t>
            </a:r>
            <a:r>
              <a:rPr lang="es-CO" sz="2800" dirty="0">
                <a:solidFill>
                  <a:prstClr val="black"/>
                </a:solidFill>
                <a:latin typeface="Century Gothic" panose="020B0502020202020204" pitchFamily="34" charset="0"/>
              </a:rPr>
              <a:t> </a:t>
            </a:r>
            <a:r>
              <a:rPr lang="es-CO" sz="2800" dirty="0">
                <a:solidFill>
                  <a:srgbClr val="4472C4">
                    <a:lumMod val="50000"/>
                  </a:srgbClr>
                </a:solidFill>
                <a:latin typeface="Century Gothic" panose="020B0502020202020204" pitchFamily="34" charset="0"/>
              </a:rPr>
              <a:t>une </a:t>
            </a:r>
            <a:r>
              <a:rPr lang="es-CO" sz="2800" dirty="0" err="1">
                <a:solidFill>
                  <a:srgbClr val="4472C4">
                    <a:lumMod val="50000"/>
                  </a:srgbClr>
                </a:solidFill>
                <a:latin typeface="Century Gothic" panose="020B0502020202020204" pitchFamily="34" charset="0"/>
              </a:rPr>
              <a:t>souris</a:t>
            </a:r>
            <a:r>
              <a:rPr lang="es-CO" sz="2800" dirty="0">
                <a:solidFill>
                  <a:srgbClr val="4472C4">
                    <a:lumMod val="50000"/>
                  </a:srgbClr>
                </a:solidFill>
                <a:latin typeface="Century Gothic" panose="020B0502020202020204" pitchFamily="34" charset="0"/>
              </a:rPr>
              <a:t> </a:t>
            </a:r>
            <a:r>
              <a:rPr lang="es-CO" sz="2800" dirty="0" err="1">
                <a:solidFill>
                  <a:srgbClr val="4472C4">
                    <a:lumMod val="50000"/>
                  </a:srgbClr>
                </a:solidFill>
                <a:latin typeface="Century Gothic" panose="020B0502020202020204" pitchFamily="34" charset="0"/>
              </a:rPr>
              <a:t>près</a:t>
            </a:r>
            <a:r>
              <a:rPr lang="es-CO" sz="2800" dirty="0">
                <a:solidFill>
                  <a:srgbClr val="4472C4">
                    <a:lumMod val="50000"/>
                  </a:srgbClr>
                </a:solidFill>
                <a:latin typeface="Century Gothic" panose="020B0502020202020204" pitchFamily="34" charset="0"/>
              </a:rPr>
              <a:t> de la </a:t>
            </a:r>
            <a:r>
              <a:rPr lang="es-CO" sz="2800" dirty="0" err="1">
                <a:solidFill>
                  <a:srgbClr val="4472C4">
                    <a:lumMod val="50000"/>
                  </a:srgbClr>
                </a:solidFill>
                <a:latin typeface="Century Gothic" panose="020B0502020202020204" pitchFamily="34" charset="0"/>
              </a:rPr>
              <a:t>poubelle</a:t>
            </a:r>
            <a:r>
              <a:rPr lang="en-GB" sz="2800" dirty="0">
                <a:solidFill>
                  <a:srgbClr val="4472C4">
                    <a:lumMod val="50000"/>
                  </a:srgbClr>
                </a:solidFill>
                <a:latin typeface="Century Gothic" panose="020B0502020202020204" pitchFamily="34" charset="0"/>
              </a:rPr>
              <a:t>.</a:t>
            </a:r>
            <a:endParaRPr lang="en-GB" sz="2000" dirty="0">
              <a:solidFill>
                <a:srgbClr val="4472C4">
                  <a:lumMod val="50000"/>
                </a:srgbClr>
              </a:solidFill>
              <a:latin typeface="Century Gothic" panose="020B0502020202020204" pitchFamily="34" charset="0"/>
            </a:endParaRPr>
          </a:p>
        </p:txBody>
      </p:sp>
      <p:sp>
        <p:nvSpPr>
          <p:cNvPr id="7" name="TextBox 6"/>
          <p:cNvSpPr txBox="1"/>
          <p:nvPr/>
        </p:nvSpPr>
        <p:spPr>
          <a:xfrm>
            <a:off x="1041692" y="3610043"/>
            <a:ext cx="11351941" cy="523220"/>
          </a:xfrm>
          <a:prstGeom prst="rect">
            <a:avLst/>
          </a:prstGeom>
          <a:noFill/>
        </p:spPr>
        <p:txBody>
          <a:bodyPr wrap="square" rtlCol="0">
            <a:spAutoFit/>
          </a:bodyPr>
          <a:lstStyle/>
          <a:p>
            <a:r>
              <a:rPr lang="en-GB" sz="2800" dirty="0">
                <a:solidFill>
                  <a:srgbClr val="4472C4">
                    <a:lumMod val="50000"/>
                  </a:srgbClr>
                </a:solidFill>
                <a:latin typeface="Century Gothic" panose="020B0502020202020204" pitchFamily="34" charset="0"/>
              </a:rPr>
              <a:t> Elle _____________ la nourriture de Pompon par </a:t>
            </a:r>
            <a:r>
              <a:rPr lang="en-GB" sz="2800" dirty="0" err="1">
                <a:solidFill>
                  <a:srgbClr val="4472C4">
                    <a:lumMod val="50000"/>
                  </a:srgbClr>
                </a:solidFill>
                <a:latin typeface="Century Gothic" panose="020B0502020202020204" pitchFamily="34" charset="0"/>
              </a:rPr>
              <a:t>terre</a:t>
            </a:r>
            <a:r>
              <a:rPr lang="en-GB" sz="2800" dirty="0">
                <a:solidFill>
                  <a:srgbClr val="4472C4">
                    <a:lumMod val="50000"/>
                  </a:srgbClr>
                </a:solidFill>
                <a:latin typeface="Century Gothic" panose="020B0502020202020204" pitchFamily="34" charset="0"/>
              </a:rPr>
              <a:t>.</a:t>
            </a:r>
            <a:endParaRPr lang="en-GB" sz="2000" dirty="0">
              <a:solidFill>
                <a:srgbClr val="4472C4">
                  <a:lumMod val="50000"/>
                </a:srgbClr>
              </a:solidFill>
              <a:latin typeface="Century Gothic" panose="020B0502020202020204" pitchFamily="34" charset="0"/>
            </a:endParaRPr>
          </a:p>
        </p:txBody>
      </p:sp>
      <p:sp>
        <p:nvSpPr>
          <p:cNvPr id="8" name="TextBox 7"/>
          <p:cNvSpPr txBox="1"/>
          <p:nvPr/>
        </p:nvSpPr>
        <p:spPr>
          <a:xfrm>
            <a:off x="1925261" y="1715310"/>
            <a:ext cx="2158597" cy="523220"/>
          </a:xfrm>
          <a:prstGeom prst="rect">
            <a:avLst/>
          </a:prstGeom>
          <a:noFill/>
        </p:spPr>
        <p:txBody>
          <a:bodyPr wrap="square" rtlCol="0">
            <a:spAutoFit/>
          </a:bodyPr>
          <a:lstStyle/>
          <a:p>
            <a:r>
              <a:rPr lang="en-GB" sz="2800" dirty="0" err="1">
                <a:solidFill>
                  <a:srgbClr val="E56700"/>
                </a:solidFill>
                <a:latin typeface="Century Gothic" panose="020B0502020202020204" pitchFamily="34" charset="0"/>
              </a:rPr>
              <a:t>regardait</a:t>
            </a:r>
            <a:endParaRPr lang="en-GB" sz="2800" dirty="0">
              <a:solidFill>
                <a:srgbClr val="E56700"/>
              </a:solidFill>
              <a:latin typeface="Century Gothic" panose="020B0502020202020204" pitchFamily="34" charset="0"/>
            </a:endParaRPr>
          </a:p>
        </p:txBody>
      </p:sp>
      <p:sp>
        <p:nvSpPr>
          <p:cNvPr id="12" name="TextBox 11"/>
          <p:cNvSpPr txBox="1"/>
          <p:nvPr/>
        </p:nvSpPr>
        <p:spPr>
          <a:xfrm>
            <a:off x="1659466" y="2330804"/>
            <a:ext cx="1882437" cy="523220"/>
          </a:xfrm>
          <a:prstGeom prst="rect">
            <a:avLst/>
          </a:prstGeom>
          <a:noFill/>
        </p:spPr>
        <p:txBody>
          <a:bodyPr wrap="square" rtlCol="0">
            <a:spAutoFit/>
          </a:bodyPr>
          <a:lstStyle/>
          <a:p>
            <a:r>
              <a:rPr lang="en-GB" sz="2800" dirty="0">
                <a:solidFill>
                  <a:srgbClr val="E56700"/>
                </a:solidFill>
                <a:latin typeface="Century Gothic" panose="020B0502020202020204" pitchFamily="34" charset="0"/>
              </a:rPr>
              <a:t>est </a:t>
            </a:r>
            <a:r>
              <a:rPr lang="en-GB" sz="2800" dirty="0" err="1">
                <a:solidFill>
                  <a:srgbClr val="E56700"/>
                </a:solidFill>
                <a:latin typeface="Century Gothic" panose="020B0502020202020204" pitchFamily="34" charset="0"/>
              </a:rPr>
              <a:t>rentré</a:t>
            </a:r>
            <a:endParaRPr lang="en-GB" sz="2800" dirty="0">
              <a:solidFill>
                <a:srgbClr val="E56700"/>
              </a:solidFill>
              <a:latin typeface="Century Gothic" panose="020B0502020202020204" pitchFamily="34" charset="0"/>
            </a:endParaRPr>
          </a:p>
        </p:txBody>
      </p:sp>
      <p:sp>
        <p:nvSpPr>
          <p:cNvPr id="14" name="TextBox 13"/>
          <p:cNvSpPr txBox="1"/>
          <p:nvPr/>
        </p:nvSpPr>
        <p:spPr>
          <a:xfrm>
            <a:off x="1890205" y="2955360"/>
            <a:ext cx="2159547" cy="523220"/>
          </a:xfrm>
          <a:prstGeom prst="rect">
            <a:avLst/>
          </a:prstGeom>
          <a:noFill/>
        </p:spPr>
        <p:txBody>
          <a:bodyPr wrap="square" rtlCol="0">
            <a:spAutoFit/>
          </a:bodyPr>
          <a:lstStyle/>
          <a:p>
            <a:r>
              <a:rPr lang="en-GB" sz="2800" dirty="0">
                <a:solidFill>
                  <a:srgbClr val="E56700"/>
                </a:solidFill>
                <a:latin typeface="Century Gothic" panose="020B0502020202020204" pitchFamily="34" charset="0"/>
              </a:rPr>
              <a:t>a chassé</a:t>
            </a:r>
          </a:p>
        </p:txBody>
      </p:sp>
      <p:sp>
        <p:nvSpPr>
          <p:cNvPr id="15" name="TextBox 14"/>
          <p:cNvSpPr txBox="1"/>
          <p:nvPr/>
        </p:nvSpPr>
        <p:spPr>
          <a:xfrm>
            <a:off x="2040743" y="3546054"/>
            <a:ext cx="2629721" cy="523220"/>
          </a:xfrm>
          <a:prstGeom prst="rect">
            <a:avLst/>
          </a:prstGeom>
          <a:noFill/>
        </p:spPr>
        <p:txBody>
          <a:bodyPr wrap="square" rtlCol="0">
            <a:spAutoFit/>
          </a:bodyPr>
          <a:lstStyle/>
          <a:p>
            <a:r>
              <a:rPr lang="en-GB" sz="2800" dirty="0">
                <a:solidFill>
                  <a:srgbClr val="E56700"/>
                </a:solidFill>
                <a:latin typeface="Century Gothic" panose="020B0502020202020204" pitchFamily="34" charset="0"/>
              </a:rPr>
              <a:t>a </a:t>
            </a:r>
            <a:r>
              <a:rPr lang="en-GB" sz="2800" dirty="0" err="1">
                <a:solidFill>
                  <a:srgbClr val="E56700"/>
                </a:solidFill>
                <a:latin typeface="Century Gothic" panose="020B0502020202020204" pitchFamily="34" charset="0"/>
              </a:rPr>
              <a:t>laissé</a:t>
            </a:r>
            <a:endParaRPr lang="en-GB" sz="2800" dirty="0">
              <a:solidFill>
                <a:srgbClr val="E56700"/>
              </a:solidFill>
              <a:latin typeface="Century Gothic" panose="020B0502020202020204" pitchFamily="34" charset="0"/>
            </a:endParaRPr>
          </a:p>
        </p:txBody>
      </p:sp>
      <p:sp>
        <p:nvSpPr>
          <p:cNvPr id="23" name="TextBox 22"/>
          <p:cNvSpPr txBox="1"/>
          <p:nvPr/>
        </p:nvSpPr>
        <p:spPr>
          <a:xfrm>
            <a:off x="437558" y="791955"/>
            <a:ext cx="11573449" cy="523220"/>
          </a:xfrm>
          <a:prstGeom prst="rect">
            <a:avLst/>
          </a:prstGeom>
          <a:noFill/>
        </p:spPr>
        <p:txBody>
          <a:bodyPr wrap="square" rtlCol="0">
            <a:spAutoFit/>
          </a:bodyPr>
          <a:lstStyle/>
          <a:p>
            <a:r>
              <a:rPr lang="en-GB" sz="2800" dirty="0">
                <a:solidFill>
                  <a:srgbClr val="4472C4">
                    <a:lumMod val="50000"/>
                  </a:srgbClr>
                </a:solidFill>
                <a:latin typeface="Century Gothic" panose="020B0502020202020204" pitchFamily="34" charset="0"/>
              </a:rPr>
              <a:t>Listen again and write the verbs that you heard in each sentence.</a:t>
            </a:r>
          </a:p>
        </p:txBody>
      </p:sp>
      <p:sp>
        <p:nvSpPr>
          <p:cNvPr id="24" name="TextBox 23"/>
          <p:cNvSpPr txBox="1"/>
          <p:nvPr/>
        </p:nvSpPr>
        <p:spPr>
          <a:xfrm>
            <a:off x="1051413" y="4151389"/>
            <a:ext cx="12063141" cy="523220"/>
          </a:xfrm>
          <a:prstGeom prst="rect">
            <a:avLst/>
          </a:prstGeom>
          <a:noFill/>
        </p:spPr>
        <p:txBody>
          <a:bodyPr wrap="square" rtlCol="0">
            <a:spAutoFit/>
          </a:bodyPr>
          <a:lstStyle/>
          <a:p>
            <a:r>
              <a:rPr lang="en-GB" sz="2800" dirty="0">
                <a:solidFill>
                  <a:srgbClr val="4472C4">
                    <a:lumMod val="50000"/>
                  </a:srgbClr>
                </a:solidFill>
                <a:latin typeface="Century Gothic" panose="020B0502020202020204" pitchFamily="34" charset="0"/>
              </a:rPr>
              <a:t> Il </a:t>
            </a:r>
            <a:r>
              <a:rPr lang="en-GB" sz="2800" dirty="0" smtClean="0">
                <a:solidFill>
                  <a:srgbClr val="4472C4">
                    <a:lumMod val="50000"/>
                  </a:srgbClr>
                </a:solidFill>
                <a:latin typeface="Century Gothic" panose="020B0502020202020204" pitchFamily="34" charset="0"/>
              </a:rPr>
              <a:t>______________</a:t>
            </a:r>
            <a:r>
              <a:rPr lang="en-GB" sz="2800" dirty="0">
                <a:solidFill>
                  <a:srgbClr val="4472C4">
                    <a:lumMod val="50000"/>
                  </a:srgbClr>
                </a:solidFill>
                <a:latin typeface="Century Gothic" panose="020B0502020202020204" pitchFamily="34" charset="0"/>
              </a:rPr>
              <a:t> </a:t>
            </a:r>
            <a:r>
              <a:rPr lang="en-GB" sz="2800" dirty="0" smtClean="0">
                <a:solidFill>
                  <a:srgbClr val="4472C4">
                    <a:lumMod val="50000"/>
                  </a:srgbClr>
                </a:solidFill>
                <a:latin typeface="Century Gothic" panose="020B0502020202020204" pitchFamily="34" charset="0"/>
              </a:rPr>
              <a:t>à </a:t>
            </a:r>
            <a:r>
              <a:rPr lang="en-GB" sz="2800" dirty="0">
                <a:solidFill>
                  <a:srgbClr val="4472C4">
                    <a:lumMod val="50000"/>
                  </a:srgbClr>
                </a:solidFill>
                <a:latin typeface="Century Gothic" panose="020B0502020202020204" pitchFamily="34" charset="0"/>
              </a:rPr>
              <a:t>son panier.</a:t>
            </a:r>
            <a:endParaRPr lang="en-GB" sz="2000" dirty="0">
              <a:solidFill>
                <a:srgbClr val="4472C4">
                  <a:lumMod val="50000"/>
                </a:srgbClr>
              </a:solidFill>
              <a:latin typeface="Century Gothic" panose="020B0502020202020204" pitchFamily="34" charset="0"/>
            </a:endParaRPr>
          </a:p>
        </p:txBody>
      </p:sp>
      <p:sp>
        <p:nvSpPr>
          <p:cNvPr id="25" name="TextBox 24"/>
          <p:cNvSpPr txBox="1"/>
          <p:nvPr/>
        </p:nvSpPr>
        <p:spPr>
          <a:xfrm>
            <a:off x="2040743" y="4098043"/>
            <a:ext cx="2159547" cy="523220"/>
          </a:xfrm>
          <a:prstGeom prst="rect">
            <a:avLst/>
          </a:prstGeom>
          <a:noFill/>
        </p:spPr>
        <p:txBody>
          <a:bodyPr wrap="square" rtlCol="0">
            <a:spAutoFit/>
          </a:bodyPr>
          <a:lstStyle/>
          <a:p>
            <a:r>
              <a:rPr lang="en-GB" sz="2800" dirty="0" err="1">
                <a:solidFill>
                  <a:srgbClr val="E56700"/>
                </a:solidFill>
                <a:latin typeface="Century Gothic" panose="020B0502020202020204" pitchFamily="34" charset="0"/>
              </a:rPr>
              <a:t>est</a:t>
            </a:r>
            <a:r>
              <a:rPr lang="en-GB" sz="2800" dirty="0">
                <a:solidFill>
                  <a:srgbClr val="E56700"/>
                </a:solidFill>
                <a:latin typeface="Century Gothic" panose="020B0502020202020204" pitchFamily="34" charset="0"/>
              </a:rPr>
              <a:t> </a:t>
            </a:r>
            <a:r>
              <a:rPr lang="en-GB" sz="2800" dirty="0" err="1">
                <a:solidFill>
                  <a:srgbClr val="E56700"/>
                </a:solidFill>
                <a:latin typeface="Century Gothic" panose="020B0502020202020204" pitchFamily="34" charset="0"/>
              </a:rPr>
              <a:t>allé</a:t>
            </a:r>
            <a:endParaRPr lang="en-GB" sz="2800" dirty="0">
              <a:solidFill>
                <a:srgbClr val="E56700"/>
              </a:solidFill>
              <a:latin typeface="Century Gothic" panose="020B0502020202020204" pitchFamily="34" charset="0"/>
            </a:endParaRPr>
          </a:p>
        </p:txBody>
      </p:sp>
      <p:sp>
        <p:nvSpPr>
          <p:cNvPr id="28" name="TextBox 27"/>
          <p:cNvSpPr txBox="1"/>
          <p:nvPr/>
        </p:nvSpPr>
        <p:spPr>
          <a:xfrm>
            <a:off x="1031970" y="4697304"/>
            <a:ext cx="12063141" cy="523220"/>
          </a:xfrm>
          <a:prstGeom prst="rect">
            <a:avLst/>
          </a:prstGeom>
          <a:noFill/>
        </p:spPr>
        <p:txBody>
          <a:bodyPr wrap="square" rtlCol="0">
            <a:spAutoFit/>
          </a:bodyPr>
          <a:lstStyle/>
          <a:p>
            <a:r>
              <a:rPr lang="en-GB" sz="2800" dirty="0">
                <a:solidFill>
                  <a:srgbClr val="4472C4">
                    <a:lumMod val="50000"/>
                  </a:srgbClr>
                </a:solidFill>
                <a:latin typeface="Century Gothic" panose="020B0502020202020204" pitchFamily="34" charset="0"/>
              </a:rPr>
              <a:t> Elle  ___________ à la </a:t>
            </a:r>
            <a:r>
              <a:rPr lang="en-GB" sz="2800" dirty="0" err="1">
                <a:solidFill>
                  <a:srgbClr val="4472C4">
                    <a:lumMod val="50000"/>
                  </a:srgbClr>
                </a:solidFill>
                <a:latin typeface="Century Gothic" panose="020B0502020202020204" pitchFamily="34" charset="0"/>
              </a:rPr>
              <a:t>maison</a:t>
            </a:r>
            <a:r>
              <a:rPr lang="en-GB" sz="2800" dirty="0">
                <a:solidFill>
                  <a:srgbClr val="4472C4">
                    <a:lumMod val="50000"/>
                  </a:srgbClr>
                </a:solidFill>
                <a:latin typeface="Century Gothic" panose="020B0502020202020204" pitchFamily="34" charset="0"/>
              </a:rPr>
              <a:t>.</a:t>
            </a:r>
            <a:endParaRPr lang="en-GB" sz="2000" dirty="0">
              <a:solidFill>
                <a:srgbClr val="4472C4">
                  <a:lumMod val="50000"/>
                </a:srgbClr>
              </a:solidFill>
              <a:latin typeface="Century Gothic" panose="020B0502020202020204" pitchFamily="34" charset="0"/>
            </a:endParaRPr>
          </a:p>
        </p:txBody>
      </p:sp>
      <p:sp>
        <p:nvSpPr>
          <p:cNvPr id="29" name="TextBox 28"/>
          <p:cNvSpPr txBox="1"/>
          <p:nvPr/>
        </p:nvSpPr>
        <p:spPr>
          <a:xfrm>
            <a:off x="2168468" y="4610954"/>
            <a:ext cx="1603023" cy="523220"/>
          </a:xfrm>
          <a:prstGeom prst="rect">
            <a:avLst/>
          </a:prstGeom>
          <a:noFill/>
        </p:spPr>
        <p:txBody>
          <a:bodyPr wrap="square" rtlCol="0">
            <a:spAutoFit/>
          </a:bodyPr>
          <a:lstStyle/>
          <a:p>
            <a:r>
              <a:rPr lang="en-GB" sz="2800" dirty="0" err="1">
                <a:solidFill>
                  <a:srgbClr val="E56700"/>
                </a:solidFill>
                <a:latin typeface="Century Gothic" panose="020B0502020202020204" pitchFamily="34" charset="0"/>
              </a:rPr>
              <a:t>rentrait</a:t>
            </a:r>
            <a:endParaRPr lang="en-GB" sz="2800" dirty="0">
              <a:solidFill>
                <a:srgbClr val="E56700"/>
              </a:solidFill>
              <a:latin typeface="Century Gothic" panose="020B0502020202020204" pitchFamily="34" charset="0"/>
            </a:endParaRPr>
          </a:p>
        </p:txBody>
      </p:sp>
      <p:sp>
        <p:nvSpPr>
          <p:cNvPr id="30" name="Rounded Rectangle 29"/>
          <p:cNvSpPr/>
          <p:nvPr/>
        </p:nvSpPr>
        <p:spPr>
          <a:xfrm>
            <a:off x="10034337" y="5957535"/>
            <a:ext cx="2143099" cy="400919"/>
          </a:xfrm>
          <a:prstGeom prst="roundRect">
            <a:avLst/>
          </a:prstGeom>
          <a:solidFill>
            <a:schemeClr val="accent5">
              <a:lumMod val="7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a:solidFill>
                  <a:prstClr val="white"/>
                </a:solidFill>
                <a:latin typeface="Century Gothic" panose="020B0502020202020204" pitchFamily="34" charset="0"/>
              </a:rPr>
              <a:t>écouter / écrire</a:t>
            </a:r>
          </a:p>
        </p:txBody>
      </p:sp>
      <p:sp>
        <p:nvSpPr>
          <p:cNvPr id="26" name="TextBox 25"/>
          <p:cNvSpPr txBox="1"/>
          <p:nvPr/>
        </p:nvSpPr>
        <p:spPr>
          <a:xfrm>
            <a:off x="5043570" y="6478195"/>
            <a:ext cx="4450348" cy="276999"/>
          </a:xfrm>
          <a:prstGeom prst="rect">
            <a:avLst/>
          </a:prstGeom>
          <a:noFill/>
        </p:spPr>
        <p:txBody>
          <a:bodyPr wrap="square" rtlCol="0">
            <a:spAutoFit/>
          </a:bodyPr>
          <a:lstStyle/>
          <a:p>
            <a:pPr algn="r"/>
            <a:r>
              <a:rPr lang="en-GB" sz="1200" dirty="0">
                <a:solidFill>
                  <a:prstClr val="white"/>
                </a:solidFill>
                <a:latin typeface="Century Gothic" panose="020B0502020202020204" pitchFamily="34" charset="0"/>
              </a:rPr>
              <a:t>Stephen Owen / Emma Marsden / Nick Avery</a:t>
            </a:r>
          </a:p>
        </p:txBody>
      </p:sp>
      <p:sp>
        <p:nvSpPr>
          <p:cNvPr id="27" name="Action Button: Custom 26">
            <a:hlinkClick r:id="" action="ppaction://noaction" highlightClick="1">
              <a:snd r:embed="rId3" name="7. Il regardait le jardin.wav"/>
            </a:hlinkClick>
          </p:cNvPr>
          <p:cNvSpPr/>
          <p:nvPr/>
        </p:nvSpPr>
        <p:spPr>
          <a:xfrm>
            <a:off x="626766" y="1871683"/>
            <a:ext cx="414926" cy="366847"/>
          </a:xfrm>
          <a:prstGeom prst="actionButtonBlank">
            <a:avLst/>
          </a:prstGeom>
          <a:solidFill>
            <a:schemeClr val="accent5"/>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7</a:t>
            </a:r>
          </a:p>
        </p:txBody>
      </p:sp>
      <p:sp>
        <p:nvSpPr>
          <p:cNvPr id="31" name="Action Button: Custom 30">
            <a:hlinkClick r:id="" action="ppaction://noaction" highlightClick="1">
              <a:snd r:embed="rId4" name="8. Il est rentré a la maison.wav"/>
            </a:hlinkClick>
          </p:cNvPr>
          <p:cNvSpPr/>
          <p:nvPr/>
        </p:nvSpPr>
        <p:spPr>
          <a:xfrm>
            <a:off x="626766" y="2468385"/>
            <a:ext cx="414926" cy="366847"/>
          </a:xfrm>
          <a:prstGeom prst="actionButtonBlank">
            <a:avLst/>
          </a:prstGeom>
          <a:solidFill>
            <a:schemeClr val="accent5"/>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8</a:t>
            </a:r>
          </a:p>
        </p:txBody>
      </p:sp>
      <p:sp>
        <p:nvSpPr>
          <p:cNvPr id="38" name="Action Button: Custom 37">
            <a:hlinkClick r:id="" action="ppaction://noaction" highlightClick="1">
              <a:snd r:embed="rId5" name="9. Il a chassé une souris pres de la poubelle.wav"/>
            </a:hlinkClick>
          </p:cNvPr>
          <p:cNvSpPr/>
          <p:nvPr/>
        </p:nvSpPr>
        <p:spPr>
          <a:xfrm>
            <a:off x="636760" y="3055919"/>
            <a:ext cx="414926" cy="366847"/>
          </a:xfrm>
          <a:prstGeom prst="actionButtonBlank">
            <a:avLst/>
          </a:prstGeom>
          <a:solidFill>
            <a:schemeClr val="accent5"/>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9</a:t>
            </a:r>
          </a:p>
        </p:txBody>
      </p:sp>
      <p:sp>
        <p:nvSpPr>
          <p:cNvPr id="39" name="Action Button: Custom 38">
            <a:hlinkClick r:id="" action="ppaction://noaction" highlightClick="1">
              <a:snd r:embed="rId6" name="10. Elle a laissé la nourriture de Pompon.wav"/>
            </a:hlinkClick>
          </p:cNvPr>
          <p:cNvSpPr/>
          <p:nvPr/>
        </p:nvSpPr>
        <p:spPr>
          <a:xfrm>
            <a:off x="636760" y="3611689"/>
            <a:ext cx="414926" cy="366847"/>
          </a:xfrm>
          <a:prstGeom prst="actionButtonBlank">
            <a:avLst/>
          </a:prstGeom>
          <a:solidFill>
            <a:schemeClr val="accent5"/>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prstClr val="white"/>
                </a:solidFill>
                <a:latin typeface="Century Gothic" panose="020B0502020202020204" pitchFamily="34" charset="0"/>
              </a:rPr>
              <a:t>10</a:t>
            </a:r>
          </a:p>
        </p:txBody>
      </p:sp>
      <p:sp>
        <p:nvSpPr>
          <p:cNvPr id="40" name="Action Button: Custom 39">
            <a:hlinkClick r:id="" action="ppaction://noaction" highlightClick="1">
              <a:snd r:embed="rId7" name="11. Il est allé a son panier.wav"/>
            </a:hlinkClick>
          </p:cNvPr>
          <p:cNvSpPr/>
          <p:nvPr/>
        </p:nvSpPr>
        <p:spPr>
          <a:xfrm>
            <a:off x="636760" y="4171899"/>
            <a:ext cx="414926" cy="366847"/>
          </a:xfrm>
          <a:prstGeom prst="actionButtonBlank">
            <a:avLst/>
          </a:prstGeom>
          <a:solidFill>
            <a:schemeClr val="accent5"/>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prstClr val="white"/>
                </a:solidFill>
                <a:latin typeface="Century Gothic" panose="020B0502020202020204" pitchFamily="34" charset="0"/>
              </a:rPr>
              <a:t>11</a:t>
            </a:r>
          </a:p>
        </p:txBody>
      </p:sp>
      <p:sp>
        <p:nvSpPr>
          <p:cNvPr id="41" name="Action Button: Custom 40">
            <a:hlinkClick r:id="" action="ppaction://noaction" highlightClick="1">
              <a:snd r:embed="rId8" name="12. Elle rentrait a la maison.wav"/>
            </a:hlinkClick>
          </p:cNvPr>
          <p:cNvSpPr/>
          <p:nvPr/>
        </p:nvSpPr>
        <p:spPr>
          <a:xfrm>
            <a:off x="617044" y="4767327"/>
            <a:ext cx="414926" cy="366847"/>
          </a:xfrm>
          <a:prstGeom prst="actionButtonBlank">
            <a:avLst/>
          </a:prstGeom>
          <a:solidFill>
            <a:schemeClr val="accent5"/>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prstClr val="white"/>
                </a:solidFill>
                <a:latin typeface="Century Gothic" panose="020B0502020202020204" pitchFamily="34" charset="0"/>
              </a:rPr>
              <a:t>12</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4223707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4" grpId="0"/>
      <p:bldP spid="15" grpId="0"/>
      <p:bldP spid="25" grpId="0"/>
      <p:bldP spid="2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16560" y="3928606"/>
            <a:ext cx="11572240" cy="984885"/>
          </a:xfrm>
          <a:prstGeom prst="rect">
            <a:avLst/>
          </a:prstGeom>
        </p:spPr>
        <p:txBody>
          <a:bodyPr wrap="square">
            <a:spAutoFit/>
          </a:bodyPr>
          <a:lstStyle/>
          <a:p>
            <a:pPr algn="ctr"/>
            <a:endParaRPr lang="en-GB" sz="1000" dirty="0">
              <a:solidFill>
                <a:srgbClr val="000000"/>
              </a:solidFill>
              <a:latin typeface="Times New Roman" panose="02020603050405020304" pitchFamily="18" charset="0"/>
            </a:endParaRPr>
          </a:p>
          <a:p>
            <a:pPr algn="ctr"/>
            <a:r>
              <a:rPr lang="en-GB" sz="2400" dirty="0">
                <a:solidFill>
                  <a:srgbClr val="002060"/>
                </a:solidFill>
                <a:latin typeface="Century Gothic" panose="020B0502020202020204" pitchFamily="34" charset="0"/>
              </a:rPr>
              <a:t>This is a picture story. </a:t>
            </a:r>
          </a:p>
          <a:p>
            <a:pPr algn="ctr"/>
            <a:r>
              <a:rPr lang="en-GB" sz="2400" dirty="0">
                <a:solidFill>
                  <a:srgbClr val="002060"/>
                </a:solidFill>
                <a:latin typeface="Century Gothic" panose="020B0502020202020204" pitchFamily="34" charset="0"/>
              </a:rPr>
              <a:t>Use the images and prompts to tell the story in your own words. </a:t>
            </a:r>
          </a:p>
        </p:txBody>
      </p:sp>
      <p:sp>
        <p:nvSpPr>
          <p:cNvPr id="5" name="Rectangle 4"/>
          <p:cNvSpPr/>
          <p:nvPr/>
        </p:nvSpPr>
        <p:spPr>
          <a:xfrm>
            <a:off x="929640" y="4815840"/>
            <a:ext cx="10546080" cy="1200329"/>
          </a:xfrm>
          <a:prstGeom prst="rect">
            <a:avLst/>
          </a:prstGeom>
        </p:spPr>
        <p:txBody>
          <a:bodyPr wrap="square">
            <a:spAutoFit/>
          </a:bodyPr>
          <a:lstStyle/>
          <a:p>
            <a:endParaRPr lang="en-GB" sz="2400" dirty="0">
              <a:solidFill>
                <a:srgbClr val="002060"/>
              </a:solidFill>
              <a:latin typeface="Century Gothic" panose="020B0502020202020204" pitchFamily="34" charset="0"/>
            </a:endParaRPr>
          </a:p>
          <a:p>
            <a:pPr algn="ctr"/>
            <a:r>
              <a:rPr lang="en-GB" sz="2400" dirty="0">
                <a:solidFill>
                  <a:srgbClr val="002060"/>
                </a:solidFill>
                <a:latin typeface="Century Gothic" panose="020B0502020202020204" pitchFamily="34" charset="0"/>
              </a:rPr>
              <a:t>The story is about a day in the life of a little girl and her pet cat.</a:t>
            </a:r>
          </a:p>
          <a:p>
            <a:pPr algn="ctr"/>
            <a:r>
              <a:rPr lang="en-GB" sz="2400" dirty="0">
                <a:solidFill>
                  <a:srgbClr val="002060"/>
                </a:solidFill>
                <a:latin typeface="Century Gothic" panose="020B0502020202020204" pitchFamily="34" charset="0"/>
              </a:rPr>
              <a:t>It takes place in the past, so you should retell it </a:t>
            </a:r>
            <a:r>
              <a:rPr lang="en-GB" sz="2400" b="1" dirty="0">
                <a:solidFill>
                  <a:srgbClr val="002060"/>
                </a:solidFill>
                <a:latin typeface="Century Gothic" panose="020B0502020202020204" pitchFamily="34" charset="0"/>
              </a:rPr>
              <a:t>in the past. </a:t>
            </a:r>
            <a:endParaRPr lang="en-GB" sz="2400" dirty="0">
              <a:solidFill>
                <a:srgbClr val="002060"/>
              </a:solidFill>
              <a:latin typeface="Century Gothic" panose="020B0502020202020204" pitchFamily="34" charset="0"/>
            </a:endParaRPr>
          </a:p>
        </p:txBody>
      </p:sp>
      <p:sp>
        <p:nvSpPr>
          <p:cNvPr id="7" name="Rectangle 6"/>
          <p:cNvSpPr/>
          <p:nvPr/>
        </p:nvSpPr>
        <p:spPr>
          <a:xfrm>
            <a:off x="929640" y="310246"/>
            <a:ext cx="10546080" cy="738664"/>
          </a:xfrm>
          <a:prstGeom prst="rect">
            <a:avLst/>
          </a:prstGeom>
        </p:spPr>
        <p:txBody>
          <a:bodyPr wrap="square">
            <a:spAutoFit/>
          </a:bodyPr>
          <a:lstStyle/>
          <a:p>
            <a:endParaRPr lang="en-GB" sz="1000" dirty="0">
              <a:solidFill>
                <a:srgbClr val="000000"/>
              </a:solidFill>
              <a:latin typeface="Times New Roman" panose="02020603050405020304" pitchFamily="18" charset="0"/>
            </a:endParaRPr>
          </a:p>
          <a:p>
            <a:pPr algn="ctr"/>
            <a:r>
              <a:rPr lang="fr-FR" sz="3200" dirty="0">
                <a:solidFill>
                  <a:srgbClr val="002060"/>
                </a:solidFill>
                <a:latin typeface="Century Gothic" panose="020B0502020202020204" pitchFamily="34" charset="0"/>
              </a:rPr>
              <a:t>Nathalie et son chat Pompon </a:t>
            </a:r>
            <a:endParaRPr lang="en-GB" sz="3200" dirty="0">
              <a:solidFill>
                <a:srgbClr val="002060"/>
              </a:solidFill>
              <a:latin typeface="Century Gothic" panose="020B0502020202020204" pitchFamily="34" charset="0"/>
            </a:endParaRPr>
          </a:p>
        </p:txBody>
      </p:sp>
      <p:pic>
        <p:nvPicPr>
          <p:cNvPr id="8" name="Picture 7"/>
          <p:cNvPicPr>
            <a:picLocks noChangeAspect="1"/>
          </p:cNvPicPr>
          <p:nvPr/>
        </p:nvPicPr>
        <p:blipFill>
          <a:blip r:embed="rId3"/>
          <a:stretch>
            <a:fillRect/>
          </a:stretch>
        </p:blipFill>
        <p:spPr>
          <a:xfrm>
            <a:off x="5043570" y="1123195"/>
            <a:ext cx="2318220" cy="2948000"/>
          </a:xfrm>
          <a:prstGeom prst="rect">
            <a:avLst/>
          </a:prstGeom>
        </p:spPr>
      </p:pic>
      <p:sp>
        <p:nvSpPr>
          <p:cNvPr id="9" name="TextBox 8"/>
          <p:cNvSpPr txBox="1"/>
          <p:nvPr/>
        </p:nvSpPr>
        <p:spPr>
          <a:xfrm>
            <a:off x="5043570" y="6478195"/>
            <a:ext cx="4450348" cy="276999"/>
          </a:xfrm>
          <a:prstGeom prst="rect">
            <a:avLst/>
          </a:prstGeom>
          <a:noFill/>
        </p:spPr>
        <p:txBody>
          <a:bodyPr wrap="square" rtlCol="0">
            <a:spAutoFit/>
          </a:bodyPr>
          <a:lstStyle/>
          <a:p>
            <a:pPr algn="r"/>
            <a:r>
              <a:rPr lang="en-GB" sz="1200" dirty="0">
                <a:solidFill>
                  <a:prstClr val="white"/>
                </a:solidFill>
                <a:latin typeface="Century Gothic" panose="020B0502020202020204" pitchFamily="34" charset="0"/>
              </a:rPr>
              <a:t>Stephen Owen / Emma Marsden / Nick Avery</a:t>
            </a:r>
          </a:p>
        </p:txBody>
      </p:sp>
    </p:spTree>
    <p:extLst>
      <p:ext uri="{BB962C8B-B14F-4D97-AF65-F5344CB8AC3E}">
        <p14:creationId xmlns:p14="http://schemas.microsoft.com/office/powerpoint/2010/main" val="3182069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0338" y="440415"/>
            <a:ext cx="5899048" cy="4308872"/>
          </a:xfrm>
          <a:prstGeom prst="rect">
            <a:avLst/>
          </a:prstGeom>
        </p:spPr>
        <p:txBody>
          <a:bodyPr wrap="square">
            <a:spAutoFit/>
          </a:bodyPr>
          <a:lstStyle/>
          <a:p>
            <a:endParaRPr lang="en-GB" sz="1000" dirty="0">
              <a:solidFill>
                <a:srgbClr val="000000"/>
              </a:solidFill>
              <a:latin typeface="Times New Roman" panose="02020603050405020304" pitchFamily="18" charset="0"/>
            </a:endParaRPr>
          </a:p>
          <a:p>
            <a:r>
              <a:rPr lang="en-GB" sz="2400" dirty="0">
                <a:solidFill>
                  <a:srgbClr val="002060"/>
                </a:solidFill>
                <a:latin typeface="Century Gothic" panose="020B0502020202020204" pitchFamily="34" charset="0"/>
              </a:rPr>
              <a:t> </a:t>
            </a:r>
            <a:r>
              <a:rPr lang="fr-FR" sz="4000" b="1" i="1" dirty="0">
                <a:solidFill>
                  <a:srgbClr val="002060"/>
                </a:solidFill>
                <a:latin typeface="Century Gothic" panose="020B0502020202020204" pitchFamily="34" charset="0"/>
              </a:rPr>
              <a:t>Pour vous aider...</a:t>
            </a:r>
          </a:p>
          <a:p>
            <a:endParaRPr lang="fr-FR" sz="4000" b="1" i="1" dirty="0">
              <a:solidFill>
                <a:srgbClr val="002060"/>
              </a:solidFill>
              <a:latin typeface="Century Gothic" panose="020B0502020202020204" pitchFamily="34" charset="0"/>
            </a:endParaRPr>
          </a:p>
          <a:p>
            <a:r>
              <a:rPr lang="en-GB" sz="4000" b="1" i="1" dirty="0">
                <a:solidFill>
                  <a:srgbClr val="002060"/>
                </a:solidFill>
                <a:latin typeface="Century Gothic" panose="020B0502020202020204" pitchFamily="34" charset="0"/>
              </a:rPr>
              <a:t>Verbs</a:t>
            </a:r>
          </a:p>
          <a:p>
            <a:r>
              <a:rPr lang="en-GB" sz="3600" dirty="0">
                <a:solidFill>
                  <a:srgbClr val="002060"/>
                </a:solidFill>
                <a:latin typeface="Century Gothic" panose="020B0502020202020204" pitchFamily="34" charset="0"/>
              </a:rPr>
              <a:t>speak </a:t>
            </a:r>
            <a:r>
              <a:rPr lang="en-GB" sz="3600" i="1" dirty="0">
                <a:solidFill>
                  <a:srgbClr val="002060"/>
                </a:solidFill>
                <a:latin typeface="Century Gothic" panose="020B0502020202020204" pitchFamily="34" charset="0"/>
              </a:rPr>
              <a:t> - </a:t>
            </a:r>
            <a:r>
              <a:rPr lang="fr-FR" sz="3600" i="1" dirty="0">
                <a:solidFill>
                  <a:srgbClr val="002060"/>
                </a:solidFill>
                <a:latin typeface="Century Gothic" panose="020B0502020202020204" pitchFamily="34" charset="0"/>
              </a:rPr>
              <a:t>parler</a:t>
            </a:r>
            <a:r>
              <a:rPr lang="en-GB" sz="3600" dirty="0">
                <a:solidFill>
                  <a:srgbClr val="002060"/>
                </a:solidFill>
                <a:latin typeface="Century Gothic" panose="020B0502020202020204" pitchFamily="34" charset="0"/>
              </a:rPr>
              <a:t> </a:t>
            </a:r>
          </a:p>
          <a:p>
            <a:r>
              <a:rPr lang="en-GB" sz="3600" dirty="0">
                <a:solidFill>
                  <a:srgbClr val="002060"/>
                </a:solidFill>
                <a:latin typeface="Century Gothic" panose="020B0502020202020204" pitchFamily="34" charset="0"/>
              </a:rPr>
              <a:t>draw</a:t>
            </a:r>
            <a:r>
              <a:rPr lang="en-GB" sz="3600" i="1" dirty="0">
                <a:solidFill>
                  <a:srgbClr val="002060"/>
                </a:solidFill>
                <a:latin typeface="Century Gothic" panose="020B0502020202020204" pitchFamily="34" charset="0"/>
              </a:rPr>
              <a:t> - </a:t>
            </a:r>
            <a:r>
              <a:rPr lang="fr-FR" sz="3600" i="1" dirty="0">
                <a:solidFill>
                  <a:srgbClr val="002060"/>
                </a:solidFill>
                <a:latin typeface="Century Gothic" panose="020B0502020202020204" pitchFamily="34" charset="0"/>
              </a:rPr>
              <a:t>dessiner</a:t>
            </a:r>
            <a:r>
              <a:rPr lang="en-GB" sz="3600" dirty="0">
                <a:solidFill>
                  <a:srgbClr val="002060"/>
                </a:solidFill>
                <a:latin typeface="Century Gothic" panose="020B0502020202020204" pitchFamily="34" charset="0"/>
              </a:rPr>
              <a:t> </a:t>
            </a:r>
          </a:p>
          <a:p>
            <a:r>
              <a:rPr lang="en-GB" sz="3600" dirty="0">
                <a:solidFill>
                  <a:srgbClr val="002060"/>
                </a:solidFill>
                <a:latin typeface="Century Gothic" panose="020B0502020202020204" pitchFamily="34" charset="0"/>
              </a:rPr>
              <a:t>play</a:t>
            </a:r>
            <a:r>
              <a:rPr lang="en-GB" sz="3600" i="1" dirty="0">
                <a:solidFill>
                  <a:srgbClr val="002060"/>
                </a:solidFill>
                <a:latin typeface="Century Gothic" panose="020B0502020202020204" pitchFamily="34" charset="0"/>
              </a:rPr>
              <a:t> - jouer</a:t>
            </a:r>
            <a:r>
              <a:rPr lang="en-GB" sz="3600" dirty="0">
                <a:solidFill>
                  <a:srgbClr val="002060"/>
                </a:solidFill>
                <a:latin typeface="Century Gothic" panose="020B0502020202020204" pitchFamily="34" charset="0"/>
              </a:rPr>
              <a:t> 	</a:t>
            </a:r>
          </a:p>
          <a:p>
            <a:r>
              <a:rPr lang="en-GB" sz="3600" dirty="0">
                <a:solidFill>
                  <a:srgbClr val="002060"/>
                </a:solidFill>
                <a:latin typeface="Century Gothic" panose="020B0502020202020204" pitchFamily="34" charset="0"/>
              </a:rPr>
              <a:t>go by bike</a:t>
            </a:r>
            <a:r>
              <a:rPr lang="en-GB" sz="3600" i="1" dirty="0">
                <a:solidFill>
                  <a:srgbClr val="002060"/>
                </a:solidFill>
                <a:latin typeface="Century Gothic" panose="020B0502020202020204" pitchFamily="34" charset="0"/>
              </a:rPr>
              <a:t> – </a:t>
            </a:r>
            <a:r>
              <a:rPr lang="en-GB" sz="3600" i="1" dirty="0" err="1">
                <a:solidFill>
                  <a:srgbClr val="002060"/>
                </a:solidFill>
                <a:latin typeface="Century Gothic" panose="020B0502020202020204" pitchFamily="34" charset="0"/>
              </a:rPr>
              <a:t>rouler</a:t>
            </a:r>
            <a:r>
              <a:rPr lang="en-GB" sz="3600" i="1" dirty="0">
                <a:solidFill>
                  <a:srgbClr val="002060"/>
                </a:solidFill>
                <a:latin typeface="Century Gothic" panose="020B0502020202020204" pitchFamily="34" charset="0"/>
              </a:rPr>
              <a:t> à </a:t>
            </a:r>
            <a:r>
              <a:rPr lang="en-GB" sz="3600" i="1" dirty="0" err="1">
                <a:solidFill>
                  <a:srgbClr val="002060"/>
                </a:solidFill>
                <a:latin typeface="Century Gothic" panose="020B0502020202020204" pitchFamily="34" charset="0"/>
              </a:rPr>
              <a:t>vélo</a:t>
            </a:r>
            <a:endParaRPr lang="en-GB" sz="3600" i="1" dirty="0">
              <a:solidFill>
                <a:srgbClr val="002060"/>
              </a:solidFill>
              <a:latin typeface="Century Gothic" panose="020B0502020202020204" pitchFamily="34" charset="0"/>
            </a:endParaRPr>
          </a:p>
        </p:txBody>
      </p:sp>
      <p:sp>
        <p:nvSpPr>
          <p:cNvPr id="5" name="Rectangle 4"/>
          <p:cNvSpPr/>
          <p:nvPr/>
        </p:nvSpPr>
        <p:spPr>
          <a:xfrm>
            <a:off x="6119386" y="686636"/>
            <a:ext cx="7612656" cy="4616648"/>
          </a:xfrm>
          <a:prstGeom prst="rect">
            <a:avLst/>
          </a:prstGeom>
        </p:spPr>
        <p:txBody>
          <a:bodyPr wrap="square">
            <a:spAutoFit/>
          </a:bodyPr>
          <a:lstStyle/>
          <a:p>
            <a:endParaRPr lang="en-GB" sz="1000" dirty="0">
              <a:solidFill>
                <a:srgbClr val="000000"/>
              </a:solidFill>
              <a:latin typeface="Times New Roman" panose="02020603050405020304" pitchFamily="18" charset="0"/>
            </a:endParaRPr>
          </a:p>
          <a:p>
            <a:r>
              <a:rPr lang="en-GB" sz="2400" dirty="0">
                <a:solidFill>
                  <a:srgbClr val="002060"/>
                </a:solidFill>
                <a:latin typeface="Century Gothic" panose="020B0502020202020204" pitchFamily="34" charset="0"/>
              </a:rPr>
              <a:t> </a:t>
            </a:r>
          </a:p>
          <a:p>
            <a:endParaRPr lang="fr-FR" sz="4000" b="1" i="1" dirty="0">
              <a:solidFill>
                <a:srgbClr val="002060"/>
              </a:solidFill>
              <a:latin typeface="Century Gothic" panose="020B0502020202020204" pitchFamily="34" charset="0"/>
            </a:endParaRPr>
          </a:p>
          <a:p>
            <a:r>
              <a:rPr lang="en-GB" sz="4000" b="1" i="1" dirty="0">
                <a:solidFill>
                  <a:srgbClr val="002060"/>
                </a:solidFill>
                <a:latin typeface="Century Gothic" panose="020B0502020202020204" pitchFamily="34" charset="0"/>
              </a:rPr>
              <a:t>Nouns</a:t>
            </a:r>
          </a:p>
          <a:p>
            <a:r>
              <a:rPr lang="en-GB" sz="3600" dirty="0">
                <a:solidFill>
                  <a:srgbClr val="002060"/>
                </a:solidFill>
                <a:latin typeface="Century Gothic" panose="020B0502020202020204" pitchFamily="34" charset="0"/>
              </a:rPr>
              <a:t>animal(s) </a:t>
            </a:r>
            <a:r>
              <a:rPr lang="en-GB" sz="3600" i="1" dirty="0">
                <a:solidFill>
                  <a:srgbClr val="002060"/>
                </a:solidFill>
                <a:latin typeface="Century Gothic" panose="020B0502020202020204" pitchFamily="34" charset="0"/>
              </a:rPr>
              <a:t>– animal</a:t>
            </a:r>
          </a:p>
          <a:p>
            <a:r>
              <a:rPr lang="en-GB" sz="3600" i="1" dirty="0">
                <a:solidFill>
                  <a:srgbClr val="002060"/>
                </a:solidFill>
                <a:latin typeface="Century Gothic" panose="020B0502020202020204" pitchFamily="34" charset="0"/>
              </a:rPr>
              <a:t>                   (animaux) (m)</a:t>
            </a:r>
          </a:p>
          <a:p>
            <a:r>
              <a:rPr lang="en-GB" sz="3600" dirty="0">
                <a:solidFill>
                  <a:srgbClr val="002060"/>
                </a:solidFill>
                <a:latin typeface="Century Gothic" panose="020B0502020202020204" pitchFamily="34" charset="0"/>
              </a:rPr>
              <a:t>house</a:t>
            </a:r>
            <a:r>
              <a:rPr lang="en-GB" sz="3600" i="1" dirty="0">
                <a:solidFill>
                  <a:srgbClr val="002060"/>
                </a:solidFill>
                <a:latin typeface="Century Gothic" panose="020B0502020202020204" pitchFamily="34" charset="0"/>
              </a:rPr>
              <a:t> – maison (f)</a:t>
            </a:r>
          </a:p>
          <a:p>
            <a:r>
              <a:rPr lang="en-GB" sz="3600" dirty="0">
                <a:solidFill>
                  <a:srgbClr val="002060"/>
                </a:solidFill>
                <a:latin typeface="Century Gothic" panose="020B0502020202020204" pitchFamily="34" charset="0"/>
              </a:rPr>
              <a:t>bike</a:t>
            </a:r>
            <a:r>
              <a:rPr lang="en-GB" sz="3600" i="1" dirty="0">
                <a:solidFill>
                  <a:srgbClr val="002060"/>
                </a:solidFill>
                <a:latin typeface="Century Gothic" panose="020B0502020202020204" pitchFamily="34" charset="0"/>
              </a:rPr>
              <a:t> – vélo (m)</a:t>
            </a:r>
          </a:p>
          <a:p>
            <a:r>
              <a:rPr lang="en-GB" sz="3600" dirty="0">
                <a:solidFill>
                  <a:srgbClr val="002060"/>
                </a:solidFill>
                <a:latin typeface="Century Gothic" panose="020B0502020202020204" pitchFamily="34" charset="0"/>
              </a:rPr>
              <a:t>park</a:t>
            </a:r>
            <a:r>
              <a:rPr lang="en-GB" sz="3600" i="1" dirty="0">
                <a:solidFill>
                  <a:srgbClr val="002060"/>
                </a:solidFill>
                <a:latin typeface="Century Gothic" panose="020B0502020202020204" pitchFamily="34" charset="0"/>
              </a:rPr>
              <a:t> – parc (m)</a:t>
            </a:r>
          </a:p>
        </p:txBody>
      </p:sp>
      <p:sp>
        <p:nvSpPr>
          <p:cNvPr id="7" name="TextBox 6"/>
          <p:cNvSpPr txBox="1"/>
          <p:nvPr/>
        </p:nvSpPr>
        <p:spPr>
          <a:xfrm>
            <a:off x="5043570" y="6478195"/>
            <a:ext cx="4450348" cy="276999"/>
          </a:xfrm>
          <a:prstGeom prst="rect">
            <a:avLst/>
          </a:prstGeom>
          <a:noFill/>
        </p:spPr>
        <p:txBody>
          <a:bodyPr wrap="square" rtlCol="0">
            <a:spAutoFit/>
          </a:bodyPr>
          <a:lstStyle/>
          <a:p>
            <a:pPr algn="r"/>
            <a:r>
              <a:rPr lang="en-GB" sz="1200" dirty="0">
                <a:solidFill>
                  <a:prstClr val="white"/>
                </a:solidFill>
                <a:latin typeface="Century Gothic" panose="020B0502020202020204" pitchFamily="34" charset="0"/>
              </a:rPr>
              <a:t>Stephen Owen / Emma Marsden / Nick Avery</a:t>
            </a:r>
          </a:p>
        </p:txBody>
      </p:sp>
    </p:spTree>
    <p:extLst>
      <p:ext uri="{BB962C8B-B14F-4D97-AF65-F5344CB8AC3E}">
        <p14:creationId xmlns:p14="http://schemas.microsoft.com/office/powerpoint/2010/main" val="26782672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72916" y="115054"/>
            <a:ext cx="7119257" cy="584775"/>
          </a:xfrm>
          <a:prstGeom prst="rect">
            <a:avLst/>
          </a:prstGeom>
        </p:spPr>
        <p:txBody>
          <a:bodyPr wrap="none">
            <a:spAutoFit/>
          </a:bodyPr>
          <a:lstStyle/>
          <a:p>
            <a:pPr algn="ctr"/>
            <a:r>
              <a:rPr lang="fr-FR" sz="3200" dirty="0">
                <a:solidFill>
                  <a:srgbClr val="002060"/>
                </a:solidFill>
                <a:latin typeface="Century Gothic" panose="020B0502020202020204" pitchFamily="34" charset="0"/>
              </a:rPr>
              <a:t>Chaque matin, la même routine… </a:t>
            </a:r>
            <a:endParaRPr lang="en-GB" sz="3200" dirty="0">
              <a:solidFill>
                <a:srgbClr val="002060"/>
              </a:solidFill>
              <a:latin typeface="Century Gothic" panose="020B0502020202020204" pitchFamily="34" charset="0"/>
            </a:endParaRPr>
          </a:p>
        </p:txBody>
      </p:sp>
      <p:sp>
        <p:nvSpPr>
          <p:cNvPr id="5" name="Rectangle 4"/>
          <p:cNvSpPr/>
          <p:nvPr/>
        </p:nvSpPr>
        <p:spPr>
          <a:xfrm>
            <a:off x="46150" y="607917"/>
            <a:ext cx="4190571" cy="461665"/>
          </a:xfrm>
          <a:prstGeom prst="rect">
            <a:avLst/>
          </a:prstGeom>
        </p:spPr>
        <p:txBody>
          <a:bodyPr wrap="none">
            <a:spAutoFit/>
          </a:bodyPr>
          <a:lstStyle/>
          <a:p>
            <a:r>
              <a:rPr lang="fr-FR" sz="2400" dirty="0">
                <a:solidFill>
                  <a:srgbClr val="002060"/>
                </a:solidFill>
                <a:latin typeface="Century Gothic" panose="020B0502020202020204" pitchFamily="34" charset="0"/>
              </a:rPr>
              <a:t>Chaque matin, Nathalie …</a:t>
            </a:r>
          </a:p>
        </p:txBody>
      </p:sp>
      <p:pic>
        <p:nvPicPr>
          <p:cNvPr id="6" name="Picture 5"/>
          <p:cNvPicPr>
            <a:picLocks noChangeAspect="1"/>
          </p:cNvPicPr>
          <p:nvPr/>
        </p:nvPicPr>
        <p:blipFill>
          <a:blip r:embed="rId3"/>
          <a:stretch>
            <a:fillRect/>
          </a:stretch>
        </p:blipFill>
        <p:spPr>
          <a:xfrm>
            <a:off x="128759" y="1069582"/>
            <a:ext cx="3854574" cy="2572777"/>
          </a:xfrm>
          <a:prstGeom prst="rect">
            <a:avLst/>
          </a:prstGeom>
          <a:ln w="25400">
            <a:solidFill>
              <a:schemeClr val="accent1"/>
            </a:solidFill>
          </a:ln>
        </p:spPr>
      </p:pic>
      <p:pic>
        <p:nvPicPr>
          <p:cNvPr id="7" name="Picture 6"/>
          <p:cNvPicPr>
            <a:picLocks noChangeAspect="1"/>
          </p:cNvPicPr>
          <p:nvPr/>
        </p:nvPicPr>
        <p:blipFill>
          <a:blip r:embed="rId4"/>
          <a:stretch>
            <a:fillRect/>
          </a:stretch>
        </p:blipFill>
        <p:spPr>
          <a:xfrm>
            <a:off x="4155364" y="1069582"/>
            <a:ext cx="3907217" cy="2572777"/>
          </a:xfrm>
          <a:prstGeom prst="rect">
            <a:avLst/>
          </a:prstGeom>
          <a:ln w="25400">
            <a:solidFill>
              <a:schemeClr val="accent1"/>
            </a:solidFill>
          </a:ln>
        </p:spPr>
      </p:pic>
      <p:pic>
        <p:nvPicPr>
          <p:cNvPr id="8" name="Picture 7"/>
          <p:cNvPicPr>
            <a:picLocks noChangeAspect="1"/>
          </p:cNvPicPr>
          <p:nvPr/>
        </p:nvPicPr>
        <p:blipFill>
          <a:blip r:embed="rId5"/>
          <a:stretch>
            <a:fillRect/>
          </a:stretch>
        </p:blipFill>
        <p:spPr>
          <a:xfrm>
            <a:off x="8234612" y="1069581"/>
            <a:ext cx="3907218" cy="2572777"/>
          </a:xfrm>
          <a:prstGeom prst="rect">
            <a:avLst/>
          </a:prstGeom>
          <a:ln w="25400">
            <a:solidFill>
              <a:schemeClr val="accent1"/>
            </a:solidFill>
          </a:ln>
        </p:spPr>
      </p:pic>
      <p:pic>
        <p:nvPicPr>
          <p:cNvPr id="9" name="Picture 8"/>
          <p:cNvPicPr>
            <a:picLocks noChangeAspect="1"/>
          </p:cNvPicPr>
          <p:nvPr/>
        </p:nvPicPr>
        <p:blipFill>
          <a:blip r:embed="rId6"/>
          <a:stretch>
            <a:fillRect/>
          </a:stretch>
        </p:blipFill>
        <p:spPr>
          <a:xfrm>
            <a:off x="3456507" y="3781279"/>
            <a:ext cx="2275290" cy="2562080"/>
          </a:xfrm>
          <a:prstGeom prst="rect">
            <a:avLst/>
          </a:prstGeom>
          <a:ln w="25400">
            <a:solidFill>
              <a:schemeClr val="accent1"/>
            </a:solidFill>
          </a:ln>
        </p:spPr>
      </p:pic>
      <p:pic>
        <p:nvPicPr>
          <p:cNvPr id="10" name="Picture 9"/>
          <p:cNvPicPr>
            <a:picLocks noChangeAspect="1"/>
          </p:cNvPicPr>
          <p:nvPr/>
        </p:nvPicPr>
        <p:blipFill>
          <a:blip r:embed="rId7"/>
          <a:stretch>
            <a:fillRect/>
          </a:stretch>
        </p:blipFill>
        <p:spPr>
          <a:xfrm>
            <a:off x="6132991" y="3781278"/>
            <a:ext cx="3859181" cy="2563613"/>
          </a:xfrm>
          <a:prstGeom prst="rect">
            <a:avLst/>
          </a:prstGeom>
          <a:ln w="25400">
            <a:solidFill>
              <a:schemeClr val="accent1"/>
            </a:solidFill>
          </a:ln>
        </p:spPr>
      </p:pic>
      <p:sp>
        <p:nvSpPr>
          <p:cNvPr id="12" name="TextBox 11"/>
          <p:cNvSpPr txBox="1"/>
          <p:nvPr/>
        </p:nvSpPr>
        <p:spPr>
          <a:xfrm>
            <a:off x="5043570" y="6478195"/>
            <a:ext cx="4450348" cy="276999"/>
          </a:xfrm>
          <a:prstGeom prst="rect">
            <a:avLst/>
          </a:prstGeom>
          <a:noFill/>
        </p:spPr>
        <p:txBody>
          <a:bodyPr wrap="square" rtlCol="0">
            <a:spAutoFit/>
          </a:bodyPr>
          <a:lstStyle/>
          <a:p>
            <a:pPr algn="r"/>
            <a:r>
              <a:rPr lang="en-GB" sz="1200" dirty="0">
                <a:solidFill>
                  <a:prstClr val="white"/>
                </a:solidFill>
                <a:latin typeface="Century Gothic" panose="020B0502020202020204" pitchFamily="34" charset="0"/>
              </a:rPr>
              <a:t>Stephen Owen / Emma Marsden / Nick Avery</a:t>
            </a:r>
          </a:p>
        </p:txBody>
      </p:sp>
    </p:spTree>
    <p:extLst>
      <p:ext uri="{BB962C8B-B14F-4D97-AF65-F5344CB8AC3E}">
        <p14:creationId xmlns:p14="http://schemas.microsoft.com/office/powerpoint/2010/main" val="2835156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0338" y="440415"/>
            <a:ext cx="5585552" cy="5170646"/>
          </a:xfrm>
          <a:prstGeom prst="rect">
            <a:avLst/>
          </a:prstGeom>
        </p:spPr>
        <p:txBody>
          <a:bodyPr wrap="square">
            <a:spAutoFit/>
          </a:bodyPr>
          <a:lstStyle/>
          <a:p>
            <a:endParaRPr lang="en-GB" sz="1000" dirty="0">
              <a:solidFill>
                <a:srgbClr val="000000"/>
              </a:solidFill>
              <a:latin typeface="Times New Roman" panose="02020603050405020304" pitchFamily="18" charset="0"/>
            </a:endParaRPr>
          </a:p>
          <a:p>
            <a:r>
              <a:rPr lang="en-GB" sz="2400" dirty="0">
                <a:solidFill>
                  <a:srgbClr val="002060"/>
                </a:solidFill>
                <a:latin typeface="Century Gothic" panose="020B0502020202020204" pitchFamily="34" charset="0"/>
              </a:rPr>
              <a:t> </a:t>
            </a:r>
            <a:r>
              <a:rPr lang="fr-FR" sz="4000" b="1" i="1" dirty="0">
                <a:solidFill>
                  <a:srgbClr val="002060"/>
                </a:solidFill>
                <a:latin typeface="Century Gothic" panose="020B0502020202020204" pitchFamily="34" charset="0"/>
              </a:rPr>
              <a:t>Pour vous aider...</a:t>
            </a:r>
          </a:p>
          <a:p>
            <a:endParaRPr lang="fr-FR" sz="4000" b="1" i="1" dirty="0">
              <a:solidFill>
                <a:srgbClr val="002060"/>
              </a:solidFill>
              <a:latin typeface="Century Gothic" panose="020B0502020202020204" pitchFamily="34" charset="0"/>
            </a:endParaRPr>
          </a:p>
          <a:p>
            <a:r>
              <a:rPr lang="en-GB" sz="4000" b="1" i="1" dirty="0">
                <a:solidFill>
                  <a:srgbClr val="002060"/>
                </a:solidFill>
                <a:latin typeface="Century Gothic" panose="020B0502020202020204" pitchFamily="34" charset="0"/>
              </a:rPr>
              <a:t>Verbs</a:t>
            </a:r>
          </a:p>
          <a:p>
            <a:r>
              <a:rPr lang="en-GB" sz="4000" dirty="0">
                <a:solidFill>
                  <a:srgbClr val="002060"/>
                </a:solidFill>
                <a:latin typeface="Century Gothic" panose="020B0502020202020204" pitchFamily="34" charset="0"/>
              </a:rPr>
              <a:t>sleep - </a:t>
            </a:r>
            <a:r>
              <a:rPr lang="fr-FR" sz="4000" i="1" dirty="0">
                <a:solidFill>
                  <a:srgbClr val="002060"/>
                </a:solidFill>
                <a:latin typeface="Century Gothic" panose="020B0502020202020204" pitchFamily="34" charset="0"/>
              </a:rPr>
              <a:t>dormir</a:t>
            </a:r>
            <a:r>
              <a:rPr lang="en-GB" sz="4000" dirty="0">
                <a:solidFill>
                  <a:srgbClr val="002060"/>
                </a:solidFill>
                <a:latin typeface="Century Gothic" panose="020B0502020202020204" pitchFamily="34" charset="0"/>
              </a:rPr>
              <a:t> </a:t>
            </a:r>
          </a:p>
          <a:p>
            <a:r>
              <a:rPr lang="en-GB" sz="4000" dirty="0">
                <a:solidFill>
                  <a:srgbClr val="002060"/>
                </a:solidFill>
                <a:latin typeface="Century Gothic" panose="020B0502020202020204" pitchFamily="34" charset="0"/>
              </a:rPr>
              <a:t>enter - </a:t>
            </a:r>
            <a:r>
              <a:rPr lang="fr-FR" sz="4000" i="1" dirty="0">
                <a:solidFill>
                  <a:srgbClr val="002060"/>
                </a:solidFill>
                <a:latin typeface="Century Gothic" panose="020B0502020202020204" pitchFamily="34" charset="0"/>
              </a:rPr>
              <a:t>entrer</a:t>
            </a:r>
            <a:r>
              <a:rPr lang="en-GB" sz="4000" dirty="0">
                <a:solidFill>
                  <a:srgbClr val="002060"/>
                </a:solidFill>
                <a:latin typeface="Century Gothic" panose="020B0502020202020204" pitchFamily="34" charset="0"/>
              </a:rPr>
              <a:t> </a:t>
            </a:r>
          </a:p>
          <a:p>
            <a:r>
              <a:rPr lang="en-GB" sz="4000" dirty="0">
                <a:solidFill>
                  <a:srgbClr val="002060"/>
                </a:solidFill>
                <a:latin typeface="Century Gothic" panose="020B0502020202020204" pitchFamily="34" charset="0"/>
              </a:rPr>
              <a:t>climb - </a:t>
            </a:r>
            <a:r>
              <a:rPr lang="en-GB" sz="4000" i="1" dirty="0" err="1">
                <a:solidFill>
                  <a:srgbClr val="002060"/>
                </a:solidFill>
                <a:latin typeface="Century Gothic" panose="020B0502020202020204" pitchFamily="34" charset="0"/>
              </a:rPr>
              <a:t>grimper</a:t>
            </a:r>
            <a:r>
              <a:rPr lang="en-GB" sz="4000" dirty="0">
                <a:solidFill>
                  <a:srgbClr val="002060"/>
                </a:solidFill>
                <a:latin typeface="Century Gothic" panose="020B0502020202020204" pitchFamily="34" charset="0"/>
              </a:rPr>
              <a:t> 	</a:t>
            </a:r>
          </a:p>
          <a:p>
            <a:r>
              <a:rPr lang="en-GB" sz="4000" dirty="0">
                <a:solidFill>
                  <a:srgbClr val="002060"/>
                </a:solidFill>
                <a:latin typeface="Century Gothic" panose="020B0502020202020204" pitchFamily="34" charset="0"/>
              </a:rPr>
              <a:t>chase - </a:t>
            </a:r>
            <a:r>
              <a:rPr lang="en-GB" sz="4000" i="1" dirty="0" err="1">
                <a:solidFill>
                  <a:srgbClr val="002060"/>
                </a:solidFill>
                <a:latin typeface="Century Gothic" panose="020B0502020202020204" pitchFamily="34" charset="0"/>
              </a:rPr>
              <a:t>chasser</a:t>
            </a:r>
            <a:endParaRPr lang="en-GB" sz="4000" i="1" dirty="0">
              <a:solidFill>
                <a:srgbClr val="002060"/>
              </a:solidFill>
              <a:latin typeface="Century Gothic" panose="020B0502020202020204" pitchFamily="34" charset="0"/>
            </a:endParaRPr>
          </a:p>
          <a:p>
            <a:r>
              <a:rPr lang="en-GB" sz="4000" dirty="0">
                <a:solidFill>
                  <a:srgbClr val="002060"/>
                </a:solidFill>
                <a:latin typeface="Century Gothic" panose="020B0502020202020204" pitchFamily="34" charset="0"/>
              </a:rPr>
              <a:t>watch - </a:t>
            </a:r>
            <a:r>
              <a:rPr lang="en-GB" sz="4000" i="1" dirty="0" err="1">
                <a:solidFill>
                  <a:srgbClr val="002060"/>
                </a:solidFill>
                <a:latin typeface="Century Gothic" panose="020B0502020202020204" pitchFamily="34" charset="0"/>
              </a:rPr>
              <a:t>regarder</a:t>
            </a:r>
            <a:endParaRPr lang="en-GB" sz="4000" i="1" dirty="0">
              <a:solidFill>
                <a:srgbClr val="002060"/>
              </a:solidFill>
              <a:latin typeface="Century Gothic" panose="020B0502020202020204" pitchFamily="34" charset="0"/>
            </a:endParaRPr>
          </a:p>
        </p:txBody>
      </p:sp>
      <p:sp>
        <p:nvSpPr>
          <p:cNvPr id="5" name="Rectangle 4"/>
          <p:cNvSpPr/>
          <p:nvPr/>
        </p:nvSpPr>
        <p:spPr>
          <a:xfrm>
            <a:off x="5916428" y="826961"/>
            <a:ext cx="7612656" cy="3077766"/>
          </a:xfrm>
          <a:prstGeom prst="rect">
            <a:avLst/>
          </a:prstGeom>
        </p:spPr>
        <p:txBody>
          <a:bodyPr wrap="square">
            <a:spAutoFit/>
          </a:bodyPr>
          <a:lstStyle/>
          <a:p>
            <a:endParaRPr lang="en-GB" sz="1000" dirty="0">
              <a:solidFill>
                <a:srgbClr val="000000"/>
              </a:solidFill>
              <a:latin typeface="Times New Roman" panose="02020603050405020304" pitchFamily="18" charset="0"/>
            </a:endParaRPr>
          </a:p>
          <a:p>
            <a:r>
              <a:rPr lang="en-GB" sz="2400" dirty="0">
                <a:solidFill>
                  <a:srgbClr val="002060"/>
                </a:solidFill>
                <a:latin typeface="Century Gothic" panose="020B0502020202020204" pitchFamily="34" charset="0"/>
              </a:rPr>
              <a:t> </a:t>
            </a:r>
          </a:p>
          <a:p>
            <a:endParaRPr lang="fr-FR" sz="4000" b="1" i="1" dirty="0">
              <a:solidFill>
                <a:srgbClr val="002060"/>
              </a:solidFill>
              <a:latin typeface="Century Gothic" panose="020B0502020202020204" pitchFamily="34" charset="0"/>
            </a:endParaRPr>
          </a:p>
          <a:p>
            <a:r>
              <a:rPr lang="en-GB" sz="4000" b="1" i="1" dirty="0">
                <a:solidFill>
                  <a:srgbClr val="002060"/>
                </a:solidFill>
                <a:latin typeface="Century Gothic" panose="020B0502020202020204" pitchFamily="34" charset="0"/>
              </a:rPr>
              <a:t>Nouns</a:t>
            </a:r>
          </a:p>
          <a:p>
            <a:r>
              <a:rPr lang="en-GB" sz="4000" dirty="0">
                <a:solidFill>
                  <a:srgbClr val="002060"/>
                </a:solidFill>
                <a:latin typeface="Century Gothic" panose="020B0502020202020204" pitchFamily="34" charset="0"/>
              </a:rPr>
              <a:t>tree – </a:t>
            </a:r>
            <a:r>
              <a:rPr lang="en-GB" sz="4000" i="1" dirty="0">
                <a:solidFill>
                  <a:srgbClr val="002060"/>
                </a:solidFill>
                <a:latin typeface="Century Gothic" panose="020B0502020202020204" pitchFamily="34" charset="0"/>
              </a:rPr>
              <a:t>arbre</a:t>
            </a:r>
            <a:r>
              <a:rPr lang="en-GB" sz="4000" dirty="0">
                <a:solidFill>
                  <a:srgbClr val="002060"/>
                </a:solidFill>
                <a:latin typeface="Century Gothic" panose="020B0502020202020204" pitchFamily="34" charset="0"/>
              </a:rPr>
              <a:t> (m)</a:t>
            </a:r>
          </a:p>
          <a:p>
            <a:r>
              <a:rPr lang="en-GB" sz="4000" dirty="0">
                <a:solidFill>
                  <a:srgbClr val="002060"/>
                </a:solidFill>
                <a:latin typeface="Century Gothic" panose="020B0502020202020204" pitchFamily="34" charset="0"/>
              </a:rPr>
              <a:t>butterfly – </a:t>
            </a:r>
            <a:r>
              <a:rPr lang="en-GB" sz="4000" i="1" dirty="0" err="1">
                <a:solidFill>
                  <a:srgbClr val="002060"/>
                </a:solidFill>
                <a:latin typeface="Century Gothic" panose="020B0502020202020204" pitchFamily="34" charset="0"/>
              </a:rPr>
              <a:t>papillon</a:t>
            </a:r>
            <a:r>
              <a:rPr lang="en-GB" sz="4000" i="1" dirty="0">
                <a:solidFill>
                  <a:srgbClr val="002060"/>
                </a:solidFill>
                <a:latin typeface="Century Gothic" panose="020B0502020202020204" pitchFamily="34" charset="0"/>
              </a:rPr>
              <a:t> (m)</a:t>
            </a:r>
          </a:p>
        </p:txBody>
      </p:sp>
      <p:sp>
        <p:nvSpPr>
          <p:cNvPr id="7" name="TextBox 6"/>
          <p:cNvSpPr txBox="1"/>
          <p:nvPr/>
        </p:nvSpPr>
        <p:spPr>
          <a:xfrm>
            <a:off x="5043570" y="6478195"/>
            <a:ext cx="4450348" cy="276999"/>
          </a:xfrm>
          <a:prstGeom prst="rect">
            <a:avLst/>
          </a:prstGeom>
          <a:noFill/>
        </p:spPr>
        <p:txBody>
          <a:bodyPr wrap="square" rtlCol="0">
            <a:spAutoFit/>
          </a:bodyPr>
          <a:lstStyle/>
          <a:p>
            <a:pPr algn="r"/>
            <a:r>
              <a:rPr lang="en-GB" sz="1200" dirty="0">
                <a:solidFill>
                  <a:prstClr val="white"/>
                </a:solidFill>
                <a:latin typeface="Century Gothic" panose="020B0502020202020204" pitchFamily="34" charset="0"/>
              </a:rPr>
              <a:t>Stephen Owen / Emma Marsden / Nick Avery</a:t>
            </a:r>
          </a:p>
        </p:txBody>
      </p:sp>
    </p:spTree>
    <p:extLst>
      <p:ext uri="{BB962C8B-B14F-4D97-AF65-F5344CB8AC3E}">
        <p14:creationId xmlns:p14="http://schemas.microsoft.com/office/powerpoint/2010/main" val="4880659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5817" y="348264"/>
            <a:ext cx="5926622" cy="461665"/>
          </a:xfrm>
          <a:prstGeom prst="rect">
            <a:avLst/>
          </a:prstGeom>
        </p:spPr>
        <p:txBody>
          <a:bodyPr wrap="none">
            <a:spAutoFit/>
          </a:bodyPr>
          <a:lstStyle/>
          <a:p>
            <a:r>
              <a:rPr lang="fr-FR" sz="2400" dirty="0">
                <a:solidFill>
                  <a:srgbClr val="002060"/>
                </a:solidFill>
                <a:latin typeface="Century Gothic" panose="020B0502020202020204" pitchFamily="34" charset="0"/>
              </a:rPr>
              <a:t>...et Pompon le chat, chaque matin… </a:t>
            </a:r>
            <a:endParaRPr lang="en-GB" sz="2400" dirty="0">
              <a:solidFill>
                <a:srgbClr val="002060"/>
              </a:solidFill>
              <a:latin typeface="Century Gothic" panose="020B0502020202020204" pitchFamily="34" charset="0"/>
            </a:endParaRPr>
          </a:p>
        </p:txBody>
      </p:sp>
      <p:pic>
        <p:nvPicPr>
          <p:cNvPr id="4" name="Picture 3"/>
          <p:cNvPicPr>
            <a:picLocks noChangeAspect="1"/>
          </p:cNvPicPr>
          <p:nvPr/>
        </p:nvPicPr>
        <p:blipFill>
          <a:blip r:embed="rId3"/>
          <a:stretch>
            <a:fillRect/>
          </a:stretch>
        </p:blipFill>
        <p:spPr>
          <a:xfrm>
            <a:off x="375817" y="1114730"/>
            <a:ext cx="3568310" cy="4021714"/>
          </a:xfrm>
          <a:prstGeom prst="rect">
            <a:avLst/>
          </a:prstGeom>
          <a:ln w="25400">
            <a:solidFill>
              <a:schemeClr val="accent1"/>
            </a:solidFill>
          </a:ln>
        </p:spPr>
      </p:pic>
      <p:pic>
        <p:nvPicPr>
          <p:cNvPr id="5" name="Picture 4"/>
          <p:cNvPicPr>
            <a:picLocks noChangeAspect="1"/>
          </p:cNvPicPr>
          <p:nvPr/>
        </p:nvPicPr>
        <p:blipFill>
          <a:blip r:embed="rId4"/>
          <a:stretch>
            <a:fillRect/>
          </a:stretch>
        </p:blipFill>
        <p:spPr>
          <a:xfrm>
            <a:off x="4231883" y="1114730"/>
            <a:ext cx="4249718" cy="4021715"/>
          </a:xfrm>
          <a:prstGeom prst="rect">
            <a:avLst/>
          </a:prstGeom>
          <a:ln w="25400">
            <a:solidFill>
              <a:schemeClr val="accent1"/>
            </a:solidFill>
          </a:ln>
        </p:spPr>
      </p:pic>
      <p:pic>
        <p:nvPicPr>
          <p:cNvPr id="6" name="Picture 5"/>
          <p:cNvPicPr>
            <a:picLocks noChangeAspect="1"/>
          </p:cNvPicPr>
          <p:nvPr/>
        </p:nvPicPr>
        <p:blipFill>
          <a:blip r:embed="rId5"/>
          <a:stretch>
            <a:fillRect/>
          </a:stretch>
        </p:blipFill>
        <p:spPr>
          <a:xfrm>
            <a:off x="8807400" y="1114729"/>
            <a:ext cx="2704301" cy="4021715"/>
          </a:xfrm>
          <a:prstGeom prst="rect">
            <a:avLst/>
          </a:prstGeom>
          <a:ln w="25400">
            <a:solidFill>
              <a:schemeClr val="accent1"/>
            </a:solidFill>
          </a:ln>
        </p:spPr>
      </p:pic>
      <p:sp>
        <p:nvSpPr>
          <p:cNvPr id="7" name="TextBox 6"/>
          <p:cNvSpPr txBox="1"/>
          <p:nvPr/>
        </p:nvSpPr>
        <p:spPr>
          <a:xfrm>
            <a:off x="5043570" y="6478195"/>
            <a:ext cx="4450348" cy="276999"/>
          </a:xfrm>
          <a:prstGeom prst="rect">
            <a:avLst/>
          </a:prstGeom>
          <a:noFill/>
        </p:spPr>
        <p:txBody>
          <a:bodyPr wrap="square" rtlCol="0">
            <a:spAutoFit/>
          </a:bodyPr>
          <a:lstStyle/>
          <a:p>
            <a:pPr algn="r"/>
            <a:r>
              <a:rPr lang="en-GB" sz="1200" dirty="0">
                <a:solidFill>
                  <a:prstClr val="white"/>
                </a:solidFill>
                <a:latin typeface="Century Gothic" panose="020B0502020202020204" pitchFamily="34" charset="0"/>
              </a:rPr>
              <a:t>Stephen Owen / Emma Marsden / Nick Avery</a:t>
            </a:r>
          </a:p>
        </p:txBody>
      </p:sp>
    </p:spTree>
    <p:extLst>
      <p:ext uri="{BB962C8B-B14F-4D97-AF65-F5344CB8AC3E}">
        <p14:creationId xmlns:p14="http://schemas.microsoft.com/office/powerpoint/2010/main" val="2344470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616398" y="929819"/>
            <a:ext cx="3694320" cy="4195337"/>
          </a:xfrm>
          <a:prstGeom prst="rect">
            <a:avLst/>
          </a:prstGeom>
          <a:ln w="25400">
            <a:solidFill>
              <a:schemeClr val="accent1"/>
            </a:solidFill>
          </a:ln>
        </p:spPr>
      </p:pic>
      <p:pic>
        <p:nvPicPr>
          <p:cNvPr id="6" name="Picture 5"/>
          <p:cNvPicPr>
            <a:picLocks noChangeAspect="1"/>
          </p:cNvPicPr>
          <p:nvPr/>
        </p:nvPicPr>
        <p:blipFill>
          <a:blip r:embed="rId3"/>
          <a:stretch>
            <a:fillRect/>
          </a:stretch>
        </p:blipFill>
        <p:spPr>
          <a:xfrm>
            <a:off x="6429835" y="1471685"/>
            <a:ext cx="3447130" cy="3259853"/>
          </a:xfrm>
          <a:prstGeom prst="rect">
            <a:avLst/>
          </a:prstGeom>
          <a:ln w="25400">
            <a:solidFill>
              <a:schemeClr val="accent1"/>
            </a:solidFill>
          </a:ln>
        </p:spPr>
      </p:pic>
      <p:sp>
        <p:nvSpPr>
          <p:cNvPr id="8" name="TextBox 7"/>
          <p:cNvSpPr txBox="1"/>
          <p:nvPr/>
        </p:nvSpPr>
        <p:spPr>
          <a:xfrm>
            <a:off x="5043570" y="6478195"/>
            <a:ext cx="4450348" cy="276999"/>
          </a:xfrm>
          <a:prstGeom prst="rect">
            <a:avLst/>
          </a:prstGeom>
          <a:noFill/>
        </p:spPr>
        <p:txBody>
          <a:bodyPr wrap="square" rtlCol="0">
            <a:spAutoFit/>
          </a:bodyPr>
          <a:lstStyle/>
          <a:p>
            <a:pPr algn="r"/>
            <a:r>
              <a:rPr lang="en-GB" sz="1200" dirty="0">
                <a:solidFill>
                  <a:prstClr val="white"/>
                </a:solidFill>
                <a:latin typeface="Century Gothic" panose="020B0502020202020204" pitchFamily="34" charset="0"/>
              </a:rPr>
              <a:t>Stephen Owen / Emma Marsden / Nick Avery</a:t>
            </a:r>
          </a:p>
        </p:txBody>
      </p:sp>
    </p:spTree>
    <p:extLst>
      <p:ext uri="{BB962C8B-B14F-4D97-AF65-F5344CB8AC3E}">
        <p14:creationId xmlns:p14="http://schemas.microsoft.com/office/powerpoint/2010/main" val="3462215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0338" y="440415"/>
            <a:ext cx="5839500" cy="3323987"/>
          </a:xfrm>
          <a:prstGeom prst="rect">
            <a:avLst/>
          </a:prstGeom>
        </p:spPr>
        <p:txBody>
          <a:bodyPr wrap="square">
            <a:spAutoFit/>
          </a:bodyPr>
          <a:lstStyle/>
          <a:p>
            <a:endParaRPr lang="en-GB" sz="1000" dirty="0">
              <a:solidFill>
                <a:srgbClr val="000000"/>
              </a:solidFill>
              <a:latin typeface="Times New Roman" panose="02020603050405020304" pitchFamily="18" charset="0"/>
            </a:endParaRPr>
          </a:p>
          <a:p>
            <a:r>
              <a:rPr lang="en-GB" sz="2400" dirty="0">
                <a:solidFill>
                  <a:srgbClr val="002060"/>
                </a:solidFill>
                <a:latin typeface="Century Gothic" panose="020B0502020202020204" pitchFamily="34" charset="0"/>
              </a:rPr>
              <a:t> </a:t>
            </a:r>
            <a:r>
              <a:rPr lang="fr-FR" sz="4000" b="1" i="1" dirty="0">
                <a:solidFill>
                  <a:srgbClr val="002060"/>
                </a:solidFill>
                <a:latin typeface="Century Gothic" panose="020B0502020202020204" pitchFamily="34" charset="0"/>
              </a:rPr>
              <a:t>Pour vous aider...</a:t>
            </a:r>
          </a:p>
          <a:p>
            <a:endParaRPr lang="fr-FR" sz="4000" b="1" i="1" dirty="0">
              <a:solidFill>
                <a:srgbClr val="002060"/>
              </a:solidFill>
              <a:latin typeface="Century Gothic" panose="020B0502020202020204" pitchFamily="34" charset="0"/>
            </a:endParaRPr>
          </a:p>
          <a:p>
            <a:r>
              <a:rPr lang="en-GB" sz="4000" b="1" i="1" dirty="0">
                <a:solidFill>
                  <a:srgbClr val="002060"/>
                </a:solidFill>
                <a:latin typeface="Century Gothic" panose="020B0502020202020204" pitchFamily="34" charset="0"/>
              </a:rPr>
              <a:t>Verbs</a:t>
            </a:r>
          </a:p>
          <a:p>
            <a:r>
              <a:rPr lang="en-GB" sz="4000" dirty="0">
                <a:solidFill>
                  <a:srgbClr val="002060"/>
                </a:solidFill>
                <a:latin typeface="Century Gothic" panose="020B0502020202020204" pitchFamily="34" charset="0"/>
              </a:rPr>
              <a:t>spend - </a:t>
            </a:r>
            <a:r>
              <a:rPr lang="en-GB" sz="4000" i="1" dirty="0">
                <a:solidFill>
                  <a:srgbClr val="002060"/>
                </a:solidFill>
                <a:latin typeface="Century Gothic" panose="020B0502020202020204" pitchFamily="34" charset="0"/>
              </a:rPr>
              <a:t>passer</a:t>
            </a:r>
          </a:p>
          <a:p>
            <a:r>
              <a:rPr lang="en-GB" sz="4000" dirty="0">
                <a:solidFill>
                  <a:srgbClr val="002060"/>
                </a:solidFill>
                <a:latin typeface="Century Gothic" panose="020B0502020202020204" pitchFamily="34" charset="0"/>
              </a:rPr>
              <a:t>return - </a:t>
            </a:r>
            <a:r>
              <a:rPr lang="en-GB" sz="4000" i="1" dirty="0">
                <a:solidFill>
                  <a:srgbClr val="002060"/>
                </a:solidFill>
                <a:latin typeface="Century Gothic" panose="020B0502020202020204" pitchFamily="34" charset="0"/>
              </a:rPr>
              <a:t>rentrer</a:t>
            </a:r>
          </a:p>
        </p:txBody>
      </p:sp>
      <p:sp>
        <p:nvSpPr>
          <p:cNvPr id="5" name="Rectangle 4"/>
          <p:cNvSpPr/>
          <p:nvPr/>
        </p:nvSpPr>
        <p:spPr>
          <a:xfrm>
            <a:off x="6235548" y="785788"/>
            <a:ext cx="7612656" cy="2462213"/>
          </a:xfrm>
          <a:prstGeom prst="rect">
            <a:avLst/>
          </a:prstGeom>
        </p:spPr>
        <p:txBody>
          <a:bodyPr wrap="square">
            <a:spAutoFit/>
          </a:bodyPr>
          <a:lstStyle/>
          <a:p>
            <a:endParaRPr lang="en-GB" sz="1000" dirty="0">
              <a:solidFill>
                <a:srgbClr val="000000"/>
              </a:solidFill>
              <a:latin typeface="Times New Roman" panose="02020603050405020304" pitchFamily="18" charset="0"/>
            </a:endParaRPr>
          </a:p>
          <a:p>
            <a:r>
              <a:rPr lang="en-GB" sz="2400" dirty="0">
                <a:solidFill>
                  <a:srgbClr val="002060"/>
                </a:solidFill>
                <a:latin typeface="Century Gothic" panose="020B0502020202020204" pitchFamily="34" charset="0"/>
              </a:rPr>
              <a:t> </a:t>
            </a:r>
          </a:p>
          <a:p>
            <a:endParaRPr lang="fr-FR" sz="4000" b="1" i="1" dirty="0">
              <a:solidFill>
                <a:srgbClr val="002060"/>
              </a:solidFill>
              <a:latin typeface="Century Gothic" panose="020B0502020202020204" pitchFamily="34" charset="0"/>
            </a:endParaRPr>
          </a:p>
          <a:p>
            <a:r>
              <a:rPr lang="en-GB" sz="4000" b="1" i="1" dirty="0">
                <a:solidFill>
                  <a:srgbClr val="002060"/>
                </a:solidFill>
                <a:latin typeface="Century Gothic" panose="020B0502020202020204" pitchFamily="34" charset="0"/>
              </a:rPr>
              <a:t>Nouns</a:t>
            </a:r>
          </a:p>
          <a:p>
            <a:r>
              <a:rPr lang="en-GB" sz="4000" dirty="0">
                <a:solidFill>
                  <a:srgbClr val="002060"/>
                </a:solidFill>
                <a:latin typeface="Century Gothic" panose="020B0502020202020204" pitchFamily="34" charset="0"/>
              </a:rPr>
              <a:t>time</a:t>
            </a:r>
            <a:r>
              <a:rPr lang="en-GB" sz="4000" i="1" dirty="0">
                <a:solidFill>
                  <a:srgbClr val="002060"/>
                </a:solidFill>
                <a:latin typeface="Century Gothic" panose="020B0502020202020204" pitchFamily="34" charset="0"/>
              </a:rPr>
              <a:t> - temps</a:t>
            </a:r>
          </a:p>
        </p:txBody>
      </p:sp>
      <p:sp>
        <p:nvSpPr>
          <p:cNvPr id="7" name="TextBox 6"/>
          <p:cNvSpPr txBox="1"/>
          <p:nvPr/>
        </p:nvSpPr>
        <p:spPr>
          <a:xfrm>
            <a:off x="5043570" y="6478195"/>
            <a:ext cx="4450348" cy="276999"/>
          </a:xfrm>
          <a:prstGeom prst="rect">
            <a:avLst/>
          </a:prstGeom>
          <a:noFill/>
        </p:spPr>
        <p:txBody>
          <a:bodyPr wrap="square" rtlCol="0">
            <a:spAutoFit/>
          </a:bodyPr>
          <a:lstStyle/>
          <a:p>
            <a:pPr algn="r"/>
            <a:r>
              <a:rPr lang="en-GB" sz="1200" dirty="0">
                <a:solidFill>
                  <a:prstClr val="white"/>
                </a:solidFill>
                <a:latin typeface="Century Gothic" panose="020B0502020202020204" pitchFamily="34" charset="0"/>
              </a:rPr>
              <a:t>Stephen Owen / Emma Marsden / Nick Avery</a:t>
            </a:r>
          </a:p>
        </p:txBody>
      </p:sp>
    </p:spTree>
    <p:extLst>
      <p:ext uri="{BB962C8B-B14F-4D97-AF65-F5344CB8AC3E}">
        <p14:creationId xmlns:p14="http://schemas.microsoft.com/office/powerpoint/2010/main" val="8722140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41260" y="297934"/>
            <a:ext cx="3159839" cy="461665"/>
          </a:xfrm>
          <a:prstGeom prst="rect">
            <a:avLst/>
          </a:prstGeom>
        </p:spPr>
        <p:txBody>
          <a:bodyPr wrap="none">
            <a:spAutoFit/>
          </a:bodyPr>
          <a:lstStyle/>
          <a:p>
            <a:r>
              <a:rPr lang="fr-FR" sz="2400" dirty="0">
                <a:solidFill>
                  <a:srgbClr val="002060"/>
                </a:solidFill>
                <a:latin typeface="Century Gothic" panose="020B0502020202020204" pitchFamily="34" charset="0"/>
              </a:rPr>
              <a:t>En fin de journée … </a:t>
            </a:r>
            <a:endParaRPr lang="en-GB" sz="2400" dirty="0">
              <a:solidFill>
                <a:srgbClr val="002060"/>
              </a:solidFill>
              <a:latin typeface="Century Gothic" panose="020B0502020202020204" pitchFamily="34" charset="0"/>
            </a:endParaRPr>
          </a:p>
        </p:txBody>
      </p:sp>
      <p:pic>
        <p:nvPicPr>
          <p:cNvPr id="4" name="Picture 3"/>
          <p:cNvPicPr>
            <a:picLocks noChangeAspect="1"/>
          </p:cNvPicPr>
          <p:nvPr/>
        </p:nvPicPr>
        <p:blipFill>
          <a:blip r:embed="rId3"/>
          <a:stretch>
            <a:fillRect/>
          </a:stretch>
        </p:blipFill>
        <p:spPr>
          <a:xfrm>
            <a:off x="1799128" y="1157892"/>
            <a:ext cx="3434401" cy="4042334"/>
          </a:xfrm>
          <a:prstGeom prst="rect">
            <a:avLst/>
          </a:prstGeom>
          <a:ln w="25400">
            <a:solidFill>
              <a:schemeClr val="accent1"/>
            </a:solidFill>
          </a:ln>
        </p:spPr>
      </p:pic>
      <p:pic>
        <p:nvPicPr>
          <p:cNvPr id="5" name="Picture 4"/>
          <p:cNvPicPr>
            <a:picLocks noChangeAspect="1"/>
          </p:cNvPicPr>
          <p:nvPr/>
        </p:nvPicPr>
        <p:blipFill>
          <a:blip r:embed="rId4"/>
          <a:stretch>
            <a:fillRect/>
          </a:stretch>
        </p:blipFill>
        <p:spPr>
          <a:xfrm>
            <a:off x="6579370" y="1267070"/>
            <a:ext cx="3262681" cy="4041440"/>
          </a:xfrm>
          <a:prstGeom prst="rect">
            <a:avLst/>
          </a:prstGeom>
          <a:ln w="25400">
            <a:solidFill>
              <a:schemeClr val="accent1"/>
            </a:solidFill>
          </a:ln>
        </p:spPr>
      </p:pic>
      <p:sp>
        <p:nvSpPr>
          <p:cNvPr id="7" name="TextBox 6"/>
          <p:cNvSpPr txBox="1"/>
          <p:nvPr/>
        </p:nvSpPr>
        <p:spPr>
          <a:xfrm>
            <a:off x="5043570" y="6478195"/>
            <a:ext cx="4450348" cy="276999"/>
          </a:xfrm>
          <a:prstGeom prst="rect">
            <a:avLst/>
          </a:prstGeom>
          <a:noFill/>
        </p:spPr>
        <p:txBody>
          <a:bodyPr wrap="square" rtlCol="0">
            <a:spAutoFit/>
          </a:bodyPr>
          <a:lstStyle/>
          <a:p>
            <a:pPr algn="r"/>
            <a:r>
              <a:rPr lang="en-GB" sz="1200" dirty="0">
                <a:solidFill>
                  <a:prstClr val="white"/>
                </a:solidFill>
                <a:latin typeface="Century Gothic" panose="020B0502020202020204" pitchFamily="34" charset="0"/>
              </a:rPr>
              <a:t>Stephen Owen / Emma Marsden / Nick Avery</a:t>
            </a:r>
          </a:p>
        </p:txBody>
      </p:sp>
    </p:spTree>
    <p:extLst>
      <p:ext uri="{BB962C8B-B14F-4D97-AF65-F5344CB8AC3E}">
        <p14:creationId xmlns:p14="http://schemas.microsoft.com/office/powerpoint/2010/main" val="2861890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0338" y="440415"/>
            <a:ext cx="10091450" cy="3323987"/>
          </a:xfrm>
          <a:prstGeom prst="rect">
            <a:avLst/>
          </a:prstGeom>
        </p:spPr>
        <p:txBody>
          <a:bodyPr wrap="square">
            <a:spAutoFit/>
          </a:bodyPr>
          <a:lstStyle/>
          <a:p>
            <a:endParaRPr lang="en-GB" sz="1000" dirty="0">
              <a:solidFill>
                <a:srgbClr val="000000"/>
              </a:solidFill>
              <a:latin typeface="Times New Roman" panose="02020603050405020304" pitchFamily="18" charset="0"/>
            </a:endParaRPr>
          </a:p>
          <a:p>
            <a:r>
              <a:rPr lang="en-GB" sz="2400" dirty="0">
                <a:solidFill>
                  <a:srgbClr val="002060"/>
                </a:solidFill>
                <a:latin typeface="Century Gothic" panose="020B0502020202020204" pitchFamily="34" charset="0"/>
              </a:rPr>
              <a:t> </a:t>
            </a:r>
            <a:r>
              <a:rPr lang="fr-FR" sz="4000" b="1" i="1" dirty="0">
                <a:solidFill>
                  <a:srgbClr val="002060"/>
                </a:solidFill>
                <a:latin typeface="Century Gothic" panose="020B0502020202020204" pitchFamily="34" charset="0"/>
              </a:rPr>
              <a:t>Pour vous aider...</a:t>
            </a:r>
          </a:p>
          <a:p>
            <a:endParaRPr lang="fr-FR" sz="4000" b="1" i="1" dirty="0">
              <a:solidFill>
                <a:srgbClr val="002060"/>
              </a:solidFill>
              <a:latin typeface="Century Gothic" panose="020B0502020202020204" pitchFamily="34" charset="0"/>
            </a:endParaRPr>
          </a:p>
          <a:p>
            <a:r>
              <a:rPr lang="en-GB" sz="4000" b="1" i="1" dirty="0">
                <a:solidFill>
                  <a:srgbClr val="002060"/>
                </a:solidFill>
                <a:latin typeface="Century Gothic" panose="020B0502020202020204" pitchFamily="34" charset="0"/>
              </a:rPr>
              <a:t>Verbs</a:t>
            </a:r>
          </a:p>
          <a:p>
            <a:r>
              <a:rPr lang="fr-FR" sz="4000" dirty="0" err="1">
                <a:solidFill>
                  <a:srgbClr val="002060"/>
                </a:solidFill>
                <a:latin typeface="Century Gothic" panose="020B0502020202020204" pitchFamily="34" charset="0"/>
              </a:rPr>
              <a:t>leave</a:t>
            </a:r>
            <a:r>
              <a:rPr lang="en-GB" sz="4000" dirty="0">
                <a:solidFill>
                  <a:srgbClr val="002060"/>
                </a:solidFill>
                <a:latin typeface="Century Gothic" panose="020B0502020202020204" pitchFamily="34" charset="0"/>
              </a:rPr>
              <a:t> - </a:t>
            </a:r>
            <a:r>
              <a:rPr lang="en-GB" sz="4000" i="1" dirty="0" err="1">
                <a:solidFill>
                  <a:srgbClr val="002060"/>
                </a:solidFill>
                <a:latin typeface="Century Gothic" panose="020B0502020202020204" pitchFamily="34" charset="0"/>
              </a:rPr>
              <a:t>partir</a:t>
            </a:r>
            <a:endParaRPr lang="en-GB" sz="4000" i="1" dirty="0">
              <a:solidFill>
                <a:srgbClr val="002060"/>
              </a:solidFill>
              <a:latin typeface="Century Gothic" panose="020B0502020202020204" pitchFamily="34" charset="0"/>
            </a:endParaRPr>
          </a:p>
          <a:p>
            <a:r>
              <a:rPr lang="en-GB" sz="4000" dirty="0">
                <a:solidFill>
                  <a:srgbClr val="002060"/>
                </a:solidFill>
                <a:latin typeface="Century Gothic" panose="020B0502020202020204" pitchFamily="34" charset="0"/>
              </a:rPr>
              <a:t>meet - </a:t>
            </a:r>
            <a:r>
              <a:rPr lang="en-GB" sz="4000" i="1" dirty="0" err="1">
                <a:solidFill>
                  <a:srgbClr val="002060"/>
                </a:solidFill>
                <a:latin typeface="Century Gothic" panose="020B0502020202020204" pitchFamily="34" charset="0"/>
              </a:rPr>
              <a:t>rencontrer</a:t>
            </a:r>
            <a:endParaRPr lang="en-GB" sz="4000" i="1" dirty="0">
              <a:solidFill>
                <a:srgbClr val="002060"/>
              </a:solidFill>
              <a:latin typeface="Century Gothic" panose="020B0502020202020204" pitchFamily="34" charset="0"/>
            </a:endParaRPr>
          </a:p>
        </p:txBody>
      </p:sp>
      <p:sp>
        <p:nvSpPr>
          <p:cNvPr id="5" name="Rectangle 4"/>
          <p:cNvSpPr/>
          <p:nvPr/>
        </p:nvSpPr>
        <p:spPr>
          <a:xfrm>
            <a:off x="6202059" y="314014"/>
            <a:ext cx="7612656" cy="5539978"/>
          </a:xfrm>
          <a:prstGeom prst="rect">
            <a:avLst/>
          </a:prstGeom>
        </p:spPr>
        <p:txBody>
          <a:bodyPr wrap="square">
            <a:spAutoFit/>
          </a:bodyPr>
          <a:lstStyle/>
          <a:p>
            <a:endParaRPr lang="en-GB" sz="1000" dirty="0">
              <a:solidFill>
                <a:srgbClr val="000000"/>
              </a:solidFill>
              <a:latin typeface="Times New Roman" panose="02020603050405020304" pitchFamily="18" charset="0"/>
            </a:endParaRPr>
          </a:p>
          <a:p>
            <a:r>
              <a:rPr lang="en-GB" sz="2400" dirty="0">
                <a:solidFill>
                  <a:srgbClr val="002060"/>
                </a:solidFill>
                <a:latin typeface="Century Gothic" panose="020B0502020202020204" pitchFamily="34" charset="0"/>
              </a:rPr>
              <a:t> </a:t>
            </a:r>
          </a:p>
          <a:p>
            <a:endParaRPr lang="fr-FR" sz="4000" b="1" i="1" dirty="0">
              <a:solidFill>
                <a:srgbClr val="002060"/>
              </a:solidFill>
              <a:latin typeface="Century Gothic" panose="020B0502020202020204" pitchFamily="34" charset="0"/>
            </a:endParaRPr>
          </a:p>
          <a:p>
            <a:r>
              <a:rPr lang="en-GB" sz="4000" b="1" i="1" dirty="0">
                <a:solidFill>
                  <a:srgbClr val="002060"/>
                </a:solidFill>
                <a:latin typeface="Century Gothic" panose="020B0502020202020204" pitchFamily="34" charset="0"/>
              </a:rPr>
              <a:t>Nouns</a:t>
            </a:r>
          </a:p>
          <a:p>
            <a:r>
              <a:rPr lang="en-GB" sz="4000" dirty="0">
                <a:solidFill>
                  <a:srgbClr val="002060"/>
                </a:solidFill>
                <a:latin typeface="Century Gothic" panose="020B0502020202020204" pitchFamily="34" charset="0"/>
              </a:rPr>
              <a:t>bird – </a:t>
            </a:r>
            <a:r>
              <a:rPr lang="en-GB" sz="4000" i="1" dirty="0">
                <a:solidFill>
                  <a:srgbClr val="002060"/>
                </a:solidFill>
                <a:latin typeface="Century Gothic" panose="020B0502020202020204" pitchFamily="34" charset="0"/>
              </a:rPr>
              <a:t>oiseau (m)</a:t>
            </a:r>
          </a:p>
          <a:p>
            <a:r>
              <a:rPr lang="en-GB" sz="4000" dirty="0">
                <a:solidFill>
                  <a:srgbClr val="002060"/>
                </a:solidFill>
                <a:latin typeface="Century Gothic" panose="020B0502020202020204" pitchFamily="34" charset="0"/>
              </a:rPr>
              <a:t>mouse – </a:t>
            </a:r>
            <a:r>
              <a:rPr lang="en-GB" sz="4000" i="1" dirty="0" err="1">
                <a:solidFill>
                  <a:srgbClr val="002060"/>
                </a:solidFill>
                <a:latin typeface="Century Gothic" panose="020B0502020202020204" pitchFamily="34" charset="0"/>
              </a:rPr>
              <a:t>souris</a:t>
            </a:r>
            <a:r>
              <a:rPr lang="en-GB" sz="4000" i="1" dirty="0">
                <a:solidFill>
                  <a:srgbClr val="002060"/>
                </a:solidFill>
                <a:latin typeface="Century Gothic" panose="020B0502020202020204" pitchFamily="34" charset="0"/>
              </a:rPr>
              <a:t> (f)</a:t>
            </a:r>
          </a:p>
          <a:p>
            <a:r>
              <a:rPr lang="en-GB" sz="4000" dirty="0">
                <a:solidFill>
                  <a:srgbClr val="002060"/>
                </a:solidFill>
                <a:latin typeface="Century Gothic" panose="020B0502020202020204" pitchFamily="34" charset="0"/>
              </a:rPr>
              <a:t>bin – </a:t>
            </a:r>
            <a:r>
              <a:rPr lang="en-GB" sz="4000" i="1" dirty="0" err="1">
                <a:solidFill>
                  <a:srgbClr val="002060"/>
                </a:solidFill>
                <a:latin typeface="Century Gothic" panose="020B0502020202020204" pitchFamily="34" charset="0"/>
              </a:rPr>
              <a:t>poubelle</a:t>
            </a:r>
            <a:r>
              <a:rPr lang="en-GB" sz="4000" i="1" dirty="0">
                <a:solidFill>
                  <a:srgbClr val="002060"/>
                </a:solidFill>
                <a:latin typeface="Century Gothic" panose="020B0502020202020204" pitchFamily="34" charset="0"/>
              </a:rPr>
              <a:t> (f)</a:t>
            </a:r>
          </a:p>
          <a:p>
            <a:r>
              <a:rPr lang="en-GB" sz="4000" dirty="0">
                <a:solidFill>
                  <a:srgbClr val="002060"/>
                </a:solidFill>
                <a:latin typeface="Century Gothic" panose="020B0502020202020204" pitchFamily="34" charset="0"/>
              </a:rPr>
              <a:t>garden – </a:t>
            </a:r>
            <a:r>
              <a:rPr lang="en-GB" sz="4000" i="1" dirty="0" err="1">
                <a:solidFill>
                  <a:srgbClr val="002060"/>
                </a:solidFill>
                <a:latin typeface="Century Gothic" panose="020B0502020202020204" pitchFamily="34" charset="0"/>
              </a:rPr>
              <a:t>jardin</a:t>
            </a:r>
            <a:r>
              <a:rPr lang="en-GB" sz="4000" i="1" dirty="0">
                <a:solidFill>
                  <a:srgbClr val="002060"/>
                </a:solidFill>
                <a:latin typeface="Century Gothic" panose="020B0502020202020204" pitchFamily="34" charset="0"/>
              </a:rPr>
              <a:t> (m)</a:t>
            </a:r>
          </a:p>
          <a:p>
            <a:r>
              <a:rPr lang="en-GB" sz="4000" dirty="0">
                <a:solidFill>
                  <a:srgbClr val="002060"/>
                </a:solidFill>
                <a:latin typeface="Century Gothic" panose="020B0502020202020204" pitchFamily="34" charset="0"/>
              </a:rPr>
              <a:t>dog – </a:t>
            </a:r>
            <a:r>
              <a:rPr lang="en-GB" sz="4000" i="1" dirty="0">
                <a:solidFill>
                  <a:srgbClr val="002060"/>
                </a:solidFill>
                <a:latin typeface="Century Gothic" panose="020B0502020202020204" pitchFamily="34" charset="0"/>
              </a:rPr>
              <a:t>chien (m)</a:t>
            </a:r>
          </a:p>
          <a:p>
            <a:r>
              <a:rPr lang="en-GB" sz="4000" dirty="0">
                <a:solidFill>
                  <a:srgbClr val="002060"/>
                </a:solidFill>
                <a:latin typeface="Century Gothic" panose="020B0502020202020204" pitchFamily="34" charset="0"/>
              </a:rPr>
              <a:t>street – </a:t>
            </a:r>
            <a:r>
              <a:rPr lang="en-GB" sz="4000" i="1" dirty="0">
                <a:solidFill>
                  <a:srgbClr val="002060"/>
                </a:solidFill>
                <a:latin typeface="Century Gothic" panose="020B0502020202020204" pitchFamily="34" charset="0"/>
              </a:rPr>
              <a:t>rue (f)</a:t>
            </a:r>
          </a:p>
        </p:txBody>
      </p:sp>
      <p:sp>
        <p:nvSpPr>
          <p:cNvPr id="7" name="Rectangle 6"/>
          <p:cNvSpPr/>
          <p:nvPr/>
        </p:nvSpPr>
        <p:spPr>
          <a:xfrm>
            <a:off x="220338" y="3861962"/>
            <a:ext cx="5981721" cy="1938992"/>
          </a:xfrm>
          <a:prstGeom prst="rect">
            <a:avLst/>
          </a:prstGeom>
        </p:spPr>
        <p:txBody>
          <a:bodyPr wrap="square">
            <a:spAutoFit/>
          </a:bodyPr>
          <a:lstStyle/>
          <a:p>
            <a:endParaRPr lang="fr-FR" sz="4000" b="1" dirty="0">
              <a:solidFill>
                <a:srgbClr val="002060"/>
              </a:solidFill>
              <a:latin typeface="Century Gothic" panose="020B0502020202020204" pitchFamily="34" charset="0"/>
            </a:endParaRPr>
          </a:p>
          <a:p>
            <a:r>
              <a:rPr lang="en-GB" sz="4000" b="1" i="1" dirty="0">
                <a:solidFill>
                  <a:srgbClr val="002060"/>
                </a:solidFill>
                <a:latin typeface="Century Gothic" panose="020B0502020202020204" pitchFamily="34" charset="0"/>
              </a:rPr>
              <a:t>Adverbs</a:t>
            </a:r>
          </a:p>
          <a:p>
            <a:r>
              <a:rPr lang="en-GB" sz="4000" dirty="0">
                <a:solidFill>
                  <a:srgbClr val="002060"/>
                </a:solidFill>
                <a:latin typeface="Century Gothic" panose="020B0502020202020204" pitchFamily="34" charset="0"/>
              </a:rPr>
              <a:t>fast</a:t>
            </a:r>
            <a:r>
              <a:rPr lang="en-GB" sz="4000" i="1" dirty="0">
                <a:solidFill>
                  <a:srgbClr val="002060"/>
                </a:solidFill>
                <a:latin typeface="Century Gothic" panose="020B0502020202020204" pitchFamily="34" charset="0"/>
              </a:rPr>
              <a:t> – rapidement</a:t>
            </a:r>
          </a:p>
        </p:txBody>
      </p:sp>
      <p:sp>
        <p:nvSpPr>
          <p:cNvPr id="8" name="TextBox 7"/>
          <p:cNvSpPr txBox="1"/>
          <p:nvPr/>
        </p:nvSpPr>
        <p:spPr>
          <a:xfrm>
            <a:off x="5043570" y="6478195"/>
            <a:ext cx="4450348" cy="276999"/>
          </a:xfrm>
          <a:prstGeom prst="rect">
            <a:avLst/>
          </a:prstGeom>
          <a:noFill/>
        </p:spPr>
        <p:txBody>
          <a:bodyPr wrap="square" rtlCol="0">
            <a:spAutoFit/>
          </a:bodyPr>
          <a:lstStyle/>
          <a:p>
            <a:pPr algn="r"/>
            <a:r>
              <a:rPr lang="en-GB" sz="1200" dirty="0">
                <a:solidFill>
                  <a:prstClr val="white"/>
                </a:solidFill>
                <a:latin typeface="Century Gothic" panose="020B0502020202020204" pitchFamily="34" charset="0"/>
              </a:rPr>
              <a:t>Stephen Owen / Emma Marsden / Nick Avery</a:t>
            </a:r>
          </a:p>
        </p:txBody>
      </p:sp>
    </p:spTree>
    <p:extLst>
      <p:ext uri="{BB962C8B-B14F-4D97-AF65-F5344CB8AC3E}">
        <p14:creationId xmlns:p14="http://schemas.microsoft.com/office/powerpoint/2010/main" val="31390964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9" name="TextBox 8"/>
          <p:cNvSpPr txBox="1"/>
          <p:nvPr/>
        </p:nvSpPr>
        <p:spPr>
          <a:xfrm>
            <a:off x="2042747" y="852854"/>
            <a:ext cx="8194431" cy="369332"/>
          </a:xfrm>
          <a:prstGeom prst="rect">
            <a:avLst/>
          </a:prstGeom>
          <a:noFill/>
        </p:spPr>
        <p:txBody>
          <a:bodyPr wrap="square" rtlCol="0">
            <a:spAutoFit/>
          </a:bodyPr>
          <a:lstStyle/>
          <a:p>
            <a:endParaRPr lang="en-GB" dirty="0">
              <a:solidFill>
                <a:prstClr val="black"/>
              </a:solidFill>
            </a:endParaRPr>
          </a:p>
        </p:txBody>
      </p:sp>
      <p:sp>
        <p:nvSpPr>
          <p:cNvPr id="25" name="TextBox 24"/>
          <p:cNvSpPr txBox="1"/>
          <p:nvPr/>
        </p:nvSpPr>
        <p:spPr>
          <a:xfrm>
            <a:off x="139486" y="-190083"/>
            <a:ext cx="11840704" cy="6678751"/>
          </a:xfrm>
          <a:prstGeom prst="rect">
            <a:avLst/>
          </a:prstGeom>
          <a:noFill/>
        </p:spPr>
        <p:txBody>
          <a:bodyPr wrap="square" rtlCol="0" anchor="t">
            <a:spAutoFit/>
          </a:bodyPr>
          <a:lstStyle/>
          <a:p>
            <a:endParaRPr lang="en-GB" sz="2000" dirty="0">
              <a:solidFill>
                <a:srgbClr val="002060"/>
              </a:solidFill>
              <a:latin typeface="Century Gothic" panose="020B0502020202020204" pitchFamily="34" charset="0"/>
            </a:endParaRPr>
          </a:p>
          <a:p>
            <a:pPr algn="ctr"/>
            <a:r>
              <a:rPr lang="en-GB" sz="2400" dirty="0">
                <a:solidFill>
                  <a:srgbClr val="002060"/>
                </a:solidFill>
                <a:latin typeface="Century Gothic" panose="020B0502020202020204" pitchFamily="34" charset="0"/>
              </a:rPr>
              <a:t>To talk about something which </a:t>
            </a:r>
            <a:r>
              <a:rPr lang="en-GB" sz="2400" b="1" dirty="0">
                <a:solidFill>
                  <a:srgbClr val="002060"/>
                </a:solidFill>
                <a:latin typeface="Century Gothic" panose="020B0502020202020204" pitchFamily="34" charset="0"/>
              </a:rPr>
              <a:t>was completed </a:t>
            </a:r>
            <a:r>
              <a:rPr lang="en-GB" sz="2400" dirty="0">
                <a:solidFill>
                  <a:srgbClr val="002060"/>
                </a:solidFill>
                <a:latin typeface="Century Gothic" panose="020B0502020202020204" pitchFamily="34" charset="0"/>
              </a:rPr>
              <a:t>in the past, </a:t>
            </a:r>
            <a:br>
              <a:rPr lang="en-GB" sz="2400" dirty="0">
                <a:solidFill>
                  <a:srgbClr val="002060"/>
                </a:solidFill>
                <a:latin typeface="Century Gothic" panose="020B0502020202020204" pitchFamily="34" charset="0"/>
              </a:rPr>
            </a:br>
            <a:r>
              <a:rPr lang="en-GB" sz="2400" dirty="0">
                <a:solidFill>
                  <a:srgbClr val="002060"/>
                </a:solidFill>
                <a:latin typeface="Century Gothic" panose="020B0502020202020204" pitchFamily="34" charset="0"/>
              </a:rPr>
              <a:t>we use the </a:t>
            </a:r>
            <a:r>
              <a:rPr lang="en-GB" sz="2400" b="1" dirty="0">
                <a:solidFill>
                  <a:srgbClr val="002060"/>
                </a:solidFill>
                <a:latin typeface="Century Gothic" panose="020B0502020202020204" pitchFamily="34" charset="0"/>
              </a:rPr>
              <a:t>PERFECT</a:t>
            </a:r>
            <a:r>
              <a:rPr lang="en-GB" sz="2400" dirty="0">
                <a:solidFill>
                  <a:srgbClr val="002060"/>
                </a:solidFill>
                <a:latin typeface="Century Gothic" panose="020B0502020202020204" pitchFamily="34" charset="0"/>
              </a:rPr>
              <a:t> tense:</a:t>
            </a:r>
            <a:endParaRPr lang="en-GB" sz="2400" b="1" dirty="0">
              <a:solidFill>
                <a:srgbClr val="002060"/>
              </a:solidFill>
              <a:latin typeface="Century Gothic" panose="020B0502020202020204" pitchFamily="34" charset="0"/>
            </a:endParaRPr>
          </a:p>
          <a:p>
            <a:endParaRPr lang="en-GB" sz="2400" dirty="0">
              <a:solidFill>
                <a:srgbClr val="002060"/>
              </a:solidFill>
              <a:latin typeface="Century Gothic" panose="020B0502020202020204" pitchFamily="34" charset="0"/>
            </a:endParaRPr>
          </a:p>
          <a:p>
            <a:pPr algn="ctr"/>
            <a:r>
              <a:rPr lang="en-GB" sz="2400" dirty="0">
                <a:solidFill>
                  <a:srgbClr val="002060"/>
                </a:solidFill>
                <a:latin typeface="Century Gothic" panose="020B0502020202020204" pitchFamily="34" charset="0"/>
              </a:rPr>
              <a:t>e.g. 	</a:t>
            </a:r>
            <a:r>
              <a:rPr lang="en-GB" sz="2400" dirty="0" err="1">
                <a:solidFill>
                  <a:srgbClr val="002060"/>
                </a:solidFill>
                <a:latin typeface="Century Gothic" panose="020B0502020202020204" pitchFamily="34" charset="0"/>
              </a:rPr>
              <a:t>Hier</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elle</a:t>
            </a:r>
            <a:r>
              <a:rPr lang="en-GB" sz="2400" dirty="0">
                <a:solidFill>
                  <a:srgbClr val="002060"/>
                </a:solidFill>
                <a:latin typeface="Century Gothic" panose="020B0502020202020204" pitchFamily="34" charset="0"/>
              </a:rPr>
              <a:t> </a:t>
            </a:r>
            <a:r>
              <a:rPr lang="en-GB" sz="2400" b="1" dirty="0">
                <a:solidFill>
                  <a:srgbClr val="E87D1E"/>
                </a:solidFill>
                <a:latin typeface="Century Gothic" panose="020B0502020202020204" pitchFamily="34" charset="0"/>
              </a:rPr>
              <a:t>a</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joué</a:t>
            </a:r>
            <a:r>
              <a:rPr lang="en-GB" sz="2400" b="1" dirty="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rPr>
              <a:t>au tennis.	</a:t>
            </a:r>
            <a:r>
              <a:rPr lang="en-GB" sz="2400" i="1" dirty="0">
                <a:solidFill>
                  <a:srgbClr val="002060"/>
                </a:solidFill>
                <a:latin typeface="Century Gothic" panose="020B0502020202020204" pitchFamily="34" charset="0"/>
              </a:rPr>
              <a:t>Yesterday, she </a:t>
            </a:r>
            <a:r>
              <a:rPr lang="en-GB" sz="2400" b="1" i="1" dirty="0">
                <a:solidFill>
                  <a:srgbClr val="002060"/>
                </a:solidFill>
                <a:latin typeface="Century Gothic" panose="020B0502020202020204" pitchFamily="34" charset="0"/>
              </a:rPr>
              <a:t>played</a:t>
            </a:r>
            <a:r>
              <a:rPr lang="en-GB" sz="2400" i="1" dirty="0">
                <a:solidFill>
                  <a:srgbClr val="002060"/>
                </a:solidFill>
                <a:latin typeface="Century Gothic" panose="020B0502020202020204" pitchFamily="34" charset="0"/>
              </a:rPr>
              <a:t> tennis.</a:t>
            </a:r>
          </a:p>
          <a:p>
            <a:pPr algn="ctr"/>
            <a:endParaRPr lang="en-GB" sz="2400" dirty="0">
              <a:solidFill>
                <a:srgbClr val="002060"/>
              </a:solidFill>
              <a:latin typeface="Century Gothic" panose="020B0502020202020204" pitchFamily="34" charset="0"/>
            </a:endParaRPr>
          </a:p>
          <a:p>
            <a:pPr algn="ctr"/>
            <a:r>
              <a:rPr lang="en-GB" sz="2400" dirty="0">
                <a:solidFill>
                  <a:srgbClr val="002060"/>
                </a:solidFill>
                <a:latin typeface="Century Gothic" panose="020B0502020202020204" pitchFamily="34" charset="0"/>
              </a:rPr>
              <a:t>There is an </a:t>
            </a:r>
            <a:r>
              <a:rPr lang="en-GB" sz="2400" b="1" dirty="0">
                <a:solidFill>
                  <a:srgbClr val="002060"/>
                </a:solidFill>
                <a:latin typeface="Century Gothic" panose="020B0502020202020204" pitchFamily="34" charset="0"/>
              </a:rPr>
              <a:t>auxiliary</a:t>
            </a:r>
            <a:r>
              <a:rPr lang="en-GB" sz="2400" dirty="0">
                <a:solidFill>
                  <a:srgbClr val="002060"/>
                </a:solidFill>
                <a:latin typeface="Century Gothic" panose="020B0502020202020204" pitchFamily="34" charset="0"/>
              </a:rPr>
              <a:t> verb ‘</a:t>
            </a:r>
            <a:r>
              <a:rPr lang="en-GB" sz="2400" b="1" dirty="0">
                <a:solidFill>
                  <a:srgbClr val="EE6000"/>
                </a:solidFill>
                <a:latin typeface="Century Gothic" panose="020B0502020202020204" pitchFamily="34" charset="0"/>
              </a:rPr>
              <a:t>a</a:t>
            </a:r>
            <a:r>
              <a:rPr lang="en-GB" sz="2400" dirty="0">
                <a:solidFill>
                  <a:srgbClr val="002060"/>
                </a:solidFill>
                <a:latin typeface="Century Gothic" panose="020B0502020202020204" pitchFamily="34" charset="0"/>
              </a:rPr>
              <a:t>’ before the main verb (</a:t>
            </a:r>
            <a:r>
              <a:rPr lang="en-GB" sz="2400" b="1" dirty="0" err="1">
                <a:solidFill>
                  <a:srgbClr val="002060"/>
                </a:solidFill>
                <a:latin typeface="Century Gothic" panose="020B0502020202020204" pitchFamily="34" charset="0"/>
              </a:rPr>
              <a:t>joué</a:t>
            </a:r>
            <a:r>
              <a:rPr lang="en-GB" sz="2400" dirty="0">
                <a:solidFill>
                  <a:srgbClr val="002060"/>
                </a:solidFill>
                <a:latin typeface="Century Gothic" panose="020B0502020202020204" pitchFamily="34" charset="0"/>
              </a:rPr>
              <a:t>).</a:t>
            </a:r>
          </a:p>
          <a:p>
            <a:pPr algn="ctr"/>
            <a:endParaRPr lang="en-GB" sz="2400" dirty="0">
              <a:solidFill>
                <a:srgbClr val="002060"/>
              </a:solidFill>
              <a:latin typeface="Century Gothic" panose="020B0502020202020204" pitchFamily="34" charset="0"/>
            </a:endParaRPr>
          </a:p>
          <a:p>
            <a:pPr algn="ctr"/>
            <a:r>
              <a:rPr lang="en-GB" sz="2400" dirty="0">
                <a:solidFill>
                  <a:srgbClr val="002060"/>
                </a:solidFill>
                <a:latin typeface="Century Gothic" panose="020B0502020202020204" pitchFamily="34" charset="0"/>
              </a:rPr>
              <a:t>**********************</a:t>
            </a:r>
          </a:p>
          <a:p>
            <a:pPr algn="ctr"/>
            <a:r>
              <a:rPr lang="en-GB" sz="2400" dirty="0">
                <a:solidFill>
                  <a:srgbClr val="002060"/>
                </a:solidFill>
                <a:latin typeface="Century Gothic" panose="020B0502020202020204" pitchFamily="34" charset="0"/>
              </a:rPr>
              <a:t>To talk about something which </a:t>
            </a:r>
            <a:r>
              <a:rPr lang="en-GB" sz="2400" b="1" i="1" dirty="0">
                <a:solidFill>
                  <a:srgbClr val="002060"/>
                </a:solidFill>
                <a:latin typeface="Century Gothic" panose="020B0502020202020204" pitchFamily="34" charset="0"/>
              </a:rPr>
              <a:t>used to happen repeatedly in the past</a:t>
            </a:r>
            <a:r>
              <a:rPr lang="en-GB" sz="2400" dirty="0">
                <a:solidFill>
                  <a:srgbClr val="002060"/>
                </a:solidFill>
                <a:latin typeface="Century Gothic" panose="020B0502020202020204" pitchFamily="34" charset="0"/>
              </a:rPr>
              <a:t>, we use the </a:t>
            </a:r>
            <a:r>
              <a:rPr lang="en-GB" sz="2400" b="1" dirty="0">
                <a:solidFill>
                  <a:srgbClr val="002060"/>
                </a:solidFill>
                <a:latin typeface="Century Gothic" panose="020B0502020202020204" pitchFamily="34" charset="0"/>
              </a:rPr>
              <a:t>IMPERFECT </a:t>
            </a:r>
            <a:r>
              <a:rPr lang="en-GB" sz="2400" dirty="0">
                <a:solidFill>
                  <a:srgbClr val="002060"/>
                </a:solidFill>
                <a:latin typeface="Century Gothic" panose="020B0502020202020204" pitchFamily="34" charset="0"/>
              </a:rPr>
              <a:t>tense:</a:t>
            </a:r>
          </a:p>
          <a:p>
            <a:pPr algn="ctr"/>
            <a:endParaRPr lang="en-GB" sz="2400" dirty="0">
              <a:solidFill>
                <a:srgbClr val="002060"/>
              </a:solidFill>
              <a:latin typeface="Century Gothic" panose="020B0502020202020204" pitchFamily="34" charset="0"/>
            </a:endParaRPr>
          </a:p>
          <a:p>
            <a:pPr algn="ctr"/>
            <a:r>
              <a:rPr lang="en-GB" sz="2400" dirty="0">
                <a:solidFill>
                  <a:srgbClr val="002060"/>
                </a:solidFill>
                <a:latin typeface="Century Gothic" panose="020B0502020202020204" pitchFamily="34" charset="0"/>
              </a:rPr>
              <a:t>e.g.</a:t>
            </a:r>
            <a:r>
              <a:rPr lang="en-GB" sz="2400" b="1" dirty="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rPr>
              <a:t>Il </a:t>
            </a:r>
            <a:r>
              <a:rPr lang="en-GB" sz="2400" b="1" dirty="0">
                <a:solidFill>
                  <a:srgbClr val="002060"/>
                </a:solidFill>
                <a:latin typeface="Century Gothic" panose="020B0502020202020204" pitchFamily="34" charset="0"/>
              </a:rPr>
              <a:t>jou</a:t>
            </a:r>
            <a:r>
              <a:rPr lang="en-GB" sz="2400" b="1" dirty="0">
                <a:solidFill>
                  <a:srgbClr val="E87D1E"/>
                </a:solidFill>
                <a:latin typeface="Century Gothic" panose="020B0502020202020204" pitchFamily="34" charset="0"/>
              </a:rPr>
              <a:t>ait</a:t>
            </a:r>
            <a:r>
              <a:rPr lang="en-GB" sz="2400" dirty="0">
                <a:solidFill>
                  <a:srgbClr val="002060"/>
                </a:solidFill>
                <a:latin typeface="Century Gothic" panose="020B0502020202020204" pitchFamily="34" charset="0"/>
              </a:rPr>
              <a:t> au tennis </a:t>
            </a:r>
            <a:r>
              <a:rPr lang="en-GB" sz="2400" dirty="0" err="1">
                <a:solidFill>
                  <a:srgbClr val="002060"/>
                </a:solidFill>
                <a:latin typeface="Century Gothic" panose="020B0502020202020204" pitchFamily="34" charset="0"/>
              </a:rPr>
              <a:t>tous</a:t>
            </a:r>
            <a:r>
              <a:rPr lang="en-GB" sz="2400" dirty="0">
                <a:solidFill>
                  <a:srgbClr val="002060"/>
                </a:solidFill>
                <a:latin typeface="Century Gothic" panose="020B0502020202020204" pitchFamily="34" charset="0"/>
              </a:rPr>
              <a:t> les </a:t>
            </a:r>
            <a:r>
              <a:rPr lang="en-GB" sz="2400" dirty="0" err="1">
                <a:solidFill>
                  <a:srgbClr val="002060"/>
                </a:solidFill>
                <a:latin typeface="Century Gothic" panose="020B0502020202020204" pitchFamily="34" charset="0"/>
              </a:rPr>
              <a:t>samedis</a:t>
            </a:r>
            <a:r>
              <a:rPr lang="en-GB" sz="2400" dirty="0">
                <a:solidFill>
                  <a:srgbClr val="002060"/>
                </a:solidFill>
                <a:latin typeface="Century Gothic" panose="020B0502020202020204" pitchFamily="34" charset="0"/>
              </a:rPr>
              <a:t>.</a:t>
            </a:r>
            <a:r>
              <a:rPr lang="en-GB" sz="2400" i="1" dirty="0">
                <a:solidFill>
                  <a:srgbClr val="002060"/>
                </a:solidFill>
                <a:latin typeface="Century Gothic" panose="020B0502020202020204" pitchFamily="34" charset="0"/>
              </a:rPr>
              <a:t> He </a:t>
            </a:r>
            <a:r>
              <a:rPr lang="en-GB" sz="2400" b="1" i="1" dirty="0">
                <a:solidFill>
                  <a:srgbClr val="002060"/>
                </a:solidFill>
                <a:latin typeface="Century Gothic" panose="020B0502020202020204" pitchFamily="34" charset="0"/>
              </a:rPr>
              <a:t>used to play tennis </a:t>
            </a:r>
            <a:r>
              <a:rPr lang="en-GB" sz="2400" i="1" dirty="0">
                <a:solidFill>
                  <a:srgbClr val="002060"/>
                </a:solidFill>
                <a:latin typeface="Century Gothic" panose="020B0502020202020204" pitchFamily="34" charset="0"/>
              </a:rPr>
              <a:t>every Saturday.</a:t>
            </a:r>
          </a:p>
          <a:p>
            <a:pPr algn="ctr"/>
            <a:r>
              <a:rPr lang="en-GB" sz="2400" dirty="0">
                <a:solidFill>
                  <a:srgbClr val="002060"/>
                </a:solidFill>
                <a:latin typeface="Century Gothic" panose="020B0502020202020204" pitchFamily="34" charset="0"/>
              </a:rPr>
              <a:t>There is no auxiliary verb.</a:t>
            </a:r>
          </a:p>
          <a:p>
            <a:pPr algn="ctr"/>
            <a:endParaRPr lang="en-GB" sz="2400" i="1" dirty="0">
              <a:solidFill>
                <a:srgbClr val="002060"/>
              </a:solidFill>
              <a:latin typeface="Century Gothic" panose="020B0502020202020204" pitchFamily="34" charset="0"/>
            </a:endParaRPr>
          </a:p>
          <a:p>
            <a:pPr algn="ctr"/>
            <a:r>
              <a:rPr lang="en-GB" sz="2400" dirty="0">
                <a:solidFill>
                  <a:srgbClr val="002060"/>
                </a:solidFill>
                <a:latin typeface="Century Gothic" panose="020B0502020202020204" pitchFamily="34" charset="0"/>
              </a:rPr>
              <a:t>In English, we also say </a:t>
            </a:r>
            <a:r>
              <a:rPr lang="en-GB" sz="2400" i="1" dirty="0">
                <a:solidFill>
                  <a:srgbClr val="002060"/>
                </a:solidFill>
                <a:latin typeface="Century Gothic" panose="020B0502020202020204" pitchFamily="34" charset="0"/>
              </a:rPr>
              <a:t>‘He </a:t>
            </a:r>
            <a:r>
              <a:rPr lang="en-GB" sz="2400" b="1" i="1" dirty="0">
                <a:solidFill>
                  <a:srgbClr val="002060"/>
                </a:solidFill>
                <a:latin typeface="Century Gothic" panose="020B0502020202020204" pitchFamily="34" charset="0"/>
              </a:rPr>
              <a:t>would do </a:t>
            </a:r>
            <a:r>
              <a:rPr lang="en-GB" sz="2400" dirty="0">
                <a:solidFill>
                  <a:srgbClr val="002060"/>
                </a:solidFill>
                <a:latin typeface="Century Gothic" panose="020B0502020202020204" pitchFamily="34" charset="0"/>
              </a:rPr>
              <a:t>sport on Saturdays’ </a:t>
            </a:r>
          </a:p>
          <a:p>
            <a:pPr algn="ctr"/>
            <a:r>
              <a:rPr lang="en-GB" sz="2400" dirty="0">
                <a:solidFill>
                  <a:srgbClr val="002060"/>
                </a:solidFill>
                <a:latin typeface="Century Gothic" panose="020B0502020202020204" pitchFamily="34" charset="0"/>
              </a:rPr>
              <a:t>or ‘He </a:t>
            </a:r>
            <a:r>
              <a:rPr lang="en-GB" sz="2400" b="1" i="1" dirty="0">
                <a:solidFill>
                  <a:srgbClr val="002060"/>
                </a:solidFill>
                <a:latin typeface="Century Gothic" panose="020B0502020202020204" pitchFamily="34" charset="0"/>
              </a:rPr>
              <a:t>did </a:t>
            </a:r>
            <a:r>
              <a:rPr lang="en-GB" sz="2400" dirty="0">
                <a:solidFill>
                  <a:srgbClr val="002060"/>
                </a:solidFill>
                <a:latin typeface="Century Gothic" panose="020B0502020202020204" pitchFamily="34" charset="0"/>
              </a:rPr>
              <a:t>sport on Saturdays’.</a:t>
            </a:r>
          </a:p>
          <a:p>
            <a:pPr algn="ctr"/>
            <a:r>
              <a:rPr lang="en-GB" sz="2400" b="1" dirty="0">
                <a:solidFill>
                  <a:srgbClr val="002060"/>
                </a:solidFill>
                <a:latin typeface="Century Gothic" panose="020B0502020202020204" pitchFamily="34" charset="0"/>
              </a:rPr>
              <a:t>They all mean the same thing</a:t>
            </a:r>
            <a:r>
              <a:rPr lang="en-GB" sz="2400" dirty="0">
                <a:solidFill>
                  <a:srgbClr val="002060"/>
                </a:solidFill>
                <a:latin typeface="Century Gothic" panose="020B0502020202020204" pitchFamily="34" charset="0"/>
              </a:rPr>
              <a:t>: it was done repeatedly, in the past. </a:t>
            </a:r>
          </a:p>
        </p:txBody>
      </p:sp>
      <p:sp>
        <p:nvSpPr>
          <p:cNvPr id="5" name="TextBox 4"/>
          <p:cNvSpPr txBox="1"/>
          <p:nvPr/>
        </p:nvSpPr>
        <p:spPr>
          <a:xfrm>
            <a:off x="5043570" y="6478195"/>
            <a:ext cx="4450348" cy="276999"/>
          </a:xfrm>
          <a:prstGeom prst="rect">
            <a:avLst/>
          </a:prstGeom>
          <a:noFill/>
        </p:spPr>
        <p:txBody>
          <a:bodyPr wrap="square" rtlCol="0">
            <a:spAutoFit/>
          </a:bodyPr>
          <a:lstStyle/>
          <a:p>
            <a:pPr algn="r"/>
            <a:r>
              <a:rPr lang="en-GB" sz="1200" dirty="0">
                <a:solidFill>
                  <a:prstClr val="white"/>
                </a:solidFill>
                <a:latin typeface="Century Gothic" panose="020B0502020202020204" pitchFamily="34" charset="0"/>
              </a:rPr>
              <a:t>Stephen Owen / Emma Marsden / Nick Avery</a:t>
            </a:r>
          </a:p>
        </p:txBody>
      </p:sp>
    </p:spTree>
    <p:extLst>
      <p:ext uri="{BB962C8B-B14F-4D97-AF65-F5344CB8AC3E}">
        <p14:creationId xmlns:p14="http://schemas.microsoft.com/office/powerpoint/2010/main" val="1375543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5">
                                            <p:txEl>
                                              <p:pRg st="13" end="1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5">
                                            <p:txEl>
                                              <p:pRg st="14" end="1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5">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8316" y="470654"/>
            <a:ext cx="5594439" cy="954107"/>
          </a:xfrm>
          <a:prstGeom prst="rect">
            <a:avLst/>
          </a:prstGeom>
        </p:spPr>
        <p:txBody>
          <a:bodyPr wrap="square">
            <a:spAutoFit/>
          </a:bodyPr>
          <a:lstStyle/>
          <a:p>
            <a:r>
              <a:rPr lang="en-GB" sz="2800" dirty="0">
                <a:solidFill>
                  <a:srgbClr val="002060"/>
                </a:solidFill>
                <a:latin typeface="Century Gothic" panose="020B0502020202020204" pitchFamily="34" charset="0"/>
              </a:rPr>
              <a:t>Un jour, Pompon le chat… </a:t>
            </a:r>
          </a:p>
          <a:p>
            <a:r>
              <a:rPr lang="en-GB" sz="2800" dirty="0">
                <a:solidFill>
                  <a:srgbClr val="002060"/>
                </a:solidFill>
                <a:latin typeface="Century Gothic" panose="020B0502020202020204" pitchFamily="34" charset="0"/>
              </a:rPr>
              <a:t> </a:t>
            </a:r>
          </a:p>
        </p:txBody>
      </p:sp>
      <p:pic>
        <p:nvPicPr>
          <p:cNvPr id="5" name="Picture 4"/>
          <p:cNvPicPr>
            <a:picLocks noChangeAspect="1"/>
          </p:cNvPicPr>
          <p:nvPr/>
        </p:nvPicPr>
        <p:blipFill>
          <a:blip r:embed="rId3"/>
          <a:stretch>
            <a:fillRect/>
          </a:stretch>
        </p:blipFill>
        <p:spPr>
          <a:xfrm>
            <a:off x="230626" y="1666008"/>
            <a:ext cx="3416677" cy="3233369"/>
          </a:xfrm>
          <a:prstGeom prst="rect">
            <a:avLst/>
          </a:prstGeom>
          <a:ln w="25400">
            <a:solidFill>
              <a:schemeClr val="accent1"/>
            </a:solidFill>
          </a:ln>
        </p:spPr>
      </p:pic>
      <p:pic>
        <p:nvPicPr>
          <p:cNvPr id="6" name="Picture 5"/>
          <p:cNvPicPr>
            <a:picLocks noChangeAspect="1"/>
          </p:cNvPicPr>
          <p:nvPr/>
        </p:nvPicPr>
        <p:blipFill>
          <a:blip r:embed="rId4"/>
          <a:stretch>
            <a:fillRect/>
          </a:stretch>
        </p:blipFill>
        <p:spPr>
          <a:xfrm>
            <a:off x="4156295" y="1307700"/>
            <a:ext cx="3396399" cy="3879321"/>
          </a:xfrm>
          <a:prstGeom prst="rect">
            <a:avLst/>
          </a:prstGeom>
          <a:ln w="25400">
            <a:solidFill>
              <a:schemeClr val="accent1"/>
            </a:solidFill>
          </a:ln>
        </p:spPr>
      </p:pic>
      <p:pic>
        <p:nvPicPr>
          <p:cNvPr id="7" name="Picture 6"/>
          <p:cNvPicPr>
            <a:picLocks noChangeAspect="1"/>
          </p:cNvPicPr>
          <p:nvPr/>
        </p:nvPicPr>
        <p:blipFill>
          <a:blip r:embed="rId5"/>
          <a:stretch>
            <a:fillRect/>
          </a:stretch>
        </p:blipFill>
        <p:spPr>
          <a:xfrm>
            <a:off x="8341073" y="1318989"/>
            <a:ext cx="3318766" cy="3840034"/>
          </a:xfrm>
          <a:prstGeom prst="rect">
            <a:avLst/>
          </a:prstGeom>
          <a:ln w="25400">
            <a:solidFill>
              <a:schemeClr val="accent1"/>
            </a:solidFill>
          </a:ln>
        </p:spPr>
      </p:pic>
      <p:sp>
        <p:nvSpPr>
          <p:cNvPr id="8" name="TextBox 7"/>
          <p:cNvSpPr txBox="1"/>
          <p:nvPr/>
        </p:nvSpPr>
        <p:spPr>
          <a:xfrm>
            <a:off x="5043570" y="6478195"/>
            <a:ext cx="4450348" cy="276999"/>
          </a:xfrm>
          <a:prstGeom prst="rect">
            <a:avLst/>
          </a:prstGeom>
          <a:noFill/>
        </p:spPr>
        <p:txBody>
          <a:bodyPr wrap="square" rtlCol="0">
            <a:spAutoFit/>
          </a:bodyPr>
          <a:lstStyle/>
          <a:p>
            <a:pPr algn="r"/>
            <a:r>
              <a:rPr lang="en-GB" sz="1200" dirty="0">
                <a:solidFill>
                  <a:prstClr val="white"/>
                </a:solidFill>
                <a:latin typeface="Century Gothic" panose="020B0502020202020204" pitchFamily="34" charset="0"/>
              </a:rPr>
              <a:t>Stephen Owen / Emma Marsden / Nick Avery</a:t>
            </a:r>
          </a:p>
        </p:txBody>
      </p:sp>
    </p:spTree>
    <p:extLst>
      <p:ext uri="{BB962C8B-B14F-4D97-AF65-F5344CB8AC3E}">
        <p14:creationId xmlns:p14="http://schemas.microsoft.com/office/powerpoint/2010/main" val="39256736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05230" y="461623"/>
            <a:ext cx="3488490" cy="3760422"/>
          </a:xfrm>
          <a:prstGeom prst="rect">
            <a:avLst/>
          </a:prstGeom>
          <a:ln w="25400">
            <a:solidFill>
              <a:schemeClr val="accent1"/>
            </a:solidFill>
          </a:ln>
        </p:spPr>
      </p:pic>
      <p:pic>
        <p:nvPicPr>
          <p:cNvPr id="4" name="Picture 3"/>
          <p:cNvPicPr>
            <a:picLocks noChangeAspect="1"/>
          </p:cNvPicPr>
          <p:nvPr/>
        </p:nvPicPr>
        <p:blipFill>
          <a:blip r:embed="rId4"/>
          <a:stretch>
            <a:fillRect/>
          </a:stretch>
        </p:blipFill>
        <p:spPr>
          <a:xfrm>
            <a:off x="4424666" y="461621"/>
            <a:ext cx="3943344" cy="3760423"/>
          </a:xfrm>
          <a:prstGeom prst="rect">
            <a:avLst/>
          </a:prstGeom>
          <a:ln w="25400">
            <a:solidFill>
              <a:schemeClr val="accent1"/>
            </a:solidFill>
          </a:ln>
        </p:spPr>
      </p:pic>
      <p:pic>
        <p:nvPicPr>
          <p:cNvPr id="5" name="Picture 4"/>
          <p:cNvPicPr>
            <a:picLocks noChangeAspect="1"/>
          </p:cNvPicPr>
          <p:nvPr/>
        </p:nvPicPr>
        <p:blipFill>
          <a:blip r:embed="rId5"/>
          <a:stretch>
            <a:fillRect/>
          </a:stretch>
        </p:blipFill>
        <p:spPr>
          <a:xfrm>
            <a:off x="5837486" y="4594578"/>
            <a:ext cx="5931705" cy="1654777"/>
          </a:xfrm>
          <a:prstGeom prst="rect">
            <a:avLst/>
          </a:prstGeom>
          <a:ln w="25400">
            <a:solidFill>
              <a:schemeClr val="accent1"/>
            </a:solidFill>
          </a:ln>
        </p:spPr>
      </p:pic>
      <p:sp>
        <p:nvSpPr>
          <p:cNvPr id="7" name="TextBox 6"/>
          <p:cNvSpPr txBox="1"/>
          <p:nvPr/>
        </p:nvSpPr>
        <p:spPr>
          <a:xfrm>
            <a:off x="5043570" y="6478195"/>
            <a:ext cx="4450348" cy="276999"/>
          </a:xfrm>
          <a:prstGeom prst="rect">
            <a:avLst/>
          </a:prstGeom>
          <a:noFill/>
        </p:spPr>
        <p:txBody>
          <a:bodyPr wrap="square" rtlCol="0">
            <a:spAutoFit/>
          </a:bodyPr>
          <a:lstStyle/>
          <a:p>
            <a:pPr algn="r"/>
            <a:r>
              <a:rPr lang="en-GB" sz="1200" dirty="0">
                <a:solidFill>
                  <a:prstClr val="white"/>
                </a:solidFill>
                <a:latin typeface="Century Gothic" panose="020B0502020202020204" pitchFamily="34" charset="0"/>
              </a:rPr>
              <a:t>Stephen Owen / Emma Marsden / Nick Avery</a:t>
            </a:r>
          </a:p>
        </p:txBody>
      </p:sp>
    </p:spTree>
    <p:extLst>
      <p:ext uri="{BB962C8B-B14F-4D97-AF65-F5344CB8AC3E}">
        <p14:creationId xmlns:p14="http://schemas.microsoft.com/office/powerpoint/2010/main" val="3818496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0337" y="440415"/>
            <a:ext cx="7921127" cy="5786199"/>
          </a:xfrm>
          <a:prstGeom prst="rect">
            <a:avLst/>
          </a:prstGeom>
        </p:spPr>
        <p:txBody>
          <a:bodyPr wrap="square">
            <a:spAutoFit/>
          </a:bodyPr>
          <a:lstStyle/>
          <a:p>
            <a:endParaRPr lang="en-GB" sz="1000" dirty="0">
              <a:solidFill>
                <a:srgbClr val="000000"/>
              </a:solidFill>
              <a:latin typeface="Times New Roman" panose="02020603050405020304" pitchFamily="18" charset="0"/>
            </a:endParaRPr>
          </a:p>
          <a:p>
            <a:r>
              <a:rPr lang="en-GB" sz="2400" dirty="0">
                <a:solidFill>
                  <a:srgbClr val="002060"/>
                </a:solidFill>
                <a:latin typeface="Century Gothic" panose="020B0502020202020204" pitchFamily="34" charset="0"/>
              </a:rPr>
              <a:t> </a:t>
            </a:r>
            <a:r>
              <a:rPr lang="fr-FR" sz="4000" b="1" i="1" dirty="0">
                <a:solidFill>
                  <a:srgbClr val="002060"/>
                </a:solidFill>
                <a:latin typeface="Century Gothic" panose="020B0502020202020204" pitchFamily="34" charset="0"/>
              </a:rPr>
              <a:t>Pour vous aider...</a:t>
            </a:r>
          </a:p>
          <a:p>
            <a:endParaRPr lang="fr-FR" sz="4000" b="1" i="1" dirty="0">
              <a:solidFill>
                <a:srgbClr val="002060"/>
              </a:solidFill>
              <a:latin typeface="Century Gothic" panose="020B0502020202020204" pitchFamily="34" charset="0"/>
            </a:endParaRPr>
          </a:p>
          <a:p>
            <a:r>
              <a:rPr lang="en-GB" sz="4000" b="1" i="1" dirty="0">
                <a:solidFill>
                  <a:srgbClr val="002060"/>
                </a:solidFill>
                <a:latin typeface="Century Gothic" panose="020B0502020202020204" pitchFamily="34" charset="0"/>
              </a:rPr>
              <a:t>Verbs</a:t>
            </a:r>
          </a:p>
          <a:p>
            <a:r>
              <a:rPr lang="en-GB" sz="4000" dirty="0">
                <a:solidFill>
                  <a:srgbClr val="002060"/>
                </a:solidFill>
                <a:latin typeface="Century Gothic" panose="020B0502020202020204" pitchFamily="34" charset="0"/>
              </a:rPr>
              <a:t>look for – </a:t>
            </a:r>
            <a:r>
              <a:rPr lang="en-GB" sz="4000" i="1" dirty="0" err="1">
                <a:solidFill>
                  <a:srgbClr val="002060"/>
                </a:solidFill>
                <a:latin typeface="Century Gothic" panose="020B0502020202020204" pitchFamily="34" charset="0"/>
              </a:rPr>
              <a:t>chercher</a:t>
            </a:r>
            <a:endParaRPr lang="en-GB" sz="4000" i="1" dirty="0">
              <a:solidFill>
                <a:srgbClr val="002060"/>
              </a:solidFill>
              <a:latin typeface="Century Gothic" panose="020B0502020202020204" pitchFamily="34" charset="0"/>
            </a:endParaRPr>
          </a:p>
          <a:p>
            <a:r>
              <a:rPr lang="en-GB" sz="4000" dirty="0">
                <a:solidFill>
                  <a:srgbClr val="002060"/>
                </a:solidFill>
                <a:latin typeface="Century Gothic" panose="020B0502020202020204" pitchFamily="34" charset="0"/>
              </a:rPr>
              <a:t>ask – </a:t>
            </a:r>
            <a:r>
              <a:rPr lang="en-GB" sz="4000" i="1" dirty="0">
                <a:solidFill>
                  <a:srgbClr val="002060"/>
                </a:solidFill>
                <a:latin typeface="Century Gothic" panose="020B0502020202020204" pitchFamily="34" charset="0"/>
              </a:rPr>
              <a:t>demander</a:t>
            </a:r>
          </a:p>
          <a:p>
            <a:endParaRPr lang="en-GB" sz="4000" i="1" dirty="0">
              <a:solidFill>
                <a:srgbClr val="002060"/>
              </a:solidFill>
              <a:latin typeface="Century Gothic" panose="020B0502020202020204" pitchFamily="34" charset="0"/>
            </a:endParaRPr>
          </a:p>
          <a:p>
            <a:r>
              <a:rPr lang="en-GB" sz="4000" b="1" i="1" dirty="0">
                <a:solidFill>
                  <a:srgbClr val="002060"/>
                </a:solidFill>
                <a:latin typeface="Century Gothic" panose="020B0502020202020204" pitchFamily="34" charset="0"/>
              </a:rPr>
              <a:t>Prepositions</a:t>
            </a:r>
          </a:p>
          <a:p>
            <a:r>
              <a:rPr lang="en-GB" sz="4000" dirty="0">
                <a:solidFill>
                  <a:srgbClr val="002060"/>
                </a:solidFill>
                <a:latin typeface="Century Gothic" panose="020B0502020202020204" pitchFamily="34" charset="0"/>
              </a:rPr>
              <a:t>behind – </a:t>
            </a:r>
            <a:r>
              <a:rPr lang="en-GB" sz="4000" i="1" dirty="0">
                <a:solidFill>
                  <a:srgbClr val="002060"/>
                </a:solidFill>
                <a:latin typeface="Century Gothic" panose="020B0502020202020204" pitchFamily="34" charset="0"/>
              </a:rPr>
              <a:t>derrière</a:t>
            </a:r>
          </a:p>
          <a:p>
            <a:r>
              <a:rPr lang="en-GB" sz="4000" dirty="0">
                <a:solidFill>
                  <a:srgbClr val="002060"/>
                </a:solidFill>
                <a:latin typeface="Century Gothic" panose="020B0502020202020204" pitchFamily="34" charset="0"/>
              </a:rPr>
              <a:t>where</a:t>
            </a:r>
            <a:r>
              <a:rPr lang="en-GB" sz="4000" i="1" dirty="0">
                <a:solidFill>
                  <a:srgbClr val="002060"/>
                </a:solidFill>
                <a:latin typeface="Century Gothic" panose="020B0502020202020204" pitchFamily="34" charset="0"/>
              </a:rPr>
              <a:t> - où</a:t>
            </a:r>
          </a:p>
        </p:txBody>
      </p:sp>
      <p:sp>
        <p:nvSpPr>
          <p:cNvPr id="5" name="Rectangle 4"/>
          <p:cNvSpPr/>
          <p:nvPr/>
        </p:nvSpPr>
        <p:spPr>
          <a:xfrm>
            <a:off x="7013257" y="686636"/>
            <a:ext cx="5178743" cy="4308872"/>
          </a:xfrm>
          <a:prstGeom prst="rect">
            <a:avLst/>
          </a:prstGeom>
        </p:spPr>
        <p:txBody>
          <a:bodyPr wrap="square">
            <a:spAutoFit/>
          </a:bodyPr>
          <a:lstStyle/>
          <a:p>
            <a:endParaRPr lang="en-GB" sz="1000" dirty="0">
              <a:solidFill>
                <a:srgbClr val="000000"/>
              </a:solidFill>
              <a:latin typeface="Times New Roman" panose="02020603050405020304" pitchFamily="18" charset="0"/>
            </a:endParaRPr>
          </a:p>
          <a:p>
            <a:r>
              <a:rPr lang="en-GB" sz="2400" dirty="0">
                <a:solidFill>
                  <a:srgbClr val="002060"/>
                </a:solidFill>
                <a:latin typeface="Century Gothic" panose="020B0502020202020204" pitchFamily="34" charset="0"/>
              </a:rPr>
              <a:t> </a:t>
            </a:r>
          </a:p>
          <a:p>
            <a:endParaRPr lang="fr-FR" sz="4000" b="1" i="1" dirty="0">
              <a:solidFill>
                <a:srgbClr val="002060"/>
              </a:solidFill>
              <a:latin typeface="Century Gothic" panose="020B0502020202020204" pitchFamily="34" charset="0"/>
            </a:endParaRPr>
          </a:p>
          <a:p>
            <a:r>
              <a:rPr lang="en-GB" sz="4000" b="1" i="1" dirty="0">
                <a:solidFill>
                  <a:srgbClr val="002060"/>
                </a:solidFill>
                <a:latin typeface="Century Gothic" panose="020B0502020202020204" pitchFamily="34" charset="0"/>
              </a:rPr>
              <a:t>Nouns</a:t>
            </a:r>
          </a:p>
          <a:p>
            <a:r>
              <a:rPr lang="en-GB" sz="4000" dirty="0">
                <a:solidFill>
                  <a:srgbClr val="002060"/>
                </a:solidFill>
                <a:latin typeface="Century Gothic" panose="020B0502020202020204" pitchFamily="34" charset="0"/>
              </a:rPr>
              <a:t>basket – </a:t>
            </a:r>
            <a:r>
              <a:rPr lang="en-GB" sz="4000" i="1" dirty="0">
                <a:solidFill>
                  <a:srgbClr val="002060"/>
                </a:solidFill>
                <a:latin typeface="Century Gothic" panose="020B0502020202020204" pitchFamily="34" charset="0"/>
              </a:rPr>
              <a:t>panier (m)</a:t>
            </a:r>
          </a:p>
          <a:p>
            <a:r>
              <a:rPr lang="en-GB" sz="4000" dirty="0">
                <a:solidFill>
                  <a:srgbClr val="002060"/>
                </a:solidFill>
                <a:latin typeface="Century Gothic" panose="020B0502020202020204" pitchFamily="34" charset="0"/>
              </a:rPr>
              <a:t>sofa – </a:t>
            </a:r>
            <a:r>
              <a:rPr lang="en-GB" sz="4000" i="1" dirty="0">
                <a:solidFill>
                  <a:srgbClr val="002060"/>
                </a:solidFill>
                <a:latin typeface="Century Gothic" panose="020B0502020202020204" pitchFamily="34" charset="0"/>
              </a:rPr>
              <a:t>canapé (m)</a:t>
            </a:r>
          </a:p>
          <a:p>
            <a:r>
              <a:rPr lang="en-GB" sz="4000" dirty="0">
                <a:solidFill>
                  <a:srgbClr val="002060"/>
                </a:solidFill>
                <a:latin typeface="Century Gothic" panose="020B0502020202020204" pitchFamily="34" charset="0"/>
              </a:rPr>
              <a:t>frog</a:t>
            </a:r>
            <a:r>
              <a:rPr lang="en-GB" sz="4000" i="1" dirty="0">
                <a:solidFill>
                  <a:srgbClr val="002060"/>
                </a:solidFill>
                <a:latin typeface="Century Gothic" panose="020B0502020202020204" pitchFamily="34" charset="0"/>
              </a:rPr>
              <a:t> </a:t>
            </a:r>
            <a:r>
              <a:rPr lang="en-GB" sz="4000" dirty="0">
                <a:solidFill>
                  <a:srgbClr val="002060"/>
                </a:solidFill>
                <a:latin typeface="Century Gothic" panose="020B0502020202020204" pitchFamily="34" charset="0"/>
              </a:rPr>
              <a:t>– </a:t>
            </a:r>
            <a:r>
              <a:rPr lang="en-GB" sz="4000" i="1" dirty="0" err="1">
                <a:solidFill>
                  <a:srgbClr val="002060"/>
                </a:solidFill>
                <a:latin typeface="Century Gothic" panose="020B0502020202020204" pitchFamily="34" charset="0"/>
              </a:rPr>
              <a:t>grenouille</a:t>
            </a:r>
            <a:r>
              <a:rPr lang="en-GB" sz="4000" dirty="0">
                <a:solidFill>
                  <a:srgbClr val="002060"/>
                </a:solidFill>
                <a:latin typeface="Century Gothic" panose="020B0502020202020204" pitchFamily="34" charset="0"/>
              </a:rPr>
              <a:t> </a:t>
            </a:r>
            <a:r>
              <a:rPr lang="en-GB" sz="4000" i="1" dirty="0">
                <a:solidFill>
                  <a:srgbClr val="002060"/>
                </a:solidFill>
                <a:latin typeface="Century Gothic" panose="020B0502020202020204" pitchFamily="34" charset="0"/>
              </a:rPr>
              <a:t>(f)</a:t>
            </a:r>
          </a:p>
          <a:p>
            <a:endParaRPr lang="en-GB" sz="4000" dirty="0">
              <a:solidFill>
                <a:srgbClr val="002060"/>
              </a:solidFill>
              <a:latin typeface="Century Gothic" panose="020B0502020202020204" pitchFamily="34" charset="0"/>
            </a:endParaRPr>
          </a:p>
        </p:txBody>
      </p:sp>
      <p:sp>
        <p:nvSpPr>
          <p:cNvPr id="7" name="TextBox 6"/>
          <p:cNvSpPr txBox="1"/>
          <p:nvPr/>
        </p:nvSpPr>
        <p:spPr>
          <a:xfrm>
            <a:off x="5043570" y="6478195"/>
            <a:ext cx="4450348" cy="276999"/>
          </a:xfrm>
          <a:prstGeom prst="rect">
            <a:avLst/>
          </a:prstGeom>
          <a:noFill/>
        </p:spPr>
        <p:txBody>
          <a:bodyPr wrap="square" rtlCol="0">
            <a:spAutoFit/>
          </a:bodyPr>
          <a:lstStyle/>
          <a:p>
            <a:pPr algn="r"/>
            <a:r>
              <a:rPr lang="en-GB" sz="1200" dirty="0">
                <a:solidFill>
                  <a:prstClr val="white"/>
                </a:solidFill>
                <a:latin typeface="Century Gothic" panose="020B0502020202020204" pitchFamily="34" charset="0"/>
              </a:rPr>
              <a:t>Stephen Owen / Emma Marsden / Nick Avery</a:t>
            </a:r>
          </a:p>
        </p:txBody>
      </p:sp>
    </p:spTree>
    <p:extLst>
      <p:ext uri="{BB962C8B-B14F-4D97-AF65-F5344CB8AC3E}">
        <p14:creationId xmlns:p14="http://schemas.microsoft.com/office/powerpoint/2010/main" val="28077173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5298" y="287774"/>
            <a:ext cx="2193229" cy="461665"/>
          </a:xfrm>
          <a:prstGeom prst="rect">
            <a:avLst/>
          </a:prstGeom>
        </p:spPr>
        <p:txBody>
          <a:bodyPr wrap="none">
            <a:spAutoFit/>
          </a:bodyPr>
          <a:lstStyle/>
          <a:p>
            <a:r>
              <a:rPr lang="en-GB" sz="2400" dirty="0">
                <a:solidFill>
                  <a:srgbClr val="002060"/>
                </a:solidFill>
                <a:latin typeface="Century Gothic" panose="020B0502020202020204" pitchFamily="34" charset="0"/>
              </a:rPr>
              <a:t>Et Nathalie… </a:t>
            </a:r>
          </a:p>
        </p:txBody>
      </p:sp>
      <p:pic>
        <p:nvPicPr>
          <p:cNvPr id="4" name="Picture 3"/>
          <p:cNvPicPr>
            <a:picLocks noChangeAspect="1"/>
          </p:cNvPicPr>
          <p:nvPr/>
        </p:nvPicPr>
        <p:blipFill>
          <a:blip r:embed="rId3"/>
          <a:stretch>
            <a:fillRect/>
          </a:stretch>
        </p:blipFill>
        <p:spPr>
          <a:xfrm>
            <a:off x="1461146" y="1939133"/>
            <a:ext cx="3502373" cy="3488467"/>
          </a:xfrm>
          <a:prstGeom prst="rect">
            <a:avLst/>
          </a:prstGeom>
          <a:ln w="25400">
            <a:solidFill>
              <a:schemeClr val="accent1"/>
            </a:solidFill>
          </a:ln>
        </p:spPr>
      </p:pic>
      <p:pic>
        <p:nvPicPr>
          <p:cNvPr id="5" name="Picture 4"/>
          <p:cNvPicPr>
            <a:picLocks noChangeAspect="1"/>
          </p:cNvPicPr>
          <p:nvPr/>
        </p:nvPicPr>
        <p:blipFill>
          <a:blip r:embed="rId4"/>
          <a:stretch>
            <a:fillRect/>
          </a:stretch>
        </p:blipFill>
        <p:spPr>
          <a:xfrm>
            <a:off x="5897479" y="1970400"/>
            <a:ext cx="5151601" cy="3457200"/>
          </a:xfrm>
          <a:prstGeom prst="rect">
            <a:avLst/>
          </a:prstGeom>
          <a:ln w="25400">
            <a:solidFill>
              <a:schemeClr val="accent1"/>
            </a:solidFill>
          </a:ln>
        </p:spPr>
      </p:pic>
      <p:sp>
        <p:nvSpPr>
          <p:cNvPr id="6" name="Cloud Callout 5"/>
          <p:cNvSpPr/>
          <p:nvPr/>
        </p:nvSpPr>
        <p:spPr>
          <a:xfrm>
            <a:off x="3147764" y="718732"/>
            <a:ext cx="3039676" cy="1343521"/>
          </a:xfrm>
          <a:prstGeom prst="cloudCallout">
            <a:avLst>
              <a:gd name="adj1" fmla="val -21836"/>
              <a:gd name="adj2" fmla="val 8896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7" name="Cloud Callout 6"/>
          <p:cNvSpPr/>
          <p:nvPr/>
        </p:nvSpPr>
        <p:spPr>
          <a:xfrm>
            <a:off x="7258614" y="718732"/>
            <a:ext cx="3079788" cy="1445121"/>
          </a:xfrm>
          <a:prstGeom prst="cloudCallout">
            <a:avLst>
              <a:gd name="adj1" fmla="val -23802"/>
              <a:gd name="adj2" fmla="val 8429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TextBox 7"/>
          <p:cNvSpPr txBox="1"/>
          <p:nvPr/>
        </p:nvSpPr>
        <p:spPr>
          <a:xfrm>
            <a:off x="3497475" y="1159659"/>
            <a:ext cx="2167403"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Pompon ???</a:t>
            </a:r>
          </a:p>
        </p:txBody>
      </p:sp>
      <p:sp>
        <p:nvSpPr>
          <p:cNvPr id="9" name="TextBox 8"/>
          <p:cNvSpPr txBox="1"/>
          <p:nvPr/>
        </p:nvSpPr>
        <p:spPr>
          <a:xfrm>
            <a:off x="7626837" y="1226140"/>
            <a:ext cx="2167403"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Pompon ???</a:t>
            </a:r>
          </a:p>
        </p:txBody>
      </p:sp>
      <p:sp>
        <p:nvSpPr>
          <p:cNvPr id="11" name="TextBox 10"/>
          <p:cNvSpPr txBox="1"/>
          <p:nvPr/>
        </p:nvSpPr>
        <p:spPr>
          <a:xfrm>
            <a:off x="5043570" y="6478195"/>
            <a:ext cx="4450348" cy="276999"/>
          </a:xfrm>
          <a:prstGeom prst="rect">
            <a:avLst/>
          </a:prstGeom>
          <a:noFill/>
        </p:spPr>
        <p:txBody>
          <a:bodyPr wrap="square" rtlCol="0">
            <a:spAutoFit/>
          </a:bodyPr>
          <a:lstStyle/>
          <a:p>
            <a:pPr algn="r"/>
            <a:r>
              <a:rPr lang="en-GB" sz="1200" dirty="0">
                <a:solidFill>
                  <a:prstClr val="white"/>
                </a:solidFill>
                <a:latin typeface="Century Gothic" panose="020B0502020202020204" pitchFamily="34" charset="0"/>
              </a:rPr>
              <a:t>Stephen Owen / Emma Marsden / Nick Avery</a:t>
            </a:r>
          </a:p>
        </p:txBody>
      </p:sp>
    </p:spTree>
    <p:extLst>
      <p:ext uri="{BB962C8B-B14F-4D97-AF65-F5344CB8AC3E}">
        <p14:creationId xmlns:p14="http://schemas.microsoft.com/office/powerpoint/2010/main" val="2910237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500"/>
                                  </p:stCondLst>
                                  <p:childTnLst>
                                    <p:set>
                                      <p:cBhvr>
                                        <p:cTn id="19" dur="1" fill="hold">
                                          <p:stCondLst>
                                            <p:cond delay="0"/>
                                          </p:stCondLst>
                                        </p:cTn>
                                        <p:tgtEl>
                                          <p:spTgt spid="7"/>
                                        </p:tgtEl>
                                        <p:attrNameLst>
                                          <p:attrName>style.visibility</p:attrName>
                                        </p:attrNameLst>
                                      </p:cBhvr>
                                      <p:to>
                                        <p:strVal val="visible"/>
                                      </p:to>
                                    </p:set>
                                  </p:childTnLst>
                                </p:cTn>
                              </p:par>
                            </p:childTnLst>
                          </p:cTn>
                        </p:par>
                        <p:par>
                          <p:cTn id="20" fill="hold">
                            <p:stCondLst>
                              <p:cond delay="500"/>
                            </p:stCondLst>
                            <p:childTnLst>
                              <p:par>
                                <p:cTn id="21" presetID="1" presetClass="entr" presetSubtype="0" fill="hold" nodeType="afterEffect">
                                  <p:stCondLst>
                                    <p:cond delay="500"/>
                                  </p:stCondLst>
                                  <p:childTnLst>
                                    <p:set>
                                      <p:cBhvr>
                                        <p:cTn id="22"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90663" y="134298"/>
            <a:ext cx="3572877" cy="2585613"/>
          </a:xfrm>
          <a:prstGeom prst="rect">
            <a:avLst/>
          </a:prstGeom>
          <a:ln w="25400">
            <a:solidFill>
              <a:schemeClr val="accent1"/>
            </a:solidFill>
          </a:ln>
        </p:spPr>
      </p:pic>
      <p:pic>
        <p:nvPicPr>
          <p:cNvPr id="4" name="Picture 3"/>
          <p:cNvPicPr>
            <a:picLocks noChangeAspect="1"/>
          </p:cNvPicPr>
          <p:nvPr/>
        </p:nvPicPr>
        <p:blipFill>
          <a:blip r:embed="rId4"/>
          <a:stretch>
            <a:fillRect/>
          </a:stretch>
        </p:blipFill>
        <p:spPr>
          <a:xfrm>
            <a:off x="4272787" y="341522"/>
            <a:ext cx="5639549" cy="2024352"/>
          </a:xfrm>
          <a:prstGeom prst="rect">
            <a:avLst/>
          </a:prstGeom>
          <a:ln w="25400">
            <a:solidFill>
              <a:schemeClr val="accent1"/>
            </a:solidFill>
          </a:ln>
        </p:spPr>
      </p:pic>
      <p:pic>
        <p:nvPicPr>
          <p:cNvPr id="5" name="Picture 4"/>
          <p:cNvPicPr>
            <a:picLocks noChangeAspect="1"/>
          </p:cNvPicPr>
          <p:nvPr/>
        </p:nvPicPr>
        <p:blipFill>
          <a:blip r:embed="rId5"/>
          <a:stretch>
            <a:fillRect/>
          </a:stretch>
        </p:blipFill>
        <p:spPr>
          <a:xfrm>
            <a:off x="4467850" y="2719911"/>
            <a:ext cx="3183976" cy="3640334"/>
          </a:xfrm>
          <a:prstGeom prst="rect">
            <a:avLst/>
          </a:prstGeom>
          <a:ln w="25400">
            <a:solidFill>
              <a:schemeClr val="accent1"/>
            </a:solidFill>
          </a:ln>
        </p:spPr>
      </p:pic>
      <p:pic>
        <p:nvPicPr>
          <p:cNvPr id="6" name="Picture 5"/>
          <p:cNvPicPr>
            <a:picLocks noChangeAspect="1"/>
          </p:cNvPicPr>
          <p:nvPr/>
        </p:nvPicPr>
        <p:blipFill>
          <a:blip r:embed="rId6"/>
          <a:stretch>
            <a:fillRect/>
          </a:stretch>
        </p:blipFill>
        <p:spPr>
          <a:xfrm>
            <a:off x="8801447" y="2719911"/>
            <a:ext cx="2879888" cy="3618001"/>
          </a:xfrm>
          <a:prstGeom prst="rect">
            <a:avLst/>
          </a:prstGeom>
          <a:ln w="25400">
            <a:solidFill>
              <a:schemeClr val="accent1"/>
            </a:solidFill>
          </a:ln>
        </p:spPr>
      </p:pic>
      <p:sp>
        <p:nvSpPr>
          <p:cNvPr id="8" name="TextBox 7"/>
          <p:cNvSpPr txBox="1"/>
          <p:nvPr/>
        </p:nvSpPr>
        <p:spPr>
          <a:xfrm>
            <a:off x="5043570" y="6478195"/>
            <a:ext cx="4450348" cy="276999"/>
          </a:xfrm>
          <a:prstGeom prst="rect">
            <a:avLst/>
          </a:prstGeom>
          <a:noFill/>
        </p:spPr>
        <p:txBody>
          <a:bodyPr wrap="square" rtlCol="0">
            <a:spAutoFit/>
          </a:bodyPr>
          <a:lstStyle/>
          <a:p>
            <a:pPr algn="r"/>
            <a:r>
              <a:rPr lang="en-GB" sz="1200" dirty="0">
                <a:solidFill>
                  <a:prstClr val="white"/>
                </a:solidFill>
                <a:latin typeface="Century Gothic" panose="020B0502020202020204" pitchFamily="34" charset="0"/>
              </a:rPr>
              <a:t>Stephen Owen / Emma Marsden / Nick Avery</a:t>
            </a:r>
          </a:p>
        </p:txBody>
      </p:sp>
    </p:spTree>
    <p:extLst>
      <p:ext uri="{BB962C8B-B14F-4D97-AF65-F5344CB8AC3E}">
        <p14:creationId xmlns:p14="http://schemas.microsoft.com/office/powerpoint/2010/main" val="3613718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3892" y="0"/>
            <a:ext cx="7921127" cy="6278642"/>
          </a:xfrm>
          <a:prstGeom prst="rect">
            <a:avLst/>
          </a:prstGeom>
        </p:spPr>
        <p:txBody>
          <a:bodyPr wrap="square">
            <a:spAutoFit/>
          </a:bodyPr>
          <a:lstStyle/>
          <a:p>
            <a:endParaRPr lang="en-GB" sz="1000" dirty="0">
              <a:solidFill>
                <a:srgbClr val="000000"/>
              </a:solidFill>
              <a:latin typeface="Times New Roman" panose="02020603050405020304" pitchFamily="18" charset="0"/>
            </a:endParaRPr>
          </a:p>
          <a:p>
            <a:r>
              <a:rPr lang="en-GB" sz="2400" dirty="0">
                <a:solidFill>
                  <a:srgbClr val="002060"/>
                </a:solidFill>
                <a:latin typeface="Century Gothic" panose="020B0502020202020204" pitchFamily="34" charset="0"/>
              </a:rPr>
              <a:t> </a:t>
            </a:r>
            <a:r>
              <a:rPr lang="fr-FR" sz="4000" b="1" i="1" dirty="0">
                <a:solidFill>
                  <a:srgbClr val="002060"/>
                </a:solidFill>
                <a:latin typeface="Century Gothic" panose="020B0502020202020204" pitchFamily="34" charset="0"/>
              </a:rPr>
              <a:t>Pour vous aider...</a:t>
            </a:r>
          </a:p>
          <a:p>
            <a:endParaRPr lang="fr-FR" sz="4000" b="1" i="1" dirty="0">
              <a:solidFill>
                <a:srgbClr val="002060"/>
              </a:solidFill>
              <a:latin typeface="Century Gothic" panose="020B0502020202020204" pitchFamily="34" charset="0"/>
            </a:endParaRPr>
          </a:p>
          <a:p>
            <a:r>
              <a:rPr lang="en-GB" sz="4000" b="1" i="1" dirty="0">
                <a:solidFill>
                  <a:srgbClr val="002060"/>
                </a:solidFill>
                <a:latin typeface="Century Gothic" panose="020B0502020202020204" pitchFamily="34" charset="0"/>
              </a:rPr>
              <a:t>Verbs</a:t>
            </a:r>
          </a:p>
          <a:p>
            <a:r>
              <a:rPr lang="en-GB" sz="3200" dirty="0">
                <a:solidFill>
                  <a:srgbClr val="002060"/>
                </a:solidFill>
                <a:latin typeface="Century Gothic" panose="020B0502020202020204" pitchFamily="34" charset="0"/>
              </a:rPr>
              <a:t>leave (something) – </a:t>
            </a:r>
            <a:r>
              <a:rPr lang="en-GB" sz="3200" i="1" dirty="0" err="1">
                <a:solidFill>
                  <a:srgbClr val="002060"/>
                </a:solidFill>
                <a:latin typeface="Century Gothic" panose="020B0502020202020204" pitchFamily="34" charset="0"/>
              </a:rPr>
              <a:t>laisser</a:t>
            </a:r>
            <a:endParaRPr lang="en-GB" sz="3200" b="1" i="1" dirty="0">
              <a:solidFill>
                <a:srgbClr val="002060"/>
              </a:solidFill>
              <a:latin typeface="Century Gothic" panose="020B0502020202020204" pitchFamily="34" charset="0"/>
            </a:endParaRPr>
          </a:p>
          <a:p>
            <a:r>
              <a:rPr lang="en-GB" sz="3200" dirty="0">
                <a:solidFill>
                  <a:srgbClr val="002060"/>
                </a:solidFill>
                <a:latin typeface="Century Gothic" panose="020B0502020202020204" pitchFamily="34" charset="0"/>
              </a:rPr>
              <a:t>imagine – </a:t>
            </a:r>
            <a:r>
              <a:rPr lang="en-GB" sz="3200" i="1" dirty="0">
                <a:solidFill>
                  <a:srgbClr val="002060"/>
                </a:solidFill>
                <a:latin typeface="Century Gothic" panose="020B0502020202020204" pitchFamily="34" charset="0"/>
              </a:rPr>
              <a:t>imaginer</a:t>
            </a:r>
          </a:p>
          <a:p>
            <a:r>
              <a:rPr lang="en-GB" sz="3200" dirty="0">
                <a:solidFill>
                  <a:srgbClr val="002060"/>
                </a:solidFill>
                <a:latin typeface="Century Gothic" panose="020B0502020202020204" pitchFamily="34" charset="0"/>
              </a:rPr>
              <a:t>think (about) – </a:t>
            </a:r>
            <a:r>
              <a:rPr lang="en-GB" sz="3200" i="1" dirty="0" err="1">
                <a:solidFill>
                  <a:srgbClr val="002060"/>
                </a:solidFill>
                <a:latin typeface="Century Gothic" panose="020B0502020202020204" pitchFamily="34" charset="0"/>
              </a:rPr>
              <a:t>penser</a:t>
            </a:r>
            <a:r>
              <a:rPr lang="en-GB" sz="3200" i="1" dirty="0">
                <a:solidFill>
                  <a:srgbClr val="002060"/>
                </a:solidFill>
                <a:latin typeface="Century Gothic" panose="020B0502020202020204" pitchFamily="34" charset="0"/>
              </a:rPr>
              <a:t> (à)</a:t>
            </a:r>
          </a:p>
          <a:p>
            <a:r>
              <a:rPr lang="en-GB" sz="3200" dirty="0">
                <a:solidFill>
                  <a:srgbClr val="002060"/>
                </a:solidFill>
                <a:latin typeface="Century Gothic" panose="020B0502020202020204" pitchFamily="34" charset="0"/>
              </a:rPr>
              <a:t>stay – </a:t>
            </a:r>
            <a:r>
              <a:rPr lang="en-GB" sz="3200" i="1" dirty="0" err="1">
                <a:solidFill>
                  <a:srgbClr val="002060"/>
                </a:solidFill>
                <a:latin typeface="Century Gothic" panose="020B0502020202020204" pitchFamily="34" charset="0"/>
              </a:rPr>
              <a:t>rester</a:t>
            </a:r>
            <a:endParaRPr lang="en-GB" sz="3200" i="1" dirty="0">
              <a:solidFill>
                <a:srgbClr val="002060"/>
              </a:solidFill>
              <a:latin typeface="Century Gothic" panose="020B0502020202020204" pitchFamily="34" charset="0"/>
            </a:endParaRPr>
          </a:p>
          <a:p>
            <a:r>
              <a:rPr lang="en-GB" sz="3200" dirty="0">
                <a:solidFill>
                  <a:srgbClr val="002060"/>
                </a:solidFill>
                <a:latin typeface="Century Gothic" panose="020B0502020202020204" pitchFamily="34" charset="0"/>
              </a:rPr>
              <a:t>find - </a:t>
            </a:r>
            <a:r>
              <a:rPr lang="en-GB" sz="3200" i="1" dirty="0" err="1">
                <a:solidFill>
                  <a:srgbClr val="002060"/>
                </a:solidFill>
                <a:latin typeface="Century Gothic" panose="020B0502020202020204" pitchFamily="34" charset="0"/>
              </a:rPr>
              <a:t>trouver</a:t>
            </a:r>
            <a:endParaRPr lang="en-GB" sz="3200" i="1" dirty="0">
              <a:solidFill>
                <a:srgbClr val="002060"/>
              </a:solidFill>
              <a:latin typeface="Century Gothic" panose="020B0502020202020204" pitchFamily="34" charset="0"/>
            </a:endParaRPr>
          </a:p>
          <a:p>
            <a:endParaRPr lang="en-GB" sz="4000" i="1" dirty="0">
              <a:solidFill>
                <a:srgbClr val="002060"/>
              </a:solidFill>
              <a:latin typeface="Century Gothic" panose="020B0502020202020204" pitchFamily="34" charset="0"/>
            </a:endParaRPr>
          </a:p>
          <a:p>
            <a:r>
              <a:rPr lang="en-GB" sz="4000" b="1" i="1" dirty="0">
                <a:solidFill>
                  <a:srgbClr val="002060"/>
                </a:solidFill>
                <a:latin typeface="Century Gothic" panose="020B0502020202020204" pitchFamily="34" charset="0"/>
              </a:rPr>
              <a:t>Prepositions</a:t>
            </a:r>
          </a:p>
          <a:p>
            <a:r>
              <a:rPr lang="en-GB" sz="3200" dirty="0">
                <a:solidFill>
                  <a:srgbClr val="002060"/>
                </a:solidFill>
                <a:latin typeface="Century Gothic" panose="020B0502020202020204" pitchFamily="34" charset="0"/>
              </a:rPr>
              <a:t>next to - </a:t>
            </a:r>
            <a:r>
              <a:rPr lang="en-GB" sz="3200" i="1" dirty="0">
                <a:solidFill>
                  <a:srgbClr val="002060"/>
                </a:solidFill>
                <a:latin typeface="Century Gothic" panose="020B0502020202020204" pitchFamily="34" charset="0"/>
              </a:rPr>
              <a:t>à côté de</a:t>
            </a:r>
          </a:p>
        </p:txBody>
      </p:sp>
      <p:sp>
        <p:nvSpPr>
          <p:cNvPr id="5" name="Rectangle 4"/>
          <p:cNvSpPr/>
          <p:nvPr/>
        </p:nvSpPr>
        <p:spPr>
          <a:xfrm>
            <a:off x="6326026" y="3574812"/>
            <a:ext cx="5178743" cy="1723549"/>
          </a:xfrm>
          <a:prstGeom prst="rect">
            <a:avLst/>
          </a:prstGeom>
        </p:spPr>
        <p:txBody>
          <a:bodyPr wrap="square">
            <a:spAutoFit/>
          </a:bodyPr>
          <a:lstStyle/>
          <a:p>
            <a:endParaRPr lang="en-GB" sz="1000" dirty="0">
              <a:solidFill>
                <a:srgbClr val="000000"/>
              </a:solidFill>
              <a:latin typeface="Times New Roman" panose="02020603050405020304" pitchFamily="18" charset="0"/>
            </a:endParaRPr>
          </a:p>
          <a:p>
            <a:r>
              <a:rPr lang="en-GB" sz="2400" dirty="0">
                <a:solidFill>
                  <a:srgbClr val="002060"/>
                </a:solidFill>
                <a:latin typeface="Century Gothic" panose="020B0502020202020204" pitchFamily="34" charset="0"/>
              </a:rPr>
              <a:t> </a:t>
            </a:r>
          </a:p>
          <a:p>
            <a:r>
              <a:rPr lang="en-GB" sz="4000" b="1" i="1" dirty="0">
                <a:solidFill>
                  <a:srgbClr val="002060"/>
                </a:solidFill>
                <a:latin typeface="Century Gothic" panose="020B0502020202020204" pitchFamily="34" charset="0"/>
              </a:rPr>
              <a:t>Nouns</a:t>
            </a:r>
          </a:p>
          <a:p>
            <a:r>
              <a:rPr lang="en-GB" sz="3200" dirty="0">
                <a:solidFill>
                  <a:srgbClr val="002060"/>
                </a:solidFill>
                <a:latin typeface="Century Gothic" panose="020B0502020202020204" pitchFamily="34" charset="0"/>
              </a:rPr>
              <a:t>food – </a:t>
            </a:r>
            <a:r>
              <a:rPr lang="en-GB" sz="3200" i="1" dirty="0">
                <a:solidFill>
                  <a:srgbClr val="002060"/>
                </a:solidFill>
                <a:latin typeface="Century Gothic" panose="020B0502020202020204" pitchFamily="34" charset="0"/>
              </a:rPr>
              <a:t>nourriture (f)</a:t>
            </a:r>
          </a:p>
        </p:txBody>
      </p:sp>
      <p:sp>
        <p:nvSpPr>
          <p:cNvPr id="6" name="Rectangle 5"/>
          <p:cNvSpPr/>
          <p:nvPr/>
        </p:nvSpPr>
        <p:spPr>
          <a:xfrm>
            <a:off x="6326026" y="1138773"/>
            <a:ext cx="5981721" cy="1815882"/>
          </a:xfrm>
          <a:prstGeom prst="rect">
            <a:avLst/>
          </a:prstGeom>
        </p:spPr>
        <p:txBody>
          <a:bodyPr wrap="square">
            <a:spAutoFit/>
          </a:bodyPr>
          <a:lstStyle/>
          <a:p>
            <a:endParaRPr lang="fr-FR" sz="4000" b="1" i="1" dirty="0">
              <a:solidFill>
                <a:srgbClr val="002060"/>
              </a:solidFill>
              <a:latin typeface="Century Gothic" panose="020B0502020202020204" pitchFamily="34" charset="0"/>
            </a:endParaRPr>
          </a:p>
          <a:p>
            <a:r>
              <a:rPr lang="en-GB" sz="4000" b="1" i="1" dirty="0">
                <a:solidFill>
                  <a:srgbClr val="002060"/>
                </a:solidFill>
                <a:latin typeface="Century Gothic" panose="020B0502020202020204" pitchFamily="34" charset="0"/>
              </a:rPr>
              <a:t>Adverbs</a:t>
            </a:r>
          </a:p>
          <a:p>
            <a:r>
              <a:rPr lang="en-GB" sz="3200" i="1" dirty="0">
                <a:solidFill>
                  <a:srgbClr val="002060"/>
                </a:solidFill>
                <a:latin typeface="Century Gothic" panose="020B0502020202020204" pitchFamily="34" charset="0"/>
              </a:rPr>
              <a:t>on the floor - par </a:t>
            </a:r>
            <a:r>
              <a:rPr lang="en-GB" sz="3200" i="1" dirty="0" err="1">
                <a:solidFill>
                  <a:srgbClr val="002060"/>
                </a:solidFill>
                <a:latin typeface="Century Gothic" panose="020B0502020202020204" pitchFamily="34" charset="0"/>
              </a:rPr>
              <a:t>terre</a:t>
            </a:r>
            <a:endParaRPr lang="en-GB" sz="3200" i="1" dirty="0">
              <a:solidFill>
                <a:srgbClr val="002060"/>
              </a:solidFill>
              <a:latin typeface="Century Gothic" panose="020B0502020202020204" pitchFamily="34" charset="0"/>
            </a:endParaRPr>
          </a:p>
        </p:txBody>
      </p:sp>
      <p:sp>
        <p:nvSpPr>
          <p:cNvPr id="8" name="TextBox 7"/>
          <p:cNvSpPr txBox="1"/>
          <p:nvPr/>
        </p:nvSpPr>
        <p:spPr>
          <a:xfrm>
            <a:off x="5043570" y="6478195"/>
            <a:ext cx="4450348" cy="276999"/>
          </a:xfrm>
          <a:prstGeom prst="rect">
            <a:avLst/>
          </a:prstGeom>
          <a:noFill/>
        </p:spPr>
        <p:txBody>
          <a:bodyPr wrap="square" rtlCol="0">
            <a:spAutoFit/>
          </a:bodyPr>
          <a:lstStyle/>
          <a:p>
            <a:pPr algn="r"/>
            <a:r>
              <a:rPr lang="en-GB" sz="1200" dirty="0">
                <a:solidFill>
                  <a:prstClr val="white"/>
                </a:solidFill>
                <a:latin typeface="Century Gothic" panose="020B0502020202020204" pitchFamily="34" charset="0"/>
              </a:rPr>
              <a:t>Stephen Owen / Emma Marsden / Nick Avery</a:t>
            </a:r>
          </a:p>
        </p:txBody>
      </p:sp>
    </p:spTree>
    <p:extLst>
      <p:ext uri="{BB962C8B-B14F-4D97-AF65-F5344CB8AC3E}">
        <p14:creationId xmlns:p14="http://schemas.microsoft.com/office/powerpoint/2010/main" val="3695991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5120" y="163596"/>
            <a:ext cx="1943705" cy="461665"/>
          </a:xfrm>
          <a:prstGeom prst="rect">
            <a:avLst/>
          </a:prstGeom>
        </p:spPr>
        <p:txBody>
          <a:bodyPr wrap="square">
            <a:spAutoFit/>
          </a:bodyPr>
          <a:lstStyle/>
          <a:p>
            <a:r>
              <a:rPr lang="en-GB" sz="2400" dirty="0">
                <a:solidFill>
                  <a:srgbClr val="002060"/>
                </a:solidFill>
                <a:latin typeface="Century Gothic" panose="020B0502020202020204" pitchFamily="34" charset="0"/>
              </a:rPr>
              <a:t>Nathalie … </a:t>
            </a:r>
          </a:p>
        </p:txBody>
      </p:sp>
      <p:pic>
        <p:nvPicPr>
          <p:cNvPr id="4" name="Picture 3"/>
          <p:cNvPicPr>
            <a:picLocks noChangeAspect="1"/>
          </p:cNvPicPr>
          <p:nvPr/>
        </p:nvPicPr>
        <p:blipFill>
          <a:blip r:embed="rId3"/>
          <a:stretch>
            <a:fillRect/>
          </a:stretch>
        </p:blipFill>
        <p:spPr>
          <a:xfrm>
            <a:off x="562186" y="625261"/>
            <a:ext cx="4596836" cy="2685926"/>
          </a:xfrm>
          <a:prstGeom prst="rect">
            <a:avLst/>
          </a:prstGeom>
          <a:ln w="25400">
            <a:solidFill>
              <a:schemeClr val="accent1"/>
            </a:solidFill>
          </a:ln>
        </p:spPr>
      </p:pic>
      <p:pic>
        <p:nvPicPr>
          <p:cNvPr id="5" name="Picture 4"/>
          <p:cNvPicPr>
            <a:picLocks noChangeAspect="1"/>
          </p:cNvPicPr>
          <p:nvPr/>
        </p:nvPicPr>
        <p:blipFill>
          <a:blip r:embed="rId4"/>
          <a:stretch>
            <a:fillRect/>
          </a:stretch>
        </p:blipFill>
        <p:spPr>
          <a:xfrm>
            <a:off x="5664765" y="625261"/>
            <a:ext cx="4972034" cy="2685926"/>
          </a:xfrm>
          <a:prstGeom prst="rect">
            <a:avLst/>
          </a:prstGeom>
          <a:ln w="25400">
            <a:solidFill>
              <a:schemeClr val="accent1"/>
            </a:solidFill>
          </a:ln>
        </p:spPr>
      </p:pic>
      <p:pic>
        <p:nvPicPr>
          <p:cNvPr id="6" name="Picture 5"/>
          <p:cNvPicPr>
            <a:picLocks noChangeAspect="1"/>
          </p:cNvPicPr>
          <p:nvPr/>
        </p:nvPicPr>
        <p:blipFill>
          <a:blip r:embed="rId5"/>
          <a:stretch>
            <a:fillRect/>
          </a:stretch>
        </p:blipFill>
        <p:spPr>
          <a:xfrm>
            <a:off x="4794289" y="3456836"/>
            <a:ext cx="2769267" cy="2819826"/>
          </a:xfrm>
          <a:prstGeom prst="rect">
            <a:avLst/>
          </a:prstGeom>
          <a:ln w="25400">
            <a:solidFill>
              <a:schemeClr val="accent1"/>
            </a:solidFill>
          </a:ln>
        </p:spPr>
      </p:pic>
      <p:sp>
        <p:nvSpPr>
          <p:cNvPr id="8" name="TextBox 7"/>
          <p:cNvSpPr txBox="1"/>
          <p:nvPr/>
        </p:nvSpPr>
        <p:spPr>
          <a:xfrm>
            <a:off x="5043570" y="6478195"/>
            <a:ext cx="4450348" cy="276999"/>
          </a:xfrm>
          <a:prstGeom prst="rect">
            <a:avLst/>
          </a:prstGeom>
          <a:noFill/>
        </p:spPr>
        <p:txBody>
          <a:bodyPr wrap="square" rtlCol="0">
            <a:spAutoFit/>
          </a:bodyPr>
          <a:lstStyle/>
          <a:p>
            <a:pPr algn="r"/>
            <a:r>
              <a:rPr lang="en-GB" sz="1200" dirty="0">
                <a:solidFill>
                  <a:prstClr val="white"/>
                </a:solidFill>
                <a:latin typeface="Century Gothic" panose="020B0502020202020204" pitchFamily="34" charset="0"/>
              </a:rPr>
              <a:t>Stephen Owen / Emma Marsden / Nick Avery</a:t>
            </a:r>
          </a:p>
        </p:txBody>
      </p:sp>
    </p:spTree>
    <p:extLst>
      <p:ext uri="{BB962C8B-B14F-4D97-AF65-F5344CB8AC3E}">
        <p14:creationId xmlns:p14="http://schemas.microsoft.com/office/powerpoint/2010/main" val="257628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6436" y="277614"/>
            <a:ext cx="1850186" cy="461665"/>
          </a:xfrm>
          <a:prstGeom prst="rect">
            <a:avLst/>
          </a:prstGeom>
        </p:spPr>
        <p:txBody>
          <a:bodyPr wrap="none">
            <a:spAutoFit/>
          </a:bodyPr>
          <a:lstStyle/>
          <a:p>
            <a:r>
              <a:rPr lang="en-GB" sz="2400" dirty="0">
                <a:solidFill>
                  <a:srgbClr val="002060"/>
                </a:solidFill>
                <a:latin typeface="Century Gothic" panose="020B0502020202020204" pitchFamily="34" charset="0"/>
              </a:rPr>
              <a:t>Pompon… </a:t>
            </a:r>
          </a:p>
        </p:txBody>
      </p:sp>
      <p:pic>
        <p:nvPicPr>
          <p:cNvPr id="4" name="Picture 3"/>
          <p:cNvPicPr>
            <a:picLocks noChangeAspect="1"/>
          </p:cNvPicPr>
          <p:nvPr/>
        </p:nvPicPr>
        <p:blipFill>
          <a:blip r:embed="rId3"/>
          <a:stretch>
            <a:fillRect/>
          </a:stretch>
        </p:blipFill>
        <p:spPr>
          <a:xfrm>
            <a:off x="602399" y="756185"/>
            <a:ext cx="4579201" cy="2474534"/>
          </a:xfrm>
          <a:prstGeom prst="rect">
            <a:avLst/>
          </a:prstGeom>
          <a:ln w="25400">
            <a:solidFill>
              <a:schemeClr val="accent1"/>
            </a:solidFill>
          </a:ln>
        </p:spPr>
      </p:pic>
      <p:pic>
        <p:nvPicPr>
          <p:cNvPr id="5" name="Picture 4"/>
          <p:cNvPicPr>
            <a:picLocks noChangeAspect="1"/>
          </p:cNvPicPr>
          <p:nvPr/>
        </p:nvPicPr>
        <p:blipFill>
          <a:blip r:embed="rId4"/>
          <a:stretch>
            <a:fillRect/>
          </a:stretch>
        </p:blipFill>
        <p:spPr>
          <a:xfrm>
            <a:off x="6705456" y="190799"/>
            <a:ext cx="4579201" cy="2376267"/>
          </a:xfrm>
          <a:prstGeom prst="rect">
            <a:avLst/>
          </a:prstGeom>
          <a:ln w="25400">
            <a:solidFill>
              <a:schemeClr val="accent1"/>
            </a:solidFill>
          </a:ln>
        </p:spPr>
      </p:pic>
      <p:pic>
        <p:nvPicPr>
          <p:cNvPr id="7" name="Picture 6"/>
          <p:cNvPicPr>
            <a:picLocks noChangeAspect="1"/>
          </p:cNvPicPr>
          <p:nvPr/>
        </p:nvPicPr>
        <p:blipFill>
          <a:blip r:embed="rId5"/>
          <a:stretch>
            <a:fillRect/>
          </a:stretch>
        </p:blipFill>
        <p:spPr>
          <a:xfrm>
            <a:off x="7633617" y="2829646"/>
            <a:ext cx="3720601" cy="3318734"/>
          </a:xfrm>
          <a:prstGeom prst="rect">
            <a:avLst/>
          </a:prstGeom>
          <a:ln w="25400">
            <a:solidFill>
              <a:schemeClr val="accent1"/>
            </a:solidFill>
          </a:ln>
        </p:spPr>
      </p:pic>
      <p:pic>
        <p:nvPicPr>
          <p:cNvPr id="10" name="Picture 9"/>
          <p:cNvPicPr>
            <a:picLocks noChangeAspect="1"/>
          </p:cNvPicPr>
          <p:nvPr/>
        </p:nvPicPr>
        <p:blipFill>
          <a:blip r:embed="rId6"/>
          <a:stretch>
            <a:fillRect/>
          </a:stretch>
        </p:blipFill>
        <p:spPr>
          <a:xfrm>
            <a:off x="1763810" y="3433852"/>
            <a:ext cx="2833380" cy="2883680"/>
          </a:xfrm>
          <a:prstGeom prst="rect">
            <a:avLst/>
          </a:prstGeom>
          <a:ln w="25400">
            <a:solidFill>
              <a:schemeClr val="accent1"/>
            </a:solidFill>
          </a:ln>
        </p:spPr>
      </p:pic>
      <p:sp>
        <p:nvSpPr>
          <p:cNvPr id="9" name="TextBox 8"/>
          <p:cNvSpPr txBox="1"/>
          <p:nvPr/>
        </p:nvSpPr>
        <p:spPr>
          <a:xfrm>
            <a:off x="5043570" y="6478195"/>
            <a:ext cx="4450348" cy="276999"/>
          </a:xfrm>
          <a:prstGeom prst="rect">
            <a:avLst/>
          </a:prstGeom>
          <a:noFill/>
        </p:spPr>
        <p:txBody>
          <a:bodyPr wrap="square" rtlCol="0">
            <a:spAutoFit/>
          </a:bodyPr>
          <a:lstStyle/>
          <a:p>
            <a:pPr algn="r"/>
            <a:r>
              <a:rPr lang="en-GB" sz="1200" dirty="0">
                <a:solidFill>
                  <a:prstClr val="white"/>
                </a:solidFill>
                <a:latin typeface="Century Gothic" panose="020B0502020202020204" pitchFamily="34" charset="0"/>
              </a:rPr>
              <a:t>Stephen Owen / Emma Marsden / Nick Avery</a:t>
            </a:r>
          </a:p>
        </p:txBody>
      </p:sp>
    </p:spTree>
    <p:extLst>
      <p:ext uri="{BB962C8B-B14F-4D97-AF65-F5344CB8AC3E}">
        <p14:creationId xmlns:p14="http://schemas.microsoft.com/office/powerpoint/2010/main" val="2853261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87837" y="239666"/>
            <a:ext cx="5495041" cy="3108800"/>
          </a:xfrm>
          <a:prstGeom prst="rect">
            <a:avLst/>
          </a:prstGeom>
          <a:ln w="25400">
            <a:solidFill>
              <a:schemeClr val="accent1"/>
            </a:solidFill>
          </a:ln>
        </p:spPr>
      </p:pic>
      <p:pic>
        <p:nvPicPr>
          <p:cNvPr id="4" name="Picture 3"/>
          <p:cNvPicPr>
            <a:picLocks noChangeAspect="1"/>
          </p:cNvPicPr>
          <p:nvPr/>
        </p:nvPicPr>
        <p:blipFill>
          <a:blip r:embed="rId4"/>
          <a:stretch>
            <a:fillRect/>
          </a:stretch>
        </p:blipFill>
        <p:spPr>
          <a:xfrm>
            <a:off x="6239759" y="1322866"/>
            <a:ext cx="5495041" cy="3258880"/>
          </a:xfrm>
          <a:prstGeom prst="rect">
            <a:avLst/>
          </a:prstGeom>
          <a:ln w="25400">
            <a:solidFill>
              <a:schemeClr val="accent1"/>
            </a:solidFill>
          </a:ln>
        </p:spPr>
      </p:pic>
      <p:sp>
        <p:nvSpPr>
          <p:cNvPr id="5" name="TextBox 4"/>
          <p:cNvSpPr txBox="1"/>
          <p:nvPr/>
        </p:nvSpPr>
        <p:spPr>
          <a:xfrm flipH="1">
            <a:off x="4953323" y="5265520"/>
            <a:ext cx="2213029"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 FIN -</a:t>
            </a:r>
          </a:p>
        </p:txBody>
      </p:sp>
      <p:sp>
        <p:nvSpPr>
          <p:cNvPr id="7" name="TextBox 6"/>
          <p:cNvSpPr txBox="1"/>
          <p:nvPr/>
        </p:nvSpPr>
        <p:spPr>
          <a:xfrm>
            <a:off x="5043570" y="6478195"/>
            <a:ext cx="4450348" cy="276999"/>
          </a:xfrm>
          <a:prstGeom prst="rect">
            <a:avLst/>
          </a:prstGeom>
          <a:noFill/>
        </p:spPr>
        <p:txBody>
          <a:bodyPr wrap="square" rtlCol="0">
            <a:spAutoFit/>
          </a:bodyPr>
          <a:lstStyle/>
          <a:p>
            <a:pPr algn="r"/>
            <a:r>
              <a:rPr lang="en-GB" sz="1200" dirty="0">
                <a:solidFill>
                  <a:prstClr val="white"/>
                </a:solidFill>
                <a:latin typeface="Century Gothic" panose="020B0502020202020204" pitchFamily="34" charset="0"/>
              </a:rPr>
              <a:t>Stephen Owen / Emma Marsden / Nick Avery</a:t>
            </a:r>
          </a:p>
        </p:txBody>
      </p:sp>
    </p:spTree>
    <p:extLst>
      <p:ext uri="{BB962C8B-B14F-4D97-AF65-F5344CB8AC3E}">
        <p14:creationId xmlns:p14="http://schemas.microsoft.com/office/powerpoint/2010/main" val="2202799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3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58707" y="0"/>
            <a:ext cx="10546080" cy="738664"/>
          </a:xfrm>
          <a:prstGeom prst="rect">
            <a:avLst/>
          </a:prstGeom>
        </p:spPr>
        <p:txBody>
          <a:bodyPr wrap="square">
            <a:spAutoFit/>
          </a:bodyPr>
          <a:lstStyle/>
          <a:p>
            <a:endParaRPr lang="en-GB" sz="1000" dirty="0">
              <a:solidFill>
                <a:srgbClr val="000000"/>
              </a:solidFill>
              <a:latin typeface="Times New Roman" panose="02020603050405020304" pitchFamily="18" charset="0"/>
            </a:endParaRPr>
          </a:p>
          <a:p>
            <a:pPr algn="ctr"/>
            <a:r>
              <a:rPr lang="fr-FR" sz="3200" dirty="0">
                <a:solidFill>
                  <a:srgbClr val="002060"/>
                </a:solidFill>
                <a:latin typeface="Century Gothic" panose="020B0502020202020204" pitchFamily="34" charset="0"/>
              </a:rPr>
              <a:t>Nathalie et son chat Pompon </a:t>
            </a:r>
            <a:endParaRPr lang="en-GB" sz="3200" dirty="0">
              <a:solidFill>
                <a:srgbClr val="002060"/>
              </a:solidFill>
              <a:latin typeface="Century Gothic" panose="020B0502020202020204" pitchFamily="34" charset="0"/>
            </a:endParaRPr>
          </a:p>
        </p:txBody>
      </p:sp>
      <p:pic>
        <p:nvPicPr>
          <p:cNvPr id="4" name="Picture 3"/>
          <p:cNvPicPr>
            <a:picLocks noChangeAspect="1"/>
          </p:cNvPicPr>
          <p:nvPr/>
        </p:nvPicPr>
        <p:blipFill>
          <a:blip r:embed="rId3"/>
          <a:stretch>
            <a:fillRect/>
          </a:stretch>
        </p:blipFill>
        <p:spPr>
          <a:xfrm>
            <a:off x="10592759" y="0"/>
            <a:ext cx="1525664" cy="1940134"/>
          </a:xfrm>
          <a:prstGeom prst="rect">
            <a:avLst/>
          </a:prstGeom>
        </p:spPr>
      </p:pic>
      <p:graphicFrame>
        <p:nvGraphicFramePr>
          <p:cNvPr id="5" name="Table 4"/>
          <p:cNvGraphicFramePr>
            <a:graphicFrameLocks noGrp="1"/>
          </p:cNvGraphicFramePr>
          <p:nvPr>
            <p:extLst/>
          </p:nvPr>
        </p:nvGraphicFramePr>
        <p:xfrm>
          <a:off x="904174" y="1616313"/>
          <a:ext cx="9656731" cy="4509395"/>
        </p:xfrm>
        <a:graphic>
          <a:graphicData uri="http://schemas.openxmlformats.org/drawingml/2006/table">
            <a:tbl>
              <a:tblPr firstRow="1" bandRow="1">
                <a:tableStyleId>{5C22544A-7EE6-4342-B048-85BDC9FD1C3A}</a:tableStyleId>
              </a:tblPr>
              <a:tblGrid>
                <a:gridCol w="3479567">
                  <a:extLst>
                    <a:ext uri="{9D8B030D-6E8A-4147-A177-3AD203B41FA5}">
                      <a16:colId xmlns="" xmlns:a16="http://schemas.microsoft.com/office/drawing/2014/main" val="3589731492"/>
                    </a:ext>
                  </a:extLst>
                </a:gridCol>
                <a:gridCol w="2982755">
                  <a:extLst>
                    <a:ext uri="{9D8B030D-6E8A-4147-A177-3AD203B41FA5}">
                      <a16:colId xmlns="" xmlns:a16="http://schemas.microsoft.com/office/drawing/2014/main" val="920814393"/>
                    </a:ext>
                  </a:extLst>
                </a:gridCol>
                <a:gridCol w="3194409">
                  <a:extLst>
                    <a:ext uri="{9D8B030D-6E8A-4147-A177-3AD203B41FA5}">
                      <a16:colId xmlns="" xmlns:a16="http://schemas.microsoft.com/office/drawing/2014/main" val="1973010029"/>
                    </a:ext>
                  </a:extLst>
                </a:gridCol>
              </a:tblGrid>
              <a:tr h="409945">
                <a:tc>
                  <a:txBody>
                    <a:bodyPr/>
                    <a:lstStyle/>
                    <a:p>
                      <a:endParaRPr lang="en-GB" sz="2000" dirty="0">
                        <a:latin typeface="Century Gothic" panose="020B0502020202020204" pitchFamily="34" charset="0"/>
                      </a:endParaRPr>
                    </a:p>
                  </a:txBody>
                  <a:tcPr/>
                </a:tc>
                <a:tc>
                  <a:txBody>
                    <a:bodyPr/>
                    <a:lstStyle/>
                    <a:p>
                      <a:r>
                        <a:rPr lang="en-GB" sz="2000" dirty="0">
                          <a:latin typeface="Century Gothic" panose="020B0502020202020204" pitchFamily="34" charset="0"/>
                        </a:rPr>
                        <a:t>Happened repeatedly</a:t>
                      </a:r>
                    </a:p>
                  </a:txBody>
                  <a:tcPr/>
                </a:tc>
                <a:tc>
                  <a:txBody>
                    <a:bodyPr/>
                    <a:lstStyle/>
                    <a:p>
                      <a:r>
                        <a:rPr lang="en-GB" sz="2000" dirty="0">
                          <a:latin typeface="Century Gothic" panose="020B0502020202020204" pitchFamily="34" charset="0"/>
                        </a:rPr>
                        <a:t>Completed in past</a:t>
                      </a:r>
                    </a:p>
                  </a:txBody>
                  <a:tcPr/>
                </a:tc>
                <a:extLst>
                  <a:ext uri="{0D108BD9-81ED-4DB2-BD59-A6C34878D82A}">
                    <a16:rowId xmlns="" xmlns:a16="http://schemas.microsoft.com/office/drawing/2014/main" val="163184252"/>
                  </a:ext>
                </a:extLst>
              </a:tr>
              <a:tr h="409945">
                <a:tc>
                  <a:txBody>
                    <a:bodyPr/>
                    <a:lstStyle/>
                    <a:p>
                      <a:endParaRPr lang="en-GB" sz="2000" dirty="0">
                        <a:latin typeface="Century Gothic" panose="020B0502020202020204" pitchFamily="34" charset="0"/>
                      </a:endParaRPr>
                    </a:p>
                  </a:txBody>
                  <a:tcPr/>
                </a:tc>
                <a:tc>
                  <a:txBody>
                    <a:bodyPr/>
                    <a:lstStyle/>
                    <a:p>
                      <a:endParaRPr lang="en-GB" sz="200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extLst>
                  <a:ext uri="{0D108BD9-81ED-4DB2-BD59-A6C34878D82A}">
                    <a16:rowId xmlns="" xmlns:a16="http://schemas.microsoft.com/office/drawing/2014/main" val="4260253907"/>
                  </a:ext>
                </a:extLst>
              </a:tr>
              <a:tr h="409945">
                <a:tc>
                  <a:txBody>
                    <a:bodyPr/>
                    <a:lstStyle/>
                    <a:p>
                      <a:endParaRPr lang="en-GB" sz="2000" dirty="0">
                        <a:latin typeface="Century Gothic" panose="020B0502020202020204" pitchFamily="34" charset="0"/>
                      </a:endParaRPr>
                    </a:p>
                  </a:txBody>
                  <a:tcPr/>
                </a:tc>
                <a:tc>
                  <a:txBody>
                    <a:bodyPr/>
                    <a:lstStyle/>
                    <a:p>
                      <a:endParaRPr lang="en-GB" sz="200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extLst>
                  <a:ext uri="{0D108BD9-81ED-4DB2-BD59-A6C34878D82A}">
                    <a16:rowId xmlns="" xmlns:a16="http://schemas.microsoft.com/office/drawing/2014/main" val="3500107648"/>
                  </a:ext>
                </a:extLst>
              </a:tr>
              <a:tr h="409945">
                <a:tc>
                  <a:txBody>
                    <a:bodyPr/>
                    <a:lstStyle/>
                    <a:p>
                      <a:endParaRPr lang="en-GB" sz="2000" dirty="0">
                        <a:latin typeface="Century Gothic" panose="020B0502020202020204" pitchFamily="34" charset="0"/>
                      </a:endParaRPr>
                    </a:p>
                  </a:txBody>
                  <a:tcPr/>
                </a:tc>
                <a:tc>
                  <a:txBody>
                    <a:bodyPr/>
                    <a:lstStyle/>
                    <a:p>
                      <a:endParaRPr lang="en-GB" sz="200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extLst>
                  <a:ext uri="{0D108BD9-81ED-4DB2-BD59-A6C34878D82A}">
                    <a16:rowId xmlns="" xmlns:a16="http://schemas.microsoft.com/office/drawing/2014/main" val="3136634717"/>
                  </a:ext>
                </a:extLst>
              </a:tr>
              <a:tr h="409945">
                <a:tc>
                  <a:txBody>
                    <a:bodyPr/>
                    <a:lstStyle/>
                    <a:p>
                      <a:endParaRPr lang="en-GB" sz="2000" dirty="0">
                        <a:latin typeface="Century Gothic" panose="020B0502020202020204" pitchFamily="34" charset="0"/>
                      </a:endParaRPr>
                    </a:p>
                  </a:txBody>
                  <a:tcPr/>
                </a:tc>
                <a:tc>
                  <a:txBody>
                    <a:bodyPr/>
                    <a:lstStyle/>
                    <a:p>
                      <a:endParaRPr lang="en-GB" sz="200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extLst>
                  <a:ext uri="{0D108BD9-81ED-4DB2-BD59-A6C34878D82A}">
                    <a16:rowId xmlns="" xmlns:a16="http://schemas.microsoft.com/office/drawing/2014/main" val="2958211294"/>
                  </a:ext>
                </a:extLst>
              </a:tr>
              <a:tr h="409945">
                <a:tc>
                  <a:txBody>
                    <a:bodyPr/>
                    <a:lstStyle/>
                    <a:p>
                      <a:endParaRPr lang="en-GB" sz="2000" dirty="0">
                        <a:latin typeface="Century Gothic" panose="020B0502020202020204" pitchFamily="34" charset="0"/>
                      </a:endParaRPr>
                    </a:p>
                  </a:txBody>
                  <a:tcPr/>
                </a:tc>
                <a:tc>
                  <a:txBody>
                    <a:bodyPr/>
                    <a:lstStyle/>
                    <a:p>
                      <a:endParaRPr lang="en-GB" sz="200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extLst>
                  <a:ext uri="{0D108BD9-81ED-4DB2-BD59-A6C34878D82A}">
                    <a16:rowId xmlns="" xmlns:a16="http://schemas.microsoft.com/office/drawing/2014/main" val="4184990383"/>
                  </a:ext>
                </a:extLst>
              </a:tr>
              <a:tr h="409945">
                <a:tc>
                  <a:txBody>
                    <a:bodyPr/>
                    <a:lstStyle/>
                    <a:p>
                      <a:r>
                        <a:rPr lang="en-GB" sz="2000" dirty="0">
                          <a:solidFill>
                            <a:schemeClr val="accent5">
                              <a:lumMod val="50000"/>
                            </a:schemeClr>
                          </a:solidFill>
                          <a:latin typeface="Century Gothic" panose="020B0502020202020204" pitchFamily="34" charset="0"/>
                        </a:rPr>
                        <a:t>draw</a:t>
                      </a:r>
                    </a:p>
                  </a:txBody>
                  <a:tcPr/>
                </a:tc>
                <a:tc>
                  <a:txBody>
                    <a:bodyPr/>
                    <a:lstStyle/>
                    <a:p>
                      <a:endParaRPr lang="en-GB" sz="200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extLst>
                  <a:ext uri="{0D108BD9-81ED-4DB2-BD59-A6C34878D82A}">
                    <a16:rowId xmlns="" xmlns:a16="http://schemas.microsoft.com/office/drawing/2014/main" val="3329431874"/>
                  </a:ext>
                </a:extLst>
              </a:tr>
              <a:tr h="409945">
                <a:tc>
                  <a:txBody>
                    <a:bodyPr/>
                    <a:lstStyle/>
                    <a:p>
                      <a:endParaRPr lang="en-GB" sz="2000">
                        <a:latin typeface="Century Gothic" panose="020B0502020202020204" pitchFamily="34" charset="0"/>
                      </a:endParaRPr>
                    </a:p>
                  </a:txBody>
                  <a:tcPr/>
                </a:tc>
                <a:tc>
                  <a:txBody>
                    <a:bodyPr/>
                    <a:lstStyle/>
                    <a:p>
                      <a:endParaRPr lang="en-GB" sz="200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extLst>
                  <a:ext uri="{0D108BD9-81ED-4DB2-BD59-A6C34878D82A}">
                    <a16:rowId xmlns="" xmlns:a16="http://schemas.microsoft.com/office/drawing/2014/main" val="1621838790"/>
                  </a:ext>
                </a:extLst>
              </a:tr>
              <a:tr h="409945">
                <a:tc>
                  <a:txBody>
                    <a:bodyPr/>
                    <a:lstStyle/>
                    <a:p>
                      <a:endParaRPr lang="en-GB" sz="2000" dirty="0">
                        <a:solidFill>
                          <a:schemeClr val="accent5">
                            <a:lumMod val="50000"/>
                          </a:schemeClr>
                        </a:solidFill>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extLst>
                  <a:ext uri="{0D108BD9-81ED-4DB2-BD59-A6C34878D82A}">
                    <a16:rowId xmlns="" xmlns:a16="http://schemas.microsoft.com/office/drawing/2014/main" val="594566527"/>
                  </a:ext>
                </a:extLst>
              </a:tr>
              <a:tr h="409945">
                <a:tc>
                  <a:txBody>
                    <a:bodyPr/>
                    <a:lstStyle/>
                    <a:p>
                      <a:endParaRPr lang="en-GB" sz="2000" u="sng" dirty="0">
                        <a:latin typeface="Century Gothic" panose="020B0502020202020204" pitchFamily="34" charset="0"/>
                      </a:endParaRPr>
                    </a:p>
                  </a:txBody>
                  <a:tcPr/>
                </a:tc>
                <a:tc>
                  <a:txBody>
                    <a:bodyPr/>
                    <a:lstStyle/>
                    <a:p>
                      <a:endParaRPr lang="en-GB" sz="2000" u="sng" dirty="0">
                        <a:latin typeface="Century Gothic" panose="020B0502020202020204" pitchFamily="34" charset="0"/>
                      </a:endParaRPr>
                    </a:p>
                  </a:txBody>
                  <a:tcPr/>
                </a:tc>
                <a:tc>
                  <a:txBody>
                    <a:bodyPr/>
                    <a:lstStyle/>
                    <a:p>
                      <a:endParaRPr lang="en-GB" sz="2000" u="sng" dirty="0">
                        <a:latin typeface="Century Gothic" panose="020B0502020202020204" pitchFamily="34" charset="0"/>
                      </a:endParaRPr>
                    </a:p>
                  </a:txBody>
                  <a:tcPr/>
                </a:tc>
                <a:extLst>
                  <a:ext uri="{0D108BD9-81ED-4DB2-BD59-A6C34878D82A}">
                    <a16:rowId xmlns="" xmlns:a16="http://schemas.microsoft.com/office/drawing/2014/main" val="4034428457"/>
                  </a:ext>
                </a:extLst>
              </a:tr>
              <a:tr h="409945">
                <a:tc>
                  <a:txBody>
                    <a:bodyPr/>
                    <a:lstStyle/>
                    <a:p>
                      <a:endParaRPr lang="en-GB" sz="2000" u="sng" dirty="0">
                        <a:latin typeface="Century Gothic" panose="020B0502020202020204" pitchFamily="34" charset="0"/>
                      </a:endParaRPr>
                    </a:p>
                  </a:txBody>
                  <a:tcPr/>
                </a:tc>
                <a:tc>
                  <a:txBody>
                    <a:bodyPr/>
                    <a:lstStyle/>
                    <a:p>
                      <a:endParaRPr lang="en-GB" sz="2000" u="sng" dirty="0">
                        <a:latin typeface="Century Gothic" panose="020B0502020202020204" pitchFamily="34" charset="0"/>
                      </a:endParaRPr>
                    </a:p>
                  </a:txBody>
                  <a:tcPr/>
                </a:tc>
                <a:tc>
                  <a:txBody>
                    <a:bodyPr/>
                    <a:lstStyle/>
                    <a:p>
                      <a:endParaRPr lang="en-GB" sz="2000" u="sng" dirty="0">
                        <a:latin typeface="Century Gothic" panose="020B0502020202020204" pitchFamily="34" charset="0"/>
                      </a:endParaRPr>
                    </a:p>
                  </a:txBody>
                  <a:tcPr/>
                </a:tc>
                <a:extLst>
                  <a:ext uri="{0D108BD9-81ED-4DB2-BD59-A6C34878D82A}">
                    <a16:rowId xmlns="" xmlns:a16="http://schemas.microsoft.com/office/drawing/2014/main" val="4106924237"/>
                  </a:ext>
                </a:extLst>
              </a:tr>
            </a:tbl>
          </a:graphicData>
        </a:graphic>
      </p:graphicFrame>
      <p:sp>
        <p:nvSpPr>
          <p:cNvPr id="6" name="TextBox 5"/>
          <p:cNvSpPr txBox="1"/>
          <p:nvPr/>
        </p:nvSpPr>
        <p:spPr>
          <a:xfrm>
            <a:off x="182675" y="839902"/>
            <a:ext cx="10516021" cy="707886"/>
          </a:xfrm>
          <a:prstGeom prst="rect">
            <a:avLst/>
          </a:prstGeom>
          <a:noFill/>
        </p:spPr>
        <p:txBody>
          <a:bodyPr wrap="square" rtlCol="0">
            <a:spAutoFit/>
          </a:bodyPr>
          <a:lstStyle/>
          <a:p>
            <a:r>
              <a:rPr lang="en-GB" sz="2000" dirty="0">
                <a:solidFill>
                  <a:srgbClr val="1F4E79"/>
                </a:solidFill>
                <a:latin typeface="Century Gothic" panose="020B0502020202020204" pitchFamily="34" charset="0"/>
              </a:rPr>
              <a:t>Listen to some sentences taken from the story. They are all in the past.</a:t>
            </a:r>
          </a:p>
          <a:p>
            <a:r>
              <a:rPr lang="en-GB" sz="2000" dirty="0">
                <a:solidFill>
                  <a:srgbClr val="1F4E79"/>
                </a:solidFill>
                <a:latin typeface="Century Gothic" panose="020B0502020202020204" pitchFamily="34" charset="0"/>
              </a:rPr>
              <a:t>Decide which actions </a:t>
            </a:r>
            <a:r>
              <a:rPr lang="en-GB" sz="2000" b="1" i="1" dirty="0">
                <a:solidFill>
                  <a:srgbClr val="1F4E79"/>
                </a:solidFill>
                <a:latin typeface="Century Gothic" panose="020B0502020202020204" pitchFamily="34" charset="0"/>
              </a:rPr>
              <a:t>happened regularly </a:t>
            </a:r>
            <a:r>
              <a:rPr lang="en-GB" sz="2000" dirty="0">
                <a:solidFill>
                  <a:srgbClr val="1F4E79"/>
                </a:solidFill>
                <a:latin typeface="Century Gothic" panose="020B0502020202020204" pitchFamily="34" charset="0"/>
              </a:rPr>
              <a:t>and which </a:t>
            </a:r>
            <a:r>
              <a:rPr lang="en-GB" sz="2000" b="1" i="1" dirty="0">
                <a:solidFill>
                  <a:srgbClr val="1F4E79"/>
                </a:solidFill>
                <a:latin typeface="Century Gothic" panose="020B0502020202020204" pitchFamily="34" charset="0"/>
              </a:rPr>
              <a:t>were completed </a:t>
            </a:r>
            <a:r>
              <a:rPr lang="en-GB" sz="2000" dirty="0">
                <a:solidFill>
                  <a:srgbClr val="1F4E79"/>
                </a:solidFill>
                <a:latin typeface="Century Gothic" panose="020B0502020202020204" pitchFamily="34" charset="0"/>
              </a:rPr>
              <a:t>in the past. </a:t>
            </a:r>
          </a:p>
        </p:txBody>
      </p:sp>
      <p:sp>
        <p:nvSpPr>
          <p:cNvPr id="7" name="TextBox 6"/>
          <p:cNvSpPr txBox="1"/>
          <p:nvPr/>
        </p:nvSpPr>
        <p:spPr>
          <a:xfrm>
            <a:off x="927402" y="2011810"/>
            <a:ext cx="3127396" cy="400110"/>
          </a:xfrm>
          <a:prstGeom prst="rect">
            <a:avLst/>
          </a:prstGeom>
          <a:noFill/>
        </p:spPr>
        <p:txBody>
          <a:bodyPr wrap="square" rtlCol="0">
            <a:spAutoFit/>
          </a:bodyPr>
          <a:lstStyle/>
          <a:p>
            <a:r>
              <a:rPr lang="en-GB" sz="2000" dirty="0">
                <a:solidFill>
                  <a:srgbClr val="4472C4">
                    <a:lumMod val="50000"/>
                  </a:srgbClr>
                </a:solidFill>
                <a:latin typeface="Century Gothic" panose="020B0502020202020204" pitchFamily="34" charset="0"/>
              </a:rPr>
              <a:t>play in the park</a:t>
            </a:r>
          </a:p>
        </p:txBody>
      </p:sp>
      <p:sp>
        <p:nvSpPr>
          <p:cNvPr id="9" name="TextBox 8"/>
          <p:cNvSpPr txBox="1"/>
          <p:nvPr/>
        </p:nvSpPr>
        <p:spPr>
          <a:xfrm>
            <a:off x="927402" y="2444051"/>
            <a:ext cx="4007554" cy="400110"/>
          </a:xfrm>
          <a:prstGeom prst="rect">
            <a:avLst/>
          </a:prstGeom>
          <a:noFill/>
        </p:spPr>
        <p:txBody>
          <a:bodyPr wrap="square" rtlCol="0">
            <a:spAutoFit/>
          </a:bodyPr>
          <a:lstStyle/>
          <a:p>
            <a:r>
              <a:rPr lang="en-GB" sz="2000" dirty="0">
                <a:solidFill>
                  <a:srgbClr val="4472C4">
                    <a:lumMod val="50000"/>
                  </a:srgbClr>
                </a:solidFill>
                <a:latin typeface="Century Gothic" panose="020B0502020202020204" pitchFamily="34" charset="0"/>
              </a:rPr>
              <a:t>leave</a:t>
            </a:r>
          </a:p>
        </p:txBody>
      </p:sp>
      <p:sp>
        <p:nvSpPr>
          <p:cNvPr id="11" name="TextBox 10"/>
          <p:cNvSpPr txBox="1"/>
          <p:nvPr/>
        </p:nvSpPr>
        <p:spPr>
          <a:xfrm>
            <a:off x="927402" y="2862457"/>
            <a:ext cx="4007554" cy="400110"/>
          </a:xfrm>
          <a:prstGeom prst="rect">
            <a:avLst/>
          </a:prstGeom>
          <a:noFill/>
        </p:spPr>
        <p:txBody>
          <a:bodyPr wrap="square" rtlCol="0">
            <a:spAutoFit/>
          </a:bodyPr>
          <a:lstStyle/>
          <a:p>
            <a:r>
              <a:rPr lang="en-GB" sz="2000" dirty="0">
                <a:solidFill>
                  <a:srgbClr val="4472C4">
                    <a:lumMod val="50000"/>
                  </a:srgbClr>
                </a:solidFill>
                <a:latin typeface="Century Gothic" panose="020B0502020202020204" pitchFamily="34" charset="0"/>
              </a:rPr>
              <a:t>chase a bird</a:t>
            </a:r>
          </a:p>
        </p:txBody>
      </p:sp>
      <p:sp>
        <p:nvSpPr>
          <p:cNvPr id="12" name="TextBox 11"/>
          <p:cNvSpPr txBox="1"/>
          <p:nvPr/>
        </p:nvSpPr>
        <p:spPr>
          <a:xfrm>
            <a:off x="899042" y="3293167"/>
            <a:ext cx="4007554" cy="400110"/>
          </a:xfrm>
          <a:prstGeom prst="rect">
            <a:avLst/>
          </a:prstGeom>
          <a:noFill/>
        </p:spPr>
        <p:txBody>
          <a:bodyPr wrap="square" rtlCol="0">
            <a:spAutoFit/>
          </a:bodyPr>
          <a:lstStyle/>
          <a:p>
            <a:r>
              <a:rPr lang="en-GB" sz="2000" dirty="0">
                <a:solidFill>
                  <a:srgbClr val="4472C4">
                    <a:lumMod val="50000"/>
                  </a:srgbClr>
                </a:solidFill>
                <a:latin typeface="Century Gothic" panose="020B0502020202020204" pitchFamily="34" charset="0"/>
              </a:rPr>
              <a:t>speak with animals</a:t>
            </a:r>
          </a:p>
        </p:txBody>
      </p:sp>
      <p:pic>
        <p:nvPicPr>
          <p:cNvPr id="13" name="Picture 2" descr="http://www.clker.com/cliparts/h/n/L/q/t/u/bright-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45836" y="2082221"/>
            <a:ext cx="311940" cy="3249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www.clker.com/cliparts/h/n/L/q/t/u/bright-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65802" y="2467482"/>
            <a:ext cx="311940" cy="32493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www.clker.com/cliparts/h/n/L/q/t/u/bright-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46175" y="2887937"/>
            <a:ext cx="311940" cy="32493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www.clker.com/cliparts/h/n/L/q/t/u/bright-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74679" y="3276943"/>
            <a:ext cx="311940" cy="324937"/>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915788" y="3726933"/>
            <a:ext cx="4007554" cy="400110"/>
          </a:xfrm>
          <a:prstGeom prst="rect">
            <a:avLst/>
          </a:prstGeom>
          <a:noFill/>
        </p:spPr>
        <p:txBody>
          <a:bodyPr wrap="square" rtlCol="0">
            <a:spAutoFit/>
          </a:bodyPr>
          <a:lstStyle/>
          <a:p>
            <a:r>
              <a:rPr lang="en-GB" sz="2000" dirty="0">
                <a:solidFill>
                  <a:prstClr val="black"/>
                </a:solidFill>
                <a:latin typeface="Century Gothic" panose="020B0502020202020204" pitchFamily="34" charset="0"/>
              </a:rPr>
              <a:t> </a:t>
            </a:r>
          </a:p>
        </p:txBody>
      </p:sp>
      <p:sp>
        <p:nvSpPr>
          <p:cNvPr id="18" name="TextBox 17"/>
          <p:cNvSpPr txBox="1"/>
          <p:nvPr/>
        </p:nvSpPr>
        <p:spPr>
          <a:xfrm>
            <a:off x="915788" y="3713702"/>
            <a:ext cx="4007554" cy="400110"/>
          </a:xfrm>
          <a:prstGeom prst="rect">
            <a:avLst/>
          </a:prstGeom>
          <a:noFill/>
        </p:spPr>
        <p:txBody>
          <a:bodyPr wrap="square" rtlCol="0">
            <a:spAutoFit/>
          </a:bodyPr>
          <a:lstStyle/>
          <a:p>
            <a:r>
              <a:rPr lang="en-GB" sz="2000" dirty="0">
                <a:solidFill>
                  <a:srgbClr val="4472C4">
                    <a:lumMod val="50000"/>
                  </a:srgbClr>
                </a:solidFill>
                <a:latin typeface="Century Gothic" panose="020B0502020202020204" pitchFamily="34" charset="0"/>
              </a:rPr>
              <a:t>think of Pompon</a:t>
            </a:r>
          </a:p>
        </p:txBody>
      </p:sp>
      <p:pic>
        <p:nvPicPr>
          <p:cNvPr id="19" name="Picture 2" descr="http://www.clker.com/cliparts/h/n/L/q/t/u/bright-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75850" y="3679734"/>
            <a:ext cx="311940" cy="32493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http://www.clker.com/cliparts/h/n/L/q/t/u/bright-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46175" y="4515008"/>
            <a:ext cx="311940" cy="324937"/>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915788" y="4530080"/>
            <a:ext cx="4007554" cy="400110"/>
          </a:xfrm>
          <a:prstGeom prst="rect">
            <a:avLst/>
          </a:prstGeom>
          <a:noFill/>
        </p:spPr>
        <p:txBody>
          <a:bodyPr wrap="square" rtlCol="0">
            <a:spAutoFit/>
          </a:bodyPr>
          <a:lstStyle/>
          <a:p>
            <a:r>
              <a:rPr lang="en-GB" sz="2000" dirty="0">
                <a:solidFill>
                  <a:srgbClr val="4472C4">
                    <a:lumMod val="50000"/>
                  </a:srgbClr>
                </a:solidFill>
                <a:latin typeface="Century Gothic" panose="020B0502020202020204" pitchFamily="34" charset="0"/>
              </a:rPr>
              <a:t>find Nathalie in his basket</a:t>
            </a:r>
          </a:p>
        </p:txBody>
      </p:sp>
      <p:pic>
        <p:nvPicPr>
          <p:cNvPr id="22" name="Picture 2" descr="http://www.clker.com/cliparts/h/n/L/q/t/u/bright-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45836" y="4131243"/>
            <a:ext cx="311940" cy="32493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http://www.clker.com/cliparts/h/n/L/q/t/u/bright-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46175" y="4929242"/>
            <a:ext cx="311940" cy="324937"/>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927402" y="5342192"/>
            <a:ext cx="4007554" cy="400110"/>
          </a:xfrm>
          <a:prstGeom prst="rect">
            <a:avLst/>
          </a:prstGeom>
          <a:noFill/>
        </p:spPr>
        <p:txBody>
          <a:bodyPr wrap="square" rtlCol="0">
            <a:spAutoFit/>
          </a:bodyPr>
          <a:lstStyle/>
          <a:p>
            <a:r>
              <a:rPr lang="en-GB" sz="2000" dirty="0">
                <a:solidFill>
                  <a:srgbClr val="4472C4">
                    <a:lumMod val="50000"/>
                  </a:srgbClr>
                </a:solidFill>
                <a:latin typeface="Century Gothic" panose="020B0502020202020204" pitchFamily="34" charset="0"/>
              </a:rPr>
              <a:t>stay next to Pompon’s bed</a:t>
            </a:r>
          </a:p>
        </p:txBody>
      </p:sp>
      <p:sp>
        <p:nvSpPr>
          <p:cNvPr id="25" name="TextBox 24"/>
          <p:cNvSpPr txBox="1"/>
          <p:nvPr/>
        </p:nvSpPr>
        <p:spPr>
          <a:xfrm>
            <a:off x="927402" y="4929242"/>
            <a:ext cx="4007554" cy="400110"/>
          </a:xfrm>
          <a:prstGeom prst="rect">
            <a:avLst/>
          </a:prstGeom>
          <a:noFill/>
        </p:spPr>
        <p:txBody>
          <a:bodyPr wrap="square" rtlCol="0">
            <a:spAutoFit/>
          </a:bodyPr>
          <a:lstStyle/>
          <a:p>
            <a:r>
              <a:rPr lang="en-GB" sz="2000" dirty="0">
                <a:solidFill>
                  <a:srgbClr val="4472C4">
                    <a:lumMod val="50000"/>
                  </a:srgbClr>
                </a:solidFill>
                <a:latin typeface="Century Gothic" panose="020B0502020202020204" pitchFamily="34" charset="0"/>
              </a:rPr>
              <a:t>go to the street</a:t>
            </a:r>
          </a:p>
        </p:txBody>
      </p:sp>
      <p:pic>
        <p:nvPicPr>
          <p:cNvPr id="26" name="Picture 2" descr="http://www.clker.com/cliparts/h/n/L/q/t/u/bright-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91247" y="5328594"/>
            <a:ext cx="311940" cy="324937"/>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927402" y="5700346"/>
            <a:ext cx="4007554" cy="400110"/>
          </a:xfrm>
          <a:prstGeom prst="rect">
            <a:avLst/>
          </a:prstGeom>
          <a:noFill/>
        </p:spPr>
        <p:txBody>
          <a:bodyPr wrap="square" rtlCol="0">
            <a:spAutoFit/>
          </a:bodyPr>
          <a:lstStyle/>
          <a:p>
            <a:r>
              <a:rPr lang="en-GB" sz="2000" dirty="0">
                <a:solidFill>
                  <a:srgbClr val="4472C4">
                    <a:lumMod val="50000"/>
                  </a:srgbClr>
                </a:solidFill>
                <a:latin typeface="Century Gothic" panose="020B0502020202020204" pitchFamily="34" charset="0"/>
              </a:rPr>
              <a:t>chase butterflies</a:t>
            </a:r>
          </a:p>
        </p:txBody>
      </p:sp>
      <p:sp>
        <p:nvSpPr>
          <p:cNvPr id="28" name="Action Button: Custom 27">
            <a:hlinkClick r:id="" action="ppaction://noaction" highlightClick="1">
              <a:snd r:embed="rId5" name="1. Elle jouait dans le parc.wav"/>
            </a:hlinkClick>
          </p:cNvPr>
          <p:cNvSpPr/>
          <p:nvPr/>
        </p:nvSpPr>
        <p:spPr>
          <a:xfrm>
            <a:off x="463852" y="2015885"/>
            <a:ext cx="414926" cy="366847"/>
          </a:xfrm>
          <a:prstGeom prst="actionButtonBlank">
            <a:avLst/>
          </a:prstGeom>
          <a:solidFill>
            <a:schemeClr val="accent5"/>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1</a:t>
            </a:r>
          </a:p>
        </p:txBody>
      </p:sp>
      <p:sp>
        <p:nvSpPr>
          <p:cNvPr id="29" name="Action Button: Custom 28">
            <a:hlinkClick r:id="" action="ppaction://noaction" highlightClick="1">
              <a:snd r:embed="rId6" name="2. Pompon est parti.wav"/>
            </a:hlinkClick>
          </p:cNvPr>
          <p:cNvSpPr/>
          <p:nvPr/>
        </p:nvSpPr>
        <p:spPr>
          <a:xfrm>
            <a:off x="463852" y="2438536"/>
            <a:ext cx="414926" cy="366847"/>
          </a:xfrm>
          <a:prstGeom prst="actionButtonBlank">
            <a:avLst/>
          </a:prstGeom>
          <a:solidFill>
            <a:schemeClr val="accent5"/>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2</a:t>
            </a:r>
          </a:p>
        </p:txBody>
      </p:sp>
      <p:sp>
        <p:nvSpPr>
          <p:cNvPr id="30" name="Action Button: Custom 29">
            <a:hlinkClick r:id="" action="ppaction://noaction" highlightClick="1">
              <a:snd r:embed="rId7" name="3. Il a chassé un oiseau.wav"/>
            </a:hlinkClick>
          </p:cNvPr>
          <p:cNvSpPr/>
          <p:nvPr/>
        </p:nvSpPr>
        <p:spPr>
          <a:xfrm>
            <a:off x="463852" y="2846611"/>
            <a:ext cx="414926" cy="366847"/>
          </a:xfrm>
          <a:prstGeom prst="actionButtonBlank">
            <a:avLst/>
          </a:prstGeom>
          <a:solidFill>
            <a:schemeClr val="accent5"/>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3</a:t>
            </a:r>
          </a:p>
        </p:txBody>
      </p:sp>
      <p:sp>
        <p:nvSpPr>
          <p:cNvPr id="31" name="Action Button: Custom 30">
            <a:hlinkClick r:id="" action="ppaction://noaction" highlightClick="1">
              <a:snd r:embed="rId8" name="4. Nathalie parlait avec ses animaux.wav"/>
            </a:hlinkClick>
          </p:cNvPr>
          <p:cNvSpPr/>
          <p:nvPr/>
        </p:nvSpPr>
        <p:spPr>
          <a:xfrm>
            <a:off x="463852" y="3260764"/>
            <a:ext cx="414926" cy="366847"/>
          </a:xfrm>
          <a:prstGeom prst="actionButtonBlank">
            <a:avLst/>
          </a:prstGeom>
          <a:solidFill>
            <a:schemeClr val="accent5"/>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4</a:t>
            </a:r>
          </a:p>
        </p:txBody>
      </p:sp>
      <p:sp>
        <p:nvSpPr>
          <p:cNvPr id="32" name="Action Button: Custom 31">
            <a:hlinkClick r:id="" action="ppaction://noaction" highlightClick="1">
              <a:snd r:embed="rId9" name="5. Elle a pensé a Pompon.wav"/>
            </a:hlinkClick>
          </p:cNvPr>
          <p:cNvSpPr/>
          <p:nvPr/>
        </p:nvSpPr>
        <p:spPr>
          <a:xfrm>
            <a:off x="463852" y="3681258"/>
            <a:ext cx="414926" cy="366847"/>
          </a:xfrm>
          <a:prstGeom prst="actionButtonBlank">
            <a:avLst/>
          </a:prstGeom>
          <a:solidFill>
            <a:schemeClr val="accent5"/>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5</a:t>
            </a:r>
          </a:p>
        </p:txBody>
      </p:sp>
      <p:sp>
        <p:nvSpPr>
          <p:cNvPr id="33" name="Action Button: Custom 32">
            <a:hlinkClick r:id="" action="ppaction://noaction" highlightClick="1">
              <a:snd r:embed="rId10" name="6. Elle dessinait.wav"/>
            </a:hlinkClick>
          </p:cNvPr>
          <p:cNvSpPr/>
          <p:nvPr/>
        </p:nvSpPr>
        <p:spPr>
          <a:xfrm>
            <a:off x="463852" y="4089333"/>
            <a:ext cx="414926" cy="366847"/>
          </a:xfrm>
          <a:prstGeom prst="actionButtonBlank">
            <a:avLst/>
          </a:prstGeom>
          <a:solidFill>
            <a:schemeClr val="accent5"/>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6</a:t>
            </a:r>
          </a:p>
        </p:txBody>
      </p:sp>
      <p:sp>
        <p:nvSpPr>
          <p:cNvPr id="34" name="Action Button: Custom 33">
            <a:hlinkClick r:id="" action="ppaction://noaction" highlightClick="1">
              <a:snd r:embed="rId11" name="7. Il a trouvé Nathalie dans son panier.wav"/>
            </a:hlinkClick>
          </p:cNvPr>
          <p:cNvSpPr/>
          <p:nvPr/>
        </p:nvSpPr>
        <p:spPr>
          <a:xfrm>
            <a:off x="463852" y="4507796"/>
            <a:ext cx="414926" cy="366847"/>
          </a:xfrm>
          <a:prstGeom prst="actionButtonBlank">
            <a:avLst/>
          </a:prstGeom>
          <a:solidFill>
            <a:schemeClr val="accent5"/>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7</a:t>
            </a:r>
          </a:p>
        </p:txBody>
      </p:sp>
      <p:sp>
        <p:nvSpPr>
          <p:cNvPr id="35" name="Action Button: Custom 34">
            <a:hlinkClick r:id="" action="ppaction://noaction" highlightClick="1">
              <a:snd r:embed="rId12" name="8. Il est allé dans la rue.wav"/>
            </a:hlinkClick>
          </p:cNvPr>
          <p:cNvSpPr/>
          <p:nvPr/>
        </p:nvSpPr>
        <p:spPr>
          <a:xfrm>
            <a:off x="463852" y="4932511"/>
            <a:ext cx="414926" cy="366847"/>
          </a:xfrm>
          <a:prstGeom prst="actionButtonBlank">
            <a:avLst/>
          </a:prstGeom>
          <a:solidFill>
            <a:schemeClr val="accent5"/>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8</a:t>
            </a:r>
          </a:p>
        </p:txBody>
      </p:sp>
      <p:sp>
        <p:nvSpPr>
          <p:cNvPr id="36" name="Action Button: Custom 35">
            <a:hlinkClick r:id="" action="ppaction://noaction" highlightClick="1">
              <a:snd r:embed="rId13" name="9. Elle est restée a cote du panier de Pompon.wav"/>
            </a:hlinkClick>
          </p:cNvPr>
          <p:cNvSpPr/>
          <p:nvPr/>
        </p:nvSpPr>
        <p:spPr>
          <a:xfrm>
            <a:off x="463852" y="5333499"/>
            <a:ext cx="414926" cy="366847"/>
          </a:xfrm>
          <a:prstGeom prst="actionButtonBlank">
            <a:avLst/>
          </a:prstGeom>
          <a:solidFill>
            <a:schemeClr val="accent5"/>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9</a:t>
            </a:r>
          </a:p>
        </p:txBody>
      </p:sp>
      <p:sp>
        <p:nvSpPr>
          <p:cNvPr id="37" name="Action Button: Custom 36">
            <a:hlinkClick r:id="" action="ppaction://noaction" highlightClick="1">
              <a:snd r:embed="rId14" name="10. Il chassait des papillons.wav"/>
            </a:hlinkClick>
          </p:cNvPr>
          <p:cNvSpPr/>
          <p:nvPr/>
        </p:nvSpPr>
        <p:spPr>
          <a:xfrm>
            <a:off x="463852" y="5743884"/>
            <a:ext cx="414926" cy="366847"/>
          </a:xfrm>
          <a:prstGeom prst="actionButtonBlank">
            <a:avLst/>
          </a:prstGeom>
          <a:solidFill>
            <a:schemeClr val="accent5"/>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prstClr val="white"/>
                </a:solidFill>
                <a:latin typeface="Century Gothic" panose="020B0502020202020204" pitchFamily="34" charset="0"/>
              </a:rPr>
              <a:t>10</a:t>
            </a:r>
          </a:p>
        </p:txBody>
      </p:sp>
      <p:sp>
        <p:nvSpPr>
          <p:cNvPr id="39" name="Rounded Rectangle 38"/>
          <p:cNvSpPr/>
          <p:nvPr/>
        </p:nvSpPr>
        <p:spPr>
          <a:xfrm>
            <a:off x="10722478" y="5882130"/>
            <a:ext cx="1423602" cy="400919"/>
          </a:xfrm>
          <a:prstGeom prst="roundRect">
            <a:avLst/>
          </a:prstGeom>
          <a:solidFill>
            <a:schemeClr val="accent5">
              <a:lumMod val="7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a:solidFill>
                  <a:prstClr val="white"/>
                </a:solidFill>
                <a:latin typeface="Century Gothic" panose="020B0502020202020204" pitchFamily="34" charset="0"/>
              </a:rPr>
              <a:t>écouter</a:t>
            </a:r>
          </a:p>
        </p:txBody>
      </p:sp>
      <p:pic>
        <p:nvPicPr>
          <p:cNvPr id="40" name="Picture 2" descr="http://www.clker.com/cliparts/h/n/L/q/t/u/bright-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74679" y="5775519"/>
            <a:ext cx="311940" cy="324937"/>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p:cNvSpPr txBox="1"/>
          <p:nvPr/>
        </p:nvSpPr>
        <p:spPr>
          <a:xfrm>
            <a:off x="5043570" y="6478195"/>
            <a:ext cx="4450348" cy="276999"/>
          </a:xfrm>
          <a:prstGeom prst="rect">
            <a:avLst/>
          </a:prstGeom>
          <a:noFill/>
        </p:spPr>
        <p:txBody>
          <a:bodyPr wrap="square" rtlCol="0">
            <a:spAutoFit/>
          </a:bodyPr>
          <a:lstStyle/>
          <a:p>
            <a:pPr algn="r"/>
            <a:r>
              <a:rPr lang="en-GB" sz="1200" dirty="0">
                <a:solidFill>
                  <a:prstClr val="white"/>
                </a:solidFill>
                <a:latin typeface="Century Gothic" panose="020B0502020202020204" pitchFamily="34" charset="0"/>
              </a:rPr>
              <a:t>Stephen Owen / Emma Marsden / Nick Avery</a:t>
            </a:r>
          </a:p>
        </p:txBody>
      </p:sp>
    </p:spTree>
    <p:extLst>
      <p:ext uri="{BB962C8B-B14F-4D97-AF65-F5344CB8AC3E}">
        <p14:creationId xmlns:p14="http://schemas.microsoft.com/office/powerpoint/2010/main" val="3208196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58707" y="0"/>
            <a:ext cx="10546080" cy="738664"/>
          </a:xfrm>
          <a:prstGeom prst="rect">
            <a:avLst/>
          </a:prstGeom>
        </p:spPr>
        <p:txBody>
          <a:bodyPr wrap="square">
            <a:spAutoFit/>
          </a:bodyPr>
          <a:lstStyle/>
          <a:p>
            <a:endParaRPr lang="en-GB" sz="1000" dirty="0">
              <a:solidFill>
                <a:srgbClr val="000000"/>
              </a:solidFill>
              <a:latin typeface="Times New Roman" panose="02020603050405020304" pitchFamily="18" charset="0"/>
            </a:endParaRPr>
          </a:p>
          <a:p>
            <a:pPr algn="ctr"/>
            <a:r>
              <a:rPr lang="fr-FR" sz="3200" dirty="0">
                <a:solidFill>
                  <a:srgbClr val="002060"/>
                </a:solidFill>
                <a:latin typeface="Century Gothic" panose="020B0502020202020204" pitchFamily="34" charset="0"/>
              </a:rPr>
              <a:t>Nathalie et son chat Pompon </a:t>
            </a:r>
            <a:endParaRPr lang="en-GB" sz="3200" dirty="0">
              <a:solidFill>
                <a:srgbClr val="002060"/>
              </a:solidFill>
              <a:latin typeface="Century Gothic" panose="020B0502020202020204" pitchFamily="34" charset="0"/>
            </a:endParaRPr>
          </a:p>
        </p:txBody>
      </p:sp>
      <p:pic>
        <p:nvPicPr>
          <p:cNvPr id="4" name="Picture 3"/>
          <p:cNvPicPr>
            <a:picLocks noChangeAspect="1"/>
          </p:cNvPicPr>
          <p:nvPr/>
        </p:nvPicPr>
        <p:blipFill>
          <a:blip r:embed="rId3"/>
          <a:stretch>
            <a:fillRect/>
          </a:stretch>
        </p:blipFill>
        <p:spPr>
          <a:xfrm>
            <a:off x="10354460" y="97357"/>
            <a:ext cx="1525664" cy="1940134"/>
          </a:xfrm>
          <a:prstGeom prst="rect">
            <a:avLst/>
          </a:prstGeom>
        </p:spPr>
      </p:pic>
      <p:sp>
        <p:nvSpPr>
          <p:cNvPr id="5" name="TextBox 4"/>
          <p:cNvSpPr txBox="1"/>
          <p:nvPr/>
        </p:nvSpPr>
        <p:spPr>
          <a:xfrm>
            <a:off x="147816" y="878669"/>
            <a:ext cx="12044184" cy="1569660"/>
          </a:xfrm>
          <a:prstGeom prst="rect">
            <a:avLst/>
          </a:prstGeom>
          <a:noFill/>
        </p:spPr>
        <p:txBody>
          <a:bodyPr wrap="square" rtlCol="0">
            <a:spAutoFit/>
          </a:bodyPr>
          <a:lstStyle/>
          <a:p>
            <a:r>
              <a:rPr lang="en-GB" sz="2400" dirty="0">
                <a:solidFill>
                  <a:srgbClr val="4472C4">
                    <a:lumMod val="50000"/>
                  </a:srgbClr>
                </a:solidFill>
                <a:latin typeface="Century Gothic" panose="020B0502020202020204" pitchFamily="34" charset="0"/>
              </a:rPr>
              <a:t>You will now hear some other parts of the story. </a:t>
            </a:r>
          </a:p>
          <a:p>
            <a:r>
              <a:rPr lang="en-GB" sz="2400" dirty="0">
                <a:solidFill>
                  <a:srgbClr val="4472C4">
                    <a:lumMod val="50000"/>
                  </a:srgbClr>
                </a:solidFill>
                <a:latin typeface="Century Gothic" panose="020B0502020202020204" pitchFamily="34" charset="0"/>
              </a:rPr>
              <a:t>Listen and write the sentences that you hear. </a:t>
            </a:r>
          </a:p>
          <a:p>
            <a:endParaRPr lang="en-GB" sz="2400" dirty="0">
              <a:solidFill>
                <a:srgbClr val="4472C4">
                  <a:lumMod val="50000"/>
                </a:srgbClr>
              </a:solidFill>
              <a:latin typeface="Century Gothic" panose="020B0502020202020204" pitchFamily="34" charset="0"/>
            </a:endParaRPr>
          </a:p>
          <a:p>
            <a:r>
              <a:rPr lang="en-GB" sz="2400" dirty="0">
                <a:solidFill>
                  <a:srgbClr val="4472C4">
                    <a:lumMod val="50000"/>
                  </a:srgbClr>
                </a:solidFill>
                <a:latin typeface="Century Gothic" panose="020B0502020202020204" pitchFamily="34" charset="0"/>
              </a:rPr>
              <a:t>You are free to ask about the meaning and spelling of words during the activity.</a:t>
            </a:r>
          </a:p>
        </p:txBody>
      </p:sp>
      <p:sp>
        <p:nvSpPr>
          <p:cNvPr id="6" name="TextBox 5"/>
          <p:cNvSpPr txBox="1"/>
          <p:nvPr/>
        </p:nvSpPr>
        <p:spPr>
          <a:xfrm>
            <a:off x="840060" y="2927814"/>
            <a:ext cx="4492978" cy="523220"/>
          </a:xfrm>
          <a:prstGeom prst="rect">
            <a:avLst/>
          </a:prstGeom>
          <a:noFill/>
        </p:spPr>
        <p:txBody>
          <a:bodyPr wrap="square" rtlCol="0">
            <a:spAutoFit/>
          </a:bodyPr>
          <a:lstStyle/>
          <a:p>
            <a:r>
              <a:rPr lang="en-GB" sz="2800" dirty="0">
                <a:solidFill>
                  <a:srgbClr val="4472C4">
                    <a:lumMod val="50000"/>
                  </a:srgbClr>
                </a:solidFill>
                <a:latin typeface="Century Gothic" panose="020B0502020202020204" pitchFamily="34" charset="0"/>
              </a:rPr>
              <a:t> ____________________.</a:t>
            </a:r>
            <a:endParaRPr lang="en-GB" sz="2000" dirty="0">
              <a:solidFill>
                <a:srgbClr val="4472C4">
                  <a:lumMod val="50000"/>
                </a:srgbClr>
              </a:solidFill>
              <a:latin typeface="Century Gothic" panose="020B0502020202020204" pitchFamily="34" charset="0"/>
            </a:endParaRPr>
          </a:p>
        </p:txBody>
      </p:sp>
      <p:sp>
        <p:nvSpPr>
          <p:cNvPr id="8" name="TextBox 7"/>
          <p:cNvSpPr txBox="1"/>
          <p:nvPr/>
        </p:nvSpPr>
        <p:spPr>
          <a:xfrm>
            <a:off x="840059" y="3561918"/>
            <a:ext cx="11351941" cy="523220"/>
          </a:xfrm>
          <a:prstGeom prst="rect">
            <a:avLst/>
          </a:prstGeom>
          <a:noFill/>
        </p:spPr>
        <p:txBody>
          <a:bodyPr wrap="square" rtlCol="0">
            <a:spAutoFit/>
          </a:bodyPr>
          <a:lstStyle/>
          <a:p>
            <a:r>
              <a:rPr lang="en-GB" sz="2800" dirty="0">
                <a:solidFill>
                  <a:srgbClr val="4472C4">
                    <a:lumMod val="50000"/>
                  </a:srgbClr>
                </a:solidFill>
                <a:latin typeface="Century Gothic" panose="020B0502020202020204" pitchFamily="34" charset="0"/>
              </a:rPr>
              <a:t> ________________________.</a:t>
            </a:r>
            <a:endParaRPr lang="en-GB" sz="2000" dirty="0">
              <a:solidFill>
                <a:srgbClr val="4472C4">
                  <a:lumMod val="50000"/>
                </a:srgbClr>
              </a:solidFill>
              <a:latin typeface="Century Gothic" panose="020B0502020202020204" pitchFamily="34" charset="0"/>
            </a:endParaRPr>
          </a:p>
        </p:txBody>
      </p:sp>
      <p:sp>
        <p:nvSpPr>
          <p:cNvPr id="10" name="TextBox 9"/>
          <p:cNvSpPr txBox="1"/>
          <p:nvPr/>
        </p:nvSpPr>
        <p:spPr>
          <a:xfrm>
            <a:off x="840059" y="4143362"/>
            <a:ext cx="7100711" cy="523220"/>
          </a:xfrm>
          <a:prstGeom prst="rect">
            <a:avLst/>
          </a:prstGeom>
          <a:noFill/>
        </p:spPr>
        <p:txBody>
          <a:bodyPr wrap="square" rtlCol="0">
            <a:spAutoFit/>
          </a:bodyPr>
          <a:lstStyle/>
          <a:p>
            <a:r>
              <a:rPr lang="en-GB" sz="2800" dirty="0">
                <a:solidFill>
                  <a:srgbClr val="4472C4">
                    <a:lumMod val="50000"/>
                  </a:srgbClr>
                </a:solidFill>
                <a:latin typeface="Century Gothic" panose="020B0502020202020204" pitchFamily="34" charset="0"/>
              </a:rPr>
              <a:t>___________________________________.</a:t>
            </a:r>
            <a:endParaRPr lang="en-GB" sz="2000" dirty="0">
              <a:solidFill>
                <a:srgbClr val="4472C4">
                  <a:lumMod val="50000"/>
                </a:srgbClr>
              </a:solidFill>
              <a:latin typeface="Century Gothic" panose="020B0502020202020204" pitchFamily="34" charset="0"/>
            </a:endParaRPr>
          </a:p>
        </p:txBody>
      </p:sp>
      <p:sp>
        <p:nvSpPr>
          <p:cNvPr id="12" name="TextBox 11"/>
          <p:cNvSpPr txBox="1"/>
          <p:nvPr/>
        </p:nvSpPr>
        <p:spPr>
          <a:xfrm>
            <a:off x="840059" y="4742657"/>
            <a:ext cx="11351941" cy="523220"/>
          </a:xfrm>
          <a:prstGeom prst="rect">
            <a:avLst/>
          </a:prstGeom>
          <a:noFill/>
        </p:spPr>
        <p:txBody>
          <a:bodyPr wrap="square" rtlCol="0">
            <a:spAutoFit/>
          </a:bodyPr>
          <a:lstStyle/>
          <a:p>
            <a:r>
              <a:rPr lang="en-GB" sz="2800" dirty="0">
                <a:solidFill>
                  <a:srgbClr val="4472C4">
                    <a:lumMod val="50000"/>
                  </a:srgbClr>
                </a:solidFill>
                <a:latin typeface="Century Gothic" panose="020B0502020202020204" pitchFamily="34" charset="0"/>
              </a:rPr>
              <a:t>__________________________________________.</a:t>
            </a:r>
            <a:endParaRPr lang="en-GB" sz="2000" dirty="0">
              <a:solidFill>
                <a:srgbClr val="4472C4">
                  <a:lumMod val="50000"/>
                </a:srgbClr>
              </a:solidFill>
              <a:latin typeface="Century Gothic" panose="020B0502020202020204" pitchFamily="34" charset="0"/>
            </a:endParaRPr>
          </a:p>
        </p:txBody>
      </p:sp>
      <p:sp>
        <p:nvSpPr>
          <p:cNvPr id="14" name="TextBox 13"/>
          <p:cNvSpPr txBox="1"/>
          <p:nvPr/>
        </p:nvSpPr>
        <p:spPr>
          <a:xfrm>
            <a:off x="840059" y="5358910"/>
            <a:ext cx="11351941" cy="523220"/>
          </a:xfrm>
          <a:prstGeom prst="rect">
            <a:avLst/>
          </a:prstGeom>
          <a:noFill/>
        </p:spPr>
        <p:txBody>
          <a:bodyPr wrap="square" rtlCol="0">
            <a:spAutoFit/>
          </a:bodyPr>
          <a:lstStyle/>
          <a:p>
            <a:r>
              <a:rPr lang="en-GB" sz="2800" dirty="0">
                <a:solidFill>
                  <a:srgbClr val="4472C4">
                    <a:lumMod val="50000"/>
                  </a:srgbClr>
                </a:solidFill>
                <a:latin typeface="Century Gothic" panose="020B0502020202020204" pitchFamily="34" charset="0"/>
              </a:rPr>
              <a:t>__________________________________________.</a:t>
            </a:r>
            <a:endParaRPr lang="en-GB" sz="2000" dirty="0">
              <a:solidFill>
                <a:srgbClr val="4472C4">
                  <a:lumMod val="50000"/>
                </a:srgbClr>
              </a:solidFill>
              <a:latin typeface="Century Gothic" panose="020B0502020202020204" pitchFamily="34" charset="0"/>
            </a:endParaRPr>
          </a:p>
        </p:txBody>
      </p:sp>
      <p:sp>
        <p:nvSpPr>
          <p:cNvPr id="20" name="TextBox 19"/>
          <p:cNvSpPr txBox="1"/>
          <p:nvPr/>
        </p:nvSpPr>
        <p:spPr>
          <a:xfrm>
            <a:off x="990887" y="2869590"/>
            <a:ext cx="3653683" cy="523220"/>
          </a:xfrm>
          <a:prstGeom prst="rect">
            <a:avLst/>
          </a:prstGeom>
          <a:noFill/>
        </p:spPr>
        <p:txBody>
          <a:bodyPr wrap="square" rtlCol="0">
            <a:spAutoFit/>
          </a:bodyPr>
          <a:lstStyle/>
          <a:p>
            <a:r>
              <a:rPr lang="en-GB" sz="2800" dirty="0">
                <a:solidFill>
                  <a:srgbClr val="E56700"/>
                </a:solidFill>
                <a:latin typeface="Century Gothic" panose="020B0502020202020204" pitchFamily="34" charset="0"/>
              </a:rPr>
              <a:t>Elle roulait à velo</a:t>
            </a:r>
          </a:p>
        </p:txBody>
      </p:sp>
      <p:sp>
        <p:nvSpPr>
          <p:cNvPr id="21" name="TextBox 20"/>
          <p:cNvSpPr txBox="1"/>
          <p:nvPr/>
        </p:nvSpPr>
        <p:spPr>
          <a:xfrm>
            <a:off x="1039408" y="3462306"/>
            <a:ext cx="4032700" cy="523220"/>
          </a:xfrm>
          <a:prstGeom prst="rect">
            <a:avLst/>
          </a:prstGeom>
          <a:noFill/>
        </p:spPr>
        <p:txBody>
          <a:bodyPr wrap="square" rtlCol="0">
            <a:spAutoFit/>
          </a:bodyPr>
          <a:lstStyle/>
          <a:p>
            <a:r>
              <a:rPr lang="en-GB" sz="2800" dirty="0">
                <a:solidFill>
                  <a:srgbClr val="E56700"/>
                </a:solidFill>
                <a:latin typeface="Century Gothic" panose="020B0502020202020204" pitchFamily="34" charset="0"/>
              </a:rPr>
              <a:t>Il est parti rapidement</a:t>
            </a:r>
          </a:p>
        </p:txBody>
      </p:sp>
      <p:sp>
        <p:nvSpPr>
          <p:cNvPr id="24" name="TextBox 23"/>
          <p:cNvSpPr txBox="1"/>
          <p:nvPr/>
        </p:nvSpPr>
        <p:spPr>
          <a:xfrm>
            <a:off x="967178" y="4054258"/>
            <a:ext cx="7796671" cy="523220"/>
          </a:xfrm>
          <a:prstGeom prst="rect">
            <a:avLst/>
          </a:prstGeom>
          <a:noFill/>
        </p:spPr>
        <p:txBody>
          <a:bodyPr wrap="square" rtlCol="0">
            <a:spAutoFit/>
          </a:bodyPr>
          <a:lstStyle/>
          <a:p>
            <a:r>
              <a:rPr lang="en-GB" sz="2800" dirty="0">
                <a:solidFill>
                  <a:srgbClr val="E56700"/>
                </a:solidFill>
                <a:latin typeface="Century Gothic" panose="020B0502020202020204" pitchFamily="34" charset="0"/>
              </a:rPr>
              <a:t>Pompon dormait dans son panier</a:t>
            </a:r>
          </a:p>
        </p:txBody>
      </p:sp>
      <p:sp>
        <p:nvSpPr>
          <p:cNvPr id="25" name="TextBox 24"/>
          <p:cNvSpPr txBox="1"/>
          <p:nvPr/>
        </p:nvSpPr>
        <p:spPr>
          <a:xfrm>
            <a:off x="967178" y="4643669"/>
            <a:ext cx="7329056" cy="523220"/>
          </a:xfrm>
          <a:prstGeom prst="rect">
            <a:avLst/>
          </a:prstGeom>
          <a:noFill/>
        </p:spPr>
        <p:txBody>
          <a:bodyPr wrap="square" rtlCol="0">
            <a:spAutoFit/>
          </a:bodyPr>
          <a:lstStyle/>
          <a:p>
            <a:r>
              <a:rPr lang="en-GB" sz="2800" dirty="0">
                <a:solidFill>
                  <a:srgbClr val="E56700"/>
                </a:solidFill>
                <a:latin typeface="Century Gothic" panose="020B0502020202020204" pitchFamily="34" charset="0"/>
              </a:rPr>
              <a:t>Nathalie passait du temps avec Pompon</a:t>
            </a:r>
          </a:p>
        </p:txBody>
      </p:sp>
      <p:sp>
        <p:nvSpPr>
          <p:cNvPr id="27" name="TextBox 26"/>
          <p:cNvSpPr txBox="1"/>
          <p:nvPr/>
        </p:nvSpPr>
        <p:spPr>
          <a:xfrm>
            <a:off x="1039408" y="5216481"/>
            <a:ext cx="6979101" cy="523220"/>
          </a:xfrm>
          <a:prstGeom prst="rect">
            <a:avLst/>
          </a:prstGeom>
          <a:noFill/>
        </p:spPr>
        <p:txBody>
          <a:bodyPr wrap="square" rtlCol="0">
            <a:spAutoFit/>
          </a:bodyPr>
          <a:lstStyle/>
          <a:p>
            <a:r>
              <a:rPr lang="en-GB" sz="2800" dirty="0">
                <a:solidFill>
                  <a:srgbClr val="E56700"/>
                </a:solidFill>
                <a:latin typeface="Century Gothic" panose="020B0502020202020204" pitchFamily="34" charset="0"/>
              </a:rPr>
              <a:t>Il a rencontré un grand chien méchant</a:t>
            </a:r>
          </a:p>
        </p:txBody>
      </p:sp>
      <p:sp>
        <p:nvSpPr>
          <p:cNvPr id="16" name="Rounded Rectangle 15"/>
          <p:cNvSpPr/>
          <p:nvPr/>
        </p:nvSpPr>
        <p:spPr>
          <a:xfrm>
            <a:off x="9801726" y="5882130"/>
            <a:ext cx="2344354" cy="400919"/>
          </a:xfrm>
          <a:prstGeom prst="roundRect">
            <a:avLst/>
          </a:prstGeom>
          <a:solidFill>
            <a:schemeClr val="accent5">
              <a:lumMod val="7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écouter</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écrire</a:t>
            </a:r>
            <a:endParaRPr lang="en-GB" b="1" dirty="0">
              <a:solidFill>
                <a:prstClr val="white"/>
              </a:solidFill>
              <a:latin typeface="Century Gothic" panose="020B0502020202020204" pitchFamily="34" charset="0"/>
            </a:endParaRPr>
          </a:p>
        </p:txBody>
      </p:sp>
      <p:sp>
        <p:nvSpPr>
          <p:cNvPr id="17" name="Action Button: Custom 16">
            <a:hlinkClick r:id="" action="ppaction://noaction" highlightClick="1">
              <a:snd r:embed="rId4" name="1. Elle roulait a velo.wav"/>
            </a:hlinkClick>
          </p:cNvPr>
          <p:cNvSpPr/>
          <p:nvPr/>
        </p:nvSpPr>
        <p:spPr>
          <a:xfrm>
            <a:off x="243781" y="2947411"/>
            <a:ext cx="414926" cy="366847"/>
          </a:xfrm>
          <a:prstGeom prst="actionButtonBlank">
            <a:avLst/>
          </a:prstGeom>
          <a:solidFill>
            <a:schemeClr val="accent5"/>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1</a:t>
            </a:r>
          </a:p>
        </p:txBody>
      </p:sp>
      <p:sp>
        <p:nvSpPr>
          <p:cNvPr id="18" name="Action Button: Custom 17">
            <a:hlinkClick r:id="" action="ppaction://noaction" highlightClick="1">
              <a:snd r:embed="rId5" name="2. Il est parti rapidement.wav"/>
            </a:hlinkClick>
          </p:cNvPr>
          <p:cNvSpPr/>
          <p:nvPr/>
        </p:nvSpPr>
        <p:spPr>
          <a:xfrm>
            <a:off x="243781" y="3540493"/>
            <a:ext cx="414926" cy="366847"/>
          </a:xfrm>
          <a:prstGeom prst="actionButtonBlank">
            <a:avLst/>
          </a:prstGeom>
          <a:solidFill>
            <a:schemeClr val="accent5"/>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2</a:t>
            </a:r>
          </a:p>
        </p:txBody>
      </p:sp>
      <p:sp>
        <p:nvSpPr>
          <p:cNvPr id="19" name="Action Button: Custom 18">
            <a:hlinkClick r:id="" action="ppaction://noaction" highlightClick="1">
              <a:snd r:embed="rId6" name="3. Pompon dormait dans son panier.wav"/>
            </a:hlinkClick>
          </p:cNvPr>
          <p:cNvSpPr/>
          <p:nvPr/>
        </p:nvSpPr>
        <p:spPr>
          <a:xfrm>
            <a:off x="243781" y="4132444"/>
            <a:ext cx="414926" cy="366847"/>
          </a:xfrm>
          <a:prstGeom prst="actionButtonBlank">
            <a:avLst/>
          </a:prstGeom>
          <a:solidFill>
            <a:schemeClr val="accent5"/>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3</a:t>
            </a:r>
          </a:p>
        </p:txBody>
      </p:sp>
      <p:sp>
        <p:nvSpPr>
          <p:cNvPr id="23" name="Action Button: Custom 22">
            <a:hlinkClick r:id="" action="ppaction://noaction" highlightClick="1">
              <a:snd r:embed="rId7" name="4. Nathalie passait du temps avec Pompon.wav"/>
            </a:hlinkClick>
          </p:cNvPr>
          <p:cNvSpPr/>
          <p:nvPr/>
        </p:nvSpPr>
        <p:spPr>
          <a:xfrm>
            <a:off x="243781" y="4690858"/>
            <a:ext cx="414926" cy="366847"/>
          </a:xfrm>
          <a:prstGeom prst="actionButtonBlank">
            <a:avLst/>
          </a:prstGeom>
          <a:solidFill>
            <a:schemeClr val="accent5"/>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4</a:t>
            </a:r>
          </a:p>
        </p:txBody>
      </p:sp>
      <p:sp>
        <p:nvSpPr>
          <p:cNvPr id="26" name="TextBox 25"/>
          <p:cNvSpPr txBox="1"/>
          <p:nvPr/>
        </p:nvSpPr>
        <p:spPr>
          <a:xfrm>
            <a:off x="5043570" y="6478195"/>
            <a:ext cx="4450348" cy="276999"/>
          </a:xfrm>
          <a:prstGeom prst="rect">
            <a:avLst/>
          </a:prstGeom>
          <a:noFill/>
        </p:spPr>
        <p:txBody>
          <a:bodyPr wrap="square" rtlCol="0">
            <a:spAutoFit/>
          </a:bodyPr>
          <a:lstStyle/>
          <a:p>
            <a:pPr algn="r"/>
            <a:r>
              <a:rPr lang="en-GB" sz="1200" dirty="0">
                <a:solidFill>
                  <a:prstClr val="white"/>
                </a:solidFill>
                <a:latin typeface="Century Gothic" panose="020B0502020202020204" pitchFamily="34" charset="0"/>
              </a:rPr>
              <a:t>Stephen Owen / Emma Marsden / Nick Avery</a:t>
            </a:r>
          </a:p>
        </p:txBody>
      </p:sp>
      <p:sp>
        <p:nvSpPr>
          <p:cNvPr id="22" name="Action Button: Custom 21">
            <a:hlinkClick r:id="" action="ppaction://noaction" highlightClick="1">
              <a:snd r:embed="rId8" name="5. Il a rencontré un grand chien méchant.wav"/>
            </a:hlinkClick>
          </p:cNvPr>
          <p:cNvSpPr/>
          <p:nvPr/>
        </p:nvSpPr>
        <p:spPr>
          <a:xfrm>
            <a:off x="243781" y="5372854"/>
            <a:ext cx="414926" cy="366847"/>
          </a:xfrm>
          <a:prstGeom prst="actionButtonBlank">
            <a:avLst/>
          </a:prstGeom>
          <a:solidFill>
            <a:schemeClr val="accent5"/>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5</a:t>
            </a:r>
          </a:p>
        </p:txBody>
      </p:sp>
    </p:spTree>
    <p:extLst>
      <p:ext uri="{BB962C8B-B14F-4D97-AF65-F5344CB8AC3E}">
        <p14:creationId xmlns:p14="http://schemas.microsoft.com/office/powerpoint/2010/main" val="2285436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4" grpId="0"/>
      <p:bldP spid="25" grpId="0"/>
      <p:bldP spid="2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70739" y="1758102"/>
            <a:ext cx="11351941" cy="523220"/>
          </a:xfrm>
          <a:prstGeom prst="rect">
            <a:avLst/>
          </a:prstGeom>
          <a:noFill/>
        </p:spPr>
        <p:txBody>
          <a:bodyPr wrap="square" rtlCol="0">
            <a:spAutoFit/>
          </a:bodyPr>
          <a:lstStyle/>
          <a:p>
            <a:r>
              <a:rPr lang="en-GB" sz="2800" dirty="0">
                <a:solidFill>
                  <a:srgbClr val="4472C4">
                    <a:lumMod val="50000"/>
                  </a:srgbClr>
                </a:solidFill>
                <a:latin typeface="Century Gothic" panose="020B0502020202020204" pitchFamily="34" charset="0"/>
              </a:rPr>
              <a:t>_______________________________________.</a:t>
            </a:r>
            <a:endParaRPr lang="en-GB" sz="2000" dirty="0">
              <a:solidFill>
                <a:srgbClr val="4472C4">
                  <a:lumMod val="50000"/>
                </a:srgbClr>
              </a:solidFill>
              <a:latin typeface="Century Gothic" panose="020B0502020202020204" pitchFamily="34" charset="0"/>
            </a:endParaRPr>
          </a:p>
        </p:txBody>
      </p:sp>
      <p:sp>
        <p:nvSpPr>
          <p:cNvPr id="9" name="TextBox 8"/>
          <p:cNvSpPr txBox="1"/>
          <p:nvPr/>
        </p:nvSpPr>
        <p:spPr>
          <a:xfrm>
            <a:off x="670739" y="2440737"/>
            <a:ext cx="11351941" cy="523220"/>
          </a:xfrm>
          <a:prstGeom prst="rect">
            <a:avLst/>
          </a:prstGeom>
          <a:noFill/>
        </p:spPr>
        <p:txBody>
          <a:bodyPr wrap="square" rtlCol="0">
            <a:spAutoFit/>
          </a:bodyPr>
          <a:lstStyle/>
          <a:p>
            <a:r>
              <a:rPr lang="en-GB" sz="2800" dirty="0">
                <a:solidFill>
                  <a:srgbClr val="4472C4">
                    <a:lumMod val="50000"/>
                  </a:srgbClr>
                </a:solidFill>
                <a:latin typeface="Century Gothic" panose="020B0502020202020204" pitchFamily="34" charset="0"/>
              </a:rPr>
              <a:t>_______________________________________.</a:t>
            </a:r>
            <a:endParaRPr lang="en-GB" sz="2000" dirty="0">
              <a:solidFill>
                <a:srgbClr val="4472C4">
                  <a:lumMod val="50000"/>
                </a:srgbClr>
              </a:solidFill>
              <a:latin typeface="Century Gothic" panose="020B0502020202020204" pitchFamily="34" charset="0"/>
            </a:endParaRPr>
          </a:p>
        </p:txBody>
      </p:sp>
      <p:sp>
        <p:nvSpPr>
          <p:cNvPr id="10" name="TextBox 9"/>
          <p:cNvSpPr txBox="1"/>
          <p:nvPr/>
        </p:nvSpPr>
        <p:spPr>
          <a:xfrm>
            <a:off x="1413238" y="1673797"/>
            <a:ext cx="6121146" cy="523220"/>
          </a:xfrm>
          <a:prstGeom prst="rect">
            <a:avLst/>
          </a:prstGeom>
          <a:noFill/>
        </p:spPr>
        <p:txBody>
          <a:bodyPr wrap="square" rtlCol="0">
            <a:spAutoFit/>
          </a:bodyPr>
          <a:lstStyle/>
          <a:p>
            <a:r>
              <a:rPr lang="en-GB" sz="2800" dirty="0">
                <a:solidFill>
                  <a:srgbClr val="E56700"/>
                </a:solidFill>
                <a:latin typeface="Century Gothic" panose="020B0502020202020204" pitchFamily="34" charset="0"/>
              </a:rPr>
              <a:t>Elle a cherché derrière le canapé</a:t>
            </a:r>
          </a:p>
        </p:txBody>
      </p:sp>
      <p:sp>
        <p:nvSpPr>
          <p:cNvPr id="11" name="TextBox 10"/>
          <p:cNvSpPr txBox="1"/>
          <p:nvPr/>
        </p:nvSpPr>
        <p:spPr>
          <a:xfrm>
            <a:off x="1413239" y="2365627"/>
            <a:ext cx="4569892" cy="523220"/>
          </a:xfrm>
          <a:prstGeom prst="rect">
            <a:avLst/>
          </a:prstGeom>
          <a:noFill/>
        </p:spPr>
        <p:txBody>
          <a:bodyPr wrap="square" rtlCol="0">
            <a:spAutoFit/>
          </a:bodyPr>
          <a:lstStyle/>
          <a:p>
            <a:r>
              <a:rPr lang="en-GB" sz="2800" dirty="0">
                <a:solidFill>
                  <a:srgbClr val="E56700"/>
                </a:solidFill>
                <a:latin typeface="Century Gothic" panose="020B0502020202020204" pitchFamily="34" charset="0"/>
              </a:rPr>
              <a:t>Il a regardé sa nourriture</a:t>
            </a:r>
          </a:p>
        </p:txBody>
      </p:sp>
      <p:sp>
        <p:nvSpPr>
          <p:cNvPr id="12" name="TextBox 11"/>
          <p:cNvSpPr txBox="1"/>
          <p:nvPr/>
        </p:nvSpPr>
        <p:spPr>
          <a:xfrm>
            <a:off x="670739" y="3114177"/>
            <a:ext cx="11351941" cy="523220"/>
          </a:xfrm>
          <a:prstGeom prst="rect">
            <a:avLst/>
          </a:prstGeom>
          <a:noFill/>
        </p:spPr>
        <p:txBody>
          <a:bodyPr wrap="square" rtlCol="0">
            <a:spAutoFit/>
          </a:bodyPr>
          <a:lstStyle/>
          <a:p>
            <a:r>
              <a:rPr lang="en-GB" sz="2800" dirty="0">
                <a:solidFill>
                  <a:srgbClr val="4472C4">
                    <a:lumMod val="50000"/>
                  </a:srgbClr>
                </a:solidFill>
                <a:latin typeface="Century Gothic" panose="020B0502020202020204" pitchFamily="34" charset="0"/>
              </a:rPr>
              <a:t>_______________________________________.</a:t>
            </a:r>
            <a:endParaRPr lang="en-GB" sz="2000" dirty="0">
              <a:solidFill>
                <a:srgbClr val="4472C4">
                  <a:lumMod val="50000"/>
                </a:srgbClr>
              </a:solidFill>
              <a:latin typeface="Century Gothic" panose="020B0502020202020204" pitchFamily="34" charset="0"/>
            </a:endParaRPr>
          </a:p>
        </p:txBody>
      </p:sp>
      <p:sp>
        <p:nvSpPr>
          <p:cNvPr id="13" name="TextBox 12"/>
          <p:cNvSpPr txBox="1"/>
          <p:nvPr/>
        </p:nvSpPr>
        <p:spPr>
          <a:xfrm>
            <a:off x="1413239" y="3039067"/>
            <a:ext cx="5394050" cy="523220"/>
          </a:xfrm>
          <a:prstGeom prst="rect">
            <a:avLst/>
          </a:prstGeom>
          <a:noFill/>
        </p:spPr>
        <p:txBody>
          <a:bodyPr wrap="square" rtlCol="0">
            <a:spAutoFit/>
          </a:bodyPr>
          <a:lstStyle/>
          <a:p>
            <a:r>
              <a:rPr lang="en-GB" sz="2800" dirty="0">
                <a:solidFill>
                  <a:srgbClr val="E56700"/>
                </a:solidFill>
                <a:latin typeface="Century Gothic" panose="020B0502020202020204" pitchFamily="34" charset="0"/>
              </a:rPr>
              <a:t>Elle jouait avec des maisons</a:t>
            </a:r>
          </a:p>
        </p:txBody>
      </p:sp>
      <p:sp>
        <p:nvSpPr>
          <p:cNvPr id="14" name="TextBox 13"/>
          <p:cNvSpPr txBox="1"/>
          <p:nvPr/>
        </p:nvSpPr>
        <p:spPr>
          <a:xfrm>
            <a:off x="670739" y="3712507"/>
            <a:ext cx="11351941" cy="523220"/>
          </a:xfrm>
          <a:prstGeom prst="rect">
            <a:avLst/>
          </a:prstGeom>
          <a:noFill/>
        </p:spPr>
        <p:txBody>
          <a:bodyPr wrap="square" rtlCol="0">
            <a:spAutoFit/>
          </a:bodyPr>
          <a:lstStyle/>
          <a:p>
            <a:r>
              <a:rPr lang="en-GB" sz="2800" dirty="0">
                <a:solidFill>
                  <a:srgbClr val="4472C4">
                    <a:lumMod val="50000"/>
                  </a:srgbClr>
                </a:solidFill>
                <a:latin typeface="Century Gothic" panose="020B0502020202020204" pitchFamily="34" charset="0"/>
              </a:rPr>
              <a:t>_______________________________________.</a:t>
            </a:r>
            <a:endParaRPr lang="en-GB" sz="2000" dirty="0">
              <a:solidFill>
                <a:srgbClr val="4472C4">
                  <a:lumMod val="50000"/>
                </a:srgbClr>
              </a:solidFill>
              <a:latin typeface="Century Gothic" panose="020B0502020202020204" pitchFamily="34" charset="0"/>
            </a:endParaRPr>
          </a:p>
        </p:txBody>
      </p:sp>
      <p:sp>
        <p:nvSpPr>
          <p:cNvPr id="15" name="TextBox 14"/>
          <p:cNvSpPr txBox="1"/>
          <p:nvPr/>
        </p:nvSpPr>
        <p:spPr>
          <a:xfrm>
            <a:off x="1413239" y="3637397"/>
            <a:ext cx="5394050" cy="523220"/>
          </a:xfrm>
          <a:prstGeom prst="rect">
            <a:avLst/>
          </a:prstGeom>
          <a:noFill/>
        </p:spPr>
        <p:txBody>
          <a:bodyPr wrap="square" rtlCol="0">
            <a:spAutoFit/>
          </a:bodyPr>
          <a:lstStyle/>
          <a:p>
            <a:r>
              <a:rPr lang="en-GB" sz="2800" dirty="0">
                <a:solidFill>
                  <a:srgbClr val="E56700"/>
                </a:solidFill>
                <a:latin typeface="Century Gothic" panose="020B0502020202020204" pitchFamily="34" charset="0"/>
              </a:rPr>
              <a:t>Il est allé dans la rue.</a:t>
            </a:r>
          </a:p>
        </p:txBody>
      </p:sp>
      <p:sp>
        <p:nvSpPr>
          <p:cNvPr id="16" name="TextBox 15"/>
          <p:cNvSpPr txBox="1"/>
          <p:nvPr/>
        </p:nvSpPr>
        <p:spPr>
          <a:xfrm>
            <a:off x="615025" y="4316196"/>
            <a:ext cx="11351941" cy="523220"/>
          </a:xfrm>
          <a:prstGeom prst="rect">
            <a:avLst/>
          </a:prstGeom>
          <a:noFill/>
        </p:spPr>
        <p:txBody>
          <a:bodyPr wrap="square" rtlCol="0">
            <a:spAutoFit/>
          </a:bodyPr>
          <a:lstStyle/>
          <a:p>
            <a:r>
              <a:rPr lang="en-GB" sz="2800" dirty="0">
                <a:solidFill>
                  <a:srgbClr val="4472C4">
                    <a:lumMod val="50000"/>
                  </a:srgbClr>
                </a:solidFill>
                <a:latin typeface="Century Gothic" panose="020B0502020202020204" pitchFamily="34" charset="0"/>
              </a:rPr>
              <a:t> _______________________________________.</a:t>
            </a:r>
            <a:endParaRPr lang="en-GB" sz="2000" dirty="0">
              <a:solidFill>
                <a:srgbClr val="4472C4">
                  <a:lumMod val="50000"/>
                </a:srgbClr>
              </a:solidFill>
              <a:latin typeface="Century Gothic" panose="020B0502020202020204" pitchFamily="34" charset="0"/>
            </a:endParaRPr>
          </a:p>
        </p:txBody>
      </p:sp>
      <p:sp>
        <p:nvSpPr>
          <p:cNvPr id="17" name="TextBox 16"/>
          <p:cNvSpPr txBox="1"/>
          <p:nvPr/>
        </p:nvSpPr>
        <p:spPr>
          <a:xfrm>
            <a:off x="1413239" y="4257138"/>
            <a:ext cx="5394050" cy="523220"/>
          </a:xfrm>
          <a:prstGeom prst="rect">
            <a:avLst/>
          </a:prstGeom>
          <a:noFill/>
        </p:spPr>
        <p:txBody>
          <a:bodyPr wrap="square" rtlCol="0">
            <a:spAutoFit/>
          </a:bodyPr>
          <a:lstStyle/>
          <a:p>
            <a:r>
              <a:rPr lang="en-GB" sz="2800" dirty="0">
                <a:solidFill>
                  <a:srgbClr val="E56700"/>
                </a:solidFill>
                <a:latin typeface="Century Gothic" panose="020B0502020202020204" pitchFamily="34" charset="0"/>
              </a:rPr>
              <a:t>Elle </a:t>
            </a:r>
            <a:r>
              <a:rPr lang="en-GB" sz="2800" dirty="0" err="1">
                <a:solidFill>
                  <a:srgbClr val="E56700"/>
                </a:solidFill>
                <a:latin typeface="Century Gothic" panose="020B0502020202020204" pitchFamily="34" charset="0"/>
              </a:rPr>
              <a:t>rentrait</a:t>
            </a:r>
            <a:r>
              <a:rPr lang="en-GB" sz="2800" dirty="0">
                <a:solidFill>
                  <a:srgbClr val="E56700"/>
                </a:solidFill>
                <a:latin typeface="Century Gothic" panose="020B0502020202020204" pitchFamily="34" charset="0"/>
              </a:rPr>
              <a:t> à la </a:t>
            </a:r>
            <a:r>
              <a:rPr lang="en-GB" sz="2800" dirty="0" err="1">
                <a:solidFill>
                  <a:srgbClr val="E56700"/>
                </a:solidFill>
                <a:latin typeface="Century Gothic" panose="020B0502020202020204" pitchFamily="34" charset="0"/>
              </a:rPr>
              <a:t>maison</a:t>
            </a:r>
            <a:r>
              <a:rPr lang="en-GB" sz="2800" dirty="0">
                <a:solidFill>
                  <a:srgbClr val="E56700"/>
                </a:solidFill>
                <a:latin typeface="Century Gothic" panose="020B0502020202020204" pitchFamily="34" charset="0"/>
              </a:rPr>
              <a:t>.</a:t>
            </a:r>
          </a:p>
        </p:txBody>
      </p:sp>
      <p:sp>
        <p:nvSpPr>
          <p:cNvPr id="18" name="Rectangle 17"/>
          <p:cNvSpPr/>
          <p:nvPr/>
        </p:nvSpPr>
        <p:spPr>
          <a:xfrm>
            <a:off x="670739" y="417010"/>
            <a:ext cx="10546080" cy="738664"/>
          </a:xfrm>
          <a:prstGeom prst="rect">
            <a:avLst/>
          </a:prstGeom>
        </p:spPr>
        <p:txBody>
          <a:bodyPr wrap="square">
            <a:spAutoFit/>
          </a:bodyPr>
          <a:lstStyle/>
          <a:p>
            <a:endParaRPr lang="en-GB" sz="1000" dirty="0">
              <a:solidFill>
                <a:srgbClr val="000000"/>
              </a:solidFill>
              <a:latin typeface="Times New Roman" panose="02020603050405020304" pitchFamily="18" charset="0"/>
            </a:endParaRPr>
          </a:p>
          <a:p>
            <a:pPr algn="ctr"/>
            <a:r>
              <a:rPr lang="fr-FR" sz="3200" dirty="0">
                <a:solidFill>
                  <a:srgbClr val="002060"/>
                </a:solidFill>
                <a:latin typeface="Century Gothic" panose="020B0502020202020204" pitchFamily="34" charset="0"/>
              </a:rPr>
              <a:t>Nathalie et son chat Pompon </a:t>
            </a:r>
            <a:endParaRPr lang="en-GB" sz="3200" dirty="0">
              <a:solidFill>
                <a:srgbClr val="002060"/>
              </a:solidFill>
              <a:latin typeface="Century Gothic" panose="020B0502020202020204" pitchFamily="34" charset="0"/>
            </a:endParaRPr>
          </a:p>
        </p:txBody>
      </p:sp>
      <p:pic>
        <p:nvPicPr>
          <p:cNvPr id="19" name="Picture 18"/>
          <p:cNvPicPr>
            <a:picLocks noChangeAspect="1"/>
          </p:cNvPicPr>
          <p:nvPr/>
        </p:nvPicPr>
        <p:blipFill>
          <a:blip r:embed="rId3"/>
          <a:stretch>
            <a:fillRect/>
          </a:stretch>
        </p:blipFill>
        <p:spPr>
          <a:xfrm>
            <a:off x="10441302" y="471726"/>
            <a:ext cx="1525664" cy="1940134"/>
          </a:xfrm>
          <a:prstGeom prst="rect">
            <a:avLst/>
          </a:prstGeom>
        </p:spPr>
      </p:pic>
      <p:sp>
        <p:nvSpPr>
          <p:cNvPr id="22" name="Action Button: Custom 21">
            <a:hlinkClick r:id="" action="ppaction://noaction" highlightClick="1">
              <a:snd r:embed="rId4" name="6. Elle a cherché derriere le canape.wav"/>
            </a:hlinkClick>
          </p:cNvPr>
          <p:cNvSpPr/>
          <p:nvPr/>
        </p:nvSpPr>
        <p:spPr>
          <a:xfrm>
            <a:off x="254371" y="1751983"/>
            <a:ext cx="414926" cy="366847"/>
          </a:xfrm>
          <a:prstGeom prst="actionButtonBlank">
            <a:avLst/>
          </a:prstGeom>
          <a:solidFill>
            <a:schemeClr val="accent5"/>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6</a:t>
            </a:r>
          </a:p>
        </p:txBody>
      </p:sp>
      <p:sp>
        <p:nvSpPr>
          <p:cNvPr id="23" name="Action Button: Custom 22">
            <a:hlinkClick r:id="" action="ppaction://noaction" highlightClick="1">
              <a:snd r:embed="rId5" name="7. Il a regardé sa nourriture.wav"/>
            </a:hlinkClick>
          </p:cNvPr>
          <p:cNvSpPr/>
          <p:nvPr/>
        </p:nvSpPr>
        <p:spPr>
          <a:xfrm>
            <a:off x="254371" y="2414280"/>
            <a:ext cx="414926" cy="366847"/>
          </a:xfrm>
          <a:prstGeom prst="actionButtonBlank">
            <a:avLst/>
          </a:prstGeom>
          <a:solidFill>
            <a:schemeClr val="accent5"/>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7</a:t>
            </a:r>
          </a:p>
        </p:txBody>
      </p:sp>
      <p:sp>
        <p:nvSpPr>
          <p:cNvPr id="24" name="Action Button: Custom 23">
            <a:hlinkClick r:id="" action="ppaction://noaction" highlightClick="1">
              <a:snd r:embed="rId6" name="8 Elle jouait avec des maisons.wav"/>
            </a:hlinkClick>
          </p:cNvPr>
          <p:cNvSpPr/>
          <p:nvPr/>
        </p:nvSpPr>
        <p:spPr>
          <a:xfrm>
            <a:off x="254371" y="3092766"/>
            <a:ext cx="414926" cy="366847"/>
          </a:xfrm>
          <a:prstGeom prst="actionButtonBlank">
            <a:avLst/>
          </a:prstGeom>
          <a:solidFill>
            <a:schemeClr val="accent5"/>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8</a:t>
            </a:r>
          </a:p>
        </p:txBody>
      </p:sp>
      <p:sp>
        <p:nvSpPr>
          <p:cNvPr id="25" name="Action Button: Custom 24">
            <a:hlinkClick r:id="" action="ppaction://noaction" highlightClick="1">
              <a:snd r:embed="rId7" name="9. Il est allé dans la rue.wav"/>
            </a:hlinkClick>
          </p:cNvPr>
          <p:cNvSpPr/>
          <p:nvPr/>
        </p:nvSpPr>
        <p:spPr>
          <a:xfrm>
            <a:off x="254371" y="3672886"/>
            <a:ext cx="414926" cy="366847"/>
          </a:xfrm>
          <a:prstGeom prst="actionButtonBlank">
            <a:avLst/>
          </a:prstGeom>
          <a:solidFill>
            <a:schemeClr val="accent5"/>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9</a:t>
            </a:r>
          </a:p>
        </p:txBody>
      </p:sp>
      <p:sp>
        <p:nvSpPr>
          <p:cNvPr id="26" name="Action Button: Custom 25">
            <a:hlinkClick r:id="" action="ppaction://noaction" highlightClick="1">
              <a:snd r:embed="rId8" name="10 Elle rentrait a la maison.wav"/>
            </a:hlinkClick>
          </p:cNvPr>
          <p:cNvSpPr/>
          <p:nvPr/>
        </p:nvSpPr>
        <p:spPr>
          <a:xfrm>
            <a:off x="254371" y="4356915"/>
            <a:ext cx="414926" cy="366847"/>
          </a:xfrm>
          <a:prstGeom prst="actionButtonBlank">
            <a:avLst/>
          </a:prstGeom>
          <a:solidFill>
            <a:schemeClr val="accent5"/>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prstClr val="white"/>
                </a:solidFill>
                <a:latin typeface="Century Gothic" panose="020B0502020202020204" pitchFamily="34" charset="0"/>
              </a:rPr>
              <a:t>10</a:t>
            </a:r>
          </a:p>
        </p:txBody>
      </p:sp>
      <p:sp>
        <p:nvSpPr>
          <p:cNvPr id="27" name="Rounded Rectangle 26"/>
          <p:cNvSpPr/>
          <p:nvPr/>
        </p:nvSpPr>
        <p:spPr>
          <a:xfrm>
            <a:off x="9801726" y="5882130"/>
            <a:ext cx="2344354" cy="400919"/>
          </a:xfrm>
          <a:prstGeom prst="roundRect">
            <a:avLst/>
          </a:prstGeom>
          <a:solidFill>
            <a:schemeClr val="accent5">
              <a:lumMod val="7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écouter</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écrire</a:t>
            </a:r>
            <a:endParaRPr lang="en-GB" b="1" dirty="0">
              <a:solidFill>
                <a:prstClr val="white"/>
              </a:solidFill>
              <a:latin typeface="Century Gothic" panose="020B0502020202020204" pitchFamily="34" charset="0"/>
            </a:endParaRPr>
          </a:p>
        </p:txBody>
      </p:sp>
      <p:sp>
        <p:nvSpPr>
          <p:cNvPr id="28" name="TextBox 27"/>
          <p:cNvSpPr txBox="1"/>
          <p:nvPr/>
        </p:nvSpPr>
        <p:spPr>
          <a:xfrm>
            <a:off x="5043570" y="6478195"/>
            <a:ext cx="4450348" cy="276999"/>
          </a:xfrm>
          <a:prstGeom prst="rect">
            <a:avLst/>
          </a:prstGeom>
          <a:noFill/>
        </p:spPr>
        <p:txBody>
          <a:bodyPr wrap="square" rtlCol="0">
            <a:spAutoFit/>
          </a:bodyPr>
          <a:lstStyle/>
          <a:p>
            <a:pPr algn="r"/>
            <a:r>
              <a:rPr lang="en-GB" sz="1200" dirty="0">
                <a:solidFill>
                  <a:prstClr val="white"/>
                </a:solidFill>
                <a:latin typeface="Century Gothic" panose="020B0502020202020204" pitchFamily="34" charset="0"/>
              </a:rPr>
              <a:t>Stephen Owen / Emma Marsden / Nick Avery</a:t>
            </a:r>
          </a:p>
        </p:txBody>
      </p:sp>
    </p:spTree>
    <p:extLst>
      <p:ext uri="{BB962C8B-B14F-4D97-AF65-F5344CB8AC3E}">
        <p14:creationId xmlns:p14="http://schemas.microsoft.com/office/powerpoint/2010/main" val="375874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P spid="15"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9275" y="296757"/>
            <a:ext cx="11573449" cy="830997"/>
          </a:xfrm>
          <a:prstGeom prst="rect">
            <a:avLst/>
          </a:prstGeom>
          <a:noFill/>
        </p:spPr>
        <p:txBody>
          <a:bodyPr wrap="square" rtlCol="0">
            <a:spAutoFit/>
          </a:bodyPr>
          <a:lstStyle/>
          <a:p>
            <a:r>
              <a:rPr lang="en-GB" sz="2400" dirty="0">
                <a:solidFill>
                  <a:srgbClr val="4472C4">
                    <a:lumMod val="50000"/>
                  </a:srgbClr>
                </a:solidFill>
                <a:latin typeface="Century Gothic" panose="020B0502020202020204" pitchFamily="34" charset="0"/>
              </a:rPr>
              <a:t>Now read the sentences that you just wrote.</a:t>
            </a:r>
          </a:p>
          <a:p>
            <a:r>
              <a:rPr lang="en-GB" sz="2400" dirty="0">
                <a:solidFill>
                  <a:srgbClr val="4472C4">
                    <a:lumMod val="50000"/>
                  </a:srgbClr>
                </a:solidFill>
                <a:latin typeface="Century Gothic" panose="020B0502020202020204" pitchFamily="34" charset="0"/>
              </a:rPr>
              <a:t>Which actions happened repeatedly and which were completed?</a:t>
            </a:r>
          </a:p>
        </p:txBody>
      </p:sp>
      <p:graphicFrame>
        <p:nvGraphicFramePr>
          <p:cNvPr id="4" name="Table 3"/>
          <p:cNvGraphicFramePr>
            <a:graphicFrameLocks noGrp="1"/>
          </p:cNvGraphicFramePr>
          <p:nvPr>
            <p:extLst/>
          </p:nvPr>
        </p:nvGraphicFramePr>
        <p:xfrm>
          <a:off x="300788" y="1351617"/>
          <a:ext cx="11718759" cy="4509395"/>
        </p:xfrm>
        <a:graphic>
          <a:graphicData uri="http://schemas.openxmlformats.org/drawingml/2006/table">
            <a:tbl>
              <a:tblPr firstRow="1" bandRow="1">
                <a:tableStyleId>{5C22544A-7EE6-4342-B048-85BDC9FD1C3A}</a:tableStyleId>
              </a:tblPr>
              <a:tblGrid>
                <a:gridCol w="5774396">
                  <a:extLst>
                    <a:ext uri="{9D8B030D-6E8A-4147-A177-3AD203B41FA5}">
                      <a16:colId xmlns="" xmlns:a16="http://schemas.microsoft.com/office/drawing/2014/main" val="3589731492"/>
                    </a:ext>
                  </a:extLst>
                </a:gridCol>
                <a:gridCol w="3006886">
                  <a:extLst>
                    <a:ext uri="{9D8B030D-6E8A-4147-A177-3AD203B41FA5}">
                      <a16:colId xmlns="" xmlns:a16="http://schemas.microsoft.com/office/drawing/2014/main" val="920814393"/>
                    </a:ext>
                  </a:extLst>
                </a:gridCol>
                <a:gridCol w="2937477">
                  <a:extLst>
                    <a:ext uri="{9D8B030D-6E8A-4147-A177-3AD203B41FA5}">
                      <a16:colId xmlns="" xmlns:a16="http://schemas.microsoft.com/office/drawing/2014/main" val="1973010029"/>
                    </a:ext>
                  </a:extLst>
                </a:gridCol>
              </a:tblGrid>
              <a:tr h="409945">
                <a:tc>
                  <a:txBody>
                    <a:bodyPr/>
                    <a:lstStyle/>
                    <a:p>
                      <a:endParaRPr lang="en-GB" sz="2000" dirty="0">
                        <a:latin typeface="Century Gothic" panose="020B0502020202020204" pitchFamily="34" charset="0"/>
                      </a:endParaRPr>
                    </a:p>
                  </a:txBody>
                  <a:tcPr/>
                </a:tc>
                <a:tc>
                  <a:txBody>
                    <a:bodyPr/>
                    <a:lstStyle/>
                    <a:p>
                      <a:r>
                        <a:rPr lang="en-GB" sz="2000" dirty="0">
                          <a:latin typeface="Century Gothic" panose="020B0502020202020204" pitchFamily="34" charset="0"/>
                        </a:rPr>
                        <a:t>Happened repeatedly</a:t>
                      </a:r>
                    </a:p>
                  </a:txBody>
                  <a:tcPr/>
                </a:tc>
                <a:tc>
                  <a:txBody>
                    <a:bodyPr/>
                    <a:lstStyle/>
                    <a:p>
                      <a:r>
                        <a:rPr lang="en-GB" sz="2000" dirty="0">
                          <a:latin typeface="Century Gothic" panose="020B0502020202020204" pitchFamily="34" charset="0"/>
                        </a:rPr>
                        <a:t>Completed in past</a:t>
                      </a:r>
                    </a:p>
                  </a:txBody>
                  <a:tcPr/>
                </a:tc>
                <a:extLst>
                  <a:ext uri="{0D108BD9-81ED-4DB2-BD59-A6C34878D82A}">
                    <a16:rowId xmlns="" xmlns:a16="http://schemas.microsoft.com/office/drawing/2014/main" val="163184252"/>
                  </a:ext>
                </a:extLst>
              </a:tr>
              <a:tr h="409945">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extLst>
                  <a:ext uri="{0D108BD9-81ED-4DB2-BD59-A6C34878D82A}">
                    <a16:rowId xmlns="" xmlns:a16="http://schemas.microsoft.com/office/drawing/2014/main" val="4260253907"/>
                  </a:ext>
                </a:extLst>
              </a:tr>
              <a:tr h="409945">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extLst>
                  <a:ext uri="{0D108BD9-81ED-4DB2-BD59-A6C34878D82A}">
                    <a16:rowId xmlns="" xmlns:a16="http://schemas.microsoft.com/office/drawing/2014/main" val="3500107648"/>
                  </a:ext>
                </a:extLst>
              </a:tr>
              <a:tr h="409945">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extLst>
                  <a:ext uri="{0D108BD9-81ED-4DB2-BD59-A6C34878D82A}">
                    <a16:rowId xmlns="" xmlns:a16="http://schemas.microsoft.com/office/drawing/2014/main" val="3136634717"/>
                  </a:ext>
                </a:extLst>
              </a:tr>
              <a:tr h="409945">
                <a:tc>
                  <a:txBody>
                    <a:bodyPr/>
                    <a:lstStyle/>
                    <a:p>
                      <a:r>
                        <a:rPr lang="en-GB" sz="2000" dirty="0">
                          <a:latin typeface="Century Gothic" panose="020B0502020202020204" pitchFamily="34" charset="0"/>
                        </a:rPr>
                        <a:t>  </a:t>
                      </a:r>
                      <a:r>
                        <a:rPr lang="en-GB" sz="2000" dirty="0">
                          <a:solidFill>
                            <a:schemeClr val="accent5">
                              <a:lumMod val="50000"/>
                            </a:schemeClr>
                          </a:solidFill>
                          <a:latin typeface="Century Gothic" panose="020B0502020202020204" pitchFamily="34" charset="0"/>
                        </a:rPr>
                        <a:t>Elle a regardé dans</a:t>
                      </a:r>
                      <a:r>
                        <a:rPr lang="en-GB" sz="2000" baseline="0" dirty="0">
                          <a:solidFill>
                            <a:schemeClr val="accent5">
                              <a:lumMod val="50000"/>
                            </a:schemeClr>
                          </a:solidFill>
                          <a:latin typeface="Century Gothic" panose="020B0502020202020204" pitchFamily="34" charset="0"/>
                        </a:rPr>
                        <a:t> son panier.</a:t>
                      </a:r>
                      <a:endParaRPr lang="en-GB" sz="2000" dirty="0">
                        <a:solidFill>
                          <a:schemeClr val="accent5">
                            <a:lumMod val="50000"/>
                          </a:schemeClr>
                        </a:solidFill>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extLst>
                  <a:ext uri="{0D108BD9-81ED-4DB2-BD59-A6C34878D82A}">
                    <a16:rowId xmlns="" xmlns:a16="http://schemas.microsoft.com/office/drawing/2014/main" val="2958211294"/>
                  </a:ext>
                </a:extLst>
              </a:tr>
              <a:tr h="409945">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extLst>
                  <a:ext uri="{0D108BD9-81ED-4DB2-BD59-A6C34878D82A}">
                    <a16:rowId xmlns="" xmlns:a16="http://schemas.microsoft.com/office/drawing/2014/main" val="4184990383"/>
                  </a:ext>
                </a:extLst>
              </a:tr>
              <a:tr h="409945">
                <a:tc>
                  <a:txBody>
                    <a:bodyPr/>
                    <a:lstStyle/>
                    <a:p>
                      <a:endParaRPr lang="en-GB" sz="2000" dirty="0">
                        <a:solidFill>
                          <a:schemeClr val="accent5">
                            <a:lumMod val="50000"/>
                          </a:schemeClr>
                        </a:solidFill>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extLst>
                  <a:ext uri="{0D108BD9-81ED-4DB2-BD59-A6C34878D82A}">
                    <a16:rowId xmlns="" xmlns:a16="http://schemas.microsoft.com/office/drawing/2014/main" val="3329431874"/>
                  </a:ext>
                </a:extLst>
              </a:tr>
              <a:tr h="409945">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extLst>
                  <a:ext uri="{0D108BD9-81ED-4DB2-BD59-A6C34878D82A}">
                    <a16:rowId xmlns="" xmlns:a16="http://schemas.microsoft.com/office/drawing/2014/main" val="1621838790"/>
                  </a:ext>
                </a:extLst>
              </a:tr>
              <a:tr h="409945">
                <a:tc>
                  <a:txBody>
                    <a:bodyPr/>
                    <a:lstStyle/>
                    <a:p>
                      <a:endParaRPr lang="en-GB" sz="2000" dirty="0">
                        <a:solidFill>
                          <a:schemeClr val="accent5">
                            <a:lumMod val="50000"/>
                          </a:schemeClr>
                        </a:solidFill>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extLst>
                  <a:ext uri="{0D108BD9-81ED-4DB2-BD59-A6C34878D82A}">
                    <a16:rowId xmlns="" xmlns:a16="http://schemas.microsoft.com/office/drawing/2014/main" val="594566527"/>
                  </a:ext>
                </a:extLst>
              </a:tr>
              <a:tr h="409945">
                <a:tc>
                  <a:txBody>
                    <a:bodyPr/>
                    <a:lstStyle/>
                    <a:p>
                      <a:endParaRPr lang="en-GB" sz="2000" u="sng" dirty="0">
                        <a:latin typeface="Century Gothic" panose="020B0502020202020204" pitchFamily="34" charset="0"/>
                      </a:endParaRPr>
                    </a:p>
                  </a:txBody>
                  <a:tcPr/>
                </a:tc>
                <a:tc>
                  <a:txBody>
                    <a:bodyPr/>
                    <a:lstStyle/>
                    <a:p>
                      <a:endParaRPr lang="en-GB" sz="2000" u="sng" dirty="0">
                        <a:latin typeface="Century Gothic" panose="020B0502020202020204" pitchFamily="34" charset="0"/>
                      </a:endParaRPr>
                    </a:p>
                  </a:txBody>
                  <a:tcPr/>
                </a:tc>
                <a:tc>
                  <a:txBody>
                    <a:bodyPr/>
                    <a:lstStyle/>
                    <a:p>
                      <a:endParaRPr lang="en-GB" sz="2000" u="sng" dirty="0">
                        <a:latin typeface="Century Gothic" panose="020B0502020202020204" pitchFamily="34" charset="0"/>
                      </a:endParaRPr>
                    </a:p>
                  </a:txBody>
                  <a:tcPr/>
                </a:tc>
                <a:extLst>
                  <a:ext uri="{0D108BD9-81ED-4DB2-BD59-A6C34878D82A}">
                    <a16:rowId xmlns="" xmlns:a16="http://schemas.microsoft.com/office/drawing/2014/main" val="4034428457"/>
                  </a:ext>
                </a:extLst>
              </a:tr>
              <a:tr h="409945">
                <a:tc>
                  <a:txBody>
                    <a:bodyPr/>
                    <a:lstStyle/>
                    <a:p>
                      <a:endParaRPr lang="en-GB" sz="2000" u="sng" dirty="0">
                        <a:latin typeface="Century Gothic" panose="020B0502020202020204" pitchFamily="34" charset="0"/>
                      </a:endParaRPr>
                    </a:p>
                  </a:txBody>
                  <a:tcPr/>
                </a:tc>
                <a:tc>
                  <a:txBody>
                    <a:bodyPr/>
                    <a:lstStyle/>
                    <a:p>
                      <a:endParaRPr lang="en-GB" sz="2000" u="sng" dirty="0">
                        <a:latin typeface="Century Gothic" panose="020B0502020202020204" pitchFamily="34" charset="0"/>
                      </a:endParaRPr>
                    </a:p>
                  </a:txBody>
                  <a:tcPr/>
                </a:tc>
                <a:tc>
                  <a:txBody>
                    <a:bodyPr/>
                    <a:lstStyle/>
                    <a:p>
                      <a:endParaRPr lang="en-GB" sz="2000" u="sng" dirty="0">
                        <a:latin typeface="Century Gothic" panose="020B0502020202020204" pitchFamily="34" charset="0"/>
                      </a:endParaRPr>
                    </a:p>
                  </a:txBody>
                  <a:tcPr/>
                </a:tc>
                <a:extLst>
                  <a:ext uri="{0D108BD9-81ED-4DB2-BD59-A6C34878D82A}">
                    <a16:rowId xmlns="" xmlns:a16="http://schemas.microsoft.com/office/drawing/2014/main" val="4106924237"/>
                  </a:ext>
                </a:extLst>
              </a:tr>
            </a:tbl>
          </a:graphicData>
        </a:graphic>
      </p:graphicFrame>
      <p:sp>
        <p:nvSpPr>
          <p:cNvPr id="5" name="TextBox 4"/>
          <p:cNvSpPr txBox="1"/>
          <p:nvPr/>
        </p:nvSpPr>
        <p:spPr>
          <a:xfrm>
            <a:off x="446101" y="1732547"/>
            <a:ext cx="3621506" cy="400110"/>
          </a:xfrm>
          <a:prstGeom prst="rect">
            <a:avLst/>
          </a:prstGeom>
          <a:noFill/>
        </p:spPr>
        <p:txBody>
          <a:bodyPr wrap="square" rtlCol="0">
            <a:spAutoFit/>
          </a:bodyPr>
          <a:lstStyle/>
          <a:p>
            <a:r>
              <a:rPr lang="en-GB" sz="2000" dirty="0">
                <a:solidFill>
                  <a:srgbClr val="4472C4">
                    <a:lumMod val="50000"/>
                  </a:srgbClr>
                </a:solidFill>
                <a:latin typeface="Century Gothic" panose="020B0502020202020204" pitchFamily="34" charset="0"/>
              </a:rPr>
              <a:t>Elle roulait à vélo.</a:t>
            </a:r>
          </a:p>
        </p:txBody>
      </p:sp>
      <p:sp>
        <p:nvSpPr>
          <p:cNvPr id="6" name="TextBox 5"/>
          <p:cNvSpPr txBox="1"/>
          <p:nvPr/>
        </p:nvSpPr>
        <p:spPr>
          <a:xfrm>
            <a:off x="446101" y="2180272"/>
            <a:ext cx="3621506" cy="400110"/>
          </a:xfrm>
          <a:prstGeom prst="rect">
            <a:avLst/>
          </a:prstGeom>
          <a:noFill/>
        </p:spPr>
        <p:txBody>
          <a:bodyPr wrap="square" rtlCol="0">
            <a:spAutoFit/>
          </a:bodyPr>
          <a:lstStyle/>
          <a:p>
            <a:r>
              <a:rPr lang="en-GB" sz="2000" dirty="0">
                <a:solidFill>
                  <a:srgbClr val="4472C4">
                    <a:lumMod val="50000"/>
                  </a:srgbClr>
                </a:solidFill>
                <a:latin typeface="Century Gothic" panose="020B0502020202020204" pitchFamily="34" charset="0"/>
              </a:rPr>
              <a:t>Il est parti rapidement.</a:t>
            </a:r>
          </a:p>
        </p:txBody>
      </p:sp>
      <p:sp>
        <p:nvSpPr>
          <p:cNvPr id="8" name="TextBox 7"/>
          <p:cNvSpPr txBox="1"/>
          <p:nvPr/>
        </p:nvSpPr>
        <p:spPr>
          <a:xfrm>
            <a:off x="446100" y="2580382"/>
            <a:ext cx="4379495" cy="400110"/>
          </a:xfrm>
          <a:prstGeom prst="rect">
            <a:avLst/>
          </a:prstGeom>
          <a:noFill/>
        </p:spPr>
        <p:txBody>
          <a:bodyPr wrap="square" rtlCol="0">
            <a:spAutoFit/>
          </a:bodyPr>
          <a:lstStyle/>
          <a:p>
            <a:r>
              <a:rPr lang="en-GB" sz="2000" dirty="0">
                <a:solidFill>
                  <a:srgbClr val="4472C4">
                    <a:lumMod val="50000"/>
                  </a:srgbClr>
                </a:solidFill>
                <a:latin typeface="Century Gothic" panose="020B0502020202020204" pitchFamily="34" charset="0"/>
              </a:rPr>
              <a:t>Pompon dormait dans son panier.</a:t>
            </a:r>
          </a:p>
        </p:txBody>
      </p:sp>
      <p:sp>
        <p:nvSpPr>
          <p:cNvPr id="10" name="TextBox 9"/>
          <p:cNvSpPr txBox="1"/>
          <p:nvPr/>
        </p:nvSpPr>
        <p:spPr>
          <a:xfrm>
            <a:off x="446099" y="3390828"/>
            <a:ext cx="5641880" cy="400110"/>
          </a:xfrm>
          <a:prstGeom prst="rect">
            <a:avLst/>
          </a:prstGeom>
          <a:noFill/>
        </p:spPr>
        <p:txBody>
          <a:bodyPr wrap="square" rtlCol="0">
            <a:spAutoFit/>
          </a:bodyPr>
          <a:lstStyle/>
          <a:p>
            <a:r>
              <a:rPr lang="en-GB" sz="2000" dirty="0">
                <a:solidFill>
                  <a:srgbClr val="4472C4">
                    <a:lumMod val="50000"/>
                  </a:srgbClr>
                </a:solidFill>
                <a:latin typeface="Century Gothic" panose="020B0502020202020204" pitchFamily="34" charset="0"/>
              </a:rPr>
              <a:t>Il a rencontré un grand chien méchant.</a:t>
            </a:r>
          </a:p>
        </p:txBody>
      </p:sp>
      <p:sp>
        <p:nvSpPr>
          <p:cNvPr id="11" name="TextBox 10"/>
          <p:cNvSpPr txBox="1"/>
          <p:nvPr/>
        </p:nvSpPr>
        <p:spPr>
          <a:xfrm>
            <a:off x="454119" y="3809147"/>
            <a:ext cx="5641880" cy="400110"/>
          </a:xfrm>
          <a:prstGeom prst="rect">
            <a:avLst/>
          </a:prstGeom>
          <a:noFill/>
        </p:spPr>
        <p:txBody>
          <a:bodyPr wrap="square" rtlCol="0">
            <a:spAutoFit/>
          </a:bodyPr>
          <a:lstStyle/>
          <a:p>
            <a:r>
              <a:rPr lang="en-GB" sz="2000" dirty="0">
                <a:solidFill>
                  <a:srgbClr val="4472C4">
                    <a:lumMod val="50000"/>
                  </a:srgbClr>
                </a:solidFill>
                <a:latin typeface="Century Gothic" panose="020B0502020202020204" pitchFamily="34" charset="0"/>
              </a:rPr>
              <a:t>Elle a cherché derrière le canapé.</a:t>
            </a:r>
          </a:p>
        </p:txBody>
      </p:sp>
      <p:sp>
        <p:nvSpPr>
          <p:cNvPr id="12" name="TextBox 11"/>
          <p:cNvSpPr txBox="1"/>
          <p:nvPr/>
        </p:nvSpPr>
        <p:spPr>
          <a:xfrm>
            <a:off x="446099" y="4227466"/>
            <a:ext cx="5641880" cy="400110"/>
          </a:xfrm>
          <a:prstGeom prst="rect">
            <a:avLst/>
          </a:prstGeom>
          <a:noFill/>
        </p:spPr>
        <p:txBody>
          <a:bodyPr wrap="square" rtlCol="0">
            <a:spAutoFit/>
          </a:bodyPr>
          <a:lstStyle/>
          <a:p>
            <a:r>
              <a:rPr lang="en-GB" sz="2000" dirty="0">
                <a:solidFill>
                  <a:srgbClr val="4472C4">
                    <a:lumMod val="50000"/>
                  </a:srgbClr>
                </a:solidFill>
                <a:latin typeface="Century Gothic" panose="020B0502020202020204" pitchFamily="34" charset="0"/>
              </a:rPr>
              <a:t>Il a regardé sa nourriture.</a:t>
            </a:r>
          </a:p>
        </p:txBody>
      </p:sp>
      <p:sp>
        <p:nvSpPr>
          <p:cNvPr id="13" name="TextBox 12"/>
          <p:cNvSpPr txBox="1"/>
          <p:nvPr/>
        </p:nvSpPr>
        <p:spPr>
          <a:xfrm>
            <a:off x="454119" y="4635024"/>
            <a:ext cx="5641880" cy="400110"/>
          </a:xfrm>
          <a:prstGeom prst="rect">
            <a:avLst/>
          </a:prstGeom>
          <a:noFill/>
        </p:spPr>
        <p:txBody>
          <a:bodyPr wrap="square" rtlCol="0">
            <a:spAutoFit/>
          </a:bodyPr>
          <a:lstStyle/>
          <a:p>
            <a:r>
              <a:rPr lang="en-GB" sz="2000" dirty="0">
                <a:solidFill>
                  <a:srgbClr val="4472C4">
                    <a:lumMod val="50000"/>
                  </a:srgbClr>
                </a:solidFill>
                <a:latin typeface="Century Gothic" panose="020B0502020202020204" pitchFamily="34" charset="0"/>
              </a:rPr>
              <a:t>Elle jouait avec des maisons.</a:t>
            </a:r>
          </a:p>
        </p:txBody>
      </p:sp>
      <p:sp>
        <p:nvSpPr>
          <p:cNvPr id="14" name="TextBox 13"/>
          <p:cNvSpPr txBox="1"/>
          <p:nvPr/>
        </p:nvSpPr>
        <p:spPr>
          <a:xfrm>
            <a:off x="446099" y="5009477"/>
            <a:ext cx="5641880" cy="400110"/>
          </a:xfrm>
          <a:prstGeom prst="rect">
            <a:avLst/>
          </a:prstGeom>
          <a:noFill/>
        </p:spPr>
        <p:txBody>
          <a:bodyPr wrap="square" rtlCol="0">
            <a:spAutoFit/>
          </a:bodyPr>
          <a:lstStyle/>
          <a:p>
            <a:r>
              <a:rPr lang="en-GB" sz="2000" dirty="0">
                <a:solidFill>
                  <a:srgbClr val="4472C4">
                    <a:lumMod val="50000"/>
                  </a:srgbClr>
                </a:solidFill>
                <a:latin typeface="Century Gothic" panose="020B0502020202020204" pitchFamily="34" charset="0"/>
              </a:rPr>
              <a:t>Il est allé dans la rue.</a:t>
            </a:r>
          </a:p>
        </p:txBody>
      </p:sp>
      <p:sp>
        <p:nvSpPr>
          <p:cNvPr id="15" name="TextBox 14"/>
          <p:cNvSpPr txBox="1"/>
          <p:nvPr/>
        </p:nvSpPr>
        <p:spPr>
          <a:xfrm>
            <a:off x="454119" y="5436692"/>
            <a:ext cx="5641880" cy="400110"/>
          </a:xfrm>
          <a:prstGeom prst="rect">
            <a:avLst/>
          </a:prstGeom>
          <a:noFill/>
        </p:spPr>
        <p:txBody>
          <a:bodyPr wrap="square" rtlCol="0">
            <a:spAutoFit/>
          </a:bodyPr>
          <a:lstStyle/>
          <a:p>
            <a:r>
              <a:rPr lang="en-GB" sz="2000" dirty="0">
                <a:solidFill>
                  <a:srgbClr val="4472C4">
                    <a:lumMod val="50000"/>
                  </a:srgbClr>
                </a:solidFill>
                <a:latin typeface="Century Gothic" panose="020B0502020202020204" pitchFamily="34" charset="0"/>
              </a:rPr>
              <a:t>Elle </a:t>
            </a:r>
            <a:r>
              <a:rPr lang="en-GB" sz="2000" dirty="0" err="1">
                <a:solidFill>
                  <a:srgbClr val="4472C4">
                    <a:lumMod val="50000"/>
                  </a:srgbClr>
                </a:solidFill>
                <a:latin typeface="Century Gothic" panose="020B0502020202020204" pitchFamily="34" charset="0"/>
              </a:rPr>
              <a:t>rentrait</a:t>
            </a:r>
            <a:r>
              <a:rPr lang="en-GB" sz="2000" dirty="0">
                <a:solidFill>
                  <a:srgbClr val="4472C4">
                    <a:lumMod val="50000"/>
                  </a:srgbClr>
                </a:solidFill>
                <a:latin typeface="Century Gothic" panose="020B0502020202020204" pitchFamily="34" charset="0"/>
              </a:rPr>
              <a:t> à.la </a:t>
            </a:r>
            <a:r>
              <a:rPr lang="en-GB" sz="2000" dirty="0" err="1">
                <a:solidFill>
                  <a:srgbClr val="4472C4">
                    <a:lumMod val="50000"/>
                  </a:srgbClr>
                </a:solidFill>
                <a:latin typeface="Century Gothic" panose="020B0502020202020204" pitchFamily="34" charset="0"/>
              </a:rPr>
              <a:t>maison</a:t>
            </a:r>
            <a:r>
              <a:rPr lang="en-GB" sz="2000" dirty="0">
                <a:solidFill>
                  <a:srgbClr val="4472C4">
                    <a:lumMod val="50000"/>
                  </a:srgbClr>
                </a:solidFill>
                <a:latin typeface="Century Gothic" panose="020B0502020202020204" pitchFamily="34" charset="0"/>
              </a:rPr>
              <a:t>.</a:t>
            </a:r>
          </a:p>
        </p:txBody>
      </p:sp>
      <p:pic>
        <p:nvPicPr>
          <p:cNvPr id="16" name="Picture 2" descr="http://www.clker.com/cliparts/h/n/L/q/t/u/bright-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09309" y="1807720"/>
            <a:ext cx="311940" cy="32493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www.clker.com/cliparts/h/n/L/q/t/u/bright-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21477" y="2217858"/>
            <a:ext cx="311940" cy="32493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www.clker.com/cliparts/h/n/L/q/t/u/bright-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09309" y="2617968"/>
            <a:ext cx="311940" cy="32493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http://www.clker.com/cliparts/h/n/L/q/t/u/bright-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21477" y="3006976"/>
            <a:ext cx="311940" cy="32493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http://www.clker.com/cliparts/h/n/L/q/t/u/bright-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21477" y="3443845"/>
            <a:ext cx="311940" cy="32493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www.clker.com/cliparts/h/n/L/q/t/u/bright-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21477" y="3846733"/>
            <a:ext cx="311940" cy="32493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www.clker.com/cliparts/h/n/L/q/t/u/bright-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21477" y="4237702"/>
            <a:ext cx="311940" cy="32493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http://www.clker.com/cliparts/h/n/L/q/t/u/bright-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09309" y="4710197"/>
            <a:ext cx="311940" cy="32493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http://www.clker.com/cliparts/h/n/L/q/t/u/bright-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21477" y="5119019"/>
            <a:ext cx="311940" cy="32493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www.clker.com/cliparts/h/n/L/q/t/u/bright-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09309" y="5511865"/>
            <a:ext cx="311940" cy="3249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le 26"/>
          <p:cNvSpPr/>
          <p:nvPr/>
        </p:nvSpPr>
        <p:spPr>
          <a:xfrm>
            <a:off x="10722478" y="5882130"/>
            <a:ext cx="1423602" cy="400919"/>
          </a:xfrm>
          <a:prstGeom prst="roundRect">
            <a:avLst/>
          </a:prstGeom>
          <a:solidFill>
            <a:schemeClr val="accent5">
              <a:lumMod val="7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a:solidFill>
                  <a:prstClr val="white"/>
                </a:solidFill>
                <a:latin typeface="Century Gothic" panose="020B0502020202020204" pitchFamily="34" charset="0"/>
              </a:rPr>
              <a:t>lire</a:t>
            </a:r>
          </a:p>
        </p:txBody>
      </p:sp>
      <p:sp>
        <p:nvSpPr>
          <p:cNvPr id="28" name="TextBox 27"/>
          <p:cNvSpPr txBox="1"/>
          <p:nvPr/>
        </p:nvSpPr>
        <p:spPr>
          <a:xfrm>
            <a:off x="5043570" y="6478195"/>
            <a:ext cx="4450348" cy="276999"/>
          </a:xfrm>
          <a:prstGeom prst="rect">
            <a:avLst/>
          </a:prstGeom>
          <a:noFill/>
        </p:spPr>
        <p:txBody>
          <a:bodyPr wrap="square" rtlCol="0">
            <a:spAutoFit/>
          </a:bodyPr>
          <a:lstStyle/>
          <a:p>
            <a:pPr algn="r"/>
            <a:r>
              <a:rPr lang="en-GB" sz="1200" dirty="0">
                <a:solidFill>
                  <a:prstClr val="white"/>
                </a:solidFill>
                <a:latin typeface="Century Gothic" panose="020B0502020202020204" pitchFamily="34" charset="0"/>
              </a:rPr>
              <a:t>Stephen Owen / Emma Marsden / Nick Avery</a:t>
            </a:r>
          </a:p>
        </p:txBody>
      </p:sp>
    </p:spTree>
    <p:extLst>
      <p:ext uri="{BB962C8B-B14F-4D97-AF65-F5344CB8AC3E}">
        <p14:creationId xmlns:p14="http://schemas.microsoft.com/office/powerpoint/2010/main" val="1663126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rot="21448321">
            <a:off x="5049242" y="834572"/>
            <a:ext cx="2579728" cy="2441323"/>
          </a:xfrm>
          <a:prstGeom prst="rect">
            <a:avLst/>
          </a:prstGeom>
          <a:ln w="25400">
            <a:solidFill>
              <a:schemeClr val="accent1"/>
            </a:solidFill>
          </a:ln>
        </p:spPr>
      </p:pic>
      <p:pic>
        <p:nvPicPr>
          <p:cNvPr id="5" name="Picture 4"/>
          <p:cNvPicPr>
            <a:picLocks noChangeAspect="1"/>
          </p:cNvPicPr>
          <p:nvPr/>
        </p:nvPicPr>
        <p:blipFill>
          <a:blip r:embed="rId4"/>
          <a:stretch>
            <a:fillRect/>
          </a:stretch>
        </p:blipFill>
        <p:spPr>
          <a:xfrm rot="21339425">
            <a:off x="9339871" y="3079790"/>
            <a:ext cx="1981703" cy="2947100"/>
          </a:xfrm>
          <a:prstGeom prst="rect">
            <a:avLst/>
          </a:prstGeom>
          <a:ln w="25400">
            <a:solidFill>
              <a:schemeClr val="accent1"/>
            </a:solidFill>
          </a:ln>
        </p:spPr>
      </p:pic>
      <p:pic>
        <p:nvPicPr>
          <p:cNvPr id="7" name="Picture 6"/>
          <p:cNvPicPr>
            <a:picLocks noChangeAspect="1"/>
          </p:cNvPicPr>
          <p:nvPr/>
        </p:nvPicPr>
        <p:blipFill>
          <a:blip r:embed="rId5"/>
          <a:stretch>
            <a:fillRect/>
          </a:stretch>
        </p:blipFill>
        <p:spPr>
          <a:xfrm rot="21388531">
            <a:off x="2575854" y="3372675"/>
            <a:ext cx="2656415" cy="2645867"/>
          </a:xfrm>
          <a:prstGeom prst="rect">
            <a:avLst/>
          </a:prstGeom>
          <a:ln w="25400">
            <a:solidFill>
              <a:schemeClr val="accent1"/>
            </a:solidFill>
          </a:ln>
        </p:spPr>
      </p:pic>
      <p:sp>
        <p:nvSpPr>
          <p:cNvPr id="8" name="Cloud Callout 7"/>
          <p:cNvSpPr/>
          <p:nvPr/>
        </p:nvSpPr>
        <p:spPr>
          <a:xfrm>
            <a:off x="2623179" y="2430567"/>
            <a:ext cx="2375192" cy="933507"/>
          </a:xfrm>
          <a:prstGeom prst="cloudCallout">
            <a:avLst>
              <a:gd name="adj1" fmla="val 2879"/>
              <a:gd name="adj2" fmla="val 1192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9" name="TextBox 8"/>
          <p:cNvSpPr txBox="1"/>
          <p:nvPr/>
        </p:nvSpPr>
        <p:spPr>
          <a:xfrm>
            <a:off x="2830968" y="2617398"/>
            <a:ext cx="2167403"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Pompon ???</a:t>
            </a:r>
          </a:p>
        </p:txBody>
      </p:sp>
      <p:sp>
        <p:nvSpPr>
          <p:cNvPr id="10" name="Action Button: Custom 9">
            <a:hlinkClick r:id="" action="ppaction://noaction" highlightClick="1">
              <a:snd r:embed="rId6" name="1. Il grimpait dans un arbre.wav"/>
            </a:hlinkClick>
          </p:cNvPr>
          <p:cNvSpPr/>
          <p:nvPr/>
        </p:nvSpPr>
        <p:spPr>
          <a:xfrm>
            <a:off x="362647" y="977248"/>
            <a:ext cx="414926" cy="366847"/>
          </a:xfrm>
          <a:prstGeom prst="actionButtonBlank">
            <a:avLst/>
          </a:prstGeom>
          <a:solidFill>
            <a:schemeClr val="accent5"/>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1</a:t>
            </a:r>
          </a:p>
        </p:txBody>
      </p:sp>
      <p:sp>
        <p:nvSpPr>
          <p:cNvPr id="11" name="Action Button: Custom 10">
            <a:hlinkClick r:id="" action="ppaction://noaction" highlightClick="1">
              <a:snd r:embed="rId7" name="2. Il entrait dans la maison.wav"/>
            </a:hlinkClick>
          </p:cNvPr>
          <p:cNvSpPr/>
          <p:nvPr/>
        </p:nvSpPr>
        <p:spPr>
          <a:xfrm>
            <a:off x="362647" y="1403820"/>
            <a:ext cx="414926" cy="366847"/>
          </a:xfrm>
          <a:prstGeom prst="actionButtonBlank">
            <a:avLst/>
          </a:prstGeom>
          <a:solidFill>
            <a:schemeClr val="accent5"/>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2 </a:t>
            </a:r>
          </a:p>
        </p:txBody>
      </p:sp>
      <p:sp>
        <p:nvSpPr>
          <p:cNvPr id="12" name="Action Button: Custom 11">
            <a:hlinkClick r:id="" action="ppaction://noaction" highlightClick="1">
              <a:snd r:embed="rId8" name="3. Nathalie a cherché Pompon dans la rue.wav"/>
            </a:hlinkClick>
          </p:cNvPr>
          <p:cNvSpPr/>
          <p:nvPr/>
        </p:nvSpPr>
        <p:spPr>
          <a:xfrm>
            <a:off x="362647" y="1811895"/>
            <a:ext cx="414926" cy="366847"/>
          </a:xfrm>
          <a:prstGeom prst="actionButtonBlank">
            <a:avLst/>
          </a:prstGeom>
          <a:solidFill>
            <a:schemeClr val="accent5"/>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3</a:t>
            </a:r>
          </a:p>
        </p:txBody>
      </p:sp>
      <p:sp>
        <p:nvSpPr>
          <p:cNvPr id="13" name="Action Button: Custom 12">
            <a:hlinkClick r:id="" action="ppaction://noaction" highlightClick="1">
              <a:snd r:embed="rId9" name="4. Elle a cherché Pompon dans le jardin.wav"/>
            </a:hlinkClick>
          </p:cNvPr>
          <p:cNvSpPr/>
          <p:nvPr/>
        </p:nvSpPr>
        <p:spPr>
          <a:xfrm>
            <a:off x="362647" y="2238467"/>
            <a:ext cx="414926" cy="366847"/>
          </a:xfrm>
          <a:prstGeom prst="actionButtonBlank">
            <a:avLst/>
          </a:prstGeom>
          <a:solidFill>
            <a:schemeClr val="accent5"/>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4</a:t>
            </a:r>
          </a:p>
        </p:txBody>
      </p:sp>
      <p:sp>
        <p:nvSpPr>
          <p:cNvPr id="14" name="Action Button: Custom 13">
            <a:hlinkClick r:id="" action="ppaction://noaction" highlightClick="1">
              <a:snd r:embed="rId10" name="5. Nathalie et Pompon étaient contents.wav"/>
            </a:hlinkClick>
          </p:cNvPr>
          <p:cNvSpPr/>
          <p:nvPr/>
        </p:nvSpPr>
        <p:spPr>
          <a:xfrm>
            <a:off x="362647" y="2646542"/>
            <a:ext cx="414926" cy="366847"/>
          </a:xfrm>
          <a:prstGeom prst="actionButtonBlank">
            <a:avLst/>
          </a:prstGeom>
          <a:solidFill>
            <a:schemeClr val="accent5"/>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5</a:t>
            </a:r>
          </a:p>
        </p:txBody>
      </p:sp>
      <p:pic>
        <p:nvPicPr>
          <p:cNvPr id="21" name="Picture 20"/>
          <p:cNvPicPr>
            <a:picLocks noChangeAspect="1"/>
          </p:cNvPicPr>
          <p:nvPr/>
        </p:nvPicPr>
        <p:blipFill>
          <a:blip r:embed="rId11"/>
          <a:stretch>
            <a:fillRect/>
          </a:stretch>
        </p:blipFill>
        <p:spPr>
          <a:xfrm rot="308946">
            <a:off x="7808394" y="512390"/>
            <a:ext cx="3706248" cy="2487234"/>
          </a:xfrm>
          <a:prstGeom prst="rect">
            <a:avLst/>
          </a:prstGeom>
          <a:ln w="25400">
            <a:solidFill>
              <a:schemeClr val="accent1"/>
            </a:solidFill>
          </a:ln>
        </p:spPr>
      </p:pic>
      <p:sp>
        <p:nvSpPr>
          <p:cNvPr id="23" name="Cloud Callout 22"/>
          <p:cNvSpPr/>
          <p:nvPr/>
        </p:nvSpPr>
        <p:spPr>
          <a:xfrm>
            <a:off x="9510345" y="43741"/>
            <a:ext cx="2375192" cy="933507"/>
          </a:xfrm>
          <a:prstGeom prst="cloudCallout">
            <a:avLst>
              <a:gd name="adj1" fmla="val -43111"/>
              <a:gd name="adj2" fmla="val 9025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4" name="TextBox 23"/>
          <p:cNvSpPr txBox="1"/>
          <p:nvPr/>
        </p:nvSpPr>
        <p:spPr>
          <a:xfrm>
            <a:off x="9718134" y="207691"/>
            <a:ext cx="2167403"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Pompon ???</a:t>
            </a:r>
          </a:p>
        </p:txBody>
      </p:sp>
      <p:pic>
        <p:nvPicPr>
          <p:cNvPr id="26" name="Picture 25"/>
          <p:cNvPicPr>
            <a:picLocks noChangeAspect="1"/>
          </p:cNvPicPr>
          <p:nvPr/>
        </p:nvPicPr>
        <p:blipFill>
          <a:blip r:embed="rId12"/>
          <a:stretch>
            <a:fillRect/>
          </a:stretch>
        </p:blipFill>
        <p:spPr>
          <a:xfrm rot="265540">
            <a:off x="5192876" y="3625306"/>
            <a:ext cx="4201762" cy="2491890"/>
          </a:xfrm>
          <a:prstGeom prst="rect">
            <a:avLst/>
          </a:prstGeom>
          <a:ln w="25400">
            <a:solidFill>
              <a:schemeClr val="accent1"/>
            </a:solidFill>
          </a:ln>
        </p:spPr>
      </p:pic>
      <p:sp>
        <p:nvSpPr>
          <p:cNvPr id="27" name="TextBox 26"/>
          <p:cNvSpPr txBox="1"/>
          <p:nvPr/>
        </p:nvSpPr>
        <p:spPr>
          <a:xfrm>
            <a:off x="172533" y="19743"/>
            <a:ext cx="11573449" cy="830997"/>
          </a:xfrm>
          <a:prstGeom prst="rect">
            <a:avLst/>
          </a:prstGeom>
          <a:noFill/>
        </p:spPr>
        <p:txBody>
          <a:bodyPr wrap="square" rtlCol="0">
            <a:spAutoFit/>
          </a:bodyPr>
          <a:lstStyle/>
          <a:p>
            <a:r>
              <a:rPr lang="en-GB" sz="2400" dirty="0">
                <a:solidFill>
                  <a:srgbClr val="4472C4">
                    <a:lumMod val="50000"/>
                  </a:srgbClr>
                </a:solidFill>
                <a:latin typeface="Century Gothic" panose="020B0502020202020204" pitchFamily="34" charset="0"/>
              </a:rPr>
              <a:t>Here are some pictures from the story. </a:t>
            </a:r>
          </a:p>
          <a:p>
            <a:r>
              <a:rPr lang="en-GB" sz="2400" dirty="0">
                <a:solidFill>
                  <a:srgbClr val="4472C4">
                    <a:lumMod val="50000"/>
                  </a:srgbClr>
                </a:solidFill>
                <a:latin typeface="Century Gothic" panose="020B0502020202020204" pitchFamily="34" charset="0"/>
              </a:rPr>
              <a:t>Match them to the sentences you hear in French.</a:t>
            </a:r>
          </a:p>
        </p:txBody>
      </p:sp>
      <p:sp>
        <p:nvSpPr>
          <p:cNvPr id="28" name="Action Button: Custom 27">
            <a:hlinkClick r:id="" action="ppaction://noaction" highlightClick="1">
              <a:snd r:embed="rId13" name="6. Elle a demandé a une grenouille.wav"/>
            </a:hlinkClick>
          </p:cNvPr>
          <p:cNvSpPr/>
          <p:nvPr/>
        </p:nvSpPr>
        <p:spPr>
          <a:xfrm>
            <a:off x="362647" y="3054617"/>
            <a:ext cx="414926" cy="366847"/>
          </a:xfrm>
          <a:prstGeom prst="actionButtonBlank">
            <a:avLst/>
          </a:prstGeom>
          <a:solidFill>
            <a:schemeClr val="accent5"/>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6</a:t>
            </a:r>
          </a:p>
        </p:txBody>
      </p:sp>
      <p:pic>
        <p:nvPicPr>
          <p:cNvPr id="29" name="Picture 28"/>
          <p:cNvPicPr>
            <a:picLocks noChangeAspect="1"/>
          </p:cNvPicPr>
          <p:nvPr/>
        </p:nvPicPr>
        <p:blipFill>
          <a:blip r:embed="rId14"/>
          <a:stretch>
            <a:fillRect/>
          </a:stretch>
        </p:blipFill>
        <p:spPr>
          <a:xfrm rot="332832">
            <a:off x="253139" y="3559661"/>
            <a:ext cx="2136318" cy="2683855"/>
          </a:xfrm>
          <a:prstGeom prst="rect">
            <a:avLst/>
          </a:prstGeom>
          <a:ln w="25400">
            <a:solidFill>
              <a:schemeClr val="accent1"/>
            </a:solidFill>
          </a:ln>
        </p:spPr>
      </p:pic>
      <p:sp>
        <p:nvSpPr>
          <p:cNvPr id="30" name="TextBox 29"/>
          <p:cNvSpPr txBox="1"/>
          <p:nvPr/>
        </p:nvSpPr>
        <p:spPr>
          <a:xfrm>
            <a:off x="7215980" y="785990"/>
            <a:ext cx="338667" cy="400110"/>
          </a:xfrm>
          <a:prstGeom prst="rect">
            <a:avLst/>
          </a:prstGeom>
          <a:noFill/>
        </p:spPr>
        <p:txBody>
          <a:bodyPr wrap="square" rtlCol="0">
            <a:spAutoFit/>
          </a:bodyPr>
          <a:lstStyle/>
          <a:p>
            <a:r>
              <a:rPr lang="en-GB" sz="2000" b="1" dirty="0">
                <a:solidFill>
                  <a:srgbClr val="4472C4">
                    <a:lumMod val="50000"/>
                  </a:srgbClr>
                </a:solidFill>
                <a:latin typeface="Century Gothic" panose="020B0502020202020204" pitchFamily="34" charset="0"/>
              </a:rPr>
              <a:t>A</a:t>
            </a:r>
          </a:p>
        </p:txBody>
      </p:sp>
      <p:sp>
        <p:nvSpPr>
          <p:cNvPr id="31" name="TextBox 30"/>
          <p:cNvSpPr txBox="1"/>
          <p:nvPr/>
        </p:nvSpPr>
        <p:spPr>
          <a:xfrm rot="483969">
            <a:off x="10934767" y="981928"/>
            <a:ext cx="338667" cy="400110"/>
          </a:xfrm>
          <a:prstGeom prst="rect">
            <a:avLst/>
          </a:prstGeom>
          <a:noFill/>
        </p:spPr>
        <p:txBody>
          <a:bodyPr wrap="square" rtlCol="0">
            <a:spAutoFit/>
          </a:bodyPr>
          <a:lstStyle/>
          <a:p>
            <a:r>
              <a:rPr lang="en-GB" sz="2000" b="1" dirty="0">
                <a:solidFill>
                  <a:srgbClr val="4472C4">
                    <a:lumMod val="50000"/>
                  </a:srgbClr>
                </a:solidFill>
                <a:latin typeface="Century Gothic" panose="020B0502020202020204" pitchFamily="34" charset="0"/>
              </a:rPr>
              <a:t>B</a:t>
            </a:r>
          </a:p>
        </p:txBody>
      </p:sp>
      <p:sp>
        <p:nvSpPr>
          <p:cNvPr id="32" name="TextBox 31"/>
          <p:cNvSpPr txBox="1"/>
          <p:nvPr/>
        </p:nvSpPr>
        <p:spPr>
          <a:xfrm rot="544029">
            <a:off x="2146094" y="3593376"/>
            <a:ext cx="338667" cy="400110"/>
          </a:xfrm>
          <a:prstGeom prst="rect">
            <a:avLst/>
          </a:prstGeom>
          <a:noFill/>
        </p:spPr>
        <p:txBody>
          <a:bodyPr wrap="square" rtlCol="0">
            <a:spAutoFit/>
          </a:bodyPr>
          <a:lstStyle/>
          <a:p>
            <a:r>
              <a:rPr lang="en-GB" sz="2000" b="1" dirty="0">
                <a:solidFill>
                  <a:srgbClr val="4472C4">
                    <a:lumMod val="50000"/>
                  </a:srgbClr>
                </a:solidFill>
                <a:latin typeface="Century Gothic" panose="020B0502020202020204" pitchFamily="34" charset="0"/>
              </a:rPr>
              <a:t>C</a:t>
            </a:r>
          </a:p>
        </p:txBody>
      </p:sp>
      <p:sp>
        <p:nvSpPr>
          <p:cNvPr id="33" name="TextBox 32"/>
          <p:cNvSpPr txBox="1"/>
          <p:nvPr/>
        </p:nvSpPr>
        <p:spPr>
          <a:xfrm rot="21398404">
            <a:off x="4659112" y="3527580"/>
            <a:ext cx="338667" cy="400110"/>
          </a:xfrm>
          <a:prstGeom prst="rect">
            <a:avLst/>
          </a:prstGeom>
          <a:noFill/>
        </p:spPr>
        <p:txBody>
          <a:bodyPr wrap="square" rtlCol="0">
            <a:spAutoFit/>
          </a:bodyPr>
          <a:lstStyle/>
          <a:p>
            <a:r>
              <a:rPr lang="en-GB" sz="2000" b="1" dirty="0">
                <a:solidFill>
                  <a:srgbClr val="4472C4">
                    <a:lumMod val="50000"/>
                  </a:srgbClr>
                </a:solidFill>
                <a:latin typeface="Century Gothic" panose="020B0502020202020204" pitchFamily="34" charset="0"/>
              </a:rPr>
              <a:t>D</a:t>
            </a:r>
          </a:p>
        </p:txBody>
      </p:sp>
      <p:sp>
        <p:nvSpPr>
          <p:cNvPr id="34" name="TextBox 33"/>
          <p:cNvSpPr txBox="1"/>
          <p:nvPr/>
        </p:nvSpPr>
        <p:spPr>
          <a:xfrm rot="378841">
            <a:off x="9021132" y="3801649"/>
            <a:ext cx="338667" cy="400110"/>
          </a:xfrm>
          <a:prstGeom prst="rect">
            <a:avLst/>
          </a:prstGeom>
          <a:noFill/>
        </p:spPr>
        <p:txBody>
          <a:bodyPr wrap="square" rtlCol="0">
            <a:spAutoFit/>
          </a:bodyPr>
          <a:lstStyle/>
          <a:p>
            <a:r>
              <a:rPr lang="en-GB" sz="2000" b="1" dirty="0">
                <a:solidFill>
                  <a:srgbClr val="4472C4">
                    <a:lumMod val="50000"/>
                  </a:srgbClr>
                </a:solidFill>
                <a:latin typeface="Century Gothic" panose="020B0502020202020204" pitchFamily="34" charset="0"/>
              </a:rPr>
              <a:t>E</a:t>
            </a:r>
          </a:p>
        </p:txBody>
      </p:sp>
      <p:sp>
        <p:nvSpPr>
          <p:cNvPr id="35" name="TextBox 34"/>
          <p:cNvSpPr txBox="1"/>
          <p:nvPr/>
        </p:nvSpPr>
        <p:spPr>
          <a:xfrm rot="21398404">
            <a:off x="10924478" y="5441359"/>
            <a:ext cx="338667" cy="400110"/>
          </a:xfrm>
          <a:prstGeom prst="rect">
            <a:avLst/>
          </a:prstGeom>
          <a:noFill/>
        </p:spPr>
        <p:txBody>
          <a:bodyPr wrap="square" rtlCol="0">
            <a:spAutoFit/>
          </a:bodyPr>
          <a:lstStyle/>
          <a:p>
            <a:r>
              <a:rPr lang="en-GB" sz="2000" b="1" dirty="0">
                <a:solidFill>
                  <a:srgbClr val="4472C4">
                    <a:lumMod val="50000"/>
                  </a:srgbClr>
                </a:solidFill>
                <a:latin typeface="Century Gothic" panose="020B0502020202020204" pitchFamily="34" charset="0"/>
              </a:rPr>
              <a:t>F</a:t>
            </a:r>
          </a:p>
        </p:txBody>
      </p:sp>
      <p:sp>
        <p:nvSpPr>
          <p:cNvPr id="36" name="Rounded Rectangle 35"/>
          <p:cNvSpPr/>
          <p:nvPr/>
        </p:nvSpPr>
        <p:spPr>
          <a:xfrm>
            <a:off x="10753834" y="5957535"/>
            <a:ext cx="1423602" cy="400919"/>
          </a:xfrm>
          <a:prstGeom prst="roundRect">
            <a:avLst/>
          </a:prstGeom>
          <a:solidFill>
            <a:schemeClr val="accent5">
              <a:lumMod val="7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a:solidFill>
                  <a:prstClr val="white"/>
                </a:solidFill>
                <a:latin typeface="Century Gothic" panose="020B0502020202020204" pitchFamily="34" charset="0"/>
              </a:rPr>
              <a:t>écouter</a:t>
            </a:r>
          </a:p>
        </p:txBody>
      </p:sp>
      <p:sp>
        <p:nvSpPr>
          <p:cNvPr id="6" name="TextBox 5"/>
          <p:cNvSpPr txBox="1"/>
          <p:nvPr/>
        </p:nvSpPr>
        <p:spPr>
          <a:xfrm>
            <a:off x="950495" y="977248"/>
            <a:ext cx="914400" cy="400110"/>
          </a:xfrm>
          <a:prstGeom prst="rect">
            <a:avLst/>
          </a:prstGeom>
          <a:noFill/>
        </p:spPr>
        <p:txBody>
          <a:bodyPr wrap="square" rtlCol="0">
            <a:spAutoFit/>
          </a:bodyPr>
          <a:lstStyle/>
          <a:p>
            <a:r>
              <a:rPr lang="en-GB" sz="2000" b="1" dirty="0">
                <a:solidFill>
                  <a:srgbClr val="1F4E79"/>
                </a:solidFill>
                <a:latin typeface="Century Gothic" panose="020B0502020202020204" pitchFamily="34" charset="0"/>
              </a:rPr>
              <a:t>1=F</a:t>
            </a:r>
          </a:p>
        </p:txBody>
      </p:sp>
      <p:sp>
        <p:nvSpPr>
          <p:cNvPr id="37" name="TextBox 36"/>
          <p:cNvSpPr txBox="1"/>
          <p:nvPr/>
        </p:nvSpPr>
        <p:spPr>
          <a:xfrm>
            <a:off x="950495" y="1403820"/>
            <a:ext cx="914400" cy="400110"/>
          </a:xfrm>
          <a:prstGeom prst="rect">
            <a:avLst/>
          </a:prstGeom>
          <a:noFill/>
        </p:spPr>
        <p:txBody>
          <a:bodyPr wrap="square" rtlCol="0">
            <a:spAutoFit/>
          </a:bodyPr>
          <a:lstStyle/>
          <a:p>
            <a:r>
              <a:rPr lang="en-GB" sz="2000" b="1" dirty="0">
                <a:solidFill>
                  <a:srgbClr val="1F4E79"/>
                </a:solidFill>
                <a:latin typeface="Century Gothic" panose="020B0502020202020204" pitchFamily="34" charset="0"/>
              </a:rPr>
              <a:t>2=A</a:t>
            </a:r>
          </a:p>
        </p:txBody>
      </p:sp>
      <p:sp>
        <p:nvSpPr>
          <p:cNvPr id="38" name="TextBox 37"/>
          <p:cNvSpPr txBox="1"/>
          <p:nvPr/>
        </p:nvSpPr>
        <p:spPr>
          <a:xfrm>
            <a:off x="950494" y="1817619"/>
            <a:ext cx="914400" cy="400110"/>
          </a:xfrm>
          <a:prstGeom prst="rect">
            <a:avLst/>
          </a:prstGeom>
          <a:noFill/>
        </p:spPr>
        <p:txBody>
          <a:bodyPr wrap="square" rtlCol="0">
            <a:spAutoFit/>
          </a:bodyPr>
          <a:lstStyle/>
          <a:p>
            <a:r>
              <a:rPr lang="en-GB" sz="2000" b="1" dirty="0">
                <a:solidFill>
                  <a:srgbClr val="1F4E79"/>
                </a:solidFill>
                <a:latin typeface="Century Gothic" panose="020B0502020202020204" pitchFamily="34" charset="0"/>
              </a:rPr>
              <a:t>3=D</a:t>
            </a:r>
          </a:p>
        </p:txBody>
      </p:sp>
      <p:sp>
        <p:nvSpPr>
          <p:cNvPr id="39" name="TextBox 38"/>
          <p:cNvSpPr txBox="1"/>
          <p:nvPr/>
        </p:nvSpPr>
        <p:spPr>
          <a:xfrm>
            <a:off x="973198" y="2257880"/>
            <a:ext cx="914400" cy="400110"/>
          </a:xfrm>
          <a:prstGeom prst="rect">
            <a:avLst/>
          </a:prstGeom>
          <a:noFill/>
        </p:spPr>
        <p:txBody>
          <a:bodyPr wrap="square" rtlCol="0">
            <a:spAutoFit/>
          </a:bodyPr>
          <a:lstStyle/>
          <a:p>
            <a:r>
              <a:rPr lang="en-GB" sz="2000" b="1" dirty="0">
                <a:solidFill>
                  <a:srgbClr val="1F4E79"/>
                </a:solidFill>
                <a:latin typeface="Century Gothic" panose="020B0502020202020204" pitchFamily="34" charset="0"/>
              </a:rPr>
              <a:t>4=B</a:t>
            </a:r>
          </a:p>
        </p:txBody>
      </p:sp>
      <p:sp>
        <p:nvSpPr>
          <p:cNvPr id="40" name="TextBox 39"/>
          <p:cNvSpPr txBox="1"/>
          <p:nvPr/>
        </p:nvSpPr>
        <p:spPr>
          <a:xfrm>
            <a:off x="976285" y="2649795"/>
            <a:ext cx="914400" cy="400110"/>
          </a:xfrm>
          <a:prstGeom prst="rect">
            <a:avLst/>
          </a:prstGeom>
          <a:noFill/>
        </p:spPr>
        <p:txBody>
          <a:bodyPr wrap="square" rtlCol="0">
            <a:spAutoFit/>
          </a:bodyPr>
          <a:lstStyle/>
          <a:p>
            <a:r>
              <a:rPr lang="en-GB" sz="2000" b="1" dirty="0">
                <a:solidFill>
                  <a:srgbClr val="1F4E79"/>
                </a:solidFill>
                <a:latin typeface="Century Gothic" panose="020B0502020202020204" pitchFamily="34" charset="0"/>
              </a:rPr>
              <a:t>5=E</a:t>
            </a:r>
          </a:p>
        </p:txBody>
      </p:sp>
      <p:sp>
        <p:nvSpPr>
          <p:cNvPr id="41" name="TextBox 40"/>
          <p:cNvSpPr txBox="1"/>
          <p:nvPr/>
        </p:nvSpPr>
        <p:spPr>
          <a:xfrm>
            <a:off x="954614" y="3044412"/>
            <a:ext cx="914400" cy="400110"/>
          </a:xfrm>
          <a:prstGeom prst="rect">
            <a:avLst/>
          </a:prstGeom>
          <a:noFill/>
        </p:spPr>
        <p:txBody>
          <a:bodyPr wrap="square" rtlCol="0">
            <a:spAutoFit/>
          </a:bodyPr>
          <a:lstStyle/>
          <a:p>
            <a:r>
              <a:rPr lang="en-GB" sz="2000" b="1" dirty="0">
                <a:solidFill>
                  <a:srgbClr val="1F4E79"/>
                </a:solidFill>
                <a:latin typeface="Century Gothic" panose="020B0502020202020204" pitchFamily="34" charset="0"/>
              </a:rPr>
              <a:t>6=C</a:t>
            </a:r>
          </a:p>
        </p:txBody>
      </p:sp>
      <p:sp>
        <p:nvSpPr>
          <p:cNvPr id="42" name="TextBox 41"/>
          <p:cNvSpPr txBox="1"/>
          <p:nvPr/>
        </p:nvSpPr>
        <p:spPr>
          <a:xfrm>
            <a:off x="5043570" y="6478195"/>
            <a:ext cx="4450348" cy="276999"/>
          </a:xfrm>
          <a:prstGeom prst="rect">
            <a:avLst/>
          </a:prstGeom>
          <a:noFill/>
        </p:spPr>
        <p:txBody>
          <a:bodyPr wrap="square" rtlCol="0">
            <a:spAutoFit/>
          </a:bodyPr>
          <a:lstStyle/>
          <a:p>
            <a:pPr algn="r"/>
            <a:r>
              <a:rPr lang="en-GB" sz="1200" dirty="0">
                <a:solidFill>
                  <a:prstClr val="white"/>
                </a:solidFill>
                <a:latin typeface="Century Gothic" panose="020B0502020202020204" pitchFamily="34" charset="0"/>
              </a:rPr>
              <a:t>Stephen Owen / Emma Marsden / Nick Avery</a:t>
            </a:r>
          </a:p>
        </p:txBody>
      </p:sp>
    </p:spTree>
    <p:extLst>
      <p:ext uri="{BB962C8B-B14F-4D97-AF65-F5344CB8AC3E}">
        <p14:creationId xmlns:p14="http://schemas.microsoft.com/office/powerpoint/2010/main" val="3749685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7" grpId="0"/>
      <p:bldP spid="38" grpId="0"/>
      <p:bldP spid="39" grpId="0"/>
      <p:bldP spid="40" grpId="0"/>
      <p:bldP spid="4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31970" y="1781700"/>
            <a:ext cx="6757363" cy="523220"/>
          </a:xfrm>
          <a:prstGeom prst="rect">
            <a:avLst/>
          </a:prstGeom>
          <a:noFill/>
        </p:spPr>
        <p:txBody>
          <a:bodyPr wrap="square" rtlCol="0">
            <a:spAutoFit/>
          </a:bodyPr>
          <a:lstStyle/>
          <a:p>
            <a:r>
              <a:rPr lang="en-GB" sz="2800" dirty="0">
                <a:solidFill>
                  <a:srgbClr val="4472C4">
                    <a:lumMod val="50000"/>
                  </a:srgbClr>
                </a:solidFill>
                <a:latin typeface="Century Gothic" panose="020B0502020202020204" pitchFamily="34" charset="0"/>
              </a:rPr>
              <a:t> </a:t>
            </a:r>
            <a:r>
              <a:rPr lang="en-GB" sz="2800" dirty="0" err="1">
                <a:solidFill>
                  <a:srgbClr val="4472C4">
                    <a:lumMod val="50000"/>
                  </a:srgbClr>
                </a:solidFill>
                <a:latin typeface="Century Gothic" panose="020B0502020202020204" pitchFamily="34" charset="0"/>
              </a:rPr>
              <a:t>Il________________dans</a:t>
            </a:r>
            <a:r>
              <a:rPr lang="en-GB" sz="2800" dirty="0">
                <a:solidFill>
                  <a:srgbClr val="4472C4">
                    <a:lumMod val="50000"/>
                  </a:srgbClr>
                </a:solidFill>
                <a:latin typeface="Century Gothic" panose="020B0502020202020204" pitchFamily="34" charset="0"/>
              </a:rPr>
              <a:t> un arbre.</a:t>
            </a:r>
            <a:endParaRPr lang="en-GB" sz="2000" dirty="0">
              <a:solidFill>
                <a:srgbClr val="4472C4">
                  <a:lumMod val="50000"/>
                </a:srgbClr>
              </a:solidFill>
              <a:latin typeface="Century Gothic" panose="020B0502020202020204" pitchFamily="34" charset="0"/>
            </a:endParaRPr>
          </a:p>
        </p:txBody>
      </p:sp>
      <p:sp>
        <p:nvSpPr>
          <p:cNvPr id="4" name="TextBox 3"/>
          <p:cNvSpPr txBox="1"/>
          <p:nvPr/>
        </p:nvSpPr>
        <p:spPr>
          <a:xfrm>
            <a:off x="1031970" y="2406879"/>
            <a:ext cx="11351941" cy="523220"/>
          </a:xfrm>
          <a:prstGeom prst="rect">
            <a:avLst/>
          </a:prstGeom>
          <a:noFill/>
        </p:spPr>
        <p:txBody>
          <a:bodyPr wrap="square" rtlCol="0">
            <a:spAutoFit/>
          </a:bodyPr>
          <a:lstStyle/>
          <a:p>
            <a:r>
              <a:rPr lang="en-GB" sz="2800" dirty="0">
                <a:solidFill>
                  <a:srgbClr val="4472C4">
                    <a:lumMod val="50000"/>
                  </a:srgbClr>
                </a:solidFill>
                <a:latin typeface="Century Gothic" panose="020B0502020202020204" pitchFamily="34" charset="0"/>
              </a:rPr>
              <a:t> Il _____________dans la </a:t>
            </a:r>
            <a:r>
              <a:rPr lang="en-GB" sz="2800" dirty="0" err="1">
                <a:solidFill>
                  <a:srgbClr val="4472C4">
                    <a:lumMod val="50000"/>
                  </a:srgbClr>
                </a:solidFill>
                <a:latin typeface="Century Gothic" panose="020B0502020202020204" pitchFamily="34" charset="0"/>
              </a:rPr>
              <a:t>maison</a:t>
            </a:r>
            <a:r>
              <a:rPr lang="en-GB" sz="2800" dirty="0">
                <a:solidFill>
                  <a:srgbClr val="4472C4">
                    <a:lumMod val="50000"/>
                  </a:srgbClr>
                </a:solidFill>
                <a:latin typeface="Century Gothic" panose="020B0502020202020204" pitchFamily="34" charset="0"/>
              </a:rPr>
              <a:t>.</a:t>
            </a:r>
            <a:endParaRPr lang="en-GB" sz="2000" dirty="0">
              <a:solidFill>
                <a:srgbClr val="4472C4">
                  <a:lumMod val="50000"/>
                </a:srgbClr>
              </a:solidFill>
              <a:latin typeface="Century Gothic" panose="020B0502020202020204" pitchFamily="34" charset="0"/>
            </a:endParaRPr>
          </a:p>
        </p:txBody>
      </p:sp>
      <p:sp>
        <p:nvSpPr>
          <p:cNvPr id="5" name="TextBox 4"/>
          <p:cNvSpPr txBox="1"/>
          <p:nvPr/>
        </p:nvSpPr>
        <p:spPr>
          <a:xfrm>
            <a:off x="1031969" y="2997248"/>
            <a:ext cx="12345363" cy="523220"/>
          </a:xfrm>
          <a:prstGeom prst="rect">
            <a:avLst/>
          </a:prstGeom>
          <a:noFill/>
        </p:spPr>
        <p:txBody>
          <a:bodyPr wrap="square" rtlCol="0">
            <a:spAutoFit/>
          </a:bodyPr>
          <a:lstStyle/>
          <a:p>
            <a:r>
              <a:rPr lang="en-GB" sz="2800" dirty="0">
                <a:solidFill>
                  <a:srgbClr val="4472C4">
                    <a:lumMod val="50000"/>
                  </a:srgbClr>
                </a:solidFill>
                <a:latin typeface="Century Gothic" panose="020B0502020202020204" pitchFamily="34" charset="0"/>
              </a:rPr>
              <a:t> Nathalie ________________Pompon dans la rue.</a:t>
            </a:r>
            <a:endParaRPr lang="en-GB" sz="2000" dirty="0">
              <a:solidFill>
                <a:srgbClr val="4472C4">
                  <a:lumMod val="50000"/>
                </a:srgbClr>
              </a:solidFill>
              <a:latin typeface="Century Gothic" panose="020B0502020202020204" pitchFamily="34" charset="0"/>
            </a:endParaRPr>
          </a:p>
        </p:txBody>
      </p:sp>
      <p:sp>
        <p:nvSpPr>
          <p:cNvPr id="6" name="TextBox 5"/>
          <p:cNvSpPr txBox="1"/>
          <p:nvPr/>
        </p:nvSpPr>
        <p:spPr>
          <a:xfrm>
            <a:off x="1031970" y="3596543"/>
            <a:ext cx="12063141" cy="523220"/>
          </a:xfrm>
          <a:prstGeom prst="rect">
            <a:avLst/>
          </a:prstGeom>
          <a:noFill/>
        </p:spPr>
        <p:txBody>
          <a:bodyPr wrap="square" rtlCol="0">
            <a:spAutoFit/>
          </a:bodyPr>
          <a:lstStyle/>
          <a:p>
            <a:r>
              <a:rPr lang="en-GB" sz="2800" dirty="0">
                <a:solidFill>
                  <a:srgbClr val="4472C4">
                    <a:lumMod val="50000"/>
                  </a:srgbClr>
                </a:solidFill>
                <a:latin typeface="Century Gothic" panose="020B0502020202020204" pitchFamily="34" charset="0"/>
              </a:rPr>
              <a:t> Elle ______________Pompon dans le </a:t>
            </a:r>
            <a:r>
              <a:rPr lang="en-GB" sz="2800" dirty="0" err="1">
                <a:solidFill>
                  <a:srgbClr val="4472C4">
                    <a:lumMod val="50000"/>
                  </a:srgbClr>
                </a:solidFill>
                <a:latin typeface="Century Gothic" panose="020B0502020202020204" pitchFamily="34" charset="0"/>
              </a:rPr>
              <a:t>jardin</a:t>
            </a:r>
            <a:r>
              <a:rPr lang="en-GB" sz="2800" dirty="0">
                <a:solidFill>
                  <a:srgbClr val="4472C4">
                    <a:lumMod val="50000"/>
                  </a:srgbClr>
                </a:solidFill>
                <a:latin typeface="Century Gothic" panose="020B0502020202020204" pitchFamily="34" charset="0"/>
              </a:rPr>
              <a:t>.</a:t>
            </a:r>
            <a:endParaRPr lang="en-GB" sz="2000" dirty="0">
              <a:solidFill>
                <a:srgbClr val="4472C4">
                  <a:lumMod val="50000"/>
                </a:srgbClr>
              </a:solidFill>
              <a:latin typeface="Century Gothic" panose="020B0502020202020204" pitchFamily="34" charset="0"/>
            </a:endParaRPr>
          </a:p>
        </p:txBody>
      </p:sp>
      <p:sp>
        <p:nvSpPr>
          <p:cNvPr id="7" name="TextBox 6"/>
          <p:cNvSpPr txBox="1"/>
          <p:nvPr/>
        </p:nvSpPr>
        <p:spPr>
          <a:xfrm>
            <a:off x="1031970" y="4212796"/>
            <a:ext cx="11351941" cy="523220"/>
          </a:xfrm>
          <a:prstGeom prst="rect">
            <a:avLst/>
          </a:prstGeom>
          <a:noFill/>
        </p:spPr>
        <p:txBody>
          <a:bodyPr wrap="square" rtlCol="0">
            <a:spAutoFit/>
          </a:bodyPr>
          <a:lstStyle/>
          <a:p>
            <a:r>
              <a:rPr lang="en-GB" sz="2800" dirty="0">
                <a:solidFill>
                  <a:srgbClr val="4472C4">
                    <a:lumMod val="50000"/>
                  </a:srgbClr>
                </a:solidFill>
                <a:latin typeface="Century Gothic" panose="020B0502020202020204" pitchFamily="34" charset="0"/>
              </a:rPr>
              <a:t> Elle _____________ à </a:t>
            </a:r>
            <a:r>
              <a:rPr lang="en-GB" sz="2800" dirty="0" err="1">
                <a:solidFill>
                  <a:srgbClr val="4472C4">
                    <a:lumMod val="50000"/>
                  </a:srgbClr>
                </a:solidFill>
                <a:latin typeface="Century Gothic" panose="020B0502020202020204" pitchFamily="34" charset="0"/>
              </a:rPr>
              <a:t>une</a:t>
            </a:r>
            <a:r>
              <a:rPr lang="en-GB" sz="2800" dirty="0">
                <a:solidFill>
                  <a:srgbClr val="4472C4">
                    <a:lumMod val="50000"/>
                  </a:srgbClr>
                </a:solidFill>
                <a:latin typeface="Century Gothic" panose="020B0502020202020204" pitchFamily="34" charset="0"/>
              </a:rPr>
              <a:t> </a:t>
            </a:r>
            <a:r>
              <a:rPr lang="en-GB" sz="2800" dirty="0" err="1">
                <a:solidFill>
                  <a:srgbClr val="4472C4">
                    <a:lumMod val="50000"/>
                  </a:srgbClr>
                </a:solidFill>
                <a:latin typeface="Century Gothic" panose="020B0502020202020204" pitchFamily="34" charset="0"/>
              </a:rPr>
              <a:t>grenouille</a:t>
            </a:r>
            <a:r>
              <a:rPr lang="en-GB" sz="2800" dirty="0">
                <a:solidFill>
                  <a:srgbClr val="4472C4">
                    <a:lumMod val="50000"/>
                  </a:srgbClr>
                </a:solidFill>
                <a:latin typeface="Century Gothic" panose="020B0502020202020204" pitchFamily="34" charset="0"/>
              </a:rPr>
              <a:t> où ________ Pompon.</a:t>
            </a:r>
            <a:endParaRPr lang="en-GB" sz="2000" dirty="0">
              <a:solidFill>
                <a:srgbClr val="4472C4">
                  <a:lumMod val="50000"/>
                </a:srgbClr>
              </a:solidFill>
              <a:latin typeface="Century Gothic" panose="020B0502020202020204" pitchFamily="34" charset="0"/>
            </a:endParaRPr>
          </a:p>
        </p:txBody>
      </p:sp>
      <p:sp>
        <p:nvSpPr>
          <p:cNvPr id="8" name="TextBox 7"/>
          <p:cNvSpPr txBox="1"/>
          <p:nvPr/>
        </p:nvSpPr>
        <p:spPr>
          <a:xfrm>
            <a:off x="847414" y="1714551"/>
            <a:ext cx="4032700" cy="523220"/>
          </a:xfrm>
          <a:prstGeom prst="rect">
            <a:avLst/>
          </a:prstGeom>
          <a:noFill/>
        </p:spPr>
        <p:txBody>
          <a:bodyPr wrap="square" rtlCol="0">
            <a:spAutoFit/>
          </a:bodyPr>
          <a:lstStyle/>
          <a:p>
            <a:pPr algn="ctr"/>
            <a:r>
              <a:rPr lang="en-GB" sz="2800" dirty="0">
                <a:solidFill>
                  <a:srgbClr val="E56700"/>
                </a:solidFill>
                <a:latin typeface="Century Gothic" panose="020B0502020202020204" pitchFamily="34" charset="0"/>
              </a:rPr>
              <a:t>grimpait</a:t>
            </a:r>
          </a:p>
        </p:txBody>
      </p:sp>
      <p:sp>
        <p:nvSpPr>
          <p:cNvPr id="12" name="TextBox 11"/>
          <p:cNvSpPr txBox="1"/>
          <p:nvPr/>
        </p:nvSpPr>
        <p:spPr>
          <a:xfrm>
            <a:off x="2021300" y="2345030"/>
            <a:ext cx="1464159" cy="523220"/>
          </a:xfrm>
          <a:prstGeom prst="rect">
            <a:avLst/>
          </a:prstGeom>
          <a:noFill/>
        </p:spPr>
        <p:txBody>
          <a:bodyPr wrap="square" rtlCol="0">
            <a:spAutoFit/>
          </a:bodyPr>
          <a:lstStyle/>
          <a:p>
            <a:r>
              <a:rPr lang="en-GB" sz="2800" dirty="0">
                <a:solidFill>
                  <a:srgbClr val="E56700"/>
                </a:solidFill>
                <a:latin typeface="Century Gothic" panose="020B0502020202020204" pitchFamily="34" charset="0"/>
              </a:rPr>
              <a:t>entrait</a:t>
            </a:r>
          </a:p>
        </p:txBody>
      </p:sp>
      <p:sp>
        <p:nvSpPr>
          <p:cNvPr id="13" name="TextBox 12"/>
          <p:cNvSpPr txBox="1"/>
          <p:nvPr/>
        </p:nvSpPr>
        <p:spPr>
          <a:xfrm>
            <a:off x="3238520" y="2943124"/>
            <a:ext cx="2159547" cy="523220"/>
          </a:xfrm>
          <a:prstGeom prst="rect">
            <a:avLst/>
          </a:prstGeom>
          <a:noFill/>
        </p:spPr>
        <p:txBody>
          <a:bodyPr wrap="square" rtlCol="0">
            <a:spAutoFit/>
          </a:bodyPr>
          <a:lstStyle/>
          <a:p>
            <a:r>
              <a:rPr lang="en-GB" sz="2800" dirty="0">
                <a:solidFill>
                  <a:srgbClr val="E56700"/>
                </a:solidFill>
                <a:latin typeface="Century Gothic" panose="020B0502020202020204" pitchFamily="34" charset="0"/>
              </a:rPr>
              <a:t>a cherché</a:t>
            </a:r>
          </a:p>
        </p:txBody>
      </p:sp>
      <p:sp>
        <p:nvSpPr>
          <p:cNvPr id="14" name="TextBox 13"/>
          <p:cNvSpPr txBox="1"/>
          <p:nvPr/>
        </p:nvSpPr>
        <p:spPr>
          <a:xfrm>
            <a:off x="2021300" y="3543197"/>
            <a:ext cx="2159547" cy="523220"/>
          </a:xfrm>
          <a:prstGeom prst="rect">
            <a:avLst/>
          </a:prstGeom>
          <a:noFill/>
        </p:spPr>
        <p:txBody>
          <a:bodyPr wrap="square" rtlCol="0">
            <a:spAutoFit/>
          </a:bodyPr>
          <a:lstStyle/>
          <a:p>
            <a:r>
              <a:rPr lang="en-GB" sz="2800" dirty="0">
                <a:solidFill>
                  <a:srgbClr val="E56700"/>
                </a:solidFill>
                <a:latin typeface="Century Gothic" panose="020B0502020202020204" pitchFamily="34" charset="0"/>
              </a:rPr>
              <a:t>a cherché</a:t>
            </a:r>
          </a:p>
        </p:txBody>
      </p:sp>
      <p:sp>
        <p:nvSpPr>
          <p:cNvPr id="15" name="TextBox 14"/>
          <p:cNvSpPr txBox="1"/>
          <p:nvPr/>
        </p:nvSpPr>
        <p:spPr>
          <a:xfrm>
            <a:off x="1923660" y="4124488"/>
            <a:ext cx="2629721" cy="523220"/>
          </a:xfrm>
          <a:prstGeom prst="rect">
            <a:avLst/>
          </a:prstGeom>
          <a:noFill/>
        </p:spPr>
        <p:txBody>
          <a:bodyPr wrap="square" rtlCol="0">
            <a:spAutoFit/>
          </a:bodyPr>
          <a:lstStyle/>
          <a:p>
            <a:r>
              <a:rPr lang="en-GB" sz="2800" dirty="0">
                <a:solidFill>
                  <a:srgbClr val="E56700"/>
                </a:solidFill>
                <a:latin typeface="Century Gothic" panose="020B0502020202020204" pitchFamily="34" charset="0"/>
              </a:rPr>
              <a:t>a </a:t>
            </a:r>
            <a:r>
              <a:rPr lang="en-GB" sz="2800" dirty="0" err="1">
                <a:solidFill>
                  <a:srgbClr val="E56700"/>
                </a:solidFill>
                <a:latin typeface="Century Gothic" panose="020B0502020202020204" pitchFamily="34" charset="0"/>
              </a:rPr>
              <a:t>demandé</a:t>
            </a:r>
            <a:endParaRPr lang="en-GB" sz="2800" dirty="0">
              <a:solidFill>
                <a:srgbClr val="E56700"/>
              </a:solidFill>
              <a:latin typeface="Century Gothic" panose="020B0502020202020204" pitchFamily="34" charset="0"/>
            </a:endParaRPr>
          </a:p>
        </p:txBody>
      </p:sp>
      <p:sp>
        <p:nvSpPr>
          <p:cNvPr id="16" name="TextBox 15"/>
          <p:cNvSpPr txBox="1"/>
          <p:nvPr/>
        </p:nvSpPr>
        <p:spPr>
          <a:xfrm>
            <a:off x="8029759" y="4165067"/>
            <a:ext cx="1464159" cy="523220"/>
          </a:xfrm>
          <a:prstGeom prst="rect">
            <a:avLst/>
          </a:prstGeom>
          <a:noFill/>
        </p:spPr>
        <p:txBody>
          <a:bodyPr wrap="square" rtlCol="0">
            <a:spAutoFit/>
          </a:bodyPr>
          <a:lstStyle/>
          <a:p>
            <a:r>
              <a:rPr lang="en-GB" sz="2800" dirty="0" err="1">
                <a:solidFill>
                  <a:srgbClr val="E56700"/>
                </a:solidFill>
                <a:latin typeface="Century Gothic" panose="020B0502020202020204" pitchFamily="34" charset="0"/>
              </a:rPr>
              <a:t>était</a:t>
            </a:r>
            <a:endParaRPr lang="en-GB" sz="2800" dirty="0">
              <a:solidFill>
                <a:srgbClr val="E56700"/>
              </a:solidFill>
              <a:latin typeface="Century Gothic" panose="020B0502020202020204" pitchFamily="34" charset="0"/>
            </a:endParaRPr>
          </a:p>
        </p:txBody>
      </p:sp>
      <p:sp>
        <p:nvSpPr>
          <p:cNvPr id="23" name="TextBox 22"/>
          <p:cNvSpPr txBox="1"/>
          <p:nvPr/>
        </p:nvSpPr>
        <p:spPr>
          <a:xfrm>
            <a:off x="437558" y="791955"/>
            <a:ext cx="11573449" cy="461665"/>
          </a:xfrm>
          <a:prstGeom prst="rect">
            <a:avLst/>
          </a:prstGeom>
          <a:noFill/>
        </p:spPr>
        <p:txBody>
          <a:bodyPr wrap="square" rtlCol="0">
            <a:spAutoFit/>
          </a:bodyPr>
          <a:lstStyle/>
          <a:p>
            <a:r>
              <a:rPr lang="en-GB" sz="2400" dirty="0">
                <a:solidFill>
                  <a:srgbClr val="4472C4">
                    <a:lumMod val="50000"/>
                  </a:srgbClr>
                </a:solidFill>
                <a:latin typeface="Century Gothic" panose="020B0502020202020204" pitchFamily="34" charset="0"/>
              </a:rPr>
              <a:t>Listen again and write the verbs that you heard in each sentence.</a:t>
            </a:r>
          </a:p>
        </p:txBody>
      </p:sp>
      <p:sp>
        <p:nvSpPr>
          <p:cNvPr id="24" name="Rounded Rectangle 23"/>
          <p:cNvSpPr/>
          <p:nvPr/>
        </p:nvSpPr>
        <p:spPr>
          <a:xfrm>
            <a:off x="9962147" y="5957535"/>
            <a:ext cx="2215289" cy="400919"/>
          </a:xfrm>
          <a:prstGeom prst="roundRect">
            <a:avLst/>
          </a:prstGeom>
          <a:solidFill>
            <a:schemeClr val="accent5">
              <a:lumMod val="7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a:solidFill>
                  <a:prstClr val="white"/>
                </a:solidFill>
                <a:latin typeface="Century Gothic" panose="020B0502020202020204" pitchFamily="34" charset="0"/>
              </a:rPr>
              <a:t>écouter / écrire</a:t>
            </a:r>
          </a:p>
        </p:txBody>
      </p:sp>
      <p:sp>
        <p:nvSpPr>
          <p:cNvPr id="26" name="Action Button: Custom 25">
            <a:hlinkClick r:id="" action="ppaction://noaction" highlightClick="1">
              <a:snd r:embed="rId3" name="1. Il grimpait dans un arbre.wav"/>
            </a:hlinkClick>
          </p:cNvPr>
          <p:cNvSpPr/>
          <p:nvPr/>
        </p:nvSpPr>
        <p:spPr>
          <a:xfrm>
            <a:off x="567766" y="1867128"/>
            <a:ext cx="414926" cy="366847"/>
          </a:xfrm>
          <a:prstGeom prst="actionButtonBlank">
            <a:avLst/>
          </a:prstGeom>
          <a:solidFill>
            <a:schemeClr val="accent5"/>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1</a:t>
            </a:r>
          </a:p>
        </p:txBody>
      </p:sp>
      <p:sp>
        <p:nvSpPr>
          <p:cNvPr id="27" name="Action Button: Custom 26">
            <a:hlinkClick r:id="" action="ppaction://noaction" highlightClick="1">
              <a:snd r:embed="rId4" name="2. Il entrait dans la maison.wav"/>
            </a:hlinkClick>
          </p:cNvPr>
          <p:cNvSpPr/>
          <p:nvPr/>
        </p:nvSpPr>
        <p:spPr>
          <a:xfrm>
            <a:off x="553472" y="2485065"/>
            <a:ext cx="414926" cy="366847"/>
          </a:xfrm>
          <a:prstGeom prst="actionButtonBlank">
            <a:avLst/>
          </a:prstGeom>
          <a:solidFill>
            <a:schemeClr val="accent5"/>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2 </a:t>
            </a:r>
          </a:p>
        </p:txBody>
      </p:sp>
      <p:sp>
        <p:nvSpPr>
          <p:cNvPr id="28" name="Action Button: Custom 27">
            <a:hlinkClick r:id="" action="ppaction://noaction" highlightClick="1">
              <a:snd r:embed="rId5" name="3. Nathalie a cherché Pompon dans la rue.wav"/>
            </a:hlinkClick>
          </p:cNvPr>
          <p:cNvSpPr/>
          <p:nvPr/>
        </p:nvSpPr>
        <p:spPr>
          <a:xfrm>
            <a:off x="567766" y="3050924"/>
            <a:ext cx="414926" cy="366847"/>
          </a:xfrm>
          <a:prstGeom prst="actionButtonBlank">
            <a:avLst/>
          </a:prstGeom>
          <a:solidFill>
            <a:schemeClr val="accent5"/>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3</a:t>
            </a:r>
          </a:p>
        </p:txBody>
      </p:sp>
      <p:sp>
        <p:nvSpPr>
          <p:cNvPr id="29" name="Action Button: Custom 28">
            <a:hlinkClick r:id="" action="ppaction://noaction" highlightClick="1">
              <a:snd r:embed="rId6" name="4. Elle a cherché Pompon dans le jardin.wav"/>
            </a:hlinkClick>
          </p:cNvPr>
          <p:cNvSpPr/>
          <p:nvPr/>
        </p:nvSpPr>
        <p:spPr>
          <a:xfrm>
            <a:off x="567766" y="3646690"/>
            <a:ext cx="414926" cy="366847"/>
          </a:xfrm>
          <a:prstGeom prst="actionButtonBlank">
            <a:avLst/>
          </a:prstGeom>
          <a:solidFill>
            <a:schemeClr val="accent5"/>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4</a:t>
            </a:r>
          </a:p>
        </p:txBody>
      </p:sp>
      <p:sp>
        <p:nvSpPr>
          <p:cNvPr id="30" name="Action Button: Custom 29">
            <a:hlinkClick r:id="" action="ppaction://noaction" highlightClick="1">
              <a:snd r:embed="rId7" name="5. Elle a demandé a une grenouille.wav"/>
            </a:hlinkClick>
          </p:cNvPr>
          <p:cNvSpPr/>
          <p:nvPr/>
        </p:nvSpPr>
        <p:spPr>
          <a:xfrm>
            <a:off x="567766" y="4212796"/>
            <a:ext cx="414926" cy="366847"/>
          </a:xfrm>
          <a:prstGeom prst="actionButtonBlank">
            <a:avLst/>
          </a:prstGeom>
          <a:solidFill>
            <a:schemeClr val="accent5"/>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5</a:t>
            </a:r>
          </a:p>
        </p:txBody>
      </p:sp>
      <p:sp>
        <p:nvSpPr>
          <p:cNvPr id="21" name="TextBox 20"/>
          <p:cNvSpPr txBox="1"/>
          <p:nvPr/>
        </p:nvSpPr>
        <p:spPr>
          <a:xfrm>
            <a:off x="5043570" y="6478195"/>
            <a:ext cx="4450348" cy="276999"/>
          </a:xfrm>
          <a:prstGeom prst="rect">
            <a:avLst/>
          </a:prstGeom>
          <a:noFill/>
        </p:spPr>
        <p:txBody>
          <a:bodyPr wrap="square" rtlCol="0">
            <a:spAutoFit/>
          </a:bodyPr>
          <a:lstStyle/>
          <a:p>
            <a:pPr algn="r"/>
            <a:r>
              <a:rPr lang="en-GB" sz="1200" dirty="0">
                <a:solidFill>
                  <a:prstClr val="white"/>
                </a:solidFill>
                <a:latin typeface="Century Gothic" panose="020B0502020202020204" pitchFamily="34" charset="0"/>
              </a:rPr>
              <a:t>Stephen Owen / Emma Marsden / Nick Avery</a:t>
            </a:r>
          </a:p>
        </p:txBody>
      </p:sp>
    </p:spTree>
    <p:extLst>
      <p:ext uri="{BB962C8B-B14F-4D97-AF65-F5344CB8AC3E}">
        <p14:creationId xmlns:p14="http://schemas.microsoft.com/office/powerpoint/2010/main" val="4102201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3" grpId="0"/>
      <p:bldP spid="14" grpId="0"/>
      <p:bldP spid="15"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ction Button: Custom 3">
            <a:hlinkClick r:id="" action="ppaction://noaction" highlightClick="1">
              <a:snd r:embed="rId3" name="7. Il regardait le jardin.wav"/>
            </a:hlinkClick>
          </p:cNvPr>
          <p:cNvSpPr/>
          <p:nvPr/>
        </p:nvSpPr>
        <p:spPr>
          <a:xfrm>
            <a:off x="217176" y="80698"/>
            <a:ext cx="414926" cy="366847"/>
          </a:xfrm>
          <a:prstGeom prst="actionButtonBlank">
            <a:avLst/>
          </a:prstGeom>
          <a:solidFill>
            <a:schemeClr val="accent5"/>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7</a:t>
            </a:r>
          </a:p>
        </p:txBody>
      </p:sp>
      <p:sp>
        <p:nvSpPr>
          <p:cNvPr id="5" name="Action Button: Custom 4">
            <a:hlinkClick r:id="" action="ppaction://noaction" highlightClick="1">
              <a:snd r:embed="rId4" name="8. Il est rentré a la maison.wav"/>
            </a:hlinkClick>
          </p:cNvPr>
          <p:cNvSpPr/>
          <p:nvPr/>
        </p:nvSpPr>
        <p:spPr>
          <a:xfrm>
            <a:off x="217176" y="501904"/>
            <a:ext cx="414926" cy="366847"/>
          </a:xfrm>
          <a:prstGeom prst="actionButtonBlank">
            <a:avLst/>
          </a:prstGeom>
          <a:solidFill>
            <a:schemeClr val="accent5"/>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8</a:t>
            </a:r>
          </a:p>
        </p:txBody>
      </p:sp>
      <p:sp>
        <p:nvSpPr>
          <p:cNvPr id="6" name="Action Button: Custom 5">
            <a:hlinkClick r:id="" action="ppaction://noaction" highlightClick="1">
              <a:snd r:embed="rId5" name="9. Il a chassé une souris pres de la poubelle.wav"/>
            </a:hlinkClick>
          </p:cNvPr>
          <p:cNvSpPr/>
          <p:nvPr/>
        </p:nvSpPr>
        <p:spPr>
          <a:xfrm>
            <a:off x="217176" y="913908"/>
            <a:ext cx="414926" cy="366847"/>
          </a:xfrm>
          <a:prstGeom prst="actionButtonBlank">
            <a:avLst/>
          </a:prstGeom>
          <a:solidFill>
            <a:schemeClr val="accent5"/>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9</a:t>
            </a:r>
          </a:p>
        </p:txBody>
      </p:sp>
      <p:pic>
        <p:nvPicPr>
          <p:cNvPr id="18" name="Picture 17"/>
          <p:cNvPicPr>
            <a:picLocks noChangeAspect="1"/>
          </p:cNvPicPr>
          <p:nvPr/>
        </p:nvPicPr>
        <p:blipFill>
          <a:blip r:embed="rId6"/>
          <a:stretch>
            <a:fillRect/>
          </a:stretch>
        </p:blipFill>
        <p:spPr>
          <a:xfrm rot="434264">
            <a:off x="5026085" y="212207"/>
            <a:ext cx="4535975" cy="2353836"/>
          </a:xfrm>
          <a:prstGeom prst="rect">
            <a:avLst/>
          </a:prstGeom>
          <a:ln w="25400">
            <a:solidFill>
              <a:schemeClr val="accent1"/>
            </a:solidFill>
          </a:ln>
        </p:spPr>
      </p:pic>
      <p:pic>
        <p:nvPicPr>
          <p:cNvPr id="19" name="Picture 18"/>
          <p:cNvPicPr>
            <a:picLocks noChangeAspect="1"/>
          </p:cNvPicPr>
          <p:nvPr/>
        </p:nvPicPr>
        <p:blipFill>
          <a:blip r:embed="rId7"/>
          <a:stretch>
            <a:fillRect/>
          </a:stretch>
        </p:blipFill>
        <p:spPr>
          <a:xfrm rot="529778">
            <a:off x="469765" y="3298288"/>
            <a:ext cx="4557958" cy="2462239"/>
          </a:xfrm>
          <a:prstGeom prst="rect">
            <a:avLst/>
          </a:prstGeom>
          <a:ln w="25400">
            <a:solidFill>
              <a:schemeClr val="accent1"/>
            </a:solidFill>
          </a:ln>
        </p:spPr>
      </p:pic>
      <p:pic>
        <p:nvPicPr>
          <p:cNvPr id="21" name="Picture 20"/>
          <p:cNvPicPr>
            <a:picLocks noChangeAspect="1"/>
          </p:cNvPicPr>
          <p:nvPr/>
        </p:nvPicPr>
        <p:blipFill>
          <a:blip r:embed="rId8"/>
          <a:stretch>
            <a:fillRect/>
          </a:stretch>
        </p:blipFill>
        <p:spPr>
          <a:xfrm rot="21371511">
            <a:off x="8969640" y="170559"/>
            <a:ext cx="2941588" cy="2623863"/>
          </a:xfrm>
          <a:prstGeom prst="rect">
            <a:avLst/>
          </a:prstGeom>
          <a:ln w="25400">
            <a:solidFill>
              <a:schemeClr val="accent1"/>
            </a:solidFill>
          </a:ln>
        </p:spPr>
      </p:pic>
      <p:pic>
        <p:nvPicPr>
          <p:cNvPr id="22" name="Picture 21"/>
          <p:cNvPicPr>
            <a:picLocks noChangeAspect="1"/>
          </p:cNvPicPr>
          <p:nvPr/>
        </p:nvPicPr>
        <p:blipFill>
          <a:blip r:embed="rId9"/>
          <a:stretch>
            <a:fillRect/>
          </a:stretch>
        </p:blipFill>
        <p:spPr>
          <a:xfrm rot="321670">
            <a:off x="8329062" y="3024725"/>
            <a:ext cx="2775210" cy="3211104"/>
          </a:xfrm>
          <a:prstGeom prst="rect">
            <a:avLst/>
          </a:prstGeom>
          <a:ln w="25400">
            <a:solidFill>
              <a:schemeClr val="accent1"/>
            </a:solidFill>
          </a:ln>
        </p:spPr>
      </p:pic>
      <p:sp>
        <p:nvSpPr>
          <p:cNvPr id="23" name="Action Button: Custom 22">
            <a:hlinkClick r:id="" action="ppaction://noaction" highlightClick="1">
              <a:snd r:embed="rId10" name="10. Elle a laissé la nourriture de Pompon.wav"/>
            </a:hlinkClick>
          </p:cNvPr>
          <p:cNvSpPr/>
          <p:nvPr/>
        </p:nvSpPr>
        <p:spPr>
          <a:xfrm>
            <a:off x="217176" y="1325912"/>
            <a:ext cx="414926" cy="366847"/>
          </a:xfrm>
          <a:prstGeom prst="actionButtonBlank">
            <a:avLst/>
          </a:prstGeom>
          <a:solidFill>
            <a:schemeClr val="accent5"/>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prstClr val="white"/>
                </a:solidFill>
                <a:latin typeface="Century Gothic" panose="020B0502020202020204" pitchFamily="34" charset="0"/>
              </a:rPr>
              <a:t>10</a:t>
            </a:r>
          </a:p>
        </p:txBody>
      </p:sp>
      <p:sp>
        <p:nvSpPr>
          <p:cNvPr id="24" name="Action Button: Custom 23">
            <a:hlinkClick r:id="" action="ppaction://noaction" highlightClick="1">
              <a:snd r:embed="rId11" name="11. Il est allé a son panier.wav"/>
            </a:hlinkClick>
          </p:cNvPr>
          <p:cNvSpPr/>
          <p:nvPr/>
        </p:nvSpPr>
        <p:spPr>
          <a:xfrm>
            <a:off x="217176" y="1726900"/>
            <a:ext cx="414926" cy="366847"/>
          </a:xfrm>
          <a:prstGeom prst="actionButtonBlank">
            <a:avLst/>
          </a:prstGeom>
          <a:solidFill>
            <a:schemeClr val="accent5"/>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prstClr val="white"/>
                </a:solidFill>
                <a:latin typeface="Century Gothic" panose="020B0502020202020204" pitchFamily="34" charset="0"/>
              </a:rPr>
              <a:t>11</a:t>
            </a:r>
          </a:p>
        </p:txBody>
      </p:sp>
      <p:sp>
        <p:nvSpPr>
          <p:cNvPr id="25" name="Action Button: Custom 24">
            <a:hlinkClick r:id="" action="ppaction://noaction" highlightClick="1">
              <a:snd r:embed="rId12" name="12. Elle rentrait a la maison.wav"/>
            </a:hlinkClick>
          </p:cNvPr>
          <p:cNvSpPr/>
          <p:nvPr/>
        </p:nvSpPr>
        <p:spPr>
          <a:xfrm>
            <a:off x="217176" y="2137285"/>
            <a:ext cx="414926" cy="366847"/>
          </a:xfrm>
          <a:prstGeom prst="actionButtonBlank">
            <a:avLst/>
          </a:prstGeom>
          <a:solidFill>
            <a:schemeClr val="accent5"/>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prstClr val="white"/>
                </a:solidFill>
                <a:latin typeface="Century Gothic" panose="020B0502020202020204" pitchFamily="34" charset="0"/>
              </a:rPr>
              <a:t>12</a:t>
            </a:r>
            <a:endParaRPr lang="en-GB" sz="2000" b="1" dirty="0">
              <a:solidFill>
                <a:prstClr val="white"/>
              </a:solidFill>
              <a:latin typeface="Century Gothic" panose="020B0502020202020204" pitchFamily="34" charset="0"/>
            </a:endParaRPr>
          </a:p>
        </p:txBody>
      </p:sp>
      <p:sp>
        <p:nvSpPr>
          <p:cNvPr id="29" name="TextBox 28"/>
          <p:cNvSpPr txBox="1"/>
          <p:nvPr/>
        </p:nvSpPr>
        <p:spPr>
          <a:xfrm>
            <a:off x="5148053" y="430811"/>
            <a:ext cx="338667" cy="400110"/>
          </a:xfrm>
          <a:prstGeom prst="rect">
            <a:avLst/>
          </a:prstGeom>
          <a:noFill/>
        </p:spPr>
        <p:txBody>
          <a:bodyPr wrap="square" rtlCol="0">
            <a:spAutoFit/>
          </a:bodyPr>
          <a:lstStyle/>
          <a:p>
            <a:r>
              <a:rPr lang="en-GB" sz="2000" b="1" dirty="0">
                <a:solidFill>
                  <a:srgbClr val="4472C4">
                    <a:lumMod val="50000"/>
                  </a:srgbClr>
                </a:solidFill>
                <a:latin typeface="Century Gothic" panose="020B0502020202020204" pitchFamily="34" charset="0"/>
              </a:rPr>
              <a:t>B</a:t>
            </a:r>
          </a:p>
        </p:txBody>
      </p:sp>
      <p:sp>
        <p:nvSpPr>
          <p:cNvPr id="30" name="TextBox 29"/>
          <p:cNvSpPr txBox="1"/>
          <p:nvPr/>
        </p:nvSpPr>
        <p:spPr>
          <a:xfrm>
            <a:off x="8960113" y="296718"/>
            <a:ext cx="338667" cy="400110"/>
          </a:xfrm>
          <a:prstGeom prst="rect">
            <a:avLst/>
          </a:prstGeom>
          <a:noFill/>
        </p:spPr>
        <p:txBody>
          <a:bodyPr wrap="square" rtlCol="0">
            <a:spAutoFit/>
          </a:bodyPr>
          <a:lstStyle/>
          <a:p>
            <a:r>
              <a:rPr lang="en-GB" sz="2000" b="1" dirty="0">
                <a:solidFill>
                  <a:srgbClr val="4472C4">
                    <a:lumMod val="50000"/>
                  </a:srgbClr>
                </a:solidFill>
                <a:latin typeface="Century Gothic" panose="020B0502020202020204" pitchFamily="34" charset="0"/>
              </a:rPr>
              <a:t>C</a:t>
            </a:r>
          </a:p>
        </p:txBody>
      </p:sp>
      <p:sp>
        <p:nvSpPr>
          <p:cNvPr id="31" name="TextBox 30"/>
          <p:cNvSpPr txBox="1"/>
          <p:nvPr/>
        </p:nvSpPr>
        <p:spPr>
          <a:xfrm>
            <a:off x="721137" y="3009700"/>
            <a:ext cx="338667" cy="400110"/>
          </a:xfrm>
          <a:prstGeom prst="rect">
            <a:avLst/>
          </a:prstGeom>
          <a:noFill/>
        </p:spPr>
        <p:txBody>
          <a:bodyPr wrap="square" rtlCol="0">
            <a:spAutoFit/>
          </a:bodyPr>
          <a:lstStyle/>
          <a:p>
            <a:r>
              <a:rPr lang="en-GB" sz="2000" b="1" dirty="0">
                <a:solidFill>
                  <a:srgbClr val="4472C4">
                    <a:lumMod val="50000"/>
                  </a:srgbClr>
                </a:solidFill>
                <a:latin typeface="Century Gothic" panose="020B0502020202020204" pitchFamily="34" charset="0"/>
              </a:rPr>
              <a:t>D</a:t>
            </a:r>
          </a:p>
        </p:txBody>
      </p:sp>
      <p:sp>
        <p:nvSpPr>
          <p:cNvPr id="33" name="TextBox 32"/>
          <p:cNvSpPr txBox="1"/>
          <p:nvPr/>
        </p:nvSpPr>
        <p:spPr>
          <a:xfrm rot="630248">
            <a:off x="10787467" y="3209755"/>
            <a:ext cx="338667" cy="400110"/>
          </a:xfrm>
          <a:prstGeom prst="rect">
            <a:avLst/>
          </a:prstGeom>
          <a:noFill/>
        </p:spPr>
        <p:txBody>
          <a:bodyPr wrap="square" rtlCol="0">
            <a:spAutoFit/>
          </a:bodyPr>
          <a:lstStyle/>
          <a:p>
            <a:r>
              <a:rPr lang="en-GB" sz="2000" b="1" dirty="0">
                <a:solidFill>
                  <a:srgbClr val="4472C4">
                    <a:lumMod val="50000"/>
                  </a:srgbClr>
                </a:solidFill>
                <a:latin typeface="Century Gothic" panose="020B0502020202020204" pitchFamily="34" charset="0"/>
              </a:rPr>
              <a:t>F</a:t>
            </a:r>
          </a:p>
        </p:txBody>
      </p:sp>
      <p:sp>
        <p:nvSpPr>
          <p:cNvPr id="34" name="Rounded Rectangle 33"/>
          <p:cNvSpPr/>
          <p:nvPr/>
        </p:nvSpPr>
        <p:spPr>
          <a:xfrm>
            <a:off x="10753834" y="5957535"/>
            <a:ext cx="1423602" cy="400919"/>
          </a:xfrm>
          <a:prstGeom prst="roundRect">
            <a:avLst/>
          </a:prstGeom>
          <a:solidFill>
            <a:schemeClr val="accent5">
              <a:lumMod val="7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a:solidFill>
                  <a:prstClr val="white"/>
                </a:solidFill>
                <a:latin typeface="Century Gothic" panose="020B0502020202020204" pitchFamily="34" charset="0"/>
              </a:rPr>
              <a:t>écouter</a:t>
            </a:r>
          </a:p>
        </p:txBody>
      </p:sp>
      <p:pic>
        <p:nvPicPr>
          <p:cNvPr id="35" name="Picture 34"/>
          <p:cNvPicPr>
            <a:picLocks noChangeAspect="1"/>
          </p:cNvPicPr>
          <p:nvPr/>
        </p:nvPicPr>
        <p:blipFill>
          <a:blip r:embed="rId13"/>
          <a:stretch>
            <a:fillRect/>
          </a:stretch>
        </p:blipFill>
        <p:spPr>
          <a:xfrm rot="21013500">
            <a:off x="1873909" y="254248"/>
            <a:ext cx="3006023" cy="2842711"/>
          </a:xfrm>
          <a:prstGeom prst="rect">
            <a:avLst/>
          </a:prstGeom>
          <a:ln w="25400">
            <a:solidFill>
              <a:schemeClr val="accent1"/>
            </a:solidFill>
          </a:ln>
        </p:spPr>
      </p:pic>
      <p:sp>
        <p:nvSpPr>
          <p:cNvPr id="27" name="TextBox 26"/>
          <p:cNvSpPr txBox="1"/>
          <p:nvPr/>
        </p:nvSpPr>
        <p:spPr>
          <a:xfrm>
            <a:off x="4339255" y="72038"/>
            <a:ext cx="338667" cy="400110"/>
          </a:xfrm>
          <a:prstGeom prst="rect">
            <a:avLst/>
          </a:prstGeom>
          <a:noFill/>
        </p:spPr>
        <p:txBody>
          <a:bodyPr wrap="square" rtlCol="0">
            <a:spAutoFit/>
          </a:bodyPr>
          <a:lstStyle/>
          <a:p>
            <a:r>
              <a:rPr lang="en-GB" sz="2000" b="1" dirty="0">
                <a:solidFill>
                  <a:srgbClr val="4472C4">
                    <a:lumMod val="50000"/>
                  </a:srgbClr>
                </a:solidFill>
                <a:latin typeface="Century Gothic" panose="020B0502020202020204" pitchFamily="34" charset="0"/>
              </a:rPr>
              <a:t>A</a:t>
            </a:r>
          </a:p>
        </p:txBody>
      </p:sp>
      <p:pic>
        <p:nvPicPr>
          <p:cNvPr id="37" name="Picture 36"/>
          <p:cNvPicPr>
            <a:picLocks noChangeAspect="1"/>
          </p:cNvPicPr>
          <p:nvPr/>
        </p:nvPicPr>
        <p:blipFill>
          <a:blip r:embed="rId14"/>
          <a:stretch>
            <a:fillRect/>
          </a:stretch>
        </p:blipFill>
        <p:spPr>
          <a:xfrm rot="21345194">
            <a:off x="5171779" y="2606631"/>
            <a:ext cx="2901595" cy="3594167"/>
          </a:xfrm>
          <a:prstGeom prst="rect">
            <a:avLst/>
          </a:prstGeom>
          <a:ln w="25400">
            <a:solidFill>
              <a:schemeClr val="accent1"/>
            </a:solidFill>
          </a:ln>
        </p:spPr>
      </p:pic>
      <p:sp>
        <p:nvSpPr>
          <p:cNvPr id="32" name="TextBox 31"/>
          <p:cNvSpPr txBox="1"/>
          <p:nvPr/>
        </p:nvSpPr>
        <p:spPr>
          <a:xfrm rot="21196322">
            <a:off x="5249208" y="2726373"/>
            <a:ext cx="338667" cy="400110"/>
          </a:xfrm>
          <a:prstGeom prst="rect">
            <a:avLst/>
          </a:prstGeom>
          <a:noFill/>
        </p:spPr>
        <p:txBody>
          <a:bodyPr wrap="square" rtlCol="0">
            <a:spAutoFit/>
          </a:bodyPr>
          <a:lstStyle/>
          <a:p>
            <a:r>
              <a:rPr lang="en-GB" sz="2000" b="1" dirty="0">
                <a:solidFill>
                  <a:srgbClr val="4472C4">
                    <a:lumMod val="50000"/>
                  </a:srgbClr>
                </a:solidFill>
                <a:latin typeface="Century Gothic" panose="020B0502020202020204" pitchFamily="34" charset="0"/>
              </a:rPr>
              <a:t>E</a:t>
            </a:r>
          </a:p>
        </p:txBody>
      </p:sp>
      <p:sp>
        <p:nvSpPr>
          <p:cNvPr id="38" name="TextBox 37"/>
          <p:cNvSpPr txBox="1"/>
          <p:nvPr/>
        </p:nvSpPr>
        <p:spPr>
          <a:xfrm>
            <a:off x="815764" y="70201"/>
            <a:ext cx="914400" cy="400110"/>
          </a:xfrm>
          <a:prstGeom prst="rect">
            <a:avLst/>
          </a:prstGeom>
          <a:noFill/>
        </p:spPr>
        <p:txBody>
          <a:bodyPr wrap="square" rtlCol="0">
            <a:spAutoFit/>
          </a:bodyPr>
          <a:lstStyle/>
          <a:p>
            <a:r>
              <a:rPr lang="en-GB" sz="2000" b="1" dirty="0">
                <a:solidFill>
                  <a:srgbClr val="1F4E79"/>
                </a:solidFill>
                <a:latin typeface="Century Gothic" panose="020B0502020202020204" pitchFamily="34" charset="0"/>
              </a:rPr>
              <a:t>7=A</a:t>
            </a:r>
          </a:p>
        </p:txBody>
      </p:sp>
      <p:sp>
        <p:nvSpPr>
          <p:cNvPr id="39" name="TextBox 38"/>
          <p:cNvSpPr txBox="1"/>
          <p:nvPr/>
        </p:nvSpPr>
        <p:spPr>
          <a:xfrm>
            <a:off x="815764" y="496773"/>
            <a:ext cx="914400" cy="400110"/>
          </a:xfrm>
          <a:prstGeom prst="rect">
            <a:avLst/>
          </a:prstGeom>
          <a:noFill/>
        </p:spPr>
        <p:txBody>
          <a:bodyPr wrap="square" rtlCol="0">
            <a:spAutoFit/>
          </a:bodyPr>
          <a:lstStyle/>
          <a:p>
            <a:r>
              <a:rPr lang="en-GB" sz="2000" b="1" dirty="0">
                <a:solidFill>
                  <a:srgbClr val="1F4E79"/>
                </a:solidFill>
                <a:latin typeface="Century Gothic" panose="020B0502020202020204" pitchFamily="34" charset="0"/>
              </a:rPr>
              <a:t>8=B</a:t>
            </a:r>
          </a:p>
        </p:txBody>
      </p:sp>
      <p:sp>
        <p:nvSpPr>
          <p:cNvPr id="40" name="TextBox 39"/>
          <p:cNvSpPr txBox="1"/>
          <p:nvPr/>
        </p:nvSpPr>
        <p:spPr>
          <a:xfrm>
            <a:off x="815763" y="910572"/>
            <a:ext cx="914400" cy="400110"/>
          </a:xfrm>
          <a:prstGeom prst="rect">
            <a:avLst/>
          </a:prstGeom>
          <a:noFill/>
        </p:spPr>
        <p:txBody>
          <a:bodyPr wrap="square" rtlCol="0">
            <a:spAutoFit/>
          </a:bodyPr>
          <a:lstStyle/>
          <a:p>
            <a:r>
              <a:rPr lang="en-GB" sz="2000" b="1" dirty="0">
                <a:solidFill>
                  <a:srgbClr val="1F4E79"/>
                </a:solidFill>
                <a:latin typeface="Century Gothic" panose="020B0502020202020204" pitchFamily="34" charset="0"/>
              </a:rPr>
              <a:t>9=F</a:t>
            </a:r>
          </a:p>
        </p:txBody>
      </p:sp>
      <p:sp>
        <p:nvSpPr>
          <p:cNvPr id="41" name="TextBox 40"/>
          <p:cNvSpPr txBox="1"/>
          <p:nvPr/>
        </p:nvSpPr>
        <p:spPr>
          <a:xfrm>
            <a:off x="770241" y="1350833"/>
            <a:ext cx="914400" cy="400110"/>
          </a:xfrm>
          <a:prstGeom prst="rect">
            <a:avLst/>
          </a:prstGeom>
          <a:noFill/>
        </p:spPr>
        <p:txBody>
          <a:bodyPr wrap="square" rtlCol="0">
            <a:spAutoFit/>
          </a:bodyPr>
          <a:lstStyle/>
          <a:p>
            <a:r>
              <a:rPr lang="en-GB" sz="2000" b="1" dirty="0">
                <a:solidFill>
                  <a:srgbClr val="1F4E79"/>
                </a:solidFill>
                <a:latin typeface="Century Gothic" panose="020B0502020202020204" pitchFamily="34" charset="0"/>
              </a:rPr>
              <a:t>10=D</a:t>
            </a:r>
          </a:p>
        </p:txBody>
      </p:sp>
      <p:sp>
        <p:nvSpPr>
          <p:cNvPr id="42" name="TextBox 41"/>
          <p:cNvSpPr txBox="1"/>
          <p:nvPr/>
        </p:nvSpPr>
        <p:spPr>
          <a:xfrm>
            <a:off x="794553" y="1744099"/>
            <a:ext cx="914400" cy="400110"/>
          </a:xfrm>
          <a:prstGeom prst="rect">
            <a:avLst/>
          </a:prstGeom>
          <a:noFill/>
        </p:spPr>
        <p:txBody>
          <a:bodyPr wrap="square" rtlCol="0">
            <a:spAutoFit/>
          </a:bodyPr>
          <a:lstStyle/>
          <a:p>
            <a:r>
              <a:rPr lang="en-GB" sz="2000" b="1" dirty="0">
                <a:solidFill>
                  <a:srgbClr val="1F4E79"/>
                </a:solidFill>
                <a:latin typeface="Century Gothic" panose="020B0502020202020204" pitchFamily="34" charset="0"/>
              </a:rPr>
              <a:t>11=C</a:t>
            </a:r>
          </a:p>
        </p:txBody>
      </p:sp>
      <p:sp>
        <p:nvSpPr>
          <p:cNvPr id="43" name="TextBox 42"/>
          <p:cNvSpPr txBox="1"/>
          <p:nvPr/>
        </p:nvSpPr>
        <p:spPr>
          <a:xfrm>
            <a:off x="788933" y="2137285"/>
            <a:ext cx="914400" cy="400110"/>
          </a:xfrm>
          <a:prstGeom prst="rect">
            <a:avLst/>
          </a:prstGeom>
          <a:noFill/>
        </p:spPr>
        <p:txBody>
          <a:bodyPr wrap="square" rtlCol="0">
            <a:spAutoFit/>
          </a:bodyPr>
          <a:lstStyle/>
          <a:p>
            <a:r>
              <a:rPr lang="en-GB" sz="2000" b="1" dirty="0">
                <a:solidFill>
                  <a:srgbClr val="1F4E79"/>
                </a:solidFill>
                <a:latin typeface="Century Gothic" panose="020B0502020202020204" pitchFamily="34" charset="0"/>
              </a:rPr>
              <a:t>12=E</a:t>
            </a:r>
          </a:p>
        </p:txBody>
      </p:sp>
      <p:sp>
        <p:nvSpPr>
          <p:cNvPr id="28" name="TextBox 27"/>
          <p:cNvSpPr txBox="1"/>
          <p:nvPr/>
        </p:nvSpPr>
        <p:spPr>
          <a:xfrm>
            <a:off x="5043570" y="6478195"/>
            <a:ext cx="4450348" cy="276999"/>
          </a:xfrm>
          <a:prstGeom prst="rect">
            <a:avLst/>
          </a:prstGeom>
          <a:noFill/>
        </p:spPr>
        <p:txBody>
          <a:bodyPr wrap="square" rtlCol="0">
            <a:spAutoFit/>
          </a:bodyPr>
          <a:lstStyle/>
          <a:p>
            <a:pPr algn="r"/>
            <a:r>
              <a:rPr lang="en-GB" sz="1200" dirty="0">
                <a:solidFill>
                  <a:prstClr val="white"/>
                </a:solidFill>
                <a:latin typeface="Century Gothic" panose="020B0502020202020204" pitchFamily="34" charset="0"/>
              </a:rPr>
              <a:t>Stephen Owen / Emma Marsden / Nick Avery</a:t>
            </a:r>
          </a:p>
        </p:txBody>
      </p:sp>
    </p:spTree>
    <p:extLst>
      <p:ext uri="{BB962C8B-B14F-4D97-AF65-F5344CB8AC3E}">
        <p14:creationId xmlns:p14="http://schemas.microsoft.com/office/powerpoint/2010/main" val="1470783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P spid="40" grpId="0"/>
      <p:bldP spid="41" grpId="0"/>
      <p:bldP spid="42" grpId="0"/>
      <p:bldP spid="43"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NCELP Resources RH</Template>
  <TotalTime>4882</TotalTime>
  <Words>2669</Words>
  <Application>Microsoft Office PowerPoint</Application>
  <PresentationFormat>Widescreen</PresentationFormat>
  <Paragraphs>437</Paragraphs>
  <Slides>28</Slides>
  <Notes>27</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28</vt:i4>
      </vt:variant>
    </vt:vector>
  </HeadingPairs>
  <TitlesOfParts>
    <vt:vector size="35" baseType="lpstr">
      <vt:lpstr>Arial</vt:lpstr>
      <vt:lpstr>Calibri</vt:lpstr>
      <vt:lpstr>Century Gothic</vt:lpstr>
      <vt:lpstr>Times New Roman</vt:lpstr>
      <vt:lpstr>Tw Cen MT</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Study</cp:lastModifiedBy>
  <cp:revision>348</cp:revision>
  <dcterms:created xsi:type="dcterms:W3CDTF">2019-03-13T19:15:09Z</dcterms:created>
  <dcterms:modified xsi:type="dcterms:W3CDTF">2019-06-13T05:07:50Z</dcterms:modified>
</cp:coreProperties>
</file>