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96" r:id="rId2"/>
    <p:sldMasterId id="2147483708" r:id="rId3"/>
  </p:sldMasterIdLst>
  <p:notesMasterIdLst>
    <p:notesMasterId r:id="rId13"/>
  </p:notesMasterIdLst>
  <p:sldIdLst>
    <p:sldId id="383" r:id="rId4"/>
    <p:sldId id="353" r:id="rId5"/>
    <p:sldId id="294" r:id="rId6"/>
    <p:sldId id="284" r:id="rId7"/>
    <p:sldId id="258" r:id="rId8"/>
    <p:sldId id="296" r:id="rId9"/>
    <p:sldId id="355" r:id="rId10"/>
    <p:sldId id="364" r:id="rId11"/>
    <p:sldId id="365"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Century Gothic" panose="020B0502020202020204" pitchFamily="34" charset="0"/>
      <p:regular r:id="rId20"/>
      <p:bold r:id="rId21"/>
      <p:italic r:id="rId22"/>
      <p:boldItalic r:id="rId23"/>
    </p:embeddedFont>
    <p:embeddedFont>
      <p:font typeface="Tw Cen MT" panose="020B0602020104020603"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2" roundtripDataSignature="AMtx7mhyzp5ubtSqGLKGVDCAHg6RTo/u3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e Finlayson" initials="NF" lastIdx="16" clrIdx="0">
    <p:extLst>
      <p:ext uri="{19B8F6BF-5375-455C-9EA6-DF929625EA0E}">
        <p15:presenceInfo xmlns:p15="http://schemas.microsoft.com/office/powerpoint/2012/main" userId="Natalie Finlayson" providerId="None"/>
      </p:ext>
    </p:extLst>
  </p:cmAuthor>
  <p:cmAuthor id="2" name="Stephen Owen" initials="SO" lastIdx="18" clrIdx="1">
    <p:extLst>
      <p:ext uri="{19B8F6BF-5375-455C-9EA6-DF929625EA0E}">
        <p15:presenceInfo xmlns:p15="http://schemas.microsoft.com/office/powerpoint/2012/main" userId="Stephen Owen" providerId="None"/>
      </p:ext>
    </p:extLst>
  </p:cmAuthor>
  <p:cmAuthor id="3" name="Emma Marsden" initials="EM" lastIdx="54" clrIdx="2">
    <p:extLst>
      <p:ext uri="{19B8F6BF-5375-455C-9EA6-DF929625EA0E}">
        <p15:presenceInfo xmlns:p15="http://schemas.microsoft.com/office/powerpoint/2012/main" userId="Emma Marsden" providerId="None"/>
      </p:ext>
    </p:extLst>
  </p:cmAuthor>
  <p:cmAuthor id="4" name="Natalie Finlayson" initials="NF [2]" lastIdx="4" clrIdx="3">
    <p:extLst>
      <p:ext uri="{19B8F6BF-5375-455C-9EA6-DF929625EA0E}">
        <p15:presenceInfo xmlns:p15="http://schemas.microsoft.com/office/powerpoint/2012/main" userId="63f56afcdd2336ef" providerId="Windows Live"/>
      </p:ext>
    </p:extLst>
  </p:cmAuthor>
  <p:cmAuthor id="5" name="Rachel Hawkes" initials="RH" lastIdx="1" clrIdx="4">
    <p:extLst>
      <p:ext uri="{19B8F6BF-5375-455C-9EA6-DF929625EA0E}">
        <p15:presenceInfo xmlns:p15="http://schemas.microsoft.com/office/powerpoint/2012/main" userId="Rachel Hawk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6000"/>
    <a:srgbClr val="FA65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436B53B-AF2B-4ED9-AE7D-DA19A883150E}">
  <a:tblStyle styleId="{7436B53B-AF2B-4ED9-AE7D-DA19A883150E}" styleName="Table_0">
    <a:wholeTbl>
      <a:tcTxStyle b="off" i="off">
        <a:font>
          <a:latin typeface="Century Gothic"/>
          <a:ea typeface="Century Gothic"/>
          <a:cs typeface="Century Gothic"/>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CC2DEB4-D931-4B4B-B03F-5F9228FB7861}" styleName="Table_1">
    <a:wholeTbl>
      <a:tcTxStyle b="off" i="off">
        <a:font>
          <a:latin typeface="Century Gothic"/>
          <a:ea typeface="Century Gothic"/>
          <a:cs typeface="Century Gothic"/>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81410" autoAdjust="0"/>
  </p:normalViewPr>
  <p:slideViewPr>
    <p:cSldViewPr snapToGrid="0">
      <p:cViewPr varScale="1">
        <p:scale>
          <a:sx n="55" d="100"/>
          <a:sy n="55" d="100"/>
        </p:scale>
        <p:origin x="1140" y="31"/>
      </p:cViewPr>
      <p:guideLst/>
    </p:cSldViewPr>
  </p:slideViewPr>
  <p:notesTextViewPr>
    <p:cViewPr>
      <p:scale>
        <a:sx n="1" d="1"/>
        <a:sy n="1" d="1"/>
      </p:scale>
      <p:origin x="0" y="0"/>
    </p:cViewPr>
  </p:notesTextViewPr>
  <p:sorterViewPr>
    <p:cViewPr>
      <p:scale>
        <a:sx n="100" d="100"/>
        <a:sy n="100" d="100"/>
      </p:scale>
      <p:origin x="0" y="-57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85"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font" Target="fonts/font8.fntdata"/><Relationship Id="rId8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1.fntdata"/><Relationship Id="rId8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font" Target="fonts/font2.fntdata"/><Relationship Id="rId23" Type="http://schemas.openxmlformats.org/officeDocument/2006/relationships/font" Target="fonts/font10.fntdata"/><Relationship Id="rId82" Type="http://customschemas.google.com/relationships/presentationmetadata" Target="metadata"/><Relationship Id="rId10" Type="http://schemas.openxmlformats.org/officeDocument/2006/relationships/slide" Target="slides/slide7.xml"/><Relationship Id="rId19" Type="http://schemas.openxmlformats.org/officeDocument/2006/relationships/font" Target="fonts/font6.fntdata"/><Relationship Id="rId86"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679679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343969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 word: </a:t>
            </a:r>
            <a:r>
              <a:rPr lang="en-GB" b="1" dirty="0" err="1"/>
              <a:t>tu</a:t>
            </a:r>
            <a:r>
              <a:rPr lang="en-GB" b="1" dirty="0"/>
              <a:t> [112]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1. Present the letter and say the</a:t>
            </a:r>
            <a:r>
              <a:rPr lang="en-GB" b="1" dirty="0"/>
              <a:t> [u] </a:t>
            </a:r>
            <a:r>
              <a:rPr lang="en-GB" b="0" dirty="0"/>
              <a:t>sound first, on its own. Students repeat it with you.</a:t>
            </a:r>
            <a:br>
              <a:rPr lang="en-GB" b="0" dirty="0"/>
            </a:br>
            <a:r>
              <a:rPr lang="en-GB" b="0" dirty="0"/>
              <a:t>2. Bring up the word ‘</a:t>
            </a:r>
            <a:r>
              <a:rPr lang="en-GB" b="0" baseline="0" dirty="0"/>
              <a:t>‘</a:t>
            </a:r>
            <a:r>
              <a:rPr lang="en-GB" sz="1200" b="1" baseline="0" dirty="0" err="1">
                <a:solidFill>
                  <a:srgbClr val="002060"/>
                </a:solidFill>
                <a:latin typeface="Century Gothic" panose="020B0502020202020204" pitchFamily="34" charset="0"/>
              </a:rPr>
              <a:t>tu</a:t>
            </a:r>
            <a:r>
              <a:rPr lang="en-GB" sz="1200" b="0" i="0" u="none" strike="noStrike" cap="none" dirty="0">
                <a:solidFill>
                  <a:schemeClr val="tx1"/>
                </a:solidFill>
                <a:latin typeface="Calibri"/>
                <a:ea typeface="Calibri"/>
                <a:cs typeface="Calibri"/>
                <a:sym typeface="Calibri"/>
              </a:rPr>
              <a:t>”</a:t>
            </a:r>
            <a:r>
              <a:rPr lang="en-GB" b="0" dirty="0"/>
              <a:t> on its own, say</a:t>
            </a:r>
            <a:r>
              <a:rPr lang="en-GB" b="0" baseline="0" dirty="0"/>
              <a:t> it, students repeat it, so that they have the opportunity to focus all of their attention on the connection between the written word and its sound.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3. </a:t>
            </a:r>
            <a:r>
              <a:rPr lang="en-GB" dirty="0"/>
              <a:t>A possible gesture for this would be to point to someone else as though</a:t>
            </a:r>
            <a:r>
              <a:rPr lang="en-GB" baseline="0" dirty="0"/>
              <a:t> addressing him/her ‘you’.</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4. Roll back the animations and work through 1-3 again, but this time, dropping your voice completely to listen carefully to the students saying the </a:t>
            </a:r>
            <a:r>
              <a:rPr lang="en-GB" b="1" baseline="0" dirty="0"/>
              <a:t>[</a:t>
            </a:r>
            <a:r>
              <a:rPr lang="en-GB" b="1" dirty="0"/>
              <a:t>u] </a:t>
            </a:r>
            <a:r>
              <a:rPr lang="en-GB" baseline="0" dirty="0"/>
              <a:t>sound, pronouncing </a:t>
            </a:r>
            <a:r>
              <a:rPr lang="en-GB" sz="1200" b="0" i="0" u="none" strike="noStrike" cap="none" dirty="0">
                <a:solidFill>
                  <a:schemeClr val="tx1"/>
                </a:solidFill>
                <a:latin typeface="Calibri"/>
                <a:ea typeface="Calibri"/>
                <a:cs typeface="Calibri"/>
                <a:sym typeface="Calibri"/>
              </a:rPr>
              <a:t>”</a:t>
            </a:r>
            <a:r>
              <a:rPr lang="en-GB" sz="1200" b="1" baseline="0" dirty="0" err="1">
                <a:solidFill>
                  <a:srgbClr val="002060"/>
                </a:solidFill>
                <a:latin typeface="Century Gothic" panose="020B0502020202020204" pitchFamily="34" charset="0"/>
              </a:rPr>
              <a:t>tu</a:t>
            </a:r>
            <a:r>
              <a:rPr lang="en-GB" sz="1200" b="0" i="0" u="none" strike="noStrike" cap="none" dirty="0">
                <a:solidFill>
                  <a:schemeClr val="tx1"/>
                </a:solidFill>
                <a:latin typeface="Calibri"/>
                <a:ea typeface="Calibri"/>
                <a:cs typeface="Calibri"/>
                <a:sym typeface="Calibri"/>
              </a:rPr>
              <a:t>”</a:t>
            </a:r>
            <a:r>
              <a:rPr lang="en-GB" sz="1200" b="0" i="0" u="none" strike="noStrike" cap="none" baseline="0" dirty="0">
                <a:solidFill>
                  <a:schemeClr val="tx1"/>
                </a:solidFill>
                <a:latin typeface="Calibri"/>
                <a:ea typeface="Calibri"/>
                <a:cs typeface="Calibri"/>
                <a:sym typeface="Calibri"/>
              </a:rPr>
              <a:t> </a:t>
            </a:r>
            <a:r>
              <a:rPr lang="en-GB" baseline="0" dirty="0"/>
              <a:t>and, if using, doing the gesture.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285702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 word: </a:t>
            </a:r>
            <a:r>
              <a:rPr lang="en-GB" b="1" dirty="0" err="1"/>
              <a:t>tu</a:t>
            </a:r>
            <a:r>
              <a:rPr lang="en-GB" b="1" dirty="0"/>
              <a:t> [112]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With sound and no pictures to focus all attention on the sound-symbol correspondence.</a:t>
            </a:r>
            <a:endParaRPr lang="en-GB" b="1"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626259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 word: </a:t>
            </a:r>
            <a:r>
              <a:rPr lang="en-GB" b="1" dirty="0" err="1"/>
              <a:t>tu</a:t>
            </a:r>
            <a:r>
              <a:rPr lang="en-GB" b="1" dirty="0"/>
              <a:t> [112]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sound</a:t>
            </a:r>
            <a:r>
              <a:rPr lang="en-GB" baseline="0" dirty="0"/>
              <a:t> to elicit pronunciation (without first hearing the teacher).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Teacher can elicit pronunciation by asking ‘</a:t>
            </a:r>
            <a:r>
              <a:rPr lang="en-GB" i="1" baseline="0" dirty="0"/>
              <a:t>Comment </a:t>
            </a:r>
            <a:r>
              <a:rPr lang="en-GB" i="1" baseline="0" dirty="0" err="1"/>
              <a:t>dit</a:t>
            </a:r>
            <a:r>
              <a:rPr lang="en-GB" i="1" baseline="0" dirty="0"/>
              <a:t>-on ‘you (sing)’?’</a:t>
            </a:r>
            <a:endParaRPr lang="en-GB" i="1"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285702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[u]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br>
              <a:rPr lang="en-GB" baseline="0" dirty="0"/>
            </a:br>
            <a:br>
              <a:rPr lang="en-GB" baseline="0" dirty="0"/>
            </a:br>
            <a:r>
              <a:rPr lang="en-GB" baseline="0" dirty="0"/>
              <a:t>Word frequency rankings (1 is the most common word in French): </a:t>
            </a:r>
            <a:br>
              <a:rPr lang="en-GB" baseline="0" dirty="0"/>
            </a:br>
            <a:r>
              <a:rPr lang="en-GB" b="1" baseline="0" dirty="0" err="1"/>
              <a:t>tu</a:t>
            </a:r>
            <a:r>
              <a:rPr lang="en-GB" baseline="0" dirty="0"/>
              <a:t> [112]; </a:t>
            </a:r>
            <a:r>
              <a:rPr lang="en-GB" b="1" baseline="0" dirty="0" err="1"/>
              <a:t>salut</a:t>
            </a:r>
            <a:r>
              <a:rPr lang="en-GB" b="1" baseline="0" dirty="0"/>
              <a:t> ! </a:t>
            </a:r>
            <a:r>
              <a:rPr lang="en-GB" b="0" baseline="0" dirty="0"/>
              <a:t>[2205]</a:t>
            </a:r>
            <a:r>
              <a:rPr lang="en-GB" baseline="0" dirty="0"/>
              <a:t> </a:t>
            </a:r>
            <a:r>
              <a:rPr lang="en-GB" b="1" baseline="0" dirty="0" err="1"/>
              <a:t>vue</a:t>
            </a:r>
            <a:r>
              <a:rPr lang="en-GB" baseline="0" dirty="0"/>
              <a:t> [191]; </a:t>
            </a:r>
            <a:r>
              <a:rPr lang="en-GB" b="1" baseline="0" dirty="0"/>
              <a:t>sur</a:t>
            </a:r>
            <a:r>
              <a:rPr lang="en-GB" baseline="0" dirty="0"/>
              <a:t> [16]; </a:t>
            </a:r>
            <a:r>
              <a:rPr lang="en-GB" b="1" baseline="0" dirty="0" err="1"/>
              <a:t>amusant</a:t>
            </a:r>
            <a:r>
              <a:rPr lang="en-GB" baseline="0" dirty="0"/>
              <a:t> [4695]; </a:t>
            </a:r>
            <a:r>
              <a:rPr lang="en-GB" b="1" baseline="0" dirty="0"/>
              <a:t>utiliser </a:t>
            </a:r>
            <a:r>
              <a:rPr lang="en-GB" baseline="0" dirty="0"/>
              <a:t>[345].</a:t>
            </a:r>
            <a:br>
              <a:rPr lang="en-GB" sz="1200" kern="1200" dirty="0">
                <a:solidFill>
                  <a:schemeClr val="tx1"/>
                </a:solidFill>
                <a:effectLst/>
                <a:ea typeface="+mn-ea"/>
                <a:cs typeface="+mn-cs"/>
              </a:rPr>
            </a:br>
            <a:r>
              <a:rPr lang="de-DE" sz="1200" b="0" i="0" kern="1200" dirty="0">
                <a:solidFill>
                  <a:schemeClr val="tx1"/>
                </a:solidFill>
                <a:effectLst/>
                <a:ea typeface="+mn-ea"/>
                <a:cs typeface="+mn-cs"/>
              </a:rPr>
              <a:t>Source: </a:t>
            </a:r>
            <a:r>
              <a:rPr lang="en-GB" sz="1200" kern="1200" dirty="0" err="1">
                <a:solidFill>
                  <a:schemeClr val="tx1"/>
                </a:solidFill>
                <a:effectLst/>
                <a:ea typeface="+mn-ea"/>
                <a:cs typeface="+mn-cs"/>
              </a:rPr>
              <a:t>Londsale</a:t>
            </a:r>
            <a:r>
              <a:rPr lang="en-GB" sz="1200" kern="1200" dirty="0">
                <a:solidFill>
                  <a:schemeClr val="tx1"/>
                </a:solidFill>
                <a:effectLst/>
                <a:ea typeface="+mn-ea"/>
                <a:cs typeface="+mn-cs"/>
              </a:rPr>
              <a:t>, D., &amp; Le Bras, Y.  (2009). </a:t>
            </a:r>
            <a:r>
              <a:rPr lang="en-GB" sz="1200" i="1" kern="1200" dirty="0">
                <a:solidFill>
                  <a:schemeClr val="tx1"/>
                </a:solidFill>
                <a:effectLst/>
                <a:ea typeface="+mn-ea"/>
                <a:cs typeface="+mn-cs"/>
              </a:rPr>
              <a:t>A Frequency Dictionary of French: Core vocabulary for learners </a:t>
            </a:r>
            <a:r>
              <a:rPr lang="en-GB" sz="1200" kern="1200" dirty="0">
                <a:solidFill>
                  <a:schemeClr val="tx1"/>
                </a:solidFill>
                <a:effectLst/>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3866956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With sound and no pictures to focus all attention on the sound-symbol correspondence.</a:t>
            </a:r>
            <a:br>
              <a:rPr lang="en-GB" baseline="0" dirty="0"/>
            </a:br>
            <a:br>
              <a:rPr lang="en-GB" baseline="0" dirty="0"/>
            </a:br>
            <a:r>
              <a:rPr lang="en-GB" baseline="0" dirty="0"/>
              <a:t>Word frequency rankings (1 is the most common word in French): </a:t>
            </a:r>
            <a:br>
              <a:rPr lang="en-GB" baseline="0" dirty="0"/>
            </a:br>
            <a:r>
              <a:rPr lang="en-GB" b="1" baseline="0" dirty="0" err="1"/>
              <a:t>tu</a:t>
            </a:r>
            <a:r>
              <a:rPr lang="en-GB" baseline="0" dirty="0"/>
              <a:t> [112]; </a:t>
            </a:r>
            <a:r>
              <a:rPr lang="en-GB" b="1" baseline="0" dirty="0" err="1"/>
              <a:t>salut</a:t>
            </a:r>
            <a:r>
              <a:rPr lang="en-GB" b="1" baseline="0" dirty="0"/>
              <a:t> ! </a:t>
            </a:r>
            <a:r>
              <a:rPr lang="en-GB" b="0" baseline="0" dirty="0"/>
              <a:t>[2205]</a:t>
            </a:r>
            <a:r>
              <a:rPr lang="en-GB" baseline="0" dirty="0"/>
              <a:t> </a:t>
            </a:r>
            <a:r>
              <a:rPr lang="en-GB" b="1" baseline="0" dirty="0" err="1"/>
              <a:t>vue</a:t>
            </a:r>
            <a:r>
              <a:rPr lang="en-GB" baseline="0" dirty="0"/>
              <a:t> [191]; </a:t>
            </a:r>
            <a:r>
              <a:rPr lang="en-GB" b="1" baseline="0" dirty="0"/>
              <a:t>sur</a:t>
            </a:r>
            <a:r>
              <a:rPr lang="en-GB" baseline="0" dirty="0"/>
              <a:t> [16]; </a:t>
            </a:r>
            <a:r>
              <a:rPr lang="en-GB" b="1" baseline="0" dirty="0" err="1"/>
              <a:t>amusant</a:t>
            </a:r>
            <a:r>
              <a:rPr lang="en-GB" baseline="0" dirty="0"/>
              <a:t> [4695]; </a:t>
            </a:r>
            <a:r>
              <a:rPr lang="en-GB" b="1" baseline="0" dirty="0"/>
              <a:t>utiliser </a:t>
            </a:r>
            <a:r>
              <a:rPr lang="en-GB" baseline="0" dirty="0"/>
              <a:t>[345].</a:t>
            </a:r>
            <a:br>
              <a:rPr lang="en-GB" sz="1200" kern="1200" dirty="0">
                <a:solidFill>
                  <a:schemeClr val="tx1"/>
                </a:solidFill>
                <a:effectLst/>
                <a:ea typeface="+mn-ea"/>
                <a:cs typeface="+mn-cs"/>
              </a:rPr>
            </a:br>
            <a:r>
              <a:rPr lang="de-DE" sz="1200" b="0" i="0" kern="1200" dirty="0">
                <a:solidFill>
                  <a:schemeClr val="tx1"/>
                </a:solidFill>
                <a:effectLst/>
                <a:ea typeface="+mn-ea"/>
                <a:cs typeface="+mn-cs"/>
              </a:rPr>
              <a:t>Source: </a:t>
            </a:r>
            <a:r>
              <a:rPr lang="en-GB" sz="1200" kern="1200" dirty="0" err="1">
                <a:solidFill>
                  <a:schemeClr val="tx1"/>
                </a:solidFill>
                <a:effectLst/>
                <a:ea typeface="+mn-ea"/>
                <a:cs typeface="+mn-cs"/>
              </a:rPr>
              <a:t>Londsale</a:t>
            </a:r>
            <a:r>
              <a:rPr lang="en-GB" sz="1200" kern="1200" dirty="0">
                <a:solidFill>
                  <a:schemeClr val="tx1"/>
                </a:solidFill>
                <a:effectLst/>
                <a:ea typeface="+mn-ea"/>
                <a:cs typeface="+mn-cs"/>
              </a:rPr>
              <a:t>, D., &amp; Le Bras, Y.  (2009). </a:t>
            </a:r>
            <a:r>
              <a:rPr lang="en-GB" sz="1200" i="1" kern="1200" dirty="0">
                <a:solidFill>
                  <a:schemeClr val="tx1"/>
                </a:solidFill>
                <a:effectLst/>
                <a:ea typeface="+mn-ea"/>
                <a:cs typeface="+mn-cs"/>
              </a:rPr>
              <a:t>A Frequency Dictionary of French: Core vocabulary for learners </a:t>
            </a:r>
            <a:r>
              <a:rPr lang="en-GB" sz="1200" kern="1200" dirty="0">
                <a:solidFill>
                  <a:schemeClr val="tx1"/>
                </a:solidFill>
                <a:effectLst/>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284714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sound</a:t>
            </a:r>
            <a:r>
              <a:rPr lang="en-GB" baseline="0" dirty="0"/>
              <a:t> to elicit pronunciation (without first hearing the teacher).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Teacher can elicit pronunciation by asking “</a:t>
            </a:r>
            <a:r>
              <a:rPr lang="en-GB" i="1" baseline="0" dirty="0"/>
              <a:t>Comment </a:t>
            </a:r>
            <a:r>
              <a:rPr lang="en-GB" i="1" baseline="0" dirty="0" err="1"/>
              <a:t>dit</a:t>
            </a:r>
            <a:r>
              <a:rPr lang="en-GB" i="1" baseline="0" dirty="0"/>
              <a:t>-on view, to use </a:t>
            </a:r>
            <a:r>
              <a:rPr lang="en-GB" i="0" baseline="0" dirty="0"/>
              <a:t>etc.?</a:t>
            </a:r>
            <a:br>
              <a:rPr lang="en-GB" baseline="0" dirty="0"/>
            </a:br>
            <a:br>
              <a:rPr lang="en-GB" baseline="0" dirty="0"/>
            </a:br>
            <a:r>
              <a:rPr lang="en-GB" baseline="0" dirty="0"/>
              <a:t>Word frequency rankings (1 is the most common word in French): </a:t>
            </a:r>
            <a:br>
              <a:rPr lang="en-GB" baseline="0" dirty="0"/>
            </a:br>
            <a:r>
              <a:rPr lang="en-GB" b="1" baseline="0" dirty="0" err="1"/>
              <a:t>tu</a:t>
            </a:r>
            <a:r>
              <a:rPr lang="en-GB" baseline="0" dirty="0"/>
              <a:t> [112]; </a:t>
            </a:r>
            <a:r>
              <a:rPr lang="en-GB" b="1" baseline="0" dirty="0" err="1"/>
              <a:t>salut</a:t>
            </a:r>
            <a:r>
              <a:rPr lang="en-GB" b="1" baseline="0" dirty="0"/>
              <a:t> ! </a:t>
            </a:r>
            <a:r>
              <a:rPr lang="en-GB" b="0" baseline="0" dirty="0"/>
              <a:t>[2205]</a:t>
            </a:r>
            <a:r>
              <a:rPr lang="en-GB" baseline="0" dirty="0"/>
              <a:t> </a:t>
            </a:r>
            <a:r>
              <a:rPr lang="en-GB" b="1" baseline="0" dirty="0" err="1"/>
              <a:t>vue</a:t>
            </a:r>
            <a:r>
              <a:rPr lang="en-GB" baseline="0" dirty="0"/>
              <a:t> [191]; </a:t>
            </a:r>
            <a:r>
              <a:rPr lang="en-GB" b="1" baseline="0" dirty="0"/>
              <a:t>sur</a:t>
            </a:r>
            <a:r>
              <a:rPr lang="en-GB" baseline="0" dirty="0"/>
              <a:t> [16]; </a:t>
            </a:r>
            <a:r>
              <a:rPr lang="en-GB" b="1" baseline="0" dirty="0" err="1"/>
              <a:t>amusant</a:t>
            </a:r>
            <a:r>
              <a:rPr lang="en-GB" baseline="0" dirty="0"/>
              <a:t> [4695]; </a:t>
            </a:r>
            <a:r>
              <a:rPr lang="en-GB" b="1" baseline="0" dirty="0"/>
              <a:t>utiliser </a:t>
            </a:r>
            <a:r>
              <a:rPr lang="en-GB" baseline="0" dirty="0"/>
              <a:t>[345].</a:t>
            </a:r>
            <a:br>
              <a:rPr lang="en-GB" sz="1200" b="0" i="0" u="none" strike="noStrike" kern="1200" cap="none" dirty="0">
                <a:solidFill>
                  <a:schemeClr val="tx1"/>
                </a:solidFill>
                <a:effectLst/>
                <a:latin typeface="Calibri"/>
                <a:ea typeface="Calibri"/>
                <a:cs typeface="Calibri"/>
                <a:sym typeface="Calibri"/>
              </a:rPr>
            </a:br>
            <a:r>
              <a:rPr lang="de-DE" sz="1200" b="0" i="0" u="none" strike="noStrike" kern="1200" cap="none" dirty="0">
                <a:solidFill>
                  <a:schemeClr val="tx1"/>
                </a:solidFill>
                <a:effectLst/>
                <a:latin typeface="Calibri"/>
                <a:ea typeface="Calibri"/>
                <a:cs typeface="Calibri"/>
                <a:sym typeface="Calibri"/>
              </a:rPr>
              <a:t>Source: </a:t>
            </a:r>
            <a:r>
              <a:rPr lang="en-GB" sz="1200" b="0" i="0" u="none" strike="noStrike" kern="1200" cap="none" dirty="0" err="1">
                <a:solidFill>
                  <a:schemeClr val="tx1"/>
                </a:solidFill>
                <a:effectLst/>
                <a:latin typeface="Calibri"/>
                <a:ea typeface="Calibri"/>
                <a:cs typeface="Calibri"/>
                <a:sym typeface="Calibri"/>
              </a:rPr>
              <a:t>Londsale</a:t>
            </a:r>
            <a:r>
              <a:rPr lang="en-GB" sz="1200" b="0" i="0" u="none" strike="noStrike" kern="1200" cap="none" dirty="0">
                <a:solidFill>
                  <a:schemeClr val="tx1"/>
                </a:solidFill>
                <a:effectLst/>
                <a:latin typeface="Calibri"/>
                <a:ea typeface="Calibri"/>
                <a:cs typeface="Calibri"/>
                <a:sym typeface="Calibri"/>
              </a:rPr>
              <a:t>, D., &amp; Le Bras, Y.  (2009). </a:t>
            </a:r>
            <a:r>
              <a:rPr lang="en-GB" sz="1200" b="0" i="1" u="none" strike="noStrike" kern="1200" cap="none" dirty="0">
                <a:solidFill>
                  <a:schemeClr val="tx1"/>
                </a:solidFill>
                <a:effectLst/>
                <a:latin typeface="Calibri"/>
                <a:ea typeface="Calibri"/>
                <a:cs typeface="Calibri"/>
                <a:sym typeface="Calibri"/>
              </a:rPr>
              <a:t>A Frequency Dictionary of French: Core vocabulary for learners </a:t>
            </a:r>
            <a:r>
              <a:rPr lang="en-GB" sz="1200" b="0" i="0" u="none" strike="noStrike" kern="1200" cap="none" dirty="0">
                <a:solidFill>
                  <a:schemeClr val="tx1"/>
                </a:solidFill>
                <a:effectLst/>
                <a:latin typeface="Calibri"/>
                <a:ea typeface="Calibri"/>
                <a:cs typeface="Calibri"/>
                <a:sym typeface="Calibri"/>
              </a:rPr>
              <a:t>London: Routledge.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866956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dirty="0"/>
              <a:t>The aim of this awareness-raising exercise, composed entirely of cognates from within the top 5000 which students have not yet encountered, is to make students aware of a) differences in pronunciation between French and English cognates, and b) the consistency of the French spelling rules which account for these.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dirty="0"/>
              <a:t>Before beginning the task, the teacher should make students aware that their knowledge of English will not help them here. They must look for words in which the letter ‘u’ stands alone as a vowel, (i.e. is not combined with another vowel as in </a:t>
            </a:r>
            <a:r>
              <a:rPr lang="en-GB" b="0" i="1" dirty="0"/>
              <a:t>r</a:t>
            </a:r>
            <a:r>
              <a:rPr lang="en-GB" b="1" i="1" dirty="0"/>
              <a:t>ou</a:t>
            </a:r>
            <a:r>
              <a:rPr lang="en-GB" b="0" i="1" dirty="0"/>
              <a:t>tine, c</a:t>
            </a:r>
            <a:r>
              <a:rPr lang="en-GB" b="1" i="1" dirty="0"/>
              <a:t>ou</a:t>
            </a:r>
            <a:r>
              <a:rPr lang="en-GB" b="0" i="1" dirty="0"/>
              <a:t>ple</a:t>
            </a:r>
            <a:r>
              <a:rPr lang="en-GB" b="0" i="0" dirty="0"/>
              <a:t>) etc. The presence of a single letter ‘u’ in French normally indicates that SSC </a:t>
            </a:r>
            <a:r>
              <a:rPr lang="en-GB" b="1" i="0" dirty="0"/>
              <a:t>[u] </a:t>
            </a:r>
            <a:r>
              <a:rPr lang="en-GB" b="0" i="0" dirty="0"/>
              <a:t>is needed (</a:t>
            </a:r>
            <a:r>
              <a:rPr lang="en-GB" b="1" i="0" dirty="0"/>
              <a:t>NB: </a:t>
            </a:r>
            <a:r>
              <a:rPr lang="en-GB" b="0" i="0" dirty="0"/>
              <a:t>there are a few exceptions to this when letter ‘u’ is combined with a nasal –n, as in </a:t>
            </a:r>
            <a:r>
              <a:rPr lang="en-GB" b="0" i="1" dirty="0"/>
              <a:t>un, </a:t>
            </a:r>
            <a:r>
              <a:rPr lang="en-GB" b="0" i="1" dirty="0" err="1"/>
              <a:t>lundi</a:t>
            </a:r>
            <a:r>
              <a:rPr lang="en-GB" b="0" i="0" dirty="0"/>
              <a:t> etc which are avoided here).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dirty="0"/>
              <a:t>Using this information, students should be able to locate the 10 words containing SSC </a:t>
            </a:r>
            <a:r>
              <a:rPr lang="en-GB" b="1" i="0" dirty="0"/>
              <a:t>[u] </a:t>
            </a:r>
            <a:r>
              <a:rPr lang="en-GB" b="0" i="0" dirty="0"/>
              <a:t>(shown on the next slide).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0" dirty="0"/>
          </a:p>
        </p:txBody>
      </p:sp>
      <p:sp>
        <p:nvSpPr>
          <p:cNvPr id="143" name="Google Shape;14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06964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dirty="0"/>
              <a:t>On revealing the answers, teachers should draw attention to the following points: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dirty="0"/>
              <a:t>1/ </a:t>
            </a:r>
            <a:r>
              <a:rPr lang="en-GB" b="1" i="0" dirty="0"/>
              <a:t>Four</a:t>
            </a:r>
            <a:r>
              <a:rPr lang="en-GB" b="0" i="0" dirty="0"/>
              <a:t> sounds are represented by the letter ‘u’ in English: </a:t>
            </a:r>
            <a:r>
              <a:rPr lang="en-GB" b="0" i="1" dirty="0"/>
              <a:t>pl</a:t>
            </a:r>
            <a:r>
              <a:rPr lang="en-GB" b="1" i="1" dirty="0"/>
              <a:t>u</a:t>
            </a:r>
            <a:r>
              <a:rPr lang="en-GB" b="0" i="1" dirty="0"/>
              <a:t>s/b</a:t>
            </a:r>
            <a:r>
              <a:rPr lang="en-GB" b="1" i="1" dirty="0"/>
              <a:t>u</a:t>
            </a:r>
            <a:r>
              <a:rPr lang="en-GB" b="0" i="1" dirty="0"/>
              <a:t>dget/m</a:t>
            </a:r>
            <a:r>
              <a:rPr lang="en-GB" b="1" i="1" dirty="0"/>
              <a:t>u</a:t>
            </a:r>
            <a:r>
              <a:rPr lang="en-GB" b="0" i="1" dirty="0"/>
              <a:t>ltiple; m</a:t>
            </a:r>
            <a:r>
              <a:rPr lang="en-GB" b="1" i="1" dirty="0"/>
              <a:t>u</a:t>
            </a:r>
            <a:r>
              <a:rPr lang="en-GB" b="0" i="1" dirty="0"/>
              <a:t>seum/</a:t>
            </a:r>
            <a:r>
              <a:rPr lang="en-GB" b="1" i="1" dirty="0"/>
              <a:t>u</a:t>
            </a:r>
            <a:r>
              <a:rPr lang="en-GB" b="0" i="1" dirty="0"/>
              <a:t>niversity/</a:t>
            </a:r>
            <a:r>
              <a:rPr lang="en-GB" b="1" i="1" dirty="0"/>
              <a:t>u</a:t>
            </a:r>
            <a:r>
              <a:rPr lang="en-GB" b="0" i="1" dirty="0"/>
              <a:t>sage; poll</a:t>
            </a:r>
            <a:r>
              <a:rPr lang="en-GB" b="1" i="1" dirty="0"/>
              <a:t>u</a:t>
            </a:r>
            <a:r>
              <a:rPr lang="en-GB" b="0" i="1" dirty="0"/>
              <a:t>tion/revol</a:t>
            </a:r>
            <a:r>
              <a:rPr lang="en-GB" b="1" i="1" dirty="0"/>
              <a:t>u</a:t>
            </a:r>
            <a:r>
              <a:rPr lang="en-GB" b="0" i="1" dirty="0"/>
              <a:t>tion; temperat</a:t>
            </a:r>
            <a:r>
              <a:rPr lang="en-GB" b="1" i="1" dirty="0"/>
              <a:t>u</a:t>
            </a:r>
            <a:r>
              <a:rPr lang="en-GB" b="0" i="1" dirty="0"/>
              <a:t>re/cult</a:t>
            </a:r>
            <a:r>
              <a:rPr lang="en-GB" b="1" i="1" dirty="0"/>
              <a:t>u</a:t>
            </a:r>
            <a:r>
              <a:rPr lang="en-GB" b="0" i="1" dirty="0"/>
              <a:t>re. </a:t>
            </a:r>
            <a:r>
              <a:rPr lang="en-GB" b="0" i="0" dirty="0"/>
              <a:t>In the French cognates, the ‘u’ is pronounced the same way in each case.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dirty="0"/>
              <a:t>2/ Several of the words in blue, which contain SSC [u] in English, do not in French (</a:t>
            </a:r>
            <a:r>
              <a:rPr lang="en-GB" b="0" i="1" dirty="0"/>
              <a:t>routine, boutique, </a:t>
            </a:r>
            <a:r>
              <a:rPr lang="en-GB" b="0" i="1" dirty="0" err="1"/>
              <a:t>tourisme</a:t>
            </a:r>
            <a:r>
              <a:rPr lang="en-GB" b="0" i="0" dirty="0"/>
              <a:t>, </a:t>
            </a:r>
            <a:r>
              <a:rPr lang="en-GB" b="0" i="1" dirty="0"/>
              <a:t>troupe</a:t>
            </a:r>
            <a:r>
              <a:rPr lang="en-GB" b="0" i="0" dirty="0"/>
              <a:t>). Teachers to highlight the fact that students must therefore look at the </a:t>
            </a:r>
            <a:r>
              <a:rPr lang="en-GB" b="1" i="0" dirty="0"/>
              <a:t>spelling</a:t>
            </a:r>
            <a:r>
              <a:rPr lang="en-GB" b="0" i="0" dirty="0"/>
              <a:t>, rather than English pronunciation, to work out the correct sound. (NB: SSC [</a:t>
            </a:r>
            <a:r>
              <a:rPr lang="en-GB" b="0" i="0" dirty="0" err="1"/>
              <a:t>ou</a:t>
            </a:r>
            <a:r>
              <a:rPr lang="en-GB" b="0" i="0" dirty="0"/>
              <a:t>] is revisited in next week’s sequence).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dirty="0"/>
              <a:t>3/ Teacher elicits pronunciation by pointing at a word, and asking </a:t>
            </a:r>
            <a:r>
              <a:rPr lang="en-GB" b="0" i="1" dirty="0"/>
              <a:t>Comment </a:t>
            </a:r>
            <a:r>
              <a:rPr lang="en-GB" b="0" i="1" dirty="0" err="1"/>
              <a:t>dit</a:t>
            </a:r>
            <a:r>
              <a:rPr lang="en-GB" b="0" i="1" dirty="0"/>
              <a:t>-on? </a:t>
            </a:r>
            <a:r>
              <a:rPr lang="en-GB" b="0" i="0" dirty="0"/>
              <a:t>Students answer chorally.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dirty="0"/>
              <a:t>4/ Students check their pronunciation by listening to recordings, played on clicking individual words.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dirty="0"/>
              <a:t>5/ Students repeat.</a:t>
            </a:r>
            <a:endParaRPr lang="en-GB" b="0" i="1" dirty="0"/>
          </a:p>
        </p:txBody>
      </p:sp>
      <p:sp>
        <p:nvSpPr>
          <p:cNvPr id="143" name="Google Shape;14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36543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4170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24/01/2020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121693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24/01/2020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66073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873405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4558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52220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1921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2578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88286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24/01/2020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260581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24/01/2020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404524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03994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24/01/2020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079316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24/01/2020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783244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24/01/2020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485062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24/01/2020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823685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24/01/2020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672071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A070A8-75FF-4F63-93B6-8413D3C9B57A}" type="datetimeFigureOut">
              <a:rPr lang="en-GB" smtClean="0"/>
              <a:t>24/01/2020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7470579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FA070A8-75FF-4F63-93B6-8413D3C9B57A}" type="datetimeFigureOut">
              <a:rPr lang="en-GB" smtClean="0"/>
              <a:t>24/01/2020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7584884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A070A8-75FF-4F63-93B6-8413D3C9B57A}" type="datetimeFigureOut">
              <a:rPr lang="en-GB" smtClean="0"/>
              <a:t>24/01/2020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0657212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A070A8-75FF-4F63-93B6-8413D3C9B57A}" type="datetimeFigureOut">
              <a:rPr lang="en-GB" smtClean="0"/>
              <a:t>24/01/2020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0438902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070A8-75FF-4F63-93B6-8413D3C9B57A}" type="datetimeFigureOut">
              <a:rPr lang="en-GB" smtClean="0"/>
              <a:t>24/01/2020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397648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2828821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24/01/2020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4025563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24/01/2020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5489311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24/01/2020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9146488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24/01/2020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492123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13777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2971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670171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131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24/01/2020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969963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24/01/2020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346532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88290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4320624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070A8-75FF-4F63-93B6-8413D3C9B57A}" type="datetimeFigureOut">
              <a:rPr lang="en-GB" smtClean="0"/>
              <a:t>24/01/2020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E9109-AB8D-4945-A2DA-93F8155F9609}" type="slidenum">
              <a:rPr lang="en-GB" smtClean="0"/>
              <a:t>‹#›</a:t>
            </a:fld>
            <a:endParaRPr lang="en-GB"/>
          </a:p>
        </p:txBody>
      </p:sp>
    </p:spTree>
    <p:extLst>
      <p:ext uri="{BB962C8B-B14F-4D97-AF65-F5344CB8AC3E}">
        <p14:creationId xmlns:p14="http://schemas.microsoft.com/office/powerpoint/2010/main" val="267462198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audio" Target="../media/audio4.wav"/><Relationship Id="rId11" Type="http://schemas.openxmlformats.org/officeDocument/2006/relationships/image" Target="../media/image8.png"/><Relationship Id="rId5" Type="http://schemas.openxmlformats.org/officeDocument/2006/relationships/audio" Target="../media/audio3.wav"/><Relationship Id="rId10" Type="http://schemas.openxmlformats.org/officeDocument/2006/relationships/image" Target="../media/image7.png"/><Relationship Id="rId4" Type="http://schemas.openxmlformats.org/officeDocument/2006/relationships/audio" Target="../media/audio2.wav"/><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audio" Target="../media/audio11.wav"/><Relationship Id="rId13" Type="http://schemas.openxmlformats.org/officeDocument/2006/relationships/audio" Target="../media/audio16.wav"/><Relationship Id="rId3" Type="http://schemas.openxmlformats.org/officeDocument/2006/relationships/image" Target="../media/image10.png"/><Relationship Id="rId7" Type="http://schemas.openxmlformats.org/officeDocument/2006/relationships/audio" Target="../media/audio10.wav"/><Relationship Id="rId12" Type="http://schemas.openxmlformats.org/officeDocument/2006/relationships/audio" Target="../media/audio15.wav"/><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audio" Target="../media/audio9.wav"/><Relationship Id="rId11" Type="http://schemas.openxmlformats.org/officeDocument/2006/relationships/audio" Target="../media/audio14.wav"/><Relationship Id="rId5" Type="http://schemas.openxmlformats.org/officeDocument/2006/relationships/audio" Target="../media/audio8.wav"/><Relationship Id="rId10" Type="http://schemas.openxmlformats.org/officeDocument/2006/relationships/audio" Target="../media/audio13.wav"/><Relationship Id="rId4" Type="http://schemas.openxmlformats.org/officeDocument/2006/relationships/audio" Target="../media/audio7.wav"/><Relationship Id="rId9" Type="http://schemas.openxmlformats.org/officeDocument/2006/relationships/audio" Target="../media/audio1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background rectangle">
            <a:extLst>
              <a:ext uri="{C183D7F6-B498-43B3-948B-1728B52AA6E4}">
                <adec:decorative xmlns:adec="http://schemas.microsoft.com/office/drawing/2017/decorative"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9" name="Isosceles Triangle 8">
                <a:extLst>
                  <a:ext uri="{C183D7F6-B498-43B3-948B-1728B52AA6E4}">
                    <adec:decorative xmlns:adec="http://schemas.microsoft.com/office/drawing/2017/decorative" val="1"/>
                  </a:ext>
                </a:extLst>
              </p:cNvPr>
              <p:cNvSpPr/>
              <p:nvPr/>
            </p:nvSpPr>
            <p:spPr>
              <a:xfrm rot="5400000">
                <a:off x="4992512" y="-341488"/>
                <a:ext cx="6857998" cy="7540978"/>
              </a:xfrm>
              <a:prstGeom prst="triangle">
                <a:avLst>
                  <a:gd name="adj" fmla="val 0"/>
                </a:avLst>
              </a:prstGeom>
              <a:solidFill>
                <a:srgbClr val="E3E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0" name="Rectangle 9">
                <a:extLst>
                  <a:ext uri="{C183D7F6-B498-43B3-948B-1728B52AA6E4}">
                    <adec:decorative xmlns:adec="http://schemas.microsoft.com/office/drawing/2017/decorative" val="1"/>
                  </a:ext>
                </a:extLst>
              </p:cNvPr>
              <p:cNvSpPr/>
              <p:nvPr/>
            </p:nvSpPr>
            <p:spPr>
              <a:xfrm>
                <a:off x="0" y="0"/>
                <a:ext cx="4651022" cy="6858000"/>
              </a:xfrm>
              <a:prstGeom prst="rect">
                <a:avLst/>
              </a:prstGeom>
              <a:solidFill>
                <a:srgbClr val="E3E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5" name="Rectangle 4">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2" name="Title 1">
            <a:extLst>
              <a:ext uri="{FF2B5EF4-FFF2-40B4-BE49-F238E27FC236}">
                <a16:creationId xmlns:a16="http://schemas.microsoft.com/office/drawing/2014/main" id="{81565278-8A7D-FD4E-B5E2-BBF011F70D79}"/>
              </a:ext>
            </a:extLst>
          </p:cNvPr>
          <p:cNvSpPr>
            <a:spLocks noGrp="1"/>
          </p:cNvSpPr>
          <p:nvPr>
            <p:ph type="ctrTitle"/>
          </p:nvPr>
        </p:nvSpPr>
        <p:spPr>
          <a:xfrm>
            <a:off x="138731" y="2095401"/>
            <a:ext cx="8420100" cy="879475"/>
          </a:xfrm>
        </p:spPr>
        <p:txBody>
          <a:bodyPr/>
          <a:lstStyle/>
          <a:p>
            <a:pPr lvl="0" algn="l">
              <a:lnSpc>
                <a:spcPct val="100000"/>
              </a:lnSpc>
              <a:spcBef>
                <a:spcPts val="0"/>
              </a:spcBef>
            </a:pPr>
            <a:r>
              <a:rPr lang="en-GB" sz="4000" b="1" dirty="0">
                <a:solidFill>
                  <a:prstClr val="white"/>
                </a:solidFill>
                <a:latin typeface="Century Gothic" panose="020B0502020202020204" pitchFamily="34" charset="0"/>
                <a:ea typeface="+mn-ea"/>
                <a:cs typeface="+mn-cs"/>
              </a:rPr>
              <a:t>Phonics</a:t>
            </a:r>
            <a:endParaRPr lang="en-US" dirty="0"/>
          </a:p>
        </p:txBody>
      </p:sp>
      <p:sp>
        <p:nvSpPr>
          <p:cNvPr id="6" name="Subtitle 5">
            <a:extLst>
              <a:ext uri="{FF2B5EF4-FFF2-40B4-BE49-F238E27FC236}">
                <a16:creationId xmlns:a16="http://schemas.microsoft.com/office/drawing/2014/main" id="{F5B07216-038C-CA4F-81CA-5AF47911D247}"/>
              </a:ext>
            </a:extLst>
          </p:cNvPr>
          <p:cNvSpPr>
            <a:spLocks noGrp="1"/>
          </p:cNvSpPr>
          <p:nvPr>
            <p:ph type="subTitle" idx="1"/>
          </p:nvPr>
        </p:nvSpPr>
        <p:spPr>
          <a:xfrm>
            <a:off x="138731" y="2974876"/>
            <a:ext cx="7026344" cy="665162"/>
          </a:xfrm>
        </p:spPr>
        <p:txBody>
          <a:bodyPr/>
          <a:lstStyle/>
          <a:p>
            <a:pPr lvl="0" algn="l">
              <a:lnSpc>
                <a:spcPct val="100000"/>
              </a:lnSpc>
              <a:spcBef>
                <a:spcPts val="0"/>
              </a:spcBef>
            </a:pPr>
            <a:r>
              <a:rPr lang="en-GB" sz="3200" dirty="0">
                <a:solidFill>
                  <a:prstClr val="white"/>
                </a:solidFill>
                <a:latin typeface="Century Gothic" panose="020B0502020202020204" pitchFamily="34" charset="0"/>
              </a:rPr>
              <a:t>SSC [u] [re-visited]</a:t>
            </a:r>
          </a:p>
          <a:p>
            <a:endParaRPr lang="en-US" dirty="0"/>
          </a:p>
        </p:txBody>
      </p:sp>
      <p:sp>
        <p:nvSpPr>
          <p:cNvPr id="14" name="Title 3">
            <a:extLst>
              <a:ext uri="{FF2B5EF4-FFF2-40B4-BE49-F238E27FC236}">
                <a16:creationId xmlns:a16="http://schemas.microsoft.com/office/drawing/2014/main" id="{7B424077-B2D5-46AA-BDA8-6FF15DA500E8}"/>
              </a:ext>
            </a:extLst>
          </p:cNvPr>
          <p:cNvSpPr txBox="1">
            <a:spLocks/>
          </p:cNvSpPr>
          <p:nvPr/>
        </p:nvSpPr>
        <p:spPr>
          <a:xfrm>
            <a:off x="266807" y="5153439"/>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sym typeface="Arial"/>
              </a:rPr>
              <a:t>Y7 French</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sym typeface="Arial"/>
              </a:rPr>
              <a:t>Term 2.1 - Week 4</a:t>
            </a:r>
          </a:p>
        </p:txBody>
      </p:sp>
      <p:sp>
        <p:nvSpPr>
          <p:cNvPr id="16" name="Title 3">
            <a:extLst>
              <a:ext uri="{FF2B5EF4-FFF2-40B4-BE49-F238E27FC236}">
                <a16:creationId xmlns:a16="http://schemas.microsoft.com/office/drawing/2014/main" id="{C0508B9B-5891-4D3C-9F6E-ECDA43B43AC2}"/>
              </a:ext>
            </a:extLst>
          </p:cNvPr>
          <p:cNvSpPr txBox="1">
            <a:spLocks/>
          </p:cNvSpPr>
          <p:nvPr/>
        </p:nvSpPr>
        <p:spPr>
          <a:xfrm>
            <a:off x="294412" y="6008293"/>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ts val="0"/>
              </a:spcBef>
              <a:spcAft>
                <a:spcPts val="0"/>
              </a:spcAft>
              <a:buClr>
                <a:srgbClr val="FFFFFF"/>
              </a:buClr>
              <a:buSzPts val="1400"/>
              <a:buFont typeface="Arial"/>
              <a:buNone/>
              <a:tabLst/>
              <a:defRPr/>
            </a:pPr>
            <a:r>
              <a:rPr kumimoji="0" lang="en-GB" sz="1400" b="0" i="0" u="none" strike="noStrike" kern="1200" cap="none" spc="0" normalizeH="0" baseline="0" noProof="0" dirty="0">
                <a:ln>
                  <a:noFill/>
                </a:ln>
                <a:solidFill>
                  <a:srgbClr val="FFFFFF"/>
                </a:solidFill>
                <a:effectLst/>
                <a:uLnTx/>
                <a:uFillTx/>
                <a:latin typeface="Century Gothic"/>
                <a:ea typeface="Century Gothic"/>
                <a:cs typeface="Century Gothic"/>
                <a:sym typeface="Century Gothic"/>
              </a:rPr>
              <a:t>Natalie Finlayson / Emma Marsden / Rachel Hawkes</a:t>
            </a:r>
            <a:br>
              <a:rPr kumimoji="0" lang="en-GB" sz="1600" b="0" i="0" u="none" strike="noStrike" kern="1200" cap="none" spc="0" normalizeH="0" baseline="0" noProof="0" dirty="0">
                <a:ln>
                  <a:noFill/>
                </a:ln>
                <a:solidFill>
                  <a:srgbClr val="FFFFFF"/>
                </a:solidFill>
                <a:effectLst/>
                <a:uLnTx/>
                <a:uFillTx/>
                <a:latin typeface="Century Gothic"/>
                <a:ea typeface="Century Gothic"/>
                <a:cs typeface="Century Gothic"/>
                <a:sym typeface="Century Gothic"/>
              </a:rPr>
            </a:b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sym typeface="Arial"/>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sym typeface="Arial"/>
              </a:rPr>
              <a:t>Date updated: </a:t>
            </a:r>
            <a:r>
              <a:rPr lang="en-GB" sz="1400">
                <a:solidFill>
                  <a:prstClr val="white"/>
                </a:solidFill>
                <a:latin typeface="Century Gothic" panose="020B0502020202020204" pitchFamily="34" charset="0"/>
              </a:rPr>
              <a:t>24</a:t>
            </a:r>
            <a:r>
              <a:rPr kumimoji="0" lang="en-GB" sz="1400" b="0" i="0" u="none" strike="noStrike" kern="1200" cap="none" spc="0" normalizeH="0" baseline="0" noProof="0">
                <a:ln>
                  <a:noFill/>
                </a:ln>
                <a:solidFill>
                  <a:prstClr val="white"/>
                </a:solidFill>
                <a:effectLst/>
                <a:uLnTx/>
                <a:uFillTx/>
                <a:latin typeface="Century Gothic" panose="020B0502020202020204" pitchFamily="34" charset="0"/>
                <a:ea typeface="+mj-ea"/>
                <a:cs typeface="+mj-cs"/>
                <a:sym typeface="Arial"/>
              </a:rPr>
              <a:t>/01/20</a:t>
            </a: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sym typeface="Arial"/>
            </a:endParaRP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2206770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768E3-555B-0C48-B01D-9ACC53640B2E}"/>
              </a:ext>
            </a:extLst>
          </p:cNvPr>
          <p:cNvSpPr>
            <a:spLocks noGrp="1"/>
          </p:cNvSpPr>
          <p:nvPr>
            <p:ph type="title"/>
          </p:nvPr>
        </p:nvSpPr>
        <p:spPr>
          <a:xfrm>
            <a:off x="274492" y="-944891"/>
            <a:ext cx="10515600" cy="1325563"/>
          </a:xfrm>
        </p:spPr>
        <p:txBody>
          <a:bodyPr/>
          <a:lstStyle/>
          <a:p>
            <a:pPr lvl="0">
              <a:lnSpc>
                <a:spcPct val="100000"/>
              </a:lnSpc>
              <a:spcBef>
                <a:spcPts val="0"/>
              </a:spcBef>
            </a:pPr>
            <a:r>
              <a:rPr lang="en-GB" sz="24000" b="1" dirty="0">
                <a:solidFill>
                  <a:srgbClr val="115076"/>
                </a:solidFill>
                <a:latin typeface="Century Gothic" panose="020B0502020202020204" pitchFamily="34" charset="0"/>
                <a:ea typeface="+mn-ea"/>
                <a:cs typeface="Calibri" panose="020F0502020204030204" pitchFamily="34" charset="0"/>
              </a:rPr>
              <a:t>u</a:t>
            </a:r>
            <a:br>
              <a:rPr lang="en-GB" sz="24000" b="1" dirty="0">
                <a:solidFill>
                  <a:srgbClr val="115076"/>
                </a:solidFill>
                <a:latin typeface="Century Gothic" panose="020B0502020202020204" pitchFamily="34" charset="0"/>
                <a:ea typeface="+mn-ea"/>
                <a:cs typeface="Calibri" panose="020F0502020204030204" pitchFamily="34" charset="0"/>
              </a:rPr>
            </a:br>
            <a:endParaRPr lang="en-US" dirty="0"/>
          </a:p>
        </p:txBody>
      </p:sp>
      <p:pic>
        <p:nvPicPr>
          <p:cNvPr id="13" name="Picture 2" descr="a boy pointing to a gir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4450" y="1079555"/>
            <a:ext cx="3581298" cy="315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4277643" y="4304138"/>
            <a:ext cx="3636713"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t</a:t>
            </a:r>
            <a:r>
              <a:rPr kumimoji="0" lang="en-GB" sz="12000" b="1" i="0" u="none" strike="noStrike" kern="1200" cap="none" spc="0" normalizeH="0" baseline="0" noProof="0" dirty="0" err="1">
                <a:ln>
                  <a:noFill/>
                </a:ln>
                <a:solidFill>
                  <a:srgbClr val="FA6500"/>
                </a:solidFill>
                <a:effectLst/>
                <a:uLnTx/>
                <a:uFillTx/>
                <a:latin typeface="Century Gothic" panose="020B0502020202020204" pitchFamily="34" charset="0"/>
                <a:ea typeface="+mn-ea"/>
                <a:cs typeface="Calibri" panose="020F0502020204030204" pitchFamily="34" charset="0"/>
              </a:rPr>
              <a:t>u</a:t>
            </a:r>
            <a:endParaRPr kumimoji="0" lang="en-GB" sz="12000" b="1"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117295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tu.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subTnLst>
                                    <p:audio>
                                      <p:cMediaNode>
                                        <p:cTn display="0" masterRel="sameClick">
                                          <p:stCondLst>
                                            <p:cond evt="begin" delay="0">
                                              <p:tn val="10"/>
                                            </p:cond>
                                          </p:stCondLst>
                                          <p:endCondLst>
                                            <p:cond evt="onStopAudio" delay="0">
                                              <p:tgtEl>
                                                <p:sldTgt/>
                                              </p:tgtEl>
                                            </p:cond>
                                          </p:endCondLst>
                                        </p:cTn>
                                        <p:tgtEl>
                                          <p:sndTgt r:embed="rId3" name="t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617D5-66BF-AE46-B82E-456333EC8472}"/>
              </a:ext>
            </a:extLst>
          </p:cNvPr>
          <p:cNvSpPr>
            <a:spLocks noGrp="1"/>
          </p:cNvSpPr>
          <p:nvPr>
            <p:ph type="title"/>
          </p:nvPr>
        </p:nvSpPr>
        <p:spPr>
          <a:xfrm>
            <a:off x="274492" y="-954785"/>
            <a:ext cx="10515600" cy="1325563"/>
          </a:xfrm>
        </p:spPr>
        <p:txBody>
          <a:bodyPr/>
          <a:lstStyle/>
          <a:p>
            <a:pPr lvl="0">
              <a:lnSpc>
                <a:spcPct val="100000"/>
              </a:lnSpc>
              <a:spcBef>
                <a:spcPts val="0"/>
              </a:spcBef>
            </a:pPr>
            <a:r>
              <a:rPr lang="en-GB" sz="24000" b="1" dirty="0">
                <a:solidFill>
                  <a:srgbClr val="115076"/>
                </a:solidFill>
                <a:latin typeface="Century Gothic" panose="020B0502020202020204" pitchFamily="34" charset="0"/>
                <a:ea typeface="+mn-ea"/>
                <a:cs typeface="Calibri" panose="020F0502020204030204" pitchFamily="34" charset="0"/>
              </a:rPr>
              <a:t>u</a:t>
            </a:r>
            <a:br>
              <a:rPr lang="en-GB" sz="24000" b="1" dirty="0">
                <a:solidFill>
                  <a:srgbClr val="115076"/>
                </a:solidFill>
                <a:latin typeface="Century Gothic" panose="020B0502020202020204" pitchFamily="34" charset="0"/>
                <a:ea typeface="+mn-ea"/>
                <a:cs typeface="Calibri" panose="020F0502020204030204" pitchFamily="34" charset="0"/>
              </a:rPr>
            </a:br>
            <a:endParaRPr lang="en-US" dirty="0"/>
          </a:p>
        </p:txBody>
      </p:sp>
      <p:sp>
        <p:nvSpPr>
          <p:cNvPr id="12" name="TextBox 11"/>
          <p:cNvSpPr txBox="1"/>
          <p:nvPr/>
        </p:nvSpPr>
        <p:spPr>
          <a:xfrm>
            <a:off x="4277643" y="1861371"/>
            <a:ext cx="3636713"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t</a:t>
            </a:r>
            <a:r>
              <a:rPr kumimoji="0" lang="en-GB" sz="12000" b="1" i="0" u="none" strike="noStrike" kern="1200" cap="none" spc="0" normalizeH="0" baseline="0" noProof="0" dirty="0" err="1">
                <a:ln>
                  <a:noFill/>
                </a:ln>
                <a:solidFill>
                  <a:srgbClr val="FA6500"/>
                </a:solidFill>
                <a:effectLst/>
                <a:uLnTx/>
                <a:uFillTx/>
                <a:latin typeface="Century Gothic" panose="020B0502020202020204" pitchFamily="34" charset="0"/>
                <a:ea typeface="+mn-ea"/>
                <a:cs typeface="Calibri" panose="020F0502020204030204" pitchFamily="34" charset="0"/>
              </a:rPr>
              <a:t>u</a:t>
            </a:r>
            <a:endParaRPr kumimoji="0" lang="en-GB" sz="12000" b="1"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72719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t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7AF7-4B15-5441-A596-00F78F8BEE4E}"/>
              </a:ext>
            </a:extLst>
          </p:cNvPr>
          <p:cNvSpPr>
            <a:spLocks noGrp="1"/>
          </p:cNvSpPr>
          <p:nvPr>
            <p:ph type="title"/>
          </p:nvPr>
        </p:nvSpPr>
        <p:spPr>
          <a:xfrm>
            <a:off x="274492" y="-944891"/>
            <a:ext cx="10515600" cy="1325563"/>
          </a:xfrm>
        </p:spPr>
        <p:txBody>
          <a:bodyPr/>
          <a:lstStyle/>
          <a:p>
            <a:pPr lvl="0">
              <a:lnSpc>
                <a:spcPct val="100000"/>
              </a:lnSpc>
              <a:spcBef>
                <a:spcPts val="0"/>
              </a:spcBef>
            </a:pPr>
            <a:r>
              <a:rPr lang="en-GB" sz="24000" b="1" dirty="0">
                <a:solidFill>
                  <a:srgbClr val="115076"/>
                </a:solidFill>
                <a:latin typeface="Century Gothic" panose="020B0502020202020204" pitchFamily="34" charset="0"/>
                <a:ea typeface="+mn-ea"/>
                <a:cs typeface="Calibri" panose="020F0502020204030204" pitchFamily="34" charset="0"/>
              </a:rPr>
              <a:t>u</a:t>
            </a:r>
            <a:br>
              <a:rPr lang="en-GB" sz="24000" b="1" dirty="0">
                <a:solidFill>
                  <a:srgbClr val="115076"/>
                </a:solidFill>
                <a:latin typeface="Century Gothic" panose="020B0502020202020204" pitchFamily="34" charset="0"/>
                <a:ea typeface="+mn-ea"/>
                <a:cs typeface="Calibri" panose="020F0502020204030204" pitchFamily="34" charset="0"/>
              </a:rPr>
            </a:br>
            <a:endParaRPr lang="en-US" dirty="0"/>
          </a:p>
        </p:txBody>
      </p:sp>
      <p:pic>
        <p:nvPicPr>
          <p:cNvPr id="13" name="Picture 2" descr="a boy pointing to a gir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4450" y="1079555"/>
            <a:ext cx="3581298" cy="315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4277643" y="4304138"/>
            <a:ext cx="3636713"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t</a:t>
            </a:r>
            <a:r>
              <a:rPr kumimoji="0" lang="en-GB" sz="12000" b="1" i="0" u="none" strike="noStrike" kern="1200" cap="none" spc="0" normalizeH="0" baseline="0" noProof="0" dirty="0" err="1">
                <a:ln>
                  <a:noFill/>
                </a:ln>
                <a:solidFill>
                  <a:srgbClr val="FA6500"/>
                </a:solidFill>
                <a:effectLst/>
                <a:uLnTx/>
                <a:uFillTx/>
                <a:latin typeface="Century Gothic" panose="020B0502020202020204" pitchFamily="34" charset="0"/>
                <a:ea typeface="+mn-ea"/>
                <a:cs typeface="Calibri" panose="020F0502020204030204" pitchFamily="34" charset="0"/>
              </a:rPr>
              <a:t>u</a:t>
            </a:r>
            <a:endParaRPr kumimoji="0" lang="en-GB" sz="12000" b="1"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380115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199" y="-240152"/>
            <a:ext cx="10515600" cy="1325563"/>
          </a:xfrm>
        </p:spPr>
        <p:txBody>
          <a:bodyPr>
            <a:normAutofit fontScale="90000"/>
          </a:bodyPr>
          <a:lstStyle/>
          <a:p>
            <a:pPr algn="ctr"/>
            <a:r>
              <a:rPr lang="en-GB" sz="13300" b="1" dirty="0">
                <a:solidFill>
                  <a:srgbClr val="115076"/>
                </a:solidFill>
                <a:latin typeface="+mj-lt"/>
                <a:cs typeface="Calibri" panose="020F0502020204030204" pitchFamily="34" charset="0"/>
              </a:rPr>
              <a:t>u</a:t>
            </a:r>
            <a:br>
              <a:rPr lang="en-GB" sz="9600" b="1" dirty="0">
                <a:solidFill>
                  <a:srgbClr val="115076"/>
                </a:solidFill>
                <a:cs typeface="Calibri" panose="020F0502020204030204" pitchFamily="34" charset="0"/>
              </a:rPr>
            </a:br>
            <a:endParaRPr lang="en-GB" dirty="0"/>
          </a:p>
        </p:txBody>
      </p:sp>
      <p:sp>
        <p:nvSpPr>
          <p:cNvPr id="2" name="Rounded Rectangle 1" descr="rectangle"/>
          <p:cNvSpPr/>
          <p:nvPr/>
        </p:nvSpPr>
        <p:spPr>
          <a:xfrm>
            <a:off x="4597752" y="1509039"/>
            <a:ext cx="3007386" cy="3282041"/>
          </a:xfrm>
          <a:prstGeom prst="roundRect">
            <a:avLst/>
          </a:prstGeom>
          <a:no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pic>
        <p:nvPicPr>
          <p:cNvPr id="13" name="Picture 2" descr="boy pointing to a girl"/>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48662" y="1829232"/>
            <a:ext cx="1960949" cy="1726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286214" y="3626568"/>
            <a:ext cx="1619572"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t</a:t>
            </a:r>
            <a:r>
              <a:rPr lang="en-GB" sz="6000" dirty="0" err="1">
                <a:solidFill>
                  <a:srgbClr val="FA6500"/>
                </a:solidFill>
                <a:latin typeface="Century Gothic" panose="020B0502020202020204" pitchFamily="34" charset="0"/>
                <a:cs typeface="Calibri" panose="020F0502020204030204" pitchFamily="34" charset="0"/>
              </a:rPr>
              <a:t>u</a:t>
            </a:r>
            <a:endParaRPr lang="en-GB" sz="6000" dirty="0">
              <a:solidFill>
                <a:srgbClr val="FA6500"/>
              </a:solidFill>
              <a:latin typeface="Century Gothic" panose="020B0502020202020204" pitchFamily="34" charset="0"/>
              <a:cs typeface="Calibri" panose="020F0502020204030204" pitchFamily="34" charset="0"/>
            </a:endParaRPr>
          </a:p>
        </p:txBody>
      </p:sp>
      <p:sp>
        <p:nvSpPr>
          <p:cNvPr id="7" name="TextBox 6"/>
          <p:cNvSpPr txBox="1"/>
          <p:nvPr/>
        </p:nvSpPr>
        <p:spPr>
          <a:xfrm>
            <a:off x="885061" y="492679"/>
            <a:ext cx="3007386"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Sal</a:t>
            </a:r>
            <a:r>
              <a:rPr lang="en-GB" sz="6000" dirty="0" err="1">
                <a:solidFill>
                  <a:srgbClr val="FA6500"/>
                </a:solidFill>
                <a:latin typeface="Century Gothic" panose="020B0502020202020204" pitchFamily="34" charset="0"/>
                <a:cs typeface="Calibri" panose="020F0502020204030204" pitchFamily="34" charset="0"/>
              </a:rPr>
              <a:t>u</a:t>
            </a:r>
            <a:r>
              <a:rPr lang="en-GB" sz="6000" dirty="0" err="1">
                <a:solidFill>
                  <a:srgbClr val="115076"/>
                </a:solidFill>
                <a:latin typeface="Century Gothic" panose="020B0502020202020204" pitchFamily="34" charset="0"/>
                <a:cs typeface="Calibri" panose="020F0502020204030204" pitchFamily="34" charset="0"/>
              </a:rPr>
              <a:t>t</a:t>
            </a:r>
            <a:r>
              <a:rPr lang="en-GB" sz="6000" dirty="0">
                <a:solidFill>
                  <a:srgbClr val="115076"/>
                </a:solidFill>
                <a:latin typeface="Century Gothic" panose="020B0502020202020204" pitchFamily="34" charset="0"/>
                <a:cs typeface="Calibri" panose="020F0502020204030204" pitchFamily="34" charset="0"/>
              </a:rPr>
              <a:t> !</a:t>
            </a:r>
          </a:p>
        </p:txBody>
      </p:sp>
      <p:pic>
        <p:nvPicPr>
          <p:cNvPr id="3" name="Picture 2" descr="two silhouettes with a speech bubble saying 'hi'"/>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07313" y="1509039"/>
            <a:ext cx="1814026" cy="1498697"/>
          </a:xfrm>
          <a:prstGeom prst="rect">
            <a:avLst/>
          </a:prstGeom>
        </p:spPr>
      </p:pic>
      <p:sp>
        <p:nvSpPr>
          <p:cNvPr id="18" name="TextBox 17"/>
          <p:cNvSpPr txBox="1"/>
          <p:nvPr/>
        </p:nvSpPr>
        <p:spPr>
          <a:xfrm>
            <a:off x="238051" y="3555326"/>
            <a:ext cx="4301405"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am</a:t>
            </a:r>
            <a:r>
              <a:rPr lang="en-GB" sz="6000" dirty="0" err="1">
                <a:solidFill>
                  <a:srgbClr val="FA6500"/>
                </a:solidFill>
                <a:latin typeface="Century Gothic" panose="020B0502020202020204" pitchFamily="34" charset="0"/>
                <a:cs typeface="Calibri" panose="020F0502020204030204" pitchFamily="34" charset="0"/>
              </a:rPr>
              <a:t>u</a:t>
            </a:r>
            <a:r>
              <a:rPr lang="en-GB" sz="6000" dirty="0" err="1">
                <a:solidFill>
                  <a:srgbClr val="115076"/>
                </a:solidFill>
                <a:latin typeface="Century Gothic" panose="020B0502020202020204" pitchFamily="34" charset="0"/>
                <a:cs typeface="Calibri" panose="020F0502020204030204" pitchFamily="34" charset="0"/>
              </a:rPr>
              <a:t>sant</a:t>
            </a:r>
            <a:endParaRPr lang="en-GB" sz="6000" dirty="0">
              <a:solidFill>
                <a:srgbClr val="115076"/>
              </a:solidFill>
              <a:latin typeface="Century Gothic" panose="020B0502020202020204" pitchFamily="34" charset="0"/>
              <a:cs typeface="Calibri" panose="020F0502020204030204" pitchFamily="34" charset="0"/>
            </a:endParaRPr>
          </a:p>
        </p:txBody>
      </p:sp>
      <p:pic>
        <p:nvPicPr>
          <p:cNvPr id="9" name="Picture 8" descr="laughing face"/>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73546" y="4570989"/>
            <a:ext cx="1524000" cy="1524000"/>
          </a:xfrm>
          <a:prstGeom prst="rect">
            <a:avLst/>
          </a:prstGeom>
        </p:spPr>
      </p:pic>
      <p:sp>
        <p:nvSpPr>
          <p:cNvPr id="15" name="TextBox 14"/>
          <p:cNvSpPr txBox="1"/>
          <p:nvPr/>
        </p:nvSpPr>
        <p:spPr>
          <a:xfrm>
            <a:off x="4597752" y="4808780"/>
            <a:ext cx="3007386"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s</a:t>
            </a:r>
            <a:r>
              <a:rPr lang="en-GB" sz="6000" dirty="0">
                <a:solidFill>
                  <a:srgbClr val="FA6500"/>
                </a:solidFill>
                <a:latin typeface="Century Gothic" panose="020B0502020202020204" pitchFamily="34" charset="0"/>
                <a:cs typeface="Calibri" panose="020F0502020204030204" pitchFamily="34" charset="0"/>
              </a:rPr>
              <a:t>u</a:t>
            </a:r>
            <a:r>
              <a:rPr lang="en-GB" sz="6000" dirty="0">
                <a:solidFill>
                  <a:srgbClr val="115076"/>
                </a:solidFill>
                <a:latin typeface="Century Gothic" panose="020B0502020202020204" pitchFamily="34" charset="0"/>
                <a:cs typeface="Calibri" panose="020F0502020204030204" pitchFamily="34" charset="0"/>
              </a:rPr>
              <a:t>r</a:t>
            </a:r>
          </a:p>
        </p:txBody>
      </p:sp>
      <p:sp>
        <p:nvSpPr>
          <p:cNvPr id="6" name="TextBox 5"/>
          <p:cNvSpPr txBox="1"/>
          <p:nvPr/>
        </p:nvSpPr>
        <p:spPr>
          <a:xfrm>
            <a:off x="5168197" y="5589595"/>
            <a:ext cx="1855604" cy="646331"/>
          </a:xfrm>
          <a:prstGeom prst="rect">
            <a:avLst/>
          </a:prstGeom>
          <a:noFill/>
        </p:spPr>
        <p:txBody>
          <a:bodyPr wrap="square" rtlCol="0">
            <a:spAutoFit/>
          </a:bodyPr>
          <a:lstStyle/>
          <a:p>
            <a:pPr algn="ctr"/>
            <a:r>
              <a:rPr lang="en-GB" sz="3600" dirty="0">
                <a:solidFill>
                  <a:srgbClr val="115076"/>
                </a:solidFill>
                <a:latin typeface="Century Gothic" panose="020B0502020202020204" pitchFamily="34" charset="0"/>
              </a:rPr>
              <a:t>[on]</a:t>
            </a:r>
          </a:p>
        </p:txBody>
      </p:sp>
      <p:sp>
        <p:nvSpPr>
          <p:cNvPr id="14" name="TextBox 13"/>
          <p:cNvSpPr txBox="1"/>
          <p:nvPr/>
        </p:nvSpPr>
        <p:spPr>
          <a:xfrm>
            <a:off x="8711449" y="492678"/>
            <a:ext cx="3007386"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v</a:t>
            </a:r>
            <a:r>
              <a:rPr lang="en-GB" sz="6000" dirty="0" err="1">
                <a:solidFill>
                  <a:srgbClr val="FA6500"/>
                </a:solidFill>
                <a:latin typeface="Century Gothic" panose="020B0502020202020204" pitchFamily="34" charset="0"/>
                <a:cs typeface="Calibri" panose="020F0502020204030204" pitchFamily="34" charset="0"/>
              </a:rPr>
              <a:t>u</a:t>
            </a:r>
            <a:r>
              <a:rPr lang="en-GB" sz="6000" dirty="0" err="1">
                <a:solidFill>
                  <a:srgbClr val="115076"/>
                </a:solidFill>
                <a:latin typeface="Century Gothic" panose="020B0502020202020204" pitchFamily="34" charset="0"/>
                <a:cs typeface="Calibri" panose="020F0502020204030204" pitchFamily="34" charset="0"/>
              </a:rPr>
              <a:t>e</a:t>
            </a:r>
            <a:endParaRPr lang="en-GB" sz="6000" dirty="0">
              <a:solidFill>
                <a:srgbClr val="115076"/>
              </a:solidFill>
              <a:latin typeface="Century Gothic" panose="020B0502020202020204" pitchFamily="34" charset="0"/>
              <a:cs typeface="Calibri" panose="020F0502020204030204" pitchFamily="34" charset="0"/>
            </a:endParaRPr>
          </a:p>
        </p:txBody>
      </p:sp>
      <p:pic>
        <p:nvPicPr>
          <p:cNvPr id="5" name="Picture 4" descr="man in the clouds with binocular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044605" y="1608139"/>
            <a:ext cx="2341075" cy="1565884"/>
          </a:xfrm>
          <a:prstGeom prst="rect">
            <a:avLst/>
          </a:prstGeom>
        </p:spPr>
      </p:pic>
      <p:sp>
        <p:nvSpPr>
          <p:cNvPr id="16" name="TextBox 15"/>
          <p:cNvSpPr txBox="1"/>
          <p:nvPr/>
        </p:nvSpPr>
        <p:spPr>
          <a:xfrm>
            <a:off x="8587212" y="3626568"/>
            <a:ext cx="3007386" cy="1015663"/>
          </a:xfrm>
          <a:prstGeom prst="rect">
            <a:avLst/>
          </a:prstGeom>
          <a:noFill/>
        </p:spPr>
        <p:txBody>
          <a:bodyPr wrap="square" rtlCol="0">
            <a:spAutoFit/>
          </a:bodyPr>
          <a:lstStyle/>
          <a:p>
            <a:pPr algn="ctr"/>
            <a:r>
              <a:rPr lang="en-GB" sz="6000" dirty="0">
                <a:solidFill>
                  <a:srgbClr val="FA6500"/>
                </a:solidFill>
                <a:latin typeface="Century Gothic" panose="020B0502020202020204" pitchFamily="34" charset="0"/>
                <a:cs typeface="Calibri" panose="020F0502020204030204" pitchFamily="34" charset="0"/>
              </a:rPr>
              <a:t>u</a:t>
            </a:r>
            <a:r>
              <a:rPr lang="en-GB" sz="6000" dirty="0">
                <a:solidFill>
                  <a:srgbClr val="115076"/>
                </a:solidFill>
                <a:latin typeface="Century Gothic" panose="020B0502020202020204" pitchFamily="34" charset="0"/>
                <a:cs typeface="Calibri" panose="020F0502020204030204" pitchFamily="34" charset="0"/>
              </a:rPr>
              <a:t>tiliser</a:t>
            </a:r>
          </a:p>
        </p:txBody>
      </p:sp>
      <p:sp>
        <p:nvSpPr>
          <p:cNvPr id="17" name="TextBox 16"/>
          <p:cNvSpPr txBox="1"/>
          <p:nvPr/>
        </p:nvSpPr>
        <p:spPr>
          <a:xfrm>
            <a:off x="9163103" y="4448445"/>
            <a:ext cx="1855604" cy="646331"/>
          </a:xfrm>
          <a:prstGeom prst="rect">
            <a:avLst/>
          </a:prstGeom>
          <a:noFill/>
        </p:spPr>
        <p:txBody>
          <a:bodyPr wrap="square" rtlCol="0">
            <a:spAutoFit/>
          </a:bodyPr>
          <a:lstStyle/>
          <a:p>
            <a:pPr algn="ctr"/>
            <a:r>
              <a:rPr lang="en-GB" sz="3600" dirty="0">
                <a:solidFill>
                  <a:srgbClr val="115076"/>
                </a:solidFill>
                <a:latin typeface="Century Gothic" panose="020B0502020202020204" pitchFamily="34" charset="0"/>
              </a:rPr>
              <a:t>[to use]</a:t>
            </a:r>
          </a:p>
        </p:txBody>
      </p:sp>
    </p:spTree>
    <p:extLst>
      <p:ext uri="{BB962C8B-B14F-4D97-AF65-F5344CB8AC3E}">
        <p14:creationId xmlns:p14="http://schemas.microsoft.com/office/powerpoint/2010/main" val="89975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subTnLst>
                                    <p:audio>
                                      <p:cMediaNode>
                                        <p:cTn display="0" masterRel="sameClick">
                                          <p:stCondLst>
                                            <p:cond evt="begin" delay="0">
                                              <p:tn val="8"/>
                                            </p:cond>
                                          </p:stCondLst>
                                          <p:endCondLst>
                                            <p:cond evt="onStopAudio" delay="0">
                                              <p:tgtEl>
                                                <p:sldTgt/>
                                              </p:tgtEl>
                                            </p:cond>
                                          </p:endCondLst>
                                        </p:cTn>
                                        <p:tgtEl>
                                          <p:sndTgt r:embed="rId3" name="tu.wav"/>
                                        </p:tgtEl>
                                      </p:cMediaNode>
                                    </p:audio>
                                  </p:sub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subTnLst>
                                    <p:audio>
                                      <p:cMediaNode>
                                        <p:cTn display="0" masterRel="sameClick">
                                          <p:stCondLst>
                                            <p:cond evt="begin" delay="0">
                                              <p:tn val="16"/>
                                            </p:cond>
                                          </p:stCondLst>
                                          <p:endCondLst>
                                            <p:cond evt="onStopAudio" delay="0">
                                              <p:tgtEl>
                                                <p:sldTgt/>
                                              </p:tgtEl>
                                            </p:cond>
                                          </p:endCondLst>
                                        </p:cTn>
                                        <p:tgtEl>
                                          <p:sndTgt r:embed="rId4" name="salut.wav"/>
                                        </p:tgtEl>
                                      </p:cMediaNode>
                                    </p:audio>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subTnLst>
                                    <p:audio>
                                      <p:cMediaNode>
                                        <p:cTn display="0" masterRel="sameClick">
                                          <p:stCondLst>
                                            <p:cond evt="begin" delay="0">
                                              <p:tn val="26"/>
                                            </p:cond>
                                          </p:stCondLst>
                                          <p:endCondLst>
                                            <p:cond evt="onStopAudio" delay="0">
                                              <p:tgtEl>
                                                <p:sldTgt/>
                                              </p:tgtEl>
                                            </p:cond>
                                          </p:endCondLst>
                                        </p:cTn>
                                        <p:tgtEl>
                                          <p:sndTgt r:embed="rId5" name="vue.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subTnLst>
                                    <p:audio>
                                      <p:cMediaNode>
                                        <p:cTn display="0" masterRel="sameClick">
                                          <p:stCondLst>
                                            <p:cond evt="begin" delay="0">
                                              <p:tn val="36"/>
                                            </p:cond>
                                          </p:stCondLst>
                                          <p:endCondLst>
                                            <p:cond evt="onStopAudio" delay="0">
                                              <p:tgtEl>
                                                <p:sldTgt/>
                                              </p:tgtEl>
                                            </p:cond>
                                          </p:endCondLst>
                                        </p:cTn>
                                        <p:tgtEl>
                                          <p:sndTgt r:embed="rId6" name="amusant.wav"/>
                                        </p:tgtEl>
                                      </p:cMediaNode>
                                    </p:audio>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subTnLst>
                                    <p:audio>
                                      <p:cMediaNode>
                                        <p:cTn display="0" masterRel="sameClick">
                                          <p:stCondLst>
                                            <p:cond evt="begin" delay="0">
                                              <p:tn val="46"/>
                                            </p:cond>
                                          </p:stCondLst>
                                          <p:endCondLst>
                                            <p:cond evt="onStopAudio" delay="0">
                                              <p:tgtEl>
                                                <p:sldTgt/>
                                              </p:tgtEl>
                                            </p:cond>
                                          </p:endCondLst>
                                        </p:cTn>
                                        <p:tgtEl>
                                          <p:sndTgt r:embed="rId7" name="sur.wav"/>
                                        </p:tgtEl>
                                      </p:cMediaNode>
                                    </p:audio>
                                  </p:sub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subTnLst>
                                    <p:audio>
                                      <p:cMediaNode>
                                        <p:cTn display="0" masterRel="sameClick">
                                          <p:stCondLst>
                                            <p:cond evt="begin" delay="0">
                                              <p:tn val="56"/>
                                            </p:cond>
                                          </p:stCondLst>
                                          <p:endCondLst>
                                            <p:cond evt="onStopAudio" delay="0">
                                              <p:tgtEl>
                                                <p:sldTgt/>
                                              </p:tgtEl>
                                            </p:cond>
                                          </p:endCondLst>
                                        </p:cTn>
                                        <p:tgtEl>
                                          <p:sndTgt r:embed="rId8" name="utiliser.wav"/>
                                        </p:tgtEl>
                                      </p:cMediaNode>
                                    </p:audio>
                                  </p:sub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7" grpId="0"/>
      <p:bldP spid="18" grpId="0"/>
      <p:bldP spid="15" grpId="0"/>
      <p:bldP spid="6" grpId="0"/>
      <p:bldP spid="14"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91339" y="-212856"/>
            <a:ext cx="10515600" cy="1325563"/>
          </a:xfrm>
        </p:spPr>
        <p:txBody>
          <a:bodyPr>
            <a:normAutofit fontScale="90000"/>
          </a:bodyPr>
          <a:lstStyle/>
          <a:p>
            <a:pPr algn="ctr"/>
            <a:r>
              <a:rPr lang="en-GB" sz="13300" b="1" dirty="0">
                <a:solidFill>
                  <a:srgbClr val="115076"/>
                </a:solidFill>
                <a:latin typeface="+mj-lt"/>
                <a:cs typeface="Calibri" panose="020F0502020204030204" pitchFamily="34" charset="0"/>
              </a:rPr>
              <a:t>u</a:t>
            </a:r>
            <a:br>
              <a:rPr lang="en-GB" sz="9600" b="1" dirty="0">
                <a:solidFill>
                  <a:srgbClr val="115076"/>
                </a:solidFill>
                <a:cs typeface="Calibri" panose="020F0502020204030204" pitchFamily="34" charset="0"/>
              </a:rPr>
            </a:br>
            <a:endParaRPr lang="en-GB" dirty="0"/>
          </a:p>
        </p:txBody>
      </p:sp>
      <p:sp>
        <p:nvSpPr>
          <p:cNvPr id="2" name="Rounded Rectangle 1" descr="rectangle"/>
          <p:cNvSpPr/>
          <p:nvPr/>
        </p:nvSpPr>
        <p:spPr>
          <a:xfrm>
            <a:off x="4597752" y="1509039"/>
            <a:ext cx="3007386" cy="3282041"/>
          </a:xfrm>
          <a:prstGeom prst="roundRect">
            <a:avLst/>
          </a:prstGeom>
          <a:no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12" name="TextBox 11"/>
          <p:cNvSpPr txBox="1"/>
          <p:nvPr/>
        </p:nvSpPr>
        <p:spPr>
          <a:xfrm>
            <a:off x="5286214" y="3626568"/>
            <a:ext cx="1619572"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t</a:t>
            </a:r>
            <a:r>
              <a:rPr lang="en-GB" sz="6000" dirty="0" err="1">
                <a:solidFill>
                  <a:srgbClr val="FA6500"/>
                </a:solidFill>
                <a:latin typeface="Century Gothic" panose="020B0502020202020204" pitchFamily="34" charset="0"/>
                <a:cs typeface="Calibri" panose="020F0502020204030204" pitchFamily="34" charset="0"/>
              </a:rPr>
              <a:t>u</a:t>
            </a:r>
            <a:endParaRPr lang="en-GB" sz="6000" dirty="0">
              <a:solidFill>
                <a:srgbClr val="FA6500"/>
              </a:solidFill>
              <a:latin typeface="Century Gothic" panose="020B0502020202020204" pitchFamily="34" charset="0"/>
              <a:cs typeface="Calibri" panose="020F0502020204030204" pitchFamily="34" charset="0"/>
            </a:endParaRPr>
          </a:p>
        </p:txBody>
      </p:sp>
      <p:sp>
        <p:nvSpPr>
          <p:cNvPr id="7" name="TextBox 6"/>
          <p:cNvSpPr txBox="1"/>
          <p:nvPr/>
        </p:nvSpPr>
        <p:spPr>
          <a:xfrm>
            <a:off x="885061" y="492679"/>
            <a:ext cx="3007386"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Sal</a:t>
            </a:r>
            <a:r>
              <a:rPr lang="en-GB" sz="6000" dirty="0" err="1">
                <a:solidFill>
                  <a:srgbClr val="FA6500"/>
                </a:solidFill>
                <a:latin typeface="Century Gothic" panose="020B0502020202020204" pitchFamily="34" charset="0"/>
                <a:cs typeface="Calibri" panose="020F0502020204030204" pitchFamily="34" charset="0"/>
              </a:rPr>
              <a:t>u</a:t>
            </a:r>
            <a:r>
              <a:rPr lang="en-GB" sz="6000" dirty="0" err="1">
                <a:solidFill>
                  <a:srgbClr val="115076"/>
                </a:solidFill>
                <a:latin typeface="Century Gothic" panose="020B0502020202020204" pitchFamily="34" charset="0"/>
                <a:cs typeface="Calibri" panose="020F0502020204030204" pitchFamily="34" charset="0"/>
              </a:rPr>
              <a:t>t</a:t>
            </a:r>
            <a:r>
              <a:rPr lang="en-GB" sz="6000" dirty="0">
                <a:solidFill>
                  <a:srgbClr val="115076"/>
                </a:solidFill>
                <a:latin typeface="Century Gothic" panose="020B0502020202020204" pitchFamily="34" charset="0"/>
                <a:cs typeface="Calibri" panose="020F0502020204030204" pitchFamily="34" charset="0"/>
              </a:rPr>
              <a:t> !</a:t>
            </a:r>
          </a:p>
        </p:txBody>
      </p:sp>
      <p:sp>
        <p:nvSpPr>
          <p:cNvPr id="18" name="TextBox 17"/>
          <p:cNvSpPr txBox="1"/>
          <p:nvPr/>
        </p:nvSpPr>
        <p:spPr>
          <a:xfrm>
            <a:off x="238051" y="3555326"/>
            <a:ext cx="4301405"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am</a:t>
            </a:r>
            <a:r>
              <a:rPr lang="en-GB" sz="6000" dirty="0" err="1">
                <a:solidFill>
                  <a:srgbClr val="FA6500"/>
                </a:solidFill>
                <a:latin typeface="Century Gothic" panose="020B0502020202020204" pitchFamily="34" charset="0"/>
                <a:cs typeface="Calibri" panose="020F0502020204030204" pitchFamily="34" charset="0"/>
              </a:rPr>
              <a:t>u</a:t>
            </a:r>
            <a:r>
              <a:rPr lang="en-GB" sz="6000" dirty="0" err="1">
                <a:solidFill>
                  <a:srgbClr val="115076"/>
                </a:solidFill>
                <a:latin typeface="Century Gothic" panose="020B0502020202020204" pitchFamily="34" charset="0"/>
                <a:cs typeface="Calibri" panose="020F0502020204030204" pitchFamily="34" charset="0"/>
              </a:rPr>
              <a:t>sant</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5" name="TextBox 14"/>
          <p:cNvSpPr txBox="1"/>
          <p:nvPr/>
        </p:nvSpPr>
        <p:spPr>
          <a:xfrm>
            <a:off x="4597752" y="4808780"/>
            <a:ext cx="3007386"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s</a:t>
            </a:r>
            <a:r>
              <a:rPr lang="en-GB" sz="6000" dirty="0">
                <a:solidFill>
                  <a:srgbClr val="FA6500"/>
                </a:solidFill>
                <a:latin typeface="Century Gothic" panose="020B0502020202020204" pitchFamily="34" charset="0"/>
                <a:cs typeface="Calibri" panose="020F0502020204030204" pitchFamily="34" charset="0"/>
              </a:rPr>
              <a:t>u</a:t>
            </a:r>
            <a:r>
              <a:rPr lang="en-GB" sz="6000" dirty="0">
                <a:solidFill>
                  <a:srgbClr val="115076"/>
                </a:solidFill>
                <a:latin typeface="Century Gothic" panose="020B0502020202020204" pitchFamily="34" charset="0"/>
                <a:cs typeface="Calibri" panose="020F0502020204030204" pitchFamily="34" charset="0"/>
              </a:rPr>
              <a:t>r</a:t>
            </a:r>
          </a:p>
        </p:txBody>
      </p:sp>
      <p:sp>
        <p:nvSpPr>
          <p:cNvPr id="14" name="TextBox 13"/>
          <p:cNvSpPr txBox="1"/>
          <p:nvPr/>
        </p:nvSpPr>
        <p:spPr>
          <a:xfrm>
            <a:off x="8711449" y="492678"/>
            <a:ext cx="3007386"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v</a:t>
            </a:r>
            <a:r>
              <a:rPr lang="en-GB" sz="6000" dirty="0" err="1">
                <a:solidFill>
                  <a:srgbClr val="FA6500"/>
                </a:solidFill>
                <a:latin typeface="Century Gothic" panose="020B0502020202020204" pitchFamily="34" charset="0"/>
                <a:cs typeface="Calibri" panose="020F0502020204030204" pitchFamily="34" charset="0"/>
              </a:rPr>
              <a:t>u</a:t>
            </a:r>
            <a:r>
              <a:rPr lang="en-GB" sz="6000" dirty="0" err="1">
                <a:solidFill>
                  <a:srgbClr val="115076"/>
                </a:solidFill>
                <a:latin typeface="Century Gothic" panose="020B0502020202020204" pitchFamily="34" charset="0"/>
                <a:cs typeface="Calibri" panose="020F0502020204030204" pitchFamily="34" charset="0"/>
              </a:rPr>
              <a:t>e</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6" name="TextBox 15"/>
          <p:cNvSpPr txBox="1"/>
          <p:nvPr/>
        </p:nvSpPr>
        <p:spPr>
          <a:xfrm>
            <a:off x="8587212" y="3626568"/>
            <a:ext cx="3007386" cy="1015663"/>
          </a:xfrm>
          <a:prstGeom prst="rect">
            <a:avLst/>
          </a:prstGeom>
          <a:noFill/>
        </p:spPr>
        <p:txBody>
          <a:bodyPr wrap="square" rtlCol="0">
            <a:spAutoFit/>
          </a:bodyPr>
          <a:lstStyle/>
          <a:p>
            <a:pPr algn="ctr"/>
            <a:r>
              <a:rPr lang="en-GB" sz="6000" dirty="0">
                <a:solidFill>
                  <a:srgbClr val="FA6500"/>
                </a:solidFill>
                <a:latin typeface="Century Gothic" panose="020B0502020202020204" pitchFamily="34" charset="0"/>
                <a:cs typeface="Calibri" panose="020F0502020204030204" pitchFamily="34" charset="0"/>
              </a:rPr>
              <a:t>u</a:t>
            </a:r>
            <a:r>
              <a:rPr lang="en-GB" sz="6000" dirty="0">
                <a:solidFill>
                  <a:srgbClr val="115076"/>
                </a:solidFill>
                <a:latin typeface="Century Gothic" panose="020B0502020202020204" pitchFamily="34" charset="0"/>
                <a:cs typeface="Calibri" panose="020F0502020204030204" pitchFamily="34" charset="0"/>
              </a:rPr>
              <a:t>tiliser</a:t>
            </a:r>
          </a:p>
        </p:txBody>
      </p:sp>
    </p:spTree>
    <p:extLst>
      <p:ext uri="{BB962C8B-B14F-4D97-AF65-F5344CB8AC3E}">
        <p14:creationId xmlns:p14="http://schemas.microsoft.com/office/powerpoint/2010/main" val="322441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tu.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subTnLst>
                                    <p:audio>
                                      <p:cMediaNode>
                                        <p:cTn display="0" masterRel="sameClick">
                                          <p:stCondLst>
                                            <p:cond evt="begin" delay="0">
                                              <p:tn val="13"/>
                                            </p:cond>
                                          </p:stCondLst>
                                          <p:endCondLst>
                                            <p:cond evt="onStopAudio" delay="0">
                                              <p:tgtEl>
                                                <p:sldTgt/>
                                              </p:tgtEl>
                                            </p:cond>
                                          </p:endCondLst>
                                        </p:cTn>
                                        <p:tgtEl>
                                          <p:sndTgt r:embed="rId4" name="salut.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subTnLst>
                                    <p:audio>
                                      <p:cMediaNode>
                                        <p:cTn display="0" masterRel="sameClick">
                                          <p:stCondLst>
                                            <p:cond evt="begin" delay="0">
                                              <p:tn val="18"/>
                                            </p:cond>
                                          </p:stCondLst>
                                          <p:endCondLst>
                                            <p:cond evt="onStopAudio" delay="0">
                                              <p:tgtEl>
                                                <p:sldTgt/>
                                              </p:tgtEl>
                                            </p:cond>
                                          </p:endCondLst>
                                        </p:cTn>
                                        <p:tgtEl>
                                          <p:sndTgt r:embed="rId5" name="vue.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subTnLst>
                                    <p:audio>
                                      <p:cMediaNode>
                                        <p:cTn display="0" masterRel="sameClick">
                                          <p:stCondLst>
                                            <p:cond evt="begin" delay="0">
                                              <p:tn val="23"/>
                                            </p:cond>
                                          </p:stCondLst>
                                          <p:endCondLst>
                                            <p:cond evt="onStopAudio" delay="0">
                                              <p:tgtEl>
                                                <p:sldTgt/>
                                              </p:tgtEl>
                                            </p:cond>
                                          </p:endCondLst>
                                        </p:cTn>
                                        <p:tgtEl>
                                          <p:sndTgt r:embed="rId6" name="amusant.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subTnLst>
                                    <p:audio>
                                      <p:cMediaNode>
                                        <p:cTn display="0" masterRel="sameClick">
                                          <p:stCondLst>
                                            <p:cond evt="begin" delay="0">
                                              <p:tn val="28"/>
                                            </p:cond>
                                          </p:stCondLst>
                                          <p:endCondLst>
                                            <p:cond evt="onStopAudio" delay="0">
                                              <p:tgtEl>
                                                <p:sldTgt/>
                                              </p:tgtEl>
                                            </p:cond>
                                          </p:endCondLst>
                                        </p:cTn>
                                        <p:tgtEl>
                                          <p:sndTgt r:embed="rId7" name="sur.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subTnLst>
                                    <p:audio>
                                      <p:cMediaNode>
                                        <p:cTn display="0" masterRel="sameClick">
                                          <p:stCondLst>
                                            <p:cond evt="begin" delay="0">
                                              <p:tn val="33"/>
                                            </p:cond>
                                          </p:stCondLst>
                                          <p:endCondLst>
                                            <p:cond evt="onStopAudio" delay="0">
                                              <p:tgtEl>
                                                <p:sldTgt/>
                                              </p:tgtEl>
                                            </p:cond>
                                          </p:endCondLst>
                                        </p:cTn>
                                        <p:tgtEl>
                                          <p:sndTgt r:embed="rId8" name="utili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7" grpId="0"/>
      <p:bldP spid="18" grpId="0"/>
      <p:bldP spid="15" grpId="0"/>
      <p:bldP spid="1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3233C7C-3660-FD43-A27F-B503A6793C8E}"/>
              </a:ext>
            </a:extLst>
          </p:cNvPr>
          <p:cNvSpPr>
            <a:spLocks noGrp="1"/>
          </p:cNvSpPr>
          <p:nvPr>
            <p:ph type="title"/>
          </p:nvPr>
        </p:nvSpPr>
        <p:spPr>
          <a:xfrm>
            <a:off x="838199" y="228505"/>
            <a:ext cx="10515600" cy="1325563"/>
          </a:xfrm>
        </p:spPr>
        <p:txBody>
          <a:bodyPr>
            <a:normAutofit fontScale="90000"/>
          </a:bodyPr>
          <a:lstStyle/>
          <a:p>
            <a:pPr algn="ctr"/>
            <a:r>
              <a:rPr lang="en-GB" sz="13300" b="1" dirty="0">
                <a:solidFill>
                  <a:srgbClr val="115076"/>
                </a:solidFill>
                <a:cs typeface="Calibri" panose="020F0502020204030204" pitchFamily="34" charset="0"/>
              </a:rPr>
              <a:t>u</a:t>
            </a:r>
            <a:br>
              <a:rPr lang="en-GB" sz="9600" b="1" dirty="0">
                <a:solidFill>
                  <a:srgbClr val="115076"/>
                </a:solidFill>
                <a:cs typeface="Calibri" panose="020F0502020204030204" pitchFamily="34" charset="0"/>
              </a:rPr>
            </a:br>
            <a:endParaRPr lang="en-US" dirty="0"/>
          </a:p>
        </p:txBody>
      </p:sp>
      <p:sp>
        <p:nvSpPr>
          <p:cNvPr id="2" name="Rounded Rectangle 1" descr="rectangle">
            <a:extLst>
              <a:ext uri="{C183D7F6-B498-43B3-948B-1728B52AA6E4}">
                <adec:decorative xmlns:adec="http://schemas.microsoft.com/office/drawing/2017/decorative" val="1"/>
              </a:ext>
            </a:extLst>
          </p:cNvPr>
          <p:cNvSpPr/>
          <p:nvPr/>
        </p:nvSpPr>
        <p:spPr>
          <a:xfrm>
            <a:off x="4597752" y="1509039"/>
            <a:ext cx="3007386" cy="3282041"/>
          </a:xfrm>
          <a:prstGeom prst="roundRect">
            <a:avLst/>
          </a:prstGeom>
          <a:no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3" name="Picture 2" descr="boy pointing to a gir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8662" y="1829232"/>
            <a:ext cx="1960949" cy="1726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286214" y="3626568"/>
            <a:ext cx="161957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t</a:t>
            </a:r>
            <a:r>
              <a:rPr kumimoji="0" lang="en-GB" sz="6000" b="0" i="0" u="none" strike="noStrike" kern="1200" cap="none" spc="0" normalizeH="0" baseline="0" noProof="0" dirty="0" err="1">
                <a:ln>
                  <a:noFill/>
                </a:ln>
                <a:solidFill>
                  <a:srgbClr val="FA6500"/>
                </a:solidFill>
                <a:effectLst/>
                <a:uLnTx/>
                <a:uFillTx/>
                <a:latin typeface="Century Gothic" panose="020B0502020202020204" pitchFamily="34" charset="0"/>
                <a:ea typeface="+mn-ea"/>
                <a:cs typeface="Calibri" panose="020F0502020204030204" pitchFamily="34" charset="0"/>
              </a:rPr>
              <a:t>u</a:t>
            </a:r>
            <a:endParaRPr kumimoji="0" lang="en-GB" sz="6000" b="0"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endParaRPr>
          </a:p>
        </p:txBody>
      </p:sp>
      <p:sp>
        <p:nvSpPr>
          <p:cNvPr id="7" name="TextBox 6"/>
          <p:cNvSpPr txBox="1"/>
          <p:nvPr/>
        </p:nvSpPr>
        <p:spPr>
          <a:xfrm>
            <a:off x="885061" y="492679"/>
            <a:ext cx="300738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Sal</a:t>
            </a:r>
            <a:r>
              <a:rPr kumimoji="0" lang="en-GB" sz="6000" b="0" i="0" u="none" strike="noStrike" kern="1200" cap="none" spc="0" normalizeH="0" baseline="0" noProof="0" dirty="0" err="1">
                <a:ln>
                  <a:noFill/>
                </a:ln>
                <a:solidFill>
                  <a:srgbClr val="FA6500"/>
                </a:solidFill>
                <a:effectLst/>
                <a:uLnTx/>
                <a:uFillTx/>
                <a:latin typeface="Century Gothic" panose="020B0502020202020204" pitchFamily="34" charset="0"/>
                <a:ea typeface="+mn-ea"/>
                <a:cs typeface="Calibri" panose="020F0502020204030204" pitchFamily="34" charset="0"/>
              </a:rPr>
              <a:t>u</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t</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 !</a:t>
            </a:r>
          </a:p>
        </p:txBody>
      </p:sp>
      <p:pic>
        <p:nvPicPr>
          <p:cNvPr id="3" name="Picture 2" descr="two silhouettes with a speech bubble saying 'hi'"/>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85105" y="1508341"/>
            <a:ext cx="1814026" cy="1498697"/>
          </a:xfrm>
          <a:prstGeom prst="rect">
            <a:avLst/>
          </a:prstGeom>
        </p:spPr>
      </p:pic>
      <p:sp>
        <p:nvSpPr>
          <p:cNvPr id="18" name="TextBox 17"/>
          <p:cNvSpPr txBox="1"/>
          <p:nvPr/>
        </p:nvSpPr>
        <p:spPr>
          <a:xfrm>
            <a:off x="238051" y="3555326"/>
            <a:ext cx="430140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am</a:t>
            </a:r>
            <a:r>
              <a:rPr kumimoji="0" lang="en-GB" sz="6000" b="0" i="0" u="none" strike="noStrike" kern="1200" cap="none" spc="0" normalizeH="0" baseline="0" noProof="0" dirty="0" err="1">
                <a:ln>
                  <a:noFill/>
                </a:ln>
                <a:solidFill>
                  <a:srgbClr val="FA6500"/>
                </a:solidFill>
                <a:effectLst/>
                <a:uLnTx/>
                <a:uFillTx/>
                <a:latin typeface="Century Gothic" panose="020B0502020202020204" pitchFamily="34" charset="0"/>
                <a:ea typeface="+mn-ea"/>
                <a:cs typeface="Calibri" panose="020F0502020204030204" pitchFamily="34" charset="0"/>
              </a:rPr>
              <a:t>u</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sant</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pic>
        <p:nvPicPr>
          <p:cNvPr id="9" name="Picture 8" descr="laughing fac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3546" y="4570989"/>
            <a:ext cx="1524000" cy="1524000"/>
          </a:xfrm>
          <a:prstGeom prst="rect">
            <a:avLst/>
          </a:prstGeom>
        </p:spPr>
      </p:pic>
      <p:sp>
        <p:nvSpPr>
          <p:cNvPr id="15" name="TextBox 14"/>
          <p:cNvSpPr txBox="1"/>
          <p:nvPr/>
        </p:nvSpPr>
        <p:spPr>
          <a:xfrm>
            <a:off x="4597752" y="4808780"/>
            <a:ext cx="300738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s</a:t>
            </a:r>
            <a:r>
              <a:rPr kumimoji="0" lang="en-GB" sz="6000" b="0"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u</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a:t>
            </a:r>
          </a:p>
        </p:txBody>
      </p:sp>
      <p:sp>
        <p:nvSpPr>
          <p:cNvPr id="6" name="TextBox 5"/>
          <p:cNvSpPr txBox="1"/>
          <p:nvPr/>
        </p:nvSpPr>
        <p:spPr>
          <a:xfrm>
            <a:off x="5168197" y="5589595"/>
            <a:ext cx="185560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[on]</a:t>
            </a:r>
          </a:p>
        </p:txBody>
      </p:sp>
      <p:sp>
        <p:nvSpPr>
          <p:cNvPr id="14" name="TextBox 13"/>
          <p:cNvSpPr txBox="1"/>
          <p:nvPr/>
        </p:nvSpPr>
        <p:spPr>
          <a:xfrm>
            <a:off x="8711449" y="492678"/>
            <a:ext cx="300738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v</a:t>
            </a:r>
            <a:r>
              <a:rPr kumimoji="0" lang="en-GB" sz="6000" b="0" i="0" u="none" strike="noStrike" kern="1200" cap="none" spc="0" normalizeH="0" baseline="0" noProof="0" dirty="0" err="1">
                <a:ln>
                  <a:noFill/>
                </a:ln>
                <a:solidFill>
                  <a:srgbClr val="FA6500"/>
                </a:solidFill>
                <a:effectLst/>
                <a:uLnTx/>
                <a:uFillTx/>
                <a:latin typeface="Century Gothic" panose="020B0502020202020204" pitchFamily="34" charset="0"/>
                <a:ea typeface="+mn-ea"/>
                <a:cs typeface="Calibri" panose="020F0502020204030204" pitchFamily="34" charset="0"/>
              </a:rPr>
              <a:t>u</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e</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pic>
        <p:nvPicPr>
          <p:cNvPr id="5" name="Picture 4" descr="man in the clouds with binocular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44605" y="1608139"/>
            <a:ext cx="2341075" cy="1565884"/>
          </a:xfrm>
          <a:prstGeom prst="rect">
            <a:avLst/>
          </a:prstGeom>
        </p:spPr>
      </p:pic>
      <p:sp>
        <p:nvSpPr>
          <p:cNvPr id="16" name="TextBox 15"/>
          <p:cNvSpPr txBox="1"/>
          <p:nvPr/>
        </p:nvSpPr>
        <p:spPr>
          <a:xfrm>
            <a:off x="8587212" y="3626568"/>
            <a:ext cx="300738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u</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tiliser</a:t>
            </a:r>
          </a:p>
        </p:txBody>
      </p:sp>
      <p:sp>
        <p:nvSpPr>
          <p:cNvPr id="17" name="TextBox 16"/>
          <p:cNvSpPr txBox="1"/>
          <p:nvPr/>
        </p:nvSpPr>
        <p:spPr>
          <a:xfrm>
            <a:off x="9163103" y="4448445"/>
            <a:ext cx="185560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use]</a:t>
            </a:r>
          </a:p>
        </p:txBody>
      </p:sp>
    </p:spTree>
    <p:extLst>
      <p:ext uri="{BB962C8B-B14F-4D97-AF65-F5344CB8AC3E}">
        <p14:creationId xmlns:p14="http://schemas.microsoft.com/office/powerpoint/2010/main" val="142630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2" grpId="0"/>
      <p:bldP spid="7" grpId="0"/>
      <p:bldP spid="18" grpId="0"/>
      <p:bldP spid="15" grpId="0"/>
      <p:bldP spid="6" grpId="0"/>
      <p:bldP spid="14"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6" name="Google Shape;146;p2"/>
          <p:cNvSpPr txBox="1">
            <a:spLocks noGrp="1"/>
          </p:cNvSpPr>
          <p:nvPr>
            <p:ph type="title"/>
          </p:nvPr>
        </p:nvSpPr>
        <p:spPr>
          <a:xfrm>
            <a:off x="147998" y="296864"/>
            <a:ext cx="6801441" cy="707849"/>
          </a:xfrm>
          <a:prstGeom prst="rect">
            <a:avLst/>
          </a:prstGeom>
          <a:noFill/>
          <a:ln>
            <a:noFill/>
          </a:ln>
        </p:spPr>
        <p:txBody>
          <a:bodyPr spcFirstLastPara="1" wrap="square" lIns="91425" tIns="45700" rIns="91425" bIns="45700" anchor="ctr" anchorCtr="0">
            <a:noAutofit/>
          </a:bodyPr>
          <a:lstStyle/>
          <a:p>
            <a:pPr lvl="0">
              <a:spcBef>
                <a:spcPts val="0"/>
              </a:spcBef>
              <a:buClr>
                <a:schemeClr val="lt1"/>
              </a:buClr>
              <a:buSzPts val="3600"/>
            </a:pPr>
            <a:r>
              <a:rPr lang="en-GB" sz="2600" b="1" dirty="0">
                <a:solidFill>
                  <a:schemeClr val="lt1"/>
                </a:solidFill>
              </a:rPr>
              <a:t>Saying what people have: </a:t>
            </a:r>
            <a:r>
              <a:rPr lang="en-GB" sz="2600" b="1" i="1" dirty="0">
                <a:solidFill>
                  <a:schemeClr val="lt1"/>
                </a:solidFill>
              </a:rPr>
              <a:t>nous</a:t>
            </a:r>
            <a:r>
              <a:rPr lang="en-GB" sz="2600" b="1" dirty="0">
                <a:solidFill>
                  <a:schemeClr val="lt1"/>
                </a:solidFill>
              </a:rPr>
              <a:t> and </a:t>
            </a:r>
            <a:r>
              <a:rPr lang="en-GB" sz="2600" b="1" i="1" dirty="0" err="1">
                <a:solidFill>
                  <a:schemeClr val="lt1"/>
                </a:solidFill>
              </a:rPr>
              <a:t>vous</a:t>
            </a:r>
            <a:endParaRPr sz="2600" b="1" dirty="0">
              <a:solidFill>
                <a:schemeClr val="lt1"/>
              </a:solidFill>
            </a:endParaRPr>
          </a:p>
        </p:txBody>
      </p:sp>
      <p:sp>
        <p:nvSpPr>
          <p:cNvPr id="147" name="Google Shape;147;p2"/>
          <p:cNvSpPr/>
          <p:nvPr/>
        </p:nvSpPr>
        <p:spPr>
          <a:xfrm>
            <a:off x="10795819" y="296864"/>
            <a:ext cx="1114101" cy="430887"/>
          </a:xfrm>
          <a:prstGeom prst="roundRect">
            <a:avLst>
              <a:gd name="adj" fmla="val 16667"/>
            </a:avLst>
          </a:prstGeom>
          <a:solidFill>
            <a:srgbClr val="105076"/>
          </a:solidFill>
          <a:ln w="12700" cap="flat" cmpd="sng">
            <a:solidFill>
              <a:srgbClr val="1050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r>
              <a:rPr lang="en-GB" sz="1800" b="1" dirty="0">
                <a:solidFill>
                  <a:srgbClr val="FFFFFF"/>
                </a:solidFill>
                <a:latin typeface="Century Gothic"/>
                <a:ea typeface="Century Gothic"/>
                <a:cs typeface="Century Gothic"/>
                <a:sym typeface="Century Gothic"/>
              </a:rPr>
              <a:t>l</a:t>
            </a:r>
            <a:r>
              <a:rPr kumimoji="0" lang="en-GB"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ire</a:t>
            </a:r>
            <a:endParaRPr kumimoji="0"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pic>
        <p:nvPicPr>
          <p:cNvPr id="29" name="Google Shape;145;p2"/>
          <p:cNvPicPr preferRelativeResize="0"/>
          <p:nvPr/>
        </p:nvPicPr>
        <p:blipFill rotWithShape="1">
          <a:blip r:embed="rId3">
            <a:alphaModFix/>
          </a:blip>
          <a:srcRect/>
          <a:stretch/>
        </p:blipFill>
        <p:spPr>
          <a:xfrm>
            <a:off x="0" y="296864"/>
            <a:ext cx="8179724" cy="867128"/>
          </a:xfrm>
          <a:prstGeom prst="rect">
            <a:avLst/>
          </a:prstGeom>
          <a:noFill/>
          <a:ln>
            <a:noFill/>
          </a:ln>
        </p:spPr>
      </p:pic>
      <p:sp>
        <p:nvSpPr>
          <p:cNvPr id="30" name="Google Shape;146;p2"/>
          <p:cNvSpPr txBox="1">
            <a:spLocks/>
          </p:cNvSpPr>
          <p:nvPr/>
        </p:nvSpPr>
        <p:spPr>
          <a:xfrm>
            <a:off x="147999" y="296864"/>
            <a:ext cx="6951070" cy="707849"/>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lvl="0">
              <a:spcBef>
                <a:spcPts val="0"/>
              </a:spcBef>
              <a:buClr>
                <a:prstClr val="white"/>
              </a:buClr>
              <a:buSzPts val="3600"/>
              <a:defRPr/>
            </a:pPr>
            <a:r>
              <a:rPr lang="en-GB" sz="3200" b="1" dirty="0" err="1">
                <a:solidFill>
                  <a:prstClr val="white"/>
                </a:solidFill>
              </a:rPr>
              <a:t>Prononciation</a:t>
            </a:r>
            <a:endPar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sym typeface="Arial"/>
            </a:endParaRPr>
          </a:p>
        </p:txBody>
      </p:sp>
      <p:sp>
        <p:nvSpPr>
          <p:cNvPr id="2" name="TextBox 1">
            <a:extLst>
              <a:ext uri="{FF2B5EF4-FFF2-40B4-BE49-F238E27FC236}">
                <a16:creationId xmlns:a16="http://schemas.microsoft.com/office/drawing/2014/main" id="{9F77F18D-6E49-42F5-B216-00D1D7D6F793}"/>
              </a:ext>
            </a:extLst>
          </p:cNvPr>
          <p:cNvSpPr txBox="1"/>
          <p:nvPr/>
        </p:nvSpPr>
        <p:spPr>
          <a:xfrm>
            <a:off x="272503" y="1344349"/>
            <a:ext cx="11535973" cy="461665"/>
          </a:xfrm>
          <a:prstGeom prst="rect">
            <a:avLst/>
          </a:prstGeom>
          <a:noFill/>
        </p:spPr>
        <p:txBody>
          <a:bodyPr wrap="square" rtlCol="0">
            <a:spAutoFit/>
          </a:bodyPr>
          <a:lstStyle/>
          <a:p>
            <a:r>
              <a:rPr lang="en-GB" sz="2400" dirty="0" err="1">
                <a:solidFill>
                  <a:schemeClr val="accent1">
                    <a:lumMod val="50000"/>
                  </a:schemeClr>
                </a:solidFill>
                <a:latin typeface="Century Gothic" panose="020B0502020202020204" pitchFamily="34" charset="0"/>
              </a:rPr>
              <a:t>Trouve</a:t>
            </a:r>
            <a:r>
              <a:rPr lang="en-GB" sz="2400" dirty="0">
                <a:solidFill>
                  <a:schemeClr val="accent1">
                    <a:lumMod val="50000"/>
                  </a:schemeClr>
                </a:solidFill>
                <a:latin typeface="Century Gothic" panose="020B0502020202020204" pitchFamily="34" charset="0"/>
              </a:rPr>
              <a:t> les mots qui </a:t>
            </a:r>
            <a:r>
              <a:rPr lang="en-GB" sz="2400" dirty="0" err="1">
                <a:solidFill>
                  <a:schemeClr val="accent1">
                    <a:lumMod val="50000"/>
                  </a:schemeClr>
                </a:solidFill>
                <a:latin typeface="Century Gothic" panose="020B0502020202020204" pitchFamily="34" charset="0"/>
              </a:rPr>
              <a:t>ont</a:t>
            </a:r>
            <a:r>
              <a:rPr lang="en-GB" sz="2400" dirty="0">
                <a:solidFill>
                  <a:schemeClr val="accent1">
                    <a:lumMod val="50000"/>
                  </a:schemeClr>
                </a:solidFill>
                <a:latin typeface="Century Gothic" panose="020B0502020202020204" pitchFamily="34" charset="0"/>
              </a:rPr>
              <a:t> la SSC </a:t>
            </a:r>
            <a:r>
              <a:rPr lang="en-GB" sz="2400" b="1" dirty="0">
                <a:solidFill>
                  <a:schemeClr val="accent1">
                    <a:lumMod val="50000"/>
                  </a:schemeClr>
                </a:solidFill>
                <a:latin typeface="Century Gothic" panose="020B0502020202020204" pitchFamily="34" charset="0"/>
              </a:rPr>
              <a:t>[u].</a:t>
            </a:r>
            <a:r>
              <a:rPr lang="en-GB" sz="2400" dirty="0">
                <a:solidFill>
                  <a:schemeClr val="accent1">
                    <a:lumMod val="50000"/>
                  </a:schemeClr>
                </a:solidFill>
                <a:latin typeface="Century Gothic" panose="020B0502020202020204" pitchFamily="34" charset="0"/>
              </a:rPr>
              <a:t> </a:t>
            </a:r>
          </a:p>
        </p:txBody>
      </p:sp>
      <p:sp>
        <p:nvSpPr>
          <p:cNvPr id="3" name="TextBox 2">
            <a:extLst>
              <a:ext uri="{FF2B5EF4-FFF2-40B4-BE49-F238E27FC236}">
                <a16:creationId xmlns:a16="http://schemas.microsoft.com/office/drawing/2014/main" id="{0B34D7E0-5EA6-4532-A5BC-E18F530C329A}"/>
              </a:ext>
            </a:extLst>
          </p:cNvPr>
          <p:cNvSpPr txBox="1"/>
          <p:nvPr/>
        </p:nvSpPr>
        <p:spPr>
          <a:xfrm>
            <a:off x="272503" y="2958459"/>
            <a:ext cx="1622322" cy="430887"/>
          </a:xfrm>
          <a:prstGeom prst="rect">
            <a:avLst/>
          </a:prstGeom>
          <a:noFill/>
        </p:spPr>
        <p:txBody>
          <a:bodyPr wrap="square" rtlCol="0">
            <a:spAutoFit/>
          </a:bodyPr>
          <a:lstStyle/>
          <a:p>
            <a:pPr algn="ctr"/>
            <a:r>
              <a:rPr lang="en-GB" sz="2200" dirty="0">
                <a:solidFill>
                  <a:schemeClr val="accent1">
                    <a:lumMod val="50000"/>
                  </a:schemeClr>
                </a:solidFill>
                <a:latin typeface="Century Gothic" panose="020B0502020202020204" pitchFamily="34" charset="0"/>
              </a:rPr>
              <a:t>plus</a:t>
            </a:r>
          </a:p>
        </p:txBody>
      </p:sp>
      <p:sp>
        <p:nvSpPr>
          <p:cNvPr id="8" name="TextBox 7">
            <a:extLst>
              <a:ext uri="{FF2B5EF4-FFF2-40B4-BE49-F238E27FC236}">
                <a16:creationId xmlns:a16="http://schemas.microsoft.com/office/drawing/2014/main" id="{7CCC969F-B690-4297-8943-CA2BD72D9924}"/>
              </a:ext>
            </a:extLst>
          </p:cNvPr>
          <p:cNvSpPr txBox="1"/>
          <p:nvPr/>
        </p:nvSpPr>
        <p:spPr>
          <a:xfrm>
            <a:off x="3623534" y="3528330"/>
            <a:ext cx="2887879" cy="430887"/>
          </a:xfrm>
          <a:prstGeom prst="rect">
            <a:avLst/>
          </a:prstGeom>
          <a:noFill/>
        </p:spPr>
        <p:txBody>
          <a:bodyPr wrap="square" rtlCol="0">
            <a:spAutoFit/>
          </a:bodyPr>
          <a:lstStyle/>
          <a:p>
            <a:pPr algn="ctr"/>
            <a:r>
              <a:rPr lang="en-GB" sz="2200" dirty="0">
                <a:solidFill>
                  <a:schemeClr val="accent1">
                    <a:lumMod val="50000"/>
                  </a:schemeClr>
                </a:solidFill>
                <a:latin typeface="Century Gothic" panose="020B0502020202020204" pitchFamily="34" charset="0"/>
              </a:rPr>
              <a:t>culture</a:t>
            </a:r>
          </a:p>
        </p:txBody>
      </p:sp>
      <p:sp>
        <p:nvSpPr>
          <p:cNvPr id="9" name="TextBox 8">
            <a:extLst>
              <a:ext uri="{FF2B5EF4-FFF2-40B4-BE49-F238E27FC236}">
                <a16:creationId xmlns:a16="http://schemas.microsoft.com/office/drawing/2014/main" id="{07FD95D7-2D34-4017-9DF7-215C4AB83A08}"/>
              </a:ext>
            </a:extLst>
          </p:cNvPr>
          <p:cNvSpPr txBox="1"/>
          <p:nvPr/>
        </p:nvSpPr>
        <p:spPr>
          <a:xfrm>
            <a:off x="4089862" y="5718349"/>
            <a:ext cx="2887879" cy="430887"/>
          </a:xfrm>
          <a:prstGeom prst="rect">
            <a:avLst/>
          </a:prstGeom>
          <a:noFill/>
        </p:spPr>
        <p:txBody>
          <a:bodyPr wrap="square" rtlCol="0">
            <a:spAutoFit/>
          </a:bodyPr>
          <a:lstStyle/>
          <a:p>
            <a:pPr algn="ctr"/>
            <a:r>
              <a:rPr lang="en-GB" sz="2200" dirty="0">
                <a:solidFill>
                  <a:schemeClr val="accent1">
                    <a:lumMod val="50000"/>
                  </a:schemeClr>
                </a:solidFill>
                <a:latin typeface="Century Gothic" panose="020B0502020202020204" pitchFamily="34" charset="0"/>
              </a:rPr>
              <a:t>multiple</a:t>
            </a:r>
          </a:p>
        </p:txBody>
      </p:sp>
      <p:sp>
        <p:nvSpPr>
          <p:cNvPr id="10" name="TextBox 9">
            <a:extLst>
              <a:ext uri="{FF2B5EF4-FFF2-40B4-BE49-F238E27FC236}">
                <a16:creationId xmlns:a16="http://schemas.microsoft.com/office/drawing/2014/main" id="{F4B953DD-C387-405B-97C3-3AFF711EA8D0}"/>
              </a:ext>
            </a:extLst>
          </p:cNvPr>
          <p:cNvSpPr txBox="1"/>
          <p:nvPr/>
        </p:nvSpPr>
        <p:spPr>
          <a:xfrm>
            <a:off x="6862916" y="3959217"/>
            <a:ext cx="1622322" cy="430887"/>
          </a:xfrm>
          <a:prstGeom prst="rect">
            <a:avLst/>
          </a:prstGeom>
          <a:noFill/>
        </p:spPr>
        <p:txBody>
          <a:bodyPr wrap="square" rtlCol="0">
            <a:spAutoFit/>
          </a:bodyPr>
          <a:lstStyle/>
          <a:p>
            <a:pPr algn="ctr"/>
            <a:r>
              <a:rPr lang="en-GB" sz="2200" dirty="0" err="1">
                <a:solidFill>
                  <a:schemeClr val="accent1">
                    <a:lumMod val="50000"/>
                  </a:schemeClr>
                </a:solidFill>
                <a:latin typeface="Century Gothic" panose="020B0502020202020204" pitchFamily="34" charset="0"/>
              </a:rPr>
              <a:t>université</a:t>
            </a:r>
            <a:endParaRPr lang="en-GB" sz="2200" dirty="0">
              <a:solidFill>
                <a:schemeClr val="accent1">
                  <a:lumMod val="50000"/>
                </a:schemeClr>
              </a:solidFill>
              <a:latin typeface="Century Gothic" panose="020B0502020202020204" pitchFamily="34" charset="0"/>
            </a:endParaRPr>
          </a:p>
        </p:txBody>
      </p:sp>
      <p:sp>
        <p:nvSpPr>
          <p:cNvPr id="11" name="TextBox 10">
            <a:extLst>
              <a:ext uri="{FF2B5EF4-FFF2-40B4-BE49-F238E27FC236}">
                <a16:creationId xmlns:a16="http://schemas.microsoft.com/office/drawing/2014/main" id="{6454F77F-2E85-4691-8E99-198FAE4410CC}"/>
              </a:ext>
            </a:extLst>
          </p:cNvPr>
          <p:cNvSpPr txBox="1"/>
          <p:nvPr/>
        </p:nvSpPr>
        <p:spPr>
          <a:xfrm>
            <a:off x="2008239" y="3567468"/>
            <a:ext cx="1622322" cy="430887"/>
          </a:xfrm>
          <a:prstGeom prst="rect">
            <a:avLst/>
          </a:prstGeom>
          <a:noFill/>
        </p:spPr>
        <p:txBody>
          <a:bodyPr wrap="square" rtlCol="0">
            <a:spAutoFit/>
          </a:bodyPr>
          <a:lstStyle/>
          <a:p>
            <a:pPr algn="ctr"/>
            <a:r>
              <a:rPr lang="en-GB" sz="2200" dirty="0">
                <a:solidFill>
                  <a:schemeClr val="accent1">
                    <a:lumMod val="50000"/>
                  </a:schemeClr>
                </a:solidFill>
                <a:latin typeface="Century Gothic" panose="020B0502020202020204" pitchFamily="34" charset="0"/>
              </a:rPr>
              <a:t>usage</a:t>
            </a:r>
          </a:p>
        </p:txBody>
      </p:sp>
      <p:sp>
        <p:nvSpPr>
          <p:cNvPr id="4" name="Rectangle 3">
            <a:extLst>
              <a:ext uri="{FF2B5EF4-FFF2-40B4-BE49-F238E27FC236}">
                <a16:creationId xmlns:a16="http://schemas.microsoft.com/office/drawing/2014/main" id="{6E3577D2-9A60-4739-B094-77C5C4ED82DF}"/>
              </a:ext>
            </a:extLst>
          </p:cNvPr>
          <p:cNvSpPr/>
          <p:nvPr/>
        </p:nvSpPr>
        <p:spPr>
          <a:xfrm>
            <a:off x="3759531" y="4623339"/>
            <a:ext cx="1915909" cy="430887"/>
          </a:xfrm>
          <a:prstGeom prst="rect">
            <a:avLst/>
          </a:prstGeom>
        </p:spPr>
        <p:txBody>
          <a:bodyPr wrap="none">
            <a:spAutoFit/>
          </a:bodyPr>
          <a:lstStyle/>
          <a:p>
            <a:r>
              <a:rPr lang="en-GB" sz="2200" dirty="0" err="1">
                <a:solidFill>
                  <a:schemeClr val="accent1">
                    <a:lumMod val="50000"/>
                  </a:schemeClr>
                </a:solidFill>
                <a:latin typeface="Century Gothic" panose="020B0502020202020204" pitchFamily="34" charset="0"/>
              </a:rPr>
              <a:t>température</a:t>
            </a:r>
            <a:endParaRPr lang="en-GB" sz="2200" dirty="0">
              <a:solidFill>
                <a:schemeClr val="accent1">
                  <a:lumMod val="50000"/>
                </a:schemeClr>
              </a:solidFill>
              <a:latin typeface="Century Gothic" panose="020B0502020202020204" pitchFamily="34" charset="0"/>
            </a:endParaRPr>
          </a:p>
        </p:txBody>
      </p:sp>
      <p:sp>
        <p:nvSpPr>
          <p:cNvPr id="13" name="Rectangle 12">
            <a:extLst>
              <a:ext uri="{FF2B5EF4-FFF2-40B4-BE49-F238E27FC236}">
                <a16:creationId xmlns:a16="http://schemas.microsoft.com/office/drawing/2014/main" id="{ABA31907-F66B-4C3F-8F53-33A8CA4BDA91}"/>
              </a:ext>
            </a:extLst>
          </p:cNvPr>
          <p:cNvSpPr/>
          <p:nvPr/>
        </p:nvSpPr>
        <p:spPr>
          <a:xfrm>
            <a:off x="9221350" y="4527241"/>
            <a:ext cx="1334020" cy="430887"/>
          </a:xfrm>
          <a:prstGeom prst="rect">
            <a:avLst/>
          </a:prstGeom>
        </p:spPr>
        <p:txBody>
          <a:bodyPr wrap="none">
            <a:spAutoFit/>
          </a:bodyPr>
          <a:lstStyle/>
          <a:p>
            <a:r>
              <a:rPr lang="en-GB" sz="2200" dirty="0" err="1">
                <a:solidFill>
                  <a:schemeClr val="accent1">
                    <a:lumMod val="50000"/>
                  </a:schemeClr>
                </a:solidFill>
                <a:latin typeface="Century Gothic" panose="020B0502020202020204" pitchFamily="34" charset="0"/>
              </a:rPr>
              <a:t>tourisme</a:t>
            </a:r>
            <a:endParaRPr lang="en-GB" sz="2200" dirty="0">
              <a:solidFill>
                <a:schemeClr val="accent1">
                  <a:lumMod val="50000"/>
                </a:schemeClr>
              </a:solidFill>
              <a:latin typeface="Century Gothic" panose="020B0502020202020204" pitchFamily="34" charset="0"/>
            </a:endParaRPr>
          </a:p>
        </p:txBody>
      </p:sp>
      <p:sp>
        <p:nvSpPr>
          <p:cNvPr id="14" name="TextBox 13">
            <a:extLst>
              <a:ext uri="{FF2B5EF4-FFF2-40B4-BE49-F238E27FC236}">
                <a16:creationId xmlns:a16="http://schemas.microsoft.com/office/drawing/2014/main" id="{91BD920A-9DE7-4CFB-93A0-9E5BA64471EC}"/>
              </a:ext>
            </a:extLst>
          </p:cNvPr>
          <p:cNvSpPr txBox="1"/>
          <p:nvPr/>
        </p:nvSpPr>
        <p:spPr>
          <a:xfrm>
            <a:off x="385917" y="4476699"/>
            <a:ext cx="1622322" cy="430887"/>
          </a:xfrm>
          <a:prstGeom prst="rect">
            <a:avLst/>
          </a:prstGeom>
          <a:noFill/>
        </p:spPr>
        <p:txBody>
          <a:bodyPr wrap="square" rtlCol="0">
            <a:spAutoFit/>
          </a:bodyPr>
          <a:lstStyle/>
          <a:p>
            <a:pPr algn="ctr"/>
            <a:r>
              <a:rPr lang="en-GB" sz="2200" dirty="0">
                <a:solidFill>
                  <a:schemeClr val="accent1">
                    <a:lumMod val="50000"/>
                  </a:schemeClr>
                </a:solidFill>
                <a:latin typeface="Century Gothic" panose="020B0502020202020204" pitchFamily="34" charset="0"/>
              </a:rPr>
              <a:t>budget</a:t>
            </a:r>
          </a:p>
        </p:txBody>
      </p:sp>
      <p:sp>
        <p:nvSpPr>
          <p:cNvPr id="15" name="TextBox 14">
            <a:extLst>
              <a:ext uri="{FF2B5EF4-FFF2-40B4-BE49-F238E27FC236}">
                <a16:creationId xmlns:a16="http://schemas.microsoft.com/office/drawing/2014/main" id="{889F1DDB-D152-4CFF-A852-A394A5C93EA7}"/>
              </a:ext>
            </a:extLst>
          </p:cNvPr>
          <p:cNvSpPr txBox="1"/>
          <p:nvPr/>
        </p:nvSpPr>
        <p:spPr>
          <a:xfrm>
            <a:off x="3907015" y="2279146"/>
            <a:ext cx="2887879" cy="430887"/>
          </a:xfrm>
          <a:prstGeom prst="rect">
            <a:avLst/>
          </a:prstGeom>
          <a:noFill/>
        </p:spPr>
        <p:txBody>
          <a:bodyPr wrap="square" rtlCol="0">
            <a:spAutoFit/>
          </a:bodyPr>
          <a:lstStyle/>
          <a:p>
            <a:pPr algn="ctr"/>
            <a:r>
              <a:rPr lang="en-GB" sz="2200" dirty="0" err="1">
                <a:solidFill>
                  <a:schemeClr val="accent1">
                    <a:lumMod val="50000"/>
                  </a:schemeClr>
                </a:solidFill>
                <a:latin typeface="Century Gothic" panose="020B0502020202020204" pitchFamily="34" charset="0"/>
              </a:rPr>
              <a:t>retourner</a:t>
            </a:r>
            <a:endParaRPr lang="en-GB" sz="2200" dirty="0">
              <a:solidFill>
                <a:schemeClr val="accent1">
                  <a:lumMod val="50000"/>
                </a:schemeClr>
              </a:solidFill>
              <a:latin typeface="Century Gothic" panose="020B0502020202020204" pitchFamily="34" charset="0"/>
            </a:endParaRPr>
          </a:p>
        </p:txBody>
      </p:sp>
      <p:sp>
        <p:nvSpPr>
          <p:cNvPr id="16" name="TextBox 15">
            <a:extLst>
              <a:ext uri="{FF2B5EF4-FFF2-40B4-BE49-F238E27FC236}">
                <a16:creationId xmlns:a16="http://schemas.microsoft.com/office/drawing/2014/main" id="{5C6EA22C-177C-435A-838F-E197A6638AB1}"/>
              </a:ext>
            </a:extLst>
          </p:cNvPr>
          <p:cNvSpPr txBox="1"/>
          <p:nvPr/>
        </p:nvSpPr>
        <p:spPr>
          <a:xfrm>
            <a:off x="6735784" y="2835669"/>
            <a:ext cx="2887879" cy="430887"/>
          </a:xfrm>
          <a:prstGeom prst="rect">
            <a:avLst/>
          </a:prstGeom>
          <a:noFill/>
        </p:spPr>
        <p:txBody>
          <a:bodyPr wrap="square" rtlCol="0">
            <a:spAutoFit/>
          </a:bodyPr>
          <a:lstStyle/>
          <a:p>
            <a:pPr algn="ctr"/>
            <a:r>
              <a:rPr lang="en-GB" sz="2200" dirty="0" err="1">
                <a:solidFill>
                  <a:schemeClr val="accent1">
                    <a:lumMod val="50000"/>
                  </a:schemeClr>
                </a:solidFill>
                <a:latin typeface="Century Gothic" panose="020B0502020202020204" pitchFamily="34" charset="0"/>
              </a:rPr>
              <a:t>révolution</a:t>
            </a:r>
            <a:endParaRPr lang="en-GB" sz="2200" dirty="0">
              <a:solidFill>
                <a:schemeClr val="accent1">
                  <a:lumMod val="50000"/>
                </a:schemeClr>
              </a:solidFill>
              <a:latin typeface="Century Gothic" panose="020B0502020202020204" pitchFamily="34" charset="0"/>
            </a:endParaRPr>
          </a:p>
        </p:txBody>
      </p:sp>
      <p:sp>
        <p:nvSpPr>
          <p:cNvPr id="17" name="Rectangle 16">
            <a:extLst>
              <a:ext uri="{FF2B5EF4-FFF2-40B4-BE49-F238E27FC236}">
                <a16:creationId xmlns:a16="http://schemas.microsoft.com/office/drawing/2014/main" id="{D842445F-1907-4355-BF4C-D3D85D1DCD64}"/>
              </a:ext>
            </a:extLst>
          </p:cNvPr>
          <p:cNvSpPr/>
          <p:nvPr/>
        </p:nvSpPr>
        <p:spPr>
          <a:xfrm>
            <a:off x="7099069" y="5367899"/>
            <a:ext cx="1154483" cy="430887"/>
          </a:xfrm>
          <a:prstGeom prst="rect">
            <a:avLst/>
          </a:prstGeom>
        </p:spPr>
        <p:txBody>
          <a:bodyPr wrap="none">
            <a:spAutoFit/>
          </a:bodyPr>
          <a:lstStyle/>
          <a:p>
            <a:r>
              <a:rPr lang="en-GB" sz="2200" dirty="0">
                <a:solidFill>
                  <a:schemeClr val="accent1">
                    <a:lumMod val="50000"/>
                  </a:schemeClr>
                </a:solidFill>
                <a:latin typeface="Century Gothic" panose="020B0502020202020204" pitchFamily="34" charset="0"/>
              </a:rPr>
              <a:t>couple</a:t>
            </a:r>
          </a:p>
        </p:txBody>
      </p:sp>
      <p:sp>
        <p:nvSpPr>
          <p:cNvPr id="18" name="TextBox 17">
            <a:extLst>
              <a:ext uri="{FF2B5EF4-FFF2-40B4-BE49-F238E27FC236}">
                <a16:creationId xmlns:a16="http://schemas.microsoft.com/office/drawing/2014/main" id="{9AAB58A1-8162-4339-9F5C-238E75715306}"/>
              </a:ext>
            </a:extLst>
          </p:cNvPr>
          <p:cNvSpPr txBox="1"/>
          <p:nvPr/>
        </p:nvSpPr>
        <p:spPr>
          <a:xfrm>
            <a:off x="1334730" y="5545231"/>
            <a:ext cx="1622322" cy="430887"/>
          </a:xfrm>
          <a:prstGeom prst="rect">
            <a:avLst/>
          </a:prstGeom>
          <a:noFill/>
        </p:spPr>
        <p:txBody>
          <a:bodyPr wrap="square" rtlCol="0">
            <a:spAutoFit/>
          </a:bodyPr>
          <a:lstStyle/>
          <a:p>
            <a:pPr algn="ctr"/>
            <a:r>
              <a:rPr lang="en-GB" sz="2200" dirty="0">
                <a:solidFill>
                  <a:schemeClr val="accent1">
                    <a:lumMod val="50000"/>
                  </a:schemeClr>
                </a:solidFill>
                <a:latin typeface="Century Gothic" panose="020B0502020202020204" pitchFamily="34" charset="0"/>
              </a:rPr>
              <a:t>troupe</a:t>
            </a:r>
          </a:p>
        </p:txBody>
      </p:sp>
      <p:sp>
        <p:nvSpPr>
          <p:cNvPr id="19" name="TextBox 18">
            <a:extLst>
              <a:ext uri="{FF2B5EF4-FFF2-40B4-BE49-F238E27FC236}">
                <a16:creationId xmlns:a16="http://schemas.microsoft.com/office/drawing/2014/main" id="{D562DFD9-507C-4C67-A662-9C9B217D4080}"/>
              </a:ext>
            </a:extLst>
          </p:cNvPr>
          <p:cNvSpPr txBox="1"/>
          <p:nvPr/>
        </p:nvSpPr>
        <p:spPr>
          <a:xfrm>
            <a:off x="9261120" y="3347424"/>
            <a:ext cx="2887879" cy="430887"/>
          </a:xfrm>
          <a:prstGeom prst="rect">
            <a:avLst/>
          </a:prstGeom>
          <a:noFill/>
        </p:spPr>
        <p:txBody>
          <a:bodyPr wrap="square" rtlCol="0">
            <a:spAutoFit/>
          </a:bodyPr>
          <a:lstStyle/>
          <a:p>
            <a:pPr algn="ctr"/>
            <a:r>
              <a:rPr lang="en-GB" sz="2200" dirty="0" err="1">
                <a:solidFill>
                  <a:schemeClr val="accent1">
                    <a:lumMod val="50000"/>
                  </a:schemeClr>
                </a:solidFill>
                <a:latin typeface="Century Gothic" panose="020B0502020202020204" pitchFamily="34" charset="0"/>
              </a:rPr>
              <a:t>journaliste</a:t>
            </a:r>
            <a:endParaRPr lang="en-GB" sz="2200" dirty="0">
              <a:solidFill>
                <a:schemeClr val="accent1">
                  <a:lumMod val="50000"/>
                </a:schemeClr>
              </a:solidFill>
              <a:latin typeface="Century Gothic" panose="020B0502020202020204" pitchFamily="34" charset="0"/>
            </a:endParaRPr>
          </a:p>
        </p:txBody>
      </p:sp>
      <p:sp>
        <p:nvSpPr>
          <p:cNvPr id="20" name="TextBox 19">
            <a:extLst>
              <a:ext uri="{FF2B5EF4-FFF2-40B4-BE49-F238E27FC236}">
                <a16:creationId xmlns:a16="http://schemas.microsoft.com/office/drawing/2014/main" id="{B2179932-9696-4870-8C24-D3B97DECFDC6}"/>
              </a:ext>
            </a:extLst>
          </p:cNvPr>
          <p:cNvSpPr txBox="1"/>
          <p:nvPr/>
        </p:nvSpPr>
        <p:spPr>
          <a:xfrm>
            <a:off x="9221350" y="5552745"/>
            <a:ext cx="2887879" cy="430887"/>
          </a:xfrm>
          <a:prstGeom prst="rect">
            <a:avLst/>
          </a:prstGeom>
          <a:noFill/>
        </p:spPr>
        <p:txBody>
          <a:bodyPr wrap="square" rtlCol="0">
            <a:spAutoFit/>
          </a:bodyPr>
          <a:lstStyle/>
          <a:p>
            <a:pPr algn="ctr"/>
            <a:r>
              <a:rPr lang="en-GB" sz="2200" dirty="0">
                <a:solidFill>
                  <a:schemeClr val="accent1">
                    <a:lumMod val="50000"/>
                  </a:schemeClr>
                </a:solidFill>
                <a:latin typeface="Century Gothic" panose="020B0502020202020204" pitchFamily="34" charset="0"/>
              </a:rPr>
              <a:t>cousin</a:t>
            </a:r>
          </a:p>
        </p:txBody>
      </p:sp>
      <p:sp>
        <p:nvSpPr>
          <p:cNvPr id="21" name="Rectangle 20">
            <a:extLst>
              <a:ext uri="{FF2B5EF4-FFF2-40B4-BE49-F238E27FC236}">
                <a16:creationId xmlns:a16="http://schemas.microsoft.com/office/drawing/2014/main" id="{F0C9A2B0-B7F1-4F3A-BE47-A0D9440CE30B}"/>
              </a:ext>
            </a:extLst>
          </p:cNvPr>
          <p:cNvSpPr/>
          <p:nvPr/>
        </p:nvSpPr>
        <p:spPr>
          <a:xfrm>
            <a:off x="9221350" y="1418634"/>
            <a:ext cx="1431802" cy="430887"/>
          </a:xfrm>
          <a:prstGeom prst="rect">
            <a:avLst/>
          </a:prstGeom>
        </p:spPr>
        <p:txBody>
          <a:bodyPr wrap="none">
            <a:spAutoFit/>
          </a:bodyPr>
          <a:lstStyle/>
          <a:p>
            <a:r>
              <a:rPr lang="en-GB" sz="2200" dirty="0">
                <a:solidFill>
                  <a:schemeClr val="accent1">
                    <a:lumMod val="50000"/>
                  </a:schemeClr>
                </a:solidFill>
                <a:latin typeface="Century Gothic" panose="020B0502020202020204" pitchFamily="34" charset="0"/>
              </a:rPr>
              <a:t>boutique</a:t>
            </a:r>
          </a:p>
        </p:txBody>
      </p:sp>
      <p:sp>
        <p:nvSpPr>
          <p:cNvPr id="22" name="TextBox 21">
            <a:extLst>
              <a:ext uri="{FF2B5EF4-FFF2-40B4-BE49-F238E27FC236}">
                <a16:creationId xmlns:a16="http://schemas.microsoft.com/office/drawing/2014/main" id="{832C8B02-186C-4FD5-9520-C2A457A117DA}"/>
              </a:ext>
            </a:extLst>
          </p:cNvPr>
          <p:cNvSpPr txBox="1"/>
          <p:nvPr/>
        </p:nvSpPr>
        <p:spPr>
          <a:xfrm>
            <a:off x="1894825" y="2236284"/>
            <a:ext cx="1622322" cy="430887"/>
          </a:xfrm>
          <a:prstGeom prst="rect">
            <a:avLst/>
          </a:prstGeom>
          <a:noFill/>
        </p:spPr>
        <p:txBody>
          <a:bodyPr wrap="square" rtlCol="0">
            <a:spAutoFit/>
          </a:bodyPr>
          <a:lstStyle/>
          <a:p>
            <a:pPr algn="ctr"/>
            <a:r>
              <a:rPr lang="en-GB" sz="2200" dirty="0">
                <a:solidFill>
                  <a:schemeClr val="accent1">
                    <a:lumMod val="50000"/>
                  </a:schemeClr>
                </a:solidFill>
                <a:latin typeface="Century Gothic" panose="020B0502020202020204" pitchFamily="34" charset="0"/>
              </a:rPr>
              <a:t>routine</a:t>
            </a:r>
          </a:p>
        </p:txBody>
      </p:sp>
      <p:sp>
        <p:nvSpPr>
          <p:cNvPr id="23" name="Rectangle 22">
            <a:extLst>
              <a:ext uri="{FF2B5EF4-FFF2-40B4-BE49-F238E27FC236}">
                <a16:creationId xmlns:a16="http://schemas.microsoft.com/office/drawing/2014/main" id="{E4D5A112-E603-4A52-9463-4F6D41A0E3E1}"/>
              </a:ext>
            </a:extLst>
          </p:cNvPr>
          <p:cNvSpPr/>
          <p:nvPr/>
        </p:nvSpPr>
        <p:spPr>
          <a:xfrm>
            <a:off x="10297175" y="2269161"/>
            <a:ext cx="1095172" cy="430887"/>
          </a:xfrm>
          <a:prstGeom prst="rect">
            <a:avLst/>
          </a:prstGeom>
        </p:spPr>
        <p:txBody>
          <a:bodyPr wrap="none">
            <a:spAutoFit/>
          </a:bodyPr>
          <a:lstStyle/>
          <a:p>
            <a:r>
              <a:rPr lang="en-GB" sz="2200" dirty="0" err="1">
                <a:solidFill>
                  <a:schemeClr val="accent1">
                    <a:lumMod val="50000"/>
                  </a:schemeClr>
                </a:solidFill>
                <a:latin typeface="Century Gothic" panose="020B0502020202020204" pitchFamily="34" charset="0"/>
              </a:rPr>
              <a:t>musée</a:t>
            </a:r>
            <a:endParaRPr lang="en-GB" sz="2200" dirty="0">
              <a:solidFill>
                <a:schemeClr val="accent1">
                  <a:lumMod val="50000"/>
                </a:schemeClr>
              </a:solidFill>
              <a:latin typeface="Century Gothic" panose="020B0502020202020204" pitchFamily="34" charset="0"/>
            </a:endParaRPr>
          </a:p>
        </p:txBody>
      </p:sp>
      <p:sp>
        <p:nvSpPr>
          <p:cNvPr id="24" name="Rectangle 23">
            <a:extLst>
              <a:ext uri="{FF2B5EF4-FFF2-40B4-BE49-F238E27FC236}">
                <a16:creationId xmlns:a16="http://schemas.microsoft.com/office/drawing/2014/main" id="{6420557A-0EC3-4E99-B1A4-BA8D3B45ED5B}"/>
              </a:ext>
            </a:extLst>
          </p:cNvPr>
          <p:cNvSpPr/>
          <p:nvPr/>
        </p:nvSpPr>
        <p:spPr>
          <a:xfrm>
            <a:off x="7212304" y="1603585"/>
            <a:ext cx="1378631" cy="430887"/>
          </a:xfrm>
          <a:prstGeom prst="rect">
            <a:avLst/>
          </a:prstGeom>
        </p:spPr>
        <p:txBody>
          <a:bodyPr wrap="square">
            <a:spAutoFit/>
          </a:bodyPr>
          <a:lstStyle/>
          <a:p>
            <a:r>
              <a:rPr lang="en-GB" sz="2200" dirty="0">
                <a:solidFill>
                  <a:schemeClr val="accent1">
                    <a:lumMod val="50000"/>
                  </a:schemeClr>
                </a:solidFill>
                <a:latin typeface="Century Gothic" panose="020B0502020202020204" pitchFamily="34" charset="0"/>
              </a:rPr>
              <a:t>pollution</a:t>
            </a:r>
          </a:p>
        </p:txBody>
      </p:sp>
    </p:spTree>
    <p:extLst>
      <p:ext uri="{BB962C8B-B14F-4D97-AF65-F5344CB8AC3E}">
        <p14:creationId xmlns:p14="http://schemas.microsoft.com/office/powerpoint/2010/main" val="2817732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6" name="Google Shape;146;p2"/>
          <p:cNvSpPr txBox="1">
            <a:spLocks noGrp="1"/>
          </p:cNvSpPr>
          <p:nvPr>
            <p:ph type="title"/>
          </p:nvPr>
        </p:nvSpPr>
        <p:spPr>
          <a:xfrm>
            <a:off x="147998" y="296864"/>
            <a:ext cx="6801441" cy="707849"/>
          </a:xfrm>
          <a:prstGeom prst="rect">
            <a:avLst/>
          </a:prstGeom>
          <a:noFill/>
          <a:ln>
            <a:noFill/>
          </a:ln>
        </p:spPr>
        <p:txBody>
          <a:bodyPr spcFirstLastPara="1" wrap="square" lIns="91425" tIns="45700" rIns="91425" bIns="45700" anchor="ctr" anchorCtr="0">
            <a:noAutofit/>
          </a:bodyPr>
          <a:lstStyle/>
          <a:p>
            <a:pPr lvl="0">
              <a:spcBef>
                <a:spcPts val="0"/>
              </a:spcBef>
              <a:buClr>
                <a:schemeClr val="lt1"/>
              </a:buClr>
              <a:buSzPts val="3600"/>
            </a:pPr>
            <a:r>
              <a:rPr lang="en-GB" sz="2600" b="1" dirty="0">
                <a:solidFill>
                  <a:schemeClr val="lt1"/>
                </a:solidFill>
              </a:rPr>
              <a:t>Saying what people have: </a:t>
            </a:r>
            <a:r>
              <a:rPr lang="en-GB" sz="2600" b="1" i="1" dirty="0">
                <a:solidFill>
                  <a:schemeClr val="lt1"/>
                </a:solidFill>
              </a:rPr>
              <a:t>nous</a:t>
            </a:r>
            <a:r>
              <a:rPr lang="en-GB" sz="2600" b="1" dirty="0">
                <a:solidFill>
                  <a:schemeClr val="lt1"/>
                </a:solidFill>
              </a:rPr>
              <a:t> and </a:t>
            </a:r>
            <a:r>
              <a:rPr lang="en-GB" sz="2600" b="1" i="1" dirty="0" err="1">
                <a:solidFill>
                  <a:schemeClr val="lt1"/>
                </a:solidFill>
              </a:rPr>
              <a:t>vous</a:t>
            </a:r>
            <a:endParaRPr sz="2600" b="1" dirty="0">
              <a:solidFill>
                <a:schemeClr val="lt1"/>
              </a:solidFill>
            </a:endParaRPr>
          </a:p>
        </p:txBody>
      </p:sp>
      <p:pic>
        <p:nvPicPr>
          <p:cNvPr id="29" name="Google Shape;145;p2"/>
          <p:cNvPicPr preferRelativeResize="0"/>
          <p:nvPr/>
        </p:nvPicPr>
        <p:blipFill rotWithShape="1">
          <a:blip r:embed="rId3">
            <a:alphaModFix/>
          </a:blip>
          <a:srcRect/>
          <a:stretch/>
        </p:blipFill>
        <p:spPr>
          <a:xfrm>
            <a:off x="0" y="296864"/>
            <a:ext cx="8179724" cy="867128"/>
          </a:xfrm>
          <a:prstGeom prst="rect">
            <a:avLst/>
          </a:prstGeom>
          <a:noFill/>
          <a:ln>
            <a:noFill/>
          </a:ln>
        </p:spPr>
      </p:pic>
      <p:sp>
        <p:nvSpPr>
          <p:cNvPr id="30" name="Google Shape;146;p2"/>
          <p:cNvSpPr txBox="1">
            <a:spLocks/>
          </p:cNvSpPr>
          <p:nvPr/>
        </p:nvSpPr>
        <p:spPr>
          <a:xfrm>
            <a:off x="147999" y="296864"/>
            <a:ext cx="6951070" cy="707849"/>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lvl="0">
              <a:spcBef>
                <a:spcPts val="0"/>
              </a:spcBef>
              <a:buClr>
                <a:prstClr val="white"/>
              </a:buClr>
              <a:buSzPts val="3600"/>
              <a:defRPr/>
            </a:pPr>
            <a:r>
              <a:rPr lang="en-GB" sz="3200" b="1" dirty="0" err="1">
                <a:solidFill>
                  <a:prstClr val="white"/>
                </a:solidFill>
              </a:rPr>
              <a:t>Prononciation</a:t>
            </a:r>
            <a:endPar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sym typeface="Arial"/>
            </a:endParaRPr>
          </a:p>
        </p:txBody>
      </p:sp>
      <p:sp>
        <p:nvSpPr>
          <p:cNvPr id="2" name="TextBox 1">
            <a:extLst>
              <a:ext uri="{FF2B5EF4-FFF2-40B4-BE49-F238E27FC236}">
                <a16:creationId xmlns:a16="http://schemas.microsoft.com/office/drawing/2014/main" id="{9F77F18D-6E49-42F5-B216-00D1D7D6F793}"/>
              </a:ext>
            </a:extLst>
          </p:cNvPr>
          <p:cNvSpPr txBox="1"/>
          <p:nvPr/>
        </p:nvSpPr>
        <p:spPr>
          <a:xfrm>
            <a:off x="272503" y="1344349"/>
            <a:ext cx="11535973" cy="461665"/>
          </a:xfrm>
          <a:prstGeom prst="rect">
            <a:avLst/>
          </a:prstGeom>
          <a:noFill/>
        </p:spPr>
        <p:txBody>
          <a:bodyPr wrap="square" rtlCol="0">
            <a:spAutoFit/>
          </a:bodyPr>
          <a:lstStyle/>
          <a:p>
            <a:r>
              <a:rPr lang="en-GB" sz="2400" dirty="0" err="1">
                <a:solidFill>
                  <a:schemeClr val="accent1">
                    <a:lumMod val="50000"/>
                  </a:schemeClr>
                </a:solidFill>
                <a:latin typeface="Century Gothic" panose="020B0502020202020204" pitchFamily="34" charset="0"/>
              </a:rPr>
              <a:t>Prononce</a:t>
            </a:r>
            <a:r>
              <a:rPr lang="en-GB" sz="2400" dirty="0">
                <a:solidFill>
                  <a:schemeClr val="accent1">
                    <a:lumMod val="50000"/>
                  </a:schemeClr>
                </a:solidFill>
                <a:latin typeface="Century Gothic" panose="020B0502020202020204" pitchFamily="34" charset="0"/>
              </a:rPr>
              <a:t> les mots qui </a:t>
            </a:r>
            <a:r>
              <a:rPr lang="en-GB" sz="2400" dirty="0" err="1">
                <a:solidFill>
                  <a:schemeClr val="accent1">
                    <a:lumMod val="50000"/>
                  </a:schemeClr>
                </a:solidFill>
                <a:latin typeface="Century Gothic" panose="020B0502020202020204" pitchFamily="34" charset="0"/>
              </a:rPr>
              <a:t>ont</a:t>
            </a:r>
            <a:r>
              <a:rPr lang="en-GB" sz="2400" dirty="0">
                <a:solidFill>
                  <a:schemeClr val="accent1">
                    <a:lumMod val="50000"/>
                  </a:schemeClr>
                </a:solidFill>
                <a:latin typeface="Century Gothic" panose="020B0502020202020204" pitchFamily="34" charset="0"/>
              </a:rPr>
              <a:t> la SSC </a:t>
            </a:r>
            <a:r>
              <a:rPr lang="en-GB" sz="2400" b="1" dirty="0">
                <a:solidFill>
                  <a:schemeClr val="accent1">
                    <a:lumMod val="50000"/>
                  </a:schemeClr>
                </a:solidFill>
                <a:latin typeface="Century Gothic" panose="020B0502020202020204" pitchFamily="34" charset="0"/>
              </a:rPr>
              <a:t>[u].</a:t>
            </a:r>
            <a:r>
              <a:rPr lang="en-GB" sz="2400" dirty="0">
                <a:solidFill>
                  <a:schemeClr val="accent1">
                    <a:lumMod val="50000"/>
                  </a:schemeClr>
                </a:solidFill>
                <a:latin typeface="Century Gothic" panose="020B0502020202020204" pitchFamily="34" charset="0"/>
              </a:rPr>
              <a:t> </a:t>
            </a:r>
          </a:p>
        </p:txBody>
      </p:sp>
      <p:sp>
        <p:nvSpPr>
          <p:cNvPr id="3" name="TextBox 2">
            <a:hlinkClick r:id="" action="ppaction://noaction">
              <a:snd r:embed="rId4" name="plus.wav"/>
            </a:hlinkClick>
            <a:extLst>
              <a:ext uri="{FF2B5EF4-FFF2-40B4-BE49-F238E27FC236}">
                <a16:creationId xmlns:a16="http://schemas.microsoft.com/office/drawing/2014/main" id="{0B34D7E0-5EA6-4532-A5BC-E18F530C329A}"/>
              </a:ext>
            </a:extLst>
          </p:cNvPr>
          <p:cNvSpPr txBox="1"/>
          <p:nvPr/>
        </p:nvSpPr>
        <p:spPr>
          <a:xfrm>
            <a:off x="272503" y="2958459"/>
            <a:ext cx="1622322" cy="430887"/>
          </a:xfrm>
          <a:prstGeom prst="rect">
            <a:avLst/>
          </a:prstGeom>
          <a:noFill/>
        </p:spPr>
        <p:txBody>
          <a:bodyPr wrap="square" rtlCol="0">
            <a:spAutoFit/>
          </a:bodyPr>
          <a:lstStyle/>
          <a:p>
            <a:pPr algn="ctr"/>
            <a:r>
              <a:rPr lang="en-GB" sz="2200" dirty="0">
                <a:solidFill>
                  <a:srgbClr val="EE6000"/>
                </a:solidFill>
                <a:latin typeface="Century Gothic" panose="020B0502020202020204" pitchFamily="34" charset="0"/>
              </a:rPr>
              <a:t>pl</a:t>
            </a:r>
            <a:r>
              <a:rPr lang="en-GB" sz="2200" b="1" dirty="0">
                <a:solidFill>
                  <a:srgbClr val="EE6000"/>
                </a:solidFill>
                <a:latin typeface="Century Gothic" panose="020B0502020202020204" pitchFamily="34" charset="0"/>
              </a:rPr>
              <a:t>u</a:t>
            </a:r>
            <a:r>
              <a:rPr lang="en-GB" sz="2200" dirty="0">
                <a:solidFill>
                  <a:srgbClr val="EE6000"/>
                </a:solidFill>
                <a:latin typeface="Century Gothic" panose="020B0502020202020204" pitchFamily="34" charset="0"/>
              </a:rPr>
              <a:t>s</a:t>
            </a:r>
          </a:p>
        </p:txBody>
      </p:sp>
      <p:sp>
        <p:nvSpPr>
          <p:cNvPr id="8" name="TextBox 7">
            <a:hlinkClick r:id="" action="ppaction://noaction">
              <a:snd r:embed="rId5" name="culture.wav"/>
            </a:hlinkClick>
            <a:extLst>
              <a:ext uri="{FF2B5EF4-FFF2-40B4-BE49-F238E27FC236}">
                <a16:creationId xmlns:a16="http://schemas.microsoft.com/office/drawing/2014/main" id="{7CCC969F-B690-4297-8943-CA2BD72D9924}"/>
              </a:ext>
            </a:extLst>
          </p:cNvPr>
          <p:cNvSpPr txBox="1"/>
          <p:nvPr/>
        </p:nvSpPr>
        <p:spPr>
          <a:xfrm>
            <a:off x="3623534" y="3528330"/>
            <a:ext cx="2887879" cy="430887"/>
          </a:xfrm>
          <a:prstGeom prst="rect">
            <a:avLst/>
          </a:prstGeom>
          <a:noFill/>
        </p:spPr>
        <p:txBody>
          <a:bodyPr wrap="square" rtlCol="0">
            <a:spAutoFit/>
          </a:bodyPr>
          <a:lstStyle/>
          <a:p>
            <a:pPr algn="ctr"/>
            <a:r>
              <a:rPr lang="en-GB" sz="2200" dirty="0">
                <a:solidFill>
                  <a:srgbClr val="EE6000"/>
                </a:solidFill>
                <a:latin typeface="Century Gothic" panose="020B0502020202020204" pitchFamily="34" charset="0"/>
              </a:rPr>
              <a:t>c</a:t>
            </a:r>
            <a:r>
              <a:rPr lang="en-GB" sz="2200" b="1" dirty="0">
                <a:solidFill>
                  <a:srgbClr val="EE6000"/>
                </a:solidFill>
                <a:latin typeface="Century Gothic" panose="020B0502020202020204" pitchFamily="34" charset="0"/>
              </a:rPr>
              <a:t>u</a:t>
            </a:r>
            <a:r>
              <a:rPr lang="en-GB" sz="2200" dirty="0">
                <a:solidFill>
                  <a:srgbClr val="EE6000"/>
                </a:solidFill>
                <a:latin typeface="Century Gothic" panose="020B0502020202020204" pitchFamily="34" charset="0"/>
              </a:rPr>
              <a:t>lt</a:t>
            </a:r>
            <a:r>
              <a:rPr lang="en-GB" sz="2200" b="1" dirty="0">
                <a:solidFill>
                  <a:srgbClr val="EE6000"/>
                </a:solidFill>
                <a:latin typeface="Century Gothic" panose="020B0502020202020204" pitchFamily="34" charset="0"/>
              </a:rPr>
              <a:t>u</a:t>
            </a:r>
            <a:r>
              <a:rPr lang="en-GB" sz="2200" dirty="0">
                <a:solidFill>
                  <a:srgbClr val="EE6000"/>
                </a:solidFill>
                <a:latin typeface="Century Gothic" panose="020B0502020202020204" pitchFamily="34" charset="0"/>
              </a:rPr>
              <a:t>re</a:t>
            </a:r>
          </a:p>
        </p:txBody>
      </p:sp>
      <p:sp>
        <p:nvSpPr>
          <p:cNvPr id="10" name="TextBox 9">
            <a:hlinkClick r:id="" action="ppaction://noaction">
              <a:snd r:embed="rId6" name="université.wav"/>
            </a:hlinkClick>
            <a:extLst>
              <a:ext uri="{FF2B5EF4-FFF2-40B4-BE49-F238E27FC236}">
                <a16:creationId xmlns:a16="http://schemas.microsoft.com/office/drawing/2014/main" id="{F4B953DD-C387-405B-97C3-3AFF711EA8D0}"/>
              </a:ext>
            </a:extLst>
          </p:cNvPr>
          <p:cNvSpPr txBox="1"/>
          <p:nvPr/>
        </p:nvSpPr>
        <p:spPr>
          <a:xfrm>
            <a:off x="6862916" y="3959217"/>
            <a:ext cx="1622322" cy="430887"/>
          </a:xfrm>
          <a:prstGeom prst="rect">
            <a:avLst/>
          </a:prstGeom>
          <a:noFill/>
        </p:spPr>
        <p:txBody>
          <a:bodyPr wrap="square" rtlCol="0">
            <a:spAutoFit/>
          </a:bodyPr>
          <a:lstStyle/>
          <a:p>
            <a:pPr algn="ctr"/>
            <a:r>
              <a:rPr lang="en-GB" sz="2200" b="1" dirty="0" err="1">
                <a:solidFill>
                  <a:srgbClr val="EE6000"/>
                </a:solidFill>
                <a:latin typeface="Century Gothic" panose="020B0502020202020204" pitchFamily="34" charset="0"/>
              </a:rPr>
              <a:t>u</a:t>
            </a:r>
            <a:r>
              <a:rPr lang="en-GB" sz="2200" dirty="0" err="1">
                <a:solidFill>
                  <a:srgbClr val="EE6000"/>
                </a:solidFill>
                <a:latin typeface="Century Gothic" panose="020B0502020202020204" pitchFamily="34" charset="0"/>
              </a:rPr>
              <a:t>niversité</a:t>
            </a:r>
            <a:endParaRPr lang="en-GB" sz="2200" dirty="0">
              <a:solidFill>
                <a:srgbClr val="EE6000"/>
              </a:solidFill>
              <a:latin typeface="Century Gothic" panose="020B0502020202020204" pitchFamily="34" charset="0"/>
            </a:endParaRPr>
          </a:p>
        </p:txBody>
      </p:sp>
      <p:sp>
        <p:nvSpPr>
          <p:cNvPr id="11" name="TextBox 10">
            <a:hlinkClick r:id="" action="ppaction://noaction">
              <a:snd r:embed="rId7" name="usage.wav"/>
            </a:hlinkClick>
            <a:extLst>
              <a:ext uri="{FF2B5EF4-FFF2-40B4-BE49-F238E27FC236}">
                <a16:creationId xmlns:a16="http://schemas.microsoft.com/office/drawing/2014/main" id="{6454F77F-2E85-4691-8E99-198FAE4410CC}"/>
              </a:ext>
            </a:extLst>
          </p:cNvPr>
          <p:cNvSpPr txBox="1"/>
          <p:nvPr/>
        </p:nvSpPr>
        <p:spPr>
          <a:xfrm>
            <a:off x="2008239" y="3567468"/>
            <a:ext cx="1622322" cy="430887"/>
          </a:xfrm>
          <a:prstGeom prst="rect">
            <a:avLst/>
          </a:prstGeom>
          <a:noFill/>
        </p:spPr>
        <p:txBody>
          <a:bodyPr wrap="square" rtlCol="0">
            <a:spAutoFit/>
          </a:bodyPr>
          <a:lstStyle/>
          <a:p>
            <a:pPr algn="ctr"/>
            <a:r>
              <a:rPr lang="en-GB" sz="2200" b="1" dirty="0">
                <a:solidFill>
                  <a:srgbClr val="EE6000"/>
                </a:solidFill>
                <a:latin typeface="Century Gothic" panose="020B0502020202020204" pitchFamily="34" charset="0"/>
              </a:rPr>
              <a:t>u</a:t>
            </a:r>
            <a:r>
              <a:rPr lang="en-GB" sz="2200" dirty="0">
                <a:solidFill>
                  <a:srgbClr val="EE6000"/>
                </a:solidFill>
                <a:latin typeface="Century Gothic" panose="020B0502020202020204" pitchFamily="34" charset="0"/>
              </a:rPr>
              <a:t>sage</a:t>
            </a:r>
          </a:p>
        </p:txBody>
      </p:sp>
      <p:sp>
        <p:nvSpPr>
          <p:cNvPr id="4" name="Rectangle 3">
            <a:hlinkClick r:id="" action="ppaction://noaction">
              <a:snd r:embed="rId8" name="température.wav"/>
            </a:hlinkClick>
            <a:extLst>
              <a:ext uri="{FF2B5EF4-FFF2-40B4-BE49-F238E27FC236}">
                <a16:creationId xmlns:a16="http://schemas.microsoft.com/office/drawing/2014/main" id="{6E3577D2-9A60-4739-B094-77C5C4ED82DF}"/>
              </a:ext>
            </a:extLst>
          </p:cNvPr>
          <p:cNvSpPr/>
          <p:nvPr/>
        </p:nvSpPr>
        <p:spPr>
          <a:xfrm>
            <a:off x="3759531" y="4623339"/>
            <a:ext cx="1915909" cy="430887"/>
          </a:xfrm>
          <a:prstGeom prst="rect">
            <a:avLst/>
          </a:prstGeom>
        </p:spPr>
        <p:txBody>
          <a:bodyPr wrap="none">
            <a:spAutoFit/>
          </a:bodyPr>
          <a:lstStyle/>
          <a:p>
            <a:r>
              <a:rPr lang="en-GB" sz="2200" dirty="0" err="1">
                <a:solidFill>
                  <a:srgbClr val="EE6000"/>
                </a:solidFill>
                <a:latin typeface="Century Gothic" panose="020B0502020202020204" pitchFamily="34" charset="0"/>
              </a:rPr>
              <a:t>températ</a:t>
            </a:r>
            <a:r>
              <a:rPr lang="en-GB" sz="2200" b="1" dirty="0" err="1">
                <a:solidFill>
                  <a:srgbClr val="EE6000"/>
                </a:solidFill>
                <a:latin typeface="Century Gothic" panose="020B0502020202020204" pitchFamily="34" charset="0"/>
              </a:rPr>
              <a:t>u</a:t>
            </a:r>
            <a:r>
              <a:rPr lang="en-GB" sz="2200" dirty="0" err="1">
                <a:solidFill>
                  <a:srgbClr val="EE6000"/>
                </a:solidFill>
                <a:latin typeface="Century Gothic" panose="020B0502020202020204" pitchFamily="34" charset="0"/>
              </a:rPr>
              <a:t>re</a:t>
            </a:r>
            <a:endParaRPr lang="en-GB" sz="2200" dirty="0">
              <a:solidFill>
                <a:srgbClr val="EE6000"/>
              </a:solidFill>
              <a:latin typeface="Century Gothic" panose="020B0502020202020204" pitchFamily="34" charset="0"/>
            </a:endParaRPr>
          </a:p>
        </p:txBody>
      </p:sp>
      <p:sp>
        <p:nvSpPr>
          <p:cNvPr id="13" name="Rectangle 12">
            <a:extLst>
              <a:ext uri="{FF2B5EF4-FFF2-40B4-BE49-F238E27FC236}">
                <a16:creationId xmlns:a16="http://schemas.microsoft.com/office/drawing/2014/main" id="{ABA31907-F66B-4C3F-8F53-33A8CA4BDA91}"/>
              </a:ext>
            </a:extLst>
          </p:cNvPr>
          <p:cNvSpPr/>
          <p:nvPr/>
        </p:nvSpPr>
        <p:spPr>
          <a:xfrm>
            <a:off x="9221350" y="4527241"/>
            <a:ext cx="1334020" cy="430887"/>
          </a:xfrm>
          <a:prstGeom prst="rect">
            <a:avLst/>
          </a:prstGeom>
        </p:spPr>
        <p:txBody>
          <a:bodyPr wrap="none">
            <a:spAutoFit/>
          </a:bodyPr>
          <a:lstStyle/>
          <a:p>
            <a:r>
              <a:rPr lang="en-GB" sz="2200" dirty="0" err="1">
                <a:solidFill>
                  <a:schemeClr val="accent1">
                    <a:lumMod val="50000"/>
                  </a:schemeClr>
                </a:solidFill>
                <a:latin typeface="Century Gothic" panose="020B0502020202020204" pitchFamily="34" charset="0"/>
              </a:rPr>
              <a:t>tourisme</a:t>
            </a:r>
            <a:endParaRPr lang="en-GB" sz="2200" dirty="0">
              <a:solidFill>
                <a:schemeClr val="accent1">
                  <a:lumMod val="50000"/>
                </a:schemeClr>
              </a:solidFill>
              <a:latin typeface="Century Gothic" panose="020B0502020202020204" pitchFamily="34" charset="0"/>
            </a:endParaRPr>
          </a:p>
        </p:txBody>
      </p:sp>
      <p:sp>
        <p:nvSpPr>
          <p:cNvPr id="15" name="TextBox 14">
            <a:extLst>
              <a:ext uri="{FF2B5EF4-FFF2-40B4-BE49-F238E27FC236}">
                <a16:creationId xmlns:a16="http://schemas.microsoft.com/office/drawing/2014/main" id="{889F1DDB-D152-4CFF-A852-A394A5C93EA7}"/>
              </a:ext>
            </a:extLst>
          </p:cNvPr>
          <p:cNvSpPr txBox="1"/>
          <p:nvPr/>
        </p:nvSpPr>
        <p:spPr>
          <a:xfrm>
            <a:off x="3907015" y="2279146"/>
            <a:ext cx="2887879" cy="430887"/>
          </a:xfrm>
          <a:prstGeom prst="rect">
            <a:avLst/>
          </a:prstGeom>
          <a:noFill/>
        </p:spPr>
        <p:txBody>
          <a:bodyPr wrap="square" rtlCol="0">
            <a:spAutoFit/>
          </a:bodyPr>
          <a:lstStyle/>
          <a:p>
            <a:pPr algn="ctr"/>
            <a:r>
              <a:rPr lang="en-GB" sz="2200" dirty="0" err="1">
                <a:solidFill>
                  <a:schemeClr val="accent1">
                    <a:lumMod val="50000"/>
                  </a:schemeClr>
                </a:solidFill>
                <a:latin typeface="Century Gothic" panose="020B0502020202020204" pitchFamily="34" charset="0"/>
              </a:rPr>
              <a:t>retourner</a:t>
            </a:r>
            <a:endParaRPr lang="en-GB" sz="2200" dirty="0">
              <a:solidFill>
                <a:schemeClr val="accent1">
                  <a:lumMod val="50000"/>
                </a:schemeClr>
              </a:solidFill>
              <a:latin typeface="Century Gothic" panose="020B0502020202020204" pitchFamily="34" charset="0"/>
            </a:endParaRPr>
          </a:p>
        </p:txBody>
      </p:sp>
      <p:sp>
        <p:nvSpPr>
          <p:cNvPr id="16" name="TextBox 15">
            <a:hlinkClick r:id="" action="ppaction://noaction">
              <a:snd r:embed="rId9" name="révolution.wav"/>
            </a:hlinkClick>
            <a:extLst>
              <a:ext uri="{FF2B5EF4-FFF2-40B4-BE49-F238E27FC236}">
                <a16:creationId xmlns:a16="http://schemas.microsoft.com/office/drawing/2014/main" id="{5C6EA22C-177C-435A-838F-E197A6638AB1}"/>
              </a:ext>
            </a:extLst>
          </p:cNvPr>
          <p:cNvSpPr txBox="1"/>
          <p:nvPr/>
        </p:nvSpPr>
        <p:spPr>
          <a:xfrm>
            <a:off x="6735784" y="2835669"/>
            <a:ext cx="2887879" cy="430887"/>
          </a:xfrm>
          <a:prstGeom prst="rect">
            <a:avLst/>
          </a:prstGeom>
          <a:noFill/>
        </p:spPr>
        <p:txBody>
          <a:bodyPr wrap="square" rtlCol="0">
            <a:spAutoFit/>
          </a:bodyPr>
          <a:lstStyle/>
          <a:p>
            <a:pPr algn="ctr"/>
            <a:r>
              <a:rPr lang="en-GB" sz="2200" dirty="0" err="1">
                <a:solidFill>
                  <a:srgbClr val="EE6000"/>
                </a:solidFill>
                <a:latin typeface="Century Gothic" panose="020B0502020202020204" pitchFamily="34" charset="0"/>
              </a:rPr>
              <a:t>révol</a:t>
            </a:r>
            <a:r>
              <a:rPr lang="en-GB" sz="2200" b="1" dirty="0" err="1">
                <a:solidFill>
                  <a:srgbClr val="EE6000"/>
                </a:solidFill>
                <a:latin typeface="Century Gothic" panose="020B0502020202020204" pitchFamily="34" charset="0"/>
              </a:rPr>
              <a:t>u</a:t>
            </a:r>
            <a:r>
              <a:rPr lang="en-GB" sz="2200" dirty="0" err="1">
                <a:solidFill>
                  <a:srgbClr val="EE6000"/>
                </a:solidFill>
                <a:latin typeface="Century Gothic" panose="020B0502020202020204" pitchFamily="34" charset="0"/>
              </a:rPr>
              <a:t>tion</a:t>
            </a:r>
            <a:endParaRPr lang="en-GB" sz="2200" dirty="0">
              <a:solidFill>
                <a:srgbClr val="EE6000"/>
              </a:solidFill>
              <a:latin typeface="Century Gothic" panose="020B0502020202020204" pitchFamily="34" charset="0"/>
            </a:endParaRPr>
          </a:p>
        </p:txBody>
      </p:sp>
      <p:sp>
        <p:nvSpPr>
          <p:cNvPr id="17" name="Rectangle 16">
            <a:extLst>
              <a:ext uri="{FF2B5EF4-FFF2-40B4-BE49-F238E27FC236}">
                <a16:creationId xmlns:a16="http://schemas.microsoft.com/office/drawing/2014/main" id="{D842445F-1907-4355-BF4C-D3D85D1DCD64}"/>
              </a:ext>
            </a:extLst>
          </p:cNvPr>
          <p:cNvSpPr/>
          <p:nvPr/>
        </p:nvSpPr>
        <p:spPr>
          <a:xfrm>
            <a:off x="7099069" y="5367899"/>
            <a:ext cx="1154483" cy="430887"/>
          </a:xfrm>
          <a:prstGeom prst="rect">
            <a:avLst/>
          </a:prstGeom>
        </p:spPr>
        <p:txBody>
          <a:bodyPr wrap="none">
            <a:spAutoFit/>
          </a:bodyPr>
          <a:lstStyle/>
          <a:p>
            <a:r>
              <a:rPr lang="en-GB" sz="2200" dirty="0">
                <a:solidFill>
                  <a:schemeClr val="accent1">
                    <a:lumMod val="50000"/>
                  </a:schemeClr>
                </a:solidFill>
                <a:latin typeface="Century Gothic" panose="020B0502020202020204" pitchFamily="34" charset="0"/>
              </a:rPr>
              <a:t>couple</a:t>
            </a:r>
          </a:p>
        </p:txBody>
      </p:sp>
      <p:sp>
        <p:nvSpPr>
          <p:cNvPr id="18" name="TextBox 17">
            <a:extLst>
              <a:ext uri="{FF2B5EF4-FFF2-40B4-BE49-F238E27FC236}">
                <a16:creationId xmlns:a16="http://schemas.microsoft.com/office/drawing/2014/main" id="{9AAB58A1-8162-4339-9F5C-238E75715306}"/>
              </a:ext>
            </a:extLst>
          </p:cNvPr>
          <p:cNvSpPr txBox="1"/>
          <p:nvPr/>
        </p:nvSpPr>
        <p:spPr>
          <a:xfrm>
            <a:off x="1334730" y="5545231"/>
            <a:ext cx="1622322" cy="430887"/>
          </a:xfrm>
          <a:prstGeom prst="rect">
            <a:avLst/>
          </a:prstGeom>
          <a:noFill/>
        </p:spPr>
        <p:txBody>
          <a:bodyPr wrap="square" rtlCol="0">
            <a:spAutoFit/>
          </a:bodyPr>
          <a:lstStyle/>
          <a:p>
            <a:pPr algn="ctr"/>
            <a:r>
              <a:rPr lang="en-GB" sz="2200" dirty="0">
                <a:solidFill>
                  <a:schemeClr val="accent1">
                    <a:lumMod val="50000"/>
                  </a:schemeClr>
                </a:solidFill>
                <a:latin typeface="Century Gothic" panose="020B0502020202020204" pitchFamily="34" charset="0"/>
              </a:rPr>
              <a:t>troupe</a:t>
            </a:r>
          </a:p>
        </p:txBody>
      </p:sp>
      <p:sp>
        <p:nvSpPr>
          <p:cNvPr id="19" name="TextBox 18">
            <a:extLst>
              <a:ext uri="{FF2B5EF4-FFF2-40B4-BE49-F238E27FC236}">
                <a16:creationId xmlns:a16="http://schemas.microsoft.com/office/drawing/2014/main" id="{D562DFD9-507C-4C67-A662-9C9B217D4080}"/>
              </a:ext>
            </a:extLst>
          </p:cNvPr>
          <p:cNvSpPr txBox="1"/>
          <p:nvPr/>
        </p:nvSpPr>
        <p:spPr>
          <a:xfrm>
            <a:off x="9436981" y="3266556"/>
            <a:ext cx="2887879" cy="430887"/>
          </a:xfrm>
          <a:prstGeom prst="rect">
            <a:avLst/>
          </a:prstGeom>
          <a:noFill/>
        </p:spPr>
        <p:txBody>
          <a:bodyPr wrap="square" rtlCol="0">
            <a:spAutoFit/>
          </a:bodyPr>
          <a:lstStyle/>
          <a:p>
            <a:pPr algn="ctr"/>
            <a:r>
              <a:rPr lang="en-GB" sz="2200" dirty="0" err="1">
                <a:solidFill>
                  <a:schemeClr val="accent1">
                    <a:lumMod val="50000"/>
                  </a:schemeClr>
                </a:solidFill>
                <a:latin typeface="Century Gothic" panose="020B0502020202020204" pitchFamily="34" charset="0"/>
              </a:rPr>
              <a:t>journaliste</a:t>
            </a:r>
            <a:endParaRPr lang="en-GB" sz="2200" dirty="0">
              <a:solidFill>
                <a:schemeClr val="accent1">
                  <a:lumMod val="50000"/>
                </a:schemeClr>
              </a:solidFill>
              <a:latin typeface="Century Gothic" panose="020B0502020202020204" pitchFamily="34" charset="0"/>
            </a:endParaRPr>
          </a:p>
        </p:txBody>
      </p:sp>
      <p:sp>
        <p:nvSpPr>
          <p:cNvPr id="20" name="TextBox 19">
            <a:extLst>
              <a:ext uri="{FF2B5EF4-FFF2-40B4-BE49-F238E27FC236}">
                <a16:creationId xmlns:a16="http://schemas.microsoft.com/office/drawing/2014/main" id="{B2179932-9696-4870-8C24-D3B97DECFDC6}"/>
              </a:ext>
            </a:extLst>
          </p:cNvPr>
          <p:cNvSpPr txBox="1"/>
          <p:nvPr/>
        </p:nvSpPr>
        <p:spPr>
          <a:xfrm>
            <a:off x="9221350" y="5552745"/>
            <a:ext cx="2887879" cy="430887"/>
          </a:xfrm>
          <a:prstGeom prst="rect">
            <a:avLst/>
          </a:prstGeom>
          <a:noFill/>
        </p:spPr>
        <p:txBody>
          <a:bodyPr wrap="square" rtlCol="0">
            <a:spAutoFit/>
          </a:bodyPr>
          <a:lstStyle/>
          <a:p>
            <a:pPr algn="ctr"/>
            <a:r>
              <a:rPr lang="en-GB" sz="2200" dirty="0">
                <a:solidFill>
                  <a:schemeClr val="accent1">
                    <a:lumMod val="50000"/>
                  </a:schemeClr>
                </a:solidFill>
                <a:latin typeface="Century Gothic" panose="020B0502020202020204" pitchFamily="34" charset="0"/>
              </a:rPr>
              <a:t>cousin</a:t>
            </a:r>
          </a:p>
        </p:txBody>
      </p:sp>
      <p:sp>
        <p:nvSpPr>
          <p:cNvPr id="22" name="TextBox 21">
            <a:extLst>
              <a:ext uri="{FF2B5EF4-FFF2-40B4-BE49-F238E27FC236}">
                <a16:creationId xmlns:a16="http://schemas.microsoft.com/office/drawing/2014/main" id="{832C8B02-186C-4FD5-9520-C2A457A117DA}"/>
              </a:ext>
            </a:extLst>
          </p:cNvPr>
          <p:cNvSpPr txBox="1"/>
          <p:nvPr/>
        </p:nvSpPr>
        <p:spPr>
          <a:xfrm>
            <a:off x="1894825" y="2236284"/>
            <a:ext cx="1622322" cy="430887"/>
          </a:xfrm>
          <a:prstGeom prst="rect">
            <a:avLst/>
          </a:prstGeom>
          <a:noFill/>
        </p:spPr>
        <p:txBody>
          <a:bodyPr wrap="square" rtlCol="0">
            <a:spAutoFit/>
          </a:bodyPr>
          <a:lstStyle/>
          <a:p>
            <a:pPr algn="ctr"/>
            <a:r>
              <a:rPr lang="en-GB" sz="2200" dirty="0">
                <a:solidFill>
                  <a:schemeClr val="accent1">
                    <a:lumMod val="50000"/>
                  </a:schemeClr>
                </a:solidFill>
                <a:latin typeface="Century Gothic" panose="020B0502020202020204" pitchFamily="34" charset="0"/>
              </a:rPr>
              <a:t>routine</a:t>
            </a:r>
          </a:p>
        </p:txBody>
      </p:sp>
      <p:sp>
        <p:nvSpPr>
          <p:cNvPr id="23" name="Rectangle 22">
            <a:extLst>
              <a:ext uri="{FF2B5EF4-FFF2-40B4-BE49-F238E27FC236}">
                <a16:creationId xmlns:a16="http://schemas.microsoft.com/office/drawing/2014/main" id="{911365C8-1A85-4B4B-9549-3CBCDA704A32}"/>
              </a:ext>
            </a:extLst>
          </p:cNvPr>
          <p:cNvSpPr/>
          <p:nvPr/>
        </p:nvSpPr>
        <p:spPr>
          <a:xfrm>
            <a:off x="9221350" y="1418634"/>
            <a:ext cx="1431802" cy="430887"/>
          </a:xfrm>
          <a:prstGeom prst="rect">
            <a:avLst/>
          </a:prstGeom>
        </p:spPr>
        <p:txBody>
          <a:bodyPr wrap="none">
            <a:spAutoFit/>
          </a:bodyPr>
          <a:lstStyle/>
          <a:p>
            <a:r>
              <a:rPr lang="en-GB" sz="2200" dirty="0">
                <a:solidFill>
                  <a:schemeClr val="accent1">
                    <a:lumMod val="50000"/>
                  </a:schemeClr>
                </a:solidFill>
                <a:latin typeface="Century Gothic" panose="020B0502020202020204" pitchFamily="34" charset="0"/>
              </a:rPr>
              <a:t>boutique</a:t>
            </a:r>
          </a:p>
        </p:txBody>
      </p:sp>
      <p:sp>
        <p:nvSpPr>
          <p:cNvPr id="24" name="Rectangle 23">
            <a:hlinkClick r:id="" action="ppaction://noaction">
              <a:snd r:embed="rId10" name="musée.wav"/>
            </a:hlinkClick>
            <a:extLst>
              <a:ext uri="{FF2B5EF4-FFF2-40B4-BE49-F238E27FC236}">
                <a16:creationId xmlns:a16="http://schemas.microsoft.com/office/drawing/2014/main" id="{CF8B6BB0-3080-4FDA-9390-8A44E3EC946E}"/>
              </a:ext>
            </a:extLst>
          </p:cNvPr>
          <p:cNvSpPr/>
          <p:nvPr/>
        </p:nvSpPr>
        <p:spPr>
          <a:xfrm>
            <a:off x="10297175" y="2269161"/>
            <a:ext cx="1095172" cy="430887"/>
          </a:xfrm>
          <a:prstGeom prst="rect">
            <a:avLst/>
          </a:prstGeom>
        </p:spPr>
        <p:txBody>
          <a:bodyPr wrap="none">
            <a:spAutoFit/>
          </a:bodyPr>
          <a:lstStyle/>
          <a:p>
            <a:r>
              <a:rPr lang="en-GB" sz="2200" dirty="0" err="1">
                <a:solidFill>
                  <a:srgbClr val="EE6000"/>
                </a:solidFill>
                <a:latin typeface="Century Gothic" panose="020B0502020202020204" pitchFamily="34" charset="0"/>
              </a:rPr>
              <a:t>m</a:t>
            </a:r>
            <a:r>
              <a:rPr lang="en-GB" sz="2200" b="1" dirty="0" err="1">
                <a:solidFill>
                  <a:srgbClr val="EE6000"/>
                </a:solidFill>
                <a:latin typeface="Century Gothic" panose="020B0502020202020204" pitchFamily="34" charset="0"/>
              </a:rPr>
              <a:t>u</a:t>
            </a:r>
            <a:r>
              <a:rPr lang="en-GB" sz="2200" dirty="0" err="1">
                <a:solidFill>
                  <a:srgbClr val="EE6000"/>
                </a:solidFill>
                <a:latin typeface="Century Gothic" panose="020B0502020202020204" pitchFamily="34" charset="0"/>
              </a:rPr>
              <a:t>sée</a:t>
            </a:r>
            <a:endParaRPr lang="en-GB" sz="2200" dirty="0">
              <a:solidFill>
                <a:srgbClr val="EE6000"/>
              </a:solidFill>
              <a:latin typeface="Century Gothic" panose="020B0502020202020204" pitchFamily="34" charset="0"/>
            </a:endParaRPr>
          </a:p>
        </p:txBody>
      </p:sp>
      <p:sp>
        <p:nvSpPr>
          <p:cNvPr id="25" name="Rectangle 24">
            <a:hlinkClick r:id="" action="ppaction://noaction">
              <a:snd r:embed="rId11" name="pollution.wav"/>
            </a:hlinkClick>
            <a:extLst>
              <a:ext uri="{FF2B5EF4-FFF2-40B4-BE49-F238E27FC236}">
                <a16:creationId xmlns:a16="http://schemas.microsoft.com/office/drawing/2014/main" id="{D69B704A-47D8-4D6E-A64B-1DA7D8A2A89F}"/>
              </a:ext>
            </a:extLst>
          </p:cNvPr>
          <p:cNvSpPr/>
          <p:nvPr/>
        </p:nvSpPr>
        <p:spPr>
          <a:xfrm>
            <a:off x="7212304" y="1603585"/>
            <a:ext cx="1378631" cy="430887"/>
          </a:xfrm>
          <a:prstGeom prst="rect">
            <a:avLst/>
          </a:prstGeom>
        </p:spPr>
        <p:txBody>
          <a:bodyPr wrap="square">
            <a:spAutoFit/>
          </a:bodyPr>
          <a:lstStyle/>
          <a:p>
            <a:r>
              <a:rPr lang="en-GB" sz="2200" dirty="0">
                <a:solidFill>
                  <a:srgbClr val="EE6000"/>
                </a:solidFill>
                <a:latin typeface="Century Gothic" panose="020B0502020202020204" pitchFamily="34" charset="0"/>
              </a:rPr>
              <a:t>poll</a:t>
            </a:r>
            <a:r>
              <a:rPr lang="en-GB" sz="2200" b="1" dirty="0">
                <a:solidFill>
                  <a:srgbClr val="EE6000"/>
                </a:solidFill>
                <a:latin typeface="Century Gothic" panose="020B0502020202020204" pitchFamily="34" charset="0"/>
              </a:rPr>
              <a:t>u</a:t>
            </a:r>
            <a:r>
              <a:rPr lang="en-GB" sz="2200" dirty="0">
                <a:solidFill>
                  <a:srgbClr val="EE6000"/>
                </a:solidFill>
                <a:latin typeface="Century Gothic" panose="020B0502020202020204" pitchFamily="34" charset="0"/>
              </a:rPr>
              <a:t>tion</a:t>
            </a:r>
          </a:p>
        </p:txBody>
      </p:sp>
      <p:sp>
        <p:nvSpPr>
          <p:cNvPr id="26" name="Google Shape;147;p2">
            <a:extLst>
              <a:ext uri="{FF2B5EF4-FFF2-40B4-BE49-F238E27FC236}">
                <a16:creationId xmlns:a16="http://schemas.microsoft.com/office/drawing/2014/main" id="{D39223E8-14EB-41A8-964B-4298D5FDB8F9}"/>
              </a:ext>
            </a:extLst>
          </p:cNvPr>
          <p:cNvSpPr/>
          <p:nvPr/>
        </p:nvSpPr>
        <p:spPr>
          <a:xfrm>
            <a:off x="10795819" y="296864"/>
            <a:ext cx="1114101" cy="430887"/>
          </a:xfrm>
          <a:prstGeom prst="roundRect">
            <a:avLst>
              <a:gd name="adj" fmla="val 16667"/>
            </a:avLst>
          </a:prstGeom>
          <a:solidFill>
            <a:srgbClr val="105076"/>
          </a:solidFill>
          <a:ln w="12700" cap="flat" cmpd="sng">
            <a:solidFill>
              <a:srgbClr val="1050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r>
              <a:rPr lang="en-GB" sz="1800" b="1" dirty="0" err="1">
                <a:solidFill>
                  <a:srgbClr val="FFFFFF"/>
                </a:solidFill>
                <a:latin typeface="Century Gothic"/>
                <a:ea typeface="Century Gothic"/>
                <a:cs typeface="Century Gothic"/>
                <a:sym typeface="Century Gothic"/>
              </a:rPr>
              <a:t>parler</a:t>
            </a:r>
            <a:endParaRPr kumimoji="0"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
        <p:nvSpPr>
          <p:cNvPr id="27" name="TextBox 26">
            <a:hlinkClick r:id="" action="ppaction://noaction">
              <a:snd r:embed="rId12" name="multiple.wav"/>
            </a:hlinkClick>
            <a:extLst>
              <a:ext uri="{FF2B5EF4-FFF2-40B4-BE49-F238E27FC236}">
                <a16:creationId xmlns:a16="http://schemas.microsoft.com/office/drawing/2014/main" id="{D94ECE92-B56F-4EB5-A52D-D05AFBBB6FE7}"/>
              </a:ext>
            </a:extLst>
          </p:cNvPr>
          <p:cNvSpPr txBox="1"/>
          <p:nvPr/>
        </p:nvSpPr>
        <p:spPr>
          <a:xfrm>
            <a:off x="4089862" y="5718349"/>
            <a:ext cx="2887879" cy="430887"/>
          </a:xfrm>
          <a:prstGeom prst="rect">
            <a:avLst/>
          </a:prstGeom>
          <a:noFill/>
        </p:spPr>
        <p:txBody>
          <a:bodyPr wrap="square" rtlCol="0">
            <a:spAutoFit/>
          </a:bodyPr>
          <a:lstStyle/>
          <a:p>
            <a:pPr algn="ctr"/>
            <a:r>
              <a:rPr lang="en-GB" sz="2200" dirty="0">
                <a:solidFill>
                  <a:schemeClr val="accent2">
                    <a:lumMod val="75000"/>
                  </a:schemeClr>
                </a:solidFill>
                <a:latin typeface="Century Gothic" panose="020B0502020202020204" pitchFamily="34" charset="0"/>
              </a:rPr>
              <a:t>m</a:t>
            </a:r>
            <a:r>
              <a:rPr lang="en-GB" sz="2200" b="1" dirty="0">
                <a:solidFill>
                  <a:schemeClr val="accent2">
                    <a:lumMod val="75000"/>
                  </a:schemeClr>
                </a:solidFill>
                <a:latin typeface="Century Gothic" panose="020B0502020202020204" pitchFamily="34" charset="0"/>
              </a:rPr>
              <a:t>u</a:t>
            </a:r>
            <a:r>
              <a:rPr lang="en-GB" sz="2200" dirty="0">
                <a:solidFill>
                  <a:schemeClr val="accent2">
                    <a:lumMod val="75000"/>
                  </a:schemeClr>
                </a:solidFill>
                <a:latin typeface="Century Gothic" panose="020B0502020202020204" pitchFamily="34" charset="0"/>
              </a:rPr>
              <a:t>ltiple</a:t>
            </a:r>
          </a:p>
        </p:txBody>
      </p:sp>
      <p:sp>
        <p:nvSpPr>
          <p:cNvPr id="28" name="TextBox 27">
            <a:hlinkClick r:id="" action="ppaction://noaction">
              <a:snd r:embed="rId13" name="budget.wav"/>
            </a:hlinkClick>
            <a:extLst>
              <a:ext uri="{FF2B5EF4-FFF2-40B4-BE49-F238E27FC236}">
                <a16:creationId xmlns:a16="http://schemas.microsoft.com/office/drawing/2014/main" id="{B244891C-9559-4EBD-B7CC-EB8BC019FED1}"/>
              </a:ext>
            </a:extLst>
          </p:cNvPr>
          <p:cNvSpPr txBox="1"/>
          <p:nvPr/>
        </p:nvSpPr>
        <p:spPr>
          <a:xfrm>
            <a:off x="385917" y="4476699"/>
            <a:ext cx="1622322" cy="430887"/>
          </a:xfrm>
          <a:prstGeom prst="rect">
            <a:avLst/>
          </a:prstGeom>
          <a:noFill/>
        </p:spPr>
        <p:txBody>
          <a:bodyPr wrap="square" rtlCol="0">
            <a:spAutoFit/>
          </a:bodyPr>
          <a:lstStyle/>
          <a:p>
            <a:pPr algn="ctr"/>
            <a:r>
              <a:rPr lang="en-GB" sz="2200" dirty="0">
                <a:solidFill>
                  <a:schemeClr val="accent2">
                    <a:lumMod val="75000"/>
                  </a:schemeClr>
                </a:solidFill>
                <a:latin typeface="Century Gothic" panose="020B0502020202020204" pitchFamily="34" charset="0"/>
              </a:rPr>
              <a:t>b</a:t>
            </a:r>
            <a:r>
              <a:rPr lang="en-GB" sz="2200" b="1" dirty="0">
                <a:solidFill>
                  <a:schemeClr val="accent2">
                    <a:lumMod val="75000"/>
                  </a:schemeClr>
                </a:solidFill>
                <a:latin typeface="Century Gothic" panose="020B0502020202020204" pitchFamily="34" charset="0"/>
              </a:rPr>
              <a:t>u</a:t>
            </a:r>
            <a:r>
              <a:rPr lang="en-GB" sz="2200" dirty="0">
                <a:solidFill>
                  <a:schemeClr val="accent2">
                    <a:lumMod val="75000"/>
                  </a:schemeClr>
                </a:solidFill>
                <a:latin typeface="Century Gothic" panose="020B0502020202020204" pitchFamily="34" charset="0"/>
              </a:rPr>
              <a:t>dget</a:t>
            </a:r>
          </a:p>
        </p:txBody>
      </p:sp>
    </p:spTree>
    <p:extLst>
      <p:ext uri="{BB962C8B-B14F-4D97-AF65-F5344CB8AC3E}">
        <p14:creationId xmlns:p14="http://schemas.microsoft.com/office/powerpoint/2010/main" val="1188738291"/>
      </p:ext>
    </p:extLst>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_Resources" id="{11A74820-D49C-4102-A547-EA352E383B78}" vid="{F925F16B-5C62-4A9E-8DE9-3F9C4922FCE2}"/>
    </a:ext>
  </a:ext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ench_template.potx" id="{7975DBB2-8D7C-4885-9E44-43EC58968424}" vid="{EFCC0E59-8EF6-433F-9F2F-11390D3FBC59}"/>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8355</TotalTime>
  <Words>1123</Words>
  <Application>Microsoft Office PowerPoint</Application>
  <PresentationFormat>Widescreen</PresentationFormat>
  <Paragraphs>118</Paragraphs>
  <Slides>9</Slides>
  <Notes>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9</vt:i4>
      </vt:variant>
    </vt:vector>
  </HeadingPairs>
  <TitlesOfParts>
    <vt:vector size="17" baseType="lpstr">
      <vt:lpstr>Tw Cen MT</vt:lpstr>
      <vt:lpstr>Century Gothic</vt:lpstr>
      <vt:lpstr>Calibri</vt:lpstr>
      <vt:lpstr>Calibri Light</vt:lpstr>
      <vt:lpstr>Arial</vt:lpstr>
      <vt:lpstr>2_Office Theme</vt:lpstr>
      <vt:lpstr>3_Office Theme</vt:lpstr>
      <vt:lpstr>Office Theme</vt:lpstr>
      <vt:lpstr>Phonics</vt:lpstr>
      <vt:lpstr>u </vt:lpstr>
      <vt:lpstr>u </vt:lpstr>
      <vt:lpstr>u </vt:lpstr>
      <vt:lpstr>u </vt:lpstr>
      <vt:lpstr>u </vt:lpstr>
      <vt:lpstr>u </vt:lpstr>
      <vt:lpstr>Saying what people have: nous and vous</vt:lpstr>
      <vt:lpstr>Saying what people have: nous and vous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 title</dc:title>
  <dc:creator>Rachel Hawkes</dc:creator>
  <cp:lastModifiedBy>Natalie Finlayson</cp:lastModifiedBy>
  <cp:revision>508</cp:revision>
  <dcterms:created xsi:type="dcterms:W3CDTF">2019-03-27T07:30:03Z</dcterms:created>
  <dcterms:modified xsi:type="dcterms:W3CDTF">2020-01-24T19:02:21Z</dcterms:modified>
</cp:coreProperties>
</file>