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446" r:id="rId45"/>
    <p:sldId id="297"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entury Gothic" panose="020B0502020202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jMSRE70OLcmNMLYO0nYhRVTyUz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0D9263-2DD9-418B-9A50-119F8B62FFBD}">
  <a:tblStyle styleId="{2D0D9263-2DD9-418B-9A50-119F8B62FFB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634027-555F-4F64-AD2F-8954515726CC}"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1641" autoAdjust="0"/>
  </p:normalViewPr>
  <p:slideViewPr>
    <p:cSldViewPr snapToGrid="0" snapToObjects="1" showGuides="1">
      <p:cViewPr varScale="1">
        <p:scale>
          <a:sx n="99" d="100"/>
          <a:sy n="99" d="100"/>
        </p:scale>
        <p:origin x="96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customschemas.google.com/relationships/presentationmetadata" Target="meta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Caruso" userId="a794e7f908ebd08e" providerId="LiveId" clId="{209F4310-DAAF-9342-8DB1-E4D3EA83B5CF}"/>
    <pc:docChg chg="modSld">
      <pc:chgData name="Louise Caruso" userId="a794e7f908ebd08e" providerId="LiveId" clId="{209F4310-DAAF-9342-8DB1-E4D3EA83B5CF}" dt="2021-06-25T07:07:58.840" v="11" actId="20577"/>
      <pc:docMkLst>
        <pc:docMk/>
      </pc:docMkLst>
      <pc:sldChg chg="modSp mod">
        <pc:chgData name="Louise Caruso" userId="a794e7f908ebd08e" providerId="LiveId" clId="{209F4310-DAAF-9342-8DB1-E4D3EA83B5CF}" dt="2021-06-25T07:07:49.968" v="5" actId="20577"/>
        <pc:sldMkLst>
          <pc:docMk/>
          <pc:sldMk cId="0" sldId="256"/>
        </pc:sldMkLst>
        <pc:spChg chg="mod">
          <ac:chgData name="Louise Caruso" userId="a794e7f908ebd08e" providerId="LiveId" clId="{209F4310-DAAF-9342-8DB1-E4D3EA83B5CF}" dt="2021-06-25T07:07:49.968" v="5" actId="20577"/>
          <ac:spMkLst>
            <pc:docMk/>
            <pc:sldMk cId="0" sldId="256"/>
            <ac:spMk id="138" creationId="{00000000-0000-0000-0000-000000000000}"/>
          </ac:spMkLst>
        </pc:spChg>
      </pc:sldChg>
      <pc:sldChg chg="modSp mod">
        <pc:chgData name="Louise Caruso" userId="a794e7f908ebd08e" providerId="LiveId" clId="{209F4310-DAAF-9342-8DB1-E4D3EA83B5CF}" dt="2021-06-25T07:07:58.840" v="11" actId="20577"/>
        <pc:sldMkLst>
          <pc:docMk/>
          <pc:sldMk cId="0" sldId="271"/>
        </pc:sldMkLst>
        <pc:spChg chg="mod">
          <ac:chgData name="Louise Caruso" userId="a794e7f908ebd08e" providerId="LiveId" clId="{209F4310-DAAF-9342-8DB1-E4D3EA83B5CF}" dt="2021-06-25T07:07:58.840" v="11" actId="20577"/>
          <ac:spMkLst>
            <pc:docMk/>
            <pc:sldMk cId="0" sldId="271"/>
            <ac:spMk id="50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openmoji.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openmoji.or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title=User:Vidartereyes&amp;action=edit&amp;redlink=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Native teacher feedback provided by Blanca Román.</a:t>
            </a:r>
            <a:endParaRPr sz="1200" b="1" dirty="0"/>
          </a:p>
          <a:p>
            <a:pPr marL="0" marR="0" lvl="0" indent="0" algn="l" rtl="0">
              <a:lnSpc>
                <a:spcPct val="100000"/>
              </a:lnSpc>
              <a:spcBef>
                <a:spcPts val="0"/>
              </a:spcBef>
              <a:spcAft>
                <a:spcPts val="0"/>
              </a:spcAft>
              <a:buClr>
                <a:schemeClr val="dk1"/>
              </a:buClr>
              <a:buSzPts val="1200"/>
              <a:buFont typeface="Calibri"/>
              <a:buNone/>
            </a:pPr>
            <a:endParaRPr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t>Cultural knowledge of a city in the Spanish-speaking world</a:t>
            </a:r>
            <a:endParaRPr sz="1200" b="0"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Consolidation of the following language features:</a:t>
            </a:r>
            <a:endParaRPr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a:t>
            </a:r>
            <a:r>
              <a:rPr lang="en-GB" sz="1200" dirty="0" err="1">
                <a:solidFill>
                  <a:schemeClr val="dk1"/>
                </a:solidFill>
                <a:latin typeface="Calibri"/>
                <a:ea typeface="Calibri"/>
                <a:cs typeface="Calibri"/>
                <a:sym typeface="Calibri"/>
              </a:rPr>
              <a:t>er</a:t>
            </a:r>
            <a:r>
              <a:rPr lang="en-GB" sz="1200" dirty="0">
                <a:solidFill>
                  <a:schemeClr val="dk1"/>
                </a:solidFill>
                <a:latin typeface="Calibri"/>
                <a:ea typeface="Calibri"/>
                <a:cs typeface="Calibri"/>
                <a:sym typeface="Calibri"/>
              </a:rPr>
              <a:t>/-</a:t>
            </a: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verbs in 1</a:t>
            </a:r>
            <a:r>
              <a:rPr lang="en-GB" sz="1200" baseline="30000" dirty="0">
                <a:solidFill>
                  <a:schemeClr val="dk1"/>
                </a:solidFill>
                <a:latin typeface="Calibri"/>
                <a:ea typeface="Calibri"/>
                <a:cs typeface="Calibri"/>
                <a:sym typeface="Calibri"/>
              </a:rPr>
              <a:t>st</a:t>
            </a:r>
            <a:r>
              <a:rPr lang="en-GB" sz="1200" dirty="0">
                <a:solidFill>
                  <a:schemeClr val="dk1"/>
                </a:solidFill>
                <a:latin typeface="Calibri"/>
                <a:ea typeface="Calibri"/>
                <a:cs typeface="Calibri"/>
                <a:sym typeface="Calibri"/>
              </a:rPr>
              <a:t> , 2</a:t>
            </a:r>
            <a:r>
              <a:rPr lang="en-GB" sz="1200" baseline="30000" dirty="0">
                <a:solidFill>
                  <a:schemeClr val="dk1"/>
                </a:solidFill>
                <a:latin typeface="Calibri"/>
                <a:ea typeface="Calibri"/>
                <a:cs typeface="Calibri"/>
                <a:sym typeface="Calibri"/>
              </a:rPr>
              <a:t>nd</a:t>
            </a:r>
            <a:r>
              <a:rPr lang="en-GB" sz="1200" dirty="0">
                <a:solidFill>
                  <a:schemeClr val="dk1"/>
                </a:solidFill>
                <a:latin typeface="Calibri"/>
                <a:ea typeface="Calibri"/>
                <a:cs typeface="Calibri"/>
                <a:sym typeface="Calibri"/>
              </a:rPr>
              <a:t> and 3</a:t>
            </a:r>
            <a:r>
              <a:rPr lang="en-GB" sz="1200" baseline="30000" dirty="0">
                <a:solidFill>
                  <a:schemeClr val="dk1"/>
                </a:solidFill>
                <a:latin typeface="Calibri"/>
                <a:ea typeface="Calibri"/>
                <a:cs typeface="Calibri"/>
                <a:sym typeface="Calibri"/>
              </a:rPr>
              <a:t>rd</a:t>
            </a:r>
            <a:r>
              <a:rPr lang="en-GB" sz="1200" dirty="0">
                <a:solidFill>
                  <a:schemeClr val="dk1"/>
                </a:solidFill>
                <a:latin typeface="Calibri"/>
                <a:ea typeface="Calibri"/>
                <a:cs typeface="Calibri"/>
                <a:sym typeface="Calibri"/>
              </a:rPr>
              <a:t> person singular </a:t>
            </a:r>
            <a:r>
              <a:rPr lang="en-GB" sz="1200" dirty="0" err="1">
                <a:solidFill>
                  <a:schemeClr val="dk1"/>
                </a:solidFill>
                <a:latin typeface="Calibri"/>
                <a:ea typeface="Calibri"/>
                <a:cs typeface="Calibri"/>
                <a:sym typeface="Calibri"/>
              </a:rPr>
              <a:t>preterite</a:t>
            </a:r>
            <a:r>
              <a:rPr lang="en-GB" sz="1200" dirty="0">
                <a:solidFill>
                  <a:schemeClr val="dk1"/>
                </a:solidFill>
                <a:latin typeface="Calibri"/>
                <a:ea typeface="Calibri"/>
                <a:cs typeface="Calibri"/>
                <a:sym typeface="Calibri"/>
              </a:rPr>
              <a:t> (-í, </a:t>
            </a:r>
            <a:r>
              <a:rPr lang="en-GB" sz="1200" dirty="0" err="1">
                <a:solidFill>
                  <a:schemeClr val="dk1"/>
                </a:solidFill>
                <a:latin typeface="Calibri"/>
                <a:ea typeface="Calibri"/>
                <a:cs typeface="Calibri"/>
                <a:sym typeface="Calibri"/>
              </a:rPr>
              <a:t>iste</a:t>
            </a:r>
            <a:r>
              <a:rPr lang="en-GB" sz="1200" dirty="0">
                <a:solidFill>
                  <a:schemeClr val="dk1"/>
                </a:solidFill>
                <a:latin typeface="Calibri"/>
                <a:ea typeface="Calibri"/>
                <a:cs typeface="Calibri"/>
                <a:sym typeface="Calibri"/>
              </a:rPr>
              <a:t> &amp; -</a:t>
            </a:r>
            <a:r>
              <a:rPr lang="en-GB" sz="1200" dirty="0" err="1">
                <a:solidFill>
                  <a:schemeClr val="dk1"/>
                </a:solidFill>
                <a:latin typeface="Calibri"/>
                <a:ea typeface="Calibri"/>
                <a:cs typeface="Calibri"/>
                <a:sym typeface="Calibri"/>
              </a:rPr>
              <a:t>ió</a:t>
            </a:r>
            <a:r>
              <a:rPr lang="en-GB" sz="1200" dirty="0">
                <a:solidFill>
                  <a:schemeClr val="dk1"/>
                </a:solidFill>
                <a:latin typeface="Calibri"/>
                <a:ea typeface="Calibri"/>
                <a:cs typeface="Calibri"/>
                <a:sym typeface="Calibri"/>
              </a:rPr>
              <a:t>);</a:t>
            </a:r>
            <a:endParaRPr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negatives</a:t>
            </a:r>
            <a:endParaRPr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final syllable stress</a:t>
            </a:r>
            <a:endParaRPr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a subset of Y7 and Y8 vocabulary (see below)</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Spanish): </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 sin embargo [embargo-203]; </a:t>
            </a:r>
            <a:r>
              <a:rPr lang="en-GB" sz="1200" dirty="0" err="1">
                <a:solidFill>
                  <a:schemeClr val="dk1"/>
                </a:solidFill>
                <a:latin typeface="Calibri"/>
                <a:ea typeface="Calibri"/>
                <a:cs typeface="Calibri"/>
                <a:sym typeface="Calibri"/>
              </a:rPr>
              <a:t>coger</a:t>
            </a:r>
            <a:r>
              <a:rPr lang="en-GB" sz="1200" dirty="0">
                <a:solidFill>
                  <a:schemeClr val="dk1"/>
                </a:solidFill>
                <a:latin typeface="Calibri"/>
                <a:ea typeface="Calibri"/>
                <a:cs typeface="Calibri"/>
                <a:sym typeface="Calibri"/>
              </a:rPr>
              <a:t> [1001]; </a:t>
            </a:r>
            <a:r>
              <a:rPr lang="en-GB" sz="1200" dirty="0" err="1">
                <a:solidFill>
                  <a:schemeClr val="dk1"/>
                </a:solidFill>
                <a:latin typeface="Calibri"/>
                <a:ea typeface="Calibri"/>
                <a:cs typeface="Calibri"/>
                <a:sym typeface="Calibri"/>
              </a:rPr>
              <a:t>concierto</a:t>
            </a:r>
            <a:r>
              <a:rPr lang="en-GB" sz="1200" dirty="0">
                <a:solidFill>
                  <a:schemeClr val="dk1"/>
                </a:solidFill>
                <a:latin typeface="Calibri"/>
                <a:ea typeface="Calibri"/>
                <a:cs typeface="Calibri"/>
                <a:sym typeface="Calibri"/>
              </a:rPr>
              <a:t> [1456]; </a:t>
            </a:r>
            <a:r>
              <a:rPr lang="en-GB" sz="1200" dirty="0" err="1">
                <a:solidFill>
                  <a:schemeClr val="dk1"/>
                </a:solidFill>
                <a:latin typeface="Calibri"/>
                <a:ea typeface="Calibri"/>
                <a:cs typeface="Calibri"/>
                <a:sym typeface="Calibri"/>
              </a:rPr>
              <a:t>premio</a:t>
            </a:r>
            <a:r>
              <a:rPr lang="en-GB" sz="1200" dirty="0">
                <a:solidFill>
                  <a:schemeClr val="dk1"/>
                </a:solidFill>
                <a:latin typeface="Calibri"/>
                <a:ea typeface="Calibri"/>
                <a:cs typeface="Calibri"/>
                <a:sym typeface="Calibri"/>
              </a:rPr>
              <a:t> [1090]; </a:t>
            </a:r>
            <a:r>
              <a:rPr lang="en-GB" sz="1200" dirty="0" err="1">
                <a:solidFill>
                  <a:schemeClr val="dk1"/>
                </a:solidFill>
                <a:latin typeface="Calibri"/>
                <a:ea typeface="Calibri"/>
                <a:cs typeface="Calibri"/>
                <a:sym typeface="Calibri"/>
              </a:rPr>
              <a:t>además</a:t>
            </a:r>
            <a:r>
              <a:rPr lang="en-GB" sz="1200" dirty="0">
                <a:solidFill>
                  <a:schemeClr val="dk1"/>
                </a:solidFill>
                <a:latin typeface="Calibri"/>
                <a:ea typeface="Calibri"/>
                <a:cs typeface="Calibri"/>
                <a:sym typeface="Calibri"/>
              </a:rPr>
              <a:t> [155]; </a:t>
            </a:r>
            <a:r>
              <a:rPr lang="en-GB" sz="1200" dirty="0" err="1">
                <a:solidFill>
                  <a:schemeClr val="dk1"/>
                </a:solidFill>
                <a:latin typeface="Calibri"/>
                <a:ea typeface="Calibri"/>
                <a:cs typeface="Calibri"/>
                <a:sym typeface="Calibri"/>
              </a:rPr>
              <a:t>gente</a:t>
            </a:r>
            <a:r>
              <a:rPr lang="en-GB" sz="1200" dirty="0">
                <a:solidFill>
                  <a:schemeClr val="dk1"/>
                </a:solidFill>
                <a:latin typeface="Calibri"/>
                <a:ea typeface="Calibri"/>
                <a:cs typeface="Calibri"/>
                <a:sym typeface="Calibri"/>
              </a:rPr>
              <a:t> [137]; genial [2890]; </a:t>
            </a:r>
            <a:r>
              <a:rPr lang="en-GB" sz="1200" dirty="0" err="1">
                <a:solidFill>
                  <a:schemeClr val="dk1"/>
                </a:solidFill>
                <a:latin typeface="Calibri"/>
                <a:ea typeface="Calibri"/>
                <a:cs typeface="Calibri"/>
                <a:sym typeface="Calibri"/>
              </a:rPr>
              <a:t>permitir</a:t>
            </a:r>
            <a:r>
              <a:rPr lang="en-GB" sz="1200" dirty="0">
                <a:solidFill>
                  <a:schemeClr val="dk1"/>
                </a:solidFill>
                <a:latin typeface="Calibri"/>
                <a:ea typeface="Calibri"/>
                <a:cs typeface="Calibri"/>
                <a:sym typeface="Calibri"/>
              </a:rPr>
              <a:t> [218]; </a:t>
            </a:r>
            <a:r>
              <a:rPr lang="en-GB" sz="1200" dirty="0" err="1">
                <a:solidFill>
                  <a:schemeClr val="dk1"/>
                </a:solidFill>
                <a:latin typeface="Calibri"/>
                <a:ea typeface="Calibri"/>
                <a:cs typeface="Calibri"/>
                <a:sym typeface="Calibri"/>
              </a:rPr>
              <a:t>decidir</a:t>
            </a:r>
            <a:r>
              <a:rPr lang="en-GB" sz="1200" dirty="0">
                <a:solidFill>
                  <a:schemeClr val="dk1"/>
                </a:solidFill>
                <a:latin typeface="Calibri"/>
                <a:ea typeface="Calibri"/>
                <a:cs typeface="Calibri"/>
                <a:sym typeface="Calibri"/>
              </a:rPr>
              <a:t> [368]; </a:t>
            </a:r>
            <a:r>
              <a:rPr lang="en-GB" sz="1200" dirty="0" err="1">
                <a:solidFill>
                  <a:schemeClr val="dk1"/>
                </a:solidFill>
                <a:latin typeface="Calibri"/>
                <a:ea typeface="Calibri"/>
                <a:cs typeface="Calibri"/>
                <a:sym typeface="Calibri"/>
              </a:rPr>
              <a:t>compartir</a:t>
            </a:r>
            <a:r>
              <a:rPr lang="en-GB" sz="1200" dirty="0">
                <a:solidFill>
                  <a:schemeClr val="dk1"/>
                </a:solidFill>
                <a:latin typeface="Calibri"/>
                <a:ea typeface="Calibri"/>
                <a:cs typeface="Calibri"/>
                <a:sym typeface="Calibri"/>
              </a:rPr>
              <a:t> [579]; fuerte² [435] </a:t>
            </a:r>
            <a:r>
              <a:rPr lang="en-GB" sz="1200" dirty="0" err="1">
                <a:solidFill>
                  <a:schemeClr val="dk1"/>
                </a:solidFill>
                <a:latin typeface="Calibri"/>
                <a:ea typeface="Calibri"/>
                <a:cs typeface="Calibri"/>
                <a:sym typeface="Calibri"/>
              </a:rPr>
              <a:t>salir</a:t>
            </a:r>
            <a:r>
              <a:rPr lang="en-GB" sz="1200" dirty="0">
                <a:solidFill>
                  <a:schemeClr val="dk1"/>
                </a:solidFill>
                <a:latin typeface="Calibri"/>
                <a:ea typeface="Calibri"/>
                <a:cs typeface="Calibri"/>
                <a:sym typeface="Calibri"/>
              </a:rPr>
              <a:t> [114]; </a:t>
            </a:r>
            <a:r>
              <a:rPr lang="en-GB" sz="1200" dirty="0" err="1">
                <a:solidFill>
                  <a:schemeClr val="dk1"/>
                </a:solidFill>
                <a:latin typeface="Calibri"/>
                <a:ea typeface="Calibri"/>
                <a:cs typeface="Calibri"/>
                <a:sym typeface="Calibri"/>
              </a:rPr>
              <a:t>perder</a:t>
            </a:r>
            <a:r>
              <a:rPr lang="en-GB" sz="1200" dirty="0">
                <a:solidFill>
                  <a:schemeClr val="dk1"/>
                </a:solidFill>
                <a:latin typeface="Calibri"/>
                <a:ea typeface="Calibri"/>
                <a:cs typeface="Calibri"/>
                <a:sym typeface="Calibri"/>
              </a:rPr>
              <a:t> [195]; </a:t>
            </a:r>
            <a:r>
              <a:rPr lang="en-GB" sz="1200" dirty="0" err="1">
                <a:solidFill>
                  <a:schemeClr val="dk1"/>
                </a:solidFill>
                <a:latin typeface="Calibri"/>
                <a:ea typeface="Calibri"/>
                <a:cs typeface="Calibri"/>
                <a:sym typeface="Calibri"/>
              </a:rPr>
              <a:t>recoger</a:t>
            </a:r>
            <a:r>
              <a:rPr lang="en-GB" sz="1200" dirty="0">
                <a:solidFill>
                  <a:schemeClr val="dk1"/>
                </a:solidFill>
                <a:latin typeface="Calibri"/>
                <a:ea typeface="Calibri"/>
                <a:cs typeface="Calibri"/>
                <a:sym typeface="Calibri"/>
              </a:rPr>
              <a:t> [828]; entrada [767]; </a:t>
            </a:r>
            <a:r>
              <a:rPr lang="en-GB" sz="1200" dirty="0" err="1">
                <a:solidFill>
                  <a:schemeClr val="dk1"/>
                </a:solidFill>
                <a:latin typeface="Calibri"/>
                <a:ea typeface="Calibri"/>
                <a:cs typeface="Calibri"/>
                <a:sym typeface="Calibri"/>
              </a:rPr>
              <a:t>billete</a:t>
            </a:r>
            <a:r>
              <a:rPr lang="en-GB" sz="1200" dirty="0">
                <a:solidFill>
                  <a:schemeClr val="dk1"/>
                </a:solidFill>
                <a:latin typeface="Calibri"/>
                <a:ea typeface="Calibri"/>
                <a:cs typeface="Calibri"/>
                <a:sym typeface="Calibri"/>
              </a:rPr>
              <a:t> [2992]; </a:t>
            </a:r>
            <a:r>
              <a:rPr lang="en-GB" sz="1200" dirty="0" err="1">
                <a:solidFill>
                  <a:schemeClr val="dk1"/>
                </a:solidFill>
                <a:latin typeface="Calibri"/>
                <a:ea typeface="Calibri"/>
                <a:cs typeface="Calibri"/>
                <a:sym typeface="Calibri"/>
              </a:rPr>
              <a:t>conocer</a:t>
            </a:r>
            <a:r>
              <a:rPr lang="en-GB" sz="1200" dirty="0">
                <a:solidFill>
                  <a:schemeClr val="dk1"/>
                </a:solidFill>
                <a:latin typeface="Calibri"/>
                <a:ea typeface="Calibri"/>
                <a:cs typeface="Calibri"/>
                <a:sym typeface="Calibri"/>
              </a:rPr>
              <a:t> [128]; </a:t>
            </a:r>
            <a:r>
              <a:rPr lang="en-GB" sz="1200" dirty="0" err="1">
                <a:solidFill>
                  <a:schemeClr val="dk1"/>
                </a:solidFill>
                <a:latin typeface="Calibri"/>
                <a:ea typeface="Calibri"/>
                <a:cs typeface="Calibri"/>
                <a:sym typeface="Calibri"/>
              </a:rPr>
              <a:t>ofrecer</a:t>
            </a:r>
            <a:r>
              <a:rPr lang="en-GB" sz="1200" dirty="0">
                <a:solidFill>
                  <a:schemeClr val="dk1"/>
                </a:solidFill>
                <a:latin typeface="Calibri"/>
                <a:ea typeface="Calibri"/>
                <a:cs typeface="Calibri"/>
                <a:sym typeface="Calibri"/>
              </a:rPr>
              <a:t> [351]; </a:t>
            </a:r>
            <a:r>
              <a:rPr lang="en-GB" sz="1200" dirty="0" err="1">
                <a:solidFill>
                  <a:schemeClr val="dk1"/>
                </a:solidFill>
                <a:latin typeface="Calibri"/>
                <a:ea typeface="Calibri"/>
                <a:cs typeface="Calibri"/>
                <a:sym typeface="Calibri"/>
              </a:rPr>
              <a:t>conocido</a:t>
            </a:r>
            <a:r>
              <a:rPr lang="en-GB" sz="1200" dirty="0">
                <a:solidFill>
                  <a:schemeClr val="dk1"/>
                </a:solidFill>
                <a:latin typeface="Calibri"/>
                <a:ea typeface="Calibri"/>
                <a:cs typeface="Calibri"/>
                <a:sym typeface="Calibri"/>
              </a:rPr>
              <a:t> [759]; </a:t>
            </a:r>
            <a:r>
              <a:rPr lang="en-GB" sz="1200" dirty="0" err="1">
                <a:solidFill>
                  <a:schemeClr val="dk1"/>
                </a:solidFill>
                <a:latin typeface="Calibri"/>
                <a:ea typeface="Calibri"/>
                <a:cs typeface="Calibri"/>
                <a:sym typeface="Calibri"/>
              </a:rPr>
              <a:t>ambiente</a:t>
            </a:r>
            <a:r>
              <a:rPr lang="en-GB" sz="1200" dirty="0">
                <a:solidFill>
                  <a:schemeClr val="dk1"/>
                </a:solidFill>
                <a:latin typeface="Calibri"/>
                <a:ea typeface="Calibri"/>
                <a:cs typeface="Calibri"/>
                <a:sym typeface="Calibri"/>
              </a:rPr>
              <a:t> [729]; zona [359]; </a:t>
            </a:r>
            <a:r>
              <a:rPr lang="en-GB" sz="1200" dirty="0" err="1">
                <a:solidFill>
                  <a:schemeClr val="dk1"/>
                </a:solidFill>
                <a:latin typeface="Calibri"/>
                <a:ea typeface="Calibri"/>
                <a:cs typeface="Calibri"/>
                <a:sym typeface="Calibri"/>
              </a:rPr>
              <a:t>directo</a:t>
            </a:r>
            <a:r>
              <a:rPr lang="en-GB" sz="1200" dirty="0">
                <a:solidFill>
                  <a:schemeClr val="dk1"/>
                </a:solidFill>
                <a:latin typeface="Calibri"/>
                <a:ea typeface="Calibri"/>
                <a:cs typeface="Calibri"/>
                <a:sym typeface="Calibri"/>
              </a:rPr>
              <a:t> [1029]; </a:t>
            </a:r>
            <a:r>
              <a:rPr lang="en-GB" sz="1200" dirty="0" err="1">
                <a:solidFill>
                  <a:schemeClr val="dk1"/>
                </a:solidFill>
                <a:latin typeface="Calibri"/>
                <a:ea typeface="Calibri"/>
                <a:cs typeface="Calibri"/>
                <a:sym typeface="Calibri"/>
              </a:rPr>
              <a:t>tener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lugar</a:t>
            </a:r>
            <a:r>
              <a:rPr lang="en-GB" sz="1200" dirty="0">
                <a:solidFill>
                  <a:schemeClr val="dk1"/>
                </a:solidFill>
                <a:latin typeface="Calibri"/>
                <a:ea typeface="Calibri"/>
                <a:cs typeface="Calibri"/>
                <a:sym typeface="Calibri"/>
              </a:rPr>
              <a:t> [lugar-144]; </a:t>
            </a:r>
            <a:r>
              <a:rPr lang="en-GB" sz="1200" dirty="0" err="1">
                <a:solidFill>
                  <a:schemeClr val="dk1"/>
                </a:solidFill>
                <a:latin typeface="Calibri"/>
                <a:ea typeface="Calibri"/>
                <a:cs typeface="Calibri"/>
                <a:sym typeface="Calibri"/>
              </a:rPr>
              <a:t>lado</a:t>
            </a:r>
            <a:r>
              <a:rPr lang="en-GB" sz="1200" dirty="0">
                <a:solidFill>
                  <a:schemeClr val="dk1"/>
                </a:solidFill>
                <a:latin typeface="Calibri"/>
                <a:ea typeface="Calibri"/>
                <a:cs typeface="Calibri"/>
                <a:sym typeface="Calibri"/>
              </a:rPr>
              <a:t> [214]; </a:t>
            </a:r>
            <a:r>
              <a:rPr lang="en-GB" sz="1200" dirty="0" err="1">
                <a:solidFill>
                  <a:schemeClr val="dk1"/>
                </a:solidFill>
                <a:latin typeface="Calibri"/>
                <a:ea typeface="Calibri"/>
                <a:cs typeface="Calibri"/>
                <a:sym typeface="Calibri"/>
              </a:rPr>
              <a:t>así</a:t>
            </a:r>
            <a:r>
              <a:rPr lang="en-GB" sz="1200" dirty="0">
                <a:solidFill>
                  <a:schemeClr val="dk1"/>
                </a:solidFill>
                <a:latin typeface="Calibri"/>
                <a:ea typeface="Calibri"/>
                <a:cs typeface="Calibri"/>
                <a:sym typeface="Calibri"/>
              </a:rPr>
              <a:t> que [que-3]; (a) pie [365]; </a:t>
            </a:r>
            <a:r>
              <a:rPr lang="en-GB" sz="1200" dirty="0" err="1">
                <a:solidFill>
                  <a:schemeClr val="dk1"/>
                </a:solidFill>
                <a:latin typeface="Calibri"/>
                <a:ea typeface="Calibri"/>
                <a:cs typeface="Calibri"/>
                <a:sym typeface="Calibri"/>
              </a:rPr>
              <a:t>julio</a:t>
            </a:r>
            <a:r>
              <a:rPr lang="en-GB" sz="1200" dirty="0">
                <a:solidFill>
                  <a:schemeClr val="dk1"/>
                </a:solidFill>
                <a:latin typeface="Calibri"/>
                <a:ea typeface="Calibri"/>
                <a:cs typeface="Calibri"/>
                <a:sym typeface="Calibri"/>
              </a:rPr>
              <a:t> [659]; </a:t>
            </a:r>
            <a:r>
              <a:rPr lang="en-GB" sz="1200" dirty="0" err="1">
                <a:solidFill>
                  <a:schemeClr val="dk1"/>
                </a:solidFill>
                <a:latin typeface="Calibri"/>
                <a:ea typeface="Calibri"/>
                <a:cs typeface="Calibri"/>
                <a:sym typeface="Calibri"/>
              </a:rPr>
              <a:t>norte</a:t>
            </a:r>
            <a:r>
              <a:rPr lang="en-GB" sz="1200" dirty="0">
                <a:solidFill>
                  <a:schemeClr val="dk1"/>
                </a:solidFill>
                <a:latin typeface="Calibri"/>
                <a:ea typeface="Calibri"/>
                <a:cs typeface="Calibri"/>
                <a:sym typeface="Calibri"/>
              </a:rPr>
              <a:t> [624]; </a:t>
            </a:r>
            <a:r>
              <a:rPr lang="en-GB" sz="1200" dirty="0" err="1">
                <a:solidFill>
                  <a:schemeClr val="dk1"/>
                </a:solidFill>
                <a:latin typeface="Calibri"/>
                <a:ea typeface="Calibri"/>
                <a:cs typeface="Calibri"/>
                <a:sym typeface="Calibri"/>
              </a:rPr>
              <a:t>España</a:t>
            </a:r>
            <a:r>
              <a:rPr lang="en-GB" sz="1200" dirty="0">
                <a:solidFill>
                  <a:schemeClr val="dk1"/>
                </a:solidFill>
                <a:latin typeface="Calibri"/>
                <a:ea typeface="Calibri"/>
                <a:cs typeface="Calibri"/>
                <a:sym typeface="Calibri"/>
              </a:rPr>
              <a:t> [N/A]; ¿</a:t>
            </a:r>
            <a:r>
              <a:rPr lang="en-GB" sz="1200" dirty="0" err="1">
                <a:solidFill>
                  <a:schemeClr val="dk1"/>
                </a:solidFill>
                <a:latin typeface="Calibri"/>
                <a:ea typeface="Calibri"/>
                <a:cs typeface="Calibri"/>
                <a:sym typeface="Calibri"/>
              </a:rPr>
              <a:t>cómo</a:t>
            </a:r>
            <a:r>
              <a:rPr lang="en-GB" sz="1200" dirty="0">
                <a:solidFill>
                  <a:schemeClr val="dk1"/>
                </a:solidFill>
                <a:latin typeface="Calibri"/>
                <a:ea typeface="Calibri"/>
                <a:cs typeface="Calibri"/>
                <a:sym typeface="Calibri"/>
              </a:rPr>
              <a:t>? [151]; </a:t>
            </a:r>
            <a:r>
              <a:rPr lang="en-GB" sz="1200" dirty="0" err="1">
                <a:solidFill>
                  <a:schemeClr val="dk1"/>
                </a:solidFill>
                <a:latin typeface="Calibri"/>
                <a:ea typeface="Calibri"/>
                <a:cs typeface="Calibri"/>
                <a:sym typeface="Calibri"/>
              </a:rPr>
              <a:t>isla</a:t>
            </a:r>
            <a:r>
              <a:rPr lang="en-GB" sz="1200" dirty="0">
                <a:solidFill>
                  <a:schemeClr val="dk1"/>
                </a:solidFill>
                <a:latin typeface="Calibri"/>
                <a:ea typeface="Calibri"/>
                <a:cs typeface="Calibri"/>
                <a:sym typeface="Calibri"/>
              </a:rPr>
              <a:t> [810]; </a:t>
            </a:r>
            <a:r>
              <a:rPr lang="en-GB" sz="1200" dirty="0" err="1">
                <a:solidFill>
                  <a:schemeClr val="dk1"/>
                </a:solidFill>
                <a:latin typeface="Calibri"/>
                <a:ea typeface="Calibri"/>
                <a:cs typeface="Calibri"/>
                <a:sym typeface="Calibri"/>
              </a:rPr>
              <a:t>pequeño</a:t>
            </a:r>
            <a:r>
              <a:rPr lang="en-GB" sz="1200" dirty="0">
                <a:solidFill>
                  <a:schemeClr val="dk1"/>
                </a:solidFill>
                <a:latin typeface="Calibri"/>
                <a:ea typeface="Calibri"/>
                <a:cs typeface="Calibri"/>
                <a:sym typeface="Calibri"/>
              </a:rPr>
              <a:t> [202]; </a:t>
            </a:r>
            <a:r>
              <a:rPr lang="en-GB" sz="1200" dirty="0" err="1">
                <a:solidFill>
                  <a:schemeClr val="dk1"/>
                </a:solidFill>
                <a:latin typeface="Calibri"/>
                <a:ea typeface="Calibri"/>
                <a:cs typeface="Calibri"/>
                <a:sym typeface="Calibri"/>
              </a:rPr>
              <a:t>centro</a:t>
            </a:r>
            <a:r>
              <a:rPr lang="en-GB" sz="1200" dirty="0">
                <a:solidFill>
                  <a:schemeClr val="dk1"/>
                </a:solidFill>
                <a:latin typeface="Calibri"/>
                <a:ea typeface="Calibri"/>
                <a:cs typeface="Calibri"/>
                <a:sym typeface="Calibri"/>
              </a:rPr>
              <a:t> [316]; plaza [806]; el, la [1]; </a:t>
            </a:r>
            <a:r>
              <a:rPr lang="en-GB" sz="1200" dirty="0" err="1">
                <a:solidFill>
                  <a:schemeClr val="dk1"/>
                </a:solidFill>
                <a:latin typeface="Calibri"/>
                <a:ea typeface="Calibri"/>
                <a:cs typeface="Calibri"/>
                <a:sym typeface="Calibri"/>
              </a:rPr>
              <a:t>hermano</a:t>
            </a:r>
            <a:r>
              <a:rPr lang="en-GB" sz="1200" dirty="0">
                <a:solidFill>
                  <a:schemeClr val="dk1"/>
                </a:solidFill>
                <a:latin typeface="Calibri"/>
                <a:ea typeface="Calibri"/>
                <a:cs typeface="Calibri"/>
                <a:sym typeface="Calibri"/>
              </a:rPr>
              <a:t> [333]; </a:t>
            </a:r>
            <a:r>
              <a:rPr lang="en-GB" sz="1200" dirty="0" err="1">
                <a:solidFill>
                  <a:schemeClr val="dk1"/>
                </a:solidFill>
                <a:latin typeface="Calibri"/>
                <a:ea typeface="Calibri"/>
                <a:cs typeface="Calibri"/>
                <a:sym typeface="Calibri"/>
              </a:rPr>
              <a:t>hermana</a:t>
            </a:r>
            <a:r>
              <a:rPr lang="en-GB" sz="1200" dirty="0">
                <a:solidFill>
                  <a:schemeClr val="dk1"/>
                </a:solidFill>
                <a:latin typeface="Calibri"/>
                <a:ea typeface="Calibri"/>
                <a:cs typeface="Calibri"/>
                <a:sym typeface="Calibri"/>
              </a:rPr>
              <a:t> [3409]; </a:t>
            </a:r>
            <a:r>
              <a:rPr lang="en-GB" sz="1200" dirty="0" err="1">
                <a:solidFill>
                  <a:schemeClr val="dk1"/>
                </a:solidFill>
                <a:latin typeface="Calibri"/>
                <a:ea typeface="Calibri"/>
                <a:cs typeface="Calibri"/>
                <a:sym typeface="Calibri"/>
              </a:rPr>
              <a:t>río</a:t>
            </a:r>
            <a:r>
              <a:rPr lang="en-GB" sz="1200" dirty="0">
                <a:solidFill>
                  <a:schemeClr val="dk1"/>
                </a:solidFill>
                <a:latin typeface="Calibri"/>
                <a:ea typeface="Calibri"/>
                <a:cs typeface="Calibri"/>
                <a:sym typeface="Calibri"/>
              </a:rPr>
              <a:t> [496]; </a:t>
            </a:r>
            <a:r>
              <a:rPr lang="en-GB" sz="1200" dirty="0" err="1">
                <a:solidFill>
                  <a:schemeClr val="dk1"/>
                </a:solidFill>
                <a:latin typeface="Calibri"/>
                <a:ea typeface="Calibri"/>
                <a:cs typeface="Calibri"/>
                <a:sym typeface="Calibri"/>
              </a:rPr>
              <a:t>hermoso</a:t>
            </a:r>
            <a:r>
              <a:rPr lang="en-GB" sz="1200" dirty="0">
                <a:solidFill>
                  <a:schemeClr val="dk1"/>
                </a:solidFill>
                <a:latin typeface="Calibri"/>
                <a:ea typeface="Calibri"/>
                <a:cs typeface="Calibri"/>
                <a:sym typeface="Calibri"/>
              </a:rPr>
              <a:t> [980]; </a:t>
            </a:r>
            <a:r>
              <a:rPr lang="en-GB" sz="1200" dirty="0" err="1">
                <a:solidFill>
                  <a:schemeClr val="dk1"/>
                </a:solidFill>
                <a:latin typeface="Calibri"/>
                <a:ea typeface="Calibri"/>
                <a:cs typeface="Calibri"/>
                <a:sym typeface="Calibri"/>
              </a:rPr>
              <a:t>naturaleza</a:t>
            </a:r>
            <a:r>
              <a:rPr lang="en-GB" sz="1200" dirty="0">
                <a:solidFill>
                  <a:schemeClr val="dk1"/>
                </a:solidFill>
                <a:latin typeface="Calibri"/>
                <a:ea typeface="Calibri"/>
                <a:cs typeface="Calibri"/>
                <a:sym typeface="Calibri"/>
              </a:rPr>
              <a:t> [712]; </a:t>
            </a:r>
            <a:r>
              <a:rPr lang="en-GB" sz="1200" dirty="0" err="1">
                <a:solidFill>
                  <a:schemeClr val="dk1"/>
                </a:solidFill>
                <a:latin typeface="Calibri"/>
                <a:ea typeface="Calibri"/>
                <a:cs typeface="Calibri"/>
                <a:sym typeface="Calibri"/>
              </a:rPr>
              <a:t>actividad</a:t>
            </a:r>
            <a:r>
              <a:rPr lang="en-GB" sz="1200" dirty="0">
                <a:solidFill>
                  <a:schemeClr val="dk1"/>
                </a:solidFill>
                <a:latin typeface="Calibri"/>
                <a:ea typeface="Calibri"/>
                <a:cs typeface="Calibri"/>
                <a:sym typeface="Calibri"/>
              </a:rPr>
              <a:t> [344]; comida [906]; comer [347]; </a:t>
            </a:r>
            <a:r>
              <a:rPr lang="en-GB" sz="1200" dirty="0" err="1">
                <a:solidFill>
                  <a:schemeClr val="dk1"/>
                </a:solidFill>
                <a:latin typeface="Calibri"/>
                <a:ea typeface="Calibri"/>
                <a:cs typeface="Calibri"/>
                <a:sym typeface="Calibri"/>
              </a:rPr>
              <a:t>correr</a:t>
            </a:r>
            <a:r>
              <a:rPr lang="en-GB" sz="1200" dirty="0">
                <a:solidFill>
                  <a:schemeClr val="dk1"/>
                </a:solidFill>
                <a:latin typeface="Calibri"/>
                <a:ea typeface="Calibri"/>
                <a:cs typeface="Calibri"/>
                <a:sym typeface="Calibri"/>
              </a:rPr>
              <a:t> [343]; playa [1475]; </a:t>
            </a:r>
            <a:r>
              <a:rPr lang="en-GB" sz="1200" dirty="0" err="1">
                <a:solidFill>
                  <a:schemeClr val="dk1"/>
                </a:solidFill>
                <a:latin typeface="Calibri"/>
                <a:ea typeface="Calibri"/>
                <a:cs typeface="Calibri"/>
                <a:sym typeface="Calibri"/>
              </a:rPr>
              <a:t>descubrir</a:t>
            </a:r>
            <a:r>
              <a:rPr lang="en-GB" sz="1200" dirty="0">
                <a:solidFill>
                  <a:schemeClr val="dk1"/>
                </a:solidFill>
                <a:latin typeface="Calibri"/>
                <a:ea typeface="Calibri"/>
                <a:cs typeface="Calibri"/>
                <a:sym typeface="Calibri"/>
              </a:rPr>
              <a:t> [414]; parte¹ [92]; </a:t>
            </a:r>
            <a:r>
              <a:rPr lang="en-GB" sz="1200" dirty="0" err="1">
                <a:solidFill>
                  <a:schemeClr val="dk1"/>
                </a:solidFill>
                <a:latin typeface="Calibri"/>
                <a:ea typeface="Calibri"/>
                <a:cs typeface="Calibri"/>
                <a:sym typeface="Calibri"/>
              </a:rPr>
              <a:t>calle</a:t>
            </a:r>
            <a:r>
              <a:rPr lang="en-GB" sz="1200" dirty="0">
                <a:solidFill>
                  <a:schemeClr val="dk1"/>
                </a:solidFill>
                <a:latin typeface="Calibri"/>
                <a:ea typeface="Calibri"/>
                <a:cs typeface="Calibri"/>
                <a:sym typeface="Calibri"/>
              </a:rPr>
              <a:t> [269]; </a:t>
            </a:r>
            <a:r>
              <a:rPr lang="en-GB" sz="1200" dirty="0" err="1">
                <a:solidFill>
                  <a:schemeClr val="dk1"/>
                </a:solidFill>
                <a:latin typeface="Calibri"/>
                <a:ea typeface="Calibri"/>
                <a:cs typeface="Calibri"/>
                <a:sym typeface="Calibri"/>
              </a:rPr>
              <a:t>barco</a:t>
            </a:r>
            <a:r>
              <a:rPr lang="en-GB" sz="1200" dirty="0">
                <a:solidFill>
                  <a:schemeClr val="dk1"/>
                </a:solidFill>
                <a:latin typeface="Calibri"/>
                <a:ea typeface="Calibri"/>
                <a:cs typeface="Calibri"/>
                <a:sym typeface="Calibri"/>
              </a:rPr>
              <a:t> [1384]; </a:t>
            </a:r>
            <a:r>
              <a:rPr lang="en-GB" sz="1200" dirty="0" err="1">
                <a:solidFill>
                  <a:schemeClr val="dk1"/>
                </a:solidFill>
                <a:latin typeface="Calibri"/>
                <a:ea typeface="Calibri"/>
                <a:cs typeface="Calibri"/>
                <a:sym typeface="Calibri"/>
              </a:rPr>
              <a:t>allí</a:t>
            </a:r>
            <a:r>
              <a:rPr lang="en-GB" sz="1200" dirty="0">
                <a:solidFill>
                  <a:schemeClr val="dk1"/>
                </a:solidFill>
                <a:latin typeface="Calibri"/>
                <a:ea typeface="Calibri"/>
                <a:cs typeface="Calibri"/>
                <a:sym typeface="Calibri"/>
              </a:rPr>
              <a:t> [197]; ¿</a:t>
            </a:r>
            <a:r>
              <a:rPr lang="en-GB" sz="1200" dirty="0" err="1">
                <a:solidFill>
                  <a:schemeClr val="dk1"/>
                </a:solidFill>
                <a:latin typeface="Calibri"/>
                <a:ea typeface="Calibri"/>
                <a:cs typeface="Calibri"/>
                <a:sym typeface="Calibri"/>
              </a:rPr>
              <a:t>dónde</a:t>
            </a:r>
            <a:r>
              <a:rPr lang="en-GB" sz="1200" dirty="0">
                <a:solidFill>
                  <a:schemeClr val="dk1"/>
                </a:solidFill>
                <a:latin typeface="Calibri"/>
                <a:ea typeface="Calibri"/>
                <a:cs typeface="Calibri"/>
                <a:sym typeface="Calibri"/>
              </a:rPr>
              <a:t>? [161]; ¿</a:t>
            </a:r>
            <a:r>
              <a:rPr lang="en-GB" sz="1200" dirty="0" err="1">
                <a:solidFill>
                  <a:schemeClr val="dk1"/>
                </a:solidFill>
                <a:latin typeface="Calibri"/>
                <a:ea typeface="Calibri"/>
                <a:cs typeface="Calibri"/>
                <a:sym typeface="Calibri"/>
              </a:rPr>
              <a:t>cuándo</a:t>
            </a:r>
            <a:r>
              <a:rPr lang="en-GB" sz="1200" dirty="0">
                <a:solidFill>
                  <a:schemeClr val="dk1"/>
                </a:solidFill>
                <a:latin typeface="Calibri"/>
                <a:ea typeface="Calibri"/>
                <a:cs typeface="Calibri"/>
                <a:sym typeface="Calibri"/>
              </a:rPr>
              <a:t>? [57]; (por) ¿</a:t>
            </a:r>
            <a:r>
              <a:rPr lang="en-GB" sz="1200" dirty="0" err="1">
                <a:solidFill>
                  <a:schemeClr val="dk1"/>
                </a:solidFill>
                <a:latin typeface="Calibri"/>
                <a:ea typeface="Calibri"/>
                <a:cs typeface="Calibri"/>
                <a:sym typeface="Calibri"/>
              </a:rPr>
              <a:t>qué</a:t>
            </a:r>
            <a:r>
              <a:rPr lang="en-GB" sz="1200" dirty="0">
                <a:solidFill>
                  <a:schemeClr val="dk1"/>
                </a:solidFill>
                <a:latin typeface="Calibri"/>
                <a:ea typeface="Calibri"/>
                <a:cs typeface="Calibri"/>
                <a:sym typeface="Calibri"/>
              </a:rPr>
              <a:t>? [50]; ¿</a:t>
            </a:r>
            <a:r>
              <a:rPr lang="en-GB" sz="1200" dirty="0" err="1">
                <a:solidFill>
                  <a:schemeClr val="dk1"/>
                </a:solidFill>
                <a:latin typeface="Calibri"/>
                <a:ea typeface="Calibri"/>
                <a:cs typeface="Calibri"/>
                <a:sym typeface="Calibri"/>
              </a:rPr>
              <a:t>quién</a:t>
            </a:r>
            <a:r>
              <a:rPr lang="en-GB" sz="1200" dirty="0">
                <a:solidFill>
                  <a:schemeClr val="dk1"/>
                </a:solidFill>
                <a:latin typeface="Calibri"/>
                <a:ea typeface="Calibri"/>
                <a:cs typeface="Calibri"/>
                <a:sym typeface="Calibri"/>
              </a:rPr>
              <a:t>? [289]</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sz="1200" b="1" dirty="0"/>
          </a:p>
          <a:p>
            <a:pPr marL="0" lvl="0" indent="0" algn="l" rtl="0">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p:txBody>
      </p:sp>
      <p:sp>
        <p:nvSpPr>
          <p:cNvPr id="127" name="Google Shape;12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7 mins</a:t>
            </a:r>
            <a:endParaRPr/>
          </a:p>
          <a:p>
            <a:pPr marL="0" lvl="0" indent="0" algn="l" rtl="0">
              <a:spcBef>
                <a:spcPts val="0"/>
              </a:spcBef>
              <a:spcAft>
                <a:spcPts val="0"/>
              </a:spcAft>
              <a:buNone/>
            </a:pPr>
            <a:endParaRPr b="0"/>
          </a:p>
          <a:p>
            <a:pPr marL="0" lvl="0" indent="0" algn="l" rtl="0">
              <a:spcBef>
                <a:spcPts val="0"/>
              </a:spcBef>
              <a:spcAft>
                <a:spcPts val="0"/>
              </a:spcAft>
              <a:buNone/>
            </a:pPr>
            <a:r>
              <a:rPr lang="en-GB" b="1"/>
              <a:t>Aims: </a:t>
            </a:r>
            <a:endParaRPr/>
          </a:p>
          <a:p>
            <a:pPr marL="285750" lvl="0" indent="-285750" algn="l" rtl="0">
              <a:spcBef>
                <a:spcPts val="0"/>
              </a:spcBef>
              <a:spcAft>
                <a:spcPts val="0"/>
              </a:spcAft>
              <a:buClr>
                <a:schemeClr val="dk1"/>
              </a:buClr>
              <a:buSzPts val="1200"/>
              <a:buFont typeface="Calibri"/>
              <a:buAutoNum type="romanLcParenR"/>
            </a:pPr>
            <a:r>
              <a:rPr lang="en-GB" b="0"/>
              <a:t>to consolidate first and third person singular verb endings in the preterite.</a:t>
            </a:r>
            <a:endParaRPr b="0"/>
          </a:p>
          <a:p>
            <a:pPr marL="285750" lvl="0" indent="-285750" algn="l" rtl="0">
              <a:spcBef>
                <a:spcPts val="0"/>
              </a:spcBef>
              <a:spcAft>
                <a:spcPts val="0"/>
              </a:spcAft>
              <a:buClr>
                <a:schemeClr val="dk1"/>
              </a:buClr>
              <a:buSzPts val="1200"/>
              <a:buFont typeface="Calibri"/>
              <a:buAutoNum type="romanLcParenR"/>
            </a:pPr>
            <a:r>
              <a:rPr lang="en-GB" b="0"/>
              <a:t>to consolidate the use of negatives.</a:t>
            </a:r>
            <a:endParaRPr/>
          </a:p>
          <a:p>
            <a:pPr marL="285750" lvl="0" indent="-285750" algn="l" rtl="0">
              <a:spcBef>
                <a:spcPts val="0"/>
              </a:spcBef>
              <a:spcAft>
                <a:spcPts val="0"/>
              </a:spcAft>
              <a:buClr>
                <a:schemeClr val="dk1"/>
              </a:buClr>
              <a:buSzPts val="1200"/>
              <a:buFont typeface="Calibri"/>
              <a:buAutoNum type="romanLcParenR"/>
            </a:pPr>
            <a:r>
              <a:rPr lang="en-GB" b="0"/>
              <a:t>to consolidate this week’s set of revisited vocabulary.</a:t>
            </a:r>
            <a:endParaRPr b="0"/>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a:t>Students translate each sentence into Spanish.</a:t>
            </a:r>
            <a:endParaRPr/>
          </a:p>
          <a:p>
            <a:pPr marL="228600" lvl="0" indent="-228600" algn="l" rtl="0">
              <a:spcBef>
                <a:spcPts val="0"/>
              </a:spcBef>
              <a:spcAft>
                <a:spcPts val="0"/>
              </a:spcAft>
              <a:buClr>
                <a:schemeClr val="dk1"/>
              </a:buClr>
              <a:buSzPts val="1200"/>
              <a:buFont typeface="Calibri"/>
              <a:buAutoNum type="arabicPeriod"/>
            </a:pPr>
            <a:r>
              <a:rPr lang="en-GB"/>
              <a:t>Teachers show the answers one by one.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Note:</a:t>
            </a:r>
            <a:endParaRPr/>
          </a:p>
          <a:p>
            <a:pPr marL="0" lvl="0" indent="0" algn="l" rtl="0">
              <a:spcBef>
                <a:spcPts val="0"/>
              </a:spcBef>
              <a:spcAft>
                <a:spcPts val="0"/>
              </a:spcAft>
              <a:buClr>
                <a:schemeClr val="dk1"/>
              </a:buClr>
              <a:buSzPts val="1200"/>
              <a:buFont typeface="Calibri"/>
              <a:buNone/>
            </a:pPr>
            <a:r>
              <a:rPr lang="en-GB"/>
              <a:t>1. Teachers can draw attention to the use of the personal pronoun ‘yo’ in the second comment. In this instance, the personal pronoun is needed as it presents a contrast between the aforementioned ‘he’ (my brother) and ‘I’.</a:t>
            </a:r>
            <a:endParaRPr/>
          </a:p>
        </p:txBody>
      </p:sp>
      <p:sp>
        <p:nvSpPr>
          <p:cNvPr id="368" name="Google Shape;36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ALTERNATIVE ANSWER SLIDE</a:t>
            </a:r>
            <a:endParaRPr/>
          </a:p>
          <a:p>
            <a:pPr marL="0" lvl="0" indent="0" algn="l" rtl="0">
              <a:spcBef>
                <a:spcPts val="0"/>
              </a:spcBef>
              <a:spcAft>
                <a:spcPts val="0"/>
              </a:spcAft>
              <a:buNone/>
            </a:pPr>
            <a:r>
              <a:rPr lang="en-GB" b="0"/>
              <a:t>This slide allows both the English and Spanish sentences to be seen at the same time during feedback.</a:t>
            </a:r>
            <a:endParaRPr/>
          </a:p>
          <a:p>
            <a:pPr marL="0" lvl="0" indent="0" algn="l" rtl="0">
              <a:spcBef>
                <a:spcPts val="0"/>
              </a:spcBef>
              <a:spcAft>
                <a:spcPts val="0"/>
              </a:spcAft>
              <a:buNone/>
            </a:pPr>
            <a:r>
              <a:rPr lang="en-GB" b="0"/>
              <a:t>Click to bring up each answer.</a:t>
            </a:r>
            <a:endParaRPr b="0"/>
          </a:p>
        </p:txBody>
      </p:sp>
      <p:sp>
        <p:nvSpPr>
          <p:cNvPr id="393" name="Google Shape;39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12 mins</a:t>
            </a:r>
            <a:endParaRPr/>
          </a:p>
          <a:p>
            <a:pPr marL="0" lvl="0" indent="0" algn="l" rtl="0">
              <a:spcBef>
                <a:spcPts val="0"/>
              </a:spcBef>
              <a:spcAft>
                <a:spcPts val="0"/>
              </a:spcAft>
              <a:buNone/>
            </a:pPr>
            <a:endParaRPr b="0"/>
          </a:p>
          <a:p>
            <a:pPr marL="0" lvl="0" indent="0" algn="l" rtl="0">
              <a:spcBef>
                <a:spcPts val="0"/>
              </a:spcBef>
              <a:spcAft>
                <a:spcPts val="0"/>
              </a:spcAft>
              <a:buNone/>
            </a:pPr>
            <a:r>
              <a:rPr lang="en-GB" b="1"/>
              <a:t>Aim: </a:t>
            </a:r>
            <a:r>
              <a:rPr lang="en-GB" b="0"/>
              <a:t>to consolidate first and third person singular verb endings for –er/-ir verbs in the preterite, as well as vocabulary (listening and speaking).</a:t>
            </a:r>
            <a:endParaRPr b="0"/>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a:t>Students work in pairs. Student A orally translates the sentence into Spanish, focusing on whether the verb refers to ‘I’ or ‘s/he’.</a:t>
            </a:r>
            <a:endParaRPr/>
          </a:p>
          <a:p>
            <a:pPr marL="228600" lvl="0" indent="-228600" algn="l" rtl="0">
              <a:spcBef>
                <a:spcPts val="0"/>
              </a:spcBef>
              <a:spcAft>
                <a:spcPts val="0"/>
              </a:spcAft>
              <a:buClr>
                <a:schemeClr val="dk1"/>
              </a:buClr>
              <a:buSzPts val="1200"/>
              <a:buFont typeface="Calibri"/>
              <a:buAutoNum type="arabicPeriod"/>
            </a:pPr>
            <a:r>
              <a:rPr lang="en-GB"/>
              <a:t>Student B listens and completes the table in English.</a:t>
            </a:r>
            <a:endParaRPr/>
          </a:p>
          <a:p>
            <a:pPr marL="228600" lvl="0" indent="-228600" algn="l" rtl="0">
              <a:spcBef>
                <a:spcPts val="0"/>
              </a:spcBef>
              <a:spcAft>
                <a:spcPts val="0"/>
              </a:spcAft>
              <a:buClr>
                <a:schemeClr val="dk1"/>
              </a:buClr>
              <a:buSzPts val="1200"/>
              <a:buFont typeface="Calibri"/>
              <a:buAutoNum type="arabicPeriod"/>
            </a:pPr>
            <a:r>
              <a:rPr lang="en-GB"/>
              <a:t>Students swap roles.</a:t>
            </a:r>
            <a:endParaRPr/>
          </a:p>
        </p:txBody>
      </p:sp>
      <p:sp>
        <p:nvSpPr>
          <p:cNvPr id="409" name="Google Shape;4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DO NOT DISPLAY DURING ACTIVITY</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GB" b="1"/>
              <a:t>Target sentences in Spanish:</a:t>
            </a:r>
            <a:endParaRPr/>
          </a:p>
          <a:p>
            <a:pPr marL="228600" lvl="0" indent="-228600" algn="l" rtl="0">
              <a:spcBef>
                <a:spcPts val="0"/>
              </a:spcBef>
              <a:spcAft>
                <a:spcPts val="0"/>
              </a:spcAft>
              <a:buClr>
                <a:schemeClr val="dk1"/>
              </a:buClr>
              <a:buSzPts val="1200"/>
              <a:buFont typeface="Calibri"/>
              <a:buAutoNum type="arabicPeriod"/>
            </a:pPr>
            <a:r>
              <a:rPr lang="en-GB"/>
              <a:t>Recogió un premio en un concierto.</a:t>
            </a:r>
            <a:endParaRPr/>
          </a:p>
          <a:p>
            <a:pPr marL="228600" lvl="0" indent="-228600" algn="l" rtl="0">
              <a:spcBef>
                <a:spcPts val="0"/>
              </a:spcBef>
              <a:spcAft>
                <a:spcPts val="0"/>
              </a:spcAft>
              <a:buClr>
                <a:schemeClr val="dk1"/>
              </a:buClr>
              <a:buSzPts val="1200"/>
              <a:buFont typeface="Calibri"/>
              <a:buAutoNum type="arabicPeriod"/>
            </a:pPr>
            <a:r>
              <a:rPr lang="en-GB"/>
              <a:t>Cogí un autobús a la playa.</a:t>
            </a:r>
            <a:endParaRPr/>
          </a:p>
          <a:p>
            <a:pPr marL="228600" lvl="0" indent="-228600" algn="l" rtl="0">
              <a:spcBef>
                <a:spcPts val="0"/>
              </a:spcBef>
              <a:spcAft>
                <a:spcPts val="0"/>
              </a:spcAft>
              <a:buClr>
                <a:schemeClr val="dk1"/>
              </a:buClr>
              <a:buSzPts val="1200"/>
              <a:buFont typeface="Calibri"/>
              <a:buAutoNum type="arabicPeriod"/>
            </a:pPr>
            <a:r>
              <a:rPr lang="en-GB"/>
              <a:t>Corrí cerca del río.</a:t>
            </a:r>
            <a:endParaRPr/>
          </a:p>
          <a:p>
            <a:pPr marL="228600" lvl="0" indent="-228600" algn="l" rtl="0">
              <a:spcBef>
                <a:spcPts val="0"/>
              </a:spcBef>
              <a:spcAft>
                <a:spcPts val="0"/>
              </a:spcAft>
              <a:buClr>
                <a:schemeClr val="dk1"/>
              </a:buClr>
              <a:buSzPts val="1200"/>
              <a:buFont typeface="Calibri"/>
              <a:buAutoNum type="arabicPeriod"/>
            </a:pPr>
            <a:r>
              <a:rPr lang="en-GB"/>
              <a:t>No comió comida tradicional.</a:t>
            </a:r>
            <a:endParaRPr/>
          </a:p>
          <a:p>
            <a:pPr marL="228600" lvl="0" indent="-228600" algn="l" rtl="0">
              <a:spcBef>
                <a:spcPts val="0"/>
              </a:spcBef>
              <a:spcAft>
                <a:spcPts val="0"/>
              </a:spcAft>
              <a:buClr>
                <a:schemeClr val="dk1"/>
              </a:buClr>
              <a:buSzPts val="1200"/>
              <a:buFont typeface="Calibri"/>
              <a:buAutoNum type="arabicPeriod"/>
            </a:pPr>
            <a:r>
              <a:rPr lang="en-GB"/>
              <a:t>No conocí a gente nueva.</a:t>
            </a:r>
            <a:endParaRPr/>
          </a:p>
          <a:p>
            <a:pPr marL="228600" lvl="0" indent="-228600" algn="l" rtl="0">
              <a:spcBef>
                <a:spcPts val="0"/>
              </a:spcBef>
              <a:spcAft>
                <a:spcPts val="0"/>
              </a:spcAft>
              <a:buClr>
                <a:schemeClr val="dk1"/>
              </a:buClr>
              <a:buSzPts val="1200"/>
              <a:buFont typeface="Calibri"/>
              <a:buAutoNum type="arabicPeriod"/>
            </a:pPr>
            <a:r>
              <a:rPr lang="en-GB"/>
              <a:t>Salió con una hermana.</a:t>
            </a:r>
            <a:endParaRPr/>
          </a:p>
        </p:txBody>
      </p:sp>
      <p:sp>
        <p:nvSpPr>
          <p:cNvPr id="428" name="Google Shape;42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DO NOT DISPLAY DURING ACTIVITY</a:t>
            </a:r>
            <a:endParaRPr/>
          </a:p>
          <a:p>
            <a:pPr marL="0" lvl="0" indent="0" algn="l" rtl="0">
              <a:spcBef>
                <a:spcPts val="0"/>
              </a:spcBef>
              <a:spcAft>
                <a:spcPts val="0"/>
              </a:spcAft>
              <a:buNone/>
            </a:pPr>
            <a:endParaRPr/>
          </a:p>
          <a:p>
            <a:pPr marL="0" lvl="0" indent="0" algn="l" rtl="0">
              <a:spcBef>
                <a:spcPts val="0"/>
              </a:spcBef>
              <a:spcAft>
                <a:spcPts val="0"/>
              </a:spcAft>
              <a:buNone/>
            </a:pPr>
            <a:r>
              <a:rPr lang="en-GB" b="1"/>
              <a:t>Target sentences in Spanish:</a:t>
            </a:r>
            <a:endParaRPr/>
          </a:p>
          <a:p>
            <a:pPr marL="228600" lvl="0" indent="-228600" algn="l" rtl="0">
              <a:spcBef>
                <a:spcPts val="0"/>
              </a:spcBef>
              <a:spcAft>
                <a:spcPts val="0"/>
              </a:spcAft>
              <a:buClr>
                <a:schemeClr val="dk1"/>
              </a:buClr>
              <a:buSzPts val="1200"/>
              <a:buFont typeface="Calibri"/>
              <a:buAutoNum type="arabicPeriod"/>
            </a:pPr>
            <a:r>
              <a:rPr lang="en-GB"/>
              <a:t>No cogió un barco a la isla.</a:t>
            </a:r>
            <a:endParaRPr/>
          </a:p>
          <a:p>
            <a:pPr marL="228600" lvl="0" indent="-228600" algn="l" rtl="0">
              <a:spcBef>
                <a:spcPts val="0"/>
              </a:spcBef>
              <a:spcAft>
                <a:spcPts val="0"/>
              </a:spcAft>
              <a:buClr>
                <a:schemeClr val="dk1"/>
              </a:buClr>
              <a:buSzPts val="1200"/>
              <a:buFont typeface="Calibri"/>
              <a:buAutoNum type="arabicPeriod"/>
            </a:pPr>
            <a:r>
              <a:rPr lang="en-GB"/>
              <a:t>Salí en una zona con un buen ambiente.</a:t>
            </a:r>
            <a:endParaRPr/>
          </a:p>
          <a:p>
            <a:pPr marL="228600" lvl="0" indent="-228600" algn="l" rtl="0">
              <a:spcBef>
                <a:spcPts val="0"/>
              </a:spcBef>
              <a:spcAft>
                <a:spcPts val="0"/>
              </a:spcAft>
              <a:buClr>
                <a:schemeClr val="dk1"/>
              </a:buClr>
              <a:buSzPts val="1200"/>
              <a:buFont typeface="Calibri"/>
              <a:buAutoNum type="arabicPeriod"/>
            </a:pPr>
            <a:r>
              <a:rPr lang="en-GB"/>
              <a:t>Perdió dinero en la calle.</a:t>
            </a:r>
            <a:endParaRPr/>
          </a:p>
          <a:p>
            <a:pPr marL="228600" lvl="0" indent="-228600" algn="l" rtl="0">
              <a:spcBef>
                <a:spcPts val="0"/>
              </a:spcBef>
              <a:spcAft>
                <a:spcPts val="0"/>
              </a:spcAft>
              <a:buClr>
                <a:schemeClr val="dk1"/>
              </a:buClr>
              <a:buSzPts val="1200"/>
              <a:buFont typeface="Calibri"/>
              <a:buAutoNum type="arabicPeriod"/>
            </a:pPr>
            <a:r>
              <a:rPr lang="en-GB"/>
              <a:t>Conocí una parte diferente de la ciudad.</a:t>
            </a:r>
            <a:endParaRPr/>
          </a:p>
          <a:p>
            <a:pPr marL="228600" lvl="0" indent="-228600" algn="l" rtl="0">
              <a:spcBef>
                <a:spcPts val="0"/>
              </a:spcBef>
              <a:spcAft>
                <a:spcPts val="0"/>
              </a:spcAft>
              <a:buClr>
                <a:schemeClr val="dk1"/>
              </a:buClr>
              <a:buSzPts val="1200"/>
              <a:buFont typeface="Calibri"/>
              <a:buAutoNum type="arabicPeriod"/>
            </a:pPr>
            <a:r>
              <a:rPr lang="en-GB"/>
              <a:t>Compartí unas bebidas con Daniel.</a:t>
            </a:r>
            <a:endParaRPr/>
          </a:p>
          <a:p>
            <a:pPr marL="228600" lvl="0" indent="-228600" algn="l" rtl="0">
              <a:spcBef>
                <a:spcPts val="0"/>
              </a:spcBef>
              <a:spcAft>
                <a:spcPts val="0"/>
              </a:spcAft>
              <a:buClr>
                <a:schemeClr val="dk1"/>
              </a:buClr>
              <a:buSzPts val="1200"/>
              <a:buFont typeface="Calibri"/>
              <a:buAutoNum type="arabicPeriod"/>
            </a:pPr>
            <a:r>
              <a:rPr lang="en-GB"/>
              <a:t>No recogió las entradas para el concierto.</a:t>
            </a:r>
            <a:endParaRPr/>
          </a:p>
          <a:p>
            <a:pPr marL="0" lvl="0" indent="0" algn="l" rtl="0">
              <a:spcBef>
                <a:spcPts val="0"/>
              </a:spcBef>
              <a:spcAft>
                <a:spcPts val="0"/>
              </a:spcAft>
              <a:buNone/>
            </a:pPr>
            <a:endParaRPr/>
          </a:p>
        </p:txBody>
      </p:sp>
      <p:sp>
        <p:nvSpPr>
          <p:cNvPr id="438" name="Google Shape;4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DISPLAY FOR FEEDBACK</a:t>
            </a:r>
            <a:endParaRPr/>
          </a:p>
          <a:p>
            <a:pPr marL="0" lvl="0" indent="0" algn="l" rtl="0">
              <a:spcBef>
                <a:spcPts val="0"/>
              </a:spcBef>
              <a:spcAft>
                <a:spcPts val="0"/>
              </a:spcAft>
              <a:buNone/>
            </a:pPr>
            <a:endParaRPr/>
          </a:p>
        </p:txBody>
      </p:sp>
      <p:sp>
        <p:nvSpPr>
          <p:cNvPr id="448" name="Google Shape;44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Mark Davies.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r>
              <a:rPr lang="en-GB" sz="1200" b="0" i="0">
                <a:solidFill>
                  <a:schemeClr val="dk1"/>
                </a:solidFill>
                <a:latin typeface="Calibri"/>
                <a:ea typeface="Calibri"/>
                <a:cs typeface="Calibri"/>
                <a:sym typeface="Calibri"/>
              </a:rPr>
              <a:t>Native teacher feedback provided by Blanca Román.</a:t>
            </a:r>
            <a:endParaRPr sz="1200" b="1"/>
          </a:p>
          <a:p>
            <a:pPr marL="0" marR="0" lvl="0" indent="0" algn="l" rtl="0">
              <a:lnSpc>
                <a:spcPct val="100000"/>
              </a:lnSpc>
              <a:spcBef>
                <a:spcPts val="0"/>
              </a:spcBef>
              <a:spcAft>
                <a:spcPts val="0"/>
              </a:spcAft>
              <a:buClr>
                <a:schemeClr val="dk1"/>
              </a:buClr>
              <a:buSzPts val="1200"/>
              <a:buFont typeface="Calibri"/>
              <a:buNone/>
            </a:pPr>
            <a:endParaRPr sz="1200" b="1"/>
          </a:p>
          <a:p>
            <a:pPr marL="0" marR="0" lvl="0" indent="0" algn="l" rtl="0">
              <a:lnSpc>
                <a:spcPct val="100000"/>
              </a:lnSpc>
              <a:spcBef>
                <a:spcPts val="0"/>
              </a:spcBef>
              <a:spcAft>
                <a:spcPts val="0"/>
              </a:spcAft>
              <a:buClr>
                <a:schemeClr val="dk1"/>
              </a:buClr>
              <a:buSzPts val="1200"/>
              <a:buFont typeface="Calibri"/>
              <a:buNone/>
            </a:pPr>
            <a:r>
              <a:rPr lang="en-GB" sz="1200" b="1"/>
              <a:t>Learning outcomes (lesson 2)</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Consolidation of the following:</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-er/-ir verbs in preterite: 2</a:t>
            </a:r>
            <a:r>
              <a:rPr lang="en-GB" sz="1200" baseline="30000">
                <a:solidFill>
                  <a:schemeClr val="dk1"/>
                </a:solidFill>
                <a:latin typeface="Calibri"/>
                <a:ea typeface="Calibri"/>
                <a:cs typeface="Calibri"/>
                <a:sym typeface="Calibri"/>
              </a:rPr>
              <a:t>nd</a:t>
            </a:r>
            <a:r>
              <a:rPr lang="en-GB" sz="1200">
                <a:solidFill>
                  <a:schemeClr val="dk1"/>
                </a:solidFill>
                <a:latin typeface="Calibri"/>
                <a:ea typeface="Calibri"/>
                <a:cs typeface="Calibri"/>
                <a:sym typeface="Calibri"/>
              </a:rPr>
              <a:t> person –iste</a:t>
            </a:r>
            <a:endParaRPr sz="1200" b="0" i="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b="0" i="0">
                <a:solidFill>
                  <a:schemeClr val="dk1"/>
                </a:solidFill>
                <a:latin typeface="Calibri"/>
                <a:ea typeface="Calibri"/>
                <a:cs typeface="Calibri"/>
                <a:sym typeface="Calibri"/>
              </a:rPr>
              <a:t>question words</a:t>
            </a:r>
            <a:endParaRPr sz="1200" b="0" i="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b="0" i="0">
                <a:solidFill>
                  <a:schemeClr val="dk1"/>
                </a:solidFill>
                <a:latin typeface="Calibri"/>
                <a:ea typeface="Calibri"/>
                <a:cs typeface="Calibri"/>
                <a:sym typeface="Calibri"/>
              </a:rPr>
              <a:t>awareness raising of 'did' auxiliary</a:t>
            </a:r>
            <a:endParaRPr sz="1200" b="0" i="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 subset of Y7 and Y8 vocabulary (see below)</a:t>
            </a:r>
            <a:endParaRPr/>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Frequency rankings of vocabulary </a:t>
            </a:r>
            <a:r>
              <a:rPr lang="en-GB" sz="1200" b="1" i="0" u="sng" strike="noStrike" cap="none">
                <a:solidFill>
                  <a:schemeClr val="dk1"/>
                </a:solidFill>
                <a:latin typeface="Calibri"/>
                <a:ea typeface="Calibri"/>
                <a:cs typeface="Calibri"/>
                <a:sym typeface="Calibri"/>
              </a:rPr>
              <a:t>revisited</a:t>
            </a:r>
            <a:r>
              <a:rPr lang="en-GB" sz="1200" b="1" i="0" u="none" strike="noStrike" cap="none">
                <a:solidFill>
                  <a:schemeClr val="dk1"/>
                </a:solidFill>
                <a:latin typeface="Calibri"/>
                <a:ea typeface="Calibri"/>
                <a:cs typeface="Calibri"/>
                <a:sym typeface="Calibri"/>
              </a:rPr>
              <a:t> this week (1 is the most common word in Spanish):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 sin embargo [embargo-203]; coger [1001]; concierto [1456]; premio [1090]; además [155]; gente [137]; genial [2890]; permitir [218]; decidir [368]; compartir [579]; fuerte² [435] salir [114]; perder [195]; recoger [828]; entrada [767]; billete [2992]; conocer [128]; ofrecer [351]; conocido [759]; ambiente [729]; zona [359]; directo [1029]; tener lugar [lugar-144]; lado [214]; así que [que-3]; (a) pie [365]; julio [659]; norte [624]; España [N/A]; ¿cómo? [151]; isla [810]; pequeño [202]; centro [316]; plaza [806]; el, la [1]; hermano [333]; hermana [3409]; río [496]; hermoso [980]; naturaleza [712]; actividad [344]; comida [906]; comer [347]; correr [343]; playa [1475]; descubrir [414]; parte¹ [92]; calle [269]; barco [1384]; allí [197]; ¿dónde? [161]; ¿cuándo? [57]; (por) ¿qué? [50]; ¿quién? [289]</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0"/>
              <a:t>)</a:t>
            </a:r>
            <a:r>
              <a:rPr lang="en-GB" i="1"/>
              <a:t>. A frequency dictionary of Spanish: Core vocabulary for learners </a:t>
            </a:r>
            <a:r>
              <a:rPr lang="en-GB"/>
              <a:t>(2nd ed.). Routledge: London</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The frequency rankings for words that occur in this PowerPoint which have been</a:t>
            </a:r>
            <a:r>
              <a:rPr lang="en-GB" sz="1200" b="0" i="1" u="none" strike="noStrike">
                <a:solidFill>
                  <a:schemeClr val="dk1"/>
                </a:solidFill>
                <a:latin typeface="Calibri"/>
                <a:ea typeface="Calibri"/>
                <a:cs typeface="Calibri"/>
                <a:sym typeface="Calibri"/>
              </a:rPr>
              <a:t> previously</a:t>
            </a:r>
            <a:r>
              <a:rPr lang="en-GB" sz="1200" b="0" i="0" u="none" strike="noStrike">
                <a:solidFill>
                  <a:schemeClr val="dk1"/>
                </a:solidFill>
                <a:latin typeface="Calibri"/>
                <a:ea typeface="Calibri"/>
                <a:cs typeface="Calibri"/>
                <a:sym typeface="Calibri"/>
              </a:rPr>
              <a:t> introduced in NCELP resources are given in the NCELP SOW and in the resources that first introduced and formally re-visited those words. For any </a:t>
            </a:r>
            <a:r>
              <a:rPr lang="en-GB" sz="1200" b="0" i="1" u="none" strike="noStrike">
                <a:solidFill>
                  <a:schemeClr val="dk1"/>
                </a:solidFill>
                <a:latin typeface="Calibri"/>
                <a:ea typeface="Calibri"/>
                <a:cs typeface="Calibri"/>
                <a:sym typeface="Calibri"/>
              </a:rPr>
              <a:t>other </a:t>
            </a:r>
            <a:r>
              <a:rPr lang="en-GB" sz="1200" b="0" i="0" u="none" strike="noStrike">
                <a:solidFill>
                  <a:schemeClr val="dk1"/>
                </a:solidFill>
                <a:latin typeface="Calibri"/>
                <a:ea typeface="Calibri"/>
                <a:cs typeface="Calibri"/>
                <a:sym typeface="Calibri"/>
              </a:rPr>
              <a:t>words that occur incidentally in this PowerPoint, frequency rankings will be provided in the notes field wherever possible.</a:t>
            </a:r>
            <a:endParaRPr sz="1200" b="1"/>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496" name="Google Shape;4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Timing: </a:t>
            </a:r>
            <a:r>
              <a:rPr lang="en-GB" b="0"/>
              <a:t>5 minutes (12 slides)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productive oral recall of vocabulary revisited this week.</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look at prompt (the word or image in the centre).</a:t>
            </a:r>
            <a:endParaRPr/>
          </a:p>
          <a:p>
            <a:pPr marL="228600" lvl="0" indent="-228600" algn="l" rtl="0">
              <a:spcBef>
                <a:spcPts val="0"/>
              </a:spcBef>
              <a:spcAft>
                <a:spcPts val="0"/>
              </a:spcAft>
              <a:buClr>
                <a:schemeClr val="dk1"/>
              </a:buClr>
              <a:buSzPts val="1200"/>
              <a:buFont typeface="Calibri"/>
              <a:buAutoNum type="arabicPeriod"/>
            </a:pPr>
            <a:r>
              <a:rPr lang="en-GB" b="0"/>
              <a:t>They say the Spanish word aloud.</a:t>
            </a:r>
            <a:endParaRPr/>
          </a:p>
          <a:p>
            <a:pPr marL="228600" lvl="0" indent="-228600" algn="l" rtl="0">
              <a:spcBef>
                <a:spcPts val="0"/>
              </a:spcBef>
              <a:spcAft>
                <a:spcPts val="0"/>
              </a:spcAft>
              <a:buClr>
                <a:schemeClr val="dk1"/>
              </a:buClr>
              <a:buSzPts val="1200"/>
              <a:buFont typeface="Calibri"/>
              <a:buAutoNum type="arabicPeriod"/>
            </a:pPr>
            <a:r>
              <a:rPr lang="en-GB"/>
              <a:t>The teacher clicks anywhere on the screen to reveal the answer.</a:t>
            </a:r>
            <a:endParaRPr/>
          </a:p>
        </p:txBody>
      </p:sp>
      <p:sp>
        <p:nvSpPr>
          <p:cNvPr id="513" name="Google Shape;51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b="1"/>
          </a:p>
        </p:txBody>
      </p:sp>
      <p:sp>
        <p:nvSpPr>
          <p:cNvPr id="535" name="Google Shape;5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b="1"/>
          </a:p>
        </p:txBody>
      </p:sp>
      <p:sp>
        <p:nvSpPr>
          <p:cNvPr id="556" name="Google Shape;55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Starter</a:t>
            </a:r>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r>
              <a:rPr lang="en-GB" b="1"/>
              <a:t>Timing: </a:t>
            </a:r>
            <a:r>
              <a:rPr lang="en-GB" b="0"/>
              <a:t>3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Aims:</a:t>
            </a:r>
            <a:endParaRPr/>
          </a:p>
          <a:p>
            <a:pPr marL="0" lvl="0" indent="0" algn="l" rtl="0">
              <a:spcBef>
                <a:spcPts val="0"/>
              </a:spcBef>
              <a:spcAft>
                <a:spcPts val="0"/>
              </a:spcAft>
              <a:buNone/>
            </a:pPr>
            <a:r>
              <a:rPr lang="en-GB" b="0"/>
              <a:t>i) to engage students and allow them to</a:t>
            </a:r>
            <a:r>
              <a:rPr lang="en-GB" b="1"/>
              <a:t> </a:t>
            </a:r>
            <a:r>
              <a:rPr lang="en-GB"/>
              <a:t>identify the city we are going to talk about in this lesson.</a:t>
            </a:r>
            <a:endParaRPr/>
          </a:p>
          <a:p>
            <a:pPr marL="0" lvl="0" indent="0" algn="l" rtl="0">
              <a:spcBef>
                <a:spcPts val="0"/>
              </a:spcBef>
              <a:spcAft>
                <a:spcPts val="0"/>
              </a:spcAft>
              <a:buNone/>
            </a:pPr>
            <a:r>
              <a:rPr lang="en-GB"/>
              <a:t>ii) to practise some of the revisited Y7/Y8 vocabulary for this week, either receptively or productively.</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read out each sentence chorally in Spanish, translating the words in English into Spanish.</a:t>
            </a:r>
            <a:endParaRPr/>
          </a:p>
          <a:p>
            <a:pPr marL="228600" lvl="0" indent="-228600" algn="l" rtl="0">
              <a:spcBef>
                <a:spcPts val="0"/>
              </a:spcBef>
              <a:spcAft>
                <a:spcPts val="0"/>
              </a:spcAft>
              <a:buClr>
                <a:schemeClr val="dk1"/>
              </a:buClr>
              <a:buSzPts val="1200"/>
              <a:buFont typeface="Calibri"/>
              <a:buAutoNum type="arabicPeriod"/>
            </a:pPr>
            <a:r>
              <a:rPr lang="en-GB" b="0"/>
              <a:t>Encourage students to say which city it is out of all the options after reading sentence number six. The sentences allow students to narrow the options down to Gijón and San Sebastián as these are the only two cities on the map that are in the north of Spain and might have a beach. Last week, in 9.1.1.1, students also learnt a little about San Sebastián which may also help them (e.g., the fact that San Sebastián has a beach, and also that it is located in the Basque Country, an autonomous community where two languages are spoken). This slide aims to engage students (and practise vocabulary), rather than to test them.</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GB" b="1"/>
              <a:t>Notes: </a:t>
            </a:r>
            <a:endParaRPr/>
          </a:p>
          <a:p>
            <a:pPr marL="228600" lvl="0" indent="-228600" algn="l" rtl="0">
              <a:spcBef>
                <a:spcPts val="0"/>
              </a:spcBef>
              <a:spcAft>
                <a:spcPts val="0"/>
              </a:spcAft>
              <a:buClr>
                <a:schemeClr val="dk1"/>
              </a:buClr>
              <a:buSzPts val="1200"/>
              <a:buFont typeface="Calibri"/>
              <a:buAutoNum type="arabicPeriod"/>
            </a:pPr>
            <a:r>
              <a:rPr lang="en-GB" b="0"/>
              <a:t>Teachers can delete the box with the Spanish words in higher-achieving classes. This would allow for productive (rather than receptive) vocabulary revisiting.</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In Galician, ‘Orense’ is spelt ‘Ourense’.</a:t>
            </a:r>
            <a:endParaRPr/>
          </a:p>
        </p:txBody>
      </p:sp>
      <p:sp>
        <p:nvSpPr>
          <p:cNvPr id="144" name="Google Shape;1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b="1"/>
          </a:p>
        </p:txBody>
      </p:sp>
      <p:sp>
        <p:nvSpPr>
          <p:cNvPr id="578" name="Google Shape;57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599" name="Google Shape;59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b="1"/>
          </a:p>
        </p:txBody>
      </p:sp>
      <p:sp>
        <p:nvSpPr>
          <p:cNvPr id="622" name="Google Shape;62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643" name="Google Shape;64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664" name="Google Shape;66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686" name="Google Shape;68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707" name="Google Shape;70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728" name="Google Shape;7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revision</a:t>
            </a:r>
            <a:endParaRPr/>
          </a:p>
          <a:p>
            <a:pPr marL="0" lvl="0" indent="0" algn="l" rtl="0">
              <a:spcBef>
                <a:spcPts val="0"/>
              </a:spcBef>
              <a:spcAft>
                <a:spcPts val="0"/>
              </a:spcAft>
              <a:buNone/>
            </a:pPr>
            <a:endParaRPr b="1"/>
          </a:p>
        </p:txBody>
      </p:sp>
      <p:sp>
        <p:nvSpPr>
          <p:cNvPr id="750" name="Google Shape;75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recap </a:t>
            </a:r>
            <a:r>
              <a:rPr lang="en-GB" sz="1200" b="0">
                <a:solidFill>
                  <a:schemeClr val="dk1"/>
                </a:solidFill>
                <a:latin typeface="Calibri"/>
                <a:ea typeface="Calibri"/>
                <a:cs typeface="Calibri"/>
                <a:sym typeface="Calibri"/>
              </a:rPr>
              <a:t>1</a:t>
            </a:r>
            <a:r>
              <a:rPr lang="en-GB" sz="1200" b="0" baseline="30000">
                <a:solidFill>
                  <a:schemeClr val="dk1"/>
                </a:solidFill>
                <a:latin typeface="Calibri"/>
                <a:ea typeface="Calibri"/>
                <a:cs typeface="Calibri"/>
                <a:sym typeface="Calibri"/>
              </a:rPr>
              <a:t>st</a:t>
            </a:r>
            <a:r>
              <a:rPr lang="en-GB" sz="1200" b="0">
                <a:solidFill>
                  <a:schemeClr val="dk1"/>
                </a:solidFill>
                <a:latin typeface="Calibri"/>
                <a:ea typeface="Calibri"/>
                <a:cs typeface="Calibri"/>
                <a:sym typeface="Calibri"/>
              </a:rPr>
              <a:t> and 3</a:t>
            </a:r>
            <a:r>
              <a:rPr lang="en-GB" sz="1200" b="0" baseline="30000">
                <a:solidFill>
                  <a:schemeClr val="dk1"/>
                </a:solidFill>
                <a:latin typeface="Calibri"/>
                <a:ea typeface="Calibri"/>
                <a:cs typeface="Calibri"/>
                <a:sym typeface="Calibri"/>
              </a:rPr>
              <a:t>rd</a:t>
            </a:r>
            <a:r>
              <a:rPr lang="en-GB" sz="1200" b="0">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person singular form of preterite tense for –er/-ir verbs (-í) and (-ió).</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Go through the grammar explanation with students, revealing each new sentence on a mouse click.</a:t>
            </a:r>
            <a:endParaRPr b="0"/>
          </a:p>
        </p:txBody>
      </p:sp>
      <p:sp>
        <p:nvSpPr>
          <p:cNvPr id="771" name="Google Shape;77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Vocabulary practice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Timing: </a:t>
            </a:r>
            <a:r>
              <a:rPr lang="en-GB" b="0"/>
              <a:t>6</a:t>
            </a:r>
            <a:r>
              <a:rPr lang="en-GB"/>
              <a:t> mins</a:t>
            </a:r>
            <a:endParaRPr/>
          </a:p>
          <a:p>
            <a:pPr marL="0" lvl="0" indent="0" algn="l" rtl="0">
              <a:spcBef>
                <a:spcPts val="0"/>
              </a:spcBef>
              <a:spcAft>
                <a:spcPts val="0"/>
              </a:spcAft>
              <a:buNone/>
            </a:pPr>
            <a:endParaRPr/>
          </a:p>
          <a:p>
            <a:pPr marL="0" lvl="0" indent="0" algn="l" rtl="0">
              <a:spcBef>
                <a:spcPts val="0"/>
              </a:spcBef>
              <a:spcAft>
                <a:spcPts val="0"/>
              </a:spcAft>
              <a:buNone/>
            </a:pPr>
            <a:r>
              <a:rPr lang="en-GB" b="1"/>
              <a:t>Aims: </a:t>
            </a:r>
            <a:endParaRPr/>
          </a:p>
          <a:p>
            <a:pPr marL="0" lvl="0" indent="0" algn="l" rtl="0">
              <a:spcBef>
                <a:spcPts val="0"/>
              </a:spcBef>
              <a:spcAft>
                <a:spcPts val="0"/>
              </a:spcAft>
              <a:buNone/>
            </a:pPr>
            <a:r>
              <a:rPr lang="en-GB" b="0"/>
              <a:t>i) t</a:t>
            </a:r>
            <a:r>
              <a:rPr lang="en-GB"/>
              <a:t>o practise some of this week’s revisited vocabulary receptively.</a:t>
            </a:r>
            <a:endParaRPr/>
          </a:p>
          <a:p>
            <a:pPr marL="0" lvl="0" indent="0" algn="l" rtl="0">
              <a:spcBef>
                <a:spcPts val="0"/>
              </a:spcBef>
              <a:spcAft>
                <a:spcPts val="0"/>
              </a:spcAft>
              <a:buNone/>
            </a:pPr>
            <a:r>
              <a:rPr lang="en-GB"/>
              <a:t>ii) to learn more about San Sebastián.</a:t>
            </a:r>
            <a:endParaRPr/>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Before the activity, explain the meaning of the word ‘funicular’. Many students will not know what it means, even though the same word is used in English and Spanish. It is a railway that goes up a steep mountainside, sometimes in a straight line, with two passenger cars that are counterbalanced (when one goes up, the other goes down). It is a common transportation system in the Alps and other mountainous places. </a:t>
            </a:r>
            <a:endParaRPr b="0"/>
          </a:p>
          <a:p>
            <a:pPr marL="0" lvl="0" indent="0" algn="l" rtl="0">
              <a:spcBef>
                <a:spcPts val="0"/>
              </a:spcBef>
              <a:spcAft>
                <a:spcPts val="0"/>
              </a:spcAft>
              <a:buClr>
                <a:schemeClr val="dk1"/>
              </a:buClr>
              <a:buSzPts val="1200"/>
              <a:buFont typeface="Calibri"/>
              <a:buNone/>
            </a:pPr>
            <a:r>
              <a:rPr lang="en-GB"/>
              <a:t>2. Students read the text. </a:t>
            </a:r>
            <a:endParaRPr/>
          </a:p>
          <a:p>
            <a:pPr marL="0" lvl="0" indent="0" algn="l" rtl="0">
              <a:spcBef>
                <a:spcPts val="0"/>
              </a:spcBef>
              <a:spcAft>
                <a:spcPts val="0"/>
              </a:spcAft>
              <a:buClr>
                <a:schemeClr val="dk1"/>
              </a:buClr>
              <a:buSzPts val="1200"/>
              <a:buFont typeface="Calibri"/>
              <a:buNone/>
            </a:pPr>
            <a:r>
              <a:rPr lang="en-GB"/>
              <a:t>3. Students work individually or in pairs to answer the questions in English.</a:t>
            </a:r>
            <a:endParaRPr/>
          </a:p>
          <a:p>
            <a:pPr marL="0" lvl="0" indent="0" algn="l" rtl="0">
              <a:spcBef>
                <a:spcPts val="0"/>
              </a:spcBef>
              <a:spcAft>
                <a:spcPts val="0"/>
              </a:spcAft>
              <a:buClr>
                <a:schemeClr val="dk1"/>
              </a:buClr>
              <a:buSzPts val="1200"/>
              <a:buFont typeface="Calibri"/>
              <a:buNone/>
            </a:pPr>
            <a:r>
              <a:rPr lang="en-GB"/>
              <a:t>4. Answers can be checked orally in English, with reference to the Spanish in the text. Some model answers are provided below, but students may of course word these slightly differently.</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Note: </a:t>
            </a:r>
            <a:endParaRPr/>
          </a:p>
          <a:p>
            <a:pPr marL="0" lvl="0" indent="0" algn="l" rtl="0">
              <a:spcBef>
                <a:spcPts val="0"/>
              </a:spcBef>
              <a:spcAft>
                <a:spcPts val="0"/>
              </a:spcAft>
              <a:buClr>
                <a:schemeClr val="dk1"/>
              </a:buClr>
              <a:buSzPts val="1200"/>
              <a:buFont typeface="Calibri"/>
              <a:buNone/>
            </a:pPr>
            <a:r>
              <a:rPr lang="en-GB" b="0"/>
              <a:t>1. An </a:t>
            </a:r>
            <a:r>
              <a:rPr lang="en-GB"/>
              <a:t>additional use of the text would be to use it for a paired read aloud. It could also be used for a dictation or note-taking task.</a:t>
            </a:r>
            <a:endParaRPr/>
          </a:p>
          <a:p>
            <a:pPr marL="0" lvl="0" indent="0" algn="l" rtl="0">
              <a:spcBef>
                <a:spcPts val="0"/>
              </a:spcBef>
              <a:spcAft>
                <a:spcPts val="0"/>
              </a:spcAft>
              <a:buClr>
                <a:schemeClr val="dk1"/>
              </a:buClr>
              <a:buSzPts val="1200"/>
              <a:buFont typeface="Calibri"/>
              <a:buNone/>
            </a:pPr>
            <a:r>
              <a:rPr lang="en-GB"/>
              <a:t>2. In this text, ‘disfrutar’ is followed by ‘de’. It has in other texts been seen as a transitive verb (i.e. without ‘de’). We recommend explaining to students that it may be used either with or without a preposition.</a:t>
            </a:r>
            <a:endParaRPr/>
          </a:p>
          <a:p>
            <a:pPr marL="0" lvl="0" indent="0" algn="l" rtl="0">
              <a:spcBef>
                <a:spcPts val="0"/>
              </a:spcBef>
              <a:spcAft>
                <a:spcPts val="0"/>
              </a:spcAft>
              <a:buClr>
                <a:schemeClr val="dk1"/>
              </a:buClr>
              <a:buSzPts val="1200"/>
              <a:buFont typeface="Calibri"/>
              <a:buNone/>
            </a:pPr>
            <a:r>
              <a:rPr lang="en-GB"/>
              <a:t>https://www.rae.es/dpd/disfrutar</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Answers:</a:t>
            </a:r>
            <a:endParaRPr/>
          </a:p>
          <a:p>
            <a:pPr marL="228600" lvl="0" indent="-228600" algn="l" rtl="0">
              <a:spcBef>
                <a:spcPts val="0"/>
              </a:spcBef>
              <a:spcAft>
                <a:spcPts val="0"/>
              </a:spcAft>
              <a:buClr>
                <a:schemeClr val="dk1"/>
              </a:buClr>
              <a:buSzPts val="1200"/>
              <a:buFont typeface="Calibri"/>
              <a:buAutoNum type="arabicPeriod"/>
            </a:pPr>
            <a:r>
              <a:rPr lang="en-GB"/>
              <a:t>You can spend time in nature because there are beautiful beaches and a beautiful river. (P</a:t>
            </a:r>
            <a:r>
              <a:rPr lang="en-GB" sz="1200" i="1">
                <a:solidFill>
                  <a:srgbClr val="002060"/>
                </a:solidFill>
              </a:rPr>
              <a:t>uedes pasar tiempo en la naturaleza, porque hay unas playas y un río hermosos.</a:t>
            </a:r>
            <a:r>
              <a:rPr lang="en-GB" sz="1200">
                <a:solidFill>
                  <a:srgbClr val="002060"/>
                </a:solidFill>
              </a:rPr>
              <a:t>)</a:t>
            </a:r>
            <a:endParaRPr/>
          </a:p>
          <a:p>
            <a:pPr marL="228600" lvl="0" indent="-228600" algn="l" rtl="0">
              <a:spcBef>
                <a:spcPts val="0"/>
              </a:spcBef>
              <a:spcAft>
                <a:spcPts val="0"/>
              </a:spcAft>
              <a:buClr>
                <a:schemeClr val="dk1"/>
              </a:buClr>
              <a:buSzPts val="1200"/>
              <a:buFont typeface="Calibri"/>
              <a:buAutoNum type="arabicPeriod"/>
            </a:pPr>
            <a:r>
              <a:rPr lang="en-GB"/>
              <a:t>You can eat traditional food in the old part of the city. </a:t>
            </a:r>
            <a:r>
              <a:rPr lang="en-GB" i="1"/>
              <a:t>(Por la tarde puedes comer la </a:t>
            </a:r>
            <a:r>
              <a:rPr lang="en-GB" sz="1200" i="1">
                <a:solidFill>
                  <a:srgbClr val="002060"/>
                </a:solidFill>
              </a:rPr>
              <a:t>comida tradicional en la parte vieja.)</a:t>
            </a:r>
            <a:endParaRPr i="1"/>
          </a:p>
          <a:p>
            <a:pPr marL="228600" lvl="0" indent="-228600" algn="l" rtl="0">
              <a:spcBef>
                <a:spcPts val="0"/>
              </a:spcBef>
              <a:spcAft>
                <a:spcPts val="0"/>
              </a:spcAft>
              <a:buClr>
                <a:schemeClr val="dk1"/>
              </a:buClr>
              <a:buSzPts val="1200"/>
              <a:buFont typeface="Calibri"/>
              <a:buAutoNum type="arabicPeriod"/>
            </a:pPr>
            <a:r>
              <a:rPr lang="en-GB"/>
              <a:t>You can make the most of the atmosphere in the centre. </a:t>
            </a:r>
            <a:r>
              <a:rPr lang="en-GB" i="1"/>
              <a:t>(Por la </a:t>
            </a:r>
            <a:r>
              <a:rPr lang="en-GB" sz="1200" i="1">
                <a:solidFill>
                  <a:srgbClr val="002060"/>
                </a:solidFill>
              </a:rPr>
              <a:t>noche puedes aprovechar el ambiente en la zona del centro.)</a:t>
            </a:r>
            <a:endParaRPr/>
          </a:p>
          <a:p>
            <a:pPr marL="228600" lvl="0" indent="-228600" algn="l" rtl="0">
              <a:spcBef>
                <a:spcPts val="0"/>
              </a:spcBef>
              <a:spcAft>
                <a:spcPts val="0"/>
              </a:spcAft>
              <a:buClr>
                <a:schemeClr val="dk1"/>
              </a:buClr>
              <a:buSzPts val="1200"/>
              <a:buFont typeface="Calibri"/>
              <a:buAutoNum type="arabicPeriod"/>
            </a:pPr>
            <a:r>
              <a:rPr lang="en-GB"/>
              <a:t>You can enjoy the beautiful views. </a:t>
            </a:r>
            <a:r>
              <a:rPr lang="en-GB" i="1"/>
              <a:t>(P</a:t>
            </a:r>
            <a:r>
              <a:rPr lang="en-GB" sz="1200" i="1">
                <a:solidFill>
                  <a:srgbClr val="002060"/>
                </a:solidFill>
              </a:rPr>
              <a:t>uedes subir a la montaña […] para disfrutar de unas vistas preciosas.)</a:t>
            </a:r>
            <a:endParaRPr/>
          </a:p>
          <a:p>
            <a:pPr marL="228600" lvl="0" indent="-228600" algn="l" rtl="0">
              <a:spcBef>
                <a:spcPts val="0"/>
              </a:spcBef>
              <a:spcAft>
                <a:spcPts val="0"/>
              </a:spcAft>
              <a:buClr>
                <a:schemeClr val="dk1"/>
              </a:buClr>
              <a:buSzPts val="1200"/>
              <a:buFont typeface="Calibri"/>
              <a:buAutoNum type="arabicPeriod"/>
            </a:pPr>
            <a:r>
              <a:rPr lang="en-GB"/>
              <a:t>The monuments, old buildings, music and cinema festivals and football matches. (…</a:t>
            </a:r>
            <a:r>
              <a:rPr lang="en-GB" i="1"/>
              <a:t>con</a:t>
            </a:r>
            <a:r>
              <a:rPr lang="en-GB"/>
              <a:t> </a:t>
            </a:r>
            <a:r>
              <a:rPr lang="en-GB" sz="1200" i="1">
                <a:solidFill>
                  <a:srgbClr val="002060"/>
                </a:solidFill>
              </a:rPr>
              <a:t>muchos monumentos, edificios antiguos y festivales de cine y música. Además, si te gusta el fútbol puedes ver un partido del equipo de la zona.)</a:t>
            </a:r>
            <a:endParaRPr i="1"/>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a:t>Photo</a:t>
            </a:r>
            <a:r>
              <a:rPr lang="en-GB" baseline="0"/>
              <a:t> of Isla De Santa Clara on P</a:t>
            </a:r>
            <a:r>
              <a:rPr lang="en-GB"/>
              <a:t>ixabay.com (no attribution required)</a:t>
            </a:r>
          </a:p>
          <a:p>
            <a:pPr marL="0" lvl="0" indent="0" algn="l" rtl="0">
              <a:spcBef>
                <a:spcPts val="0"/>
              </a:spcBef>
              <a:spcAft>
                <a:spcPts val="0"/>
              </a:spcAft>
              <a:buClr>
                <a:schemeClr val="dk1"/>
              </a:buClr>
              <a:buSzPts val="1200"/>
              <a:buFont typeface="Calibri"/>
              <a:buNone/>
            </a:pPr>
            <a:r>
              <a:rPr lang="en-GB"/>
              <a:t>https://pixabay.com/es/photos/isla-santa-clara-primavera-104732/</a:t>
            </a:r>
          </a:p>
          <a:p>
            <a:pPr marL="0" lvl="0" indent="0" algn="l" rtl="0">
              <a:spcBef>
                <a:spcPts val="0"/>
              </a:spcBef>
              <a:spcAft>
                <a:spcPts val="0"/>
              </a:spcAft>
              <a:buClr>
                <a:schemeClr val="dk1"/>
              </a:buClr>
              <a:buSzPts val="1200"/>
              <a:buFont typeface="Calibri"/>
              <a:buNone/>
            </a:pPr>
            <a:endParaRPr lang="en-GB"/>
          </a:p>
          <a:p>
            <a:pPr marL="0" lvl="0" indent="0" algn="l" rtl="0">
              <a:spcBef>
                <a:spcPts val="0"/>
              </a:spcBef>
              <a:spcAft>
                <a:spcPts val="0"/>
              </a:spcAft>
              <a:buClr>
                <a:schemeClr val="dk1"/>
              </a:buClr>
              <a:buSzPts val="1200"/>
              <a:buFont typeface="Calibri"/>
              <a:buNone/>
            </a:pPr>
            <a:r>
              <a:rPr lang="en-GB"/>
              <a:t>Photo of</a:t>
            </a:r>
            <a:r>
              <a:rPr lang="en-GB" baseline="0"/>
              <a:t> funicular by Raimundo Pastor, own work, </a:t>
            </a:r>
            <a:r>
              <a:rPr lang="es-ES" baseline="0"/>
              <a:t>CC BY-SA 4.0, https://commons.wikimedia.org/w/index.php?curid=41992294</a:t>
            </a:r>
            <a:endParaRPr lang="en-GB" baseline="0"/>
          </a:p>
          <a:p>
            <a:pPr marL="0" lvl="0" indent="0" algn="l" rtl="0">
              <a:spcBef>
                <a:spcPts val="0"/>
              </a:spcBef>
              <a:spcAft>
                <a:spcPts val="0"/>
              </a:spcAft>
              <a:buClr>
                <a:schemeClr val="dk1"/>
              </a:buClr>
              <a:buSzPts val="1200"/>
              <a:buFont typeface="Calibri"/>
              <a:buNone/>
            </a:pPr>
            <a:endParaRPr lang="en-GB"/>
          </a:p>
          <a:p>
            <a:pPr marL="0" lvl="0" indent="0" algn="l" rtl="0">
              <a:spcBef>
                <a:spcPts val="0"/>
              </a:spcBef>
              <a:spcAft>
                <a:spcPts val="0"/>
              </a:spcAft>
              <a:buClr>
                <a:schemeClr val="dk1"/>
              </a:buClr>
              <a:buSzPts val="1200"/>
              <a:buFont typeface="Calibri"/>
              <a:buNone/>
            </a:pPr>
            <a:r>
              <a:rPr lang="en-GB"/>
              <a:t>Photo</a:t>
            </a:r>
            <a:r>
              <a:rPr lang="en-GB" baseline="0"/>
              <a:t> of Real Sociedad by </a:t>
            </a:r>
            <a:r>
              <a:rPr lang="az-Cyrl-AZ" sz="1200" b="0" i="0" u="none" strike="noStrike" cap="none">
                <a:solidFill>
                  <a:schemeClr val="dk1"/>
                </a:solidFill>
                <a:effectLst/>
                <a:latin typeface="Calibri"/>
                <a:ea typeface="Calibri"/>
                <a:cs typeface="Calibri"/>
                <a:sym typeface="Calibri"/>
              </a:rPr>
              <a:t>Кирилл Венедиктов</a:t>
            </a:r>
            <a:r>
              <a:rPr lang="en-GB" sz="1200" b="0" i="0" u="none" strike="noStrike" cap="none">
                <a:solidFill>
                  <a:schemeClr val="dk1"/>
                </a:solidFill>
                <a:effectLst/>
                <a:latin typeface="Calibri"/>
                <a:ea typeface="Calibri"/>
                <a:cs typeface="Calibri"/>
                <a:sym typeface="Calibri"/>
              </a:rPr>
              <a:t> with permission fron soccer.ru. File licensed under CC BY-SA</a:t>
            </a:r>
            <a:r>
              <a:rPr lang="en-GB" sz="1200" b="0" i="0" u="none" strike="noStrike" cap="none" baseline="0">
                <a:solidFill>
                  <a:schemeClr val="dk1"/>
                </a:solidFill>
                <a:effectLst/>
                <a:latin typeface="Calibri"/>
                <a:ea typeface="Calibri"/>
                <a:cs typeface="Calibri"/>
                <a:sym typeface="Calibri"/>
              </a:rPr>
              <a:t> 3.0,</a:t>
            </a:r>
            <a:r>
              <a:rPr lang="en-GB" baseline="0"/>
              <a:t> https://commons.wikimedia.org/wiki/File:ZENIT_VS._REAL_SOCIEDAD_3_-_1_(1).jpg#filelinks</a:t>
            </a:r>
            <a:endParaRPr lang="en-GB"/>
          </a:p>
          <a:p>
            <a:pPr marL="0" lvl="0" indent="0" algn="l" rtl="0">
              <a:spcBef>
                <a:spcPts val="0"/>
              </a:spcBef>
              <a:spcAft>
                <a:spcPts val="0"/>
              </a:spcAft>
              <a:buClr>
                <a:schemeClr val="dk1"/>
              </a:buClr>
              <a:buSzPts val="1200"/>
              <a:buFont typeface="Calibri"/>
              <a:buNone/>
            </a:pPr>
            <a:endParaRPr lang="en-GB"/>
          </a:p>
          <a:p>
            <a:pPr marL="0" lvl="0" indent="0" algn="l" rtl="0">
              <a:spcBef>
                <a:spcPts val="0"/>
              </a:spcBef>
              <a:spcAft>
                <a:spcPts val="0"/>
              </a:spcAft>
              <a:buClr>
                <a:schemeClr val="dk1"/>
              </a:buClr>
              <a:buSzPts val="1200"/>
              <a:buFont typeface="Calibri"/>
              <a:buNone/>
            </a:pPr>
            <a:endParaRPr lang="en-GB"/>
          </a:p>
          <a:p>
            <a:pPr marL="0" lvl="0" indent="0" algn="l" rtl="0">
              <a:spcBef>
                <a:spcPts val="0"/>
              </a:spcBef>
              <a:spcAft>
                <a:spcPts val="0"/>
              </a:spcAft>
              <a:buClr>
                <a:schemeClr val="dk1"/>
              </a:buClr>
              <a:buSzPts val="1200"/>
              <a:buFont typeface="Calibri"/>
              <a:buNone/>
            </a:pPr>
            <a:endParaRPr/>
          </a:p>
        </p:txBody>
      </p:sp>
      <p:sp>
        <p:nvSpPr>
          <p:cNvPr id="191" name="Google Shape;19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2</a:t>
            </a:r>
            <a:r>
              <a:rPr lang="en-GB"/>
              <a:t> minutes</a:t>
            </a:r>
            <a:endParaRPr b="1"/>
          </a:p>
          <a:p>
            <a:pPr marL="0" lvl="0" indent="0" algn="l" rtl="0">
              <a:spcBef>
                <a:spcPts val="0"/>
              </a:spcBef>
              <a:spcAft>
                <a:spcPts val="0"/>
              </a:spcAft>
              <a:buNone/>
            </a:pPr>
            <a:endParaRPr/>
          </a:p>
          <a:p>
            <a:pPr marL="0" lvl="0" indent="0" algn="l" rtl="0">
              <a:spcBef>
                <a:spcPts val="0"/>
              </a:spcBef>
              <a:spcAft>
                <a:spcPts val="0"/>
              </a:spcAft>
              <a:buNone/>
            </a:pPr>
            <a:r>
              <a:rPr lang="en-GB" b="1"/>
              <a:t>Aim: </a:t>
            </a:r>
            <a:r>
              <a:rPr lang="en-GB"/>
              <a:t>to refresh understanding of seven previously taught question words ahead of the next activity.</a:t>
            </a:r>
            <a:endParaRPr/>
          </a:p>
          <a:p>
            <a:pPr marL="0" lvl="0" indent="0" algn="l" rtl="0">
              <a:spcBef>
                <a:spcPts val="0"/>
              </a:spcBef>
              <a:spcAft>
                <a:spcPts val="0"/>
              </a:spcAft>
              <a:buNone/>
            </a:pPr>
            <a:br>
              <a:rPr lang="en-GB"/>
            </a:br>
            <a:r>
              <a:rPr lang="en-GB" b="1"/>
              <a:t>Procedure: </a:t>
            </a:r>
            <a:endParaRPr/>
          </a:p>
          <a:p>
            <a:pPr marL="228600" lvl="0" indent="-228600" algn="l" rtl="0">
              <a:spcBef>
                <a:spcPts val="0"/>
              </a:spcBef>
              <a:spcAft>
                <a:spcPts val="0"/>
              </a:spcAft>
              <a:buClr>
                <a:schemeClr val="dk1"/>
              </a:buClr>
              <a:buSzPts val="1200"/>
              <a:buFont typeface="Calibri"/>
              <a:buAutoNum type="arabicPeriod"/>
            </a:pPr>
            <a:r>
              <a:rPr lang="en-GB"/>
              <a:t>Ask students to volunteer answers orally, in chorus. </a:t>
            </a:r>
            <a:endParaRPr/>
          </a:p>
          <a:p>
            <a:pPr marL="228600" lvl="0" indent="-228600" algn="l" rtl="0">
              <a:spcBef>
                <a:spcPts val="0"/>
              </a:spcBef>
              <a:spcAft>
                <a:spcPts val="0"/>
              </a:spcAft>
              <a:buClr>
                <a:schemeClr val="dk1"/>
              </a:buClr>
              <a:buSzPts val="1200"/>
              <a:buFont typeface="Calibri"/>
              <a:buAutoNum type="arabicPeriod"/>
            </a:pPr>
            <a:r>
              <a:rPr lang="en-GB"/>
              <a:t>Click for the Spanish word to float to the correct English word.</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Note:</a:t>
            </a:r>
            <a:endParaRPr/>
          </a:p>
          <a:p>
            <a:pPr marL="0" lvl="0" indent="0" algn="l" rtl="0">
              <a:spcBef>
                <a:spcPts val="0"/>
              </a:spcBef>
              <a:spcAft>
                <a:spcPts val="0"/>
              </a:spcAft>
              <a:buClr>
                <a:schemeClr val="dk1"/>
              </a:buClr>
              <a:buSzPts val="1200"/>
              <a:buFont typeface="Calibri"/>
              <a:buNone/>
            </a:pPr>
            <a:r>
              <a:rPr lang="en-GB"/>
              <a:t>On the next slide there is another version of this activity without the answers at the bottom (a more challenging version). Teachers can choose which to do.</a:t>
            </a:r>
            <a:endParaRPr/>
          </a:p>
        </p:txBody>
      </p:sp>
      <p:sp>
        <p:nvSpPr>
          <p:cNvPr id="799" name="Google Shape;79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ALTERNATIVE</a:t>
            </a:r>
            <a:endParaRPr/>
          </a:p>
          <a:p>
            <a:pPr marL="0" lvl="0" indent="0" algn="l" rtl="0">
              <a:spcBef>
                <a:spcPts val="0"/>
              </a:spcBef>
              <a:spcAft>
                <a:spcPts val="0"/>
              </a:spcAft>
              <a:buNone/>
            </a:pPr>
            <a:r>
              <a:rPr lang="en-GB" b="0"/>
              <a:t>Here students have to recall the question words themselves. Teachers </a:t>
            </a:r>
            <a:r>
              <a:rPr lang="en-GB"/>
              <a:t>ask students to provide the answers orally, in chorus. </a:t>
            </a:r>
            <a:endParaRPr/>
          </a:p>
        </p:txBody>
      </p:sp>
      <p:sp>
        <p:nvSpPr>
          <p:cNvPr id="850" name="Google Shape;85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Grammar recap slide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Timing: </a:t>
            </a:r>
            <a:r>
              <a:rPr lang="en-GB"/>
              <a:t>1 minute</a:t>
            </a:r>
            <a:endParaRPr/>
          </a:p>
          <a:p>
            <a:pPr marL="0" lvl="0" indent="0" algn="l" rtl="0">
              <a:spcBef>
                <a:spcPts val="0"/>
              </a:spcBef>
              <a:spcAft>
                <a:spcPts val="0"/>
              </a:spcAft>
              <a:buNone/>
            </a:pPr>
            <a:endParaRPr/>
          </a:p>
          <a:p>
            <a:pPr marL="0" lvl="0" indent="0" algn="l" rtl="0">
              <a:spcBef>
                <a:spcPts val="0"/>
              </a:spcBef>
              <a:spcAft>
                <a:spcPts val="0"/>
              </a:spcAft>
              <a:buNone/>
            </a:pPr>
            <a:r>
              <a:rPr lang="en-GB" b="1"/>
              <a:t>Aim: </a:t>
            </a:r>
            <a:r>
              <a:rPr lang="en-GB"/>
              <a:t>to remind students of English vs Spanish question formation differences, in particular the use of the auxiliary ‘do’ (which becomes ‘did’ in past).</a:t>
            </a:r>
            <a:endParaRPr/>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Click to reveal each part of the explanation.</a:t>
            </a:r>
            <a:endParaRPr/>
          </a:p>
        </p:txBody>
      </p:sp>
      <p:sp>
        <p:nvSpPr>
          <p:cNvPr id="893" name="Google Shape;89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Reading and listening activity</a:t>
            </a: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a:t>
            </a:r>
            <a:r>
              <a:rPr lang="en-GB" b="1" dirty="0"/>
              <a:t> </a:t>
            </a:r>
            <a:r>
              <a:rPr lang="en-GB" b="0" dirty="0"/>
              <a:t>mins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Aims: </a:t>
            </a:r>
            <a:endParaRPr dirty="0"/>
          </a:p>
          <a:p>
            <a:pPr marL="0" lvl="0" indent="0" algn="l" rtl="0">
              <a:spcBef>
                <a:spcPts val="0"/>
              </a:spcBef>
              <a:spcAft>
                <a:spcPts val="0"/>
              </a:spcAft>
              <a:buNone/>
            </a:pPr>
            <a:r>
              <a:rPr lang="en-GB" b="0" dirty="0" err="1"/>
              <a:t>i</a:t>
            </a:r>
            <a:r>
              <a:rPr lang="en-GB" b="0" dirty="0"/>
              <a:t>) to consolidate understanding of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verb endings for </a:t>
            </a:r>
            <a:r>
              <a:rPr lang="en-GB" b="0" dirty="0" err="1"/>
              <a:t>preterite</a:t>
            </a:r>
            <a:r>
              <a:rPr lang="en-GB" b="0" dirty="0"/>
              <a:t> and question words (receptive mode, written modality).</a:t>
            </a:r>
            <a:endParaRPr b="0" dirty="0"/>
          </a:p>
          <a:p>
            <a:pPr marL="0" lvl="0" indent="0" algn="l" rtl="0">
              <a:spcBef>
                <a:spcPts val="0"/>
              </a:spcBef>
              <a:spcAft>
                <a:spcPts val="0"/>
              </a:spcAft>
              <a:buNone/>
            </a:pPr>
            <a:r>
              <a:rPr lang="en-GB" b="0" dirty="0"/>
              <a:t>ii) to consolidate understanding of other vocabulary (receptive mode, oral and written modalities).</a:t>
            </a:r>
            <a:endParaRPr b="0"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Students read each sentence and decide on the person referred to.</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each answer to the first part of the activity. Elicit oral translations of the questions in English to check understanding.</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Students then listen to the responses (A, B, C...) and decide which question the answer must refer to.</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students about the difference in meaning between ‘entrada’ (ticket for a venue or event) and ‘</a:t>
            </a:r>
            <a:r>
              <a:rPr lang="en-GB" b="0" dirty="0" err="1"/>
              <a:t>billete</a:t>
            </a:r>
            <a:r>
              <a:rPr lang="en-GB" b="0" dirty="0"/>
              <a:t>’ (ticket for transport). Although students have not yet learnt further meanings, they may be interested to know that ‘</a:t>
            </a:r>
            <a:r>
              <a:rPr lang="en-GB" b="0" dirty="0" err="1"/>
              <a:t>billete</a:t>
            </a:r>
            <a:r>
              <a:rPr lang="en-GB" b="0" dirty="0"/>
              <a:t>’ can also mean ‘banknote’ in other contexts.</a:t>
            </a:r>
            <a:endParaRPr b="0" dirty="0"/>
          </a:p>
          <a:p>
            <a:pPr marL="228600" marR="0" lvl="0" indent="-15240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alternatively, answers could be checked after both parts of the activity have been done. This may suit a higher-achieving group. </a:t>
            </a:r>
            <a:endParaRPr b="0" dirty="0"/>
          </a:p>
          <a:p>
            <a:pPr marL="228600" marR="0" lvl="0" indent="-15240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lphaUcPeriod"/>
            </a:pPr>
            <a:r>
              <a:rPr lang="en-GB" b="0" dirty="0"/>
              <a:t>El </a:t>
            </a:r>
            <a:r>
              <a:rPr lang="en-GB" b="0" dirty="0" err="1"/>
              <a:t>doce</a:t>
            </a:r>
            <a:r>
              <a:rPr lang="en-GB" b="0" dirty="0"/>
              <a:t> de </a:t>
            </a:r>
            <a:r>
              <a:rPr lang="en-GB" b="0" dirty="0" err="1"/>
              <a:t>julio</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lphaUcPeriod"/>
            </a:pPr>
            <a:r>
              <a:rPr lang="en-GB" b="0" dirty="0"/>
              <a:t>La entrada para el </a:t>
            </a:r>
            <a:r>
              <a:rPr lang="en-GB" b="0" dirty="0" err="1"/>
              <a:t>concierto</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lphaUcPeriod"/>
            </a:pPr>
            <a:r>
              <a:rPr lang="en-GB" b="0" dirty="0" err="1"/>
              <a:t>En</a:t>
            </a:r>
            <a:r>
              <a:rPr lang="en-GB" b="0" dirty="0"/>
              <a:t> el </a:t>
            </a:r>
            <a:r>
              <a:rPr lang="en-GB" b="0" dirty="0" err="1"/>
              <a:t>centro</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lphaUcPeriod"/>
            </a:pPr>
            <a:r>
              <a:rPr lang="en-GB" b="0" dirty="0"/>
              <a:t>Mi prima.</a:t>
            </a:r>
            <a:endParaRPr dirty="0"/>
          </a:p>
          <a:p>
            <a:pPr marL="228600" marR="0" lvl="0" indent="-228600" algn="l" rtl="0">
              <a:lnSpc>
                <a:spcPct val="100000"/>
              </a:lnSpc>
              <a:spcBef>
                <a:spcPts val="0"/>
              </a:spcBef>
              <a:spcAft>
                <a:spcPts val="0"/>
              </a:spcAft>
              <a:buClr>
                <a:schemeClr val="dk1"/>
              </a:buClr>
              <a:buSzPts val="1200"/>
              <a:buFont typeface="Calibri"/>
              <a:buAutoNum type="alphaUcPeriod"/>
            </a:pPr>
            <a:r>
              <a:rPr lang="en-GB" b="0" dirty="0"/>
              <a:t>Para </a:t>
            </a:r>
            <a:r>
              <a:rPr lang="en-GB" b="0" dirty="0" err="1"/>
              <a:t>ver</a:t>
            </a:r>
            <a:r>
              <a:rPr lang="en-GB" b="0" dirty="0"/>
              <a:t> la </a:t>
            </a:r>
            <a:r>
              <a:rPr lang="en-GB" b="0" dirty="0" err="1"/>
              <a:t>isla</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lphaUcPeriod"/>
            </a:pPr>
            <a:r>
              <a:rPr lang="en-GB" b="0" dirty="0"/>
              <a:t>Dos: uno para mi </a:t>
            </a:r>
            <a:r>
              <a:rPr lang="en-GB" b="0" dirty="0" err="1"/>
              <a:t>hermana</a:t>
            </a:r>
            <a:r>
              <a:rPr lang="en-GB" b="0" dirty="0"/>
              <a:t> y </a:t>
            </a:r>
            <a:r>
              <a:rPr lang="en-GB" b="0" dirty="0" err="1"/>
              <a:t>otro</a:t>
            </a:r>
            <a:r>
              <a:rPr lang="en-GB" b="0" dirty="0"/>
              <a:t> para </a:t>
            </a:r>
            <a:r>
              <a:rPr lang="en-GB" b="0" dirty="0" err="1"/>
              <a:t>tu</a:t>
            </a:r>
            <a:r>
              <a:rPr lang="en-GB" b="0" dirty="0"/>
              <a:t> </a:t>
            </a:r>
            <a:r>
              <a:rPr lang="en-GB" b="0" dirty="0" err="1"/>
              <a:t>hermano</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0" dirty="0"/>
              <a:t>Clipart</a:t>
            </a:r>
            <a:r>
              <a:rPr lang="en-GB" b="1" dirty="0"/>
              <a:t> </a:t>
            </a:r>
            <a:r>
              <a:rPr lang="en-GB" sz="1200" b="0" i="0" dirty="0">
                <a:solidFill>
                  <a:schemeClr val="dk1"/>
                </a:solidFill>
                <a:latin typeface="Calibri"/>
                <a:ea typeface="Calibri"/>
                <a:cs typeface="Calibri"/>
                <a:sym typeface="Calibri"/>
              </a:rPr>
              <a:t>from </a:t>
            </a:r>
            <a:r>
              <a:rPr lang="en-GB" sz="1200" b="0" i="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https://openmoji.org</a:t>
            </a:r>
            <a:endParaRPr b="1" dirty="0"/>
          </a:p>
          <a:p>
            <a:pPr marL="0" marR="0" lvl="0" indent="0" algn="l" rtl="0">
              <a:lnSpc>
                <a:spcPct val="100000"/>
              </a:lnSpc>
              <a:spcBef>
                <a:spcPts val="0"/>
              </a:spcBef>
              <a:spcAft>
                <a:spcPts val="0"/>
              </a:spcAft>
              <a:buClr>
                <a:schemeClr val="dk1"/>
              </a:buClr>
              <a:buSzPts val="1200"/>
              <a:buFont typeface="Calibri"/>
              <a:buNone/>
            </a:pPr>
            <a:endParaRPr b="1" dirty="0"/>
          </a:p>
        </p:txBody>
      </p:sp>
      <p:sp>
        <p:nvSpPr>
          <p:cNvPr id="913" name="Google Shape;9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10 minutes</a:t>
            </a: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Aims: </a:t>
            </a:r>
            <a:endParaRPr/>
          </a:p>
          <a:p>
            <a:pPr marL="0" marR="0" lvl="0" indent="0" algn="l" rtl="0">
              <a:lnSpc>
                <a:spcPct val="100000"/>
              </a:lnSpc>
              <a:spcBef>
                <a:spcPts val="0"/>
              </a:spcBef>
              <a:spcAft>
                <a:spcPts val="0"/>
              </a:spcAft>
              <a:buClr>
                <a:schemeClr val="dk1"/>
              </a:buClr>
              <a:buSzPts val="1200"/>
              <a:buFont typeface="Calibri"/>
              <a:buNone/>
            </a:pPr>
            <a:r>
              <a:rPr lang="en-GB" b="0"/>
              <a:t>i) to consolidate understanding of question words used in discourse.</a:t>
            </a:r>
            <a:endParaRPr b="0"/>
          </a:p>
          <a:p>
            <a:pPr marL="0" marR="0" lvl="0" indent="0" algn="l" rtl="0">
              <a:lnSpc>
                <a:spcPct val="100000"/>
              </a:lnSpc>
              <a:spcBef>
                <a:spcPts val="0"/>
              </a:spcBef>
              <a:spcAft>
                <a:spcPts val="0"/>
              </a:spcAft>
              <a:buClr>
                <a:schemeClr val="dk1"/>
              </a:buClr>
              <a:buSzPts val="1200"/>
              <a:buFont typeface="Calibri"/>
              <a:buNone/>
            </a:pPr>
            <a:r>
              <a:rPr lang="en-GB" b="0"/>
              <a:t>ii) to consolidate the use of 1</a:t>
            </a:r>
            <a:r>
              <a:rPr lang="en-GB" b="0" baseline="30000"/>
              <a:t>st</a:t>
            </a:r>
            <a:r>
              <a:rPr lang="en-GB" b="0"/>
              <a:t>, 2</a:t>
            </a:r>
            <a:r>
              <a:rPr lang="en-GB" b="0" baseline="30000"/>
              <a:t>nd</a:t>
            </a:r>
            <a:r>
              <a:rPr lang="en-GB" b="0"/>
              <a:t> and 3</a:t>
            </a:r>
            <a:r>
              <a:rPr lang="en-GB" b="0" baseline="30000"/>
              <a:t>rd</a:t>
            </a:r>
            <a:r>
              <a:rPr lang="en-GB" b="0"/>
              <a:t> person singular verb endings for –er and –ir verbs in the preterite.</a:t>
            </a:r>
            <a:endParaRPr b="0"/>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 </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Students read the dialogue and decide which is the correct question word for each gap. They may use the same question word more than once.</a:t>
            </a:r>
            <a:endParaRPr b="0"/>
          </a:p>
          <a:p>
            <a:pPr marL="228600" marR="0" lvl="0" indent="-228600" algn="l" rtl="0">
              <a:lnSpc>
                <a:spcPct val="100000"/>
              </a:lnSpc>
              <a:spcBef>
                <a:spcPts val="0"/>
              </a:spcBef>
              <a:spcAft>
                <a:spcPts val="0"/>
              </a:spcAft>
              <a:buClr>
                <a:schemeClr val="dk1"/>
              </a:buClr>
              <a:buSzPts val="1200"/>
              <a:buFont typeface="Calibri"/>
              <a:buAutoNum type="arabicPeriod"/>
            </a:pPr>
            <a:r>
              <a:rPr lang="en-GB" b="0"/>
              <a:t>Play the recording so that students can check their answers. The audio could be paused after each phrase or sentence and students could be asked to give an oral translation in English.</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Other uses of the text could be one or more of the following:</a:t>
            </a:r>
            <a:endParaRPr/>
          </a:p>
          <a:p>
            <a:pPr marL="285750" marR="0" lvl="0" indent="-285750" algn="l" rtl="0">
              <a:lnSpc>
                <a:spcPct val="100000"/>
              </a:lnSpc>
              <a:spcBef>
                <a:spcPts val="0"/>
              </a:spcBef>
              <a:spcAft>
                <a:spcPts val="0"/>
              </a:spcAft>
              <a:buClr>
                <a:schemeClr val="dk1"/>
              </a:buClr>
              <a:buSzPts val="1200"/>
              <a:buFont typeface="Calibri"/>
              <a:buAutoNum type="romanLcPeriod"/>
            </a:pPr>
            <a:r>
              <a:rPr lang="en-GB" b="0"/>
              <a:t>search for all examples of –er and –ir verbs that have the –í, -iste and –ió endings. How many are there in total in the text, counting infinitives? Answer: </a:t>
            </a:r>
            <a:r>
              <a:rPr lang="en-GB" b="1"/>
              <a:t>7 </a:t>
            </a:r>
            <a:r>
              <a:rPr lang="en-GB" b="0"/>
              <a:t>(decidir, coger, descubrir, comer, comer, salir, recoger). ‘Hacer’ is only very slightly irregular in the form ‘hiciste’, so arguably this is 8! How many verbs refer to ‘I’, ‘you’ and ‘s/he’, respectively? Answer: </a:t>
            </a:r>
            <a:r>
              <a:rPr lang="en-GB" b="1"/>
              <a:t>5 </a:t>
            </a:r>
            <a:r>
              <a:rPr lang="en-GB" b="0"/>
              <a:t>for ‘I’ (decidí, descubrí, comí, recogí, salí); </a:t>
            </a:r>
            <a:r>
              <a:rPr lang="en-GB" b="1"/>
              <a:t>4 </a:t>
            </a:r>
            <a:r>
              <a:rPr lang="en-GB" b="0"/>
              <a:t>for ‘you’ (decidiste, cogiste, hiciste, comiste); </a:t>
            </a:r>
            <a:r>
              <a:rPr lang="en-GB" b="1"/>
              <a:t>1</a:t>
            </a:r>
            <a:r>
              <a:rPr lang="en-GB" b="0"/>
              <a:t> for ‘s/he’ (comió). </a:t>
            </a:r>
            <a:endParaRPr/>
          </a:p>
          <a:p>
            <a:pPr marL="285750" marR="0" lvl="0" indent="-285750" algn="l" rtl="0">
              <a:lnSpc>
                <a:spcPct val="100000"/>
              </a:lnSpc>
              <a:spcBef>
                <a:spcPts val="0"/>
              </a:spcBef>
              <a:spcAft>
                <a:spcPts val="0"/>
              </a:spcAft>
              <a:buClr>
                <a:schemeClr val="dk1"/>
              </a:buClr>
              <a:buSzPts val="1200"/>
              <a:buFont typeface="Calibri"/>
              <a:buAutoNum type="romanLcPeriod"/>
            </a:pPr>
            <a:r>
              <a:rPr lang="en-GB" b="0"/>
              <a:t>for vocabulary practice, remove the verbs, give these as answer options and ask students to do a matching exercise.</a:t>
            </a:r>
            <a:endParaRPr b="1"/>
          </a:p>
          <a:p>
            <a:pPr marL="285750" marR="0" lvl="0" indent="-285750" algn="l" rtl="0">
              <a:lnSpc>
                <a:spcPct val="100000"/>
              </a:lnSpc>
              <a:spcBef>
                <a:spcPts val="0"/>
              </a:spcBef>
              <a:spcAft>
                <a:spcPts val="0"/>
              </a:spcAft>
              <a:buClr>
                <a:schemeClr val="dk1"/>
              </a:buClr>
              <a:buSzPts val="1200"/>
              <a:buFont typeface="Calibri"/>
              <a:buAutoNum type="romanLcPeriod"/>
            </a:pPr>
            <a:r>
              <a:rPr lang="en-GB" b="0"/>
              <a:t>remove question words and ask students to do a paired read aloud, recalling the correct question word for eah gap.</a:t>
            </a:r>
            <a:endParaRPr/>
          </a:p>
          <a:p>
            <a:pPr marL="285750" marR="0" lvl="0" indent="-285750" algn="l" rtl="0">
              <a:lnSpc>
                <a:spcPct val="100000"/>
              </a:lnSpc>
              <a:spcBef>
                <a:spcPts val="0"/>
              </a:spcBef>
              <a:spcAft>
                <a:spcPts val="0"/>
              </a:spcAft>
              <a:buClr>
                <a:schemeClr val="dk1"/>
              </a:buClr>
              <a:buSzPts val="1200"/>
              <a:buFont typeface="Calibri"/>
              <a:buAutoNum type="romanLcPeriod"/>
            </a:pPr>
            <a:r>
              <a:rPr lang="en-GB" b="0"/>
              <a:t>dictation/transcription activity with a section of the text to practise using SSC knowledge (going from sound to spelling) and spelling rules (remembering to write a written accent for words with final syllable stress ending in a vowel in the preterite, e.g., recogí, comió). See next slide for the latter.</a:t>
            </a:r>
            <a:endParaRPr/>
          </a:p>
          <a:p>
            <a:pPr marL="285750" marR="0" lvl="0" indent="-285750" algn="l" rtl="0">
              <a:lnSpc>
                <a:spcPct val="100000"/>
              </a:lnSpc>
              <a:spcBef>
                <a:spcPts val="0"/>
              </a:spcBef>
              <a:spcAft>
                <a:spcPts val="0"/>
              </a:spcAft>
              <a:buClr>
                <a:schemeClr val="dk1"/>
              </a:buClr>
              <a:buSzPts val="1200"/>
              <a:buFont typeface="Calibri"/>
              <a:buAutoNum type="romanLcPeriod"/>
            </a:pPr>
            <a:r>
              <a:rPr lang="en-GB" b="0"/>
              <a:t>chop the text up into segments – either on the screen or printed out – and ask students to re-order sections of it in order to practise matching questions to answers.</a:t>
            </a:r>
            <a:endParaRPr/>
          </a:p>
          <a:p>
            <a:pPr marL="285750" marR="0" lvl="0" indent="-285750" algn="l" rtl="0">
              <a:lnSpc>
                <a:spcPct val="100000"/>
              </a:lnSpc>
              <a:spcBef>
                <a:spcPts val="0"/>
              </a:spcBef>
              <a:spcAft>
                <a:spcPts val="0"/>
              </a:spcAft>
              <a:buClr>
                <a:schemeClr val="dk1"/>
              </a:buClr>
              <a:buSzPts val="1200"/>
              <a:buFont typeface="Calibri"/>
              <a:buAutoNum type="romanLcPeriod"/>
            </a:pPr>
            <a:r>
              <a:rPr lang="en-GB" b="0"/>
              <a:t>give students an English translation of sections of the text and ask them to translate back into Spanish in order to practise producing the –er/–ir verb forms in preterite (-í, -iste, -ió).</a:t>
            </a:r>
            <a:endParaRPr b="0"/>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Notes: </a:t>
            </a:r>
            <a:endParaRPr/>
          </a:p>
          <a:p>
            <a:pPr marL="0" marR="0" lvl="0" indent="0" algn="l" rtl="0">
              <a:lnSpc>
                <a:spcPct val="100000"/>
              </a:lnSpc>
              <a:spcBef>
                <a:spcPts val="0"/>
              </a:spcBef>
              <a:spcAft>
                <a:spcPts val="0"/>
              </a:spcAft>
              <a:buClr>
                <a:schemeClr val="dk1"/>
              </a:buClr>
              <a:buSzPts val="1200"/>
              <a:buFont typeface="Calibri"/>
              <a:buNone/>
            </a:pPr>
            <a:r>
              <a:rPr lang="en-GB" b="0"/>
              <a:t>1. Puppy is a large sculpture of a dog (12 metres high!) outside the Guggenheim Museum in Bilbao. The flowers used to decorate it are changed every season. Different flowers are used to decorate it depending on the time of year.</a:t>
            </a:r>
            <a:endParaRPr/>
          </a:p>
          <a:p>
            <a:pPr marL="0" marR="0" lvl="0" indent="0" algn="l" rtl="0">
              <a:lnSpc>
                <a:spcPct val="100000"/>
              </a:lnSpc>
              <a:spcBef>
                <a:spcPts val="0"/>
              </a:spcBef>
              <a:spcAft>
                <a:spcPts val="0"/>
              </a:spcAft>
              <a:buClr>
                <a:schemeClr val="dk1"/>
              </a:buClr>
              <a:buSzPts val="1200"/>
              <a:buFont typeface="Calibri"/>
              <a:buNone/>
            </a:pPr>
            <a:r>
              <a:rPr lang="en-GB" b="0"/>
              <a:t>2. It is worth pointing out that ‘ría’ here refers to a long estuary or ‘tidal river’. It is the mouth of several rivers and extends about 10 miles inland from the sea. </a:t>
            </a:r>
            <a:endParaRPr/>
          </a:p>
          <a:p>
            <a:pPr marL="0" marR="0" lvl="0" indent="0" algn="l" rtl="0">
              <a:lnSpc>
                <a:spcPct val="100000"/>
              </a:lnSpc>
              <a:spcBef>
                <a:spcPts val="0"/>
              </a:spcBef>
              <a:spcAft>
                <a:spcPts val="0"/>
              </a:spcAft>
              <a:buClr>
                <a:schemeClr val="dk1"/>
              </a:buClr>
              <a:buSzPts val="1200"/>
              <a:buFont typeface="Calibri"/>
              <a:buNone/>
            </a:pPr>
            <a:r>
              <a:rPr lang="en-GB" b="0"/>
              <a:t>3. Bilbao is a city with an industrial past, but the city underwent a major regeneration and is now a very famous cultural hub.</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Sources: </a:t>
            </a:r>
            <a:r>
              <a:rPr lang="en-GB" b="0"/>
              <a:t>https://www.bilbaoturismo.net/BilbaoTurismo/en/arte-al-aire-libre/puppy#:~:text=Puppy%2C%20a%20West%20Highland%20terrier,that%20tourists%20take%20of%20Bilbao.&amp;text=It%20could%20be%20seen%20as,main%20icons%20of%20modern%20Bilbao.</a:t>
            </a:r>
            <a:endParaRPr b="0"/>
          </a:p>
          <a:p>
            <a:pPr marL="0" marR="0" lvl="0" indent="0" algn="l" rtl="0">
              <a:lnSpc>
                <a:spcPct val="100000"/>
              </a:lnSpc>
              <a:spcBef>
                <a:spcPts val="0"/>
              </a:spcBef>
              <a:spcAft>
                <a:spcPts val="0"/>
              </a:spcAft>
              <a:buClr>
                <a:schemeClr val="dk1"/>
              </a:buClr>
              <a:buSzPts val="1200"/>
              <a:buFont typeface="Calibri"/>
              <a:buNone/>
            </a:pPr>
            <a:r>
              <a:rPr lang="en-GB" b="0"/>
              <a:t>https://blog.ferrovial.com/en/2017/10/flower-puppy-bilbao-guggenheim-museum/</a:t>
            </a:r>
            <a:endParaRPr/>
          </a:p>
          <a:p>
            <a:pPr marL="0" marR="0" lvl="0" indent="0" algn="l" rtl="0">
              <a:lnSpc>
                <a:spcPct val="100000"/>
              </a:lnSpc>
              <a:spcBef>
                <a:spcPts val="0"/>
              </a:spcBef>
              <a:spcAft>
                <a:spcPts val="0"/>
              </a:spcAft>
              <a:buClr>
                <a:schemeClr val="dk1"/>
              </a:buClr>
              <a:buSzPts val="1200"/>
              <a:buFont typeface="Calibri"/>
              <a:buNone/>
            </a:pPr>
            <a:r>
              <a:rPr lang="en-GB" b="0"/>
              <a:t>https://www.visitbiscay.eus/en/-/la-ria-columna-vertebral-de-bilbao</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Frequency of unknown words/cognates:</a:t>
            </a:r>
            <a:endParaRPr/>
          </a:p>
          <a:p>
            <a:pPr marL="0" marR="0" lvl="0" indent="0" algn="l" rtl="0">
              <a:lnSpc>
                <a:spcPct val="100000"/>
              </a:lnSpc>
              <a:spcBef>
                <a:spcPts val="0"/>
              </a:spcBef>
              <a:spcAft>
                <a:spcPts val="0"/>
              </a:spcAft>
              <a:buClr>
                <a:schemeClr val="dk1"/>
              </a:buClr>
              <a:buSzPts val="1200"/>
              <a:buFont typeface="Calibri"/>
              <a:buNone/>
            </a:pPr>
            <a:r>
              <a:rPr lang="en-GB" b="0"/>
              <a:t>final [366]</a:t>
            </a:r>
            <a:endParaRPr b="0"/>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0"/>
              <a:t>Photos from Pixabay.com</a:t>
            </a:r>
            <a:endParaRPr b="0"/>
          </a:p>
        </p:txBody>
      </p:sp>
      <p:sp>
        <p:nvSpPr>
          <p:cNvPr id="945" name="Google Shape;94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Aim: </a:t>
            </a:r>
            <a:r>
              <a:rPr lang="en-GB" b="0"/>
              <a:t>to recap spelling rules related to stress position.</a:t>
            </a:r>
            <a:endParaRPr b="1"/>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Click to reveal each part of the explanation. The word ‘tilde’ was used in Year 8 resources, but explain its meaning again if necessary.</a:t>
            </a:r>
            <a:endParaRPr/>
          </a:p>
          <a:p>
            <a:pPr marL="228600" lvl="0" indent="-228600" algn="l" rtl="0">
              <a:spcBef>
                <a:spcPts val="0"/>
              </a:spcBef>
              <a:spcAft>
                <a:spcPts val="0"/>
              </a:spcAft>
              <a:buClr>
                <a:schemeClr val="dk1"/>
              </a:buClr>
              <a:buSzPts val="1200"/>
              <a:buFont typeface="Calibri"/>
              <a:buAutoNum type="arabicPeriod"/>
            </a:pPr>
            <a:r>
              <a:rPr lang="en-GB" b="0"/>
              <a:t>If appropriate, ask students for further examples of words with final syllable stress that require / do not require a written accent.</a:t>
            </a:r>
            <a:endParaRPr b="0"/>
          </a:p>
          <a:p>
            <a:pPr marL="0" lvl="0" indent="0" algn="l" rtl="0">
              <a:spcBef>
                <a:spcPts val="0"/>
              </a:spcBef>
              <a:spcAft>
                <a:spcPts val="0"/>
              </a:spcAft>
              <a:buNone/>
            </a:pPr>
            <a:br>
              <a:rPr lang="en-GB"/>
            </a:br>
            <a:endParaRPr sz="1200" b="0" i="0">
              <a:solidFill>
                <a:schemeClr val="dk1"/>
              </a:solidFill>
              <a:latin typeface="Calibri"/>
              <a:ea typeface="Calibri"/>
              <a:cs typeface="Calibri"/>
              <a:sym typeface="Calibri"/>
            </a:endParaRPr>
          </a:p>
        </p:txBody>
      </p:sp>
      <p:sp>
        <p:nvSpPr>
          <p:cNvPr id="971" name="Google Shape;97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5 minutes</a:t>
            </a:r>
            <a:endParaRPr b="1"/>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r>
              <a:rPr lang="en-GB" b="1"/>
              <a:t>Aims: </a:t>
            </a:r>
            <a:endParaRPr b="1"/>
          </a:p>
          <a:p>
            <a:pPr marL="0" lvl="0" indent="0" algn="l" rtl="0">
              <a:spcBef>
                <a:spcPts val="0"/>
              </a:spcBef>
              <a:spcAft>
                <a:spcPts val="0"/>
              </a:spcAft>
              <a:buNone/>
            </a:pPr>
            <a:r>
              <a:rPr lang="en-GB" b="0"/>
              <a:t>i) to consolidate recognition of final syllable stress.</a:t>
            </a:r>
            <a:endParaRPr b="0"/>
          </a:p>
          <a:p>
            <a:pPr marL="0" lvl="0" indent="0" algn="l" rtl="0">
              <a:spcBef>
                <a:spcPts val="0"/>
              </a:spcBef>
              <a:spcAft>
                <a:spcPts val="0"/>
              </a:spcAft>
              <a:buNone/>
            </a:pPr>
            <a:r>
              <a:rPr lang="en-GB" b="0"/>
              <a:t>ii) to consolidate the use of the written accent in words with final syllable stress.</a:t>
            </a: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 </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Students listen to each sentence. They write the words that have final syllable stress.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Click once and show the sentence with words with final syllable stress. These appear in bold. At this stage, all of the accents have been removed.</a:t>
            </a:r>
            <a:endParaRPr b="0"/>
          </a:p>
          <a:p>
            <a:pPr marL="228600" marR="0" lvl="0" indent="-228600" algn="l" rtl="0">
              <a:lnSpc>
                <a:spcPct val="100000"/>
              </a:lnSpc>
              <a:spcBef>
                <a:spcPts val="0"/>
              </a:spcBef>
              <a:spcAft>
                <a:spcPts val="0"/>
              </a:spcAft>
              <a:buClr>
                <a:schemeClr val="dk1"/>
              </a:buClr>
              <a:buSzPts val="1200"/>
              <a:buFont typeface="Calibri"/>
              <a:buAutoNum type="arabicPeriod"/>
            </a:pPr>
            <a:r>
              <a:rPr lang="en-GB" b="0"/>
              <a:t>Students think which of those words need a written accent. Here they will need to apply the spelling rule by looking at the final letter of each word.</a:t>
            </a:r>
            <a:endParaRPr b="0"/>
          </a:p>
          <a:p>
            <a:pPr marL="228600" marR="0" lvl="0" indent="-228600" algn="l" rtl="0">
              <a:lnSpc>
                <a:spcPct val="100000"/>
              </a:lnSpc>
              <a:spcBef>
                <a:spcPts val="0"/>
              </a:spcBef>
              <a:spcAft>
                <a:spcPts val="0"/>
              </a:spcAft>
              <a:buClr>
                <a:schemeClr val="dk1"/>
              </a:buClr>
              <a:buSzPts val="1200"/>
              <a:buFont typeface="Calibri"/>
              <a:buAutoNum type="arabicPeriod"/>
            </a:pPr>
            <a:r>
              <a:rPr lang="en-GB" b="0"/>
              <a:t>Click again to show the words in bold in their correct form (with or without written accents). Bailén is the name of a building in Bilbao.</a:t>
            </a:r>
            <a:endParaRPr b="0"/>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Note: </a:t>
            </a:r>
            <a:r>
              <a:rPr lang="en-GB" b="0"/>
              <a:t>some words are known and others are unknown, making this a hybrid vocabulary/sounds of the language task.</a:t>
            </a:r>
            <a:endParaRPr/>
          </a:p>
          <a:p>
            <a:pPr marL="0" marR="0" lvl="0" indent="0" algn="l" rtl="0">
              <a:lnSpc>
                <a:spcPct val="100000"/>
              </a:lnSpc>
              <a:spcBef>
                <a:spcPts val="0"/>
              </a:spcBef>
              <a:spcAft>
                <a:spcPts val="0"/>
              </a:spcAft>
              <a:buClr>
                <a:schemeClr val="dk1"/>
              </a:buClr>
              <a:buSzPts val="1200"/>
              <a:buFont typeface="Calibri"/>
              <a:buNone/>
            </a:pPr>
            <a:r>
              <a:rPr lang="en-GB" b="0"/>
              <a:t>El edificio Bailén is a real building in Bilbao. At the time of being built, it was the tallest building in Bilbao (43 metres).</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GB" b="1"/>
              <a:t>Frequency of unknown words/cognates:</a:t>
            </a:r>
            <a:endParaRPr/>
          </a:p>
          <a:p>
            <a:pPr marL="0" lvl="0" indent="0" algn="l" rtl="0">
              <a:spcBef>
                <a:spcPts val="0"/>
              </a:spcBef>
              <a:spcAft>
                <a:spcPts val="0"/>
              </a:spcAft>
              <a:buNone/>
            </a:pPr>
            <a:r>
              <a:rPr lang="en-GB" b="0"/>
              <a:t>destino [960]; internacional [463]; comparación [2458]; menú [4112]; funicular [&gt;5000]; observar [556]; corazón [475]; peculiar [4148]</a:t>
            </a:r>
            <a:endParaRPr b="0"/>
          </a:p>
          <a:p>
            <a:pPr marL="0" lvl="0" indent="0" algn="l" rtl="0">
              <a:spcBef>
                <a:spcPts val="0"/>
              </a:spcBef>
              <a:spcAft>
                <a:spcPts val="0"/>
              </a:spcAft>
              <a:buNone/>
            </a:pPr>
            <a:endParaRPr b="1"/>
          </a:p>
        </p:txBody>
      </p:sp>
      <p:sp>
        <p:nvSpPr>
          <p:cNvPr id="989" name="Google Shape;98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a:t>
            </a:r>
            <a:r>
              <a:rPr lang="en-GB"/>
              <a:t>: 12 minutes</a:t>
            </a:r>
            <a:endParaRPr/>
          </a:p>
          <a:p>
            <a:pPr marL="0" lvl="0" indent="0" algn="l" rtl="0">
              <a:spcBef>
                <a:spcPts val="0"/>
              </a:spcBef>
              <a:spcAft>
                <a:spcPts val="0"/>
              </a:spcAft>
              <a:buNone/>
            </a:pPr>
            <a:endParaRPr/>
          </a:p>
          <a:p>
            <a:pPr marL="0" lvl="0" indent="0" algn="l" rtl="0">
              <a:spcBef>
                <a:spcPts val="0"/>
              </a:spcBef>
              <a:spcAft>
                <a:spcPts val="0"/>
              </a:spcAft>
              <a:buNone/>
            </a:pPr>
            <a:r>
              <a:rPr lang="en-GB" b="1"/>
              <a:t>Aim: </a:t>
            </a:r>
            <a:endParaRPr/>
          </a:p>
          <a:p>
            <a:pPr marL="285750" lvl="0" indent="-285750" algn="l" rtl="0">
              <a:spcBef>
                <a:spcPts val="0"/>
              </a:spcBef>
              <a:spcAft>
                <a:spcPts val="0"/>
              </a:spcAft>
              <a:buClr>
                <a:schemeClr val="dk1"/>
              </a:buClr>
              <a:buSzPts val="1200"/>
              <a:buFont typeface="Calibri"/>
              <a:buAutoNum type="romanLcParenR"/>
            </a:pPr>
            <a:r>
              <a:rPr lang="en-GB" b="0"/>
              <a:t>t</a:t>
            </a:r>
            <a:r>
              <a:rPr lang="en-GB"/>
              <a:t>o practise producing and understanding verbs with the endings –iste and –ió (oral modality).</a:t>
            </a:r>
            <a:endParaRPr/>
          </a:p>
          <a:p>
            <a:pPr marL="285750" lvl="0" indent="-285750" algn="l" rtl="0">
              <a:spcBef>
                <a:spcPts val="0"/>
              </a:spcBef>
              <a:spcAft>
                <a:spcPts val="0"/>
              </a:spcAft>
              <a:buClr>
                <a:schemeClr val="dk1"/>
              </a:buClr>
              <a:buSzPts val="1200"/>
              <a:buFont typeface="Calibri"/>
              <a:buAutoNum type="romanLcParenR"/>
            </a:pPr>
            <a:r>
              <a:rPr lang="en-GB"/>
              <a:t>to also consolidate use of question words and vocabulary (oral modality).</a:t>
            </a:r>
            <a:endParaRPr/>
          </a:p>
          <a:p>
            <a:pPr marL="0" lvl="0" indent="0" algn="l" rtl="0">
              <a:spcBef>
                <a:spcPts val="0"/>
              </a:spcBef>
              <a:spcAft>
                <a:spcPts val="0"/>
              </a:spcAft>
              <a:buNone/>
            </a:pPr>
            <a:endParaRPr b="1"/>
          </a:p>
          <a:p>
            <a:pPr marL="0" lvl="0" indent="0" algn="l" rtl="0">
              <a:spcBef>
                <a:spcPts val="0"/>
              </a:spcBef>
              <a:spcAft>
                <a:spcPts val="0"/>
              </a:spcAft>
              <a:buClr>
                <a:schemeClr val="dk1"/>
              </a:buClr>
              <a:buSzPts val="1200"/>
              <a:buFont typeface="Calibri"/>
              <a:buNone/>
            </a:pPr>
            <a:r>
              <a:rPr lang="en-GB" b="1"/>
              <a:t>Procedure: </a:t>
            </a:r>
            <a:endParaRPr/>
          </a:p>
          <a:p>
            <a:pPr marL="228600" lvl="0" indent="-228600" algn="l" rtl="0">
              <a:spcBef>
                <a:spcPts val="0"/>
              </a:spcBef>
              <a:spcAft>
                <a:spcPts val="0"/>
              </a:spcAft>
              <a:buClr>
                <a:schemeClr val="dk1"/>
              </a:buClr>
              <a:buSzPts val="1200"/>
              <a:buFont typeface="Calibri"/>
              <a:buAutoNum type="arabicPeriod"/>
            </a:pPr>
            <a:r>
              <a:rPr lang="en-GB"/>
              <a:t>Person A uses their cards to ask a question in Spanish. </a:t>
            </a:r>
            <a:endParaRPr/>
          </a:p>
          <a:p>
            <a:pPr marL="228600" lvl="0" indent="-228600" algn="l" rtl="0">
              <a:spcBef>
                <a:spcPts val="0"/>
              </a:spcBef>
              <a:spcAft>
                <a:spcPts val="0"/>
              </a:spcAft>
              <a:buClr>
                <a:schemeClr val="dk1"/>
              </a:buClr>
              <a:buSzPts val="1200"/>
              <a:buFont typeface="Calibri"/>
              <a:buAutoNum type="arabicPeriod"/>
            </a:pPr>
            <a:r>
              <a:rPr lang="en-GB"/>
              <a:t>Student B listens and says the corresponding answer depending on the question – does the question refer to ‘you’ (-iste) or to the ‘s/he’ (-ió)?</a:t>
            </a:r>
            <a:endParaRPr/>
          </a:p>
          <a:p>
            <a:pPr marL="228600" lvl="0" indent="-228600" algn="l" rtl="0">
              <a:spcBef>
                <a:spcPts val="0"/>
              </a:spcBef>
              <a:spcAft>
                <a:spcPts val="0"/>
              </a:spcAft>
              <a:buClr>
                <a:schemeClr val="dk1"/>
              </a:buClr>
              <a:buSzPts val="1200"/>
              <a:buFont typeface="Calibri"/>
              <a:buAutoNum type="arabicPeriod"/>
            </a:pPr>
            <a:r>
              <a:rPr lang="en-GB"/>
              <a:t>Student A then writes down their answer in Spanish.</a:t>
            </a:r>
            <a:endParaRPr/>
          </a:p>
          <a:p>
            <a:pPr marL="228600" lvl="0" indent="-228600" algn="l" rtl="0">
              <a:spcBef>
                <a:spcPts val="0"/>
              </a:spcBef>
              <a:spcAft>
                <a:spcPts val="0"/>
              </a:spcAft>
              <a:buClr>
                <a:schemeClr val="dk1"/>
              </a:buClr>
              <a:buSzPts val="1200"/>
              <a:buFont typeface="Calibri"/>
              <a:buAutoNum type="arabicPeriod"/>
            </a:pPr>
            <a:r>
              <a:rPr lang="en-GB"/>
              <a:t>Teacher uses the answer slide to give feedback.</a:t>
            </a:r>
            <a:endParaRPr/>
          </a:p>
          <a:p>
            <a:pPr marL="228600" lvl="0" indent="-152400" algn="l" rtl="0">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b="1"/>
              <a:t>Notes:</a:t>
            </a:r>
            <a:br>
              <a:rPr lang="en-GB"/>
            </a:br>
            <a:r>
              <a:rPr lang="en-GB"/>
              <a:t>1. </a:t>
            </a:r>
            <a:r>
              <a:rPr lang="en-GB" b="0"/>
              <a:t>An active choice will be needed by the listener depending on the question asked. This makes the identification of the verb ending essential for the completion of the task. </a:t>
            </a:r>
            <a:endParaRPr/>
          </a:p>
          <a:p>
            <a:pPr marL="0" marR="0" lvl="0" indent="0" algn="l" rtl="0">
              <a:lnSpc>
                <a:spcPct val="100000"/>
              </a:lnSpc>
              <a:spcBef>
                <a:spcPts val="0"/>
              </a:spcBef>
              <a:spcAft>
                <a:spcPts val="0"/>
              </a:spcAft>
              <a:buClr>
                <a:schemeClr val="dk1"/>
              </a:buClr>
              <a:buSzPts val="1200"/>
              <a:buFont typeface="Calibri"/>
              <a:buNone/>
            </a:pPr>
            <a:r>
              <a:rPr lang="en-GB" b="0"/>
              <a:t>2. Given that the grammar and vocabulary being practised here was all taught in Year 7 and 8, we can expect many students to use English prompts to produce the Spanish questions. However, there is of course a judgement to be made based on the ability of the group. For lower-ability students, for example, it might be more appropriate to scaffold the sentence, requiring only production of the verb and/or the question word.</a:t>
            </a:r>
            <a:endParaRPr/>
          </a:p>
        </p:txBody>
      </p:sp>
      <p:sp>
        <p:nvSpPr>
          <p:cNvPr id="1023" name="Google Shape;102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a:p>
            <a:pPr marL="0" lvl="0" indent="0" algn="l" rtl="0">
              <a:spcBef>
                <a:spcPts val="0"/>
              </a:spcBef>
              <a:spcAft>
                <a:spcPts val="0"/>
              </a:spcAft>
              <a:buNone/>
            </a:pPr>
            <a:r>
              <a:rPr lang="en-GB" b="0"/>
              <a:t>See accompanying Word doc for printable version.</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Target answers for Person A during speaking, based on Person B’s questions:</a:t>
            </a:r>
            <a:endParaRPr/>
          </a:p>
          <a:p>
            <a:pPr marL="228600" lvl="0" indent="-228600" algn="l" rtl="0">
              <a:spcBef>
                <a:spcPts val="0"/>
              </a:spcBef>
              <a:spcAft>
                <a:spcPts val="0"/>
              </a:spcAft>
              <a:buClr>
                <a:schemeClr val="dk1"/>
              </a:buClr>
              <a:buSzPts val="1200"/>
              <a:buFont typeface="Calibri"/>
              <a:buAutoNum type="arabicPeriod"/>
            </a:pPr>
            <a:r>
              <a:rPr lang="en-GB" b="0"/>
              <a:t>En agosto.</a:t>
            </a:r>
            <a:endParaRPr/>
          </a:p>
          <a:p>
            <a:pPr marL="228600" lvl="0" indent="-228600" algn="l" rtl="0">
              <a:spcBef>
                <a:spcPts val="0"/>
              </a:spcBef>
              <a:spcAft>
                <a:spcPts val="0"/>
              </a:spcAft>
              <a:buClr>
                <a:schemeClr val="dk1"/>
              </a:buClr>
              <a:buSzPts val="1200"/>
              <a:buFont typeface="Calibri"/>
              <a:buAutoNum type="arabicPeriod"/>
            </a:pPr>
            <a:r>
              <a:rPr lang="en-GB" b="0"/>
              <a:t>Tres.</a:t>
            </a:r>
            <a:endParaRPr/>
          </a:p>
          <a:p>
            <a:pPr marL="228600" lvl="0" indent="-228600" algn="l" rtl="0">
              <a:spcBef>
                <a:spcPts val="0"/>
              </a:spcBef>
              <a:spcAft>
                <a:spcPts val="0"/>
              </a:spcAft>
              <a:buClr>
                <a:schemeClr val="dk1"/>
              </a:buClr>
              <a:buSzPts val="1200"/>
              <a:buFont typeface="Calibri"/>
              <a:buAutoNum type="arabicPeriod"/>
            </a:pPr>
            <a:r>
              <a:rPr lang="en-GB" b="0"/>
              <a:t>A la playa.</a:t>
            </a:r>
            <a:endParaRPr/>
          </a:p>
          <a:p>
            <a:pPr marL="228600" lvl="0" indent="-228600" algn="l" rtl="0">
              <a:spcBef>
                <a:spcPts val="0"/>
              </a:spcBef>
              <a:spcAft>
                <a:spcPts val="0"/>
              </a:spcAft>
              <a:buClr>
                <a:schemeClr val="dk1"/>
              </a:buClr>
              <a:buSzPts val="1200"/>
              <a:buFont typeface="Calibri"/>
              <a:buAutoNum type="arabicPeriod"/>
            </a:pPr>
            <a:r>
              <a:rPr lang="en-GB" b="0"/>
              <a:t>Comida tradicional.</a:t>
            </a:r>
            <a:endParaRPr/>
          </a:p>
          <a:p>
            <a:pPr marL="228600" lvl="0" indent="-228600" algn="l" rtl="0">
              <a:spcBef>
                <a:spcPts val="0"/>
              </a:spcBef>
              <a:spcAft>
                <a:spcPts val="0"/>
              </a:spcAft>
              <a:buClr>
                <a:schemeClr val="dk1"/>
              </a:buClr>
              <a:buSzPts val="1200"/>
              <a:buFont typeface="Calibri"/>
              <a:buAutoNum type="arabicPeriod"/>
            </a:pPr>
            <a:r>
              <a:rPr lang="en-GB" b="0"/>
              <a:t>Porque es genial.</a:t>
            </a:r>
            <a:endParaRPr/>
          </a:p>
          <a:p>
            <a:pPr marL="228600" lvl="0" indent="-228600" algn="l" rtl="0">
              <a:spcBef>
                <a:spcPts val="0"/>
              </a:spcBef>
              <a:spcAft>
                <a:spcPts val="0"/>
              </a:spcAft>
              <a:buClr>
                <a:schemeClr val="dk1"/>
              </a:buClr>
              <a:buSzPts val="1200"/>
              <a:buFont typeface="Calibri"/>
              <a:buAutoNum type="arabicPeriod"/>
            </a:pPr>
            <a:r>
              <a:rPr lang="en-GB" b="0"/>
              <a:t>En autobús.</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Translation of questions:</a:t>
            </a:r>
            <a:endParaRPr/>
          </a:p>
          <a:p>
            <a:pPr marL="228600" lvl="0" indent="-228600" algn="l" rtl="0">
              <a:spcBef>
                <a:spcPts val="0"/>
              </a:spcBef>
              <a:spcAft>
                <a:spcPts val="0"/>
              </a:spcAft>
              <a:buClr>
                <a:schemeClr val="dk1"/>
              </a:buClr>
              <a:buSzPts val="1200"/>
              <a:buFont typeface="Calibri"/>
              <a:buAutoNum type="arabicPeriod"/>
            </a:pPr>
            <a:r>
              <a:rPr lang="en-GB" b="0"/>
              <a:t>¿Cuándo recogiste los billetes?</a:t>
            </a:r>
            <a:endParaRPr/>
          </a:p>
          <a:p>
            <a:pPr marL="228600" lvl="0" indent="-228600" algn="l" rtl="0">
              <a:spcBef>
                <a:spcPts val="0"/>
              </a:spcBef>
              <a:spcAft>
                <a:spcPts val="0"/>
              </a:spcAft>
              <a:buClr>
                <a:schemeClr val="dk1"/>
              </a:buClr>
              <a:buSzPts val="1200"/>
              <a:buFont typeface="Calibri"/>
              <a:buAutoNum type="arabicPeriod"/>
            </a:pPr>
            <a:r>
              <a:rPr lang="en-GB" b="0"/>
              <a:t>¿Cuántas zonas descubrió?</a:t>
            </a:r>
            <a:endParaRPr/>
          </a:p>
          <a:p>
            <a:pPr marL="228600" lvl="0" indent="-228600" algn="l" rtl="0">
              <a:spcBef>
                <a:spcPts val="0"/>
              </a:spcBef>
              <a:spcAft>
                <a:spcPts val="0"/>
              </a:spcAft>
              <a:buClr>
                <a:schemeClr val="dk1"/>
              </a:buClr>
              <a:buSzPts val="1200"/>
              <a:buFont typeface="Calibri"/>
              <a:buAutoNum type="arabicPeriod"/>
            </a:pPr>
            <a:r>
              <a:rPr lang="en-GB" b="0"/>
              <a:t>¿Dónde saliste?</a:t>
            </a:r>
            <a:endParaRPr/>
          </a:p>
          <a:p>
            <a:pPr marL="228600" lvl="0" indent="-228600" algn="l" rtl="0">
              <a:spcBef>
                <a:spcPts val="0"/>
              </a:spcBef>
              <a:spcAft>
                <a:spcPts val="0"/>
              </a:spcAft>
              <a:buClr>
                <a:schemeClr val="dk1"/>
              </a:buClr>
              <a:buSzPts val="1200"/>
              <a:buFont typeface="Calibri"/>
              <a:buAutoNum type="arabicPeriod"/>
            </a:pPr>
            <a:r>
              <a:rPr lang="en-GB" b="0"/>
              <a:t>¿Qué comiste?</a:t>
            </a:r>
            <a:endParaRPr/>
          </a:p>
          <a:p>
            <a:pPr marL="228600" lvl="0" indent="-228600" algn="l" rtl="0">
              <a:spcBef>
                <a:spcPts val="0"/>
              </a:spcBef>
              <a:spcAft>
                <a:spcPts val="0"/>
              </a:spcAft>
              <a:buClr>
                <a:schemeClr val="dk1"/>
              </a:buClr>
              <a:buSzPts val="1200"/>
              <a:buFont typeface="Calibri"/>
              <a:buAutoNum type="arabicPeriod"/>
            </a:pPr>
            <a:r>
              <a:rPr lang="en-GB" b="0"/>
              <a:t>¿Por qué cogió un barco?</a:t>
            </a:r>
            <a:endParaRPr/>
          </a:p>
          <a:p>
            <a:pPr marL="228600" lvl="0" indent="-228600" algn="l" rtl="0">
              <a:spcBef>
                <a:spcPts val="0"/>
              </a:spcBef>
              <a:spcAft>
                <a:spcPts val="0"/>
              </a:spcAft>
              <a:buClr>
                <a:schemeClr val="dk1"/>
              </a:buClr>
              <a:buSzPts val="1200"/>
              <a:buFont typeface="Calibri"/>
              <a:buAutoNum type="arabicPeriod"/>
            </a:pPr>
            <a:r>
              <a:rPr lang="en-GB" b="0"/>
              <a:t>¿Cómo decidió viajar?</a:t>
            </a:r>
            <a:endParaRPr b="0"/>
          </a:p>
          <a:p>
            <a:pPr marL="228600" lvl="0" indent="-152400" algn="l" rtl="0">
              <a:spcBef>
                <a:spcPts val="0"/>
              </a:spcBef>
              <a:spcAft>
                <a:spcPts val="0"/>
              </a:spcAft>
              <a:buClr>
                <a:schemeClr val="dk1"/>
              </a:buClr>
              <a:buSzPts val="1200"/>
              <a:buFont typeface="Calibri"/>
              <a:buNone/>
            </a:pPr>
            <a:endParaRPr b="0"/>
          </a:p>
        </p:txBody>
      </p:sp>
      <p:sp>
        <p:nvSpPr>
          <p:cNvPr id="1057" name="Google Shape;105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a:p>
            <a:pPr marL="0" lvl="0" indent="0" algn="l" rtl="0">
              <a:spcBef>
                <a:spcPts val="0"/>
              </a:spcBef>
              <a:spcAft>
                <a:spcPts val="0"/>
              </a:spcAft>
              <a:buNone/>
            </a:pPr>
            <a:r>
              <a:rPr lang="en-GB" b="0"/>
              <a:t>See accompanying Word doc for printable version.</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Target answers for Person B during speaking, based on Person A’s questions:</a:t>
            </a:r>
            <a:endParaRPr/>
          </a:p>
          <a:p>
            <a:pPr marL="228600" lvl="0" indent="-228600" algn="l" rtl="0">
              <a:spcBef>
                <a:spcPts val="0"/>
              </a:spcBef>
              <a:spcAft>
                <a:spcPts val="0"/>
              </a:spcAft>
              <a:buClr>
                <a:schemeClr val="dk1"/>
              </a:buClr>
              <a:buSzPts val="1200"/>
              <a:buFont typeface="Calibri"/>
              <a:buAutoNum type="arabicPeriod"/>
            </a:pPr>
            <a:r>
              <a:rPr lang="en-GB" b="0"/>
              <a:t>En julio.</a:t>
            </a:r>
            <a:endParaRPr/>
          </a:p>
          <a:p>
            <a:pPr marL="228600" lvl="0" indent="-228600" algn="l" rtl="0">
              <a:spcBef>
                <a:spcPts val="0"/>
              </a:spcBef>
              <a:spcAft>
                <a:spcPts val="0"/>
              </a:spcAft>
              <a:buClr>
                <a:schemeClr val="dk1"/>
              </a:buClr>
              <a:buSzPts val="1200"/>
              <a:buFont typeface="Calibri"/>
              <a:buAutoNum type="arabicPeriod"/>
            </a:pPr>
            <a:r>
              <a:rPr lang="en-GB" b="0"/>
              <a:t>Ocho.</a:t>
            </a:r>
            <a:endParaRPr/>
          </a:p>
          <a:p>
            <a:pPr marL="228600" lvl="0" indent="-228600" algn="l" rtl="0">
              <a:spcBef>
                <a:spcPts val="0"/>
              </a:spcBef>
              <a:spcAft>
                <a:spcPts val="0"/>
              </a:spcAft>
              <a:buClr>
                <a:schemeClr val="dk1"/>
              </a:buClr>
              <a:buSzPts val="1200"/>
              <a:buFont typeface="Calibri"/>
              <a:buAutoNum type="arabicPeriod"/>
            </a:pPr>
            <a:r>
              <a:rPr lang="en-GB" b="0"/>
              <a:t>Al centro.</a:t>
            </a:r>
            <a:endParaRPr/>
          </a:p>
          <a:p>
            <a:pPr marL="228600" lvl="0" indent="-228600" algn="l" rtl="0">
              <a:spcBef>
                <a:spcPts val="0"/>
              </a:spcBef>
              <a:spcAft>
                <a:spcPts val="0"/>
              </a:spcAft>
              <a:buClr>
                <a:schemeClr val="dk1"/>
              </a:buClr>
              <a:buSzPts val="1200"/>
              <a:buFont typeface="Calibri"/>
              <a:buAutoNum type="arabicPeriod"/>
            </a:pPr>
            <a:r>
              <a:rPr lang="en-GB" b="0"/>
              <a:t>Carne.</a:t>
            </a:r>
            <a:endParaRPr/>
          </a:p>
          <a:p>
            <a:pPr marL="228600" lvl="0" indent="-228600" algn="l" rtl="0">
              <a:spcBef>
                <a:spcPts val="0"/>
              </a:spcBef>
              <a:spcAft>
                <a:spcPts val="0"/>
              </a:spcAft>
              <a:buClr>
                <a:schemeClr val="dk1"/>
              </a:buClr>
              <a:buSzPts val="1200"/>
              <a:buFont typeface="Calibri"/>
              <a:buAutoNum type="arabicPeriod"/>
            </a:pPr>
            <a:r>
              <a:rPr lang="en-GB" b="0"/>
              <a:t>Porque hay una isla.</a:t>
            </a:r>
            <a:endParaRPr/>
          </a:p>
          <a:p>
            <a:pPr marL="228600" lvl="0" indent="-228600" algn="l" rtl="0">
              <a:spcBef>
                <a:spcPts val="0"/>
              </a:spcBef>
              <a:spcAft>
                <a:spcPts val="0"/>
              </a:spcAft>
              <a:buClr>
                <a:schemeClr val="dk1"/>
              </a:buClr>
              <a:buSzPts val="1200"/>
              <a:buFont typeface="Calibri"/>
              <a:buAutoNum type="arabicPeriod"/>
            </a:pPr>
            <a:r>
              <a:rPr lang="en-GB" b="0"/>
              <a:t>A pie.</a:t>
            </a:r>
            <a:endParaRPr/>
          </a:p>
          <a:p>
            <a:pPr marL="228600" lvl="0" indent="-152400" algn="l" rtl="0">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Translation of questions:</a:t>
            </a:r>
            <a:endParaRPr/>
          </a:p>
          <a:p>
            <a:pPr marL="228600" lvl="0" indent="-228600" algn="l" rtl="0">
              <a:spcBef>
                <a:spcPts val="0"/>
              </a:spcBef>
              <a:spcAft>
                <a:spcPts val="0"/>
              </a:spcAft>
              <a:buClr>
                <a:schemeClr val="dk1"/>
              </a:buClr>
              <a:buSzPts val="1200"/>
              <a:buFont typeface="Calibri"/>
              <a:buAutoNum type="arabicPeriod"/>
            </a:pPr>
            <a:r>
              <a:rPr lang="en-GB" b="0"/>
              <a:t>¿Cuándo recogió los billetes?</a:t>
            </a:r>
            <a:endParaRPr/>
          </a:p>
          <a:p>
            <a:pPr marL="228600" lvl="0" indent="-228600" algn="l" rtl="0">
              <a:spcBef>
                <a:spcPts val="0"/>
              </a:spcBef>
              <a:spcAft>
                <a:spcPts val="0"/>
              </a:spcAft>
              <a:buClr>
                <a:schemeClr val="dk1"/>
              </a:buClr>
              <a:buSzPts val="1200"/>
              <a:buFont typeface="Calibri"/>
              <a:buAutoNum type="arabicPeriod"/>
            </a:pPr>
            <a:r>
              <a:rPr lang="en-GB" b="0"/>
              <a:t>¿Cuántas zonas descrubriste?</a:t>
            </a:r>
            <a:endParaRPr/>
          </a:p>
          <a:p>
            <a:pPr marL="228600" lvl="0" indent="-228600" algn="l" rtl="0">
              <a:spcBef>
                <a:spcPts val="0"/>
              </a:spcBef>
              <a:spcAft>
                <a:spcPts val="0"/>
              </a:spcAft>
              <a:buClr>
                <a:schemeClr val="dk1"/>
              </a:buClr>
              <a:buSzPts val="1200"/>
              <a:buFont typeface="Calibri"/>
              <a:buAutoNum type="arabicPeriod"/>
            </a:pPr>
            <a:r>
              <a:rPr lang="en-GB" b="0"/>
              <a:t>¿Dónde salió?</a:t>
            </a:r>
            <a:endParaRPr/>
          </a:p>
          <a:p>
            <a:pPr marL="228600" lvl="0" indent="-228600" algn="l" rtl="0">
              <a:spcBef>
                <a:spcPts val="0"/>
              </a:spcBef>
              <a:spcAft>
                <a:spcPts val="0"/>
              </a:spcAft>
              <a:buClr>
                <a:schemeClr val="dk1"/>
              </a:buClr>
              <a:buSzPts val="1200"/>
              <a:buFont typeface="Calibri"/>
              <a:buAutoNum type="arabicPeriod"/>
            </a:pPr>
            <a:r>
              <a:rPr lang="en-GB" b="0"/>
              <a:t>¿Qué comiste?</a:t>
            </a:r>
            <a:endParaRPr/>
          </a:p>
          <a:p>
            <a:pPr marL="228600" lvl="0" indent="-228600" algn="l" rtl="0">
              <a:spcBef>
                <a:spcPts val="0"/>
              </a:spcBef>
              <a:spcAft>
                <a:spcPts val="0"/>
              </a:spcAft>
              <a:buClr>
                <a:schemeClr val="dk1"/>
              </a:buClr>
              <a:buSzPts val="1200"/>
              <a:buFont typeface="Calibri"/>
              <a:buAutoNum type="arabicPeriod"/>
            </a:pPr>
            <a:r>
              <a:rPr lang="en-GB" b="0"/>
              <a:t>¿Por qué cogiste un barco?</a:t>
            </a:r>
            <a:endParaRPr/>
          </a:p>
          <a:p>
            <a:pPr marL="228600" lvl="0" indent="-228600" algn="l" rtl="0">
              <a:spcBef>
                <a:spcPts val="0"/>
              </a:spcBef>
              <a:spcAft>
                <a:spcPts val="0"/>
              </a:spcAft>
              <a:buClr>
                <a:schemeClr val="dk1"/>
              </a:buClr>
              <a:buSzPts val="1200"/>
              <a:buFont typeface="Calibri"/>
              <a:buAutoNum type="arabicPeriod"/>
            </a:pPr>
            <a:r>
              <a:rPr lang="en-GB" b="0"/>
              <a:t>¿Cómo decidió viajar?</a:t>
            </a:r>
            <a:endParaRPr b="0"/>
          </a:p>
          <a:p>
            <a:pPr marL="228600" lvl="0" indent="-152400" algn="l" rtl="0">
              <a:spcBef>
                <a:spcPts val="0"/>
              </a:spcBef>
              <a:spcAft>
                <a:spcPts val="0"/>
              </a:spcAft>
              <a:buClr>
                <a:schemeClr val="dk1"/>
              </a:buClr>
              <a:buSzPts val="1200"/>
              <a:buFont typeface="Calibri"/>
              <a:buNone/>
            </a:pPr>
            <a:endParaRPr b="0"/>
          </a:p>
          <a:p>
            <a:pPr marL="228600" lvl="0" indent="-152400" algn="l" rtl="0">
              <a:spcBef>
                <a:spcPts val="0"/>
              </a:spcBef>
              <a:spcAft>
                <a:spcPts val="0"/>
              </a:spcAft>
              <a:buClr>
                <a:schemeClr val="dk1"/>
              </a:buClr>
              <a:buSzPts val="1200"/>
              <a:buFont typeface="Calibri"/>
              <a:buNone/>
            </a:pPr>
            <a:endParaRPr b="0"/>
          </a:p>
          <a:p>
            <a:pPr marL="228600" lvl="0" indent="-152400" algn="l" rtl="0">
              <a:spcBef>
                <a:spcPts val="0"/>
              </a:spcBef>
              <a:spcAft>
                <a:spcPts val="0"/>
              </a:spcAft>
              <a:buClr>
                <a:schemeClr val="dk1"/>
              </a:buClr>
              <a:buSzPts val="1200"/>
              <a:buFont typeface="Calibri"/>
              <a:buNone/>
            </a:pPr>
            <a:endParaRPr b="0"/>
          </a:p>
          <a:p>
            <a:pPr marL="228600" lvl="0" indent="-152400" algn="l" rtl="0">
              <a:spcBef>
                <a:spcPts val="0"/>
              </a:spcBef>
              <a:spcAft>
                <a:spcPts val="0"/>
              </a:spcAft>
              <a:buClr>
                <a:schemeClr val="dk1"/>
              </a:buClr>
              <a:buSzPts val="1200"/>
              <a:buFont typeface="Calibri"/>
              <a:buNone/>
            </a:pPr>
            <a:endParaRPr b="0"/>
          </a:p>
        </p:txBody>
      </p:sp>
      <p:sp>
        <p:nvSpPr>
          <p:cNvPr id="1101" name="Google Shape;110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 slide</a:t>
            </a:r>
            <a:endParaRPr/>
          </a:p>
          <a:p>
            <a:pPr marL="0" lvl="0" indent="0" algn="l" rtl="0">
              <a:spcBef>
                <a:spcPts val="0"/>
              </a:spcBef>
              <a:spcAft>
                <a:spcPts val="0"/>
              </a:spcAft>
              <a:buNone/>
            </a:pPr>
            <a:r>
              <a:rPr lang="en-GB" b="0"/>
              <a:t>This optional slide displays the answers in written form. The relevant parts of the text in Spanish are also included in italics.</a:t>
            </a:r>
            <a:endParaRPr b="0"/>
          </a:p>
          <a:p>
            <a:pPr marL="0" lvl="0" indent="0" algn="l" rtl="0">
              <a:spcBef>
                <a:spcPts val="0"/>
              </a:spcBef>
              <a:spcAft>
                <a:spcPts val="0"/>
              </a:spcAft>
              <a:buNone/>
            </a:pPr>
            <a:r>
              <a:rPr lang="en-GB"/>
              <a:t>Each click reveals the answer and supporting part of the text.</a:t>
            </a:r>
            <a:endParaRPr/>
          </a:p>
        </p:txBody>
      </p:sp>
      <p:sp>
        <p:nvSpPr>
          <p:cNvPr id="212" name="Google Shape;2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 SLIDE</a:t>
            </a:r>
            <a:endParaRPr b="1"/>
          </a:p>
          <a:p>
            <a:pPr marL="0" lvl="0" indent="0" algn="l" rtl="0">
              <a:spcBef>
                <a:spcPts val="0"/>
              </a:spcBef>
              <a:spcAft>
                <a:spcPts val="0"/>
              </a:spcAft>
              <a:buNone/>
            </a:pPr>
            <a:endParaRPr b="1"/>
          </a:p>
          <a:p>
            <a:pPr marL="0" lvl="0" indent="0" algn="l" rtl="0">
              <a:spcBef>
                <a:spcPts val="0"/>
              </a:spcBef>
              <a:spcAft>
                <a:spcPts val="0"/>
              </a:spcAft>
              <a:buNone/>
            </a:pPr>
            <a:r>
              <a:rPr lang="en-GB" b="0"/>
              <a:t>Teacher can use this slide to give feedback.</a:t>
            </a:r>
            <a:endParaRPr b="0"/>
          </a:p>
        </p:txBody>
      </p:sp>
      <p:sp>
        <p:nvSpPr>
          <p:cNvPr id="1145" name="Google Shape;114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OPTIONAL</a:t>
            </a:r>
            <a:endParaRPr dirty="0"/>
          </a:p>
          <a:p>
            <a:pPr marL="0" marR="0" lvl="0" indent="0" algn="l" rtl="0">
              <a:lnSpc>
                <a:spcPct val="100000"/>
              </a:lnSpc>
              <a:spcBef>
                <a:spcPts val="0"/>
              </a:spcBef>
              <a:spcAft>
                <a:spcPts val="0"/>
              </a:spcAft>
              <a:buClr>
                <a:schemeClr val="dk1"/>
              </a:buClr>
              <a:buSzPts val="1200"/>
              <a:buFont typeface="Calibri"/>
              <a:buNone/>
            </a:pPr>
            <a:r>
              <a:rPr lang="en-GB" b="0" dirty="0"/>
              <a:t>This slide provides additional practice with –er/–</a:t>
            </a:r>
            <a:r>
              <a:rPr lang="en-GB" b="0" dirty="0" err="1"/>
              <a:t>ir</a:t>
            </a:r>
            <a:r>
              <a:rPr lang="en-GB" b="0" dirty="0"/>
              <a:t> verbs in the </a:t>
            </a:r>
            <a:r>
              <a:rPr lang="en-GB" b="0" dirty="0" err="1"/>
              <a:t>preterite</a:t>
            </a:r>
            <a:r>
              <a:rPr lang="en-GB" b="0" dirty="0"/>
              <a:t> and question words. It uses the same language as the activity on slide 32, but has a slightly different design (here, students have to work out the question word by listening to the vocabulary). It could be done in another lesson.</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Aims: </a:t>
            </a:r>
            <a:endParaRPr dirty="0"/>
          </a:p>
          <a:p>
            <a:pPr marL="0" lvl="0" indent="0" algn="l" rtl="0">
              <a:spcBef>
                <a:spcPts val="0"/>
              </a:spcBef>
              <a:spcAft>
                <a:spcPts val="0"/>
              </a:spcAft>
              <a:buNone/>
            </a:pPr>
            <a:r>
              <a:rPr lang="en-GB" b="0" dirty="0" err="1"/>
              <a:t>i</a:t>
            </a:r>
            <a:r>
              <a:rPr lang="en-GB" b="0" dirty="0"/>
              <a:t>) to consolidate understanding of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verb endings for past.</a:t>
            </a:r>
            <a:endParaRPr dirty="0"/>
          </a:p>
          <a:p>
            <a:pPr marL="0" lvl="0" indent="0" algn="l" rtl="0">
              <a:spcBef>
                <a:spcPts val="0"/>
              </a:spcBef>
              <a:spcAft>
                <a:spcPts val="0"/>
              </a:spcAft>
              <a:buNone/>
            </a:pPr>
            <a:r>
              <a:rPr lang="en-GB" b="0" dirty="0"/>
              <a:t>ii) to consolidate understanding of vocabulary and to recall the relevant question words.</a:t>
            </a:r>
            <a:endParaRPr b="0"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Students first listen out for the verb ending. Is it ‘I’, ‘you’ or ‘s/he’?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each answer.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Then, they listen again and write the missing question word depending on what the answer is.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Check students’ answers and their understanding of the questions heard. It may be necessary to replay the audio at this point.</a:t>
            </a:r>
            <a:endParaRPr b="0" dirty="0"/>
          </a:p>
          <a:p>
            <a:pPr marL="228600" marR="0" lvl="0" indent="-15240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Notes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a:t>
            </a:r>
            <a:r>
              <a:rPr lang="en-GB" sz="1200" dirty="0">
                <a:solidFill>
                  <a:schemeClr val="dk1"/>
                </a:solidFill>
                <a:latin typeface="Calibri"/>
                <a:ea typeface="Calibri"/>
                <a:cs typeface="Calibri"/>
                <a:sym typeface="Calibri"/>
              </a:rPr>
              <a:t>ome students might be able to do both steps at the same time; others will need to do it step by step. The animation sequence supports the latter but can be adapted.</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Clipart</a:t>
            </a:r>
            <a:r>
              <a:rPr lang="en-GB" b="1" dirty="0"/>
              <a:t> </a:t>
            </a:r>
            <a:r>
              <a:rPr lang="en-GB" sz="1200" b="0" i="0" dirty="0">
                <a:solidFill>
                  <a:schemeClr val="dk1"/>
                </a:solidFill>
                <a:latin typeface="Calibri"/>
                <a:ea typeface="Calibri"/>
                <a:cs typeface="Calibri"/>
                <a:sym typeface="Calibri"/>
              </a:rPr>
              <a:t>from </a:t>
            </a:r>
            <a:r>
              <a:rPr lang="en-GB" sz="1200" b="0" i="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https://openmoji.org</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¿[beep] </a:t>
            </a:r>
            <a:r>
              <a:rPr lang="en-GB" b="0" dirty="0" err="1"/>
              <a:t>corrió</a:t>
            </a:r>
            <a:r>
              <a:rPr lang="en-GB" b="0" dirty="0"/>
              <a:t>? [3 second pause] </a:t>
            </a:r>
            <a:r>
              <a:rPr lang="en-GB" b="0" dirty="0" err="1"/>
              <a:t>En</a:t>
            </a:r>
            <a:r>
              <a:rPr lang="en-GB" b="0" dirty="0"/>
              <a:t> el </a:t>
            </a:r>
            <a:r>
              <a:rPr lang="en-GB" b="0" dirty="0" err="1"/>
              <a:t>centro</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¿[beep] </a:t>
            </a:r>
            <a:r>
              <a:rPr lang="en-GB" b="0" dirty="0" err="1"/>
              <a:t>recogí</a:t>
            </a:r>
            <a:r>
              <a:rPr lang="en-GB" b="0" dirty="0"/>
              <a:t> las entradas? [3 second pause] El </a:t>
            </a:r>
            <a:r>
              <a:rPr lang="en-GB" b="0" dirty="0" err="1"/>
              <a:t>doce</a:t>
            </a:r>
            <a:r>
              <a:rPr lang="en-GB" b="0" dirty="0"/>
              <a:t> de </a:t>
            </a:r>
            <a:r>
              <a:rPr lang="en-GB" b="0" dirty="0" err="1"/>
              <a:t>julio</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¿[beep] </a:t>
            </a:r>
            <a:r>
              <a:rPr lang="en-GB" b="0" dirty="0" err="1"/>
              <a:t>billetes</a:t>
            </a:r>
            <a:r>
              <a:rPr lang="en-GB" b="0" dirty="0"/>
              <a:t> </a:t>
            </a:r>
            <a:r>
              <a:rPr lang="en-GB" b="0" dirty="0" err="1"/>
              <a:t>decidiste</a:t>
            </a:r>
            <a:r>
              <a:rPr lang="en-GB" b="0" dirty="0"/>
              <a:t> </a:t>
            </a:r>
            <a:r>
              <a:rPr lang="en-GB" b="0" dirty="0" err="1"/>
              <a:t>comprar</a:t>
            </a:r>
            <a:r>
              <a:rPr lang="en-GB" b="0" dirty="0"/>
              <a:t>? [3 second pause] Dos: uno para mi </a:t>
            </a:r>
            <a:r>
              <a:rPr lang="en-GB" b="0" dirty="0" err="1"/>
              <a:t>hermana</a:t>
            </a:r>
            <a:r>
              <a:rPr lang="en-GB" b="0" dirty="0"/>
              <a:t> y </a:t>
            </a:r>
            <a:r>
              <a:rPr lang="en-GB" b="0" dirty="0" err="1"/>
              <a:t>otro</a:t>
            </a:r>
            <a:r>
              <a:rPr lang="en-GB" b="0" dirty="0"/>
              <a:t> para </a:t>
            </a:r>
            <a:r>
              <a:rPr lang="en-GB" b="0" dirty="0" err="1"/>
              <a:t>tu</a:t>
            </a:r>
            <a:r>
              <a:rPr lang="en-GB" b="0" dirty="0"/>
              <a:t> </a:t>
            </a:r>
            <a:r>
              <a:rPr lang="en-GB" b="0" dirty="0" err="1"/>
              <a:t>hermano</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¿[beep] </a:t>
            </a:r>
            <a:r>
              <a:rPr lang="en-GB" b="0" dirty="0" err="1"/>
              <a:t>cogiste</a:t>
            </a:r>
            <a:r>
              <a:rPr lang="en-GB" b="0" dirty="0"/>
              <a:t> un </a:t>
            </a:r>
            <a:r>
              <a:rPr lang="en-GB" b="0" dirty="0" err="1"/>
              <a:t>barco</a:t>
            </a:r>
            <a:r>
              <a:rPr lang="en-GB" b="0" dirty="0"/>
              <a:t>? [3 second pause] Para </a:t>
            </a:r>
            <a:r>
              <a:rPr lang="en-GB" b="0" dirty="0" err="1"/>
              <a:t>ver</a:t>
            </a:r>
            <a:r>
              <a:rPr lang="en-GB" b="0" dirty="0"/>
              <a:t> la </a:t>
            </a:r>
            <a:r>
              <a:rPr lang="en-GB" b="0" dirty="0" err="1"/>
              <a:t>isla</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¿[beep] </a:t>
            </a:r>
            <a:r>
              <a:rPr lang="en-GB" b="0" dirty="0" err="1"/>
              <a:t>perdí</a:t>
            </a:r>
            <a:r>
              <a:rPr lang="en-GB" b="0" dirty="0"/>
              <a:t>? [3 second pause] La entrada para el </a:t>
            </a:r>
            <a:r>
              <a:rPr lang="en-GB" b="0" dirty="0" err="1"/>
              <a:t>concierto</a:t>
            </a:r>
            <a:r>
              <a:rPr lang="en-GB" b="0" dirty="0"/>
              <a: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¿[beep] </a:t>
            </a:r>
            <a:r>
              <a:rPr lang="en-GB" b="0" dirty="0" err="1"/>
              <a:t>salió</a:t>
            </a:r>
            <a:r>
              <a:rPr lang="en-GB" b="0" dirty="0"/>
              <a:t> a la plaza? [3 second pause] Mi prima.</a:t>
            </a:r>
            <a:endParaRPr dirty="0"/>
          </a:p>
        </p:txBody>
      </p:sp>
      <p:sp>
        <p:nvSpPr>
          <p:cNvPr id="1192" name="Google Shape;119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i="0" dirty="0">
                <a:latin typeface="Calibri"/>
                <a:ea typeface="Calibri"/>
                <a:cs typeface="Calibri"/>
                <a:sym typeface="Calibri"/>
              </a:rPr>
              <a:t>This homework revisits vocabulary from Year 7 and Year 8.</a:t>
            </a:r>
          </a:p>
          <a:p>
            <a:pPr marL="0" marR="0" lvl="0" indent="0" algn="l" rtl="0">
              <a:lnSpc>
                <a:spcPct val="100000"/>
              </a:lnSpc>
              <a:spcBef>
                <a:spcPts val="0"/>
              </a:spcBef>
              <a:spcAft>
                <a:spcPts val="0"/>
              </a:spcAft>
              <a:buClr>
                <a:schemeClr val="dk1"/>
              </a:buClr>
              <a:buSzPts val="1200"/>
              <a:buFont typeface="Calibri"/>
              <a:buNone/>
            </a:pPr>
            <a:endParaRPr lang="en-GB" sz="1200" i="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i="0" dirty="0">
                <a:latin typeface="Calibri"/>
                <a:ea typeface="Calibri"/>
                <a:cs typeface="Calibri"/>
                <a:sym typeface="Calibri"/>
              </a:rPr>
              <a:t>The answer sheet is available here: https://</a:t>
            </a:r>
            <a:r>
              <a:rPr lang="en-GB" sz="1200" i="0" dirty="0" err="1">
                <a:latin typeface="Calibri"/>
                <a:ea typeface="Calibri"/>
                <a:cs typeface="Calibri"/>
                <a:sym typeface="Calibri"/>
              </a:rPr>
              <a:t>resources.ncelp.org</a:t>
            </a:r>
            <a:r>
              <a:rPr lang="en-GB" sz="1200" i="0" dirty="0">
                <a:latin typeface="Calibri"/>
                <a:ea typeface="Calibri"/>
                <a:cs typeface="Calibri"/>
                <a:sym typeface="Calibri"/>
              </a:rPr>
              <a:t>/concern/parent/g732db03h/</a:t>
            </a:r>
            <a:r>
              <a:rPr lang="en-GB" sz="1200" i="0" dirty="0" err="1">
                <a:latin typeface="Calibri"/>
                <a:ea typeface="Calibri"/>
                <a:cs typeface="Calibri"/>
                <a:sym typeface="Calibri"/>
              </a:rPr>
              <a:t>file_sets</a:t>
            </a:r>
            <a:r>
              <a:rPr lang="en-GB" sz="1200" i="0">
                <a:latin typeface="Calibri"/>
                <a:ea typeface="Calibri"/>
                <a:cs typeface="Calibri"/>
                <a:sym typeface="Calibri"/>
              </a:rPr>
              <a:t>/vq27zp569</a:t>
            </a:r>
            <a:endParaRPr sz="1200" i="0" dirty="0">
              <a:latin typeface="Calibri"/>
              <a:ea typeface="Calibri"/>
              <a:cs typeface="Calibri"/>
              <a:sym typeface="Calibri"/>
            </a:endParaRPr>
          </a:p>
        </p:txBody>
      </p:sp>
      <p:sp>
        <p:nvSpPr>
          <p:cNvPr id="1226" name="Google Shape;122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recap </a:t>
            </a:r>
            <a:r>
              <a:rPr lang="en-GB" sz="1200" b="0">
                <a:solidFill>
                  <a:schemeClr val="dk1"/>
                </a:solidFill>
                <a:latin typeface="Calibri"/>
                <a:ea typeface="Calibri"/>
                <a:cs typeface="Calibri"/>
                <a:sym typeface="Calibri"/>
              </a:rPr>
              <a:t>1</a:t>
            </a:r>
            <a:r>
              <a:rPr lang="en-GB" sz="1200" b="0" baseline="30000">
                <a:solidFill>
                  <a:schemeClr val="dk1"/>
                </a:solidFill>
                <a:latin typeface="Calibri"/>
                <a:ea typeface="Calibri"/>
                <a:cs typeface="Calibri"/>
                <a:sym typeface="Calibri"/>
              </a:rPr>
              <a:t>st</a:t>
            </a:r>
            <a:r>
              <a:rPr lang="en-GB" sz="1200" b="0">
                <a:solidFill>
                  <a:schemeClr val="dk1"/>
                </a:solidFill>
                <a:latin typeface="Calibri"/>
                <a:ea typeface="Calibri"/>
                <a:cs typeface="Calibri"/>
                <a:sym typeface="Calibri"/>
              </a:rPr>
              <a:t> and 3</a:t>
            </a:r>
            <a:r>
              <a:rPr lang="en-GB" sz="1200" b="0" baseline="30000">
                <a:solidFill>
                  <a:schemeClr val="dk1"/>
                </a:solidFill>
                <a:latin typeface="Calibri"/>
                <a:ea typeface="Calibri"/>
                <a:cs typeface="Calibri"/>
                <a:sym typeface="Calibri"/>
              </a:rPr>
              <a:t>rd</a:t>
            </a:r>
            <a:r>
              <a:rPr lang="en-GB" sz="1200" b="0">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person singular form of preterite tense for –er/–ir verbs (-í) and (-ió).</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Go through the grammar explanation with students, revealing each new sentence on a mouse click.</a:t>
            </a:r>
            <a:endParaRPr b="0"/>
          </a:p>
        </p:txBody>
      </p:sp>
      <p:sp>
        <p:nvSpPr>
          <p:cNvPr id="229" name="Google Shape;2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a:t>Timing: </a:t>
            </a:r>
            <a:r>
              <a:rPr lang="en-GB" b="0"/>
              <a:t>7 minutes</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Aim: </a:t>
            </a:r>
            <a:r>
              <a:rPr lang="en-GB" b="0"/>
              <a:t>reading activity to practise connecting the 1</a:t>
            </a:r>
            <a:r>
              <a:rPr lang="en-GB" b="0" baseline="30000"/>
              <a:t>st</a:t>
            </a:r>
            <a:r>
              <a:rPr lang="en-GB" b="0"/>
              <a:t> and 3</a:t>
            </a:r>
            <a:r>
              <a:rPr lang="en-GB" b="0" baseline="30000"/>
              <a:t>rd</a:t>
            </a:r>
            <a:r>
              <a:rPr lang="en-GB" b="0"/>
              <a:t> person singular –er and –ir preterite verb forms with their meanings.</a:t>
            </a:r>
            <a:endParaRPr b="0"/>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read the extracts in order to fill in the table, ticking the column for the person who did each action. If working in their exercise books, they can just write, e.g., 1. I.</a:t>
            </a:r>
            <a:endParaRPr b="0"/>
          </a:p>
          <a:p>
            <a:pPr marL="228600" lvl="0" indent="-228600" algn="l" rtl="0">
              <a:spcBef>
                <a:spcPts val="0"/>
              </a:spcBef>
              <a:spcAft>
                <a:spcPts val="0"/>
              </a:spcAft>
              <a:buClr>
                <a:schemeClr val="dk1"/>
              </a:buClr>
              <a:buSzPts val="1200"/>
              <a:buFont typeface="Calibri"/>
              <a:buAutoNum type="arabicPeriod"/>
            </a:pPr>
            <a:r>
              <a:rPr lang="en-GB" b="0"/>
              <a:t>Click to reveal the answers. </a:t>
            </a:r>
            <a:endParaRPr/>
          </a:p>
          <a:p>
            <a:pPr marL="228600" lvl="0" indent="-228600" algn="l" rtl="0">
              <a:spcBef>
                <a:spcPts val="0"/>
              </a:spcBef>
              <a:spcAft>
                <a:spcPts val="0"/>
              </a:spcAft>
              <a:buClr>
                <a:schemeClr val="dk1"/>
              </a:buClr>
              <a:buSzPts val="1200"/>
              <a:buFont typeface="Calibri"/>
              <a:buAutoNum type="arabicPeriod"/>
            </a:pPr>
            <a:r>
              <a:rPr lang="en-GB" b="0"/>
              <a:t>The full text is shown on the next slide. </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Notes: </a:t>
            </a:r>
            <a:endParaRPr/>
          </a:p>
          <a:p>
            <a:pPr marL="228600" lvl="0" indent="-228600" algn="l" rtl="0">
              <a:spcBef>
                <a:spcPts val="0"/>
              </a:spcBef>
              <a:spcAft>
                <a:spcPts val="0"/>
              </a:spcAft>
              <a:buClr>
                <a:schemeClr val="dk1"/>
              </a:buClr>
              <a:buSzPts val="1200"/>
              <a:buFont typeface="Calibri"/>
              <a:buAutoNum type="arabicPeriod"/>
            </a:pPr>
            <a:r>
              <a:rPr lang="en-GB" b="0"/>
              <a:t>The activity could easily be adapted for a higher-achieving group by changing the order of the questions, which currently appear in the same order as in the text.</a:t>
            </a:r>
            <a:endParaRPr/>
          </a:p>
          <a:p>
            <a:pPr marL="228600" lvl="0" indent="-228600" algn="l" rtl="0">
              <a:spcBef>
                <a:spcPts val="0"/>
              </a:spcBef>
              <a:spcAft>
                <a:spcPts val="0"/>
              </a:spcAft>
              <a:buClr>
                <a:schemeClr val="dk1"/>
              </a:buClr>
              <a:buSzPts val="1200"/>
              <a:buFont typeface="Calibri"/>
              <a:buAutoNum type="arabicPeriod"/>
            </a:pPr>
            <a:r>
              <a:rPr lang="en-GB" b="0"/>
              <a:t>The text has been slightly adapted to facilitate grammar practice (e.g. by omitting pronouns).</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endParaRPr/>
          </a:p>
        </p:txBody>
      </p:sp>
      <p:sp>
        <p:nvSpPr>
          <p:cNvPr id="251" name="Google Shape;2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a:t>Timing:</a:t>
            </a:r>
            <a:r>
              <a:rPr lang="en-GB" b="0"/>
              <a:t> 8 </a:t>
            </a:r>
            <a:r>
              <a:rPr lang="en-GB"/>
              <a:t>mins</a:t>
            </a:r>
            <a:endParaRPr b="0"/>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Aims:</a:t>
            </a:r>
            <a:endParaRPr/>
          </a:p>
          <a:p>
            <a:pPr marL="0" lvl="0" indent="0" algn="l" rtl="0">
              <a:spcBef>
                <a:spcPts val="0"/>
              </a:spcBef>
              <a:spcAft>
                <a:spcPts val="0"/>
              </a:spcAft>
              <a:buClr>
                <a:schemeClr val="dk1"/>
              </a:buClr>
              <a:buSzPts val="1200"/>
              <a:buFont typeface="Calibri"/>
              <a:buNone/>
            </a:pPr>
            <a:r>
              <a:rPr lang="en-GB" b="0"/>
              <a:t>i) to consolidate understanding of the difference between preterite verb endings –í and –ió.</a:t>
            </a:r>
            <a:endParaRPr/>
          </a:p>
          <a:p>
            <a:pPr marL="0" lvl="0" indent="0" algn="l" rtl="0">
              <a:spcBef>
                <a:spcPts val="0"/>
              </a:spcBef>
              <a:spcAft>
                <a:spcPts val="0"/>
              </a:spcAft>
              <a:buClr>
                <a:schemeClr val="dk1"/>
              </a:buClr>
              <a:buSzPts val="1200"/>
              <a:buFont typeface="Calibri"/>
              <a:buNone/>
            </a:pPr>
            <a:r>
              <a:rPr lang="en-GB" b="0"/>
              <a:t>ii) to understand the text in its entirety.</a:t>
            </a:r>
            <a:endParaRPr b="1"/>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begin by reading the text and thinking of possible words for the gaps. In giving suggestions, they can also be encouraged to focus on the verb ending and whether it would be –í or –ió. This will be indicated by the subject and the vocabulary context.</a:t>
            </a:r>
            <a:endParaRPr/>
          </a:p>
          <a:p>
            <a:pPr marL="228600" lvl="0" indent="-228600" algn="l" rtl="0">
              <a:spcBef>
                <a:spcPts val="0"/>
              </a:spcBef>
              <a:spcAft>
                <a:spcPts val="0"/>
              </a:spcAft>
              <a:buClr>
                <a:schemeClr val="dk1"/>
              </a:buClr>
              <a:buSzPts val="1200"/>
              <a:buFont typeface="Calibri"/>
              <a:buAutoNum type="arabicPeriod"/>
            </a:pPr>
            <a:r>
              <a:rPr lang="en-GB" b="0"/>
              <a:t>Then, students can see the verb options and select the most suitable verb for each gap.</a:t>
            </a:r>
            <a:endParaRPr/>
          </a:p>
          <a:p>
            <a:pPr marL="228600" lvl="0" indent="-228600" algn="l" rtl="0">
              <a:spcBef>
                <a:spcPts val="0"/>
              </a:spcBef>
              <a:spcAft>
                <a:spcPts val="0"/>
              </a:spcAft>
              <a:buClr>
                <a:schemeClr val="dk1"/>
              </a:buClr>
              <a:buSzPts val="1200"/>
              <a:buFont typeface="Calibri"/>
              <a:buAutoNum type="arabicPeriod"/>
            </a:pPr>
            <a:r>
              <a:rPr lang="en-GB" b="0"/>
              <a:t>Students listen to the recording and check their answers. Click to also reveal each answer in written form. </a:t>
            </a:r>
            <a:endParaRPr/>
          </a:p>
          <a:p>
            <a:pPr marL="228600" lvl="0" indent="-228600" algn="l" rtl="0">
              <a:spcBef>
                <a:spcPts val="0"/>
              </a:spcBef>
              <a:spcAft>
                <a:spcPts val="0"/>
              </a:spcAft>
              <a:buClr>
                <a:schemeClr val="dk1"/>
              </a:buClr>
              <a:buSzPts val="1200"/>
              <a:buFont typeface="Calibri"/>
              <a:buAutoNum type="arabicPeriod"/>
            </a:pPr>
            <a:r>
              <a:rPr lang="en-GB" b="0"/>
              <a:t>Additionally, as part of feedback, focus students the presence/absence of subject pronouns (yo, él) in the text. Elicit the reasons why they are or aren’t used. For example, absence of pronoun when there is no change of subject – “recogí las entradas y ofrecí…” but presence of pronoun when it changes “yo comí unos pintxos de carne y él comió bacalao”.</a:t>
            </a:r>
            <a:endParaRPr/>
          </a:p>
          <a:p>
            <a:pPr marL="228600" lvl="0" indent="-228600" algn="l" rtl="0">
              <a:spcBef>
                <a:spcPts val="0"/>
              </a:spcBef>
              <a:spcAft>
                <a:spcPts val="0"/>
              </a:spcAft>
              <a:buClr>
                <a:schemeClr val="dk1"/>
              </a:buClr>
              <a:buSzPts val="1200"/>
              <a:buFont typeface="Calibri"/>
              <a:buAutoNum type="arabicPeriod"/>
            </a:pPr>
            <a:r>
              <a:rPr lang="en-GB" b="0"/>
              <a:t>Explain to students the meaning of ‘pintxo’ (see below) and ‘bacalao’ (cod), which are both unknown terms. This could alternatively be done before the activity.</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Notes:</a:t>
            </a:r>
            <a:endParaRPr/>
          </a:p>
          <a:p>
            <a:pPr marL="228600" lvl="0" indent="-228600" algn="l" rtl="0">
              <a:spcBef>
                <a:spcPts val="0"/>
              </a:spcBef>
              <a:spcAft>
                <a:spcPts val="0"/>
              </a:spcAft>
              <a:buClr>
                <a:schemeClr val="dk1"/>
              </a:buClr>
              <a:buSzPts val="1200"/>
              <a:buFont typeface="Calibri"/>
              <a:buAutoNum type="arabicPeriod"/>
            </a:pPr>
            <a:r>
              <a:rPr lang="en-GB" b="0"/>
              <a:t>‘Conocer’ is used in this text with the meaning ‘to meet’ (for the first time). It may be helpful to make this explicit to students. Previously in the SOW, it was seen as to ‘to get to know’ (a place or person). </a:t>
            </a:r>
            <a:endParaRPr/>
          </a:p>
          <a:p>
            <a:pPr marL="228600" lvl="0" indent="-228600" algn="l" rtl="0">
              <a:spcBef>
                <a:spcPts val="0"/>
              </a:spcBef>
              <a:spcAft>
                <a:spcPts val="0"/>
              </a:spcAft>
              <a:buClr>
                <a:schemeClr val="dk1"/>
              </a:buClr>
              <a:buSzPts val="1200"/>
              <a:buFont typeface="Calibri"/>
              <a:buAutoNum type="arabicPeriod"/>
            </a:pPr>
            <a:r>
              <a:rPr lang="en-GB" b="0"/>
              <a:t>If appropriate, more of the verbs ending in –i and –ió could be gapped. Options would need to be added to the options box.</a:t>
            </a:r>
            <a:endParaRPr/>
          </a:p>
          <a:p>
            <a:pPr marL="228600" lvl="0" indent="-228600" algn="l" rtl="0">
              <a:spcBef>
                <a:spcPts val="0"/>
              </a:spcBef>
              <a:spcAft>
                <a:spcPts val="0"/>
              </a:spcAft>
              <a:buClr>
                <a:schemeClr val="dk1"/>
              </a:buClr>
              <a:buSzPts val="1200"/>
              <a:buFont typeface="Calibri"/>
              <a:buAutoNum type="arabicPeriod"/>
            </a:pPr>
            <a:r>
              <a:rPr lang="en-GB" b="0"/>
              <a:t>Here is some more information that can be given in relation to the callout. The word is given here with its Basque spelling (as would most commonly be seen in San Sebastián). It is a variation on the spelling of the same word in Spanish (pincho), which literally means ‘skewer’ and can be used in a similar sense to ‘tapa’, which students saw in Year 8. There is similarity with tapas in that pintxos tend to be small dishes that are mixed and matched with others, and are served on bar counters.</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Frequency of unknown words/cognates:</a:t>
            </a:r>
            <a:endParaRPr/>
          </a:p>
          <a:p>
            <a:pPr marL="0" lvl="0" indent="0" algn="l" rtl="0">
              <a:spcBef>
                <a:spcPts val="0"/>
              </a:spcBef>
              <a:spcAft>
                <a:spcPts val="0"/>
              </a:spcAft>
              <a:buClr>
                <a:schemeClr val="dk1"/>
              </a:buClr>
              <a:buSzPts val="1200"/>
              <a:buFont typeface="Calibri"/>
              <a:buNone/>
            </a:pPr>
            <a:r>
              <a:rPr lang="en-GB" b="0"/>
              <a:t>pintxo [&gt;5000]; bacalao [&gt;5000]; favorito [2360]</a:t>
            </a:r>
            <a:endParaRPr b="0"/>
          </a:p>
        </p:txBody>
      </p:sp>
      <p:sp>
        <p:nvSpPr>
          <p:cNvPr id="280" name="Google Shape;28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Aim: </a:t>
            </a:r>
            <a:r>
              <a:rPr lang="en-GB" b="0"/>
              <a:t>to recap spelling rules related to stress position.</a:t>
            </a:r>
            <a:endParaRPr b="1"/>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Click to reveal each part of the explanation. The word ‘tilde’ was used in Year 8 resources, but explain its meaning again if necessary.</a:t>
            </a:r>
            <a:endParaRPr/>
          </a:p>
          <a:p>
            <a:pPr marL="228600" lvl="0" indent="-228600" algn="l" rtl="0">
              <a:spcBef>
                <a:spcPts val="0"/>
              </a:spcBef>
              <a:spcAft>
                <a:spcPts val="0"/>
              </a:spcAft>
              <a:buClr>
                <a:schemeClr val="dk1"/>
              </a:buClr>
              <a:buSzPts val="1200"/>
              <a:buFont typeface="Calibri"/>
              <a:buAutoNum type="arabicPeriod"/>
            </a:pPr>
            <a:r>
              <a:rPr lang="en-GB" b="0"/>
              <a:t>If appropriate, ask students for further examples of words with final syllable stress that require / do not require a written accent.</a:t>
            </a:r>
            <a:endParaRPr b="0"/>
          </a:p>
          <a:p>
            <a:pPr marL="0" lvl="0" indent="0" algn="l" rtl="0">
              <a:spcBef>
                <a:spcPts val="0"/>
              </a:spcBef>
              <a:spcAft>
                <a:spcPts val="0"/>
              </a:spcAft>
              <a:buNone/>
            </a:pPr>
            <a:br>
              <a:rPr lang="en-GB"/>
            </a:br>
            <a:endParaRPr sz="1200" b="0" i="0">
              <a:solidFill>
                <a:schemeClr val="dk1"/>
              </a:solidFill>
              <a:latin typeface="Calibri"/>
              <a:ea typeface="Calibri"/>
              <a:cs typeface="Calibri"/>
              <a:sym typeface="Calibri"/>
            </a:endParaRPr>
          </a:p>
        </p:txBody>
      </p:sp>
      <p:sp>
        <p:nvSpPr>
          <p:cNvPr id="309" name="Google Shape;30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5 mins</a:t>
            </a:r>
            <a:endParaRPr/>
          </a:p>
          <a:p>
            <a:pPr marL="0" lvl="0" indent="0" algn="l" rtl="0">
              <a:spcBef>
                <a:spcPts val="0"/>
              </a:spcBef>
              <a:spcAft>
                <a:spcPts val="0"/>
              </a:spcAft>
              <a:buNone/>
            </a:pPr>
            <a:endParaRPr b="0"/>
          </a:p>
          <a:p>
            <a:pPr marL="0" lvl="0" indent="0" algn="l" rtl="0">
              <a:spcBef>
                <a:spcPts val="0"/>
              </a:spcBef>
              <a:spcAft>
                <a:spcPts val="0"/>
              </a:spcAft>
              <a:buNone/>
            </a:pPr>
            <a:r>
              <a:rPr lang="en-GB" b="1"/>
              <a:t>Aims: </a:t>
            </a:r>
            <a:endParaRPr b="1"/>
          </a:p>
          <a:p>
            <a:pPr marL="0" lvl="0" indent="0" algn="l" rtl="0">
              <a:spcBef>
                <a:spcPts val="0"/>
              </a:spcBef>
              <a:spcAft>
                <a:spcPts val="0"/>
              </a:spcAft>
              <a:buNone/>
            </a:pPr>
            <a:r>
              <a:rPr lang="en-GB" b="0"/>
              <a:t>i) to consolidate recognition of final syllable stress.</a:t>
            </a:r>
            <a:endParaRPr b="0"/>
          </a:p>
          <a:p>
            <a:pPr marL="0" lvl="0" indent="0" algn="l" rtl="0">
              <a:spcBef>
                <a:spcPts val="0"/>
              </a:spcBef>
              <a:spcAft>
                <a:spcPts val="0"/>
              </a:spcAft>
              <a:buNone/>
            </a:pPr>
            <a:r>
              <a:rPr lang="en-GB" b="0"/>
              <a:t>ii) to consolidate the first rule about the use of the written accent in words with final syllable stress.</a:t>
            </a:r>
            <a:endParaRPr b="1"/>
          </a:p>
          <a:p>
            <a:pPr marL="0" lvl="0" indent="0" algn="l" rtl="0">
              <a:spcBef>
                <a:spcPts val="0"/>
              </a:spcBef>
              <a:spcAft>
                <a:spcPts val="0"/>
              </a:spcAft>
              <a:buNone/>
            </a:pPr>
            <a:endParaRPr/>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listen to each sentence and tally how many words they hear with a final syllable stress.</a:t>
            </a:r>
            <a:endParaRPr/>
          </a:p>
          <a:p>
            <a:pPr marL="228600" lvl="0" indent="-228600" algn="l" rtl="0">
              <a:spcBef>
                <a:spcPts val="0"/>
              </a:spcBef>
              <a:spcAft>
                <a:spcPts val="0"/>
              </a:spcAft>
              <a:buClr>
                <a:schemeClr val="dk1"/>
              </a:buClr>
              <a:buSzPts val="1200"/>
              <a:buFont typeface="Calibri"/>
              <a:buAutoNum type="arabicPeriod"/>
            </a:pPr>
            <a:r>
              <a:rPr lang="en-GB" b="0"/>
              <a:t>Click to reveal the gapped sentence. </a:t>
            </a:r>
            <a:endParaRPr b="0"/>
          </a:p>
          <a:p>
            <a:pPr marL="228600" lvl="0" indent="-228600" algn="l" rtl="0">
              <a:spcBef>
                <a:spcPts val="0"/>
              </a:spcBef>
              <a:spcAft>
                <a:spcPts val="0"/>
              </a:spcAft>
              <a:buClr>
                <a:schemeClr val="dk1"/>
              </a:buClr>
              <a:buSzPts val="1200"/>
              <a:buFont typeface="Calibri"/>
              <a:buAutoNum type="arabicPeriod"/>
            </a:pPr>
            <a:r>
              <a:rPr lang="en-GB" b="0"/>
              <a:t>Students listen to each sentence again and write the missing words, deciding whether an accent is needed or not. </a:t>
            </a:r>
            <a:endParaRPr/>
          </a:p>
          <a:p>
            <a:pPr marL="228600" lvl="0" indent="-228600" algn="l" rtl="0">
              <a:spcBef>
                <a:spcPts val="0"/>
              </a:spcBef>
              <a:spcAft>
                <a:spcPts val="0"/>
              </a:spcAft>
              <a:buClr>
                <a:schemeClr val="dk1"/>
              </a:buClr>
              <a:buSzPts val="1200"/>
              <a:buFont typeface="Calibri"/>
              <a:buAutoNum type="arabicPeriod"/>
            </a:pPr>
            <a:r>
              <a:rPr lang="en-GB" b="0"/>
              <a:t>Teacher shows the answers. Explain the meaning of ‘frente’ in item 3 (frente al mar) as this word is not yet known.</a:t>
            </a:r>
            <a:endParaRPr b="0"/>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Note: </a:t>
            </a:r>
            <a:r>
              <a:rPr lang="en-GB" b="0"/>
              <a:t>some words are known and others are unknown, making this a hybrid vocabulary/sounds of the language task.</a:t>
            </a:r>
            <a:endParaRPr/>
          </a:p>
          <a:p>
            <a:pPr marL="0" lvl="0" indent="0" algn="l" rtl="0">
              <a:spcBef>
                <a:spcPts val="0"/>
              </a:spcBef>
              <a:spcAft>
                <a:spcPts val="0"/>
              </a:spcAft>
              <a:buNone/>
            </a:pPr>
            <a:endParaRPr/>
          </a:p>
          <a:p>
            <a:pPr marL="0" lvl="0" indent="0" algn="l" rtl="0">
              <a:spcBef>
                <a:spcPts val="0"/>
              </a:spcBef>
              <a:spcAft>
                <a:spcPts val="0"/>
              </a:spcAft>
              <a:buNone/>
            </a:pPr>
            <a:r>
              <a:rPr lang="en-GB" b="1"/>
              <a:t>Frequency of unknown words/cognates:</a:t>
            </a:r>
            <a:endParaRPr/>
          </a:p>
          <a:p>
            <a:pPr marL="0" lvl="0" indent="0" algn="l" rtl="0">
              <a:spcBef>
                <a:spcPts val="0"/>
              </a:spcBef>
              <a:spcAft>
                <a:spcPts val="0"/>
              </a:spcAft>
              <a:buNone/>
            </a:pPr>
            <a:r>
              <a:rPr lang="en-GB"/>
              <a:t>festival [3194]; cultural [714]; programación [3617]; calidad [637]; espectador [2438]; actuación [1835]; edición [1449]</a:t>
            </a:r>
            <a:endParaRPr/>
          </a:p>
          <a:p>
            <a:pPr marL="0" lvl="0" indent="0" algn="l" rtl="0">
              <a:spcBef>
                <a:spcPts val="0"/>
              </a:spcBef>
              <a:spcAft>
                <a:spcPts val="0"/>
              </a:spcAft>
              <a:buNone/>
            </a:pPr>
            <a:br>
              <a:rPr lang="en-GB"/>
            </a:br>
            <a:r>
              <a:rPr lang="en-GB"/>
              <a:t>Photos from Wikipedia, </a:t>
            </a:r>
            <a:r>
              <a:rPr lang="en-GB"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Vidartereyes</a:t>
            </a:r>
            <a:r>
              <a:rPr lang="en-GB" sz="1200" b="0" i="0">
                <a:solidFill>
                  <a:schemeClr val="dk1"/>
                </a:solidFill>
                <a:latin typeface="Calibri"/>
                <a:ea typeface="Calibri"/>
                <a:cs typeface="Calibri"/>
                <a:sym typeface="Calibri"/>
              </a:rPr>
              <a:t> - </a:t>
            </a:r>
            <a:r>
              <a:rPr lang="en-GB" sz="1200" b="0" i="0" u="sng" strike="noStrik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BY-SA 4.0</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327" name="Google Shape;32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5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5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1"/>
        <p:cNvGrpSpPr/>
        <p:nvPr/>
      </p:nvGrpSpPr>
      <p:grpSpPr>
        <a:xfrm>
          <a:off x="0" y="0"/>
          <a:ext cx="0" cy="0"/>
          <a:chOff x="0" y="0"/>
          <a:chExt cx="0" cy="0"/>
        </a:xfrm>
      </p:grpSpPr>
      <p:sp>
        <p:nvSpPr>
          <p:cNvPr id="52" name="Google Shape;52;p4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4"/>
        <p:cNvGrpSpPr/>
        <p:nvPr/>
      </p:nvGrpSpPr>
      <p:grpSpPr>
        <a:xfrm>
          <a:off x="0" y="0"/>
          <a:ext cx="0" cy="0"/>
          <a:chOff x="0" y="0"/>
          <a:chExt cx="0" cy="0"/>
        </a:xfrm>
      </p:grpSpPr>
      <p:sp>
        <p:nvSpPr>
          <p:cNvPr id="55" name="Google Shape;55;p59"/>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7"/>
        <p:cNvGrpSpPr/>
        <p:nvPr/>
      </p:nvGrpSpPr>
      <p:grpSpPr>
        <a:xfrm>
          <a:off x="0" y="0"/>
          <a:ext cx="0" cy="0"/>
          <a:chOff x="0" y="0"/>
          <a:chExt cx="0" cy="0"/>
        </a:xfrm>
      </p:grpSpPr>
      <p:sp>
        <p:nvSpPr>
          <p:cNvPr id="58" name="Google Shape;58;p6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6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0"/>
        <p:cNvGrpSpPr/>
        <p:nvPr/>
      </p:nvGrpSpPr>
      <p:grpSpPr>
        <a:xfrm>
          <a:off x="0" y="0"/>
          <a:ext cx="0" cy="0"/>
          <a:chOff x="0" y="0"/>
          <a:chExt cx="0" cy="0"/>
        </a:xfrm>
      </p:grpSpPr>
      <p:sp>
        <p:nvSpPr>
          <p:cNvPr id="61" name="Google Shape;61;p6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4"/>
        <p:cNvGrpSpPr/>
        <p:nvPr/>
      </p:nvGrpSpPr>
      <p:grpSpPr>
        <a:xfrm>
          <a:off x="0" y="0"/>
          <a:ext cx="0" cy="0"/>
          <a:chOff x="0" y="0"/>
          <a:chExt cx="0" cy="0"/>
        </a:xfrm>
      </p:grpSpPr>
      <p:sp>
        <p:nvSpPr>
          <p:cNvPr id="65" name="Google Shape;65;p6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6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6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6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6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70"/>
        <p:cNvGrpSpPr/>
        <p:nvPr/>
      </p:nvGrpSpPr>
      <p:grpSpPr>
        <a:xfrm>
          <a:off x="0" y="0"/>
          <a:ext cx="0" cy="0"/>
          <a:chOff x="0" y="0"/>
          <a:chExt cx="0" cy="0"/>
        </a:xfrm>
      </p:grpSpPr>
      <p:sp>
        <p:nvSpPr>
          <p:cNvPr id="71" name="Google Shape;71;p6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63"/>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4"/>
        <p:cNvGrpSpPr/>
        <p:nvPr/>
      </p:nvGrpSpPr>
      <p:grpSpPr>
        <a:xfrm>
          <a:off x="0" y="0"/>
          <a:ext cx="0" cy="0"/>
          <a:chOff x="0" y="0"/>
          <a:chExt cx="0" cy="0"/>
        </a:xfrm>
      </p:grpSpPr>
      <p:sp>
        <p:nvSpPr>
          <p:cNvPr id="75" name="Google Shape;75;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6"/>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2"/>
        <p:cNvGrpSpPr/>
        <p:nvPr/>
      </p:nvGrpSpPr>
      <p:grpSpPr>
        <a:xfrm>
          <a:off x="0" y="0"/>
          <a:ext cx="0" cy="0"/>
          <a:chOff x="0" y="0"/>
          <a:chExt cx="0" cy="0"/>
        </a:xfrm>
      </p:grpSpPr>
      <p:sp>
        <p:nvSpPr>
          <p:cNvPr id="83" name="Google Shape;83;p6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6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6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91"/>
        <p:cNvGrpSpPr/>
        <p:nvPr/>
      </p:nvGrpSpPr>
      <p:grpSpPr>
        <a:xfrm>
          <a:off x="0" y="0"/>
          <a:ext cx="0" cy="0"/>
          <a:chOff x="0" y="0"/>
          <a:chExt cx="0" cy="0"/>
        </a:xfrm>
      </p:grpSpPr>
      <p:sp>
        <p:nvSpPr>
          <p:cNvPr id="92" name="Google Shape;92;p4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4"/>
        <p:cNvGrpSpPr/>
        <p:nvPr/>
      </p:nvGrpSpPr>
      <p:grpSpPr>
        <a:xfrm>
          <a:off x="0" y="0"/>
          <a:ext cx="0" cy="0"/>
          <a:chOff x="0" y="0"/>
          <a:chExt cx="0" cy="0"/>
        </a:xfrm>
      </p:grpSpPr>
      <p:sp>
        <p:nvSpPr>
          <p:cNvPr id="95" name="Google Shape;95;p69"/>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97"/>
        <p:cNvGrpSpPr/>
        <p:nvPr/>
      </p:nvGrpSpPr>
      <p:grpSpPr>
        <a:xfrm>
          <a:off x="0" y="0"/>
          <a:ext cx="0" cy="0"/>
          <a:chOff x="0" y="0"/>
          <a:chExt cx="0" cy="0"/>
        </a:xfrm>
      </p:grpSpPr>
      <p:sp>
        <p:nvSpPr>
          <p:cNvPr id="98" name="Google Shape;98;p7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00"/>
        <p:cNvGrpSpPr/>
        <p:nvPr/>
      </p:nvGrpSpPr>
      <p:grpSpPr>
        <a:xfrm>
          <a:off x="0" y="0"/>
          <a:ext cx="0" cy="0"/>
          <a:chOff x="0" y="0"/>
          <a:chExt cx="0" cy="0"/>
        </a:xfrm>
      </p:grpSpPr>
      <p:sp>
        <p:nvSpPr>
          <p:cNvPr id="101" name="Google Shape;101;p7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04"/>
        <p:cNvGrpSpPr/>
        <p:nvPr/>
      </p:nvGrpSpPr>
      <p:grpSpPr>
        <a:xfrm>
          <a:off x="0" y="0"/>
          <a:ext cx="0" cy="0"/>
          <a:chOff x="0" y="0"/>
          <a:chExt cx="0" cy="0"/>
        </a:xfrm>
      </p:grpSpPr>
      <p:sp>
        <p:nvSpPr>
          <p:cNvPr id="105" name="Google Shape;105;p7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7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7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7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10"/>
        <p:cNvGrpSpPr/>
        <p:nvPr/>
      </p:nvGrpSpPr>
      <p:grpSpPr>
        <a:xfrm>
          <a:off x="0" y="0"/>
          <a:ext cx="0" cy="0"/>
          <a:chOff x="0" y="0"/>
          <a:chExt cx="0" cy="0"/>
        </a:xfrm>
      </p:grpSpPr>
      <p:sp>
        <p:nvSpPr>
          <p:cNvPr id="111" name="Google Shape;111;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3" name="Google Shape;113;p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4"/>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7" name="Google Shape;117;p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8"/>
        <p:cNvGrpSpPr/>
        <p:nvPr/>
      </p:nvGrpSpPr>
      <p:grpSpPr>
        <a:xfrm>
          <a:off x="0" y="0"/>
          <a:ext cx="0" cy="0"/>
          <a:chOff x="0" y="0"/>
          <a:chExt cx="0" cy="0"/>
        </a:xfrm>
      </p:grpSpPr>
      <p:sp>
        <p:nvSpPr>
          <p:cNvPr id="19" name="Google Shape;19;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18"/>
        <p:cNvGrpSpPr/>
        <p:nvPr/>
      </p:nvGrpSpPr>
      <p:grpSpPr>
        <a:xfrm>
          <a:off x="0" y="0"/>
          <a:ext cx="0" cy="0"/>
          <a:chOff x="0" y="0"/>
          <a:chExt cx="0" cy="0"/>
        </a:xfrm>
      </p:grpSpPr>
      <p:sp>
        <p:nvSpPr>
          <p:cNvPr id="119" name="Google Shape;119;p7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21"/>
        <p:cNvGrpSpPr/>
        <p:nvPr/>
      </p:nvGrpSpPr>
      <p:grpSpPr>
        <a:xfrm>
          <a:off x="0" y="0"/>
          <a:ext cx="0" cy="0"/>
          <a:chOff x="0" y="0"/>
          <a:chExt cx="0" cy="0"/>
        </a:xfrm>
      </p:grpSpPr>
      <p:sp>
        <p:nvSpPr>
          <p:cNvPr id="122" name="Google Shape;122;p7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7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1"/>
        <p:cNvGrpSpPr/>
        <p:nvPr/>
      </p:nvGrpSpPr>
      <p:grpSpPr>
        <a:xfrm>
          <a:off x="0" y="0"/>
          <a:ext cx="0" cy="0"/>
          <a:chOff x="0" y="0"/>
          <a:chExt cx="0" cy="0"/>
        </a:xfrm>
      </p:grpSpPr>
      <p:sp>
        <p:nvSpPr>
          <p:cNvPr id="22" name="Google Shape;22;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
        <p:cNvGrpSpPr/>
        <p:nvPr/>
      </p:nvGrpSpPr>
      <p:grpSpPr>
        <a:xfrm>
          <a:off x="0" y="0"/>
          <a:ext cx="0" cy="0"/>
          <a:chOff x="0" y="0"/>
          <a:chExt cx="0" cy="0"/>
        </a:xfrm>
      </p:grpSpPr>
      <p:sp>
        <p:nvSpPr>
          <p:cNvPr id="25" name="Google Shape;25;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
        <p:cNvGrpSpPr/>
        <p:nvPr/>
      </p:nvGrpSpPr>
      <p:grpSpPr>
        <a:xfrm>
          <a:off x="0" y="0"/>
          <a:ext cx="0" cy="0"/>
          <a:chOff x="0" y="0"/>
          <a:chExt cx="0" cy="0"/>
        </a:xfrm>
      </p:grpSpPr>
      <p:sp>
        <p:nvSpPr>
          <p:cNvPr id="29" name="Google Shape;29;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6"/>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48"/>
        <p:cNvGrpSpPr/>
        <p:nvPr/>
      </p:nvGrpSpPr>
      <p:grpSpPr>
        <a:xfrm>
          <a:off x="0" y="0"/>
          <a:ext cx="0" cy="0"/>
          <a:chOff x="0" y="0"/>
          <a:chExt cx="0" cy="0"/>
        </a:xfrm>
      </p:grpSpPr>
      <p:sp>
        <p:nvSpPr>
          <p:cNvPr id="49" name="Google Shape;49;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88"/>
        <p:cNvGrpSpPr/>
        <p:nvPr/>
      </p:nvGrpSpPr>
      <p:grpSpPr>
        <a:xfrm>
          <a:off x="0" y="0"/>
          <a:ext cx="0" cy="0"/>
          <a:chOff x="0" y="0"/>
          <a:chExt cx="0" cy="0"/>
        </a:xfrm>
      </p:grpSpPr>
      <p:sp>
        <p:nvSpPr>
          <p:cNvPr id="89" name="Google Shape;89;p4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gif"/><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gif"/><Relationship Id="rId4" Type="http://schemas.openxmlformats.org/officeDocument/2006/relationships/image" Target="../media/image34.gif"/><Relationship Id="rId9" Type="http://schemas.openxmlformats.org/officeDocument/2006/relationships/image" Target="../media/image39.gif"/></Relationships>
</file>

<file path=ppt/slides/_rels/slide3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gif"/><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gif"/><Relationship Id="rId4" Type="http://schemas.openxmlformats.org/officeDocument/2006/relationships/image" Target="../media/image34.gif"/><Relationship Id="rId9" Type="http://schemas.openxmlformats.org/officeDocument/2006/relationships/image" Target="../media/image39.gi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3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40.png"/><Relationship Id="rId7" Type="http://schemas.openxmlformats.org/officeDocument/2006/relationships/audio" Target="../media/audio12.wav"/><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42.png"/><Relationship Id="rId4" Type="http://schemas.openxmlformats.org/officeDocument/2006/relationships/audio" Target="../media/audio9.wav"/><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4.xml"/><Relationship Id="rId7" Type="http://schemas.openxmlformats.org/officeDocument/2006/relationships/image" Target="../media/image45.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notesSlide" Target="../notesSlides/notesSlide34.xml"/><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jp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audio" Target="../media/audio17.wav"/><Relationship Id="rId11" Type="http://schemas.openxmlformats.org/officeDocument/2006/relationships/image" Target="../media/image3.png"/><Relationship Id="rId5" Type="http://schemas.openxmlformats.org/officeDocument/2006/relationships/audio" Target="../media/audio16.wav"/><Relationship Id="rId10" Type="http://schemas.openxmlformats.org/officeDocument/2006/relationships/image" Target="../media/image49.jpg"/><Relationship Id="rId4" Type="http://schemas.openxmlformats.org/officeDocument/2006/relationships/audio" Target="../media/audio15.wav"/><Relationship Id="rId9" Type="http://schemas.openxmlformats.org/officeDocument/2006/relationships/image" Target="../media/image48.jpg"/><Relationship Id="rId1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58.png"/><Relationship Id="rId3" Type="http://schemas.openxmlformats.org/officeDocument/2006/relationships/image" Target="../media/image40.png"/><Relationship Id="rId7" Type="http://schemas.openxmlformats.org/officeDocument/2006/relationships/audio" Target="../media/audio22.wav"/><Relationship Id="rId12"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audio" Target="../media/audio21.wav"/><Relationship Id="rId11" Type="http://schemas.openxmlformats.org/officeDocument/2006/relationships/image" Target="../media/image56.png"/><Relationship Id="rId5" Type="http://schemas.openxmlformats.org/officeDocument/2006/relationships/audio" Target="../media/audio20.wav"/><Relationship Id="rId10" Type="http://schemas.openxmlformats.org/officeDocument/2006/relationships/image" Target="../media/image55.png"/><Relationship Id="rId4" Type="http://schemas.openxmlformats.org/officeDocument/2006/relationships/audio" Target="../media/audio19.wav"/><Relationship Id="rId9" Type="http://schemas.openxmlformats.org/officeDocument/2006/relationships/audio" Target="../media/audio24.wav"/></Relationships>
</file>

<file path=ppt/slides/_rels/slide42.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quizlet.com/gb/587277893/year-9-spanish-term-11-week-3-flash-cards/" TargetMode="External"/><Relationship Id="rId5" Type="http://schemas.openxmlformats.org/officeDocument/2006/relationships/hyperlink" Target="https://resources.ncelp.org/concern/parent/q811kk89c/file_sets/h128ng05f" TargetMode="Externa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notesSlide" Target="../notesSlides/notesSlide7.xml"/><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22.jpg"/><Relationship Id="rId4" Type="http://schemas.openxmlformats.org/officeDocument/2006/relationships/audio" Target="../media/audio1.wav"/><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8"/>
        <p:cNvGrpSpPr/>
        <p:nvPr/>
      </p:nvGrpSpPr>
      <p:grpSpPr>
        <a:xfrm>
          <a:off x="0" y="0"/>
          <a:ext cx="0" cy="0"/>
          <a:chOff x="0" y="0"/>
          <a:chExt cx="0" cy="0"/>
        </a:xfrm>
      </p:grpSpPr>
      <p:grpSp>
        <p:nvGrpSpPr>
          <p:cNvPr id="129" name="Google Shape;129;p1" descr="background rectangle"/>
          <p:cNvGrpSpPr/>
          <p:nvPr/>
        </p:nvGrpSpPr>
        <p:grpSpPr>
          <a:xfrm>
            <a:off x="-56445" y="0"/>
            <a:ext cx="12192000" cy="6858000"/>
            <a:chOff x="-56445" y="0"/>
            <a:chExt cx="12192000" cy="6858000"/>
          </a:xfrm>
        </p:grpSpPr>
        <p:grpSp>
          <p:nvGrpSpPr>
            <p:cNvPr id="130" name="Google Shape;130;p1"/>
            <p:cNvGrpSpPr/>
            <p:nvPr/>
          </p:nvGrpSpPr>
          <p:grpSpPr>
            <a:xfrm>
              <a:off x="-56445" y="0"/>
              <a:ext cx="12192000" cy="6858000"/>
              <a:chOff x="0" y="0"/>
              <a:chExt cx="12192000" cy="6858000"/>
            </a:xfrm>
          </p:grpSpPr>
          <p:sp>
            <p:nvSpPr>
              <p:cNvPr id="131" name="Google Shape;131;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2" name="Google Shape;132;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3" name="Google Shape;133;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4" name="Google Shape;134;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5" name="Google Shape;135;p1"/>
          <p:cNvSpPr txBox="1">
            <a:spLocks noGrp="1"/>
          </p:cNvSpPr>
          <p:nvPr>
            <p:ph type="ctrTitle"/>
          </p:nvPr>
        </p:nvSpPr>
        <p:spPr>
          <a:xfrm>
            <a:off x="154724" y="2058313"/>
            <a:ext cx="9828024" cy="8794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200"/>
              <a:buFont typeface="Century Gothic"/>
              <a:buNone/>
            </a:pPr>
            <a:r>
              <a:rPr lang="en-GB" sz="3200" b="1">
                <a:solidFill>
                  <a:srgbClr val="FFFFFF"/>
                </a:solidFill>
              </a:rPr>
              <a:t>Describing events in the past (Holidays)</a:t>
            </a:r>
            <a:endParaRPr sz="3200"/>
          </a:p>
        </p:txBody>
      </p:sp>
      <p:sp>
        <p:nvSpPr>
          <p:cNvPr id="136" name="Google Shape;136;p1"/>
          <p:cNvSpPr txBox="1">
            <a:spLocks noGrp="1"/>
          </p:cNvSpPr>
          <p:nvPr>
            <p:ph type="subTitle" idx="1"/>
          </p:nvPr>
        </p:nvSpPr>
        <p:spPr>
          <a:xfrm>
            <a:off x="154724" y="2937788"/>
            <a:ext cx="6933485" cy="4379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600"/>
              <a:buNone/>
            </a:pPr>
            <a:r>
              <a:rPr lang="en-GB" sz="2600">
                <a:solidFill>
                  <a:srgbClr val="FFFFFF"/>
                </a:solidFill>
              </a:rPr>
              <a:t>-er and -ir verbs in the preterite [revisited]</a:t>
            </a:r>
            <a:endParaRPr sz="2600"/>
          </a:p>
        </p:txBody>
      </p:sp>
      <p:sp>
        <p:nvSpPr>
          <p:cNvPr id="137" name="Google Shape;137;p1"/>
          <p:cNvSpPr txBox="1"/>
          <p:nvPr/>
        </p:nvSpPr>
        <p:spPr>
          <a:xfrm>
            <a:off x="241566" y="5095357"/>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Y9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Term 1.1 - Week 2 - Lesson 3</a:t>
            </a:r>
            <a:endParaRPr sz="2200" b="0" i="0" u="none" strike="noStrike" cap="none">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Twentieth Century"/>
              <a:buNone/>
            </a:pPr>
            <a:endParaRPr sz="2200" b="0" i="0" u="none" strike="noStrike" cap="none">
              <a:solidFill>
                <a:srgbClr val="FFFFFF"/>
              </a:solidFill>
              <a:latin typeface="Century Gothic"/>
              <a:ea typeface="Century Gothic"/>
              <a:cs typeface="Century Gothic"/>
              <a:sym typeface="Century Gothic"/>
            </a:endParaRPr>
          </a:p>
        </p:txBody>
      </p:sp>
      <p:sp>
        <p:nvSpPr>
          <p:cNvPr id="138" name="Google Shape;138;p1"/>
          <p:cNvSpPr txBox="1"/>
          <p:nvPr/>
        </p:nvSpPr>
        <p:spPr>
          <a:xfrm>
            <a:off x="241566" y="6015823"/>
            <a:ext cx="4505798" cy="73069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Amanda </a:t>
            </a:r>
            <a:r>
              <a:rPr lang="en-GB" sz="1400" b="0" i="0" u="none" strike="noStrike" cap="none" dirty="0" err="1">
                <a:solidFill>
                  <a:srgbClr val="FFFFFF"/>
                </a:solidFill>
                <a:latin typeface="Century Gothic"/>
                <a:ea typeface="Century Gothic"/>
                <a:cs typeface="Century Gothic"/>
                <a:sym typeface="Century Gothic"/>
              </a:rPr>
              <a:t>Izquierdo</a:t>
            </a:r>
            <a:r>
              <a:rPr lang="en-GB" sz="1400" b="0" i="0" u="none" strike="noStrike" cap="none" dirty="0">
                <a:solidFill>
                  <a:srgbClr val="FFFFFF"/>
                </a:solidFill>
                <a:latin typeface="Century Gothic"/>
                <a:ea typeface="Century Gothic"/>
                <a:cs typeface="Century Gothic"/>
                <a:sym typeface="Century Gothic"/>
              </a:rPr>
              <a:t> / Nick Avery / Rachel Hawkes</a:t>
            </a: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400"/>
              <a:buFont typeface="Twentieth Century"/>
              <a:buNone/>
            </a:pP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09.07.21</a:t>
            </a:r>
            <a:endParaRPr sz="1400" b="0" i="0" u="none" strike="noStrike" cap="none" dirty="0">
              <a:solidFill>
                <a:srgbClr val="FFFFFF"/>
              </a:solidFill>
              <a:latin typeface="Century Gothic"/>
              <a:ea typeface="Century Gothic"/>
              <a:cs typeface="Century Gothic"/>
              <a:sym typeface="Century Gothic"/>
            </a:endParaRPr>
          </a:p>
        </p:txBody>
      </p:sp>
      <p:pic>
        <p:nvPicPr>
          <p:cNvPr id="139" name="Google Shape;139;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40" name="Google Shape;140;p1"/>
          <p:cNvSpPr txBox="1"/>
          <p:nvPr/>
        </p:nvSpPr>
        <p:spPr>
          <a:xfrm>
            <a:off x="154724" y="3429000"/>
            <a:ext cx="6933485" cy="43798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b="0" i="0" u="none" strike="noStrike" cap="none">
                <a:solidFill>
                  <a:srgbClr val="FFFFFF"/>
                </a:solidFill>
                <a:latin typeface="Century Gothic"/>
                <a:ea typeface="Century Gothic"/>
                <a:cs typeface="Century Gothic"/>
                <a:sym typeface="Century Gothic"/>
              </a:rPr>
              <a:t>final syllable stress [revisited]</a:t>
            </a:r>
            <a:endParaRPr sz="2600" b="0" i="0" u="none" strike="noStrike" cap="none">
              <a:solidFill>
                <a:srgbClr val="1F3864"/>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0"/>
          <p:cNvSpPr/>
          <p:nvPr/>
        </p:nvSpPr>
        <p:spPr>
          <a:xfrm>
            <a:off x="10586808" y="258166"/>
            <a:ext cx="1341335"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1400" b="0" i="0" u="none" strike="noStrike" cap="none">
              <a:solidFill>
                <a:srgbClr val="000000"/>
              </a:solidFill>
              <a:latin typeface="Arial"/>
              <a:ea typeface="Arial"/>
              <a:cs typeface="Arial"/>
              <a:sym typeface="Arial"/>
            </a:endParaRPr>
          </a:p>
        </p:txBody>
      </p:sp>
      <p:pic>
        <p:nvPicPr>
          <p:cNvPr id="371" name="Google Shape;371;p10"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72" name="Google Shape;372;p10"/>
          <p:cNvSpPr txBox="1">
            <a:spLocks noGrp="1"/>
          </p:cNvSpPr>
          <p:nvPr>
            <p:ph type="title"/>
          </p:nvPr>
        </p:nvSpPr>
        <p:spPr>
          <a:xfrm>
            <a:off x="-33793" y="2550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2400" b="1">
                <a:solidFill>
                  <a:schemeClr val="lt1"/>
                </a:solidFill>
                <a:latin typeface="Century Gothic"/>
                <a:ea typeface="Century Gothic"/>
                <a:cs typeface="Century Gothic"/>
                <a:sym typeface="Century Gothic"/>
              </a:rPr>
              <a:t>Los estudiantes hablan en clase</a:t>
            </a:r>
            <a:endParaRPr sz="2400"/>
          </a:p>
        </p:txBody>
      </p:sp>
      <p:sp>
        <p:nvSpPr>
          <p:cNvPr id="373" name="Google Shape;373;p10"/>
          <p:cNvSpPr txBox="1"/>
          <p:nvPr/>
        </p:nvSpPr>
        <p:spPr>
          <a:xfrm>
            <a:off x="167252" y="1228896"/>
            <a:ext cx="113613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Lee los comentarios en la clase de inglés sobre las vacaciones de los estudiantes. </a:t>
            </a:r>
            <a:endParaRPr/>
          </a:p>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Escribe la traducción de las frases en español. </a:t>
            </a:r>
            <a:endParaRPr sz="2000" b="0" i="0" u="none" strike="noStrike" cap="none">
              <a:solidFill>
                <a:srgbClr val="002060"/>
              </a:solidFill>
              <a:latin typeface="Century Gothic"/>
              <a:ea typeface="Century Gothic"/>
              <a:cs typeface="Century Gothic"/>
              <a:sym typeface="Century Gothic"/>
            </a:endParaRPr>
          </a:p>
        </p:txBody>
      </p:sp>
      <p:sp>
        <p:nvSpPr>
          <p:cNvPr id="374" name="Google Shape;374;p10"/>
          <p:cNvSpPr/>
          <p:nvPr/>
        </p:nvSpPr>
        <p:spPr>
          <a:xfrm>
            <a:off x="331747" y="2068717"/>
            <a:ext cx="3862882" cy="1506755"/>
          </a:xfrm>
          <a:prstGeom prst="wedgeRoundRectCallout">
            <a:avLst>
              <a:gd name="adj1" fmla="val -18356"/>
              <a:gd name="adj2" fmla="val 73700"/>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She went out every night with her sister on the island of Lanzarote.</a:t>
            </a:r>
            <a:endParaRPr sz="2000">
              <a:solidFill>
                <a:srgbClr val="002060"/>
              </a:solidFill>
              <a:latin typeface="Century Gothic"/>
              <a:ea typeface="Century Gothic"/>
              <a:cs typeface="Century Gothic"/>
              <a:sym typeface="Century Gothic"/>
            </a:endParaRPr>
          </a:p>
        </p:txBody>
      </p:sp>
      <p:sp>
        <p:nvSpPr>
          <p:cNvPr id="375" name="Google Shape;375;p10"/>
          <p:cNvSpPr/>
          <p:nvPr/>
        </p:nvSpPr>
        <p:spPr>
          <a:xfrm>
            <a:off x="8326299" y="1857507"/>
            <a:ext cx="3601844" cy="1393903"/>
          </a:xfrm>
          <a:prstGeom prst="wedgeRoundRectCallout">
            <a:avLst>
              <a:gd name="adj1" fmla="val -48697"/>
              <a:gd name="adj2" fmla="val 68900"/>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One day I lost my train ticket on the beach.</a:t>
            </a:r>
            <a:endParaRPr/>
          </a:p>
        </p:txBody>
      </p:sp>
      <p:sp>
        <p:nvSpPr>
          <p:cNvPr id="376" name="Google Shape;376;p10"/>
          <p:cNvSpPr/>
          <p:nvPr/>
        </p:nvSpPr>
        <p:spPr>
          <a:xfrm>
            <a:off x="4329022" y="2054568"/>
            <a:ext cx="3801518" cy="1867830"/>
          </a:xfrm>
          <a:prstGeom prst="wedgeRoundRectCallout">
            <a:avLst>
              <a:gd name="adj1" fmla="val -62629"/>
              <a:gd name="adj2" fmla="val 69067"/>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In July my brother decided to go to the north of Spain. However, I took a direct bus to a city in the south with my parents. </a:t>
            </a:r>
            <a:endParaRPr/>
          </a:p>
        </p:txBody>
      </p:sp>
      <p:sp>
        <p:nvSpPr>
          <p:cNvPr id="377" name="Google Shape;377;p10"/>
          <p:cNvSpPr/>
          <p:nvPr/>
        </p:nvSpPr>
        <p:spPr>
          <a:xfrm>
            <a:off x="8240751" y="3757846"/>
            <a:ext cx="3601844" cy="1867830"/>
          </a:xfrm>
          <a:prstGeom prst="wedgeRoundRectCallout">
            <a:avLst>
              <a:gd name="adj1" fmla="val -60152"/>
              <a:gd name="adj2" fmla="val 63097"/>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I discovered many areas with a good atmosphere so I went with a friend.</a:t>
            </a:r>
            <a:endParaRPr sz="2000">
              <a:solidFill>
                <a:srgbClr val="002060"/>
              </a:solidFill>
              <a:latin typeface="Century Gothic"/>
              <a:ea typeface="Century Gothic"/>
              <a:cs typeface="Century Gothic"/>
              <a:sym typeface="Century Gothic"/>
            </a:endParaRPr>
          </a:p>
        </p:txBody>
      </p:sp>
      <p:sp>
        <p:nvSpPr>
          <p:cNvPr id="378" name="Google Shape;378;p10"/>
          <p:cNvSpPr/>
          <p:nvPr/>
        </p:nvSpPr>
        <p:spPr>
          <a:xfrm>
            <a:off x="5393007" y="4280905"/>
            <a:ext cx="2671493" cy="1344771"/>
          </a:xfrm>
          <a:prstGeom prst="wedgeRoundRectCallout">
            <a:avLst>
              <a:gd name="adj1" fmla="val -73799"/>
              <a:gd name="adj2" fmla="val -15625"/>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He offered to help in/at a concert but he didn’t meet famous people.</a:t>
            </a:r>
            <a:endParaRPr/>
          </a:p>
        </p:txBody>
      </p:sp>
      <p:pic>
        <p:nvPicPr>
          <p:cNvPr id="379" name="Google Shape;379;p10"/>
          <p:cNvPicPr preferRelativeResize="0"/>
          <p:nvPr/>
        </p:nvPicPr>
        <p:blipFill rotWithShape="1">
          <a:blip r:embed="rId4">
            <a:alphaModFix/>
          </a:blip>
          <a:srcRect/>
          <a:stretch/>
        </p:blipFill>
        <p:spPr>
          <a:xfrm>
            <a:off x="167253" y="4161183"/>
            <a:ext cx="5225754" cy="2033294"/>
          </a:xfrm>
          <a:prstGeom prst="rect">
            <a:avLst/>
          </a:prstGeom>
          <a:noFill/>
          <a:ln>
            <a:noFill/>
          </a:ln>
        </p:spPr>
      </p:pic>
      <p:sp>
        <p:nvSpPr>
          <p:cNvPr id="380" name="Google Shape;380;p10"/>
          <p:cNvSpPr/>
          <p:nvPr/>
        </p:nvSpPr>
        <p:spPr>
          <a:xfrm>
            <a:off x="331747" y="2068199"/>
            <a:ext cx="3862882" cy="1506755"/>
          </a:xfrm>
          <a:prstGeom prst="wedgeRoundRectCallout">
            <a:avLst>
              <a:gd name="adj1" fmla="val -18356"/>
              <a:gd name="adj2" fmla="val 73700"/>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Salió todas las noches con su hermana en la isla de Lanzarote.</a:t>
            </a:r>
            <a:endParaRPr sz="2000">
              <a:solidFill>
                <a:srgbClr val="002060"/>
              </a:solidFill>
              <a:latin typeface="Century Gothic"/>
              <a:ea typeface="Century Gothic"/>
              <a:cs typeface="Century Gothic"/>
              <a:sym typeface="Century Gothic"/>
            </a:endParaRPr>
          </a:p>
        </p:txBody>
      </p:sp>
      <p:sp>
        <p:nvSpPr>
          <p:cNvPr id="381" name="Google Shape;381;p10"/>
          <p:cNvSpPr/>
          <p:nvPr/>
        </p:nvSpPr>
        <p:spPr>
          <a:xfrm>
            <a:off x="4329022" y="2060230"/>
            <a:ext cx="3801518" cy="1867830"/>
          </a:xfrm>
          <a:prstGeom prst="wedgeRoundRectCallout">
            <a:avLst>
              <a:gd name="adj1" fmla="val -62629"/>
              <a:gd name="adj2" fmla="val 69067"/>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En julio mi hermano decidió ir al norte de España. Sin embargo, yo cogí un autobús directo a una ciudad en el sur con mis padres.</a:t>
            </a:r>
            <a:endParaRPr/>
          </a:p>
        </p:txBody>
      </p:sp>
      <p:sp>
        <p:nvSpPr>
          <p:cNvPr id="382" name="Google Shape;382;p10"/>
          <p:cNvSpPr/>
          <p:nvPr/>
        </p:nvSpPr>
        <p:spPr>
          <a:xfrm>
            <a:off x="8322200" y="1857506"/>
            <a:ext cx="3601844" cy="1393903"/>
          </a:xfrm>
          <a:prstGeom prst="wedgeRoundRectCallout">
            <a:avLst>
              <a:gd name="adj1" fmla="val -48697"/>
              <a:gd name="adj2" fmla="val 68900"/>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Un día perdí mi billete de tren en la playa.</a:t>
            </a:r>
            <a:endParaRPr/>
          </a:p>
        </p:txBody>
      </p:sp>
      <p:sp>
        <p:nvSpPr>
          <p:cNvPr id="383" name="Google Shape;383;p10"/>
          <p:cNvSpPr/>
          <p:nvPr/>
        </p:nvSpPr>
        <p:spPr>
          <a:xfrm>
            <a:off x="5393006" y="4284631"/>
            <a:ext cx="2671493" cy="1344771"/>
          </a:xfrm>
          <a:prstGeom prst="wedgeRoundRectCallout">
            <a:avLst>
              <a:gd name="adj1" fmla="val -74713"/>
              <a:gd name="adj2" fmla="val -15955"/>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Ofreció ayudar en un concierto pero no conoció a gente famosa.</a:t>
            </a:r>
            <a:endParaRPr/>
          </a:p>
        </p:txBody>
      </p:sp>
      <p:sp>
        <p:nvSpPr>
          <p:cNvPr id="384" name="Google Shape;384;p10"/>
          <p:cNvSpPr/>
          <p:nvPr/>
        </p:nvSpPr>
        <p:spPr>
          <a:xfrm>
            <a:off x="8240750" y="3757844"/>
            <a:ext cx="3601844" cy="1867830"/>
          </a:xfrm>
          <a:prstGeom prst="wedgeRoundRectCallout">
            <a:avLst>
              <a:gd name="adj1" fmla="val -60152"/>
              <a:gd name="adj2" fmla="val 63097"/>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Descubrí muchas zonas con un buen ambiente así que fui con un/a amigo/a.</a:t>
            </a:r>
            <a:endParaRPr sz="2000">
              <a:solidFill>
                <a:srgbClr val="002060"/>
              </a:solidFill>
              <a:latin typeface="Century Gothic"/>
              <a:ea typeface="Century Gothic"/>
              <a:cs typeface="Century Gothic"/>
              <a:sym typeface="Century Gothic"/>
            </a:endParaRPr>
          </a:p>
        </p:txBody>
      </p:sp>
      <p:sp>
        <p:nvSpPr>
          <p:cNvPr id="385" name="Google Shape;385;p10"/>
          <p:cNvSpPr txBox="1"/>
          <p:nvPr/>
        </p:nvSpPr>
        <p:spPr>
          <a:xfrm>
            <a:off x="420609" y="3053773"/>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1</a:t>
            </a:r>
            <a:endParaRPr/>
          </a:p>
        </p:txBody>
      </p:sp>
      <p:sp>
        <p:nvSpPr>
          <p:cNvPr id="386" name="Google Shape;386;p10"/>
          <p:cNvSpPr txBox="1"/>
          <p:nvPr/>
        </p:nvSpPr>
        <p:spPr>
          <a:xfrm>
            <a:off x="4370880" y="2853718"/>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2</a:t>
            </a:r>
            <a:endParaRPr/>
          </a:p>
        </p:txBody>
      </p:sp>
      <p:sp>
        <p:nvSpPr>
          <p:cNvPr id="387" name="Google Shape;387;p10"/>
          <p:cNvSpPr txBox="1"/>
          <p:nvPr/>
        </p:nvSpPr>
        <p:spPr>
          <a:xfrm>
            <a:off x="8475874" y="2750592"/>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3</a:t>
            </a:r>
            <a:endParaRPr/>
          </a:p>
        </p:txBody>
      </p:sp>
      <p:sp>
        <p:nvSpPr>
          <p:cNvPr id="388" name="Google Shape;388;p10"/>
          <p:cNvSpPr txBox="1"/>
          <p:nvPr/>
        </p:nvSpPr>
        <p:spPr>
          <a:xfrm>
            <a:off x="5397437" y="4977775"/>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4</a:t>
            </a:r>
            <a:endParaRPr/>
          </a:p>
        </p:txBody>
      </p:sp>
      <p:sp>
        <p:nvSpPr>
          <p:cNvPr id="389" name="Google Shape;389;p10"/>
          <p:cNvSpPr txBox="1"/>
          <p:nvPr/>
        </p:nvSpPr>
        <p:spPr>
          <a:xfrm>
            <a:off x="8337655" y="5103713"/>
            <a:ext cx="327334" cy="400110"/>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Century Gothic"/>
                <a:ea typeface="Century Gothic"/>
                <a:cs typeface="Century Gothic"/>
                <a:sym typeface="Century Gothic"/>
              </a:rPr>
              <a:t>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1"/>
          <p:cNvSpPr txBox="1">
            <a:spLocks noGrp="1"/>
          </p:cNvSpPr>
          <p:nvPr>
            <p:ph type="title"/>
          </p:nvPr>
        </p:nvSpPr>
        <p:spPr>
          <a:xfrm>
            <a:off x="307025" y="-1760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2800"/>
              <a:t>Solución</a:t>
            </a:r>
            <a:endParaRPr/>
          </a:p>
        </p:txBody>
      </p:sp>
      <p:sp>
        <p:nvSpPr>
          <p:cNvPr id="396" name="Google Shape;396;p11"/>
          <p:cNvSpPr/>
          <p:nvPr/>
        </p:nvSpPr>
        <p:spPr>
          <a:xfrm>
            <a:off x="405896" y="852714"/>
            <a:ext cx="5543696" cy="1082360"/>
          </a:xfrm>
          <a:prstGeom prst="wedgeRoundRectCallout">
            <a:avLst>
              <a:gd name="adj1" fmla="val -17074"/>
              <a:gd name="adj2" fmla="val 51286"/>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She went out every night with her sister on the island of Lanzarote.</a:t>
            </a:r>
            <a:endParaRPr sz="2000">
              <a:solidFill>
                <a:srgbClr val="002060"/>
              </a:solidFill>
              <a:latin typeface="Century Gothic"/>
              <a:ea typeface="Century Gothic"/>
              <a:cs typeface="Century Gothic"/>
              <a:sym typeface="Century Gothic"/>
            </a:endParaRPr>
          </a:p>
        </p:txBody>
      </p:sp>
      <p:sp>
        <p:nvSpPr>
          <p:cNvPr id="397" name="Google Shape;397;p11"/>
          <p:cNvSpPr/>
          <p:nvPr/>
        </p:nvSpPr>
        <p:spPr>
          <a:xfrm>
            <a:off x="387204" y="3502637"/>
            <a:ext cx="5528444" cy="696898"/>
          </a:xfrm>
          <a:prstGeom prst="wedgeRoundRectCallout">
            <a:avLst>
              <a:gd name="adj1" fmla="val -24731"/>
              <a:gd name="adj2" fmla="val 48866"/>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One day I lost my train ticket on the beach.</a:t>
            </a:r>
            <a:endParaRPr/>
          </a:p>
        </p:txBody>
      </p:sp>
      <p:sp>
        <p:nvSpPr>
          <p:cNvPr id="398" name="Google Shape;398;p11"/>
          <p:cNvSpPr/>
          <p:nvPr/>
        </p:nvSpPr>
        <p:spPr>
          <a:xfrm>
            <a:off x="387204" y="2120274"/>
            <a:ext cx="5528444" cy="1167603"/>
          </a:xfrm>
          <a:prstGeom prst="wedgeRoundRectCallout">
            <a:avLst>
              <a:gd name="adj1" fmla="val -19498"/>
              <a:gd name="adj2" fmla="val 48464"/>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In July my brother decided to go to the north of Spain. However, I took a direct bus to a city in the south with my parents. </a:t>
            </a:r>
            <a:endParaRPr/>
          </a:p>
        </p:txBody>
      </p:sp>
      <p:sp>
        <p:nvSpPr>
          <p:cNvPr id="399" name="Google Shape;399;p11"/>
          <p:cNvSpPr/>
          <p:nvPr/>
        </p:nvSpPr>
        <p:spPr>
          <a:xfrm>
            <a:off x="307024" y="5426283"/>
            <a:ext cx="5608623" cy="927580"/>
          </a:xfrm>
          <a:prstGeom prst="wedgeRoundRectCallout">
            <a:avLst>
              <a:gd name="adj1" fmla="val -22179"/>
              <a:gd name="adj2" fmla="val 43929"/>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I discovered many areas with a good atmosphere so I went with a friend.</a:t>
            </a:r>
            <a:endParaRPr sz="2000">
              <a:solidFill>
                <a:srgbClr val="002060"/>
              </a:solidFill>
              <a:latin typeface="Century Gothic"/>
              <a:ea typeface="Century Gothic"/>
              <a:cs typeface="Century Gothic"/>
              <a:sym typeface="Century Gothic"/>
            </a:endParaRPr>
          </a:p>
        </p:txBody>
      </p:sp>
      <p:sp>
        <p:nvSpPr>
          <p:cNvPr id="400" name="Google Shape;400;p11"/>
          <p:cNvSpPr/>
          <p:nvPr/>
        </p:nvSpPr>
        <p:spPr>
          <a:xfrm>
            <a:off x="371952" y="4398134"/>
            <a:ext cx="5528444" cy="842435"/>
          </a:xfrm>
          <a:prstGeom prst="wedgeRoundRectCallout">
            <a:avLst>
              <a:gd name="adj1" fmla="val -49042"/>
              <a:gd name="adj2" fmla="val -21610"/>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He offered to help in/at a concert but he didn’t meet famous people.</a:t>
            </a:r>
            <a:endParaRPr/>
          </a:p>
        </p:txBody>
      </p:sp>
      <p:sp>
        <p:nvSpPr>
          <p:cNvPr id="401" name="Google Shape;401;p11"/>
          <p:cNvSpPr/>
          <p:nvPr/>
        </p:nvSpPr>
        <p:spPr>
          <a:xfrm>
            <a:off x="6274968" y="852714"/>
            <a:ext cx="5755027" cy="1081656"/>
          </a:xfrm>
          <a:prstGeom prst="wedgeRoundRectCallout">
            <a:avLst>
              <a:gd name="adj1" fmla="val -18525"/>
              <a:gd name="adj2" fmla="val 50997"/>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Salió todas las noches con su hermana en la isla de Lanzarote.</a:t>
            </a:r>
            <a:endParaRPr sz="2000">
              <a:solidFill>
                <a:srgbClr val="002060"/>
              </a:solidFill>
              <a:latin typeface="Century Gothic"/>
              <a:ea typeface="Century Gothic"/>
              <a:cs typeface="Century Gothic"/>
              <a:sym typeface="Century Gothic"/>
            </a:endParaRPr>
          </a:p>
        </p:txBody>
      </p:sp>
      <p:sp>
        <p:nvSpPr>
          <p:cNvPr id="402" name="Google Shape;402;p11"/>
          <p:cNvSpPr/>
          <p:nvPr/>
        </p:nvSpPr>
        <p:spPr>
          <a:xfrm>
            <a:off x="6274968" y="2120274"/>
            <a:ext cx="5721083" cy="1167603"/>
          </a:xfrm>
          <a:prstGeom prst="wedgeRoundRectCallout">
            <a:avLst>
              <a:gd name="adj1" fmla="val 23339"/>
              <a:gd name="adj2" fmla="val 50332"/>
              <a:gd name="adj3" fmla="val 16667"/>
            </a:avLst>
          </a:prstGeom>
          <a:solidFill>
            <a:srgbClr val="FBE4D4"/>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En julio mi hermano decidió ir al norte de España. Sin embargo, yo cogí un autobús directo a una ciudad en el sur con mis padres.</a:t>
            </a:r>
            <a:endParaRPr/>
          </a:p>
        </p:txBody>
      </p:sp>
      <p:sp>
        <p:nvSpPr>
          <p:cNvPr id="403" name="Google Shape;403;p11"/>
          <p:cNvSpPr/>
          <p:nvPr/>
        </p:nvSpPr>
        <p:spPr>
          <a:xfrm>
            <a:off x="6274969" y="3502637"/>
            <a:ext cx="5721083" cy="699046"/>
          </a:xfrm>
          <a:prstGeom prst="wedgeRoundRectCallout">
            <a:avLst>
              <a:gd name="adj1" fmla="val -23749"/>
              <a:gd name="adj2" fmla="val 48879"/>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Un día perdí mi billete de tren en la playa.</a:t>
            </a:r>
            <a:endParaRPr/>
          </a:p>
        </p:txBody>
      </p:sp>
      <p:sp>
        <p:nvSpPr>
          <p:cNvPr id="404" name="Google Shape;404;p11"/>
          <p:cNvSpPr/>
          <p:nvPr/>
        </p:nvSpPr>
        <p:spPr>
          <a:xfrm>
            <a:off x="6241024" y="4387396"/>
            <a:ext cx="5755029" cy="853174"/>
          </a:xfrm>
          <a:prstGeom prst="wedgeRoundRectCallout">
            <a:avLst>
              <a:gd name="adj1" fmla="val -47769"/>
              <a:gd name="adj2" fmla="val -26362"/>
              <a:gd name="adj3" fmla="val 16667"/>
            </a:avLst>
          </a:prstGeom>
          <a:solidFill>
            <a:srgbClr val="EDEDED"/>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Ofreció ayudar en un concierto pero no conoció a gente famosa.</a:t>
            </a:r>
            <a:endParaRPr/>
          </a:p>
        </p:txBody>
      </p:sp>
      <p:sp>
        <p:nvSpPr>
          <p:cNvPr id="405" name="Google Shape;405;p11"/>
          <p:cNvSpPr/>
          <p:nvPr/>
        </p:nvSpPr>
        <p:spPr>
          <a:xfrm>
            <a:off x="6241025" y="5426283"/>
            <a:ext cx="5755029" cy="927580"/>
          </a:xfrm>
          <a:prstGeom prst="wedgeRoundRectCallout">
            <a:avLst>
              <a:gd name="adj1" fmla="val -25506"/>
              <a:gd name="adj2" fmla="val 50210"/>
              <a:gd name="adj3" fmla="val 16667"/>
            </a:avLst>
          </a:prstGeom>
          <a:solidFill>
            <a:srgbClr val="D8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Descubrí muchas zonas con un buen ambiente así que fui con un/a amigo/a.</a:t>
            </a:r>
            <a:endParaRPr sz="200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2"/>
          <p:cNvSpPr/>
          <p:nvPr/>
        </p:nvSpPr>
        <p:spPr>
          <a:xfrm>
            <a:off x="9400478" y="258166"/>
            <a:ext cx="2527666"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endParaRPr sz="1400" b="0" i="0" u="none" strike="noStrike" cap="none">
              <a:solidFill>
                <a:srgbClr val="000000"/>
              </a:solidFill>
              <a:latin typeface="Arial"/>
              <a:ea typeface="Arial"/>
              <a:cs typeface="Arial"/>
              <a:sym typeface="Arial"/>
            </a:endParaRPr>
          </a:p>
        </p:txBody>
      </p:sp>
      <p:sp>
        <p:nvSpPr>
          <p:cNvPr id="412" name="Google Shape;412;p12"/>
          <p:cNvSpPr txBox="1"/>
          <p:nvPr/>
        </p:nvSpPr>
        <p:spPr>
          <a:xfrm>
            <a:off x="263855" y="334050"/>
            <a:ext cx="861251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Hablamos sobre las actividades durante las vacaciones.</a:t>
            </a:r>
            <a:endParaRPr sz="2400" b="0" i="0" u="none" strike="noStrike" cap="none">
              <a:solidFill>
                <a:srgbClr val="002060"/>
              </a:solidFill>
              <a:latin typeface="Century Gothic"/>
              <a:ea typeface="Century Gothic"/>
              <a:cs typeface="Century Gothic"/>
              <a:sym typeface="Century Gothic"/>
            </a:endParaRPr>
          </a:p>
        </p:txBody>
      </p:sp>
      <p:sp>
        <p:nvSpPr>
          <p:cNvPr id="413" name="Google Shape;413;p12"/>
          <p:cNvSpPr txBox="1">
            <a:spLocks noGrp="1"/>
          </p:cNvSpPr>
          <p:nvPr>
            <p:ph type="title"/>
          </p:nvPr>
        </p:nvSpPr>
        <p:spPr>
          <a:xfrm>
            <a:off x="9400479" y="208115"/>
            <a:ext cx="2527666" cy="50102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GB" sz="2000" b="1">
                <a:solidFill>
                  <a:schemeClr val="lt1"/>
                </a:solidFill>
              </a:rPr>
              <a:t>escuchar / hablar</a:t>
            </a:r>
            <a:endParaRPr/>
          </a:p>
        </p:txBody>
      </p:sp>
      <p:graphicFrame>
        <p:nvGraphicFramePr>
          <p:cNvPr id="414" name="Google Shape;414;p12"/>
          <p:cNvGraphicFramePr/>
          <p:nvPr/>
        </p:nvGraphicFramePr>
        <p:xfrm>
          <a:off x="263855" y="4340094"/>
          <a:ext cx="5437025" cy="1097300"/>
        </p:xfrm>
        <a:graphic>
          <a:graphicData uri="http://schemas.openxmlformats.org/drawingml/2006/table">
            <a:tbl>
              <a:tblPr firstRow="1" bandRow="1">
                <a:noFill/>
                <a:tableStyleId>{7D634027-555F-4F64-AD2F-8954515726CC}</a:tableStyleId>
              </a:tblPr>
              <a:tblGrid>
                <a:gridCol w="449100">
                  <a:extLst>
                    <a:ext uri="{9D8B030D-6E8A-4147-A177-3AD203B41FA5}">
                      <a16:colId xmlns:a16="http://schemas.microsoft.com/office/drawing/2014/main" val="20000"/>
                    </a:ext>
                  </a:extLst>
                </a:gridCol>
                <a:gridCol w="498792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Lee cada frase en español.</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1</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I </a:t>
                      </a:r>
                      <a:r>
                        <a:rPr lang="en-GB" sz="2000" u="none" strike="noStrike" cap="none">
                          <a:solidFill>
                            <a:srgbClr val="002060"/>
                          </a:solidFill>
                          <a:latin typeface="Century Gothic"/>
                          <a:ea typeface="Century Gothic"/>
                          <a:cs typeface="Century Gothic"/>
                          <a:sym typeface="Century Gothic"/>
                        </a:rPr>
                        <a:t>went out</a:t>
                      </a:r>
                      <a:endParaRPr sz="200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to the square at night.</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bl>
          </a:graphicData>
        </a:graphic>
      </p:graphicFrame>
      <p:graphicFrame>
        <p:nvGraphicFramePr>
          <p:cNvPr id="415" name="Google Shape;415;p12"/>
          <p:cNvGraphicFramePr/>
          <p:nvPr/>
        </p:nvGraphicFramePr>
        <p:xfrm>
          <a:off x="6287911" y="4340094"/>
          <a:ext cx="5226750" cy="1706900"/>
        </p:xfrm>
        <a:graphic>
          <a:graphicData uri="http://schemas.openxmlformats.org/drawingml/2006/table">
            <a:tbl>
              <a:tblPr firstRow="1" bandRow="1">
                <a:noFill/>
                <a:tableStyleId>{7D634027-555F-4F64-AD2F-8954515726CC}</a:tableStyleId>
              </a:tblPr>
              <a:tblGrid>
                <a:gridCol w="337850">
                  <a:extLst>
                    <a:ext uri="{9D8B030D-6E8A-4147-A177-3AD203B41FA5}">
                      <a16:colId xmlns:a16="http://schemas.microsoft.com/office/drawing/2014/main" val="20000"/>
                    </a:ext>
                  </a:extLst>
                </a:gridCol>
                <a:gridCol w="734600">
                  <a:extLst>
                    <a:ext uri="{9D8B030D-6E8A-4147-A177-3AD203B41FA5}">
                      <a16:colId xmlns:a16="http://schemas.microsoft.com/office/drawing/2014/main" val="20001"/>
                    </a:ext>
                  </a:extLst>
                </a:gridCol>
                <a:gridCol w="903100">
                  <a:extLst>
                    <a:ext uri="{9D8B030D-6E8A-4147-A177-3AD203B41FA5}">
                      <a16:colId xmlns:a16="http://schemas.microsoft.com/office/drawing/2014/main" val="20002"/>
                    </a:ext>
                  </a:extLst>
                </a:gridCol>
                <a:gridCol w="1511950">
                  <a:extLst>
                    <a:ext uri="{9D8B030D-6E8A-4147-A177-3AD203B41FA5}">
                      <a16:colId xmlns:a16="http://schemas.microsoft.com/office/drawing/2014/main" val="20003"/>
                    </a:ext>
                  </a:extLst>
                </a:gridCol>
                <a:gridCol w="1739250">
                  <a:extLst>
                    <a:ext uri="{9D8B030D-6E8A-4147-A177-3AD203B41FA5}">
                      <a16:colId xmlns:a16="http://schemas.microsoft.com/office/drawing/2014/main" val="20004"/>
                    </a:ext>
                  </a:extLst>
                </a:gridCol>
              </a:tblGrid>
              <a:tr h="370850">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‘I’</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‘s/he’</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Actividad</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Más información</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1</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416" name="Google Shape;416;p12"/>
          <p:cNvSpPr/>
          <p:nvPr/>
        </p:nvSpPr>
        <p:spPr>
          <a:xfrm>
            <a:off x="3345366" y="3121406"/>
            <a:ext cx="2650273" cy="1037064"/>
          </a:xfrm>
          <a:prstGeom prst="wedgeEllipseCallout">
            <a:avLst>
              <a:gd name="adj1" fmla="val -20833"/>
              <a:gd name="adj2" fmla="val 62500"/>
            </a:avLst>
          </a:prstGeom>
          <a:solidFill>
            <a:srgbClr val="E1EFD8"/>
          </a:solidFill>
          <a:ln w="25400" cap="flat" cmpd="sng">
            <a:solidFill>
              <a:srgbClr val="1150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Salí a la plaza por la noche.</a:t>
            </a:r>
            <a:endParaRPr sz="2000">
              <a:solidFill>
                <a:srgbClr val="002060"/>
              </a:solidFill>
              <a:latin typeface="Century Gothic"/>
              <a:ea typeface="Century Gothic"/>
              <a:cs typeface="Century Gothic"/>
              <a:sym typeface="Century Gothic"/>
            </a:endParaRPr>
          </a:p>
        </p:txBody>
      </p:sp>
      <p:sp>
        <p:nvSpPr>
          <p:cNvPr id="417" name="Google Shape;417;p12"/>
          <p:cNvSpPr txBox="1"/>
          <p:nvPr/>
        </p:nvSpPr>
        <p:spPr>
          <a:xfrm>
            <a:off x="263855" y="958669"/>
            <a:ext cx="1069779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El estudiante A tiene una frase en inglés. Debe leer la frase a la pareja en español.</a:t>
            </a:r>
            <a:endParaRPr sz="2400" i="0" u="none" strike="noStrike" cap="none">
              <a:solidFill>
                <a:srgbClr val="002060"/>
              </a:solidFill>
              <a:latin typeface="Century Gothic"/>
              <a:ea typeface="Century Gothic"/>
              <a:cs typeface="Century Gothic"/>
              <a:sym typeface="Century Gothic"/>
            </a:endParaRPr>
          </a:p>
        </p:txBody>
      </p:sp>
      <p:sp>
        <p:nvSpPr>
          <p:cNvPr id="418" name="Google Shape;418;p12"/>
          <p:cNvSpPr txBox="1"/>
          <p:nvPr/>
        </p:nvSpPr>
        <p:spPr>
          <a:xfrm>
            <a:off x="263855" y="1952620"/>
            <a:ext cx="861251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El estudiante B escucha y completa la tabla en inglés.</a:t>
            </a:r>
            <a:endParaRPr sz="2400" i="0" u="none" strike="noStrike" cap="none">
              <a:solidFill>
                <a:srgbClr val="002060"/>
              </a:solidFill>
              <a:latin typeface="Century Gothic"/>
              <a:ea typeface="Century Gothic"/>
              <a:cs typeface="Century Gothic"/>
              <a:sym typeface="Century Gothic"/>
            </a:endParaRPr>
          </a:p>
        </p:txBody>
      </p:sp>
      <p:sp>
        <p:nvSpPr>
          <p:cNvPr id="419" name="Google Shape;419;p12"/>
          <p:cNvSpPr txBox="1"/>
          <p:nvPr/>
        </p:nvSpPr>
        <p:spPr>
          <a:xfrm>
            <a:off x="263855" y="2577238"/>
            <a:ext cx="861251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Ejemplo:</a:t>
            </a:r>
            <a:endParaRPr sz="2400" i="0" u="none" strike="noStrike" cap="none">
              <a:solidFill>
                <a:srgbClr val="002060"/>
              </a:solidFill>
              <a:latin typeface="Century Gothic"/>
              <a:ea typeface="Century Gothic"/>
              <a:cs typeface="Century Gothic"/>
              <a:sym typeface="Century Gothic"/>
            </a:endParaRPr>
          </a:p>
        </p:txBody>
      </p:sp>
      <p:pic>
        <p:nvPicPr>
          <p:cNvPr id="420" name="Google Shape;420;p12" descr="fun clipart - Clip Art Library"/>
          <p:cNvPicPr preferRelativeResize="0"/>
          <p:nvPr/>
        </p:nvPicPr>
        <p:blipFill rotWithShape="1">
          <a:blip r:embed="rId3">
            <a:alphaModFix/>
          </a:blip>
          <a:srcRect/>
          <a:stretch/>
        </p:blipFill>
        <p:spPr>
          <a:xfrm>
            <a:off x="8714791" y="1674021"/>
            <a:ext cx="2799876" cy="2139643"/>
          </a:xfrm>
          <a:prstGeom prst="rect">
            <a:avLst/>
          </a:prstGeom>
          <a:noFill/>
          <a:ln>
            <a:noFill/>
          </a:ln>
        </p:spPr>
      </p:pic>
      <p:sp>
        <p:nvSpPr>
          <p:cNvPr id="421" name="Google Shape;421;p12"/>
          <p:cNvSpPr txBox="1"/>
          <p:nvPr/>
        </p:nvSpPr>
        <p:spPr>
          <a:xfrm>
            <a:off x="6813395" y="5420625"/>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22" name="Google Shape;422;p12"/>
          <p:cNvSpPr txBox="1"/>
          <p:nvPr/>
        </p:nvSpPr>
        <p:spPr>
          <a:xfrm>
            <a:off x="8416361" y="5326963"/>
            <a:ext cx="128913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went out</a:t>
            </a:r>
            <a:endParaRPr/>
          </a:p>
        </p:txBody>
      </p:sp>
      <p:sp>
        <p:nvSpPr>
          <p:cNvPr id="423" name="Google Shape;423;p12"/>
          <p:cNvSpPr txBox="1"/>
          <p:nvPr/>
        </p:nvSpPr>
        <p:spPr>
          <a:xfrm>
            <a:off x="9705496" y="5031311"/>
            <a:ext cx="180917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to the square at night</a:t>
            </a:r>
            <a:endParaRPr/>
          </a:p>
        </p:txBody>
      </p:sp>
      <p:pic>
        <p:nvPicPr>
          <p:cNvPr id="424" name="Google Shape;424;p12" descr="Writing Drawing Clip art - writing png download - 2383*1898 - Free ..."/>
          <p:cNvPicPr preferRelativeResize="0"/>
          <p:nvPr/>
        </p:nvPicPr>
        <p:blipFill rotWithShape="1">
          <a:blip r:embed="rId4">
            <a:alphaModFix/>
          </a:blip>
          <a:srcRect/>
          <a:stretch/>
        </p:blipFill>
        <p:spPr>
          <a:xfrm>
            <a:off x="11058326" y="3736716"/>
            <a:ext cx="1043363" cy="8309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3"/>
          <p:cNvSpPr txBox="1">
            <a:spLocks noGrp="1"/>
          </p:cNvSpPr>
          <p:nvPr>
            <p:ph type="title"/>
          </p:nvPr>
        </p:nvSpPr>
        <p:spPr>
          <a:xfrm>
            <a:off x="263855" y="412469"/>
            <a:ext cx="1882698" cy="3263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1800"/>
              <a:buNone/>
            </a:pPr>
            <a:r>
              <a:rPr lang="en-GB" sz="2000" b="1" dirty="0" err="1">
                <a:solidFill>
                  <a:srgbClr val="002060"/>
                </a:solidFill>
              </a:rPr>
              <a:t>Estudiante</a:t>
            </a:r>
            <a:r>
              <a:rPr lang="en-GB" sz="2000" b="1" dirty="0">
                <a:solidFill>
                  <a:srgbClr val="002060"/>
                </a:solidFill>
              </a:rPr>
              <a:t> A</a:t>
            </a:r>
            <a:endParaRPr dirty="0"/>
          </a:p>
        </p:txBody>
      </p:sp>
      <p:sp>
        <p:nvSpPr>
          <p:cNvPr id="431" name="Google Shape;431;p13"/>
          <p:cNvSpPr/>
          <p:nvPr/>
        </p:nvSpPr>
        <p:spPr>
          <a:xfrm>
            <a:off x="9400478" y="258166"/>
            <a:ext cx="2527666"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endParaRPr sz="1400" b="0" i="0" u="none" strike="noStrike" cap="none">
              <a:solidFill>
                <a:srgbClr val="000000"/>
              </a:solidFill>
              <a:latin typeface="Arial"/>
              <a:ea typeface="Arial"/>
              <a:cs typeface="Arial"/>
              <a:sym typeface="Arial"/>
            </a:endParaRPr>
          </a:p>
        </p:txBody>
      </p:sp>
      <p:sp>
        <p:nvSpPr>
          <p:cNvPr id="432" name="Google Shape;432;p13"/>
          <p:cNvSpPr txBox="1"/>
          <p:nvPr/>
        </p:nvSpPr>
        <p:spPr>
          <a:xfrm>
            <a:off x="9400479" y="208115"/>
            <a:ext cx="2527666" cy="50102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F3864"/>
              </a:buClr>
              <a:buSzPts val="1800"/>
              <a:buFont typeface="Century Gothic"/>
              <a:buNone/>
            </a:pPr>
            <a:r>
              <a:rPr lang="en-GB" sz="2000" b="1" i="0" u="none" strike="noStrike" cap="none">
                <a:solidFill>
                  <a:schemeClr val="lt1"/>
                </a:solidFill>
                <a:latin typeface="Century Gothic"/>
                <a:ea typeface="Century Gothic"/>
                <a:cs typeface="Century Gothic"/>
                <a:sym typeface="Century Gothic"/>
              </a:rPr>
              <a:t>escuchar / hablar</a:t>
            </a:r>
            <a:endParaRPr sz="2000" b="1" i="0" u="none" strike="noStrike" cap="none">
              <a:solidFill>
                <a:schemeClr val="lt1"/>
              </a:solidFill>
              <a:latin typeface="Century Gothic"/>
              <a:ea typeface="Century Gothic"/>
              <a:cs typeface="Century Gothic"/>
              <a:sym typeface="Century Gothic"/>
            </a:endParaRPr>
          </a:p>
        </p:txBody>
      </p:sp>
      <p:graphicFrame>
        <p:nvGraphicFramePr>
          <p:cNvPr id="433" name="Google Shape;433;p13"/>
          <p:cNvGraphicFramePr/>
          <p:nvPr>
            <p:extLst>
              <p:ext uri="{D42A27DB-BD31-4B8C-83A1-F6EECF244321}">
                <p14:modId xmlns:p14="http://schemas.microsoft.com/office/powerpoint/2010/main" val="500507723"/>
              </p:ext>
            </p:extLst>
          </p:nvPr>
        </p:nvGraphicFramePr>
        <p:xfrm>
          <a:off x="291790" y="992460"/>
          <a:ext cx="5437025" cy="5040350"/>
        </p:xfrm>
        <a:graphic>
          <a:graphicData uri="http://schemas.openxmlformats.org/drawingml/2006/table">
            <a:tbl>
              <a:tblPr firstRow="1" bandRow="1">
                <a:noFill/>
                <a:tableStyleId>{7D634027-555F-4F64-AD2F-8954515726CC}</a:tableStyleId>
              </a:tblPr>
              <a:tblGrid>
                <a:gridCol w="449100">
                  <a:extLst>
                    <a:ext uri="{9D8B030D-6E8A-4147-A177-3AD203B41FA5}">
                      <a16:colId xmlns:a16="http://schemas.microsoft.com/office/drawing/2014/main" val="20000"/>
                    </a:ext>
                  </a:extLst>
                </a:gridCol>
                <a:gridCol w="4987925">
                  <a:extLst>
                    <a:ext uri="{9D8B030D-6E8A-4147-A177-3AD203B41FA5}">
                      <a16:colId xmlns:a16="http://schemas.microsoft.com/office/drawing/2014/main" val="20001"/>
                    </a:ext>
                  </a:extLst>
                </a:gridCol>
              </a:tblGrid>
              <a:tr h="720050">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None/>
                      </a:pPr>
                      <a:r>
                        <a:rPr lang="en-GB" sz="2000" u="none" strike="noStrike" cap="none" dirty="0">
                          <a:solidFill>
                            <a:srgbClr val="002060"/>
                          </a:solidFill>
                          <a:latin typeface="Century Gothic"/>
                          <a:ea typeface="Century Gothic"/>
                          <a:cs typeface="Century Gothic"/>
                          <a:sym typeface="Century Gothic"/>
                        </a:rPr>
                        <a:t>Lee </a:t>
                      </a:r>
                      <a:r>
                        <a:rPr lang="en-GB" sz="2000" u="none" strike="noStrike" cap="none" dirty="0" err="1">
                          <a:solidFill>
                            <a:srgbClr val="002060"/>
                          </a:solidFill>
                          <a:latin typeface="Century Gothic"/>
                          <a:ea typeface="Century Gothic"/>
                          <a:cs typeface="Century Gothic"/>
                          <a:sym typeface="Century Gothic"/>
                        </a:rPr>
                        <a:t>cada</a:t>
                      </a:r>
                      <a:r>
                        <a:rPr lang="en-GB" sz="2000" u="none" strike="noStrike" cap="none" dirty="0">
                          <a:solidFill>
                            <a:srgbClr val="002060"/>
                          </a:solidFill>
                          <a:latin typeface="Century Gothic"/>
                          <a:ea typeface="Century Gothic"/>
                          <a:cs typeface="Century Gothic"/>
                          <a:sym typeface="Century Gothic"/>
                        </a:rPr>
                        <a:t> </a:t>
                      </a:r>
                      <a:r>
                        <a:rPr lang="en-GB" sz="2000" u="none" strike="noStrike" cap="none" dirty="0" err="1">
                          <a:solidFill>
                            <a:srgbClr val="002060"/>
                          </a:solidFill>
                          <a:latin typeface="Century Gothic"/>
                          <a:ea typeface="Century Gothic"/>
                          <a:cs typeface="Century Gothic"/>
                          <a:sym typeface="Century Gothic"/>
                        </a:rPr>
                        <a:t>frase</a:t>
                      </a:r>
                      <a:r>
                        <a:rPr lang="en-GB" sz="2000" u="none" strike="noStrike" cap="none" dirty="0">
                          <a:solidFill>
                            <a:srgbClr val="002060"/>
                          </a:solidFill>
                          <a:latin typeface="Century Gothic"/>
                          <a:ea typeface="Century Gothic"/>
                          <a:cs typeface="Century Gothic"/>
                          <a:sym typeface="Century Gothic"/>
                        </a:rPr>
                        <a:t> </a:t>
                      </a:r>
                      <a:r>
                        <a:rPr lang="en-GB" sz="2000" u="none" strike="noStrike" cap="none" dirty="0" err="1">
                          <a:solidFill>
                            <a:srgbClr val="002060"/>
                          </a:solidFill>
                          <a:latin typeface="Century Gothic"/>
                          <a:ea typeface="Century Gothic"/>
                          <a:cs typeface="Century Gothic"/>
                          <a:sym typeface="Century Gothic"/>
                        </a:rPr>
                        <a:t>en</a:t>
                      </a:r>
                      <a:r>
                        <a:rPr lang="en-GB" sz="2000" u="none" strike="noStrike" cap="none" dirty="0">
                          <a:solidFill>
                            <a:srgbClr val="002060"/>
                          </a:solidFill>
                          <a:latin typeface="Century Gothic"/>
                          <a:ea typeface="Century Gothic"/>
                          <a:cs typeface="Century Gothic"/>
                          <a:sym typeface="Century Gothic"/>
                        </a:rPr>
                        <a:t> </a:t>
                      </a:r>
                      <a:r>
                        <a:rPr lang="en-GB" sz="2000" u="none" strike="noStrike" cap="none" dirty="0" err="1">
                          <a:solidFill>
                            <a:srgbClr val="002060"/>
                          </a:solidFill>
                          <a:latin typeface="Century Gothic"/>
                          <a:ea typeface="Century Gothic"/>
                          <a:cs typeface="Century Gothic"/>
                          <a:sym typeface="Century Gothic"/>
                        </a:rPr>
                        <a:t>español</a:t>
                      </a:r>
                      <a:r>
                        <a:rPr lang="en-GB" sz="2000" u="none" strike="noStrike" cap="none" dirty="0">
                          <a:solidFill>
                            <a:srgbClr val="002060"/>
                          </a:solidFill>
                          <a:latin typeface="Century Gothic"/>
                          <a:ea typeface="Century Gothic"/>
                          <a:cs typeface="Century Gothic"/>
                          <a:sym typeface="Century Gothic"/>
                        </a:rPr>
                        <a:t>.</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1</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dirty="0">
                          <a:solidFill>
                            <a:srgbClr val="002060"/>
                          </a:solidFill>
                          <a:latin typeface="Century Gothic"/>
                          <a:ea typeface="Century Gothic"/>
                          <a:cs typeface="Century Gothic"/>
                          <a:sym typeface="Century Gothic"/>
                        </a:rPr>
                        <a:t>S/he </a:t>
                      </a:r>
                      <a:r>
                        <a:rPr lang="en-GB" sz="2000" b="0" u="none" strike="noStrike" cap="none" dirty="0">
                          <a:solidFill>
                            <a:srgbClr val="002060"/>
                          </a:solidFill>
                          <a:latin typeface="Century Gothic"/>
                          <a:ea typeface="Century Gothic"/>
                          <a:cs typeface="Century Gothic"/>
                          <a:sym typeface="Century Gothic"/>
                        </a:rPr>
                        <a:t>picked up a prize in/at a concert.</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2</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I </a:t>
                      </a:r>
                      <a:r>
                        <a:rPr lang="en-GB" sz="2000" b="0" u="none" strike="noStrike" cap="none">
                          <a:solidFill>
                            <a:srgbClr val="002060"/>
                          </a:solidFill>
                          <a:latin typeface="Century Gothic"/>
                          <a:ea typeface="Century Gothic"/>
                          <a:cs typeface="Century Gothic"/>
                          <a:sym typeface="Century Gothic"/>
                        </a:rPr>
                        <a:t>took a bus to the beach.</a:t>
                      </a:r>
                      <a:endParaRPr sz="2000" b="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GB" sz="2000" b="0" u="none" strike="noStrike" cap="none">
                          <a:solidFill>
                            <a:srgbClr val="002060"/>
                          </a:solidFill>
                          <a:latin typeface="Century Gothic"/>
                          <a:ea typeface="Century Gothic"/>
                          <a:cs typeface="Century Gothic"/>
                          <a:sym typeface="Century Gothic"/>
                        </a:rPr>
                        <a:t>(hint: use a form of ‘coger’)</a:t>
                      </a:r>
                      <a:endParaRPr sz="2000" b="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3</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I </a:t>
                      </a:r>
                      <a:r>
                        <a:rPr lang="en-GB" sz="2000" u="none" strike="noStrike" cap="none">
                          <a:solidFill>
                            <a:srgbClr val="002060"/>
                          </a:solidFill>
                          <a:latin typeface="Century Gothic"/>
                          <a:ea typeface="Century Gothic"/>
                          <a:cs typeface="Century Gothic"/>
                          <a:sym typeface="Century Gothic"/>
                        </a:rPr>
                        <a:t>ran near the river.</a:t>
                      </a:r>
                      <a:endParaRPr/>
                    </a:p>
                  </a:txBody>
                  <a:tcPr marL="91450" marR="91450" marT="45725" marB="45725" anchor="ctr"/>
                </a:tc>
                <a:extLst>
                  <a:ext uri="{0D108BD9-81ED-4DB2-BD59-A6C34878D82A}">
                    <a16:rowId xmlns:a16="http://schemas.microsoft.com/office/drawing/2014/main" val="10003"/>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4</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S/he </a:t>
                      </a:r>
                      <a:r>
                        <a:rPr lang="en-GB" sz="2000" b="0" u="none" strike="noStrike" cap="none">
                          <a:solidFill>
                            <a:srgbClr val="002060"/>
                          </a:solidFill>
                          <a:latin typeface="Century Gothic"/>
                          <a:ea typeface="Century Gothic"/>
                          <a:cs typeface="Century Gothic"/>
                          <a:sym typeface="Century Gothic"/>
                        </a:rPr>
                        <a:t>didn’t eat traditional food.</a:t>
                      </a:r>
                      <a:endParaRPr/>
                    </a:p>
                  </a:txBody>
                  <a:tcPr marL="91450" marR="91450" marT="45725" marB="45725" anchor="ctr"/>
                </a:tc>
                <a:extLst>
                  <a:ext uri="{0D108BD9-81ED-4DB2-BD59-A6C34878D82A}">
                    <a16:rowId xmlns:a16="http://schemas.microsoft.com/office/drawing/2014/main" val="10004"/>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5</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I</a:t>
                      </a:r>
                      <a:r>
                        <a:rPr lang="en-GB" sz="2000" u="none" strike="noStrike" cap="none">
                          <a:solidFill>
                            <a:srgbClr val="002060"/>
                          </a:solidFill>
                          <a:latin typeface="Century Gothic"/>
                          <a:ea typeface="Century Gothic"/>
                          <a:cs typeface="Century Gothic"/>
                          <a:sym typeface="Century Gothic"/>
                        </a:rPr>
                        <a:t> didn’t get to know new people.</a:t>
                      </a:r>
                      <a:endParaRPr/>
                    </a:p>
                  </a:txBody>
                  <a:tcPr marL="91450" marR="91450" marT="45725" marB="45725" anchor="ctr"/>
                </a:tc>
                <a:extLst>
                  <a:ext uri="{0D108BD9-81ED-4DB2-BD59-A6C34878D82A}">
                    <a16:rowId xmlns:a16="http://schemas.microsoft.com/office/drawing/2014/main" val="10005"/>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6</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dirty="0">
                          <a:solidFill>
                            <a:srgbClr val="002060"/>
                          </a:solidFill>
                          <a:latin typeface="Century Gothic"/>
                          <a:ea typeface="Century Gothic"/>
                          <a:cs typeface="Century Gothic"/>
                          <a:sym typeface="Century Gothic"/>
                        </a:rPr>
                        <a:t>S/he</a:t>
                      </a:r>
                      <a:r>
                        <a:rPr lang="en-GB" sz="2000" u="none" strike="noStrike" cap="none" dirty="0">
                          <a:solidFill>
                            <a:srgbClr val="002060"/>
                          </a:solidFill>
                          <a:latin typeface="Century Gothic"/>
                          <a:ea typeface="Century Gothic"/>
                          <a:cs typeface="Century Gothic"/>
                          <a:sym typeface="Century Gothic"/>
                        </a:rPr>
                        <a:t> went out with a sister.</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bl>
          </a:graphicData>
        </a:graphic>
      </p:graphicFrame>
      <p:graphicFrame>
        <p:nvGraphicFramePr>
          <p:cNvPr id="434" name="Google Shape;434;p13"/>
          <p:cNvGraphicFramePr/>
          <p:nvPr/>
        </p:nvGraphicFramePr>
        <p:xfrm>
          <a:off x="6252900" y="992459"/>
          <a:ext cx="5647325" cy="5040325"/>
        </p:xfrm>
        <a:graphic>
          <a:graphicData uri="http://schemas.openxmlformats.org/drawingml/2006/table">
            <a:tbl>
              <a:tblPr firstRow="1" bandRow="1">
                <a:noFill/>
                <a:tableStyleId>{7D634027-555F-4F64-AD2F-8954515726CC}</a:tableStyleId>
              </a:tblPr>
              <a:tblGrid>
                <a:gridCol w="365050">
                  <a:extLst>
                    <a:ext uri="{9D8B030D-6E8A-4147-A177-3AD203B41FA5}">
                      <a16:colId xmlns:a16="http://schemas.microsoft.com/office/drawing/2014/main" val="20000"/>
                    </a:ext>
                  </a:extLst>
                </a:gridCol>
                <a:gridCol w="889475">
                  <a:extLst>
                    <a:ext uri="{9D8B030D-6E8A-4147-A177-3AD203B41FA5}">
                      <a16:colId xmlns:a16="http://schemas.microsoft.com/office/drawing/2014/main" val="20001"/>
                    </a:ext>
                  </a:extLst>
                </a:gridCol>
                <a:gridCol w="889475">
                  <a:extLst>
                    <a:ext uri="{9D8B030D-6E8A-4147-A177-3AD203B41FA5}">
                      <a16:colId xmlns:a16="http://schemas.microsoft.com/office/drawing/2014/main" val="20002"/>
                    </a:ext>
                  </a:extLst>
                </a:gridCol>
                <a:gridCol w="1624150">
                  <a:extLst>
                    <a:ext uri="{9D8B030D-6E8A-4147-A177-3AD203B41FA5}">
                      <a16:colId xmlns:a16="http://schemas.microsoft.com/office/drawing/2014/main" val="20003"/>
                    </a:ext>
                  </a:extLst>
                </a:gridCol>
                <a:gridCol w="1879175">
                  <a:extLst>
                    <a:ext uri="{9D8B030D-6E8A-4147-A177-3AD203B41FA5}">
                      <a16:colId xmlns:a16="http://schemas.microsoft.com/office/drawing/2014/main" val="20004"/>
                    </a:ext>
                  </a:extLst>
                </a:gridCol>
              </a:tblGrid>
              <a:tr h="958075">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‘I’</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‘s/he’</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Actividad</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Más información</a:t>
                      </a:r>
                      <a:endParaRPr/>
                    </a:p>
                  </a:txBody>
                  <a:tcPr marL="91450" marR="91450" marT="45725" marB="45725" anchor="ctr"/>
                </a:tc>
                <a:extLst>
                  <a:ext uri="{0D108BD9-81ED-4DB2-BD59-A6C34878D82A}">
                    <a16:rowId xmlns:a16="http://schemas.microsoft.com/office/drawing/2014/main" val="10000"/>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1</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2</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3</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4</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5</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6</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4"/>
          <p:cNvSpPr txBox="1">
            <a:spLocks noGrp="1"/>
          </p:cNvSpPr>
          <p:nvPr>
            <p:ph type="title"/>
          </p:nvPr>
        </p:nvSpPr>
        <p:spPr>
          <a:xfrm>
            <a:off x="263855" y="412469"/>
            <a:ext cx="1882698" cy="3263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1800"/>
              <a:buNone/>
            </a:pPr>
            <a:r>
              <a:rPr lang="en-GB" sz="2000" b="1">
                <a:solidFill>
                  <a:srgbClr val="002060"/>
                </a:solidFill>
              </a:rPr>
              <a:t>Estudiante B</a:t>
            </a:r>
            <a:endParaRPr/>
          </a:p>
        </p:txBody>
      </p:sp>
      <p:sp>
        <p:nvSpPr>
          <p:cNvPr id="441" name="Google Shape;441;p14"/>
          <p:cNvSpPr/>
          <p:nvPr/>
        </p:nvSpPr>
        <p:spPr>
          <a:xfrm>
            <a:off x="9400478" y="258166"/>
            <a:ext cx="2527666"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endParaRPr sz="1400" b="0" i="0" u="none" strike="noStrike" cap="none">
              <a:solidFill>
                <a:srgbClr val="000000"/>
              </a:solidFill>
              <a:latin typeface="Arial"/>
              <a:ea typeface="Arial"/>
              <a:cs typeface="Arial"/>
              <a:sym typeface="Arial"/>
            </a:endParaRPr>
          </a:p>
        </p:txBody>
      </p:sp>
      <p:sp>
        <p:nvSpPr>
          <p:cNvPr id="442" name="Google Shape;442;p14"/>
          <p:cNvSpPr txBox="1"/>
          <p:nvPr/>
        </p:nvSpPr>
        <p:spPr>
          <a:xfrm>
            <a:off x="9400479" y="208115"/>
            <a:ext cx="2527666" cy="50102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F3864"/>
              </a:buClr>
              <a:buSzPts val="1800"/>
              <a:buFont typeface="Century Gothic"/>
              <a:buNone/>
            </a:pPr>
            <a:r>
              <a:rPr lang="en-GB" sz="2000" b="1" i="0" u="none" strike="noStrike" cap="none">
                <a:solidFill>
                  <a:schemeClr val="lt1"/>
                </a:solidFill>
                <a:latin typeface="Century Gothic"/>
                <a:ea typeface="Century Gothic"/>
                <a:cs typeface="Century Gothic"/>
                <a:sym typeface="Century Gothic"/>
              </a:rPr>
              <a:t>escuchar / hablar</a:t>
            </a:r>
            <a:endParaRPr sz="2000" b="1" i="0" u="none" strike="noStrike" cap="none">
              <a:solidFill>
                <a:schemeClr val="lt1"/>
              </a:solidFill>
              <a:latin typeface="Century Gothic"/>
              <a:ea typeface="Century Gothic"/>
              <a:cs typeface="Century Gothic"/>
              <a:sym typeface="Century Gothic"/>
            </a:endParaRPr>
          </a:p>
        </p:txBody>
      </p:sp>
      <p:graphicFrame>
        <p:nvGraphicFramePr>
          <p:cNvPr id="443" name="Google Shape;443;p14"/>
          <p:cNvGraphicFramePr/>
          <p:nvPr>
            <p:extLst>
              <p:ext uri="{D42A27DB-BD31-4B8C-83A1-F6EECF244321}">
                <p14:modId xmlns:p14="http://schemas.microsoft.com/office/powerpoint/2010/main" val="421801660"/>
              </p:ext>
            </p:extLst>
          </p:nvPr>
        </p:nvGraphicFramePr>
        <p:xfrm>
          <a:off x="291790" y="992460"/>
          <a:ext cx="5437025" cy="5040350"/>
        </p:xfrm>
        <a:graphic>
          <a:graphicData uri="http://schemas.openxmlformats.org/drawingml/2006/table">
            <a:tbl>
              <a:tblPr firstRow="1" bandRow="1">
                <a:noFill/>
                <a:tableStyleId>{7D634027-555F-4F64-AD2F-8954515726CC}</a:tableStyleId>
              </a:tblPr>
              <a:tblGrid>
                <a:gridCol w="449100">
                  <a:extLst>
                    <a:ext uri="{9D8B030D-6E8A-4147-A177-3AD203B41FA5}">
                      <a16:colId xmlns:a16="http://schemas.microsoft.com/office/drawing/2014/main" val="20000"/>
                    </a:ext>
                  </a:extLst>
                </a:gridCol>
                <a:gridCol w="4987925">
                  <a:extLst>
                    <a:ext uri="{9D8B030D-6E8A-4147-A177-3AD203B41FA5}">
                      <a16:colId xmlns:a16="http://schemas.microsoft.com/office/drawing/2014/main" val="20001"/>
                    </a:ext>
                  </a:extLst>
                </a:gridCol>
              </a:tblGrid>
              <a:tr h="720050">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Lee cada frase en español.</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1</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dirty="0">
                          <a:solidFill>
                            <a:srgbClr val="002060"/>
                          </a:solidFill>
                          <a:latin typeface="Century Gothic"/>
                          <a:ea typeface="Century Gothic"/>
                          <a:cs typeface="Century Gothic"/>
                          <a:sym typeface="Century Gothic"/>
                        </a:rPr>
                        <a:t>S/he</a:t>
                      </a:r>
                      <a:r>
                        <a:rPr lang="en-GB" sz="2000" u="none" strike="noStrike" cap="none" dirty="0">
                          <a:solidFill>
                            <a:srgbClr val="002060"/>
                          </a:solidFill>
                          <a:latin typeface="Century Gothic"/>
                          <a:ea typeface="Century Gothic"/>
                          <a:cs typeface="Century Gothic"/>
                          <a:sym typeface="Century Gothic"/>
                        </a:rPr>
                        <a:t> didn’t take a boat to the island.</a:t>
                      </a:r>
                      <a:endParaRPr dirty="0"/>
                    </a:p>
                  </a:txBody>
                  <a:tcPr marL="91450" marR="91450" marT="45725" marB="45725" anchor="ctr"/>
                </a:tc>
                <a:extLst>
                  <a:ext uri="{0D108BD9-81ED-4DB2-BD59-A6C34878D82A}">
                    <a16:rowId xmlns:a16="http://schemas.microsoft.com/office/drawing/2014/main" val="10001"/>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2</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dirty="0">
                          <a:solidFill>
                            <a:srgbClr val="002060"/>
                          </a:solidFill>
                          <a:latin typeface="Century Gothic"/>
                          <a:ea typeface="Century Gothic"/>
                          <a:cs typeface="Century Gothic"/>
                          <a:sym typeface="Century Gothic"/>
                        </a:rPr>
                        <a:t>I</a:t>
                      </a:r>
                      <a:r>
                        <a:rPr lang="en-GB" sz="2000" b="0" u="none" strike="noStrike" cap="none" dirty="0">
                          <a:solidFill>
                            <a:srgbClr val="002060"/>
                          </a:solidFill>
                          <a:latin typeface="Century Gothic"/>
                          <a:ea typeface="Century Gothic"/>
                          <a:cs typeface="Century Gothic"/>
                          <a:sym typeface="Century Gothic"/>
                        </a:rPr>
                        <a:t> went out in an area with a good atmosphere.</a:t>
                      </a:r>
                      <a:endParaRPr dirty="0"/>
                    </a:p>
                  </a:txBody>
                  <a:tcPr marL="91450" marR="91450" marT="45725" marB="45725" anchor="ctr"/>
                </a:tc>
                <a:extLst>
                  <a:ext uri="{0D108BD9-81ED-4DB2-BD59-A6C34878D82A}">
                    <a16:rowId xmlns:a16="http://schemas.microsoft.com/office/drawing/2014/main" val="10002"/>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3</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dirty="0">
                          <a:solidFill>
                            <a:srgbClr val="002060"/>
                          </a:solidFill>
                          <a:latin typeface="Century Gothic"/>
                          <a:ea typeface="Century Gothic"/>
                          <a:cs typeface="Century Gothic"/>
                          <a:sym typeface="Century Gothic"/>
                        </a:rPr>
                        <a:t>S/he</a:t>
                      </a:r>
                      <a:r>
                        <a:rPr lang="en-GB" sz="2000" u="none" strike="noStrike" cap="none" dirty="0">
                          <a:solidFill>
                            <a:srgbClr val="002060"/>
                          </a:solidFill>
                          <a:latin typeface="Century Gothic"/>
                          <a:ea typeface="Century Gothic"/>
                          <a:cs typeface="Century Gothic"/>
                          <a:sym typeface="Century Gothic"/>
                        </a:rPr>
                        <a:t> lost money in the street.</a:t>
                      </a:r>
                      <a:endParaRPr sz="2000" dirty="0"/>
                    </a:p>
                  </a:txBody>
                  <a:tcPr marL="91450" marR="91450" marT="45725" marB="45725" anchor="ctr"/>
                </a:tc>
                <a:extLst>
                  <a:ext uri="{0D108BD9-81ED-4DB2-BD59-A6C34878D82A}">
                    <a16:rowId xmlns:a16="http://schemas.microsoft.com/office/drawing/2014/main" val="10003"/>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4</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dirty="0">
                          <a:solidFill>
                            <a:srgbClr val="002060"/>
                          </a:solidFill>
                          <a:latin typeface="Century Gothic"/>
                          <a:ea typeface="Century Gothic"/>
                          <a:cs typeface="Century Gothic"/>
                          <a:sym typeface="Century Gothic"/>
                        </a:rPr>
                        <a:t>I</a:t>
                      </a:r>
                      <a:r>
                        <a:rPr lang="en-GB" sz="2000" b="0" u="none" strike="noStrike" cap="none" dirty="0">
                          <a:solidFill>
                            <a:srgbClr val="002060"/>
                          </a:solidFill>
                          <a:latin typeface="Century Gothic"/>
                          <a:ea typeface="Century Gothic"/>
                          <a:cs typeface="Century Gothic"/>
                          <a:sym typeface="Century Gothic"/>
                        </a:rPr>
                        <a:t> got to know a different part of the city.</a:t>
                      </a:r>
                      <a:endParaRPr dirty="0"/>
                    </a:p>
                  </a:txBody>
                  <a:tcPr marL="91450" marR="91450" marT="45725" marB="45725" anchor="ctr"/>
                </a:tc>
                <a:extLst>
                  <a:ext uri="{0D108BD9-81ED-4DB2-BD59-A6C34878D82A}">
                    <a16:rowId xmlns:a16="http://schemas.microsoft.com/office/drawing/2014/main" val="10004"/>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5</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dirty="0">
                          <a:solidFill>
                            <a:srgbClr val="002060"/>
                          </a:solidFill>
                          <a:latin typeface="Century Gothic"/>
                          <a:ea typeface="Century Gothic"/>
                          <a:cs typeface="Century Gothic"/>
                          <a:sym typeface="Century Gothic"/>
                        </a:rPr>
                        <a:t>I</a:t>
                      </a:r>
                      <a:r>
                        <a:rPr lang="en-GB" sz="2000" u="none" strike="noStrike" cap="none" dirty="0">
                          <a:solidFill>
                            <a:srgbClr val="002060"/>
                          </a:solidFill>
                          <a:latin typeface="Century Gothic"/>
                          <a:ea typeface="Century Gothic"/>
                          <a:cs typeface="Century Gothic"/>
                          <a:sym typeface="Century Gothic"/>
                        </a:rPr>
                        <a:t> shared some drinks with Daniel.</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720050">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6</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b="1" u="none" strike="noStrike" cap="none" dirty="0">
                          <a:solidFill>
                            <a:srgbClr val="002060"/>
                          </a:solidFill>
                          <a:latin typeface="Century Gothic"/>
                          <a:ea typeface="Century Gothic"/>
                          <a:cs typeface="Century Gothic"/>
                          <a:sym typeface="Century Gothic"/>
                        </a:rPr>
                        <a:t>S/he</a:t>
                      </a:r>
                      <a:r>
                        <a:rPr lang="en-GB" sz="2000" u="none" strike="noStrike" cap="none" dirty="0">
                          <a:solidFill>
                            <a:srgbClr val="002060"/>
                          </a:solidFill>
                          <a:latin typeface="Century Gothic"/>
                          <a:ea typeface="Century Gothic"/>
                          <a:cs typeface="Century Gothic"/>
                          <a:sym typeface="Century Gothic"/>
                        </a:rPr>
                        <a:t> didn’t collect the tickets for the concert.</a:t>
                      </a:r>
                      <a:endParaRPr dirty="0"/>
                    </a:p>
                  </a:txBody>
                  <a:tcPr marL="91450" marR="91450" marT="45725" marB="45725" anchor="ctr"/>
                </a:tc>
                <a:extLst>
                  <a:ext uri="{0D108BD9-81ED-4DB2-BD59-A6C34878D82A}">
                    <a16:rowId xmlns:a16="http://schemas.microsoft.com/office/drawing/2014/main" val="10006"/>
                  </a:ext>
                </a:extLst>
              </a:tr>
            </a:tbl>
          </a:graphicData>
        </a:graphic>
      </p:graphicFrame>
      <p:graphicFrame>
        <p:nvGraphicFramePr>
          <p:cNvPr id="444" name="Google Shape;444;p14"/>
          <p:cNvGraphicFramePr/>
          <p:nvPr/>
        </p:nvGraphicFramePr>
        <p:xfrm>
          <a:off x="6252900" y="992459"/>
          <a:ext cx="5647325" cy="5040325"/>
        </p:xfrm>
        <a:graphic>
          <a:graphicData uri="http://schemas.openxmlformats.org/drawingml/2006/table">
            <a:tbl>
              <a:tblPr firstRow="1" bandRow="1">
                <a:noFill/>
                <a:tableStyleId>{7D634027-555F-4F64-AD2F-8954515726CC}</a:tableStyleId>
              </a:tblPr>
              <a:tblGrid>
                <a:gridCol w="365050">
                  <a:extLst>
                    <a:ext uri="{9D8B030D-6E8A-4147-A177-3AD203B41FA5}">
                      <a16:colId xmlns:a16="http://schemas.microsoft.com/office/drawing/2014/main" val="20000"/>
                    </a:ext>
                  </a:extLst>
                </a:gridCol>
                <a:gridCol w="889475">
                  <a:extLst>
                    <a:ext uri="{9D8B030D-6E8A-4147-A177-3AD203B41FA5}">
                      <a16:colId xmlns:a16="http://schemas.microsoft.com/office/drawing/2014/main" val="20001"/>
                    </a:ext>
                  </a:extLst>
                </a:gridCol>
                <a:gridCol w="889475">
                  <a:extLst>
                    <a:ext uri="{9D8B030D-6E8A-4147-A177-3AD203B41FA5}">
                      <a16:colId xmlns:a16="http://schemas.microsoft.com/office/drawing/2014/main" val="20002"/>
                    </a:ext>
                  </a:extLst>
                </a:gridCol>
                <a:gridCol w="1624150">
                  <a:extLst>
                    <a:ext uri="{9D8B030D-6E8A-4147-A177-3AD203B41FA5}">
                      <a16:colId xmlns:a16="http://schemas.microsoft.com/office/drawing/2014/main" val="20003"/>
                    </a:ext>
                  </a:extLst>
                </a:gridCol>
                <a:gridCol w="1879175">
                  <a:extLst>
                    <a:ext uri="{9D8B030D-6E8A-4147-A177-3AD203B41FA5}">
                      <a16:colId xmlns:a16="http://schemas.microsoft.com/office/drawing/2014/main" val="20004"/>
                    </a:ext>
                  </a:extLst>
                </a:gridCol>
              </a:tblGrid>
              <a:tr h="958075">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‘I’</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‘s/he’</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Actividad</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Más información</a:t>
                      </a:r>
                      <a:endParaRPr/>
                    </a:p>
                  </a:txBody>
                  <a:tcPr marL="91450" marR="91450" marT="45725" marB="45725" anchor="ctr"/>
                </a:tc>
                <a:extLst>
                  <a:ext uri="{0D108BD9-81ED-4DB2-BD59-A6C34878D82A}">
                    <a16:rowId xmlns:a16="http://schemas.microsoft.com/office/drawing/2014/main" val="10000"/>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1</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2</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3</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4</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5</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6</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aphicFrame>
        <p:nvGraphicFramePr>
          <p:cNvPr id="450" name="Google Shape;450;p15"/>
          <p:cNvGraphicFramePr/>
          <p:nvPr/>
        </p:nvGraphicFramePr>
        <p:xfrm>
          <a:off x="6395091" y="1038248"/>
          <a:ext cx="5592475" cy="5040325"/>
        </p:xfrm>
        <a:graphic>
          <a:graphicData uri="http://schemas.openxmlformats.org/drawingml/2006/table">
            <a:tbl>
              <a:tblPr firstRow="1" bandRow="1">
                <a:noFill/>
                <a:tableStyleId>{7D634027-555F-4F64-AD2F-8954515726CC}</a:tableStyleId>
              </a:tblPr>
              <a:tblGrid>
                <a:gridCol w="361500">
                  <a:extLst>
                    <a:ext uri="{9D8B030D-6E8A-4147-A177-3AD203B41FA5}">
                      <a16:colId xmlns:a16="http://schemas.microsoft.com/office/drawing/2014/main" val="20000"/>
                    </a:ext>
                  </a:extLst>
                </a:gridCol>
                <a:gridCol w="880825">
                  <a:extLst>
                    <a:ext uri="{9D8B030D-6E8A-4147-A177-3AD203B41FA5}">
                      <a16:colId xmlns:a16="http://schemas.microsoft.com/office/drawing/2014/main" val="20001"/>
                    </a:ext>
                  </a:extLst>
                </a:gridCol>
                <a:gridCol w="880825">
                  <a:extLst>
                    <a:ext uri="{9D8B030D-6E8A-4147-A177-3AD203B41FA5}">
                      <a16:colId xmlns:a16="http://schemas.microsoft.com/office/drawing/2014/main" val="20002"/>
                    </a:ext>
                  </a:extLst>
                </a:gridCol>
                <a:gridCol w="1608375">
                  <a:extLst>
                    <a:ext uri="{9D8B030D-6E8A-4147-A177-3AD203B41FA5}">
                      <a16:colId xmlns:a16="http://schemas.microsoft.com/office/drawing/2014/main" val="20003"/>
                    </a:ext>
                  </a:extLst>
                </a:gridCol>
                <a:gridCol w="1860950">
                  <a:extLst>
                    <a:ext uri="{9D8B030D-6E8A-4147-A177-3AD203B41FA5}">
                      <a16:colId xmlns:a16="http://schemas.microsoft.com/office/drawing/2014/main" val="20004"/>
                    </a:ext>
                  </a:extLst>
                </a:gridCol>
              </a:tblGrid>
              <a:tr h="958075">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‘I’</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‘s/he’</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Actividad</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Más información</a:t>
                      </a:r>
                      <a:endParaRPr/>
                    </a:p>
                  </a:txBody>
                  <a:tcPr marL="91450" marR="91450" marT="45725" marB="45725" anchor="ctr"/>
                </a:tc>
                <a:extLst>
                  <a:ext uri="{0D108BD9-81ED-4DB2-BD59-A6C34878D82A}">
                    <a16:rowId xmlns:a16="http://schemas.microsoft.com/office/drawing/2014/main" val="10000"/>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1</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2</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3</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4</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5</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6</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bl>
          </a:graphicData>
        </a:graphic>
      </p:graphicFrame>
      <p:graphicFrame>
        <p:nvGraphicFramePr>
          <p:cNvPr id="451" name="Google Shape;451;p15"/>
          <p:cNvGraphicFramePr/>
          <p:nvPr/>
        </p:nvGraphicFramePr>
        <p:xfrm>
          <a:off x="173347" y="1038248"/>
          <a:ext cx="6086050" cy="5040325"/>
        </p:xfrm>
        <a:graphic>
          <a:graphicData uri="http://schemas.openxmlformats.org/drawingml/2006/table">
            <a:tbl>
              <a:tblPr firstRow="1" bandRow="1">
                <a:noFill/>
                <a:tableStyleId>{7D634027-555F-4F64-AD2F-8954515726CC}</a:tableStyleId>
              </a:tblPr>
              <a:tblGrid>
                <a:gridCol w="393400">
                  <a:extLst>
                    <a:ext uri="{9D8B030D-6E8A-4147-A177-3AD203B41FA5}">
                      <a16:colId xmlns:a16="http://schemas.microsoft.com/office/drawing/2014/main" val="20000"/>
                    </a:ext>
                  </a:extLst>
                </a:gridCol>
                <a:gridCol w="759600">
                  <a:extLst>
                    <a:ext uri="{9D8B030D-6E8A-4147-A177-3AD203B41FA5}">
                      <a16:colId xmlns:a16="http://schemas.microsoft.com/office/drawing/2014/main" val="20001"/>
                    </a:ext>
                  </a:extLst>
                </a:gridCol>
                <a:gridCol w="939625">
                  <a:extLst>
                    <a:ext uri="{9D8B030D-6E8A-4147-A177-3AD203B41FA5}">
                      <a16:colId xmlns:a16="http://schemas.microsoft.com/office/drawing/2014/main" val="20002"/>
                    </a:ext>
                  </a:extLst>
                </a:gridCol>
                <a:gridCol w="1744050">
                  <a:extLst>
                    <a:ext uri="{9D8B030D-6E8A-4147-A177-3AD203B41FA5}">
                      <a16:colId xmlns:a16="http://schemas.microsoft.com/office/drawing/2014/main" val="20003"/>
                    </a:ext>
                  </a:extLst>
                </a:gridCol>
                <a:gridCol w="2249375">
                  <a:extLst>
                    <a:ext uri="{9D8B030D-6E8A-4147-A177-3AD203B41FA5}">
                      <a16:colId xmlns:a16="http://schemas.microsoft.com/office/drawing/2014/main" val="20004"/>
                    </a:ext>
                  </a:extLst>
                </a:gridCol>
              </a:tblGrid>
              <a:tr h="958075">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‘I’</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‘s/he’</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Actividad</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Más información</a:t>
                      </a:r>
                      <a:endParaRPr/>
                    </a:p>
                  </a:txBody>
                  <a:tcPr marL="91450" marR="91450" marT="45725" marB="45725" anchor="ctr"/>
                </a:tc>
                <a:extLst>
                  <a:ext uri="{0D108BD9-81ED-4DB2-BD59-A6C34878D82A}">
                    <a16:rowId xmlns:a16="http://schemas.microsoft.com/office/drawing/2014/main" val="10000"/>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1</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2</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3</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4</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5</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680375">
                <a:tc>
                  <a:txBody>
                    <a:bodyPr/>
                    <a:lstStyle/>
                    <a:p>
                      <a:pPr marL="0" marR="0" lvl="0" indent="0" algn="ctr" rtl="0">
                        <a:lnSpc>
                          <a:spcPct val="100000"/>
                        </a:lnSpc>
                        <a:spcBef>
                          <a:spcPts val="0"/>
                        </a:spcBef>
                        <a:spcAft>
                          <a:spcPts val="0"/>
                        </a:spcAft>
                        <a:buNone/>
                      </a:pPr>
                      <a:r>
                        <a:rPr lang="en-GB" sz="2000" b="1" u="none" strike="noStrike" cap="none">
                          <a:solidFill>
                            <a:srgbClr val="002060"/>
                          </a:solidFill>
                          <a:latin typeface="Century Gothic"/>
                          <a:ea typeface="Century Gothic"/>
                          <a:cs typeface="Century Gothic"/>
                          <a:sym typeface="Century Gothic"/>
                        </a:rPr>
                        <a:t>6</a:t>
                      </a:r>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452" name="Google Shape;452;p15"/>
          <p:cNvSpPr txBox="1">
            <a:spLocks noGrp="1"/>
          </p:cNvSpPr>
          <p:nvPr>
            <p:ph type="title"/>
          </p:nvPr>
        </p:nvSpPr>
        <p:spPr>
          <a:xfrm>
            <a:off x="502066" y="150808"/>
            <a:ext cx="1882698" cy="3263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1800"/>
              <a:buNone/>
            </a:pPr>
            <a:r>
              <a:rPr lang="en-GB" sz="2000" b="1">
                <a:solidFill>
                  <a:srgbClr val="002060"/>
                </a:solidFill>
              </a:rPr>
              <a:t>Solución</a:t>
            </a:r>
            <a:endParaRPr/>
          </a:p>
        </p:txBody>
      </p:sp>
      <p:sp>
        <p:nvSpPr>
          <p:cNvPr id="453" name="Google Shape;453;p15"/>
          <p:cNvSpPr/>
          <p:nvPr/>
        </p:nvSpPr>
        <p:spPr>
          <a:xfrm>
            <a:off x="9400478" y="258166"/>
            <a:ext cx="2527666"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endParaRPr sz="1400" b="0" i="0" u="none" strike="noStrike" cap="none">
              <a:solidFill>
                <a:srgbClr val="000000"/>
              </a:solidFill>
              <a:latin typeface="Arial"/>
              <a:ea typeface="Arial"/>
              <a:cs typeface="Arial"/>
              <a:sym typeface="Arial"/>
            </a:endParaRPr>
          </a:p>
        </p:txBody>
      </p:sp>
      <p:sp>
        <p:nvSpPr>
          <p:cNvPr id="454" name="Google Shape;454;p15"/>
          <p:cNvSpPr txBox="1"/>
          <p:nvPr/>
        </p:nvSpPr>
        <p:spPr>
          <a:xfrm>
            <a:off x="9400479" y="208115"/>
            <a:ext cx="2527666" cy="50102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F3864"/>
              </a:buClr>
              <a:buSzPts val="1800"/>
              <a:buFont typeface="Century Gothic"/>
              <a:buNone/>
            </a:pPr>
            <a:r>
              <a:rPr lang="en-GB" sz="2000" b="1" i="0" u="none" strike="noStrike" cap="none">
                <a:solidFill>
                  <a:schemeClr val="lt1"/>
                </a:solidFill>
                <a:latin typeface="Century Gothic"/>
                <a:ea typeface="Century Gothic"/>
                <a:cs typeface="Century Gothic"/>
                <a:sym typeface="Century Gothic"/>
              </a:rPr>
              <a:t>escuchar / hablar</a:t>
            </a:r>
            <a:endParaRPr sz="2000" b="1" i="0" u="none" strike="noStrike" cap="none">
              <a:solidFill>
                <a:schemeClr val="lt1"/>
              </a:solidFill>
              <a:latin typeface="Century Gothic"/>
              <a:ea typeface="Century Gothic"/>
              <a:cs typeface="Century Gothic"/>
              <a:sym typeface="Century Gothic"/>
            </a:endParaRPr>
          </a:p>
        </p:txBody>
      </p:sp>
      <p:sp>
        <p:nvSpPr>
          <p:cNvPr id="455" name="Google Shape;455;p15"/>
          <p:cNvSpPr txBox="1"/>
          <p:nvPr/>
        </p:nvSpPr>
        <p:spPr>
          <a:xfrm>
            <a:off x="502066" y="605017"/>
            <a:ext cx="1882698" cy="32636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F3864"/>
              </a:buClr>
              <a:buSzPts val="1800"/>
              <a:buFont typeface="Century Gothic"/>
              <a:buNone/>
            </a:pPr>
            <a:r>
              <a:rPr lang="en-GB" sz="2000" b="1" i="0" u="none" strike="noStrike" cap="none">
                <a:solidFill>
                  <a:srgbClr val="002060"/>
                </a:solidFill>
                <a:latin typeface="Century Gothic"/>
                <a:ea typeface="Century Gothic"/>
                <a:cs typeface="Century Gothic"/>
                <a:sym typeface="Century Gothic"/>
              </a:rPr>
              <a:t>Estudiante A</a:t>
            </a:r>
            <a:endParaRPr/>
          </a:p>
        </p:txBody>
      </p:sp>
      <p:sp>
        <p:nvSpPr>
          <p:cNvPr id="456" name="Google Shape;456;p15"/>
          <p:cNvSpPr txBox="1"/>
          <p:nvPr/>
        </p:nvSpPr>
        <p:spPr>
          <a:xfrm>
            <a:off x="6096000" y="605016"/>
            <a:ext cx="1882698" cy="32636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F3864"/>
              </a:buClr>
              <a:buSzPts val="1800"/>
              <a:buFont typeface="Century Gothic"/>
              <a:buNone/>
            </a:pPr>
            <a:r>
              <a:rPr lang="en-GB" sz="2000" b="1" i="0" u="none" strike="noStrike" cap="none">
                <a:solidFill>
                  <a:srgbClr val="002060"/>
                </a:solidFill>
                <a:latin typeface="Century Gothic"/>
                <a:ea typeface="Century Gothic"/>
                <a:cs typeface="Century Gothic"/>
                <a:sym typeface="Century Gothic"/>
              </a:rPr>
              <a:t>Estudiante B</a:t>
            </a:r>
            <a:endParaRPr/>
          </a:p>
        </p:txBody>
      </p:sp>
      <p:sp>
        <p:nvSpPr>
          <p:cNvPr id="457" name="Google Shape;457;p15"/>
          <p:cNvSpPr txBox="1"/>
          <p:nvPr/>
        </p:nvSpPr>
        <p:spPr>
          <a:xfrm>
            <a:off x="1659626" y="2156402"/>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58" name="Google Shape;458;p15"/>
          <p:cNvSpPr txBox="1"/>
          <p:nvPr/>
        </p:nvSpPr>
        <p:spPr>
          <a:xfrm>
            <a:off x="820448" y="2807915"/>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59" name="Google Shape;459;p15"/>
          <p:cNvSpPr txBox="1"/>
          <p:nvPr/>
        </p:nvSpPr>
        <p:spPr>
          <a:xfrm>
            <a:off x="1659626" y="3528956"/>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0" name="Google Shape;460;p15"/>
          <p:cNvSpPr txBox="1"/>
          <p:nvPr/>
        </p:nvSpPr>
        <p:spPr>
          <a:xfrm>
            <a:off x="820448" y="4169929"/>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1" name="Google Shape;461;p15"/>
          <p:cNvSpPr txBox="1"/>
          <p:nvPr/>
        </p:nvSpPr>
        <p:spPr>
          <a:xfrm>
            <a:off x="820448" y="4828827"/>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2" name="Google Shape;462;p15"/>
          <p:cNvSpPr txBox="1"/>
          <p:nvPr/>
        </p:nvSpPr>
        <p:spPr>
          <a:xfrm>
            <a:off x="1659626" y="5527027"/>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3" name="Google Shape;463;p15"/>
          <p:cNvSpPr txBox="1"/>
          <p:nvPr/>
        </p:nvSpPr>
        <p:spPr>
          <a:xfrm>
            <a:off x="7871316" y="2134736"/>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4" name="Google Shape;464;p15"/>
          <p:cNvSpPr txBox="1"/>
          <p:nvPr/>
        </p:nvSpPr>
        <p:spPr>
          <a:xfrm>
            <a:off x="7006056" y="2807915"/>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5" name="Google Shape;465;p15"/>
          <p:cNvSpPr txBox="1"/>
          <p:nvPr/>
        </p:nvSpPr>
        <p:spPr>
          <a:xfrm>
            <a:off x="7012796" y="3537138"/>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6" name="Google Shape;466;p15"/>
          <p:cNvSpPr txBox="1"/>
          <p:nvPr/>
        </p:nvSpPr>
        <p:spPr>
          <a:xfrm>
            <a:off x="7869469" y="4169929"/>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7" name="Google Shape;467;p15"/>
          <p:cNvSpPr txBox="1"/>
          <p:nvPr/>
        </p:nvSpPr>
        <p:spPr>
          <a:xfrm>
            <a:off x="7006056" y="4853946"/>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8" name="Google Shape;468;p15"/>
          <p:cNvSpPr txBox="1"/>
          <p:nvPr/>
        </p:nvSpPr>
        <p:spPr>
          <a:xfrm>
            <a:off x="7865322" y="5513659"/>
            <a:ext cx="340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X</a:t>
            </a:r>
            <a:endParaRPr/>
          </a:p>
        </p:txBody>
      </p:sp>
      <p:sp>
        <p:nvSpPr>
          <p:cNvPr id="469" name="Google Shape;469;p15"/>
          <p:cNvSpPr txBox="1"/>
          <p:nvPr/>
        </p:nvSpPr>
        <p:spPr>
          <a:xfrm>
            <a:off x="2303138" y="2170613"/>
            <a:ext cx="159249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didn’t take</a:t>
            </a:r>
            <a:endParaRPr/>
          </a:p>
        </p:txBody>
      </p:sp>
      <p:sp>
        <p:nvSpPr>
          <p:cNvPr id="470" name="Google Shape;470;p15"/>
          <p:cNvSpPr txBox="1"/>
          <p:nvPr/>
        </p:nvSpPr>
        <p:spPr>
          <a:xfrm>
            <a:off x="4136933" y="1975194"/>
            <a:ext cx="203616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a boat to the island</a:t>
            </a:r>
            <a:endParaRPr/>
          </a:p>
        </p:txBody>
      </p:sp>
      <p:sp>
        <p:nvSpPr>
          <p:cNvPr id="471" name="Google Shape;471;p15"/>
          <p:cNvSpPr txBox="1"/>
          <p:nvPr/>
        </p:nvSpPr>
        <p:spPr>
          <a:xfrm>
            <a:off x="2324149" y="2837684"/>
            <a:ext cx="155717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went out</a:t>
            </a:r>
            <a:endParaRPr/>
          </a:p>
        </p:txBody>
      </p:sp>
      <p:sp>
        <p:nvSpPr>
          <p:cNvPr id="472" name="Google Shape;472;p15"/>
          <p:cNvSpPr txBox="1"/>
          <p:nvPr/>
        </p:nvSpPr>
        <p:spPr>
          <a:xfrm>
            <a:off x="3928880" y="2646852"/>
            <a:ext cx="258155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in an area with a good atmosphere</a:t>
            </a:r>
            <a:endParaRPr sz="2000">
              <a:solidFill>
                <a:srgbClr val="002060"/>
              </a:solidFill>
              <a:latin typeface="Century Gothic"/>
              <a:ea typeface="Century Gothic"/>
              <a:cs typeface="Century Gothic"/>
              <a:sym typeface="Century Gothic"/>
            </a:endParaRPr>
          </a:p>
        </p:txBody>
      </p:sp>
      <p:sp>
        <p:nvSpPr>
          <p:cNvPr id="473" name="Google Shape;473;p15"/>
          <p:cNvSpPr txBox="1"/>
          <p:nvPr/>
        </p:nvSpPr>
        <p:spPr>
          <a:xfrm>
            <a:off x="2799301" y="3491284"/>
            <a:ext cx="60686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lost</a:t>
            </a:r>
            <a:endParaRPr/>
          </a:p>
        </p:txBody>
      </p:sp>
      <p:sp>
        <p:nvSpPr>
          <p:cNvPr id="474" name="Google Shape;474;p15"/>
          <p:cNvSpPr txBox="1"/>
          <p:nvPr/>
        </p:nvSpPr>
        <p:spPr>
          <a:xfrm>
            <a:off x="4233949" y="3343331"/>
            <a:ext cx="198054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money in the street</a:t>
            </a:r>
            <a:endParaRPr/>
          </a:p>
        </p:txBody>
      </p:sp>
      <p:sp>
        <p:nvSpPr>
          <p:cNvPr id="475" name="Google Shape;475;p15"/>
          <p:cNvSpPr txBox="1"/>
          <p:nvPr/>
        </p:nvSpPr>
        <p:spPr>
          <a:xfrm>
            <a:off x="2233648" y="4178092"/>
            <a:ext cx="178965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got to know</a:t>
            </a:r>
            <a:endParaRPr/>
          </a:p>
        </p:txBody>
      </p:sp>
      <p:sp>
        <p:nvSpPr>
          <p:cNvPr id="476" name="Google Shape;476;p15"/>
          <p:cNvSpPr txBox="1"/>
          <p:nvPr/>
        </p:nvSpPr>
        <p:spPr>
          <a:xfrm>
            <a:off x="4177100" y="4035245"/>
            <a:ext cx="211266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a different part of the city</a:t>
            </a:r>
            <a:endParaRPr/>
          </a:p>
        </p:txBody>
      </p:sp>
      <p:sp>
        <p:nvSpPr>
          <p:cNvPr id="477" name="Google Shape;477;p15"/>
          <p:cNvSpPr txBox="1"/>
          <p:nvPr/>
        </p:nvSpPr>
        <p:spPr>
          <a:xfrm>
            <a:off x="2485276" y="4851426"/>
            <a:ext cx="118401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shared</a:t>
            </a:r>
            <a:endParaRPr/>
          </a:p>
        </p:txBody>
      </p:sp>
      <p:sp>
        <p:nvSpPr>
          <p:cNvPr id="478" name="Google Shape;478;p15"/>
          <p:cNvSpPr txBox="1"/>
          <p:nvPr/>
        </p:nvSpPr>
        <p:spPr>
          <a:xfrm>
            <a:off x="3972602" y="4690770"/>
            <a:ext cx="241374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some drinks with Daniel</a:t>
            </a:r>
            <a:endParaRPr sz="2000">
              <a:solidFill>
                <a:srgbClr val="002060"/>
              </a:solidFill>
              <a:latin typeface="Century Gothic"/>
              <a:ea typeface="Century Gothic"/>
              <a:cs typeface="Century Gothic"/>
              <a:sym typeface="Century Gothic"/>
            </a:endParaRPr>
          </a:p>
        </p:txBody>
      </p:sp>
      <p:sp>
        <p:nvSpPr>
          <p:cNvPr id="479" name="Google Shape;479;p15"/>
          <p:cNvSpPr txBox="1"/>
          <p:nvPr/>
        </p:nvSpPr>
        <p:spPr>
          <a:xfrm>
            <a:off x="2180907" y="5539214"/>
            <a:ext cx="190232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didn’t collect</a:t>
            </a:r>
            <a:endParaRPr/>
          </a:p>
        </p:txBody>
      </p:sp>
      <p:sp>
        <p:nvSpPr>
          <p:cNvPr id="480" name="Google Shape;480;p15"/>
          <p:cNvSpPr txBox="1"/>
          <p:nvPr/>
        </p:nvSpPr>
        <p:spPr>
          <a:xfrm>
            <a:off x="4017808" y="5390308"/>
            <a:ext cx="219154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tickets for the concert</a:t>
            </a:r>
            <a:endParaRPr/>
          </a:p>
        </p:txBody>
      </p:sp>
      <p:sp>
        <p:nvSpPr>
          <p:cNvPr id="481" name="Google Shape;481;p15"/>
          <p:cNvSpPr txBox="1"/>
          <p:nvPr/>
        </p:nvSpPr>
        <p:spPr>
          <a:xfrm>
            <a:off x="8443904" y="2118730"/>
            <a:ext cx="163047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picked up</a:t>
            </a:r>
            <a:endParaRPr sz="2000">
              <a:solidFill>
                <a:srgbClr val="002060"/>
              </a:solidFill>
              <a:latin typeface="Century Gothic"/>
              <a:ea typeface="Century Gothic"/>
              <a:cs typeface="Century Gothic"/>
              <a:sym typeface="Century Gothic"/>
            </a:endParaRPr>
          </a:p>
        </p:txBody>
      </p:sp>
      <p:sp>
        <p:nvSpPr>
          <p:cNvPr id="482" name="Google Shape;482;p15"/>
          <p:cNvSpPr txBox="1"/>
          <p:nvPr/>
        </p:nvSpPr>
        <p:spPr>
          <a:xfrm>
            <a:off x="10074377" y="1985983"/>
            <a:ext cx="186353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a prize at a concert</a:t>
            </a:r>
            <a:endParaRPr/>
          </a:p>
        </p:txBody>
      </p:sp>
      <p:sp>
        <p:nvSpPr>
          <p:cNvPr id="483" name="Google Shape;483;p15"/>
          <p:cNvSpPr txBox="1"/>
          <p:nvPr/>
        </p:nvSpPr>
        <p:spPr>
          <a:xfrm>
            <a:off x="8444863" y="2800740"/>
            <a:ext cx="163047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took</a:t>
            </a:r>
            <a:endParaRPr/>
          </a:p>
        </p:txBody>
      </p:sp>
      <p:sp>
        <p:nvSpPr>
          <p:cNvPr id="484" name="Google Shape;484;p15"/>
          <p:cNvSpPr txBox="1"/>
          <p:nvPr/>
        </p:nvSpPr>
        <p:spPr>
          <a:xfrm>
            <a:off x="9847200" y="2660275"/>
            <a:ext cx="23202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a bus to the beach</a:t>
            </a:r>
            <a:endParaRPr/>
          </a:p>
        </p:txBody>
      </p:sp>
      <p:sp>
        <p:nvSpPr>
          <p:cNvPr id="485" name="Google Shape;485;p15"/>
          <p:cNvSpPr txBox="1"/>
          <p:nvPr/>
        </p:nvSpPr>
        <p:spPr>
          <a:xfrm>
            <a:off x="8443903" y="3511233"/>
            <a:ext cx="163047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ran</a:t>
            </a:r>
            <a:endParaRPr/>
          </a:p>
        </p:txBody>
      </p:sp>
      <p:sp>
        <p:nvSpPr>
          <p:cNvPr id="486" name="Google Shape;486;p15"/>
          <p:cNvSpPr txBox="1"/>
          <p:nvPr/>
        </p:nvSpPr>
        <p:spPr>
          <a:xfrm>
            <a:off x="9870822" y="3497219"/>
            <a:ext cx="232029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near the river</a:t>
            </a:r>
            <a:endParaRPr/>
          </a:p>
        </p:txBody>
      </p:sp>
      <p:sp>
        <p:nvSpPr>
          <p:cNvPr id="487" name="Google Shape;487;p15"/>
          <p:cNvSpPr txBox="1"/>
          <p:nvPr/>
        </p:nvSpPr>
        <p:spPr>
          <a:xfrm>
            <a:off x="8492344" y="4160499"/>
            <a:ext cx="163047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didn’t eat</a:t>
            </a:r>
            <a:endParaRPr/>
          </a:p>
        </p:txBody>
      </p:sp>
      <p:sp>
        <p:nvSpPr>
          <p:cNvPr id="488" name="Google Shape;488;p15"/>
          <p:cNvSpPr txBox="1"/>
          <p:nvPr/>
        </p:nvSpPr>
        <p:spPr>
          <a:xfrm>
            <a:off x="10074376" y="4037155"/>
            <a:ext cx="191319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traditional food</a:t>
            </a:r>
            <a:endParaRPr/>
          </a:p>
        </p:txBody>
      </p:sp>
      <p:sp>
        <p:nvSpPr>
          <p:cNvPr id="489" name="Google Shape;489;p15"/>
          <p:cNvSpPr txBox="1"/>
          <p:nvPr/>
        </p:nvSpPr>
        <p:spPr>
          <a:xfrm>
            <a:off x="8420981" y="4696027"/>
            <a:ext cx="178027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didn’t get to know</a:t>
            </a:r>
            <a:endParaRPr sz="2000">
              <a:solidFill>
                <a:srgbClr val="002060"/>
              </a:solidFill>
              <a:latin typeface="Century Gothic"/>
              <a:ea typeface="Century Gothic"/>
              <a:cs typeface="Century Gothic"/>
              <a:sym typeface="Century Gothic"/>
            </a:endParaRPr>
          </a:p>
        </p:txBody>
      </p:sp>
      <p:sp>
        <p:nvSpPr>
          <p:cNvPr id="490" name="Google Shape;490;p15"/>
          <p:cNvSpPr txBox="1"/>
          <p:nvPr/>
        </p:nvSpPr>
        <p:spPr>
          <a:xfrm>
            <a:off x="10098400" y="4854257"/>
            <a:ext cx="191319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new people</a:t>
            </a:r>
            <a:endParaRPr/>
          </a:p>
        </p:txBody>
      </p:sp>
      <p:sp>
        <p:nvSpPr>
          <p:cNvPr id="491" name="Google Shape;491;p15"/>
          <p:cNvSpPr txBox="1"/>
          <p:nvPr/>
        </p:nvSpPr>
        <p:spPr>
          <a:xfrm>
            <a:off x="8421869" y="5539214"/>
            <a:ext cx="165250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went out</a:t>
            </a:r>
            <a:endParaRPr/>
          </a:p>
        </p:txBody>
      </p:sp>
      <p:sp>
        <p:nvSpPr>
          <p:cNvPr id="492" name="Google Shape;492;p15"/>
          <p:cNvSpPr txBox="1"/>
          <p:nvPr/>
        </p:nvSpPr>
        <p:spPr>
          <a:xfrm>
            <a:off x="10098400" y="5556659"/>
            <a:ext cx="191319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with a sister</a:t>
            </a:r>
            <a:endParaRPr sz="200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80">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8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8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6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83">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84">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6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8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8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8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6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8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90">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46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49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97"/>
        <p:cNvGrpSpPr/>
        <p:nvPr/>
      </p:nvGrpSpPr>
      <p:grpSpPr>
        <a:xfrm>
          <a:off x="0" y="0"/>
          <a:ext cx="0" cy="0"/>
          <a:chOff x="0" y="0"/>
          <a:chExt cx="0" cy="0"/>
        </a:xfrm>
      </p:grpSpPr>
      <p:grpSp>
        <p:nvGrpSpPr>
          <p:cNvPr id="498" name="Google Shape;498;p16" descr="background rectangle"/>
          <p:cNvGrpSpPr/>
          <p:nvPr/>
        </p:nvGrpSpPr>
        <p:grpSpPr>
          <a:xfrm>
            <a:off x="-56445" y="0"/>
            <a:ext cx="12192000" cy="6858000"/>
            <a:chOff x="-56445" y="0"/>
            <a:chExt cx="12192000" cy="6858000"/>
          </a:xfrm>
        </p:grpSpPr>
        <p:grpSp>
          <p:nvGrpSpPr>
            <p:cNvPr id="499" name="Google Shape;499;p16"/>
            <p:cNvGrpSpPr/>
            <p:nvPr/>
          </p:nvGrpSpPr>
          <p:grpSpPr>
            <a:xfrm>
              <a:off x="-56445" y="0"/>
              <a:ext cx="12192000" cy="6858000"/>
              <a:chOff x="0" y="0"/>
              <a:chExt cx="12192000" cy="6858000"/>
            </a:xfrm>
          </p:grpSpPr>
          <p:sp>
            <p:nvSpPr>
              <p:cNvPr id="500" name="Google Shape;500;p16"/>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FFFFFF"/>
                  </a:solidFill>
                  <a:latin typeface="Century Gothic"/>
                  <a:ea typeface="Century Gothic"/>
                  <a:cs typeface="Century Gothic"/>
                  <a:sym typeface="Century Gothic"/>
                </a:endParaRPr>
              </a:p>
            </p:txBody>
          </p:sp>
          <p:sp>
            <p:nvSpPr>
              <p:cNvPr id="501" name="Google Shape;501;p16"/>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FFFFFF"/>
                  </a:solidFill>
                  <a:latin typeface="Century Gothic"/>
                  <a:ea typeface="Century Gothic"/>
                  <a:cs typeface="Century Gothic"/>
                  <a:sym typeface="Century Gothic"/>
                </a:endParaRPr>
              </a:p>
            </p:txBody>
          </p:sp>
        </p:grpSp>
        <p:sp>
          <p:nvSpPr>
            <p:cNvPr id="502" name="Google Shape;502;p16"/>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FFFFFF"/>
                </a:solidFill>
                <a:latin typeface="Century Gothic"/>
                <a:ea typeface="Century Gothic"/>
                <a:cs typeface="Century Gothic"/>
                <a:sym typeface="Century Gothic"/>
              </a:endParaRPr>
            </a:p>
          </p:txBody>
        </p:sp>
      </p:grpSp>
      <p:sp>
        <p:nvSpPr>
          <p:cNvPr id="503" name="Google Shape;503;p16"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04" name="Google Shape;504;p16"/>
          <p:cNvSpPr txBox="1">
            <a:spLocks noGrp="1"/>
          </p:cNvSpPr>
          <p:nvPr>
            <p:ph type="ctrTitle"/>
          </p:nvPr>
        </p:nvSpPr>
        <p:spPr>
          <a:xfrm>
            <a:off x="154724" y="2058313"/>
            <a:ext cx="9828024" cy="8794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200"/>
              <a:buFont typeface="Century Gothic"/>
              <a:buNone/>
            </a:pPr>
            <a:r>
              <a:rPr lang="en-GB" sz="3200" b="1">
                <a:solidFill>
                  <a:srgbClr val="FFFFFF"/>
                </a:solidFill>
              </a:rPr>
              <a:t>Asking questions about past holidays</a:t>
            </a:r>
            <a:endParaRPr sz="3200"/>
          </a:p>
        </p:txBody>
      </p:sp>
      <p:sp>
        <p:nvSpPr>
          <p:cNvPr id="505" name="Google Shape;505;p16"/>
          <p:cNvSpPr txBox="1">
            <a:spLocks noGrp="1"/>
          </p:cNvSpPr>
          <p:nvPr>
            <p:ph type="subTitle" idx="1"/>
          </p:nvPr>
        </p:nvSpPr>
        <p:spPr>
          <a:xfrm>
            <a:off x="241566" y="2953381"/>
            <a:ext cx="7045510" cy="43798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FFFFF"/>
              </a:buClr>
              <a:buSzPct val="100000"/>
              <a:buNone/>
            </a:pPr>
            <a:r>
              <a:rPr lang="en-GB" sz="2800">
                <a:solidFill>
                  <a:srgbClr val="FFFFFF"/>
                </a:solidFill>
              </a:rPr>
              <a:t>-er and -ir verbs in the preterite [revisited]</a:t>
            </a:r>
            <a:endParaRPr/>
          </a:p>
        </p:txBody>
      </p:sp>
      <p:sp>
        <p:nvSpPr>
          <p:cNvPr id="506" name="Google Shape;506;p16"/>
          <p:cNvSpPr txBox="1"/>
          <p:nvPr/>
        </p:nvSpPr>
        <p:spPr>
          <a:xfrm>
            <a:off x="241566" y="5095357"/>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Y9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Term 1.1 - Week </a:t>
            </a:r>
            <a:r>
              <a:rPr lang="en-GB" sz="2200">
                <a:solidFill>
                  <a:srgbClr val="FFFFFF"/>
                </a:solidFill>
                <a:latin typeface="Century Gothic"/>
                <a:ea typeface="Century Gothic"/>
                <a:cs typeface="Century Gothic"/>
                <a:sym typeface="Century Gothic"/>
              </a:rPr>
              <a:t>2</a:t>
            </a:r>
            <a:r>
              <a:rPr lang="en-GB" sz="2200" b="0" i="0" u="none" strike="noStrike" cap="none">
                <a:solidFill>
                  <a:srgbClr val="FFFFFF"/>
                </a:solidFill>
                <a:latin typeface="Century Gothic"/>
                <a:ea typeface="Century Gothic"/>
                <a:cs typeface="Century Gothic"/>
                <a:sym typeface="Century Gothic"/>
              </a:rPr>
              <a:t> - Lesson 4</a:t>
            </a:r>
            <a:endParaRPr sz="2200" b="0" i="0" u="none" strike="noStrike" cap="none">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Twentieth Century"/>
              <a:buNone/>
            </a:pPr>
            <a:endParaRPr sz="2200" b="0" i="0" u="none" strike="noStrike" cap="none">
              <a:solidFill>
                <a:srgbClr val="FFFFFF"/>
              </a:solidFill>
              <a:latin typeface="Century Gothic"/>
              <a:ea typeface="Century Gothic"/>
              <a:cs typeface="Century Gothic"/>
              <a:sym typeface="Century Gothic"/>
            </a:endParaRPr>
          </a:p>
        </p:txBody>
      </p:sp>
      <p:sp>
        <p:nvSpPr>
          <p:cNvPr id="507" name="Google Shape;507;p16"/>
          <p:cNvSpPr txBox="1"/>
          <p:nvPr/>
        </p:nvSpPr>
        <p:spPr>
          <a:xfrm>
            <a:off x="241566" y="6015824"/>
            <a:ext cx="5784972" cy="73069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Amanda </a:t>
            </a:r>
            <a:r>
              <a:rPr lang="en-GB" sz="1400" b="0" i="0" u="none" strike="noStrike" cap="none" dirty="0" err="1">
                <a:solidFill>
                  <a:srgbClr val="FFFFFF"/>
                </a:solidFill>
                <a:latin typeface="Century Gothic"/>
                <a:ea typeface="Century Gothic"/>
                <a:cs typeface="Century Gothic"/>
                <a:sym typeface="Century Gothic"/>
              </a:rPr>
              <a:t>Izquierdo</a:t>
            </a:r>
            <a:r>
              <a:rPr lang="en-GB" sz="1400" b="0" i="0" u="none" strike="noStrike" cap="none" dirty="0">
                <a:solidFill>
                  <a:srgbClr val="FFFFFF"/>
                </a:solidFill>
                <a:latin typeface="Century Gothic"/>
                <a:ea typeface="Century Gothic"/>
                <a:cs typeface="Century Gothic"/>
                <a:sym typeface="Century Gothic"/>
              </a:rPr>
              <a:t> / Nick Avery / Rachel Hawkes</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400"/>
              <a:buFont typeface="Twentieth Century"/>
              <a:buNone/>
            </a:pP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a:t>
            </a:r>
            <a:r>
              <a:rPr lang="en-GB" sz="1400">
                <a:solidFill>
                  <a:srgbClr val="FFFFFF"/>
                </a:solidFill>
                <a:latin typeface="Century Gothic"/>
                <a:ea typeface="Century Gothic"/>
                <a:cs typeface="Century Gothic"/>
                <a:sym typeface="Century Gothic"/>
              </a:rPr>
              <a:t>09.07.21</a:t>
            </a:r>
            <a:endParaRPr sz="1400" b="0" i="0" u="none" strike="noStrike" cap="none" dirty="0">
              <a:solidFill>
                <a:srgbClr val="FFFFFF"/>
              </a:solidFill>
              <a:latin typeface="Century Gothic"/>
              <a:ea typeface="Century Gothic"/>
              <a:cs typeface="Century Gothic"/>
              <a:sym typeface="Century Gothic"/>
            </a:endParaRPr>
          </a:p>
        </p:txBody>
      </p:sp>
      <p:pic>
        <p:nvPicPr>
          <p:cNvPr id="508" name="Google Shape;508;p16"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509" name="Google Shape;509;p16"/>
          <p:cNvSpPr txBox="1"/>
          <p:nvPr/>
        </p:nvSpPr>
        <p:spPr>
          <a:xfrm>
            <a:off x="241566" y="3429000"/>
            <a:ext cx="7540978" cy="43798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FFFFFF"/>
              </a:buClr>
              <a:buSzPct val="100000"/>
              <a:buFont typeface="Arial"/>
              <a:buNone/>
            </a:pPr>
            <a:r>
              <a:rPr lang="en-GB" sz="2800" b="0" i="0" u="none" strike="noStrike" cap="none">
                <a:solidFill>
                  <a:srgbClr val="FFFFFF"/>
                </a:solidFill>
                <a:latin typeface="Century Gothic"/>
                <a:ea typeface="Century Gothic"/>
                <a:cs typeface="Century Gothic"/>
                <a:sym typeface="Century Gothic"/>
              </a:rPr>
              <a:t>question words [revisited]</a:t>
            </a:r>
            <a:endParaRPr sz="2400" b="0" i="0" u="none" strike="noStrike" cap="none">
              <a:solidFill>
                <a:srgbClr val="1F3864"/>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7"/>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516" name="Google Shape;516;p17"/>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517" name="Google Shape;517;p17"/>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518" name="Google Shape;518;p17"/>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519" name="Google Shape;519;p17"/>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520" name="Google Shape;520;p17"/>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521" name="Google Shape;521;p17"/>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522" name="Google Shape;522;p17"/>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523" name="Google Shape;523;p17"/>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524" name="Google Shape;524;p17"/>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525" name="Google Shape;525;p17"/>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526" name="Google Shape;526;p17"/>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527" name="Google Shape;527;p17"/>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28" name="Google Shape;528;p17"/>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529" name="Google Shape;529;p17"/>
          <p:cNvSpPr/>
          <p:nvPr/>
        </p:nvSpPr>
        <p:spPr>
          <a:xfrm>
            <a:off x="2660952" y="750766"/>
            <a:ext cx="2012143"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premio</a:t>
            </a:r>
            <a:endParaRPr sz="2400" b="1">
              <a:solidFill>
                <a:srgbClr val="002060"/>
              </a:solidFill>
              <a:latin typeface="Century Gothic"/>
              <a:ea typeface="Century Gothic"/>
              <a:cs typeface="Century Gothic"/>
              <a:sym typeface="Century Gothic"/>
            </a:endParaRPr>
          </a:p>
        </p:txBody>
      </p:sp>
      <p:sp>
        <p:nvSpPr>
          <p:cNvPr id="530" name="Google Shape;530;p17"/>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prize</a:t>
            </a:r>
            <a:endParaRPr/>
          </a:p>
        </p:txBody>
      </p:sp>
      <p:pic>
        <p:nvPicPr>
          <p:cNvPr id="531" name="Google Shape;531;p17" descr="Prize Trophy Clip art - Gold Prize Cup Transparent PNG Clip Art ..."/>
          <p:cNvPicPr preferRelativeResize="0"/>
          <p:nvPr/>
        </p:nvPicPr>
        <p:blipFill rotWithShape="1">
          <a:blip r:embed="rId3">
            <a:alphaModFix/>
          </a:blip>
          <a:srcRect/>
          <a:stretch/>
        </p:blipFill>
        <p:spPr>
          <a:xfrm>
            <a:off x="5402727" y="1664850"/>
            <a:ext cx="1386546" cy="21002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8"/>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538" name="Google Shape;538;p18"/>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539" name="Google Shape;539;p18"/>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540" name="Google Shape;540;p18"/>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541" name="Google Shape;541;p18"/>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542" name="Google Shape;542;p18"/>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543" name="Google Shape;543;p18"/>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544" name="Google Shape;544;p18"/>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545" name="Google Shape;545;p18"/>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546" name="Google Shape;546;p18"/>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547" name="Google Shape;547;p18"/>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548" name="Google Shape;548;p18"/>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549" name="Google Shape;549;p18"/>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50" name="Google Shape;550;p18"/>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551" name="Google Shape;551;p18"/>
          <p:cNvSpPr/>
          <p:nvPr/>
        </p:nvSpPr>
        <p:spPr>
          <a:xfrm>
            <a:off x="2806197" y="4841731"/>
            <a:ext cx="1866900"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 la</a:t>
            </a:r>
            <a:endParaRPr/>
          </a:p>
        </p:txBody>
      </p:sp>
      <p:sp>
        <p:nvSpPr>
          <p:cNvPr id="552" name="Google Shape;552;p18"/>
          <p:cNvSpPr txBox="1"/>
          <p:nvPr/>
        </p:nvSpPr>
        <p:spPr>
          <a:xfrm>
            <a:off x="3399774" y="2616043"/>
            <a:ext cx="560545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a:solidFill>
                  <a:srgbClr val="002060"/>
                </a:solidFill>
                <a:latin typeface="Century Gothic"/>
                <a:ea typeface="Century Gothic"/>
                <a:cs typeface="Century Gothic"/>
                <a:sym typeface="Century Gothic"/>
              </a:rPr>
              <a:t>the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19"/>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559" name="Google Shape;559;p19"/>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560" name="Google Shape;560;p19"/>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561" name="Google Shape;561;p19"/>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562" name="Google Shape;562;p19"/>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563" name="Google Shape;563;p19"/>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564" name="Google Shape;564;p19"/>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565" name="Google Shape;565;p19"/>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566" name="Google Shape;566;p19"/>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567" name="Google Shape;567;p19"/>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568" name="Google Shape;568;p19"/>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569" name="Google Shape;569;p19"/>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570" name="Google Shape;570;p19"/>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71" name="Google Shape;571;p19"/>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572" name="Google Shape;572;p19"/>
          <p:cNvSpPr/>
          <p:nvPr/>
        </p:nvSpPr>
        <p:spPr>
          <a:xfrm>
            <a:off x="1103971" y="4138608"/>
            <a:ext cx="1467299"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fuerte</a:t>
            </a:r>
            <a:endParaRPr sz="2400" b="1">
              <a:solidFill>
                <a:srgbClr val="002060"/>
              </a:solidFill>
              <a:latin typeface="Century Gothic"/>
              <a:ea typeface="Century Gothic"/>
              <a:cs typeface="Century Gothic"/>
              <a:sym typeface="Century Gothic"/>
            </a:endParaRPr>
          </a:p>
        </p:txBody>
      </p:sp>
      <p:sp>
        <p:nvSpPr>
          <p:cNvPr id="573" name="Google Shape;573;p19"/>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strong, loud</a:t>
            </a:r>
            <a:endParaRPr/>
          </a:p>
        </p:txBody>
      </p:sp>
      <p:pic>
        <p:nvPicPr>
          <p:cNvPr id="574" name="Google Shape;574;p19" descr="noise clipart - Clip Art Library"/>
          <p:cNvPicPr preferRelativeResize="0"/>
          <p:nvPr/>
        </p:nvPicPr>
        <p:blipFill rotWithShape="1">
          <a:blip r:embed="rId3">
            <a:alphaModFix/>
          </a:blip>
          <a:srcRect/>
          <a:stretch/>
        </p:blipFill>
        <p:spPr>
          <a:xfrm>
            <a:off x="3951713" y="1826651"/>
            <a:ext cx="4288573" cy="2102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47" name="Google Shape;147;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Hoy estamos en…</a:t>
            </a:r>
            <a:endParaRPr/>
          </a:p>
        </p:txBody>
      </p:sp>
      <p:sp>
        <p:nvSpPr>
          <p:cNvPr id="148" name="Google Shape;148;p2"/>
          <p:cNvSpPr/>
          <p:nvPr/>
        </p:nvSpPr>
        <p:spPr>
          <a:xfrm>
            <a:off x="11214100" y="258166"/>
            <a:ext cx="714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
        <p:nvSpPr>
          <p:cNvPr id="149" name="Google Shape;149;p2"/>
          <p:cNvSpPr txBox="1"/>
          <p:nvPr/>
        </p:nvSpPr>
        <p:spPr>
          <a:xfrm>
            <a:off x="82286" y="1231219"/>
            <a:ext cx="102916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u="none" strike="noStrike" cap="none">
                <a:solidFill>
                  <a:srgbClr val="002060"/>
                </a:solidFill>
                <a:latin typeface="Century Gothic"/>
                <a:ea typeface="Century Gothic"/>
                <a:cs typeface="Century Gothic"/>
                <a:sym typeface="Century Gothic"/>
              </a:rPr>
              <a:t>¿Qué ciudad es? Lee las frases para descubrir cosas sobre una ciudad española.</a:t>
            </a:r>
            <a:endParaRPr/>
          </a:p>
        </p:txBody>
      </p:sp>
      <p:sp>
        <p:nvSpPr>
          <p:cNvPr id="150" name="Google Shape;150;p2"/>
          <p:cNvSpPr txBox="1"/>
          <p:nvPr/>
        </p:nvSpPr>
        <p:spPr>
          <a:xfrm>
            <a:off x="118705" y="1720702"/>
            <a:ext cx="56930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1. Es una ciudad [</a:t>
            </a:r>
            <a:r>
              <a:rPr lang="en-GB" sz="2000" i="1">
                <a:solidFill>
                  <a:srgbClr val="002060"/>
                </a:solidFill>
                <a:latin typeface="Century Gothic"/>
                <a:ea typeface="Century Gothic"/>
                <a:cs typeface="Century Gothic"/>
                <a:sym typeface="Century Gothic"/>
              </a:rPr>
              <a:t>small</a:t>
            </a:r>
            <a:r>
              <a:rPr lang="en-GB" sz="2000">
                <a:solidFill>
                  <a:srgbClr val="002060"/>
                </a:solidFill>
                <a:latin typeface="Century Gothic"/>
                <a:ea typeface="Century Gothic"/>
                <a:cs typeface="Century Gothic"/>
                <a:sym typeface="Century Gothic"/>
              </a:rPr>
              <a:t>].</a:t>
            </a:r>
            <a:endParaRPr/>
          </a:p>
        </p:txBody>
      </p:sp>
      <p:sp>
        <p:nvSpPr>
          <p:cNvPr id="151" name="Google Shape;151;p2"/>
          <p:cNvSpPr txBox="1"/>
          <p:nvPr/>
        </p:nvSpPr>
        <p:spPr>
          <a:xfrm>
            <a:off x="118705" y="4060842"/>
            <a:ext cx="56107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5. Está en el [</a:t>
            </a:r>
            <a:r>
              <a:rPr lang="en-GB" sz="2000" i="1">
                <a:solidFill>
                  <a:srgbClr val="002060"/>
                </a:solidFill>
                <a:latin typeface="Century Gothic"/>
                <a:ea typeface="Century Gothic"/>
                <a:cs typeface="Century Gothic"/>
                <a:sym typeface="Century Gothic"/>
              </a:rPr>
              <a:t>north</a:t>
            </a:r>
            <a:r>
              <a:rPr lang="en-GB" sz="2000">
                <a:solidFill>
                  <a:srgbClr val="002060"/>
                </a:solidFill>
                <a:latin typeface="Century Gothic"/>
                <a:ea typeface="Century Gothic"/>
                <a:cs typeface="Century Gothic"/>
                <a:sym typeface="Century Gothic"/>
              </a:rPr>
              <a:t>] de [</a:t>
            </a:r>
            <a:r>
              <a:rPr lang="en-GB" sz="2000" i="1">
                <a:solidFill>
                  <a:srgbClr val="002060"/>
                </a:solidFill>
                <a:latin typeface="Century Gothic"/>
                <a:ea typeface="Century Gothic"/>
                <a:cs typeface="Century Gothic"/>
                <a:sym typeface="Century Gothic"/>
              </a:rPr>
              <a:t>Spain</a:t>
            </a:r>
            <a:r>
              <a:rPr lang="en-GB" sz="2000">
                <a:solidFill>
                  <a:srgbClr val="002060"/>
                </a:solidFill>
                <a:latin typeface="Century Gothic"/>
                <a:ea typeface="Century Gothic"/>
                <a:cs typeface="Century Gothic"/>
                <a:sym typeface="Century Gothic"/>
              </a:rPr>
              <a:t>].</a:t>
            </a:r>
            <a:endParaRPr/>
          </a:p>
        </p:txBody>
      </p:sp>
      <p:grpSp>
        <p:nvGrpSpPr>
          <p:cNvPr id="152" name="Google Shape;152;p2"/>
          <p:cNvGrpSpPr/>
          <p:nvPr/>
        </p:nvGrpSpPr>
        <p:grpSpPr>
          <a:xfrm>
            <a:off x="6454204" y="1861092"/>
            <a:ext cx="5610765" cy="4112561"/>
            <a:chOff x="6397099" y="1682235"/>
            <a:chExt cx="5610765" cy="4112561"/>
          </a:xfrm>
        </p:grpSpPr>
        <p:grpSp>
          <p:nvGrpSpPr>
            <p:cNvPr id="153" name="Google Shape;153;p2"/>
            <p:cNvGrpSpPr/>
            <p:nvPr/>
          </p:nvGrpSpPr>
          <p:grpSpPr>
            <a:xfrm>
              <a:off x="6397099" y="1847611"/>
              <a:ext cx="5610765" cy="3947185"/>
              <a:chOff x="866847" y="1714439"/>
              <a:chExt cx="3473659" cy="2443726"/>
            </a:xfrm>
          </p:grpSpPr>
          <p:pic>
            <p:nvPicPr>
              <p:cNvPr id="154" name="Google Shape;154;p2" descr="map of spain with labels - Clip Art Library"/>
              <p:cNvPicPr preferRelativeResize="0"/>
              <p:nvPr/>
            </p:nvPicPr>
            <p:blipFill rotWithShape="1">
              <a:blip r:embed="rId4">
                <a:alphaModFix/>
              </a:blip>
              <a:srcRect l="1446" b="2146"/>
              <a:stretch/>
            </p:blipFill>
            <p:spPr>
              <a:xfrm>
                <a:off x="866847" y="1714439"/>
                <a:ext cx="3473659" cy="2443726"/>
              </a:xfrm>
              <a:prstGeom prst="rect">
                <a:avLst/>
              </a:prstGeom>
              <a:noFill/>
              <a:ln>
                <a:noFill/>
              </a:ln>
            </p:spPr>
          </p:pic>
          <p:sp>
            <p:nvSpPr>
              <p:cNvPr id="155" name="Google Shape;155;p2"/>
              <p:cNvSpPr/>
              <p:nvPr/>
            </p:nvSpPr>
            <p:spPr>
              <a:xfrm>
                <a:off x="2346043" y="1826814"/>
                <a:ext cx="100653" cy="97302"/>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156" name="Google Shape;156;p2" descr="Compass Wind Rose Compass Rose Png Image Vintage - Clip Art Library"/>
            <p:cNvPicPr preferRelativeResize="0"/>
            <p:nvPr/>
          </p:nvPicPr>
          <p:blipFill rotWithShape="1">
            <a:blip r:embed="rId5">
              <a:alphaModFix/>
            </a:blip>
            <a:srcRect/>
            <a:stretch/>
          </p:blipFill>
          <p:spPr>
            <a:xfrm>
              <a:off x="10821548" y="4430005"/>
              <a:ext cx="1026594" cy="1154868"/>
            </a:xfrm>
            <a:prstGeom prst="rect">
              <a:avLst/>
            </a:prstGeom>
            <a:noFill/>
            <a:ln>
              <a:noFill/>
            </a:ln>
          </p:spPr>
        </p:pic>
        <p:sp>
          <p:nvSpPr>
            <p:cNvPr id="157" name="Google Shape;157;p2"/>
            <p:cNvSpPr txBox="1"/>
            <p:nvPr/>
          </p:nvSpPr>
          <p:spPr>
            <a:xfrm>
              <a:off x="9891632" y="1749404"/>
              <a:ext cx="192873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San Sebastián</a:t>
              </a:r>
              <a:endParaRPr/>
            </a:p>
          </p:txBody>
        </p:sp>
        <p:sp>
          <p:nvSpPr>
            <p:cNvPr id="158" name="Google Shape;158;p2"/>
            <p:cNvSpPr/>
            <p:nvPr/>
          </p:nvSpPr>
          <p:spPr>
            <a:xfrm>
              <a:off x="9796015" y="2108635"/>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59" name="Google Shape;159;p2"/>
            <p:cNvSpPr txBox="1"/>
            <p:nvPr/>
          </p:nvSpPr>
          <p:spPr>
            <a:xfrm>
              <a:off x="8865442" y="1682235"/>
              <a:ext cx="83869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Gijón</a:t>
              </a:r>
              <a:endParaRPr/>
            </a:p>
          </p:txBody>
        </p:sp>
        <p:sp>
          <p:nvSpPr>
            <p:cNvPr id="160" name="Google Shape;160;p2"/>
            <p:cNvSpPr/>
            <p:nvPr/>
          </p:nvSpPr>
          <p:spPr>
            <a:xfrm>
              <a:off x="8232081" y="2556213"/>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1" name="Google Shape;161;p2"/>
            <p:cNvSpPr txBox="1"/>
            <p:nvPr/>
          </p:nvSpPr>
          <p:spPr>
            <a:xfrm>
              <a:off x="7321133" y="2691754"/>
              <a:ext cx="107433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Orense</a:t>
              </a:r>
              <a:endParaRPr sz="2000">
                <a:solidFill>
                  <a:srgbClr val="002060"/>
                </a:solidFill>
                <a:highlight>
                  <a:srgbClr val="FBF0D5"/>
                </a:highlight>
                <a:latin typeface="Century Gothic"/>
                <a:ea typeface="Century Gothic"/>
                <a:cs typeface="Century Gothic"/>
                <a:sym typeface="Century Gothic"/>
              </a:endParaRPr>
            </a:p>
          </p:txBody>
        </p:sp>
        <p:sp>
          <p:nvSpPr>
            <p:cNvPr id="162" name="Google Shape;162;p2"/>
            <p:cNvSpPr/>
            <p:nvPr/>
          </p:nvSpPr>
          <p:spPr>
            <a:xfrm>
              <a:off x="10109576" y="3253107"/>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3" name="Google Shape;163;p2"/>
            <p:cNvSpPr txBox="1"/>
            <p:nvPr/>
          </p:nvSpPr>
          <p:spPr>
            <a:xfrm>
              <a:off x="10270331" y="3148090"/>
              <a:ext cx="91082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Teruel</a:t>
              </a:r>
              <a:endParaRPr/>
            </a:p>
          </p:txBody>
        </p:sp>
        <p:sp>
          <p:nvSpPr>
            <p:cNvPr id="164" name="Google Shape;164;p2"/>
            <p:cNvSpPr/>
            <p:nvPr/>
          </p:nvSpPr>
          <p:spPr>
            <a:xfrm>
              <a:off x="9836832" y="3996651"/>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5" name="Google Shape;165;p2"/>
            <p:cNvSpPr txBox="1"/>
            <p:nvPr/>
          </p:nvSpPr>
          <p:spPr>
            <a:xfrm>
              <a:off x="10029177" y="3864519"/>
              <a:ext cx="13612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Albacete</a:t>
              </a:r>
              <a:endParaRPr/>
            </a:p>
          </p:txBody>
        </p:sp>
        <p:sp>
          <p:nvSpPr>
            <p:cNvPr id="166" name="Google Shape;166;p2"/>
            <p:cNvSpPr/>
            <p:nvPr/>
          </p:nvSpPr>
          <p:spPr>
            <a:xfrm>
              <a:off x="8904060" y="4944771"/>
              <a:ext cx="162578" cy="157165"/>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67" name="Google Shape;167;p2"/>
            <p:cNvSpPr txBox="1"/>
            <p:nvPr/>
          </p:nvSpPr>
          <p:spPr>
            <a:xfrm>
              <a:off x="9034918" y="4865279"/>
              <a:ext cx="11689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Málaga</a:t>
              </a:r>
              <a:endParaRPr/>
            </a:p>
          </p:txBody>
        </p:sp>
      </p:grpSp>
      <p:sp>
        <p:nvSpPr>
          <p:cNvPr id="168" name="Google Shape;168;p2"/>
          <p:cNvSpPr txBox="1"/>
          <p:nvPr/>
        </p:nvSpPr>
        <p:spPr>
          <a:xfrm>
            <a:off x="1717698" y="4867724"/>
            <a:ext cx="320632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Las palabras en español</a:t>
            </a:r>
            <a:endParaRPr/>
          </a:p>
        </p:txBody>
      </p:sp>
      <p:sp>
        <p:nvSpPr>
          <p:cNvPr id="169" name="Google Shape;169;p2"/>
          <p:cNvSpPr txBox="1"/>
          <p:nvPr/>
        </p:nvSpPr>
        <p:spPr>
          <a:xfrm flipH="1">
            <a:off x="134189" y="5292795"/>
            <a:ext cx="6173321" cy="1015663"/>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la gente    el centro    la actividad    pequeño/a</a:t>
            </a:r>
            <a:endParaRPr/>
          </a:p>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el norte     el río            la zona            el barco</a:t>
            </a:r>
            <a:endParaRPr/>
          </a:p>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España      a pie           la parte</a:t>
            </a:r>
            <a:endParaRPr/>
          </a:p>
        </p:txBody>
      </p:sp>
      <p:sp>
        <p:nvSpPr>
          <p:cNvPr id="170" name="Google Shape;170;p2"/>
          <p:cNvSpPr txBox="1"/>
          <p:nvPr/>
        </p:nvSpPr>
        <p:spPr>
          <a:xfrm>
            <a:off x="118705" y="2582996"/>
            <a:ext cx="70374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3. Hay una [</a:t>
            </a:r>
            <a:r>
              <a:rPr lang="en-GB" sz="2000" i="1">
                <a:solidFill>
                  <a:srgbClr val="002060"/>
                </a:solidFill>
                <a:latin typeface="Century Gothic"/>
                <a:ea typeface="Century Gothic"/>
                <a:cs typeface="Century Gothic"/>
                <a:sym typeface="Century Gothic"/>
              </a:rPr>
              <a:t>island</a:t>
            </a:r>
            <a:r>
              <a:rPr lang="en-GB" sz="2000">
                <a:solidFill>
                  <a:srgbClr val="002060"/>
                </a:solidFill>
                <a:latin typeface="Century Gothic"/>
                <a:ea typeface="Century Gothic"/>
                <a:cs typeface="Century Gothic"/>
                <a:sym typeface="Century Gothic"/>
              </a:rPr>
              <a:t>] muy cerca. Puedes conocer la isla [</a:t>
            </a:r>
            <a:r>
              <a:rPr lang="en-GB" sz="2000" i="1">
                <a:solidFill>
                  <a:srgbClr val="002060"/>
                </a:solidFill>
                <a:latin typeface="Century Gothic"/>
                <a:ea typeface="Century Gothic"/>
                <a:cs typeface="Century Gothic"/>
                <a:sym typeface="Century Gothic"/>
              </a:rPr>
              <a:t>on foot</a:t>
            </a:r>
            <a:r>
              <a:rPr lang="en-GB" sz="2000">
                <a:solidFill>
                  <a:srgbClr val="002060"/>
                </a:solidFill>
                <a:latin typeface="Century Gothic"/>
                <a:ea typeface="Century Gothic"/>
                <a:cs typeface="Century Gothic"/>
                <a:sym typeface="Century Gothic"/>
              </a:rPr>
              <a:t>] en poco tiempo.</a:t>
            </a:r>
            <a:endParaRPr/>
          </a:p>
        </p:txBody>
      </p:sp>
      <p:sp>
        <p:nvSpPr>
          <p:cNvPr id="171" name="Google Shape;171;p2"/>
          <p:cNvSpPr txBox="1"/>
          <p:nvPr/>
        </p:nvSpPr>
        <p:spPr>
          <a:xfrm>
            <a:off x="118705" y="3321919"/>
            <a:ext cx="823638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4. Puedes hacer   [</a:t>
            </a:r>
            <a:r>
              <a:rPr lang="en-GB" sz="2000" i="1">
                <a:solidFill>
                  <a:srgbClr val="002060"/>
                </a:solidFill>
                <a:latin typeface="Century Gothic"/>
                <a:ea typeface="Century Gothic"/>
                <a:cs typeface="Century Gothic"/>
                <a:sym typeface="Century Gothic"/>
              </a:rPr>
              <a:t>activities</a:t>
            </a:r>
            <a:r>
              <a:rPr lang="en-GB" sz="2000">
                <a:solidFill>
                  <a:srgbClr val="002060"/>
                </a:solidFill>
                <a:latin typeface="Century Gothic"/>
                <a:ea typeface="Century Gothic"/>
                <a:cs typeface="Century Gothic"/>
                <a:sym typeface="Century Gothic"/>
              </a:rPr>
              <a:t>]   en  [</a:t>
            </a:r>
            <a:r>
              <a:rPr lang="en-GB" sz="2000" i="1">
                <a:solidFill>
                  <a:srgbClr val="002060"/>
                </a:solidFill>
                <a:latin typeface="Century Gothic"/>
                <a:ea typeface="Century Gothic"/>
                <a:cs typeface="Century Gothic"/>
                <a:sym typeface="Century Gothic"/>
              </a:rPr>
              <a:t>boat</a:t>
            </a:r>
            <a:r>
              <a:rPr lang="en-GB" sz="2000">
                <a:solidFill>
                  <a:srgbClr val="002060"/>
                </a:solidFill>
                <a:latin typeface="Century Gothic"/>
                <a:ea typeface="Century Gothic"/>
                <a:cs typeface="Century Gothic"/>
                <a:sym typeface="Century Gothic"/>
              </a:rPr>
              <a:t>] porque hay una [</a:t>
            </a:r>
            <a:r>
              <a:rPr lang="en-GB" sz="2000" i="1">
                <a:solidFill>
                  <a:srgbClr val="002060"/>
                </a:solidFill>
                <a:latin typeface="Century Gothic"/>
                <a:ea typeface="Century Gothic"/>
                <a:cs typeface="Century Gothic"/>
                <a:sym typeface="Century Gothic"/>
              </a:rPr>
              <a:t>beach</a:t>
            </a:r>
            <a:r>
              <a:rPr lang="en-GB" sz="2000">
                <a:solidFill>
                  <a:srgbClr val="002060"/>
                </a:solidFill>
                <a:latin typeface="Century Gothic"/>
                <a:ea typeface="Century Gothic"/>
                <a:cs typeface="Century Gothic"/>
                <a:sym typeface="Century Gothic"/>
              </a:rPr>
              <a:t>].</a:t>
            </a:r>
            <a:endParaRPr/>
          </a:p>
        </p:txBody>
      </p:sp>
      <p:sp>
        <p:nvSpPr>
          <p:cNvPr id="172" name="Google Shape;172;p2"/>
          <p:cNvSpPr txBox="1"/>
          <p:nvPr/>
        </p:nvSpPr>
        <p:spPr>
          <a:xfrm>
            <a:off x="118705" y="2151849"/>
            <a:ext cx="60182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2. Un [</a:t>
            </a:r>
            <a:r>
              <a:rPr lang="en-GB" sz="2000" i="1">
                <a:solidFill>
                  <a:srgbClr val="002060"/>
                </a:solidFill>
                <a:latin typeface="Century Gothic"/>
                <a:ea typeface="Century Gothic"/>
                <a:cs typeface="Century Gothic"/>
                <a:sym typeface="Century Gothic"/>
              </a:rPr>
              <a:t>river</a:t>
            </a:r>
            <a:r>
              <a:rPr lang="en-GB" sz="2000">
                <a:solidFill>
                  <a:srgbClr val="002060"/>
                </a:solidFill>
                <a:latin typeface="Century Gothic"/>
                <a:ea typeface="Century Gothic"/>
                <a:cs typeface="Century Gothic"/>
                <a:sym typeface="Century Gothic"/>
              </a:rPr>
              <a:t>] pasa por la  [</a:t>
            </a:r>
            <a:r>
              <a:rPr lang="en-GB" sz="2000" i="1">
                <a:solidFill>
                  <a:srgbClr val="002060"/>
                </a:solidFill>
                <a:latin typeface="Century Gothic"/>
                <a:ea typeface="Century Gothic"/>
                <a:cs typeface="Century Gothic"/>
                <a:sym typeface="Century Gothic"/>
              </a:rPr>
              <a:t>part</a:t>
            </a:r>
            <a:r>
              <a:rPr lang="en-GB" sz="2000">
                <a:solidFill>
                  <a:srgbClr val="002060"/>
                </a:solidFill>
                <a:latin typeface="Century Gothic"/>
                <a:ea typeface="Century Gothic"/>
                <a:cs typeface="Century Gothic"/>
                <a:sym typeface="Century Gothic"/>
              </a:rPr>
              <a:t>] del [</a:t>
            </a:r>
            <a:r>
              <a:rPr lang="en-GB" sz="2000" i="1">
                <a:solidFill>
                  <a:srgbClr val="002060"/>
                </a:solidFill>
                <a:latin typeface="Century Gothic"/>
                <a:ea typeface="Century Gothic"/>
                <a:cs typeface="Century Gothic"/>
                <a:sym typeface="Century Gothic"/>
              </a:rPr>
              <a:t>center</a:t>
            </a:r>
            <a:r>
              <a:rPr lang="en-GB" sz="2000">
                <a:solidFill>
                  <a:srgbClr val="002060"/>
                </a:solidFill>
                <a:latin typeface="Century Gothic"/>
                <a:ea typeface="Century Gothic"/>
                <a:cs typeface="Century Gothic"/>
                <a:sym typeface="Century Gothic"/>
              </a:rPr>
              <a:t>].</a:t>
            </a:r>
            <a:endParaRPr/>
          </a:p>
        </p:txBody>
      </p:sp>
      <p:sp>
        <p:nvSpPr>
          <p:cNvPr id="173" name="Google Shape;173;p2"/>
          <p:cNvSpPr txBox="1"/>
          <p:nvPr/>
        </p:nvSpPr>
        <p:spPr>
          <a:xfrm>
            <a:off x="118705" y="4491988"/>
            <a:ext cx="77896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6. La [</a:t>
            </a:r>
            <a:r>
              <a:rPr lang="en-GB" sz="2000" i="1">
                <a:solidFill>
                  <a:srgbClr val="002060"/>
                </a:solidFill>
                <a:latin typeface="Century Gothic"/>
                <a:ea typeface="Century Gothic"/>
                <a:cs typeface="Century Gothic"/>
                <a:sym typeface="Century Gothic"/>
              </a:rPr>
              <a:t>people</a:t>
            </a:r>
            <a:r>
              <a:rPr lang="en-GB" sz="2000">
                <a:solidFill>
                  <a:srgbClr val="002060"/>
                </a:solidFill>
                <a:latin typeface="Century Gothic"/>
                <a:ea typeface="Century Gothic"/>
                <a:cs typeface="Century Gothic"/>
                <a:sym typeface="Century Gothic"/>
              </a:rPr>
              <a:t>] en esta [</a:t>
            </a:r>
            <a:r>
              <a:rPr lang="en-GB" sz="2000" i="1">
                <a:solidFill>
                  <a:srgbClr val="002060"/>
                </a:solidFill>
                <a:latin typeface="Century Gothic"/>
                <a:ea typeface="Century Gothic"/>
                <a:cs typeface="Century Gothic"/>
                <a:sym typeface="Century Gothic"/>
              </a:rPr>
              <a:t>area</a:t>
            </a:r>
            <a:r>
              <a:rPr lang="en-GB" sz="2000">
                <a:solidFill>
                  <a:srgbClr val="002060"/>
                </a:solidFill>
                <a:latin typeface="Century Gothic"/>
                <a:ea typeface="Century Gothic"/>
                <a:cs typeface="Century Gothic"/>
                <a:sym typeface="Century Gothic"/>
              </a:rPr>
              <a:t>] habla dos idiomas diferentes.</a:t>
            </a:r>
            <a:endParaRPr/>
          </a:p>
        </p:txBody>
      </p:sp>
      <p:sp>
        <p:nvSpPr>
          <p:cNvPr id="174" name="Google Shape;174;p2"/>
          <p:cNvSpPr/>
          <p:nvPr/>
        </p:nvSpPr>
        <p:spPr>
          <a:xfrm>
            <a:off x="7741493" y="103359"/>
            <a:ext cx="3016767" cy="1170667"/>
          </a:xfrm>
          <a:prstGeom prst="wedgeRoundRectCallout">
            <a:avLst>
              <a:gd name="adj1" fmla="val -121389"/>
              <a:gd name="adj2" fmla="val 43949"/>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¡Es </a:t>
            </a:r>
            <a:r>
              <a:rPr lang="en-GB" sz="2000" b="1">
                <a:solidFill>
                  <a:srgbClr val="002060"/>
                </a:solidFill>
                <a:latin typeface="Century Gothic"/>
                <a:ea typeface="Century Gothic"/>
                <a:cs typeface="Century Gothic"/>
                <a:sym typeface="Century Gothic"/>
              </a:rPr>
              <a:t>San Sebastián</a:t>
            </a:r>
            <a:r>
              <a:rPr lang="en-GB" sz="2000">
                <a:solidFill>
                  <a:srgbClr val="002060"/>
                </a:solidFill>
                <a:latin typeface="Century Gothic"/>
                <a:ea typeface="Century Gothic"/>
                <a:cs typeface="Century Gothic"/>
                <a:sym typeface="Century Gothic"/>
              </a:rPr>
              <a:t>! La ciudad tiene otro nombre en el idioma vasco: Donostia.</a:t>
            </a:r>
            <a:endParaRPr/>
          </a:p>
        </p:txBody>
      </p:sp>
      <p:sp>
        <p:nvSpPr>
          <p:cNvPr id="175" name="Google Shape;175;p2"/>
          <p:cNvSpPr/>
          <p:nvPr/>
        </p:nvSpPr>
        <p:spPr>
          <a:xfrm>
            <a:off x="896607" y="2185647"/>
            <a:ext cx="676507"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río</a:t>
            </a:r>
            <a:endParaRPr/>
          </a:p>
        </p:txBody>
      </p:sp>
      <p:sp>
        <p:nvSpPr>
          <p:cNvPr id="176" name="Google Shape;176;p2"/>
          <p:cNvSpPr/>
          <p:nvPr/>
        </p:nvSpPr>
        <p:spPr>
          <a:xfrm>
            <a:off x="2285889" y="1738113"/>
            <a:ext cx="1438508"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pequeña.</a:t>
            </a:r>
            <a:endParaRPr/>
          </a:p>
        </p:txBody>
      </p:sp>
      <p:sp>
        <p:nvSpPr>
          <p:cNvPr id="177" name="Google Shape;177;p2"/>
          <p:cNvSpPr/>
          <p:nvPr/>
        </p:nvSpPr>
        <p:spPr>
          <a:xfrm>
            <a:off x="3066492" y="2150695"/>
            <a:ext cx="862360"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parte</a:t>
            </a:r>
            <a:endParaRPr/>
          </a:p>
        </p:txBody>
      </p:sp>
      <p:sp>
        <p:nvSpPr>
          <p:cNvPr id="178" name="Google Shape;178;p2"/>
          <p:cNvSpPr/>
          <p:nvPr/>
        </p:nvSpPr>
        <p:spPr>
          <a:xfrm>
            <a:off x="4317524" y="2157630"/>
            <a:ext cx="1051147"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centro</a:t>
            </a:r>
            <a:endParaRPr/>
          </a:p>
        </p:txBody>
      </p:sp>
      <p:sp>
        <p:nvSpPr>
          <p:cNvPr id="179" name="Google Shape;179;p2"/>
          <p:cNvSpPr/>
          <p:nvPr/>
        </p:nvSpPr>
        <p:spPr>
          <a:xfrm>
            <a:off x="1717698" y="4084978"/>
            <a:ext cx="847740"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norte</a:t>
            </a:r>
            <a:endParaRPr/>
          </a:p>
        </p:txBody>
      </p:sp>
      <p:sp>
        <p:nvSpPr>
          <p:cNvPr id="180" name="Google Shape;180;p2"/>
          <p:cNvSpPr/>
          <p:nvPr/>
        </p:nvSpPr>
        <p:spPr>
          <a:xfrm>
            <a:off x="2968973" y="4084491"/>
            <a:ext cx="1230623"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España.</a:t>
            </a:r>
            <a:endParaRPr/>
          </a:p>
        </p:txBody>
      </p:sp>
      <p:sp>
        <p:nvSpPr>
          <p:cNvPr id="181" name="Google Shape;181;p2"/>
          <p:cNvSpPr/>
          <p:nvPr/>
        </p:nvSpPr>
        <p:spPr>
          <a:xfrm>
            <a:off x="1616051" y="2607560"/>
            <a:ext cx="847740"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isla</a:t>
            </a:r>
            <a:endParaRPr/>
          </a:p>
        </p:txBody>
      </p:sp>
      <p:sp>
        <p:nvSpPr>
          <p:cNvPr id="182" name="Google Shape;182;p2"/>
          <p:cNvSpPr/>
          <p:nvPr/>
        </p:nvSpPr>
        <p:spPr>
          <a:xfrm>
            <a:off x="187935" y="2929108"/>
            <a:ext cx="1076671"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a pie</a:t>
            </a:r>
            <a:endParaRPr/>
          </a:p>
        </p:txBody>
      </p:sp>
      <p:sp>
        <p:nvSpPr>
          <p:cNvPr id="183" name="Google Shape;183;p2"/>
          <p:cNvSpPr/>
          <p:nvPr/>
        </p:nvSpPr>
        <p:spPr>
          <a:xfrm>
            <a:off x="2236291" y="3346483"/>
            <a:ext cx="1646061"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actividades</a:t>
            </a:r>
            <a:endParaRPr/>
          </a:p>
        </p:txBody>
      </p:sp>
      <p:sp>
        <p:nvSpPr>
          <p:cNvPr id="184" name="Google Shape;184;p2"/>
          <p:cNvSpPr/>
          <p:nvPr/>
        </p:nvSpPr>
        <p:spPr>
          <a:xfrm>
            <a:off x="4199596" y="3335390"/>
            <a:ext cx="967013"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barco</a:t>
            </a:r>
            <a:endParaRPr/>
          </a:p>
        </p:txBody>
      </p:sp>
      <p:sp>
        <p:nvSpPr>
          <p:cNvPr id="185" name="Google Shape;185;p2"/>
          <p:cNvSpPr/>
          <p:nvPr/>
        </p:nvSpPr>
        <p:spPr>
          <a:xfrm>
            <a:off x="242765" y="3641065"/>
            <a:ext cx="967013"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playa</a:t>
            </a:r>
            <a:endParaRPr/>
          </a:p>
        </p:txBody>
      </p:sp>
      <p:sp>
        <p:nvSpPr>
          <p:cNvPr id="186" name="Google Shape;186;p2"/>
          <p:cNvSpPr/>
          <p:nvPr/>
        </p:nvSpPr>
        <p:spPr>
          <a:xfrm>
            <a:off x="868632" y="4506090"/>
            <a:ext cx="1048558"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gente</a:t>
            </a:r>
            <a:endParaRPr/>
          </a:p>
        </p:txBody>
      </p:sp>
      <p:sp>
        <p:nvSpPr>
          <p:cNvPr id="187" name="Google Shape;187;p2"/>
          <p:cNvSpPr/>
          <p:nvPr/>
        </p:nvSpPr>
        <p:spPr>
          <a:xfrm>
            <a:off x="2928698" y="4512545"/>
            <a:ext cx="795699" cy="35899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zona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0"/>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581" name="Google Shape;581;p20"/>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582" name="Google Shape;582;p20"/>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583" name="Google Shape;583;p20"/>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584" name="Google Shape;584;p20"/>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585" name="Google Shape;585;p20"/>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586" name="Google Shape;586;p20"/>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587" name="Google Shape;587;p20"/>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588" name="Google Shape;588;p20"/>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589" name="Google Shape;589;p20"/>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590" name="Google Shape;590;p20"/>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591" name="Google Shape;591;p20"/>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592" name="Google Shape;592;p20"/>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93" name="Google Shape;593;p20"/>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594" name="Google Shape;594;p20"/>
          <p:cNvSpPr/>
          <p:nvPr/>
        </p:nvSpPr>
        <p:spPr>
          <a:xfrm>
            <a:off x="7518904" y="4880569"/>
            <a:ext cx="1959633"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hermoso/a</a:t>
            </a:r>
            <a:endParaRPr/>
          </a:p>
        </p:txBody>
      </p:sp>
      <p:sp>
        <p:nvSpPr>
          <p:cNvPr id="595" name="Google Shape;595;p20"/>
          <p:cNvSpPr txBox="1"/>
          <p:nvPr/>
        </p:nvSpPr>
        <p:spPr>
          <a:xfrm>
            <a:off x="3293274" y="2690186"/>
            <a:ext cx="560545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a:solidFill>
                  <a:srgbClr val="002060"/>
                </a:solidFill>
                <a:latin typeface="Century Gothic"/>
                <a:ea typeface="Century Gothic"/>
                <a:cs typeface="Century Gothic"/>
                <a:sym typeface="Century Gothic"/>
              </a:rPr>
              <a:t>beautiful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21"/>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02" name="Google Shape;602;p21"/>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03" name="Google Shape;603;p21"/>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04" name="Google Shape;604;p21"/>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05" name="Google Shape;605;p21"/>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06" name="Google Shape;606;p21"/>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07" name="Google Shape;607;p21"/>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08" name="Google Shape;608;p21"/>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09" name="Google Shape;609;p21"/>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10" name="Google Shape;610;p21"/>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11" name="Google Shape;611;p21"/>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12" name="Google Shape;612;p21"/>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613" name="Google Shape;613;p21"/>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14" name="Google Shape;614;p21"/>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615" name="Google Shape;615;p21"/>
          <p:cNvSpPr/>
          <p:nvPr/>
        </p:nvSpPr>
        <p:spPr>
          <a:xfrm>
            <a:off x="9357616" y="3009900"/>
            <a:ext cx="2236328"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hermana</a:t>
            </a:r>
            <a:endParaRPr sz="2400" b="1">
              <a:solidFill>
                <a:srgbClr val="002060"/>
              </a:solidFill>
              <a:latin typeface="Century Gothic"/>
              <a:ea typeface="Century Gothic"/>
              <a:cs typeface="Century Gothic"/>
              <a:sym typeface="Century Gothic"/>
            </a:endParaRPr>
          </a:p>
        </p:txBody>
      </p:sp>
      <p:sp>
        <p:nvSpPr>
          <p:cNvPr id="616" name="Google Shape;616;p21"/>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sister</a:t>
            </a:r>
            <a:endParaRPr/>
          </a:p>
        </p:txBody>
      </p:sp>
      <p:pic>
        <p:nvPicPr>
          <p:cNvPr id="617" name="Google Shape;617;p21"/>
          <p:cNvPicPr preferRelativeResize="0"/>
          <p:nvPr/>
        </p:nvPicPr>
        <p:blipFill rotWithShape="1">
          <a:blip r:embed="rId3">
            <a:alphaModFix/>
          </a:blip>
          <a:srcRect/>
          <a:stretch/>
        </p:blipFill>
        <p:spPr>
          <a:xfrm>
            <a:off x="4024455" y="1774204"/>
            <a:ext cx="4036355" cy="2272643"/>
          </a:xfrm>
          <a:prstGeom prst="rect">
            <a:avLst/>
          </a:prstGeom>
          <a:noFill/>
          <a:ln>
            <a:noFill/>
          </a:ln>
        </p:spPr>
      </p:pic>
      <p:cxnSp>
        <p:nvCxnSpPr>
          <p:cNvPr id="618" name="Google Shape;618;p21"/>
          <p:cNvCxnSpPr/>
          <p:nvPr/>
        </p:nvCxnSpPr>
        <p:spPr>
          <a:xfrm>
            <a:off x="5865541" y="2819900"/>
            <a:ext cx="312235" cy="0"/>
          </a:xfrm>
          <a:prstGeom prst="straightConnector1">
            <a:avLst/>
          </a:prstGeom>
          <a:noFill/>
          <a:ln w="57150" cap="flat" cmpd="sng">
            <a:solidFill>
              <a:srgbClr val="F664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22"/>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25" name="Google Shape;625;p22"/>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26" name="Google Shape;626;p22"/>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27" name="Google Shape;627;p22"/>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28" name="Google Shape;628;p22"/>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29" name="Google Shape;629;p22"/>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30" name="Google Shape;630;p22"/>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31" name="Google Shape;631;p22"/>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32" name="Google Shape;632;p22"/>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33" name="Google Shape;633;p22"/>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34" name="Google Shape;634;p22"/>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35" name="Google Shape;635;p22"/>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636" name="Google Shape;636;p22"/>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37" name="Google Shape;637;p22"/>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638" name="Google Shape;638;p22"/>
          <p:cNvSpPr/>
          <p:nvPr/>
        </p:nvSpPr>
        <p:spPr>
          <a:xfrm>
            <a:off x="8792226" y="1878416"/>
            <a:ext cx="2236328"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conocido/a</a:t>
            </a:r>
            <a:endParaRPr/>
          </a:p>
        </p:txBody>
      </p:sp>
      <p:sp>
        <p:nvSpPr>
          <p:cNvPr id="639" name="Google Shape;639;p22"/>
          <p:cNvSpPr txBox="1"/>
          <p:nvPr/>
        </p:nvSpPr>
        <p:spPr>
          <a:xfrm>
            <a:off x="3293272" y="2862265"/>
            <a:ext cx="560545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002060"/>
                </a:solidFill>
                <a:latin typeface="Century Gothic"/>
                <a:ea typeface="Century Gothic"/>
                <a:cs typeface="Century Gothic"/>
                <a:sym typeface="Century Gothic"/>
              </a:rPr>
              <a:t>well-known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3"/>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46" name="Google Shape;646;p23"/>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47" name="Google Shape;647;p23"/>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48" name="Google Shape;648;p23"/>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49" name="Google Shape;649;p23"/>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50" name="Google Shape;650;p23"/>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51" name="Google Shape;651;p23"/>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52" name="Google Shape;652;p23"/>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53" name="Google Shape;653;p23"/>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54" name="Google Shape;654;p23"/>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55" name="Google Shape;655;p23"/>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56" name="Google Shape;656;p23"/>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657" name="Google Shape;657;p23"/>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58" name="Google Shape;658;p23"/>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659" name="Google Shape;659;p23"/>
          <p:cNvSpPr/>
          <p:nvPr/>
        </p:nvSpPr>
        <p:spPr>
          <a:xfrm>
            <a:off x="4977836" y="258166"/>
            <a:ext cx="2236328"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permitir</a:t>
            </a:r>
            <a:endParaRPr sz="2400" b="1">
              <a:solidFill>
                <a:srgbClr val="002060"/>
              </a:solidFill>
              <a:latin typeface="Century Gothic"/>
              <a:ea typeface="Century Gothic"/>
              <a:cs typeface="Century Gothic"/>
              <a:sym typeface="Century Gothic"/>
            </a:endParaRPr>
          </a:p>
        </p:txBody>
      </p:sp>
      <p:sp>
        <p:nvSpPr>
          <p:cNvPr id="660" name="Google Shape;660;p23"/>
          <p:cNvSpPr txBox="1"/>
          <p:nvPr/>
        </p:nvSpPr>
        <p:spPr>
          <a:xfrm>
            <a:off x="3019445" y="2924770"/>
            <a:ext cx="606434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002060"/>
                </a:solidFill>
                <a:latin typeface="Century Gothic"/>
                <a:ea typeface="Century Gothic"/>
                <a:cs typeface="Century Gothic"/>
                <a:sym typeface="Century Gothic"/>
              </a:rPr>
              <a:t>to allow, allowing</a:t>
            </a:r>
            <a:endParaRPr sz="540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24"/>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67" name="Google Shape;667;p24"/>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68" name="Google Shape;668;p24"/>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69" name="Google Shape;669;p24"/>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70" name="Google Shape;670;p24"/>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71" name="Google Shape;671;p24"/>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72" name="Google Shape;672;p24"/>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73" name="Google Shape;673;p24"/>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74" name="Google Shape;674;p24"/>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75" name="Google Shape;675;p24"/>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76" name="Google Shape;676;p24"/>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77" name="Google Shape;677;p24"/>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678" name="Google Shape;678;p24"/>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79" name="Google Shape;679;p24"/>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680" name="Google Shape;680;p24"/>
          <p:cNvSpPr/>
          <p:nvPr/>
        </p:nvSpPr>
        <p:spPr>
          <a:xfrm>
            <a:off x="7518903" y="743739"/>
            <a:ext cx="1866900"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ofrecer</a:t>
            </a:r>
            <a:endParaRPr sz="2400" b="1">
              <a:solidFill>
                <a:srgbClr val="002060"/>
              </a:solidFill>
              <a:latin typeface="Century Gothic"/>
              <a:ea typeface="Century Gothic"/>
              <a:cs typeface="Century Gothic"/>
              <a:sym typeface="Century Gothic"/>
            </a:endParaRPr>
          </a:p>
        </p:txBody>
      </p:sp>
      <p:sp>
        <p:nvSpPr>
          <p:cNvPr id="681" name="Google Shape;681;p24"/>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to offer, offering</a:t>
            </a:r>
            <a:endParaRPr sz="4000">
              <a:solidFill>
                <a:srgbClr val="002060"/>
              </a:solidFill>
              <a:latin typeface="Century Gothic"/>
              <a:ea typeface="Century Gothic"/>
              <a:cs typeface="Century Gothic"/>
              <a:sym typeface="Century Gothic"/>
            </a:endParaRPr>
          </a:p>
        </p:txBody>
      </p:sp>
      <p:pic>
        <p:nvPicPr>
          <p:cNvPr id="682" name="Google Shape;682;p24" descr="gift exchange clipart - Clip Art Library"/>
          <p:cNvPicPr preferRelativeResize="0"/>
          <p:nvPr/>
        </p:nvPicPr>
        <p:blipFill rotWithShape="1">
          <a:blip r:embed="rId3">
            <a:alphaModFix/>
          </a:blip>
          <a:srcRect/>
          <a:stretch/>
        </p:blipFill>
        <p:spPr>
          <a:xfrm>
            <a:off x="4633064" y="1988422"/>
            <a:ext cx="2925871" cy="20429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5"/>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689" name="Google Shape;689;p25"/>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690" name="Google Shape;690;p25"/>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691" name="Google Shape;691;p25"/>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692" name="Google Shape;692;p25"/>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693" name="Google Shape;693;p25"/>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694" name="Google Shape;694;p25"/>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695" name="Google Shape;695;p25"/>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696" name="Google Shape;696;p25"/>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697" name="Google Shape;697;p25"/>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698" name="Google Shape;698;p25"/>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699" name="Google Shape;699;p25"/>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700" name="Google Shape;700;p25"/>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701" name="Google Shape;701;p25"/>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702" name="Google Shape;702;p25"/>
          <p:cNvSpPr/>
          <p:nvPr/>
        </p:nvSpPr>
        <p:spPr>
          <a:xfrm>
            <a:off x="1532874" y="1860550"/>
            <a:ext cx="1866900"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directo</a:t>
            </a:r>
            <a:endParaRPr sz="2400" b="1">
              <a:solidFill>
                <a:srgbClr val="002060"/>
              </a:solidFill>
              <a:latin typeface="Century Gothic"/>
              <a:ea typeface="Century Gothic"/>
              <a:cs typeface="Century Gothic"/>
              <a:sym typeface="Century Gothic"/>
            </a:endParaRPr>
          </a:p>
        </p:txBody>
      </p:sp>
      <p:sp>
        <p:nvSpPr>
          <p:cNvPr id="703" name="Google Shape;703;p25"/>
          <p:cNvSpPr txBox="1"/>
          <p:nvPr/>
        </p:nvSpPr>
        <p:spPr>
          <a:xfrm>
            <a:off x="3293272" y="2877141"/>
            <a:ext cx="560545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002060"/>
                </a:solidFill>
                <a:latin typeface="Century Gothic"/>
                <a:ea typeface="Century Gothic"/>
                <a:cs typeface="Century Gothic"/>
                <a:sym typeface="Century Gothic"/>
              </a:rPr>
              <a:t>direct (m)</a:t>
            </a:r>
            <a:endParaRPr sz="400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6"/>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710" name="Google Shape;710;p26"/>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711" name="Google Shape;711;p26"/>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712" name="Google Shape;712;p26"/>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713" name="Google Shape;713;p26"/>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714" name="Google Shape;714;p26"/>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715" name="Google Shape;715;p26"/>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716" name="Google Shape;716;p26"/>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717" name="Google Shape;717;p26"/>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718" name="Google Shape;718;p26"/>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719" name="Google Shape;719;p26"/>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720" name="Google Shape;720;p26"/>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721" name="Google Shape;721;p26"/>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722" name="Google Shape;722;p26"/>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723" name="Google Shape;723;p26"/>
          <p:cNvSpPr/>
          <p:nvPr/>
        </p:nvSpPr>
        <p:spPr>
          <a:xfrm>
            <a:off x="185042" y="3009900"/>
            <a:ext cx="2560575"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además</a:t>
            </a:r>
            <a:endParaRPr sz="2400" b="1">
              <a:solidFill>
                <a:srgbClr val="002060"/>
              </a:solidFill>
              <a:latin typeface="Century Gothic"/>
              <a:ea typeface="Century Gothic"/>
              <a:cs typeface="Century Gothic"/>
              <a:sym typeface="Century Gothic"/>
            </a:endParaRPr>
          </a:p>
        </p:txBody>
      </p:sp>
      <p:sp>
        <p:nvSpPr>
          <p:cNvPr id="724" name="Google Shape;724;p26"/>
          <p:cNvSpPr txBox="1"/>
          <p:nvPr/>
        </p:nvSpPr>
        <p:spPr>
          <a:xfrm>
            <a:off x="3293272" y="2924770"/>
            <a:ext cx="560545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002060"/>
                </a:solidFill>
                <a:latin typeface="Century Gothic"/>
                <a:ea typeface="Century Gothic"/>
                <a:cs typeface="Century Gothic"/>
                <a:sym typeface="Century Gothic"/>
              </a:rPr>
              <a:t>besides, as well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27"/>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731" name="Google Shape;731;p27"/>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732" name="Google Shape;732;p27"/>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733" name="Google Shape;733;p27"/>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734" name="Google Shape;734;p27"/>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735" name="Google Shape;735;p27"/>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736" name="Google Shape;736;p27"/>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737" name="Google Shape;737;p27"/>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738" name="Google Shape;738;p27"/>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739" name="Google Shape;739;p27"/>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740" name="Google Shape;740;p27"/>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741" name="Google Shape;741;p27"/>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742" name="Google Shape;742;p27"/>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743" name="Google Shape;743;p27"/>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744" name="Google Shape;744;p27"/>
          <p:cNvSpPr/>
          <p:nvPr/>
        </p:nvSpPr>
        <p:spPr>
          <a:xfrm>
            <a:off x="9620728" y="4138608"/>
            <a:ext cx="1866901"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plaza</a:t>
            </a:r>
            <a:endParaRPr/>
          </a:p>
        </p:txBody>
      </p:sp>
      <p:sp>
        <p:nvSpPr>
          <p:cNvPr id="745" name="Google Shape;745;p27"/>
          <p:cNvSpPr txBox="1"/>
          <p:nvPr/>
        </p:nvSpPr>
        <p:spPr>
          <a:xfrm>
            <a:off x="3293273" y="3950326"/>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square</a:t>
            </a:r>
            <a:endParaRPr/>
          </a:p>
        </p:txBody>
      </p:sp>
      <p:pic>
        <p:nvPicPr>
          <p:cNvPr id="746" name="Google Shape;746;p27" descr="walt disney world - Clip Art Library"/>
          <p:cNvPicPr preferRelativeResize="0"/>
          <p:nvPr/>
        </p:nvPicPr>
        <p:blipFill rotWithShape="1">
          <a:blip r:embed="rId3">
            <a:alphaModFix/>
          </a:blip>
          <a:srcRect/>
          <a:stretch/>
        </p:blipFill>
        <p:spPr>
          <a:xfrm>
            <a:off x="4843925" y="2064781"/>
            <a:ext cx="2504150" cy="180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28"/>
          <p:cNvSpPr/>
          <p:nvPr/>
        </p:nvSpPr>
        <p:spPr>
          <a:xfrm>
            <a:off x="9620729" y="4138608"/>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p_ _ _ _</a:t>
            </a:r>
            <a:endParaRPr/>
          </a:p>
        </p:txBody>
      </p:sp>
      <p:sp>
        <p:nvSpPr>
          <p:cNvPr id="753" name="Google Shape;753;p28"/>
          <p:cNvSpPr/>
          <p:nvPr/>
        </p:nvSpPr>
        <p:spPr>
          <a:xfrm>
            <a:off x="1103971" y="4138608"/>
            <a:ext cx="14673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f_ _ _ _ _</a:t>
            </a:r>
            <a:endParaRPr/>
          </a:p>
        </p:txBody>
      </p:sp>
      <p:sp>
        <p:nvSpPr>
          <p:cNvPr id="754" name="Google Shape;754;p28"/>
          <p:cNvSpPr/>
          <p:nvPr/>
        </p:nvSpPr>
        <p:spPr>
          <a:xfrm>
            <a:off x="1532874" y="1860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d_ _ _ _ _ _ </a:t>
            </a:r>
            <a:endParaRPr/>
          </a:p>
        </p:txBody>
      </p:sp>
      <p:sp>
        <p:nvSpPr>
          <p:cNvPr id="755" name="Google Shape;755;p28"/>
          <p:cNvSpPr/>
          <p:nvPr/>
        </p:nvSpPr>
        <p:spPr>
          <a:xfrm>
            <a:off x="2806196" y="48434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e_ / l_</a:t>
            </a:r>
            <a:endParaRPr/>
          </a:p>
        </p:txBody>
      </p:sp>
      <p:sp>
        <p:nvSpPr>
          <p:cNvPr id="756" name="Google Shape;756;p28"/>
          <p:cNvSpPr/>
          <p:nvPr/>
        </p:nvSpPr>
        <p:spPr>
          <a:xfrm>
            <a:off x="7518904" y="4881550"/>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h_ _ _ _ _ _</a:t>
            </a:r>
            <a:endParaRPr/>
          </a:p>
        </p:txBody>
      </p:sp>
      <p:sp>
        <p:nvSpPr>
          <p:cNvPr id="757" name="Google Shape;757;p28"/>
          <p:cNvSpPr/>
          <p:nvPr/>
        </p:nvSpPr>
        <p:spPr>
          <a:xfrm>
            <a:off x="7518904" y="752484"/>
            <a:ext cx="1866900"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o_ _ _ _ _ _</a:t>
            </a:r>
            <a:endParaRPr/>
          </a:p>
        </p:txBody>
      </p:sp>
      <p:sp>
        <p:nvSpPr>
          <p:cNvPr id="758" name="Google Shape;758;p28"/>
          <p:cNvSpPr/>
          <p:nvPr/>
        </p:nvSpPr>
        <p:spPr>
          <a:xfrm>
            <a:off x="185043" y="3009900"/>
            <a:ext cx="2560575"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 _ _</a:t>
            </a:r>
            <a:endParaRPr/>
          </a:p>
        </p:txBody>
      </p:sp>
      <p:sp>
        <p:nvSpPr>
          <p:cNvPr id="759" name="Google Shape;759;p28"/>
          <p:cNvSpPr/>
          <p:nvPr/>
        </p:nvSpPr>
        <p:spPr>
          <a:xfrm>
            <a:off x="4980645" y="258166"/>
            <a:ext cx="223070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p _ _ _ _ _ _ _</a:t>
            </a:r>
            <a:endParaRPr/>
          </a:p>
        </p:txBody>
      </p:sp>
      <p:sp>
        <p:nvSpPr>
          <p:cNvPr id="760" name="Google Shape;760;p28"/>
          <p:cNvSpPr/>
          <p:nvPr/>
        </p:nvSpPr>
        <p:spPr>
          <a:xfrm>
            <a:off x="8792226" y="1881192"/>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c_ _ _ _ _ _ _</a:t>
            </a:r>
            <a:endParaRPr/>
          </a:p>
        </p:txBody>
      </p:sp>
      <p:sp>
        <p:nvSpPr>
          <p:cNvPr id="761" name="Google Shape;761;p28"/>
          <p:cNvSpPr/>
          <p:nvPr/>
        </p:nvSpPr>
        <p:spPr>
          <a:xfrm>
            <a:off x="4908021" y="5300650"/>
            <a:ext cx="2375958"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a_ _ _</a:t>
            </a:r>
            <a:endParaRPr/>
          </a:p>
        </p:txBody>
      </p:sp>
      <p:sp>
        <p:nvSpPr>
          <p:cNvPr id="762" name="Google Shape;762;p28"/>
          <p:cNvSpPr/>
          <p:nvPr/>
        </p:nvSpPr>
        <p:spPr>
          <a:xfrm>
            <a:off x="9357616" y="3009900"/>
            <a:ext cx="2236329"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la h_ _ _ _ _ _</a:t>
            </a:r>
            <a:endParaRPr/>
          </a:p>
        </p:txBody>
      </p:sp>
      <p:sp>
        <p:nvSpPr>
          <p:cNvPr id="763" name="Google Shape;763;p28"/>
          <p:cNvSpPr/>
          <p:nvPr/>
        </p:nvSpPr>
        <p:spPr>
          <a:xfrm>
            <a:off x="2660952" y="750766"/>
            <a:ext cx="2012144" cy="838200"/>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el p_ _ _ _ _ </a:t>
            </a:r>
            <a:endParaRPr/>
          </a:p>
        </p:txBody>
      </p:sp>
      <p:sp>
        <p:nvSpPr>
          <p:cNvPr id="764" name="Google Shape;764;p28"/>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765" name="Google Shape;765;p28"/>
          <p:cNvSpPr txBox="1">
            <a:spLocks noGrp="1"/>
          </p:cNvSpPr>
          <p:nvPr>
            <p:ph type="title"/>
          </p:nvPr>
        </p:nvSpPr>
        <p:spPr>
          <a:xfrm>
            <a:off x="11807477" y="6858000"/>
            <a:ext cx="536923" cy="2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
              <a:buFont typeface="Century Gothic"/>
              <a:buNone/>
            </a:pPr>
            <a:r>
              <a:rPr lang="en-GB" sz="500">
                <a:solidFill>
                  <a:schemeClr val="lt1"/>
                </a:solidFill>
              </a:rPr>
              <a:t>vocabulary</a:t>
            </a:r>
            <a:endParaRPr/>
          </a:p>
        </p:txBody>
      </p:sp>
      <p:sp>
        <p:nvSpPr>
          <p:cNvPr id="766" name="Google Shape;766;p28"/>
          <p:cNvSpPr/>
          <p:nvPr/>
        </p:nvSpPr>
        <p:spPr>
          <a:xfrm>
            <a:off x="4908021" y="5300650"/>
            <a:ext cx="2375958" cy="838200"/>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allí</a:t>
            </a:r>
            <a:endParaRPr sz="2400" b="1">
              <a:solidFill>
                <a:srgbClr val="002060"/>
              </a:solidFill>
              <a:latin typeface="Century Gothic"/>
              <a:ea typeface="Century Gothic"/>
              <a:cs typeface="Century Gothic"/>
              <a:sym typeface="Century Gothic"/>
            </a:endParaRPr>
          </a:p>
        </p:txBody>
      </p:sp>
      <p:sp>
        <p:nvSpPr>
          <p:cNvPr id="767" name="Google Shape;767;p28"/>
          <p:cNvSpPr txBox="1"/>
          <p:nvPr/>
        </p:nvSpPr>
        <p:spPr>
          <a:xfrm>
            <a:off x="3293272" y="3092585"/>
            <a:ext cx="56054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Century Gothic"/>
                <a:ea typeface="Century Gothic"/>
                <a:cs typeface="Century Gothic"/>
                <a:sym typeface="Century Gothic"/>
              </a:rPr>
              <a:t>there</a:t>
            </a:r>
            <a:endParaRPr sz="400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29"/>
          <p:cNvSpPr txBox="1"/>
          <p:nvPr/>
        </p:nvSpPr>
        <p:spPr>
          <a:xfrm>
            <a:off x="158984" y="5247431"/>
            <a:ext cx="115928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To mean ‘</a:t>
            </a:r>
            <a:r>
              <a:rPr lang="en-GB" sz="2400" b="1" i="0" u="none" strike="noStrike" cap="none">
                <a:solidFill>
                  <a:srgbClr val="002060"/>
                </a:solidFill>
                <a:latin typeface="Century Gothic"/>
                <a:ea typeface="Century Gothic"/>
                <a:cs typeface="Century Gothic"/>
                <a:sym typeface="Century Gothic"/>
              </a:rPr>
              <a:t>s/he</a:t>
            </a:r>
            <a:r>
              <a:rPr lang="en-GB" sz="2400" b="0" i="0" u="none" strike="noStrike" cap="none">
                <a:solidFill>
                  <a:srgbClr val="002060"/>
                </a:solidFill>
                <a:latin typeface="Century Gothic"/>
                <a:ea typeface="Century Gothic"/>
                <a:cs typeface="Century Gothic"/>
                <a:sym typeface="Century Gothic"/>
              </a:rPr>
              <a:t>’, remove –er or  –ir and add </a:t>
            </a:r>
            <a:r>
              <a:rPr lang="en-GB" sz="2400">
                <a:solidFill>
                  <a:srgbClr val="FF6600"/>
                </a:solidFill>
                <a:latin typeface="Century Gothic"/>
                <a:ea typeface="Century Gothic"/>
                <a:cs typeface="Century Gothic"/>
                <a:sym typeface="Century Gothic"/>
              </a:rPr>
              <a:t>____.</a:t>
            </a:r>
            <a:endParaRPr sz="2400" i="0" u="none" strike="noStrike" cap="none">
              <a:solidFill>
                <a:srgbClr val="FF6600"/>
              </a:solidFill>
              <a:latin typeface="Century Gothic"/>
              <a:ea typeface="Century Gothic"/>
              <a:cs typeface="Century Gothic"/>
              <a:sym typeface="Century Gothic"/>
            </a:endParaRPr>
          </a:p>
        </p:txBody>
      </p:sp>
      <p:pic>
        <p:nvPicPr>
          <p:cNvPr id="774" name="Google Shape;774;p29" descr="background rectangle"/>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775" name="Google Shape;775;p29"/>
          <p:cNvSpPr txBox="1">
            <a:spLocks noGrp="1"/>
          </p:cNvSpPr>
          <p:nvPr>
            <p:ph type="title"/>
          </p:nvPr>
        </p:nvSpPr>
        <p:spPr>
          <a:xfrm>
            <a:off x="-1" y="-3697"/>
            <a:ext cx="807288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Describing completed events in the past</a:t>
            </a:r>
            <a:br>
              <a:rPr lang="en-GB" sz="2400" b="1">
                <a:solidFill>
                  <a:schemeClr val="lt1"/>
                </a:solidFill>
              </a:rPr>
            </a:br>
            <a:r>
              <a:rPr lang="en-GB" sz="2400" b="1">
                <a:solidFill>
                  <a:schemeClr val="lt1"/>
                </a:solidFill>
              </a:rPr>
              <a:t>-er/-ir verbs in the preterite</a:t>
            </a:r>
            <a:endParaRPr sz="2400" b="1">
              <a:solidFill>
                <a:schemeClr val="lt1"/>
              </a:solidFill>
            </a:endParaRPr>
          </a:p>
        </p:txBody>
      </p:sp>
      <p:sp>
        <p:nvSpPr>
          <p:cNvPr id="776" name="Google Shape;776;p29"/>
          <p:cNvSpPr/>
          <p:nvPr/>
        </p:nvSpPr>
        <p:spPr>
          <a:xfrm>
            <a:off x="10398642" y="258166"/>
            <a:ext cx="1529501"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1800" b="1">
              <a:solidFill>
                <a:srgbClr val="FFFFFF"/>
              </a:solidFill>
              <a:latin typeface="Century Gothic"/>
              <a:ea typeface="Century Gothic"/>
              <a:cs typeface="Century Gothic"/>
              <a:sym typeface="Century Gothic"/>
            </a:endParaRPr>
          </a:p>
        </p:txBody>
      </p:sp>
      <p:sp>
        <p:nvSpPr>
          <p:cNvPr id="777" name="Google Shape;777;p29"/>
          <p:cNvSpPr txBox="1"/>
          <p:nvPr/>
        </p:nvSpPr>
        <p:spPr>
          <a:xfrm>
            <a:off x="158985" y="1769407"/>
            <a:ext cx="1228364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The </a:t>
            </a:r>
            <a:r>
              <a:rPr lang="en-GB" sz="2400" b="0" i="0" u="none" strike="noStrike" cap="none">
                <a:solidFill>
                  <a:srgbClr val="002060"/>
                </a:solidFill>
                <a:latin typeface="Century Gothic"/>
                <a:ea typeface="Century Gothic"/>
                <a:cs typeface="Century Gothic"/>
                <a:sym typeface="Century Gothic"/>
              </a:rPr>
              <a:t>verb ending changes when referring to </a:t>
            </a:r>
            <a:r>
              <a:rPr lang="en-GB" sz="2400" b="1" i="1" u="none" strike="noStrike" cap="none">
                <a:solidFill>
                  <a:srgbClr val="002060"/>
                </a:solidFill>
                <a:latin typeface="Century Gothic"/>
                <a:ea typeface="Century Gothic"/>
                <a:cs typeface="Century Gothic"/>
                <a:sym typeface="Century Gothic"/>
              </a:rPr>
              <a:t>completed actions in the past</a:t>
            </a:r>
            <a:r>
              <a:rPr lang="en-GB" sz="2400" b="0" i="0" u="none" strike="noStrike" cap="none">
                <a:solidFill>
                  <a:srgbClr val="002060"/>
                </a:solidFill>
                <a:latin typeface="Century Gothic"/>
                <a:ea typeface="Century Gothic"/>
                <a:cs typeface="Century Gothic"/>
                <a:sym typeface="Century Gothic"/>
              </a:rPr>
              <a:t>. </a:t>
            </a:r>
            <a:endParaRPr sz="2400" b="0" i="0" u="none" strike="noStrike" cap="none">
              <a:solidFill>
                <a:srgbClr val="002060"/>
              </a:solidFill>
              <a:latin typeface="Century Gothic"/>
              <a:ea typeface="Century Gothic"/>
              <a:cs typeface="Century Gothic"/>
              <a:sym typeface="Century Gothic"/>
            </a:endParaRPr>
          </a:p>
        </p:txBody>
      </p:sp>
      <p:sp>
        <p:nvSpPr>
          <p:cNvPr id="778" name="Google Shape;778;p29"/>
          <p:cNvSpPr txBox="1"/>
          <p:nvPr/>
        </p:nvSpPr>
        <p:spPr>
          <a:xfrm>
            <a:off x="158984" y="2518930"/>
            <a:ext cx="1195123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To mean ‘</a:t>
            </a:r>
            <a:r>
              <a:rPr lang="en-GB" sz="2400" b="1" i="0" u="none" strike="noStrike" cap="none">
                <a:solidFill>
                  <a:srgbClr val="002060"/>
                </a:solidFill>
                <a:latin typeface="Century Gothic"/>
                <a:ea typeface="Century Gothic"/>
                <a:cs typeface="Century Gothic"/>
                <a:sym typeface="Century Gothic"/>
              </a:rPr>
              <a:t>I</a:t>
            </a:r>
            <a:r>
              <a:rPr lang="en-GB" sz="2400" b="0" i="0" u="none" strike="noStrike" cap="none">
                <a:solidFill>
                  <a:srgbClr val="002060"/>
                </a:solidFill>
                <a:latin typeface="Century Gothic"/>
                <a:ea typeface="Century Gothic"/>
                <a:cs typeface="Century Gothic"/>
                <a:sym typeface="Century Gothic"/>
              </a:rPr>
              <a:t>’, remove –er or –ir  and add </a:t>
            </a:r>
            <a:r>
              <a:rPr lang="en-GB" sz="2400" i="0" u="none" strike="noStrike" cap="none">
                <a:solidFill>
                  <a:srgbClr val="F66400"/>
                </a:solidFill>
                <a:latin typeface="Century Gothic"/>
                <a:ea typeface="Century Gothic"/>
                <a:cs typeface="Century Gothic"/>
                <a:sym typeface="Century Gothic"/>
              </a:rPr>
              <a:t>_____.</a:t>
            </a:r>
            <a:endParaRPr/>
          </a:p>
        </p:txBody>
      </p:sp>
      <p:sp>
        <p:nvSpPr>
          <p:cNvPr id="779" name="Google Shape;779;p29"/>
          <p:cNvSpPr/>
          <p:nvPr/>
        </p:nvSpPr>
        <p:spPr>
          <a:xfrm>
            <a:off x="6300808" y="2511049"/>
            <a:ext cx="4122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–í</a:t>
            </a:r>
            <a:endParaRPr sz="2400">
              <a:solidFill>
                <a:srgbClr val="F66400"/>
              </a:solidFill>
              <a:latin typeface="Century Gothic"/>
              <a:ea typeface="Century Gothic"/>
              <a:cs typeface="Century Gothic"/>
              <a:sym typeface="Century Gothic"/>
            </a:endParaRPr>
          </a:p>
        </p:txBody>
      </p:sp>
      <p:sp>
        <p:nvSpPr>
          <p:cNvPr id="780" name="Google Shape;780;p29"/>
          <p:cNvSpPr txBox="1"/>
          <p:nvPr/>
        </p:nvSpPr>
        <p:spPr>
          <a:xfrm>
            <a:off x="158985" y="3033859"/>
            <a:ext cx="50201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a:solidFill>
                  <a:srgbClr val="002060"/>
                </a:solidFill>
                <a:latin typeface="Century Gothic"/>
                <a:ea typeface="Century Gothic"/>
                <a:cs typeface="Century Gothic"/>
                <a:sym typeface="Century Gothic"/>
              </a:rPr>
              <a:t>Sal</a:t>
            </a:r>
            <a:r>
              <a:rPr lang="en-GB" sz="2400">
                <a:solidFill>
                  <a:srgbClr val="F66400"/>
                </a:solidFill>
                <a:latin typeface="Century Gothic"/>
                <a:ea typeface="Century Gothic"/>
                <a:cs typeface="Century Gothic"/>
                <a:sym typeface="Century Gothic"/>
              </a:rPr>
              <a:t>í</a:t>
            </a:r>
            <a:r>
              <a:rPr lang="en-GB" sz="2400" i="0" u="none" strike="noStrike" cap="none">
                <a:solidFill>
                  <a:srgbClr val="F66400"/>
                </a:solidFill>
                <a:latin typeface="Century Gothic"/>
                <a:ea typeface="Century Gothic"/>
                <a:cs typeface="Century Gothic"/>
                <a:sym typeface="Century Gothic"/>
              </a:rPr>
              <a:t> = </a:t>
            </a:r>
            <a:r>
              <a:rPr lang="en-GB" sz="2400" i="0" u="none" strike="noStrike" cap="none">
                <a:solidFill>
                  <a:srgbClr val="FF6600"/>
                </a:solidFill>
                <a:latin typeface="Century Gothic"/>
                <a:ea typeface="Century Gothic"/>
                <a:cs typeface="Century Gothic"/>
                <a:sym typeface="Century Gothic"/>
              </a:rPr>
              <a:t>__________</a:t>
            </a:r>
            <a:endParaRPr sz="2400" i="0" u="none" strike="noStrike" cap="none">
              <a:solidFill>
                <a:srgbClr val="FF6600"/>
              </a:solidFill>
              <a:latin typeface="Century Gothic"/>
              <a:ea typeface="Century Gothic"/>
              <a:cs typeface="Century Gothic"/>
              <a:sym typeface="Century Gothic"/>
            </a:endParaRPr>
          </a:p>
        </p:txBody>
      </p:sp>
      <p:sp>
        <p:nvSpPr>
          <p:cNvPr id="781" name="Google Shape;781;p29"/>
          <p:cNvSpPr/>
          <p:nvPr/>
        </p:nvSpPr>
        <p:spPr>
          <a:xfrm>
            <a:off x="1023150" y="2987692"/>
            <a:ext cx="16850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I </a:t>
            </a:r>
            <a:r>
              <a:rPr lang="en-GB" sz="2400">
                <a:solidFill>
                  <a:srgbClr val="002060"/>
                </a:solidFill>
                <a:latin typeface="Century Gothic"/>
                <a:ea typeface="Century Gothic"/>
                <a:cs typeface="Century Gothic"/>
                <a:sym typeface="Century Gothic"/>
              </a:rPr>
              <a:t>went out</a:t>
            </a:r>
            <a:endParaRPr sz="2400">
              <a:solidFill>
                <a:srgbClr val="002060"/>
              </a:solidFill>
              <a:latin typeface="Century Gothic"/>
              <a:ea typeface="Century Gothic"/>
              <a:cs typeface="Century Gothic"/>
              <a:sym typeface="Century Gothic"/>
            </a:endParaRPr>
          </a:p>
        </p:txBody>
      </p:sp>
      <p:sp>
        <p:nvSpPr>
          <p:cNvPr id="782" name="Google Shape;782;p29"/>
          <p:cNvSpPr txBox="1"/>
          <p:nvPr/>
        </p:nvSpPr>
        <p:spPr>
          <a:xfrm>
            <a:off x="6143291" y="3072889"/>
            <a:ext cx="50201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a:solidFill>
                  <a:srgbClr val="002060"/>
                </a:solidFill>
                <a:latin typeface="Century Gothic"/>
                <a:ea typeface="Century Gothic"/>
                <a:cs typeface="Century Gothic"/>
                <a:sym typeface="Century Gothic"/>
              </a:rPr>
              <a:t>Permit</a:t>
            </a:r>
            <a:r>
              <a:rPr lang="en-GB" sz="2400">
                <a:solidFill>
                  <a:srgbClr val="FF6600"/>
                </a:solidFill>
                <a:latin typeface="Century Gothic"/>
                <a:ea typeface="Century Gothic"/>
                <a:cs typeface="Century Gothic"/>
                <a:sym typeface="Century Gothic"/>
              </a:rPr>
              <a:t>í</a:t>
            </a:r>
            <a:r>
              <a:rPr lang="en-GB" sz="2400" i="0" u="none" strike="noStrike" cap="none">
                <a:solidFill>
                  <a:srgbClr val="FF6600"/>
                </a:solidFill>
                <a:latin typeface="Century Gothic"/>
                <a:ea typeface="Century Gothic"/>
                <a:cs typeface="Century Gothic"/>
                <a:sym typeface="Century Gothic"/>
              </a:rPr>
              <a:t> = __________</a:t>
            </a:r>
            <a:endParaRPr sz="2400" i="0" u="none" strike="noStrike" cap="none">
              <a:solidFill>
                <a:srgbClr val="FF6600"/>
              </a:solidFill>
              <a:latin typeface="Century Gothic"/>
              <a:ea typeface="Century Gothic"/>
              <a:cs typeface="Century Gothic"/>
              <a:sym typeface="Century Gothic"/>
            </a:endParaRPr>
          </a:p>
        </p:txBody>
      </p:sp>
      <p:sp>
        <p:nvSpPr>
          <p:cNvPr id="783" name="Google Shape;783;p29"/>
          <p:cNvSpPr/>
          <p:nvPr/>
        </p:nvSpPr>
        <p:spPr>
          <a:xfrm>
            <a:off x="7558610" y="3033859"/>
            <a:ext cx="156004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I </a:t>
            </a:r>
            <a:r>
              <a:rPr lang="en-GB" sz="2400">
                <a:solidFill>
                  <a:srgbClr val="002060"/>
                </a:solidFill>
                <a:latin typeface="Century Gothic"/>
                <a:ea typeface="Century Gothic"/>
                <a:cs typeface="Century Gothic"/>
                <a:sym typeface="Century Gothic"/>
              </a:rPr>
              <a:t>allowed</a:t>
            </a:r>
            <a:endParaRPr sz="2400">
              <a:solidFill>
                <a:srgbClr val="002060"/>
              </a:solidFill>
              <a:latin typeface="Century Gothic"/>
              <a:ea typeface="Century Gothic"/>
              <a:cs typeface="Century Gothic"/>
              <a:sym typeface="Century Gothic"/>
            </a:endParaRPr>
          </a:p>
        </p:txBody>
      </p:sp>
      <p:sp>
        <p:nvSpPr>
          <p:cNvPr id="784" name="Google Shape;784;p29"/>
          <p:cNvSpPr txBox="1"/>
          <p:nvPr/>
        </p:nvSpPr>
        <p:spPr>
          <a:xfrm>
            <a:off x="158984" y="3870994"/>
            <a:ext cx="115928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To mean ‘</a:t>
            </a:r>
            <a:r>
              <a:rPr lang="en-GB" sz="2400" b="1" i="0" u="none" strike="noStrike" cap="none">
                <a:solidFill>
                  <a:srgbClr val="002060"/>
                </a:solidFill>
                <a:latin typeface="Century Gothic"/>
                <a:ea typeface="Century Gothic"/>
                <a:cs typeface="Century Gothic"/>
                <a:sym typeface="Century Gothic"/>
              </a:rPr>
              <a:t>you</a:t>
            </a:r>
            <a:r>
              <a:rPr lang="en-GB" sz="2400" b="0" i="0" u="none" strike="noStrike" cap="none">
                <a:solidFill>
                  <a:srgbClr val="002060"/>
                </a:solidFill>
                <a:latin typeface="Century Gothic"/>
                <a:ea typeface="Century Gothic"/>
                <a:cs typeface="Century Gothic"/>
                <a:sym typeface="Century Gothic"/>
              </a:rPr>
              <a:t>’, remove –er or  –ir and add </a:t>
            </a:r>
            <a:r>
              <a:rPr lang="en-GB" sz="2400">
                <a:solidFill>
                  <a:srgbClr val="FF6600"/>
                </a:solidFill>
                <a:latin typeface="Century Gothic"/>
                <a:ea typeface="Century Gothic"/>
                <a:cs typeface="Century Gothic"/>
                <a:sym typeface="Century Gothic"/>
              </a:rPr>
              <a:t>_____.</a:t>
            </a:r>
            <a:endParaRPr sz="2400" i="0" u="none" strike="noStrike" cap="none">
              <a:solidFill>
                <a:srgbClr val="FF6600"/>
              </a:solidFill>
              <a:latin typeface="Century Gothic"/>
              <a:ea typeface="Century Gothic"/>
              <a:cs typeface="Century Gothic"/>
              <a:sym typeface="Century Gothic"/>
            </a:endParaRPr>
          </a:p>
        </p:txBody>
      </p:sp>
      <p:sp>
        <p:nvSpPr>
          <p:cNvPr id="785" name="Google Shape;785;p29"/>
          <p:cNvSpPr/>
          <p:nvPr/>
        </p:nvSpPr>
        <p:spPr>
          <a:xfrm>
            <a:off x="6481985" y="3826152"/>
            <a:ext cx="83708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–iste</a:t>
            </a:r>
            <a:endParaRPr sz="2400">
              <a:solidFill>
                <a:srgbClr val="F66400"/>
              </a:solidFill>
              <a:latin typeface="Century Gothic"/>
              <a:ea typeface="Century Gothic"/>
              <a:cs typeface="Century Gothic"/>
              <a:sym typeface="Century Gothic"/>
            </a:endParaRPr>
          </a:p>
        </p:txBody>
      </p:sp>
      <p:sp>
        <p:nvSpPr>
          <p:cNvPr id="786" name="Google Shape;786;p29"/>
          <p:cNvSpPr txBox="1"/>
          <p:nvPr/>
        </p:nvSpPr>
        <p:spPr>
          <a:xfrm>
            <a:off x="158985" y="4403694"/>
            <a:ext cx="50201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a:solidFill>
                  <a:srgbClr val="002060"/>
                </a:solidFill>
                <a:latin typeface="Century Gothic"/>
                <a:ea typeface="Century Gothic"/>
                <a:cs typeface="Century Gothic"/>
                <a:sym typeface="Century Gothic"/>
              </a:rPr>
              <a:t>Perd</a:t>
            </a:r>
            <a:r>
              <a:rPr lang="en-GB" sz="2400">
                <a:solidFill>
                  <a:srgbClr val="F66400"/>
                </a:solidFill>
                <a:latin typeface="Century Gothic"/>
                <a:ea typeface="Century Gothic"/>
                <a:cs typeface="Century Gothic"/>
                <a:sym typeface="Century Gothic"/>
              </a:rPr>
              <a:t>iste</a:t>
            </a:r>
            <a:r>
              <a:rPr lang="en-GB" sz="2400" i="0" u="none" strike="noStrike" cap="none">
                <a:solidFill>
                  <a:srgbClr val="F66400"/>
                </a:solidFill>
                <a:latin typeface="Century Gothic"/>
                <a:ea typeface="Century Gothic"/>
                <a:cs typeface="Century Gothic"/>
                <a:sym typeface="Century Gothic"/>
              </a:rPr>
              <a:t> = </a:t>
            </a:r>
            <a:r>
              <a:rPr lang="en-GB" sz="2400" i="0" u="none" strike="noStrike" cap="none">
                <a:solidFill>
                  <a:srgbClr val="FF6600"/>
                </a:solidFill>
                <a:latin typeface="Century Gothic"/>
                <a:ea typeface="Century Gothic"/>
                <a:cs typeface="Century Gothic"/>
                <a:sym typeface="Century Gothic"/>
              </a:rPr>
              <a:t>____________</a:t>
            </a:r>
            <a:endParaRPr sz="2400" i="0" u="none" strike="noStrike" cap="none">
              <a:solidFill>
                <a:srgbClr val="FF6600"/>
              </a:solidFill>
              <a:latin typeface="Century Gothic"/>
              <a:ea typeface="Century Gothic"/>
              <a:cs typeface="Century Gothic"/>
              <a:sym typeface="Century Gothic"/>
            </a:endParaRPr>
          </a:p>
        </p:txBody>
      </p:sp>
      <p:sp>
        <p:nvSpPr>
          <p:cNvPr id="787" name="Google Shape;787;p29"/>
          <p:cNvSpPr/>
          <p:nvPr/>
        </p:nvSpPr>
        <p:spPr>
          <a:xfrm>
            <a:off x="2049232" y="4385923"/>
            <a:ext cx="13179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you </a:t>
            </a:r>
            <a:r>
              <a:rPr lang="en-GB" sz="2400">
                <a:solidFill>
                  <a:srgbClr val="002060"/>
                </a:solidFill>
                <a:latin typeface="Century Gothic"/>
                <a:ea typeface="Century Gothic"/>
                <a:cs typeface="Century Gothic"/>
                <a:sym typeface="Century Gothic"/>
              </a:rPr>
              <a:t>lost</a:t>
            </a:r>
            <a:endParaRPr sz="2400">
              <a:solidFill>
                <a:srgbClr val="002060"/>
              </a:solidFill>
              <a:latin typeface="Century Gothic"/>
              <a:ea typeface="Century Gothic"/>
              <a:cs typeface="Century Gothic"/>
              <a:sym typeface="Century Gothic"/>
            </a:endParaRPr>
          </a:p>
        </p:txBody>
      </p:sp>
      <p:sp>
        <p:nvSpPr>
          <p:cNvPr id="788" name="Google Shape;788;p29"/>
          <p:cNvSpPr txBox="1"/>
          <p:nvPr/>
        </p:nvSpPr>
        <p:spPr>
          <a:xfrm>
            <a:off x="6143291" y="4403694"/>
            <a:ext cx="50201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a:solidFill>
                  <a:srgbClr val="002060"/>
                </a:solidFill>
                <a:latin typeface="Century Gothic"/>
                <a:ea typeface="Century Gothic"/>
                <a:cs typeface="Century Gothic"/>
                <a:sym typeface="Century Gothic"/>
              </a:rPr>
              <a:t>Compart</a:t>
            </a:r>
            <a:r>
              <a:rPr lang="en-GB" sz="2400">
                <a:solidFill>
                  <a:srgbClr val="FF6600"/>
                </a:solidFill>
                <a:latin typeface="Century Gothic"/>
                <a:ea typeface="Century Gothic"/>
                <a:cs typeface="Century Gothic"/>
                <a:sym typeface="Century Gothic"/>
              </a:rPr>
              <a:t>iste</a:t>
            </a:r>
            <a:r>
              <a:rPr lang="en-GB" sz="2400" i="0" u="none" strike="noStrike" cap="none">
                <a:solidFill>
                  <a:srgbClr val="FF6600"/>
                </a:solidFill>
                <a:latin typeface="Century Gothic"/>
                <a:ea typeface="Century Gothic"/>
                <a:cs typeface="Century Gothic"/>
                <a:sym typeface="Century Gothic"/>
              </a:rPr>
              <a:t> = _______________</a:t>
            </a:r>
            <a:endParaRPr sz="2400" i="0" u="none" strike="noStrike" cap="none">
              <a:solidFill>
                <a:srgbClr val="FF6600"/>
              </a:solidFill>
              <a:latin typeface="Century Gothic"/>
              <a:ea typeface="Century Gothic"/>
              <a:cs typeface="Century Gothic"/>
              <a:sym typeface="Century Gothic"/>
            </a:endParaRPr>
          </a:p>
        </p:txBody>
      </p:sp>
      <p:sp>
        <p:nvSpPr>
          <p:cNvPr id="789" name="Google Shape;789;p29"/>
          <p:cNvSpPr/>
          <p:nvPr/>
        </p:nvSpPr>
        <p:spPr>
          <a:xfrm>
            <a:off x="8653341" y="4403692"/>
            <a:ext cx="18533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you </a:t>
            </a:r>
            <a:r>
              <a:rPr lang="en-GB" sz="2400">
                <a:solidFill>
                  <a:srgbClr val="002060"/>
                </a:solidFill>
                <a:latin typeface="Century Gothic"/>
                <a:ea typeface="Century Gothic"/>
                <a:cs typeface="Century Gothic"/>
                <a:sym typeface="Century Gothic"/>
              </a:rPr>
              <a:t>shared</a:t>
            </a:r>
            <a:endParaRPr sz="2400">
              <a:solidFill>
                <a:srgbClr val="002060"/>
              </a:solidFill>
              <a:latin typeface="Century Gothic"/>
              <a:ea typeface="Century Gothic"/>
              <a:cs typeface="Century Gothic"/>
              <a:sym typeface="Century Gothic"/>
            </a:endParaRPr>
          </a:p>
        </p:txBody>
      </p:sp>
      <p:sp>
        <p:nvSpPr>
          <p:cNvPr id="790" name="Google Shape;790;p29"/>
          <p:cNvSpPr/>
          <p:nvPr/>
        </p:nvSpPr>
        <p:spPr>
          <a:xfrm>
            <a:off x="6595797" y="5247431"/>
            <a:ext cx="6094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–ió</a:t>
            </a:r>
            <a:endParaRPr sz="2400">
              <a:solidFill>
                <a:srgbClr val="F66400"/>
              </a:solidFill>
              <a:latin typeface="Century Gothic"/>
              <a:ea typeface="Century Gothic"/>
              <a:cs typeface="Century Gothic"/>
              <a:sym typeface="Century Gothic"/>
            </a:endParaRPr>
          </a:p>
        </p:txBody>
      </p:sp>
      <p:sp>
        <p:nvSpPr>
          <p:cNvPr id="791" name="Google Shape;791;p29"/>
          <p:cNvSpPr txBox="1"/>
          <p:nvPr/>
        </p:nvSpPr>
        <p:spPr>
          <a:xfrm>
            <a:off x="158985" y="5726870"/>
            <a:ext cx="50201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a:solidFill>
                  <a:srgbClr val="002060"/>
                </a:solidFill>
                <a:latin typeface="Century Gothic"/>
                <a:ea typeface="Century Gothic"/>
                <a:cs typeface="Century Gothic"/>
                <a:sym typeface="Century Gothic"/>
              </a:rPr>
              <a:t>Com</a:t>
            </a:r>
            <a:r>
              <a:rPr lang="en-GB" sz="2400">
                <a:solidFill>
                  <a:srgbClr val="F66400"/>
                </a:solidFill>
                <a:latin typeface="Century Gothic"/>
                <a:ea typeface="Century Gothic"/>
                <a:cs typeface="Century Gothic"/>
                <a:sym typeface="Century Gothic"/>
              </a:rPr>
              <a:t>ió</a:t>
            </a:r>
            <a:r>
              <a:rPr lang="en-GB" sz="2400" i="0" u="none" strike="noStrike" cap="none">
                <a:solidFill>
                  <a:srgbClr val="F66400"/>
                </a:solidFill>
                <a:latin typeface="Century Gothic"/>
                <a:ea typeface="Century Gothic"/>
                <a:cs typeface="Century Gothic"/>
                <a:sym typeface="Century Gothic"/>
              </a:rPr>
              <a:t>= </a:t>
            </a:r>
            <a:r>
              <a:rPr lang="en-GB" sz="2400" i="0" u="none" strike="noStrike" cap="none">
                <a:solidFill>
                  <a:srgbClr val="FF6600"/>
                </a:solidFill>
                <a:latin typeface="Century Gothic"/>
                <a:ea typeface="Century Gothic"/>
                <a:cs typeface="Century Gothic"/>
                <a:sym typeface="Century Gothic"/>
              </a:rPr>
              <a:t>____________</a:t>
            </a:r>
            <a:endParaRPr sz="2400" i="0" u="none" strike="noStrike" cap="none">
              <a:solidFill>
                <a:srgbClr val="FF6600"/>
              </a:solidFill>
              <a:latin typeface="Century Gothic"/>
              <a:ea typeface="Century Gothic"/>
              <a:cs typeface="Century Gothic"/>
              <a:sym typeface="Century Gothic"/>
            </a:endParaRPr>
          </a:p>
        </p:txBody>
      </p:sp>
      <p:sp>
        <p:nvSpPr>
          <p:cNvPr id="792" name="Google Shape;792;p29"/>
          <p:cNvSpPr/>
          <p:nvPr/>
        </p:nvSpPr>
        <p:spPr>
          <a:xfrm>
            <a:off x="1742339" y="5726868"/>
            <a:ext cx="14430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s/he </a:t>
            </a:r>
            <a:r>
              <a:rPr lang="en-GB" sz="2400">
                <a:solidFill>
                  <a:srgbClr val="002060"/>
                </a:solidFill>
                <a:latin typeface="Century Gothic"/>
                <a:ea typeface="Century Gothic"/>
                <a:cs typeface="Century Gothic"/>
                <a:sym typeface="Century Gothic"/>
              </a:rPr>
              <a:t>ate</a:t>
            </a:r>
            <a:endParaRPr sz="2400">
              <a:solidFill>
                <a:srgbClr val="002060"/>
              </a:solidFill>
              <a:latin typeface="Century Gothic"/>
              <a:ea typeface="Century Gothic"/>
              <a:cs typeface="Century Gothic"/>
              <a:sym typeface="Century Gothic"/>
            </a:endParaRPr>
          </a:p>
        </p:txBody>
      </p:sp>
      <p:sp>
        <p:nvSpPr>
          <p:cNvPr id="793" name="Google Shape;793;p29"/>
          <p:cNvSpPr txBox="1"/>
          <p:nvPr/>
        </p:nvSpPr>
        <p:spPr>
          <a:xfrm>
            <a:off x="6143291" y="5726870"/>
            <a:ext cx="502010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a:solidFill>
                  <a:srgbClr val="002060"/>
                </a:solidFill>
                <a:latin typeface="Century Gothic"/>
                <a:ea typeface="Century Gothic"/>
                <a:cs typeface="Century Gothic"/>
                <a:sym typeface="Century Gothic"/>
              </a:rPr>
              <a:t>Corr</a:t>
            </a:r>
            <a:r>
              <a:rPr lang="en-GB" sz="2400">
                <a:solidFill>
                  <a:srgbClr val="F66400"/>
                </a:solidFill>
                <a:latin typeface="Century Gothic"/>
                <a:ea typeface="Century Gothic"/>
                <a:cs typeface="Century Gothic"/>
                <a:sym typeface="Century Gothic"/>
              </a:rPr>
              <a:t>ió</a:t>
            </a:r>
            <a:r>
              <a:rPr lang="en-GB" sz="2400" i="0" u="none" strike="noStrike" cap="none">
                <a:solidFill>
                  <a:srgbClr val="F66400"/>
                </a:solidFill>
                <a:latin typeface="Century Gothic"/>
                <a:ea typeface="Century Gothic"/>
                <a:cs typeface="Century Gothic"/>
                <a:sym typeface="Century Gothic"/>
              </a:rPr>
              <a:t> = </a:t>
            </a:r>
            <a:r>
              <a:rPr lang="en-GB" sz="2400" i="0" u="none" strike="noStrike" cap="none">
                <a:solidFill>
                  <a:srgbClr val="FF6600"/>
                </a:solidFill>
                <a:latin typeface="Century Gothic"/>
                <a:ea typeface="Century Gothic"/>
                <a:cs typeface="Century Gothic"/>
                <a:sym typeface="Century Gothic"/>
              </a:rPr>
              <a:t>____________</a:t>
            </a:r>
            <a:endParaRPr sz="2400" i="0" u="none" strike="noStrike" cap="none">
              <a:solidFill>
                <a:srgbClr val="FF6600"/>
              </a:solidFill>
              <a:latin typeface="Century Gothic"/>
              <a:ea typeface="Century Gothic"/>
              <a:cs typeface="Century Gothic"/>
              <a:sym typeface="Century Gothic"/>
            </a:endParaRPr>
          </a:p>
        </p:txBody>
      </p:sp>
      <p:sp>
        <p:nvSpPr>
          <p:cNvPr id="794" name="Google Shape;794;p29"/>
          <p:cNvSpPr/>
          <p:nvPr/>
        </p:nvSpPr>
        <p:spPr>
          <a:xfrm>
            <a:off x="7744567" y="5726867"/>
            <a:ext cx="141897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s/he </a:t>
            </a:r>
            <a:r>
              <a:rPr lang="en-GB" sz="2400">
                <a:solidFill>
                  <a:srgbClr val="002060"/>
                </a:solidFill>
                <a:latin typeface="Century Gothic"/>
                <a:ea typeface="Century Gothic"/>
                <a:cs typeface="Century Gothic"/>
                <a:sym typeface="Century Gothic"/>
              </a:rPr>
              <a:t>ran</a:t>
            </a:r>
            <a:endParaRPr sz="2400">
              <a:solidFill>
                <a:srgbClr val="002060"/>
              </a:solidFill>
              <a:latin typeface="Century Gothic"/>
              <a:ea typeface="Century Gothic"/>
              <a:cs typeface="Century Gothic"/>
              <a:sym typeface="Century Gothic"/>
            </a:endParaRPr>
          </a:p>
        </p:txBody>
      </p:sp>
      <p:sp>
        <p:nvSpPr>
          <p:cNvPr id="795" name="Google Shape;795;p29"/>
          <p:cNvSpPr txBox="1"/>
          <p:nvPr/>
        </p:nvSpPr>
        <p:spPr>
          <a:xfrm>
            <a:off x="158985" y="1311546"/>
            <a:ext cx="1228364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As you know, many verbs in Spanish end in –er or –ir.</a:t>
            </a:r>
            <a:endParaRPr sz="2400" b="0" i="0" u="none" strike="noStrike" cap="none">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9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9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9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9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
          <p:cNvPicPr preferRelativeResize="0"/>
          <p:nvPr/>
        </p:nvPicPr>
        <p:blipFill rotWithShape="1">
          <a:blip r:embed="rId3">
            <a:alphaModFix/>
          </a:blip>
          <a:srcRect/>
          <a:stretch/>
        </p:blipFill>
        <p:spPr>
          <a:xfrm>
            <a:off x="0" y="270737"/>
            <a:ext cx="5305647" cy="867128"/>
          </a:xfrm>
          <a:prstGeom prst="rect">
            <a:avLst/>
          </a:prstGeom>
          <a:noFill/>
          <a:ln>
            <a:noFill/>
          </a:ln>
        </p:spPr>
      </p:pic>
      <p:sp>
        <p:nvSpPr>
          <p:cNvPr id="194" name="Google Shape;194;p3"/>
          <p:cNvSpPr txBox="1">
            <a:spLocks noGrp="1"/>
          </p:cNvSpPr>
          <p:nvPr>
            <p:ph type="title"/>
          </p:nvPr>
        </p:nvSpPr>
        <p:spPr>
          <a:xfrm>
            <a:off x="233516" y="224300"/>
            <a:ext cx="4692445" cy="8671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Century Gothic"/>
              <a:buNone/>
            </a:pPr>
            <a:r>
              <a:rPr lang="en-GB" sz="2800" b="1">
                <a:solidFill>
                  <a:schemeClr val="lt1"/>
                </a:solidFill>
              </a:rPr>
              <a:t>Actividades en </a:t>
            </a:r>
            <a:br>
              <a:rPr lang="en-GB" sz="2800" b="1">
                <a:solidFill>
                  <a:schemeClr val="lt1"/>
                </a:solidFill>
              </a:rPr>
            </a:br>
            <a:r>
              <a:rPr lang="en-GB" sz="2800" b="1">
                <a:solidFill>
                  <a:schemeClr val="lt1"/>
                </a:solidFill>
              </a:rPr>
              <a:t>San Sebastián</a:t>
            </a:r>
            <a:endParaRPr sz="2800" b="1">
              <a:solidFill>
                <a:schemeClr val="lt1"/>
              </a:solidFill>
            </a:endParaRPr>
          </a:p>
        </p:txBody>
      </p:sp>
      <p:sp>
        <p:nvSpPr>
          <p:cNvPr id="195" name="Google Shape;195;p3"/>
          <p:cNvSpPr txBox="1"/>
          <p:nvPr/>
        </p:nvSpPr>
        <p:spPr>
          <a:xfrm>
            <a:off x="0" y="1320303"/>
            <a:ext cx="116946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Lee la información sobre actividades en San Sebastián y contesta las preguntas:</a:t>
            </a:r>
            <a:endParaRPr/>
          </a:p>
        </p:txBody>
      </p:sp>
      <p:sp>
        <p:nvSpPr>
          <p:cNvPr id="196" name="Google Shape;196;p3"/>
          <p:cNvSpPr/>
          <p:nvPr/>
        </p:nvSpPr>
        <p:spPr>
          <a:xfrm>
            <a:off x="10758180" y="258166"/>
            <a:ext cx="116996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
        <p:nvSpPr>
          <p:cNvPr id="197" name="Google Shape;197;p3"/>
          <p:cNvSpPr/>
          <p:nvPr/>
        </p:nvSpPr>
        <p:spPr>
          <a:xfrm>
            <a:off x="104802" y="1744241"/>
            <a:ext cx="7497319" cy="4423073"/>
          </a:xfrm>
          <a:prstGeom prst="foldedCorner">
            <a:avLst>
              <a:gd name="adj" fmla="val 7452"/>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San Sebastián</a:t>
            </a:r>
            <a:endParaRPr/>
          </a:p>
          <a:p>
            <a:pPr marL="0" marR="0" lvl="0" indent="0" algn="just" rtl="0">
              <a:spcBef>
                <a:spcPts val="0"/>
              </a:spcBef>
              <a:spcAft>
                <a:spcPts val="0"/>
              </a:spcAft>
              <a:buNone/>
            </a:pPr>
            <a:r>
              <a:rPr lang="en-GB" sz="2000">
                <a:solidFill>
                  <a:srgbClr val="002060"/>
                </a:solidFill>
                <a:latin typeface="Century Gothic"/>
                <a:ea typeface="Century Gothic"/>
                <a:cs typeface="Century Gothic"/>
                <a:sym typeface="Century Gothic"/>
              </a:rPr>
              <a:t>San Sebastián es una ciudad genial: por la mañana puedes pasar tiempo en la naturaleza, porque hay unas playas y un río hermosos, por la tarde puedes comer la comida tradicional en la parte vieja y por la noche puedes aprovechar el ambiente en la zona del centro. ¡También puedes coger un barco y visitar una isla pequeña, Santa Clara! O también puedes subir a la montaña en el funicular para disfrutar de unas vistas preciosas. </a:t>
            </a:r>
            <a:endParaRPr/>
          </a:p>
          <a:p>
            <a:pPr marL="0" marR="0" lvl="0" indent="0" algn="just" rtl="0">
              <a:spcBef>
                <a:spcPts val="0"/>
              </a:spcBef>
              <a:spcAft>
                <a:spcPts val="0"/>
              </a:spcAft>
              <a:buNone/>
            </a:pPr>
            <a:r>
              <a:rPr lang="en-GB" sz="2000">
                <a:solidFill>
                  <a:srgbClr val="002060"/>
                </a:solidFill>
                <a:latin typeface="Century Gothic"/>
                <a:ea typeface="Century Gothic"/>
                <a:cs typeface="Century Gothic"/>
                <a:sym typeface="Century Gothic"/>
              </a:rPr>
              <a:t>San Sebastián es un lugar con mucha cultura y arte, con muchos monumentos, edificios antiguos y festivales de cine y música. Además, si te gusta el fútbol puedes ver un partido del equipo de la zona: La Real Sociedad de Fútbol.</a:t>
            </a:r>
            <a:endParaRPr sz="2000">
              <a:solidFill>
                <a:srgbClr val="002060"/>
              </a:solidFill>
              <a:latin typeface="Century Gothic"/>
              <a:ea typeface="Century Gothic"/>
              <a:cs typeface="Century Gothic"/>
              <a:sym typeface="Century Gothic"/>
            </a:endParaRPr>
          </a:p>
        </p:txBody>
      </p:sp>
      <p:sp>
        <p:nvSpPr>
          <p:cNvPr id="198" name="Google Shape;198;p3"/>
          <p:cNvSpPr txBox="1"/>
          <p:nvPr/>
        </p:nvSpPr>
        <p:spPr>
          <a:xfrm>
            <a:off x="7706923" y="1961353"/>
            <a:ext cx="383507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1. What can you do in the morning? Why?</a:t>
            </a:r>
            <a:endParaRPr/>
          </a:p>
        </p:txBody>
      </p:sp>
      <p:sp>
        <p:nvSpPr>
          <p:cNvPr id="199" name="Google Shape;199;p3"/>
          <p:cNvSpPr txBox="1"/>
          <p:nvPr/>
        </p:nvSpPr>
        <p:spPr>
          <a:xfrm>
            <a:off x="7706923" y="2840745"/>
            <a:ext cx="416959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2. What can you eat in the afternoon? Where?</a:t>
            </a:r>
            <a:endParaRPr/>
          </a:p>
        </p:txBody>
      </p:sp>
      <p:sp>
        <p:nvSpPr>
          <p:cNvPr id="200" name="Google Shape;200;p3"/>
          <p:cNvSpPr txBox="1"/>
          <p:nvPr/>
        </p:nvSpPr>
        <p:spPr>
          <a:xfrm>
            <a:off x="7706923" y="3720137"/>
            <a:ext cx="416959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3. What can you do at night? </a:t>
            </a:r>
            <a:endParaRPr/>
          </a:p>
        </p:txBody>
      </p:sp>
      <p:sp>
        <p:nvSpPr>
          <p:cNvPr id="201" name="Google Shape;201;p3"/>
          <p:cNvSpPr txBox="1"/>
          <p:nvPr/>
        </p:nvSpPr>
        <p:spPr>
          <a:xfrm>
            <a:off x="7706880" y="4236700"/>
            <a:ext cx="446116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4. What can you do on the mountain?</a:t>
            </a:r>
            <a:endParaRPr/>
          </a:p>
        </p:txBody>
      </p:sp>
      <p:sp>
        <p:nvSpPr>
          <p:cNvPr id="202" name="Google Shape;202;p3"/>
          <p:cNvSpPr txBox="1"/>
          <p:nvPr/>
        </p:nvSpPr>
        <p:spPr>
          <a:xfrm>
            <a:off x="7706923" y="5091817"/>
            <a:ext cx="452149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5. Which places and events are mentioned in the last paragraph? </a:t>
            </a:r>
            <a:endParaRPr sz="2200">
              <a:solidFill>
                <a:srgbClr val="002060"/>
              </a:solidFill>
              <a:latin typeface="Century Gothic"/>
              <a:ea typeface="Century Gothic"/>
              <a:cs typeface="Century Gothic"/>
              <a:sym typeface="Century Gothic"/>
            </a:endParaRPr>
          </a:p>
        </p:txBody>
      </p:sp>
      <p:pic>
        <p:nvPicPr>
          <p:cNvPr id="203" name="Google Shape;203;p3" descr="Isla Santa Clara, Primavera, San Sebastian"/>
          <p:cNvPicPr preferRelativeResize="0"/>
          <p:nvPr/>
        </p:nvPicPr>
        <p:blipFill rotWithShape="1">
          <a:blip r:embed="rId4">
            <a:alphaModFix/>
          </a:blip>
          <a:srcRect/>
          <a:stretch/>
        </p:blipFill>
        <p:spPr>
          <a:xfrm>
            <a:off x="7433993" y="119996"/>
            <a:ext cx="1441101" cy="953232"/>
          </a:xfrm>
          <a:prstGeom prst="rect">
            <a:avLst/>
          </a:prstGeom>
          <a:noFill/>
          <a:ln>
            <a:noFill/>
          </a:ln>
        </p:spPr>
      </p:pic>
      <p:sp>
        <p:nvSpPr>
          <p:cNvPr id="204" name="Google Shape;204;p3"/>
          <p:cNvSpPr txBox="1"/>
          <p:nvPr/>
        </p:nvSpPr>
        <p:spPr>
          <a:xfrm>
            <a:off x="7163275" y="1017266"/>
            <a:ext cx="198253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Santa Clara</a:t>
            </a:r>
            <a:endParaRPr/>
          </a:p>
        </p:txBody>
      </p:sp>
      <p:sp>
        <p:nvSpPr>
          <p:cNvPr id="206" name="Google Shape;206;p3"/>
          <p:cNvSpPr txBox="1"/>
          <p:nvPr/>
        </p:nvSpPr>
        <p:spPr>
          <a:xfrm>
            <a:off x="8986837" y="1017266"/>
            <a:ext cx="198253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Funicular</a:t>
            </a:r>
            <a:endParaRPr/>
          </a:p>
        </p:txBody>
      </p:sp>
      <p:pic>
        <p:nvPicPr>
          <p:cNvPr id="207" name="Google Shape;207;p3" descr="File:ZENIT VS. REAL SOCIEDAD 3 - 1 (1).jpg"/>
          <p:cNvPicPr preferRelativeResize="0"/>
          <p:nvPr/>
        </p:nvPicPr>
        <p:blipFill rotWithShape="1">
          <a:blip r:embed="rId5">
            <a:alphaModFix/>
          </a:blip>
          <a:srcRect/>
          <a:stretch/>
        </p:blipFill>
        <p:spPr>
          <a:xfrm>
            <a:off x="5342869" y="119996"/>
            <a:ext cx="1708664" cy="979700"/>
          </a:xfrm>
          <a:prstGeom prst="rect">
            <a:avLst/>
          </a:prstGeom>
          <a:noFill/>
          <a:ln>
            <a:noFill/>
          </a:ln>
        </p:spPr>
      </p:pic>
      <p:sp>
        <p:nvSpPr>
          <p:cNvPr id="208" name="Google Shape;208;p3"/>
          <p:cNvSpPr txBox="1"/>
          <p:nvPr/>
        </p:nvSpPr>
        <p:spPr>
          <a:xfrm>
            <a:off x="5023141" y="1035260"/>
            <a:ext cx="237038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Real Sociedad</a:t>
            </a:r>
            <a:endParaRPr sz="2000">
              <a:solidFill>
                <a:srgbClr val="1F3864"/>
              </a:solidFill>
              <a:highlight>
                <a:srgbClr val="FBF0D5"/>
              </a:highlight>
              <a:latin typeface="Century Gothic"/>
              <a:ea typeface="Century Gothic"/>
              <a:cs typeface="Century Gothic"/>
              <a:sym typeface="Century Gothic"/>
            </a:endParaRPr>
          </a:p>
        </p:txBody>
      </p:sp>
      <p:pic>
        <p:nvPicPr>
          <p:cNvPr id="1030" name="Picture 6" descr="https://upload.wikimedia.org/wikipedia/commons/thumb/c/c8/San_Sebasti%C3%A1n_%28RPS_14-09-2014%29_Funicular_de_Igueldo.png/220px-San_Sebasti%C3%A1n_%28RPS_14-09-2014%29_Funicular_de_Igueld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1062" y="119996"/>
            <a:ext cx="1553414" cy="9532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30"/>
          <p:cNvSpPr/>
          <p:nvPr/>
        </p:nvSpPr>
        <p:spPr>
          <a:xfrm>
            <a:off x="122681" y="798889"/>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02" name="Google Shape;802;p30"/>
          <p:cNvSpPr/>
          <p:nvPr/>
        </p:nvSpPr>
        <p:spPr>
          <a:xfrm>
            <a:off x="200597" y="4915118"/>
            <a:ext cx="11676644" cy="1377825"/>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03" name="Google Shape;803;p30"/>
          <p:cNvSpPr txBox="1">
            <a:spLocks noGrp="1"/>
          </p:cNvSpPr>
          <p:nvPr>
            <p:ph type="title"/>
          </p:nvPr>
        </p:nvSpPr>
        <p:spPr>
          <a:xfrm>
            <a:off x="43148" y="0"/>
            <a:ext cx="10515600" cy="6169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entury Gothic"/>
              <a:buNone/>
            </a:pPr>
            <a:r>
              <a:rPr lang="en-GB" sz="3200" b="1">
                <a:solidFill>
                  <a:srgbClr val="002060"/>
                </a:solidFill>
              </a:rPr>
              <a:t>Identifica la pregunta correcta.</a:t>
            </a:r>
            <a:endParaRPr sz="3200">
              <a:solidFill>
                <a:srgbClr val="002060"/>
              </a:solidFill>
            </a:endParaRPr>
          </a:p>
        </p:txBody>
      </p:sp>
      <p:sp>
        <p:nvSpPr>
          <p:cNvPr id="804" name="Google Shape;804;p30"/>
          <p:cNvSpPr txBox="1"/>
          <p:nvPr/>
        </p:nvSpPr>
        <p:spPr>
          <a:xfrm>
            <a:off x="3087684" y="5534245"/>
            <a:ext cx="31890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¿cuándo?</a:t>
            </a:r>
            <a:endParaRPr/>
          </a:p>
        </p:txBody>
      </p:sp>
      <p:pic>
        <p:nvPicPr>
          <p:cNvPr id="805" name="Google Shape;805;p30"/>
          <p:cNvPicPr preferRelativeResize="0"/>
          <p:nvPr/>
        </p:nvPicPr>
        <p:blipFill rotWithShape="1">
          <a:blip r:embed="rId3">
            <a:alphaModFix/>
          </a:blip>
          <a:srcRect/>
          <a:stretch/>
        </p:blipFill>
        <p:spPr>
          <a:xfrm>
            <a:off x="8128647" y="2982203"/>
            <a:ext cx="1683264" cy="1204562"/>
          </a:xfrm>
          <a:prstGeom prst="rect">
            <a:avLst/>
          </a:prstGeom>
          <a:noFill/>
          <a:ln>
            <a:noFill/>
          </a:ln>
        </p:spPr>
      </p:pic>
      <p:sp>
        <p:nvSpPr>
          <p:cNvPr id="806" name="Google Shape;806;p30"/>
          <p:cNvSpPr txBox="1"/>
          <p:nvPr/>
        </p:nvSpPr>
        <p:spPr>
          <a:xfrm>
            <a:off x="216779" y="4953012"/>
            <a:ext cx="26087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¿quién?</a:t>
            </a:r>
            <a:endParaRPr/>
          </a:p>
        </p:txBody>
      </p:sp>
      <p:pic>
        <p:nvPicPr>
          <p:cNvPr id="807" name="Google Shape;807;p30"/>
          <p:cNvPicPr preferRelativeResize="0"/>
          <p:nvPr/>
        </p:nvPicPr>
        <p:blipFill rotWithShape="1">
          <a:blip r:embed="rId4">
            <a:alphaModFix/>
          </a:blip>
          <a:srcRect/>
          <a:stretch/>
        </p:blipFill>
        <p:spPr>
          <a:xfrm>
            <a:off x="3715437" y="889962"/>
            <a:ext cx="936351" cy="1159696"/>
          </a:xfrm>
          <a:prstGeom prst="rect">
            <a:avLst/>
          </a:prstGeom>
          <a:noFill/>
          <a:ln>
            <a:noFill/>
          </a:ln>
        </p:spPr>
      </p:pic>
      <p:sp>
        <p:nvSpPr>
          <p:cNvPr id="808" name="Google Shape;808;p30"/>
          <p:cNvSpPr txBox="1"/>
          <p:nvPr/>
        </p:nvSpPr>
        <p:spPr>
          <a:xfrm>
            <a:off x="3134507" y="4951063"/>
            <a:ext cx="233234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¿qué?</a:t>
            </a:r>
            <a:endParaRPr/>
          </a:p>
        </p:txBody>
      </p:sp>
      <p:pic>
        <p:nvPicPr>
          <p:cNvPr id="809" name="Google Shape;809;p30"/>
          <p:cNvPicPr preferRelativeResize="0"/>
          <p:nvPr/>
        </p:nvPicPr>
        <p:blipFill rotWithShape="1">
          <a:blip r:embed="rId5">
            <a:alphaModFix/>
          </a:blip>
          <a:srcRect/>
          <a:stretch/>
        </p:blipFill>
        <p:spPr>
          <a:xfrm>
            <a:off x="1824998" y="3148048"/>
            <a:ext cx="983904" cy="1016154"/>
          </a:xfrm>
          <a:prstGeom prst="rect">
            <a:avLst/>
          </a:prstGeom>
          <a:noFill/>
          <a:ln>
            <a:noFill/>
          </a:ln>
        </p:spPr>
      </p:pic>
      <p:pic>
        <p:nvPicPr>
          <p:cNvPr id="810" name="Google Shape;810;p30"/>
          <p:cNvPicPr preferRelativeResize="0"/>
          <p:nvPr/>
        </p:nvPicPr>
        <p:blipFill rotWithShape="1">
          <a:blip r:embed="rId6">
            <a:alphaModFix/>
          </a:blip>
          <a:srcRect/>
          <a:stretch/>
        </p:blipFill>
        <p:spPr>
          <a:xfrm>
            <a:off x="583428" y="960234"/>
            <a:ext cx="1241570" cy="1184825"/>
          </a:xfrm>
          <a:prstGeom prst="rect">
            <a:avLst/>
          </a:prstGeom>
          <a:noFill/>
          <a:ln>
            <a:noFill/>
          </a:ln>
        </p:spPr>
      </p:pic>
      <p:sp>
        <p:nvSpPr>
          <p:cNvPr id="811" name="Google Shape;811;p30"/>
          <p:cNvSpPr txBox="1"/>
          <p:nvPr/>
        </p:nvSpPr>
        <p:spPr>
          <a:xfrm>
            <a:off x="5973120" y="4950340"/>
            <a:ext cx="294862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¿cómo?</a:t>
            </a:r>
            <a:endParaRPr/>
          </a:p>
        </p:txBody>
      </p:sp>
      <p:sp>
        <p:nvSpPr>
          <p:cNvPr id="812" name="Google Shape;812;p30"/>
          <p:cNvSpPr txBox="1"/>
          <p:nvPr/>
        </p:nvSpPr>
        <p:spPr>
          <a:xfrm>
            <a:off x="236156" y="5534245"/>
            <a:ext cx="309023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¿dónde?</a:t>
            </a:r>
            <a:endParaRPr/>
          </a:p>
        </p:txBody>
      </p:sp>
      <p:pic>
        <p:nvPicPr>
          <p:cNvPr id="813" name="Google Shape;813;p30"/>
          <p:cNvPicPr preferRelativeResize="0"/>
          <p:nvPr/>
        </p:nvPicPr>
        <p:blipFill rotWithShape="1">
          <a:blip r:embed="rId7">
            <a:alphaModFix/>
          </a:blip>
          <a:srcRect/>
          <a:stretch/>
        </p:blipFill>
        <p:spPr>
          <a:xfrm>
            <a:off x="6868387" y="889962"/>
            <a:ext cx="1313797" cy="1376712"/>
          </a:xfrm>
          <a:prstGeom prst="rect">
            <a:avLst/>
          </a:prstGeom>
          <a:noFill/>
          <a:ln>
            <a:noFill/>
          </a:ln>
        </p:spPr>
      </p:pic>
      <p:sp>
        <p:nvSpPr>
          <p:cNvPr id="814" name="Google Shape;814;p30"/>
          <p:cNvSpPr txBox="1"/>
          <p:nvPr/>
        </p:nvSpPr>
        <p:spPr>
          <a:xfrm>
            <a:off x="184756" y="1968739"/>
            <a:ext cx="294862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¿cómo?</a:t>
            </a:r>
            <a:endParaRPr/>
          </a:p>
        </p:txBody>
      </p:sp>
      <p:sp>
        <p:nvSpPr>
          <p:cNvPr id="815" name="Google Shape;815;p30"/>
          <p:cNvSpPr txBox="1"/>
          <p:nvPr/>
        </p:nvSpPr>
        <p:spPr>
          <a:xfrm>
            <a:off x="3113591" y="1925155"/>
            <a:ext cx="26087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¿quién?</a:t>
            </a:r>
            <a:endParaRPr/>
          </a:p>
        </p:txBody>
      </p:sp>
      <p:sp>
        <p:nvSpPr>
          <p:cNvPr id="816" name="Google Shape;816;p30"/>
          <p:cNvSpPr txBox="1"/>
          <p:nvPr/>
        </p:nvSpPr>
        <p:spPr>
          <a:xfrm>
            <a:off x="6382213" y="1925032"/>
            <a:ext cx="309023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¿dónde?</a:t>
            </a:r>
            <a:endParaRPr/>
          </a:p>
        </p:txBody>
      </p:sp>
      <p:sp>
        <p:nvSpPr>
          <p:cNvPr id="817" name="Google Shape;817;p30"/>
          <p:cNvSpPr txBox="1"/>
          <p:nvPr/>
        </p:nvSpPr>
        <p:spPr>
          <a:xfrm>
            <a:off x="1383090" y="4028218"/>
            <a:ext cx="233234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¿qué?</a:t>
            </a:r>
            <a:endParaRPr/>
          </a:p>
        </p:txBody>
      </p:sp>
      <p:sp>
        <p:nvSpPr>
          <p:cNvPr id="818" name="Google Shape;818;p30"/>
          <p:cNvSpPr txBox="1"/>
          <p:nvPr/>
        </p:nvSpPr>
        <p:spPr>
          <a:xfrm>
            <a:off x="7917286" y="4020326"/>
            <a:ext cx="31890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¿cuándo?</a:t>
            </a:r>
            <a:endParaRPr/>
          </a:p>
        </p:txBody>
      </p:sp>
      <p:sp>
        <p:nvSpPr>
          <p:cNvPr id="819" name="Google Shape;819;p30"/>
          <p:cNvSpPr txBox="1"/>
          <p:nvPr/>
        </p:nvSpPr>
        <p:spPr>
          <a:xfrm>
            <a:off x="809361" y="585580"/>
            <a:ext cx="13236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How?</a:t>
            </a:r>
            <a:endParaRPr/>
          </a:p>
        </p:txBody>
      </p:sp>
      <p:sp>
        <p:nvSpPr>
          <p:cNvPr id="820" name="Google Shape;820;p30"/>
          <p:cNvSpPr txBox="1"/>
          <p:nvPr/>
        </p:nvSpPr>
        <p:spPr>
          <a:xfrm>
            <a:off x="3715438" y="585580"/>
            <a:ext cx="10672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Who?</a:t>
            </a:r>
            <a:endParaRPr/>
          </a:p>
        </p:txBody>
      </p:sp>
      <p:sp>
        <p:nvSpPr>
          <p:cNvPr id="821" name="Google Shape;821;p30"/>
          <p:cNvSpPr txBox="1"/>
          <p:nvPr/>
        </p:nvSpPr>
        <p:spPr>
          <a:xfrm>
            <a:off x="7016832" y="640487"/>
            <a:ext cx="15521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Where?</a:t>
            </a:r>
            <a:endParaRPr/>
          </a:p>
        </p:txBody>
      </p:sp>
      <p:sp>
        <p:nvSpPr>
          <p:cNvPr id="822" name="Google Shape;822;p30"/>
          <p:cNvSpPr txBox="1"/>
          <p:nvPr/>
        </p:nvSpPr>
        <p:spPr>
          <a:xfrm>
            <a:off x="1725676" y="2726292"/>
            <a:ext cx="12605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What?</a:t>
            </a:r>
            <a:endParaRPr/>
          </a:p>
        </p:txBody>
      </p:sp>
      <p:sp>
        <p:nvSpPr>
          <p:cNvPr id="823" name="Google Shape;823;p30"/>
          <p:cNvSpPr txBox="1"/>
          <p:nvPr/>
        </p:nvSpPr>
        <p:spPr>
          <a:xfrm>
            <a:off x="8510082" y="2660682"/>
            <a:ext cx="130182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When?</a:t>
            </a:r>
            <a:endParaRPr/>
          </a:p>
        </p:txBody>
      </p:sp>
      <p:sp>
        <p:nvSpPr>
          <p:cNvPr id="824" name="Google Shape;824;p30"/>
          <p:cNvSpPr txBox="1"/>
          <p:nvPr/>
        </p:nvSpPr>
        <p:spPr>
          <a:xfrm>
            <a:off x="122682" y="798889"/>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1</a:t>
            </a:r>
            <a:endParaRPr/>
          </a:p>
        </p:txBody>
      </p:sp>
      <p:sp>
        <p:nvSpPr>
          <p:cNvPr id="825" name="Google Shape;825;p30"/>
          <p:cNvSpPr txBox="1"/>
          <p:nvPr/>
        </p:nvSpPr>
        <p:spPr>
          <a:xfrm>
            <a:off x="4546590" y="2688194"/>
            <a:ext cx="3490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How many?</a:t>
            </a:r>
            <a:endParaRPr/>
          </a:p>
        </p:txBody>
      </p:sp>
      <p:sp>
        <p:nvSpPr>
          <p:cNvPr id="826" name="Google Shape;826;p30"/>
          <p:cNvSpPr txBox="1"/>
          <p:nvPr/>
        </p:nvSpPr>
        <p:spPr>
          <a:xfrm>
            <a:off x="5959988" y="5518260"/>
            <a:ext cx="37403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¿cuánto/a?</a:t>
            </a:r>
            <a:endParaRPr/>
          </a:p>
        </p:txBody>
      </p:sp>
      <p:sp>
        <p:nvSpPr>
          <p:cNvPr id="827" name="Google Shape;827;p30"/>
          <p:cNvSpPr txBox="1"/>
          <p:nvPr/>
        </p:nvSpPr>
        <p:spPr>
          <a:xfrm>
            <a:off x="3946196" y="4028218"/>
            <a:ext cx="37403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¿cuánto/a?</a:t>
            </a:r>
            <a:endParaRPr/>
          </a:p>
        </p:txBody>
      </p:sp>
      <p:sp>
        <p:nvSpPr>
          <p:cNvPr id="828" name="Google Shape;828;p30"/>
          <p:cNvSpPr txBox="1"/>
          <p:nvPr/>
        </p:nvSpPr>
        <p:spPr>
          <a:xfrm>
            <a:off x="10106373" y="658465"/>
            <a:ext cx="3490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Which?</a:t>
            </a:r>
            <a:endParaRPr/>
          </a:p>
        </p:txBody>
      </p:sp>
      <p:sp>
        <p:nvSpPr>
          <p:cNvPr id="829" name="Google Shape;829;p30"/>
          <p:cNvSpPr txBox="1"/>
          <p:nvPr/>
        </p:nvSpPr>
        <p:spPr>
          <a:xfrm>
            <a:off x="9207141" y="5167284"/>
            <a:ext cx="217638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¿cuál?</a:t>
            </a:r>
            <a:endParaRPr/>
          </a:p>
        </p:txBody>
      </p:sp>
      <p:sp>
        <p:nvSpPr>
          <p:cNvPr id="830" name="Google Shape;830;p30"/>
          <p:cNvSpPr txBox="1"/>
          <p:nvPr/>
        </p:nvSpPr>
        <p:spPr>
          <a:xfrm>
            <a:off x="9854699" y="1878871"/>
            <a:ext cx="217638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¿cuál?</a:t>
            </a:r>
            <a:endParaRPr/>
          </a:p>
        </p:txBody>
      </p:sp>
      <p:sp>
        <p:nvSpPr>
          <p:cNvPr id="831" name="Google Shape;831;p30"/>
          <p:cNvSpPr txBox="1"/>
          <p:nvPr/>
        </p:nvSpPr>
        <p:spPr>
          <a:xfrm>
            <a:off x="11123252" y="450660"/>
            <a:ext cx="177927" cy="9280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00"/>
              <a:buFont typeface="Century Gothic"/>
              <a:buNone/>
            </a:pPr>
            <a:r>
              <a:rPr lang="en-GB" sz="100" b="1" i="0" u="none" strike="noStrike" cap="none">
                <a:solidFill>
                  <a:srgbClr val="FFFFFF"/>
                </a:solidFill>
                <a:latin typeface="Century Gothic"/>
                <a:ea typeface="Century Gothic"/>
                <a:cs typeface="Century Gothic"/>
                <a:sym typeface="Century Gothic"/>
              </a:rPr>
              <a:t>hablar</a:t>
            </a:r>
            <a:endParaRPr sz="100" b="0" i="0" u="none" strike="noStrike" cap="none">
              <a:solidFill>
                <a:srgbClr val="1F3864"/>
              </a:solidFill>
              <a:latin typeface="Century Gothic"/>
              <a:ea typeface="Century Gothic"/>
              <a:cs typeface="Century Gothic"/>
              <a:sym typeface="Century Gothic"/>
            </a:endParaRPr>
          </a:p>
        </p:txBody>
      </p:sp>
      <p:pic>
        <p:nvPicPr>
          <p:cNvPr id="832" name="Google Shape;832;p30"/>
          <p:cNvPicPr preferRelativeResize="0"/>
          <p:nvPr/>
        </p:nvPicPr>
        <p:blipFill rotWithShape="1">
          <a:blip r:embed="rId8">
            <a:alphaModFix/>
          </a:blip>
          <a:srcRect/>
          <a:stretch/>
        </p:blipFill>
        <p:spPr>
          <a:xfrm>
            <a:off x="10268448" y="1004687"/>
            <a:ext cx="1159795" cy="1065329"/>
          </a:xfrm>
          <a:prstGeom prst="rect">
            <a:avLst/>
          </a:prstGeom>
          <a:noFill/>
          <a:ln>
            <a:noFill/>
          </a:ln>
        </p:spPr>
      </p:pic>
      <p:pic>
        <p:nvPicPr>
          <p:cNvPr id="833" name="Google Shape;833;p30"/>
          <p:cNvPicPr preferRelativeResize="0"/>
          <p:nvPr/>
        </p:nvPicPr>
        <p:blipFill rotWithShape="1">
          <a:blip r:embed="rId9">
            <a:alphaModFix/>
          </a:blip>
          <a:srcRect/>
          <a:stretch/>
        </p:blipFill>
        <p:spPr>
          <a:xfrm>
            <a:off x="4655508" y="3076455"/>
            <a:ext cx="1582672" cy="1064918"/>
          </a:xfrm>
          <a:prstGeom prst="rect">
            <a:avLst/>
          </a:prstGeom>
          <a:noFill/>
          <a:ln>
            <a:noFill/>
          </a:ln>
        </p:spPr>
      </p:pic>
      <p:sp>
        <p:nvSpPr>
          <p:cNvPr id="834" name="Google Shape;834;p30"/>
          <p:cNvSpPr/>
          <p:nvPr/>
        </p:nvSpPr>
        <p:spPr>
          <a:xfrm>
            <a:off x="10886998" y="258166"/>
            <a:ext cx="1041145"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sp>
        <p:nvSpPr>
          <p:cNvPr id="835" name="Google Shape;835;p30"/>
          <p:cNvSpPr/>
          <p:nvPr/>
        </p:nvSpPr>
        <p:spPr>
          <a:xfrm>
            <a:off x="2860309" y="802107"/>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36" name="Google Shape;836;p30"/>
          <p:cNvSpPr txBox="1"/>
          <p:nvPr/>
        </p:nvSpPr>
        <p:spPr>
          <a:xfrm>
            <a:off x="2860310" y="802107"/>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2</a:t>
            </a:r>
            <a:endParaRPr/>
          </a:p>
        </p:txBody>
      </p:sp>
      <p:sp>
        <p:nvSpPr>
          <p:cNvPr id="837" name="Google Shape;837;p30"/>
          <p:cNvSpPr/>
          <p:nvPr/>
        </p:nvSpPr>
        <p:spPr>
          <a:xfrm>
            <a:off x="6237776" y="792960"/>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38" name="Google Shape;838;p30"/>
          <p:cNvSpPr txBox="1"/>
          <p:nvPr/>
        </p:nvSpPr>
        <p:spPr>
          <a:xfrm>
            <a:off x="6237777" y="792960"/>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3</a:t>
            </a:r>
            <a:endParaRPr/>
          </a:p>
        </p:txBody>
      </p:sp>
      <p:sp>
        <p:nvSpPr>
          <p:cNvPr id="839" name="Google Shape;839;p30"/>
          <p:cNvSpPr/>
          <p:nvPr/>
        </p:nvSpPr>
        <p:spPr>
          <a:xfrm>
            <a:off x="9578573" y="792960"/>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0" name="Google Shape;840;p30"/>
          <p:cNvSpPr txBox="1"/>
          <p:nvPr/>
        </p:nvSpPr>
        <p:spPr>
          <a:xfrm>
            <a:off x="9578573" y="772786"/>
            <a:ext cx="42241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4</a:t>
            </a:r>
            <a:endParaRPr/>
          </a:p>
        </p:txBody>
      </p:sp>
      <p:sp>
        <p:nvSpPr>
          <p:cNvPr id="841" name="Google Shape;841;p30"/>
          <p:cNvSpPr/>
          <p:nvPr/>
        </p:nvSpPr>
        <p:spPr>
          <a:xfrm>
            <a:off x="701635" y="3115475"/>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2" name="Google Shape;842;p30"/>
          <p:cNvSpPr txBox="1"/>
          <p:nvPr/>
        </p:nvSpPr>
        <p:spPr>
          <a:xfrm>
            <a:off x="701636" y="3115475"/>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5</a:t>
            </a:r>
            <a:endParaRPr/>
          </a:p>
        </p:txBody>
      </p:sp>
      <p:sp>
        <p:nvSpPr>
          <p:cNvPr id="843" name="Google Shape;843;p30"/>
          <p:cNvSpPr/>
          <p:nvPr/>
        </p:nvSpPr>
        <p:spPr>
          <a:xfrm>
            <a:off x="3812688" y="3118043"/>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4" name="Google Shape;844;p30"/>
          <p:cNvSpPr txBox="1"/>
          <p:nvPr/>
        </p:nvSpPr>
        <p:spPr>
          <a:xfrm>
            <a:off x="3812689" y="3118043"/>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6</a:t>
            </a:r>
            <a:endParaRPr/>
          </a:p>
        </p:txBody>
      </p:sp>
      <p:sp>
        <p:nvSpPr>
          <p:cNvPr id="845" name="Google Shape;845;p30"/>
          <p:cNvSpPr/>
          <p:nvPr/>
        </p:nvSpPr>
        <p:spPr>
          <a:xfrm>
            <a:off x="7104605" y="3097629"/>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6" name="Google Shape;846;p30"/>
          <p:cNvSpPr txBox="1"/>
          <p:nvPr/>
        </p:nvSpPr>
        <p:spPr>
          <a:xfrm>
            <a:off x="7104606" y="3097629"/>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7</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80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81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82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80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82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80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31"/>
          <p:cNvSpPr/>
          <p:nvPr/>
        </p:nvSpPr>
        <p:spPr>
          <a:xfrm>
            <a:off x="273923" y="1157067"/>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53" name="Google Shape;853;p31"/>
          <p:cNvSpPr txBox="1">
            <a:spLocks noGrp="1"/>
          </p:cNvSpPr>
          <p:nvPr>
            <p:ph type="title"/>
          </p:nvPr>
        </p:nvSpPr>
        <p:spPr>
          <a:xfrm>
            <a:off x="43148" y="0"/>
            <a:ext cx="10515600" cy="6169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entury Gothic"/>
              <a:buNone/>
            </a:pPr>
            <a:r>
              <a:rPr lang="en-GB" sz="3200" b="1">
                <a:solidFill>
                  <a:srgbClr val="002060"/>
                </a:solidFill>
              </a:rPr>
              <a:t>Identifica la pregunta correcta.</a:t>
            </a:r>
            <a:endParaRPr sz="3200">
              <a:solidFill>
                <a:srgbClr val="002060"/>
              </a:solidFill>
            </a:endParaRPr>
          </a:p>
        </p:txBody>
      </p:sp>
      <p:pic>
        <p:nvPicPr>
          <p:cNvPr id="854" name="Google Shape;854;p31"/>
          <p:cNvPicPr preferRelativeResize="0"/>
          <p:nvPr/>
        </p:nvPicPr>
        <p:blipFill rotWithShape="1">
          <a:blip r:embed="rId3">
            <a:alphaModFix/>
          </a:blip>
          <a:srcRect/>
          <a:stretch/>
        </p:blipFill>
        <p:spPr>
          <a:xfrm>
            <a:off x="8074805" y="3860726"/>
            <a:ext cx="1683264" cy="1204562"/>
          </a:xfrm>
          <a:prstGeom prst="rect">
            <a:avLst/>
          </a:prstGeom>
          <a:noFill/>
          <a:ln>
            <a:noFill/>
          </a:ln>
        </p:spPr>
      </p:pic>
      <p:pic>
        <p:nvPicPr>
          <p:cNvPr id="855" name="Google Shape;855;p31"/>
          <p:cNvPicPr preferRelativeResize="0"/>
          <p:nvPr/>
        </p:nvPicPr>
        <p:blipFill rotWithShape="1">
          <a:blip r:embed="rId4">
            <a:alphaModFix/>
          </a:blip>
          <a:srcRect/>
          <a:stretch/>
        </p:blipFill>
        <p:spPr>
          <a:xfrm>
            <a:off x="3866679" y="1248140"/>
            <a:ext cx="936351" cy="1159696"/>
          </a:xfrm>
          <a:prstGeom prst="rect">
            <a:avLst/>
          </a:prstGeom>
          <a:noFill/>
          <a:ln>
            <a:noFill/>
          </a:ln>
        </p:spPr>
      </p:pic>
      <p:pic>
        <p:nvPicPr>
          <p:cNvPr id="856" name="Google Shape;856;p31"/>
          <p:cNvPicPr preferRelativeResize="0"/>
          <p:nvPr/>
        </p:nvPicPr>
        <p:blipFill rotWithShape="1">
          <a:blip r:embed="rId5">
            <a:alphaModFix/>
          </a:blip>
          <a:srcRect/>
          <a:stretch/>
        </p:blipFill>
        <p:spPr>
          <a:xfrm>
            <a:off x="1771156" y="4026571"/>
            <a:ext cx="983904" cy="1016154"/>
          </a:xfrm>
          <a:prstGeom prst="rect">
            <a:avLst/>
          </a:prstGeom>
          <a:noFill/>
          <a:ln>
            <a:noFill/>
          </a:ln>
        </p:spPr>
      </p:pic>
      <p:pic>
        <p:nvPicPr>
          <p:cNvPr id="857" name="Google Shape;857;p31"/>
          <p:cNvPicPr preferRelativeResize="0"/>
          <p:nvPr/>
        </p:nvPicPr>
        <p:blipFill rotWithShape="1">
          <a:blip r:embed="rId6">
            <a:alphaModFix/>
          </a:blip>
          <a:srcRect/>
          <a:stretch/>
        </p:blipFill>
        <p:spPr>
          <a:xfrm>
            <a:off x="734670" y="1318412"/>
            <a:ext cx="1241570" cy="1184825"/>
          </a:xfrm>
          <a:prstGeom prst="rect">
            <a:avLst/>
          </a:prstGeom>
          <a:noFill/>
          <a:ln>
            <a:noFill/>
          </a:ln>
        </p:spPr>
      </p:pic>
      <p:pic>
        <p:nvPicPr>
          <p:cNvPr id="858" name="Google Shape;858;p31"/>
          <p:cNvPicPr preferRelativeResize="0"/>
          <p:nvPr/>
        </p:nvPicPr>
        <p:blipFill rotWithShape="1">
          <a:blip r:embed="rId7">
            <a:alphaModFix/>
          </a:blip>
          <a:srcRect/>
          <a:stretch/>
        </p:blipFill>
        <p:spPr>
          <a:xfrm>
            <a:off x="7019629" y="1248140"/>
            <a:ext cx="1313797" cy="1376712"/>
          </a:xfrm>
          <a:prstGeom prst="rect">
            <a:avLst/>
          </a:prstGeom>
          <a:noFill/>
          <a:ln>
            <a:noFill/>
          </a:ln>
        </p:spPr>
      </p:pic>
      <p:sp>
        <p:nvSpPr>
          <p:cNvPr id="859" name="Google Shape;859;p31"/>
          <p:cNvSpPr txBox="1"/>
          <p:nvPr/>
        </p:nvSpPr>
        <p:spPr>
          <a:xfrm>
            <a:off x="335998" y="2326917"/>
            <a:ext cx="294862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¿cómo?</a:t>
            </a:r>
            <a:endParaRPr/>
          </a:p>
        </p:txBody>
      </p:sp>
      <p:sp>
        <p:nvSpPr>
          <p:cNvPr id="860" name="Google Shape;860;p31"/>
          <p:cNvSpPr txBox="1"/>
          <p:nvPr/>
        </p:nvSpPr>
        <p:spPr>
          <a:xfrm>
            <a:off x="3264833" y="2283333"/>
            <a:ext cx="260872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¿quién?</a:t>
            </a:r>
            <a:endParaRPr/>
          </a:p>
        </p:txBody>
      </p:sp>
      <p:sp>
        <p:nvSpPr>
          <p:cNvPr id="861" name="Google Shape;861;p31"/>
          <p:cNvSpPr txBox="1"/>
          <p:nvPr/>
        </p:nvSpPr>
        <p:spPr>
          <a:xfrm>
            <a:off x="6533455" y="2283210"/>
            <a:ext cx="309023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¿dónde?</a:t>
            </a:r>
            <a:endParaRPr/>
          </a:p>
        </p:txBody>
      </p:sp>
      <p:sp>
        <p:nvSpPr>
          <p:cNvPr id="862" name="Google Shape;862;p31"/>
          <p:cNvSpPr txBox="1"/>
          <p:nvPr/>
        </p:nvSpPr>
        <p:spPr>
          <a:xfrm>
            <a:off x="1329248" y="4906741"/>
            <a:ext cx="233234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¿qué?</a:t>
            </a:r>
            <a:endParaRPr/>
          </a:p>
        </p:txBody>
      </p:sp>
      <p:sp>
        <p:nvSpPr>
          <p:cNvPr id="863" name="Google Shape;863;p31"/>
          <p:cNvSpPr txBox="1"/>
          <p:nvPr/>
        </p:nvSpPr>
        <p:spPr>
          <a:xfrm>
            <a:off x="7863444" y="4898849"/>
            <a:ext cx="31890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¿cuándo?</a:t>
            </a:r>
            <a:endParaRPr/>
          </a:p>
        </p:txBody>
      </p:sp>
      <p:sp>
        <p:nvSpPr>
          <p:cNvPr id="864" name="Google Shape;864;p31"/>
          <p:cNvSpPr txBox="1"/>
          <p:nvPr/>
        </p:nvSpPr>
        <p:spPr>
          <a:xfrm>
            <a:off x="960603" y="943758"/>
            <a:ext cx="13236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How?</a:t>
            </a:r>
            <a:endParaRPr/>
          </a:p>
        </p:txBody>
      </p:sp>
      <p:sp>
        <p:nvSpPr>
          <p:cNvPr id="865" name="Google Shape;865;p31"/>
          <p:cNvSpPr txBox="1"/>
          <p:nvPr/>
        </p:nvSpPr>
        <p:spPr>
          <a:xfrm>
            <a:off x="3866680" y="943758"/>
            <a:ext cx="10672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Who?</a:t>
            </a:r>
            <a:endParaRPr/>
          </a:p>
        </p:txBody>
      </p:sp>
      <p:sp>
        <p:nvSpPr>
          <p:cNvPr id="866" name="Google Shape;866;p31"/>
          <p:cNvSpPr txBox="1"/>
          <p:nvPr/>
        </p:nvSpPr>
        <p:spPr>
          <a:xfrm>
            <a:off x="7168074" y="998665"/>
            <a:ext cx="15521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Where?</a:t>
            </a:r>
            <a:endParaRPr/>
          </a:p>
        </p:txBody>
      </p:sp>
      <p:sp>
        <p:nvSpPr>
          <p:cNvPr id="867" name="Google Shape;867;p31"/>
          <p:cNvSpPr txBox="1"/>
          <p:nvPr/>
        </p:nvSpPr>
        <p:spPr>
          <a:xfrm>
            <a:off x="1671834" y="3604815"/>
            <a:ext cx="12605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What?</a:t>
            </a:r>
            <a:endParaRPr/>
          </a:p>
        </p:txBody>
      </p:sp>
      <p:sp>
        <p:nvSpPr>
          <p:cNvPr id="868" name="Google Shape;868;p31"/>
          <p:cNvSpPr txBox="1"/>
          <p:nvPr/>
        </p:nvSpPr>
        <p:spPr>
          <a:xfrm>
            <a:off x="8456240" y="3539205"/>
            <a:ext cx="130182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When?</a:t>
            </a:r>
            <a:endParaRPr/>
          </a:p>
        </p:txBody>
      </p:sp>
      <p:sp>
        <p:nvSpPr>
          <p:cNvPr id="869" name="Google Shape;869;p31"/>
          <p:cNvSpPr txBox="1"/>
          <p:nvPr/>
        </p:nvSpPr>
        <p:spPr>
          <a:xfrm>
            <a:off x="273924" y="1157067"/>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1</a:t>
            </a:r>
            <a:endParaRPr/>
          </a:p>
        </p:txBody>
      </p:sp>
      <p:sp>
        <p:nvSpPr>
          <p:cNvPr id="870" name="Google Shape;870;p31"/>
          <p:cNvSpPr txBox="1"/>
          <p:nvPr/>
        </p:nvSpPr>
        <p:spPr>
          <a:xfrm>
            <a:off x="4492748" y="3566717"/>
            <a:ext cx="3490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How many?</a:t>
            </a:r>
            <a:endParaRPr/>
          </a:p>
        </p:txBody>
      </p:sp>
      <p:sp>
        <p:nvSpPr>
          <p:cNvPr id="871" name="Google Shape;871;p31"/>
          <p:cNvSpPr txBox="1"/>
          <p:nvPr/>
        </p:nvSpPr>
        <p:spPr>
          <a:xfrm>
            <a:off x="3892354" y="4906741"/>
            <a:ext cx="37403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¿cuánto/a?</a:t>
            </a:r>
            <a:endParaRPr/>
          </a:p>
        </p:txBody>
      </p:sp>
      <p:sp>
        <p:nvSpPr>
          <p:cNvPr id="872" name="Google Shape;872;p31"/>
          <p:cNvSpPr txBox="1"/>
          <p:nvPr/>
        </p:nvSpPr>
        <p:spPr>
          <a:xfrm>
            <a:off x="10183115" y="1017307"/>
            <a:ext cx="3490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u="none" strike="noStrike" cap="none">
                <a:solidFill>
                  <a:srgbClr val="002060"/>
                </a:solidFill>
                <a:latin typeface="Century Gothic"/>
                <a:ea typeface="Century Gothic"/>
                <a:cs typeface="Century Gothic"/>
                <a:sym typeface="Century Gothic"/>
              </a:rPr>
              <a:t>Which?</a:t>
            </a:r>
            <a:endParaRPr/>
          </a:p>
        </p:txBody>
      </p:sp>
      <p:sp>
        <p:nvSpPr>
          <p:cNvPr id="873" name="Google Shape;873;p31"/>
          <p:cNvSpPr txBox="1"/>
          <p:nvPr/>
        </p:nvSpPr>
        <p:spPr>
          <a:xfrm>
            <a:off x="10005941" y="2237049"/>
            <a:ext cx="217638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4000"/>
              <a:buFont typeface="Century Gothic"/>
              <a:buNone/>
            </a:pPr>
            <a:r>
              <a:rPr lang="en-GB" sz="4000" b="1" i="0" u="none" strike="noStrike" cap="none">
                <a:solidFill>
                  <a:srgbClr val="002060"/>
                </a:solidFill>
                <a:latin typeface="Century Gothic"/>
                <a:ea typeface="Century Gothic"/>
                <a:cs typeface="Century Gothic"/>
                <a:sym typeface="Century Gothic"/>
              </a:rPr>
              <a:t>¿cuál?</a:t>
            </a:r>
            <a:endParaRPr/>
          </a:p>
        </p:txBody>
      </p:sp>
      <p:sp>
        <p:nvSpPr>
          <p:cNvPr id="874" name="Google Shape;874;p31"/>
          <p:cNvSpPr txBox="1"/>
          <p:nvPr/>
        </p:nvSpPr>
        <p:spPr>
          <a:xfrm>
            <a:off x="11123252" y="450660"/>
            <a:ext cx="177927" cy="9280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00"/>
              <a:buFont typeface="Century Gothic"/>
              <a:buNone/>
            </a:pPr>
            <a:r>
              <a:rPr lang="en-GB" sz="100" b="1" i="0" u="none" strike="noStrike" cap="none">
                <a:solidFill>
                  <a:srgbClr val="FFFFFF"/>
                </a:solidFill>
                <a:latin typeface="Century Gothic"/>
                <a:ea typeface="Century Gothic"/>
                <a:cs typeface="Century Gothic"/>
                <a:sym typeface="Century Gothic"/>
              </a:rPr>
              <a:t>hablar</a:t>
            </a:r>
            <a:endParaRPr sz="100" b="0" i="0" u="none" strike="noStrike" cap="none">
              <a:solidFill>
                <a:srgbClr val="1F3864"/>
              </a:solidFill>
              <a:latin typeface="Century Gothic"/>
              <a:ea typeface="Century Gothic"/>
              <a:cs typeface="Century Gothic"/>
              <a:sym typeface="Century Gothic"/>
            </a:endParaRPr>
          </a:p>
        </p:txBody>
      </p:sp>
      <p:pic>
        <p:nvPicPr>
          <p:cNvPr id="875" name="Google Shape;875;p31"/>
          <p:cNvPicPr preferRelativeResize="0"/>
          <p:nvPr/>
        </p:nvPicPr>
        <p:blipFill rotWithShape="1">
          <a:blip r:embed="rId8">
            <a:alphaModFix/>
          </a:blip>
          <a:srcRect/>
          <a:stretch/>
        </p:blipFill>
        <p:spPr>
          <a:xfrm>
            <a:off x="10419690" y="1362865"/>
            <a:ext cx="1159795" cy="1065329"/>
          </a:xfrm>
          <a:prstGeom prst="rect">
            <a:avLst/>
          </a:prstGeom>
          <a:noFill/>
          <a:ln>
            <a:noFill/>
          </a:ln>
        </p:spPr>
      </p:pic>
      <p:pic>
        <p:nvPicPr>
          <p:cNvPr id="876" name="Google Shape;876;p31"/>
          <p:cNvPicPr preferRelativeResize="0"/>
          <p:nvPr/>
        </p:nvPicPr>
        <p:blipFill rotWithShape="1">
          <a:blip r:embed="rId9">
            <a:alphaModFix/>
          </a:blip>
          <a:srcRect/>
          <a:stretch/>
        </p:blipFill>
        <p:spPr>
          <a:xfrm>
            <a:off x="4601666" y="3954978"/>
            <a:ext cx="1582672" cy="1064918"/>
          </a:xfrm>
          <a:prstGeom prst="rect">
            <a:avLst/>
          </a:prstGeom>
          <a:noFill/>
          <a:ln>
            <a:noFill/>
          </a:ln>
        </p:spPr>
      </p:pic>
      <p:sp>
        <p:nvSpPr>
          <p:cNvPr id="877" name="Google Shape;877;p31"/>
          <p:cNvSpPr/>
          <p:nvPr/>
        </p:nvSpPr>
        <p:spPr>
          <a:xfrm>
            <a:off x="10886998" y="258166"/>
            <a:ext cx="1041145"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sp>
        <p:nvSpPr>
          <p:cNvPr id="878" name="Google Shape;878;p31"/>
          <p:cNvSpPr/>
          <p:nvPr/>
        </p:nvSpPr>
        <p:spPr>
          <a:xfrm>
            <a:off x="3011551" y="1160285"/>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79" name="Google Shape;879;p31"/>
          <p:cNvSpPr txBox="1"/>
          <p:nvPr/>
        </p:nvSpPr>
        <p:spPr>
          <a:xfrm>
            <a:off x="3011552" y="1160285"/>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2</a:t>
            </a:r>
            <a:endParaRPr/>
          </a:p>
        </p:txBody>
      </p:sp>
      <p:sp>
        <p:nvSpPr>
          <p:cNvPr id="880" name="Google Shape;880;p31"/>
          <p:cNvSpPr/>
          <p:nvPr/>
        </p:nvSpPr>
        <p:spPr>
          <a:xfrm>
            <a:off x="6389018" y="1151138"/>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1" name="Google Shape;881;p31"/>
          <p:cNvSpPr txBox="1"/>
          <p:nvPr/>
        </p:nvSpPr>
        <p:spPr>
          <a:xfrm>
            <a:off x="6389019" y="1151138"/>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3</a:t>
            </a:r>
            <a:endParaRPr/>
          </a:p>
        </p:txBody>
      </p:sp>
      <p:sp>
        <p:nvSpPr>
          <p:cNvPr id="882" name="Google Shape;882;p31"/>
          <p:cNvSpPr/>
          <p:nvPr/>
        </p:nvSpPr>
        <p:spPr>
          <a:xfrm>
            <a:off x="9729815" y="1151138"/>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3" name="Google Shape;883;p31"/>
          <p:cNvSpPr txBox="1"/>
          <p:nvPr/>
        </p:nvSpPr>
        <p:spPr>
          <a:xfrm>
            <a:off x="9729815" y="1130964"/>
            <a:ext cx="42241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4</a:t>
            </a:r>
            <a:endParaRPr/>
          </a:p>
        </p:txBody>
      </p:sp>
      <p:sp>
        <p:nvSpPr>
          <p:cNvPr id="884" name="Google Shape;884;p31"/>
          <p:cNvSpPr/>
          <p:nvPr/>
        </p:nvSpPr>
        <p:spPr>
          <a:xfrm>
            <a:off x="647793" y="3993998"/>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5" name="Google Shape;885;p31"/>
          <p:cNvSpPr txBox="1"/>
          <p:nvPr/>
        </p:nvSpPr>
        <p:spPr>
          <a:xfrm>
            <a:off x="647794" y="3993998"/>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5</a:t>
            </a:r>
            <a:endParaRPr/>
          </a:p>
        </p:txBody>
      </p:sp>
      <p:sp>
        <p:nvSpPr>
          <p:cNvPr id="886" name="Google Shape;886;p31"/>
          <p:cNvSpPr/>
          <p:nvPr/>
        </p:nvSpPr>
        <p:spPr>
          <a:xfrm>
            <a:off x="3758846" y="3996566"/>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7" name="Google Shape;887;p31"/>
          <p:cNvSpPr txBox="1"/>
          <p:nvPr/>
        </p:nvSpPr>
        <p:spPr>
          <a:xfrm>
            <a:off x="3758847" y="3996566"/>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6</a:t>
            </a:r>
            <a:endParaRPr/>
          </a:p>
        </p:txBody>
      </p:sp>
      <p:sp>
        <p:nvSpPr>
          <p:cNvPr id="888" name="Google Shape;888;p31"/>
          <p:cNvSpPr/>
          <p:nvPr/>
        </p:nvSpPr>
        <p:spPr>
          <a:xfrm>
            <a:off x="7050763" y="3976152"/>
            <a:ext cx="438366" cy="447744"/>
          </a:xfrm>
          <a:prstGeom prst="roundRect">
            <a:avLst>
              <a:gd name="adj"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9" name="Google Shape;889;p31"/>
          <p:cNvSpPr txBox="1"/>
          <p:nvPr/>
        </p:nvSpPr>
        <p:spPr>
          <a:xfrm>
            <a:off x="7050764" y="3976152"/>
            <a:ext cx="4383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7</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3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896" name="Google Shape;896;p32"/>
          <p:cNvSpPr txBox="1">
            <a:spLocks noGrp="1"/>
          </p:cNvSpPr>
          <p:nvPr>
            <p:ph type="title"/>
          </p:nvPr>
        </p:nvSpPr>
        <p:spPr>
          <a:xfrm>
            <a:off x="92682" y="265404"/>
            <a:ext cx="5715000" cy="7871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Question intonation</a:t>
            </a:r>
            <a:endParaRPr sz="3600"/>
          </a:p>
        </p:txBody>
      </p:sp>
      <p:sp>
        <p:nvSpPr>
          <p:cNvPr id="897" name="Google Shape;897;p32"/>
          <p:cNvSpPr txBox="1"/>
          <p:nvPr/>
        </p:nvSpPr>
        <p:spPr>
          <a:xfrm>
            <a:off x="526402" y="1284094"/>
            <a:ext cx="98933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Remember that to ask a question in Spanish, you use the same verb, but with raised intonation. </a:t>
            </a:r>
            <a:endParaRPr/>
          </a:p>
          <a:p>
            <a:pPr marL="0" marR="0" lvl="0" indent="0" algn="l" rtl="0">
              <a:spcBef>
                <a:spcPts val="0"/>
              </a:spcBef>
              <a:spcAft>
                <a:spcPts val="0"/>
              </a:spcAft>
              <a:buNone/>
            </a:pPr>
            <a:endParaRPr sz="240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Listen and compare:</a:t>
            </a:r>
            <a:endParaRPr/>
          </a:p>
        </p:txBody>
      </p:sp>
      <p:sp>
        <p:nvSpPr>
          <p:cNvPr id="898" name="Google Shape;898;p32">
            <a:hlinkClick r:id="" action="ppaction://noaction">
              <a:snd r:embed="rId4" name="comiste algo.wav"/>
            </a:hlinkClick>
          </p:cNvPr>
          <p:cNvSpPr/>
          <p:nvPr/>
        </p:nvSpPr>
        <p:spPr>
          <a:xfrm>
            <a:off x="515762" y="32451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899" name="Google Shape;899;p32">
            <a:hlinkClick r:id="" action="ppaction://noaction">
              <a:snd r:embed="rId5" name="%C2%BFComiste algo_.wav"/>
            </a:hlinkClick>
          </p:cNvPr>
          <p:cNvSpPr/>
          <p:nvPr/>
        </p:nvSpPr>
        <p:spPr>
          <a:xfrm>
            <a:off x="515761" y="39786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900" name="Google Shape;900;p32"/>
          <p:cNvSpPr txBox="1"/>
          <p:nvPr/>
        </p:nvSpPr>
        <p:spPr>
          <a:xfrm>
            <a:off x="1152878" y="3234217"/>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Comiste algo. </a:t>
            </a:r>
            <a:endParaRPr/>
          </a:p>
        </p:txBody>
      </p:sp>
      <p:sp>
        <p:nvSpPr>
          <p:cNvPr id="901" name="Google Shape;901;p32"/>
          <p:cNvSpPr txBox="1"/>
          <p:nvPr/>
        </p:nvSpPr>
        <p:spPr>
          <a:xfrm>
            <a:off x="1101371" y="3978617"/>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a:t>
            </a:r>
            <a:r>
              <a:rPr lang="en-GB" sz="2400">
                <a:solidFill>
                  <a:srgbClr val="002060"/>
                </a:solidFill>
                <a:latin typeface="Century Gothic"/>
                <a:ea typeface="Century Gothic"/>
                <a:cs typeface="Century Gothic"/>
                <a:sym typeface="Century Gothic"/>
              </a:rPr>
              <a:t>Comiste algo</a:t>
            </a:r>
            <a:r>
              <a:rPr lang="en-GB" sz="2400" b="1">
                <a:solidFill>
                  <a:srgbClr val="002060"/>
                </a:solidFill>
                <a:latin typeface="Century Gothic"/>
                <a:ea typeface="Century Gothic"/>
                <a:cs typeface="Century Gothic"/>
                <a:sym typeface="Century Gothic"/>
              </a:rPr>
              <a:t>? </a:t>
            </a:r>
            <a:endParaRPr/>
          </a:p>
        </p:txBody>
      </p:sp>
      <p:sp>
        <p:nvSpPr>
          <p:cNvPr id="902" name="Google Shape;902;p32"/>
          <p:cNvSpPr txBox="1"/>
          <p:nvPr/>
        </p:nvSpPr>
        <p:spPr>
          <a:xfrm>
            <a:off x="5919611" y="3198167"/>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You ate something.</a:t>
            </a:r>
            <a:endParaRPr/>
          </a:p>
        </p:txBody>
      </p:sp>
      <p:sp>
        <p:nvSpPr>
          <p:cNvPr id="903" name="Google Shape;903;p32"/>
          <p:cNvSpPr txBox="1"/>
          <p:nvPr/>
        </p:nvSpPr>
        <p:spPr>
          <a:xfrm>
            <a:off x="5919611" y="3978617"/>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Did you eat something?</a:t>
            </a:r>
            <a:endParaRPr/>
          </a:p>
        </p:txBody>
      </p:sp>
      <p:sp>
        <p:nvSpPr>
          <p:cNvPr id="904" name="Google Shape;904;p32"/>
          <p:cNvSpPr/>
          <p:nvPr/>
        </p:nvSpPr>
        <p:spPr>
          <a:xfrm>
            <a:off x="5807682" y="3919183"/>
            <a:ext cx="1447800" cy="612265"/>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5" name="Google Shape;905;p32"/>
          <p:cNvSpPr/>
          <p:nvPr/>
        </p:nvSpPr>
        <p:spPr>
          <a:xfrm>
            <a:off x="6942529" y="5311898"/>
            <a:ext cx="5093252" cy="952501"/>
          </a:xfrm>
          <a:prstGeom prst="wedgeRoundRectCallout">
            <a:avLst>
              <a:gd name="adj1" fmla="val -39911"/>
              <a:gd name="adj2" fmla="val -66559"/>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Notice how in English we use the verb ‘</a:t>
            </a:r>
            <a:r>
              <a:rPr lang="en-GB" sz="2000" b="1">
                <a:solidFill>
                  <a:schemeClr val="lt1"/>
                </a:solidFill>
                <a:latin typeface="Century Gothic"/>
                <a:ea typeface="Century Gothic"/>
                <a:cs typeface="Century Gothic"/>
                <a:sym typeface="Century Gothic"/>
              </a:rPr>
              <a:t>did</a:t>
            </a:r>
            <a:r>
              <a:rPr lang="en-GB" sz="2000">
                <a:solidFill>
                  <a:schemeClr val="lt1"/>
                </a:solidFill>
                <a:latin typeface="Century Gothic"/>
                <a:ea typeface="Century Gothic"/>
                <a:cs typeface="Century Gothic"/>
                <a:sym typeface="Century Gothic"/>
              </a:rPr>
              <a:t>’ to ask these questions in the </a:t>
            </a:r>
            <a:r>
              <a:rPr lang="en-GB" sz="2000" b="1">
                <a:solidFill>
                  <a:schemeClr val="lt1"/>
                </a:solidFill>
                <a:latin typeface="Century Gothic"/>
                <a:ea typeface="Century Gothic"/>
                <a:cs typeface="Century Gothic"/>
                <a:sym typeface="Century Gothic"/>
              </a:rPr>
              <a:t>past</a:t>
            </a:r>
            <a:r>
              <a:rPr lang="en-GB" sz="2000">
                <a:solidFill>
                  <a:schemeClr val="lt1"/>
                </a:solidFill>
                <a:latin typeface="Century Gothic"/>
                <a:ea typeface="Century Gothic"/>
                <a:cs typeface="Century Gothic"/>
                <a:sym typeface="Century Gothic"/>
              </a:rPr>
              <a:t>.</a:t>
            </a:r>
            <a:endParaRPr/>
          </a:p>
        </p:txBody>
      </p:sp>
      <p:sp>
        <p:nvSpPr>
          <p:cNvPr id="906" name="Google Shape;906;p32"/>
          <p:cNvSpPr txBox="1"/>
          <p:nvPr/>
        </p:nvSpPr>
        <p:spPr>
          <a:xfrm>
            <a:off x="1152878" y="4725714"/>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a:t>
            </a:r>
            <a:r>
              <a:rPr lang="en-GB" sz="2400">
                <a:solidFill>
                  <a:srgbClr val="002060"/>
                </a:solidFill>
                <a:latin typeface="Century Gothic"/>
                <a:ea typeface="Century Gothic"/>
                <a:cs typeface="Century Gothic"/>
                <a:sym typeface="Century Gothic"/>
              </a:rPr>
              <a:t>Qué comiste</a:t>
            </a:r>
            <a:r>
              <a:rPr lang="en-GB" sz="2400" b="1">
                <a:solidFill>
                  <a:srgbClr val="002060"/>
                </a:solidFill>
                <a:latin typeface="Century Gothic"/>
                <a:ea typeface="Century Gothic"/>
                <a:cs typeface="Century Gothic"/>
                <a:sym typeface="Century Gothic"/>
              </a:rPr>
              <a:t>? </a:t>
            </a:r>
            <a:endParaRPr/>
          </a:p>
        </p:txBody>
      </p:sp>
      <p:sp>
        <p:nvSpPr>
          <p:cNvPr id="907" name="Google Shape;907;p32">
            <a:hlinkClick r:id="" action="ppaction://noaction">
              <a:snd r:embed="rId6" name="%C2%BFque%CC%81 comiste_.wav"/>
            </a:hlinkClick>
          </p:cNvPr>
          <p:cNvSpPr/>
          <p:nvPr/>
        </p:nvSpPr>
        <p:spPr>
          <a:xfrm>
            <a:off x="526402" y="471494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sz="2000" b="1">
              <a:solidFill>
                <a:schemeClr val="lt1"/>
              </a:solidFill>
              <a:latin typeface="Century Gothic"/>
              <a:ea typeface="Century Gothic"/>
              <a:cs typeface="Century Gothic"/>
              <a:sym typeface="Century Gothic"/>
            </a:endParaRPr>
          </a:p>
        </p:txBody>
      </p:sp>
      <p:sp>
        <p:nvSpPr>
          <p:cNvPr id="908" name="Google Shape;908;p32"/>
          <p:cNvSpPr txBox="1"/>
          <p:nvPr/>
        </p:nvSpPr>
        <p:spPr>
          <a:xfrm>
            <a:off x="5919611" y="4699633"/>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What did you eat?</a:t>
            </a:r>
            <a:endParaRPr/>
          </a:p>
        </p:txBody>
      </p:sp>
      <p:sp>
        <p:nvSpPr>
          <p:cNvPr id="909" name="Google Shape;909;p32"/>
          <p:cNvSpPr/>
          <p:nvPr/>
        </p:nvSpPr>
        <p:spPr>
          <a:xfrm>
            <a:off x="5971824" y="4590882"/>
            <a:ext cx="1447800" cy="721016"/>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0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33"/>
          <p:cNvSpPr/>
          <p:nvPr/>
        </p:nvSpPr>
        <p:spPr>
          <a:xfrm>
            <a:off x="9533965" y="241211"/>
            <a:ext cx="2433696" cy="463517"/>
          </a:xfrm>
          <a:prstGeom prst="roundRect">
            <a:avLst>
              <a:gd name="adj" fmla="val 16667"/>
            </a:avLst>
          </a:prstGeom>
          <a:solidFill>
            <a:srgbClr val="F664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Century Gothic"/>
              <a:ea typeface="Century Gothic"/>
              <a:cs typeface="Century Gothic"/>
              <a:sym typeface="Century Gothic"/>
            </a:endParaRPr>
          </a:p>
        </p:txBody>
      </p:sp>
      <p:graphicFrame>
        <p:nvGraphicFramePr>
          <p:cNvPr id="916" name="Google Shape;916;p33" descr="Table for exercises"/>
          <p:cNvGraphicFramePr/>
          <p:nvPr>
            <p:extLst>
              <p:ext uri="{D42A27DB-BD31-4B8C-83A1-F6EECF244321}">
                <p14:modId xmlns:p14="http://schemas.microsoft.com/office/powerpoint/2010/main" val="3220680357"/>
              </p:ext>
            </p:extLst>
          </p:nvPr>
        </p:nvGraphicFramePr>
        <p:xfrm>
          <a:off x="383750" y="1791939"/>
          <a:ext cx="8000000" cy="4482910"/>
        </p:xfrm>
        <a:graphic>
          <a:graphicData uri="http://schemas.openxmlformats.org/drawingml/2006/table">
            <a:tbl>
              <a:tblPr>
                <a:noFill/>
                <a:tableStyleId>{2D0D9263-2DD9-418B-9A50-119F8B62FFBD}</a:tableStyleId>
              </a:tblPr>
              <a:tblGrid>
                <a:gridCol w="4766975">
                  <a:extLst>
                    <a:ext uri="{9D8B030D-6E8A-4147-A177-3AD203B41FA5}">
                      <a16:colId xmlns:a16="http://schemas.microsoft.com/office/drawing/2014/main" val="20000"/>
                    </a:ext>
                  </a:extLst>
                </a:gridCol>
                <a:gridCol w="1122750">
                  <a:extLst>
                    <a:ext uri="{9D8B030D-6E8A-4147-A177-3AD203B41FA5}">
                      <a16:colId xmlns:a16="http://schemas.microsoft.com/office/drawing/2014/main" val="20001"/>
                    </a:ext>
                  </a:extLst>
                </a:gridCol>
                <a:gridCol w="1092525">
                  <a:extLst>
                    <a:ext uri="{9D8B030D-6E8A-4147-A177-3AD203B41FA5}">
                      <a16:colId xmlns:a16="http://schemas.microsoft.com/office/drawing/2014/main" val="20002"/>
                    </a:ext>
                  </a:extLst>
                </a:gridCol>
                <a:gridCol w="1017750">
                  <a:extLst>
                    <a:ext uri="{9D8B030D-6E8A-4147-A177-3AD203B41FA5}">
                      <a16:colId xmlns:a16="http://schemas.microsoft.com/office/drawing/2014/main" val="20003"/>
                    </a:ext>
                  </a:extLst>
                </a:gridCol>
              </a:tblGrid>
              <a:tr h="388475">
                <a:tc>
                  <a:txBody>
                    <a:bodyPr/>
                    <a:lstStyle/>
                    <a:p>
                      <a:pPr marL="0" marR="0" lvl="0" indent="0" algn="l" rtl="0">
                        <a:spcBef>
                          <a:spcPts val="0"/>
                        </a:spcBef>
                        <a:spcAft>
                          <a:spcPts val="0"/>
                        </a:spcAft>
                        <a:buClr>
                          <a:schemeClr val="dk1"/>
                        </a:buClr>
                        <a:buSzPts val="2000"/>
                        <a:buFont typeface="Century Gothic"/>
                        <a:buNone/>
                      </a:pPr>
                      <a:endParaRPr sz="2000" b="1" u="none" strike="noStrike" cap="none">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rPr>
                        <a:t>‘I’</a:t>
                      </a:r>
                      <a:endParaRPr sz="2000" b="1"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rPr>
                        <a:t>‘you’</a:t>
                      </a:r>
                      <a:endParaRPr sz="2000" b="1"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rPr>
                        <a:t>‘s/he’</a:t>
                      </a:r>
                      <a:endParaRPr sz="2000" b="1"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6556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rgbClr val="002060"/>
                          </a:solidFill>
                          <a:latin typeface="Century Gothic" panose="020B0502020202020204" pitchFamily="34" charset="0"/>
                        </a:rPr>
                        <a:t>1. ¿Dónde corrió?</a:t>
                      </a:r>
                      <a:endParaRPr sz="2200" b="0" u="none" strike="noStrike" cap="none">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701950">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rgbClr val="002060"/>
                          </a:solidFill>
                          <a:latin typeface="Century Gothic" panose="020B0502020202020204" pitchFamily="34" charset="0"/>
                        </a:rPr>
                        <a:t>2. ¿Cuándo recogí las entradas?</a:t>
                      </a:r>
                      <a:endParaRPr sz="2200" b="0" u="none" strike="noStrike" cap="none">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7470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rgbClr val="002060"/>
                          </a:solidFill>
                          <a:latin typeface="Century Gothic" panose="020B0502020202020204" pitchFamily="34" charset="0"/>
                        </a:rPr>
                        <a:t>3. ¿Cuántos billetes decidiste comprar?</a:t>
                      </a:r>
                      <a:endParaRPr sz="2200" b="0" u="none" strike="noStrike" cap="none">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6556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rgbClr val="002060"/>
                          </a:solidFill>
                          <a:latin typeface="Century Gothic" panose="020B0502020202020204" pitchFamily="34" charset="0"/>
                        </a:rPr>
                        <a:t>4. ¿Por qué cogiste un barco?</a:t>
                      </a:r>
                      <a:endParaRPr sz="2200" b="0" u="none" strike="noStrike" cap="none">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6556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a:solidFill>
                            <a:srgbClr val="002060"/>
                          </a:solidFill>
                          <a:latin typeface="Century Gothic" panose="020B0502020202020204" pitchFamily="34" charset="0"/>
                        </a:rPr>
                        <a:t>5. ¿Qué perdí?</a:t>
                      </a:r>
                      <a:endParaRPr sz="2200" b="0" u="none" strike="noStrike" cap="none">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655675">
                <a:tc>
                  <a:txBody>
                    <a:bodyPr/>
                    <a:lstStyle/>
                    <a:p>
                      <a:pPr marL="0" marR="0" lvl="0" indent="0" algn="l" rtl="0">
                        <a:spcBef>
                          <a:spcPts val="0"/>
                        </a:spcBef>
                        <a:spcAft>
                          <a:spcPts val="0"/>
                        </a:spcAft>
                        <a:buClr>
                          <a:srgbClr val="002060"/>
                        </a:buClr>
                        <a:buSzPts val="2200"/>
                        <a:buFont typeface="Century Gothic"/>
                        <a:buNone/>
                      </a:pPr>
                      <a:r>
                        <a:rPr lang="en-GB" sz="2200" b="0" u="none" strike="noStrike" cap="none" dirty="0">
                          <a:solidFill>
                            <a:srgbClr val="002060"/>
                          </a:solidFill>
                          <a:latin typeface="Century Gothic" panose="020B0502020202020204" pitchFamily="34" charset="0"/>
                        </a:rPr>
                        <a:t>6. ¿</a:t>
                      </a:r>
                      <a:r>
                        <a:rPr lang="en-GB" sz="2200" b="0" u="none" strike="noStrike" cap="none" dirty="0" err="1">
                          <a:solidFill>
                            <a:srgbClr val="002060"/>
                          </a:solidFill>
                          <a:latin typeface="Century Gothic" panose="020B0502020202020204" pitchFamily="34" charset="0"/>
                        </a:rPr>
                        <a:t>Quién</a:t>
                      </a:r>
                      <a:r>
                        <a:rPr lang="en-GB" sz="2200" b="0" u="none" strike="noStrike" cap="none" dirty="0">
                          <a:solidFill>
                            <a:srgbClr val="002060"/>
                          </a:solidFill>
                          <a:latin typeface="Century Gothic" panose="020B0502020202020204" pitchFamily="34" charset="0"/>
                        </a:rPr>
                        <a:t> </a:t>
                      </a:r>
                      <a:r>
                        <a:rPr lang="en-GB" sz="2200" b="0" u="none" strike="noStrike" cap="none" dirty="0" err="1">
                          <a:solidFill>
                            <a:srgbClr val="002060"/>
                          </a:solidFill>
                          <a:latin typeface="Century Gothic" panose="020B0502020202020204" pitchFamily="34" charset="0"/>
                        </a:rPr>
                        <a:t>salió</a:t>
                      </a:r>
                      <a:r>
                        <a:rPr lang="en-GB" sz="2200" b="0" u="none" strike="noStrike" cap="none" dirty="0">
                          <a:solidFill>
                            <a:srgbClr val="002060"/>
                          </a:solidFill>
                          <a:latin typeface="Century Gothic" panose="020B0502020202020204" pitchFamily="34" charset="0"/>
                        </a:rPr>
                        <a:t> a la plaza?</a:t>
                      </a:r>
                      <a:endParaRPr sz="2200" b="0" u="none" strike="noStrike" cap="none"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200"/>
                        <a:buFont typeface="Century Gothic"/>
                        <a:buNone/>
                      </a:pPr>
                      <a:endParaRPr sz="2200" u="none" strike="noStrike" cap="none"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917" name="Google Shape;917;p33"/>
          <p:cNvSpPr txBox="1"/>
          <p:nvPr/>
        </p:nvSpPr>
        <p:spPr>
          <a:xfrm>
            <a:off x="300331" y="547484"/>
            <a:ext cx="1023550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i="0" u="none" strike="noStrike" cap="none">
                <a:solidFill>
                  <a:srgbClr val="002060"/>
                </a:solidFill>
                <a:latin typeface="Century Gothic"/>
                <a:ea typeface="Century Gothic"/>
                <a:cs typeface="Century Gothic"/>
                <a:sym typeface="Century Gothic"/>
              </a:rPr>
              <a:t>Lee las preguntas. ¿Es la primera, la segunda o la tercera persona?</a:t>
            </a:r>
            <a:endParaRPr sz="2200" i="0" u="none" strike="noStrike" cap="none">
              <a:solidFill>
                <a:srgbClr val="002060"/>
              </a:solidFill>
              <a:latin typeface="Century Gothic"/>
              <a:ea typeface="Century Gothic"/>
              <a:cs typeface="Century Gothic"/>
              <a:sym typeface="Century Gothic"/>
            </a:endParaRPr>
          </a:p>
        </p:txBody>
      </p:sp>
      <p:sp>
        <p:nvSpPr>
          <p:cNvPr id="918" name="Google Shape;918;p33"/>
          <p:cNvSpPr txBox="1">
            <a:spLocks noGrp="1"/>
          </p:cNvSpPr>
          <p:nvPr>
            <p:ph type="title"/>
          </p:nvPr>
        </p:nvSpPr>
        <p:spPr>
          <a:xfrm>
            <a:off x="9387923" y="288568"/>
            <a:ext cx="2804077" cy="40091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leer / escuchar</a:t>
            </a:r>
            <a:endParaRPr sz="2000"/>
          </a:p>
        </p:txBody>
      </p:sp>
      <p:pic>
        <p:nvPicPr>
          <p:cNvPr id="919" name="Google Shape;919;p33" descr="green checkmark"/>
          <p:cNvPicPr preferRelativeResize="0"/>
          <p:nvPr/>
        </p:nvPicPr>
        <p:blipFill rotWithShape="1">
          <a:blip r:embed="rId3">
            <a:alphaModFix/>
          </a:blip>
          <a:srcRect/>
          <a:stretch/>
        </p:blipFill>
        <p:spPr>
          <a:xfrm>
            <a:off x="7685468" y="2327524"/>
            <a:ext cx="395334" cy="411807"/>
          </a:xfrm>
          <a:prstGeom prst="rect">
            <a:avLst/>
          </a:prstGeom>
          <a:noFill/>
          <a:ln>
            <a:noFill/>
          </a:ln>
        </p:spPr>
      </p:pic>
      <p:pic>
        <p:nvPicPr>
          <p:cNvPr id="920" name="Google Shape;920;p33" descr="green checkmark"/>
          <p:cNvPicPr preferRelativeResize="0"/>
          <p:nvPr/>
        </p:nvPicPr>
        <p:blipFill rotWithShape="1">
          <a:blip r:embed="rId3">
            <a:alphaModFix/>
          </a:blip>
          <a:srcRect/>
          <a:stretch/>
        </p:blipFill>
        <p:spPr>
          <a:xfrm>
            <a:off x="5588619" y="3028635"/>
            <a:ext cx="395334" cy="411807"/>
          </a:xfrm>
          <a:prstGeom prst="rect">
            <a:avLst/>
          </a:prstGeom>
          <a:noFill/>
          <a:ln>
            <a:noFill/>
          </a:ln>
        </p:spPr>
      </p:pic>
      <p:pic>
        <p:nvPicPr>
          <p:cNvPr id="921" name="Google Shape;921;p33" descr="green checkmark"/>
          <p:cNvPicPr preferRelativeResize="0"/>
          <p:nvPr/>
        </p:nvPicPr>
        <p:blipFill rotWithShape="1">
          <a:blip r:embed="rId3">
            <a:alphaModFix/>
          </a:blip>
          <a:srcRect/>
          <a:stretch/>
        </p:blipFill>
        <p:spPr>
          <a:xfrm>
            <a:off x="6565900" y="3720025"/>
            <a:ext cx="395334" cy="411807"/>
          </a:xfrm>
          <a:prstGeom prst="rect">
            <a:avLst/>
          </a:prstGeom>
          <a:noFill/>
          <a:ln>
            <a:noFill/>
          </a:ln>
        </p:spPr>
      </p:pic>
      <p:pic>
        <p:nvPicPr>
          <p:cNvPr id="922" name="Google Shape;922;p33" descr="green checkmark"/>
          <p:cNvPicPr preferRelativeResize="0"/>
          <p:nvPr/>
        </p:nvPicPr>
        <p:blipFill rotWithShape="1">
          <a:blip r:embed="rId3">
            <a:alphaModFix/>
          </a:blip>
          <a:srcRect/>
          <a:stretch/>
        </p:blipFill>
        <p:spPr>
          <a:xfrm>
            <a:off x="6565900" y="4413898"/>
            <a:ext cx="395334" cy="411807"/>
          </a:xfrm>
          <a:prstGeom prst="rect">
            <a:avLst/>
          </a:prstGeom>
          <a:noFill/>
          <a:ln>
            <a:noFill/>
          </a:ln>
        </p:spPr>
      </p:pic>
      <p:pic>
        <p:nvPicPr>
          <p:cNvPr id="923" name="Google Shape;923;p33" descr="green checkmark"/>
          <p:cNvPicPr preferRelativeResize="0"/>
          <p:nvPr/>
        </p:nvPicPr>
        <p:blipFill rotWithShape="1">
          <a:blip r:embed="rId3">
            <a:alphaModFix/>
          </a:blip>
          <a:srcRect/>
          <a:stretch/>
        </p:blipFill>
        <p:spPr>
          <a:xfrm>
            <a:off x="5588619" y="5107317"/>
            <a:ext cx="395334" cy="411807"/>
          </a:xfrm>
          <a:prstGeom prst="rect">
            <a:avLst/>
          </a:prstGeom>
          <a:noFill/>
          <a:ln>
            <a:noFill/>
          </a:ln>
        </p:spPr>
      </p:pic>
      <p:pic>
        <p:nvPicPr>
          <p:cNvPr id="924" name="Google Shape;924;p33" descr="green checkmark"/>
          <p:cNvPicPr preferRelativeResize="0"/>
          <p:nvPr/>
        </p:nvPicPr>
        <p:blipFill rotWithShape="1">
          <a:blip r:embed="rId3">
            <a:alphaModFix/>
          </a:blip>
          <a:srcRect/>
          <a:stretch/>
        </p:blipFill>
        <p:spPr>
          <a:xfrm>
            <a:off x="7746314" y="5747629"/>
            <a:ext cx="395334" cy="411807"/>
          </a:xfrm>
          <a:prstGeom prst="rect">
            <a:avLst/>
          </a:prstGeom>
          <a:noFill/>
          <a:ln>
            <a:noFill/>
          </a:ln>
        </p:spPr>
      </p:pic>
      <p:sp>
        <p:nvSpPr>
          <p:cNvPr id="925" name="Google Shape;925;p33"/>
          <p:cNvSpPr txBox="1"/>
          <p:nvPr/>
        </p:nvSpPr>
        <p:spPr>
          <a:xfrm>
            <a:off x="300331" y="956102"/>
            <a:ext cx="13750427"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i="0" u="none" strike="noStrike" cap="none">
                <a:solidFill>
                  <a:srgbClr val="002060"/>
                </a:solidFill>
                <a:latin typeface="Century Gothic"/>
                <a:ea typeface="Century Gothic"/>
                <a:cs typeface="Century Gothic"/>
                <a:sym typeface="Century Gothic"/>
              </a:rPr>
              <a:t>Luego escucha las respuestas. ¿Cuál es la pregunta correcta? </a:t>
            </a:r>
            <a:endParaRPr/>
          </a:p>
          <a:p>
            <a:pPr marL="0" marR="0" lvl="0" indent="0" algn="l" rtl="0">
              <a:lnSpc>
                <a:spcPct val="100000"/>
              </a:lnSpc>
              <a:spcBef>
                <a:spcPts val="0"/>
              </a:spcBef>
              <a:spcAft>
                <a:spcPts val="0"/>
              </a:spcAft>
              <a:buClr>
                <a:srgbClr val="002060"/>
              </a:buClr>
              <a:buSzPts val="2200"/>
              <a:buFont typeface="Century Gothic"/>
              <a:buNone/>
            </a:pPr>
            <a:r>
              <a:rPr lang="en-GB" sz="2200" i="0" u="none" strike="noStrike" cap="none">
                <a:solidFill>
                  <a:srgbClr val="002060"/>
                </a:solidFill>
                <a:latin typeface="Century Gothic"/>
                <a:ea typeface="Century Gothic"/>
                <a:cs typeface="Century Gothic"/>
                <a:sym typeface="Century Gothic"/>
              </a:rPr>
              <a:t>Escribe el número (e.g. pregunta 3, pregunta 5).</a:t>
            </a:r>
            <a:endParaRPr sz="2200" i="0" u="none" strike="noStrike" cap="none">
              <a:solidFill>
                <a:srgbClr val="002060"/>
              </a:solidFill>
              <a:latin typeface="Century Gothic"/>
              <a:ea typeface="Century Gothic"/>
              <a:cs typeface="Century Gothic"/>
              <a:sym typeface="Century Gothic"/>
            </a:endParaRPr>
          </a:p>
        </p:txBody>
      </p:sp>
      <p:graphicFrame>
        <p:nvGraphicFramePr>
          <p:cNvPr id="926" name="Google Shape;926;p33" descr="Table for exercises"/>
          <p:cNvGraphicFramePr/>
          <p:nvPr/>
        </p:nvGraphicFramePr>
        <p:xfrm>
          <a:off x="8515309" y="1783722"/>
          <a:ext cx="3260275" cy="4491100"/>
        </p:xfrm>
        <a:graphic>
          <a:graphicData uri="http://schemas.openxmlformats.org/drawingml/2006/table">
            <a:tbl>
              <a:tblPr>
                <a:noFill/>
                <a:tableStyleId>{2D0D9263-2DD9-418B-9A50-119F8B62FFBD}</a:tableStyleId>
              </a:tblPr>
              <a:tblGrid>
                <a:gridCol w="3260275">
                  <a:extLst>
                    <a:ext uri="{9D8B030D-6E8A-4147-A177-3AD203B41FA5}">
                      <a16:colId xmlns:a16="http://schemas.microsoft.com/office/drawing/2014/main" val="20000"/>
                    </a:ext>
                  </a:extLst>
                </a:gridCol>
              </a:tblGrid>
              <a:tr h="390250">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rPr>
                        <a:t>Respuestas</a:t>
                      </a:r>
                      <a:endParaRPr sz="2000" b="1"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682475">
                <a:tc>
                  <a:txBody>
                    <a:bodyPr/>
                    <a:lstStyle/>
                    <a:p>
                      <a:pPr marL="457200" marR="0" lvl="0" indent="-330200" algn="l"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682475">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927" name="Google Shape;927;p33">
            <a:hlinkClick r:id="" action="ppaction://noaction">
              <a:snd r:embed="rId4" name="El doce de julio.wav"/>
            </a:hlinkClick>
          </p:cNvPr>
          <p:cNvSpPr/>
          <p:nvPr/>
        </p:nvSpPr>
        <p:spPr>
          <a:xfrm>
            <a:off x="8642932" y="229645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A</a:t>
            </a:r>
            <a:endParaRPr/>
          </a:p>
        </p:txBody>
      </p:sp>
      <p:sp>
        <p:nvSpPr>
          <p:cNvPr id="928" name="Google Shape;928;p33">
            <a:hlinkClick r:id="" action="ppaction://noaction">
              <a:snd r:embed="rId5" name="La entrada para el concierto.wav"/>
            </a:hlinkClick>
          </p:cNvPr>
          <p:cNvSpPr/>
          <p:nvPr/>
        </p:nvSpPr>
        <p:spPr>
          <a:xfrm>
            <a:off x="8642932" y="297568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B</a:t>
            </a:r>
            <a:endParaRPr/>
          </a:p>
        </p:txBody>
      </p:sp>
      <p:sp>
        <p:nvSpPr>
          <p:cNvPr id="929" name="Google Shape;929;p33">
            <a:hlinkClick r:id="" action="ppaction://noaction">
              <a:snd r:embed="rId6" name="En el centro.wav"/>
            </a:hlinkClick>
          </p:cNvPr>
          <p:cNvSpPr/>
          <p:nvPr/>
        </p:nvSpPr>
        <p:spPr>
          <a:xfrm>
            <a:off x="8636249" y="366886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C</a:t>
            </a:r>
            <a:endParaRPr/>
          </a:p>
        </p:txBody>
      </p:sp>
      <p:sp>
        <p:nvSpPr>
          <p:cNvPr id="930" name="Google Shape;930;p33">
            <a:hlinkClick r:id="" action="ppaction://noaction">
              <a:snd r:embed="rId7" name="Mi prima.wav"/>
            </a:hlinkClick>
          </p:cNvPr>
          <p:cNvSpPr/>
          <p:nvPr/>
        </p:nvSpPr>
        <p:spPr>
          <a:xfrm>
            <a:off x="8636249" y="432608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D</a:t>
            </a:r>
            <a:endParaRPr/>
          </a:p>
        </p:txBody>
      </p:sp>
      <p:sp>
        <p:nvSpPr>
          <p:cNvPr id="931" name="Google Shape;931;p33">
            <a:hlinkClick r:id="" action="ppaction://noaction">
              <a:snd r:embed="rId8" name="Para ver la isla.wav"/>
            </a:hlinkClick>
          </p:cNvPr>
          <p:cNvSpPr/>
          <p:nvPr/>
        </p:nvSpPr>
        <p:spPr>
          <a:xfrm>
            <a:off x="8640740" y="501925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a:t>
            </a:r>
            <a:endParaRPr/>
          </a:p>
        </p:txBody>
      </p:sp>
      <p:sp>
        <p:nvSpPr>
          <p:cNvPr id="932" name="Google Shape;932;p33"/>
          <p:cNvSpPr/>
          <p:nvPr/>
        </p:nvSpPr>
        <p:spPr>
          <a:xfrm>
            <a:off x="8642932" y="570814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F</a:t>
            </a:r>
            <a:endParaRPr/>
          </a:p>
        </p:txBody>
      </p:sp>
      <p:sp>
        <p:nvSpPr>
          <p:cNvPr id="933" name="Google Shape;933;p33"/>
          <p:cNvSpPr txBox="1"/>
          <p:nvPr/>
        </p:nvSpPr>
        <p:spPr>
          <a:xfrm>
            <a:off x="9189546" y="2263366"/>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pregunta 2</a:t>
            </a:r>
            <a:endParaRPr/>
          </a:p>
        </p:txBody>
      </p:sp>
      <p:sp>
        <p:nvSpPr>
          <p:cNvPr id="934" name="Google Shape;934;p33"/>
          <p:cNvSpPr txBox="1"/>
          <p:nvPr/>
        </p:nvSpPr>
        <p:spPr>
          <a:xfrm>
            <a:off x="9189545" y="2950819"/>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pregunta 5</a:t>
            </a:r>
            <a:endParaRPr/>
          </a:p>
        </p:txBody>
      </p:sp>
      <p:sp>
        <p:nvSpPr>
          <p:cNvPr id="935" name="Google Shape;935;p33"/>
          <p:cNvSpPr txBox="1"/>
          <p:nvPr/>
        </p:nvSpPr>
        <p:spPr>
          <a:xfrm>
            <a:off x="9188984" y="5682965"/>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pregunta 3</a:t>
            </a:r>
            <a:endParaRPr/>
          </a:p>
        </p:txBody>
      </p:sp>
      <p:sp>
        <p:nvSpPr>
          <p:cNvPr id="936" name="Google Shape;936;p33"/>
          <p:cNvSpPr txBox="1"/>
          <p:nvPr/>
        </p:nvSpPr>
        <p:spPr>
          <a:xfrm>
            <a:off x="9188984" y="4300425"/>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pregunta 6</a:t>
            </a:r>
            <a:endParaRPr/>
          </a:p>
        </p:txBody>
      </p:sp>
      <p:sp>
        <p:nvSpPr>
          <p:cNvPr id="937" name="Google Shape;937;p33"/>
          <p:cNvSpPr txBox="1"/>
          <p:nvPr/>
        </p:nvSpPr>
        <p:spPr>
          <a:xfrm>
            <a:off x="9188984" y="4995512"/>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pregunta 4</a:t>
            </a:r>
            <a:endParaRPr/>
          </a:p>
        </p:txBody>
      </p:sp>
      <p:sp>
        <p:nvSpPr>
          <p:cNvPr id="938" name="Google Shape;938;p33"/>
          <p:cNvSpPr txBox="1"/>
          <p:nvPr/>
        </p:nvSpPr>
        <p:spPr>
          <a:xfrm>
            <a:off x="9189544" y="3645759"/>
            <a:ext cx="21474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pregunta 1 </a:t>
            </a:r>
            <a:endParaRPr/>
          </a:p>
        </p:txBody>
      </p:sp>
      <p:sp>
        <p:nvSpPr>
          <p:cNvPr id="939" name="Google Shape;939;p33"/>
          <p:cNvSpPr txBox="1"/>
          <p:nvPr/>
        </p:nvSpPr>
        <p:spPr>
          <a:xfrm>
            <a:off x="300331" y="140561"/>
            <a:ext cx="1023550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Preguntas sobre las vacaciones</a:t>
            </a:r>
            <a:endParaRPr sz="2200" b="1" i="0" u="none" strike="noStrike" cap="none">
              <a:solidFill>
                <a:srgbClr val="002060"/>
              </a:solidFill>
              <a:latin typeface="Century Gothic"/>
              <a:ea typeface="Century Gothic"/>
              <a:cs typeface="Century Gothic"/>
              <a:sym typeface="Century Gothic"/>
            </a:endParaRPr>
          </a:p>
        </p:txBody>
      </p:sp>
      <p:pic>
        <p:nvPicPr>
          <p:cNvPr id="940" name="Google Shape;940;p33"/>
          <p:cNvPicPr preferRelativeResize="0"/>
          <p:nvPr/>
        </p:nvPicPr>
        <p:blipFill rotWithShape="1">
          <a:blip r:embed="rId9">
            <a:alphaModFix/>
          </a:blip>
          <a:srcRect/>
          <a:stretch/>
        </p:blipFill>
        <p:spPr>
          <a:xfrm>
            <a:off x="9436390" y="707538"/>
            <a:ext cx="1099446" cy="1099446"/>
          </a:xfrm>
          <a:prstGeom prst="rect">
            <a:avLst/>
          </a:prstGeom>
          <a:noFill/>
          <a:ln>
            <a:noFill/>
          </a:ln>
        </p:spPr>
      </p:pic>
      <p:pic>
        <p:nvPicPr>
          <p:cNvPr id="941" name="Google Shape;941;p33"/>
          <p:cNvPicPr preferRelativeResize="0"/>
          <p:nvPr/>
        </p:nvPicPr>
        <p:blipFill rotWithShape="1">
          <a:blip r:embed="rId10">
            <a:alphaModFix/>
          </a:blip>
          <a:srcRect/>
          <a:stretch/>
        </p:blipFill>
        <p:spPr>
          <a:xfrm>
            <a:off x="10692909" y="745668"/>
            <a:ext cx="1082683" cy="10826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3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3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3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34"/>
          <p:cNvSpPr txBox="1"/>
          <p:nvPr/>
        </p:nvSpPr>
        <p:spPr>
          <a:xfrm>
            <a:off x="224340" y="119026"/>
            <a:ext cx="964448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Lee el diálogo</a:t>
            </a:r>
            <a:r>
              <a:rPr lang="en-GB" sz="2000" b="1">
                <a:solidFill>
                  <a:srgbClr val="002060"/>
                </a:solidFill>
                <a:latin typeface="Century Gothic"/>
                <a:ea typeface="Century Gothic"/>
                <a:cs typeface="Century Gothic"/>
                <a:sym typeface="Century Gothic"/>
              </a:rPr>
              <a:t> y escribe la palabra correcta. Las opciones son: </a:t>
            </a:r>
            <a:r>
              <a:rPr lang="en-GB" sz="2000">
                <a:solidFill>
                  <a:srgbClr val="002060"/>
                </a:solidFill>
                <a:latin typeface="Century Gothic"/>
                <a:ea typeface="Century Gothic"/>
                <a:cs typeface="Century Gothic"/>
                <a:sym typeface="Century Gothic"/>
              </a:rPr>
              <a:t>¿qué?/¿cómo?/¿dónde?/¿cuándo?/¿quién?/¿por qué?/¿cuál?/ ¿cuánto?</a:t>
            </a:r>
            <a:endParaRPr sz="2000" i="0" u="none" strike="noStrike" cap="none">
              <a:solidFill>
                <a:srgbClr val="002060"/>
              </a:solidFill>
              <a:latin typeface="Century Gothic"/>
              <a:ea typeface="Century Gothic"/>
              <a:cs typeface="Century Gothic"/>
              <a:sym typeface="Century Gothic"/>
            </a:endParaRPr>
          </a:p>
        </p:txBody>
      </p:sp>
      <p:sp>
        <p:nvSpPr>
          <p:cNvPr id="948" name="Google Shape;948;p34"/>
          <p:cNvSpPr/>
          <p:nvPr/>
        </p:nvSpPr>
        <p:spPr>
          <a:xfrm>
            <a:off x="9868829" y="241211"/>
            <a:ext cx="2098831" cy="463517"/>
          </a:xfrm>
          <a:prstGeom prst="roundRect">
            <a:avLst>
              <a:gd name="adj" fmla="val 16667"/>
            </a:avLst>
          </a:prstGeom>
          <a:solidFill>
            <a:srgbClr val="F664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Century Gothic"/>
              <a:ea typeface="Century Gothic"/>
              <a:cs typeface="Century Gothic"/>
              <a:sym typeface="Century Gothic"/>
            </a:endParaRPr>
          </a:p>
        </p:txBody>
      </p:sp>
      <p:sp>
        <p:nvSpPr>
          <p:cNvPr id="949" name="Google Shape;949;p34"/>
          <p:cNvSpPr txBox="1">
            <a:spLocks noGrp="1"/>
          </p:cNvSpPr>
          <p:nvPr>
            <p:ph type="title" idx="4294967295"/>
          </p:nvPr>
        </p:nvSpPr>
        <p:spPr>
          <a:xfrm>
            <a:off x="9868829" y="200885"/>
            <a:ext cx="2098831" cy="5979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leer / escuchar</a:t>
            </a:r>
            <a:endParaRPr sz="2000" b="1">
              <a:solidFill>
                <a:schemeClr val="lt1"/>
              </a:solidFill>
            </a:endParaRPr>
          </a:p>
        </p:txBody>
      </p:sp>
      <p:sp>
        <p:nvSpPr>
          <p:cNvPr id="950" name="Google Shape;950;p34"/>
          <p:cNvSpPr txBox="1"/>
          <p:nvPr/>
        </p:nvSpPr>
        <p:spPr>
          <a:xfrm>
            <a:off x="249640" y="826912"/>
            <a:ext cx="9314914" cy="563231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Hola, Nadia. </a:t>
            </a:r>
            <a:r>
              <a:rPr lang="en-GB" sz="2000" b="1">
                <a:solidFill>
                  <a:srgbClr val="002060"/>
                </a:solidFill>
                <a:latin typeface="Century Gothic"/>
                <a:ea typeface="Century Gothic"/>
                <a:cs typeface="Century Gothic"/>
                <a:sym typeface="Century Gothic"/>
              </a:rPr>
              <a:t>1)</a:t>
            </a:r>
            <a:r>
              <a:rPr lang="en-GB" sz="2000">
                <a:solidFill>
                  <a:srgbClr val="002060"/>
                </a:solidFill>
                <a:latin typeface="Century Gothic"/>
                <a:ea typeface="Century Gothic"/>
                <a:cs typeface="Century Gothic"/>
                <a:sym typeface="Century Gothic"/>
              </a:rPr>
              <a:t> ¿________ estás? </a:t>
            </a:r>
            <a:r>
              <a:rPr lang="en-GB" sz="2000" b="1">
                <a:solidFill>
                  <a:srgbClr val="002060"/>
                </a:solidFill>
                <a:latin typeface="Century Gothic"/>
                <a:ea typeface="Century Gothic"/>
                <a:cs typeface="Century Gothic"/>
                <a:sym typeface="Century Gothic"/>
              </a:rPr>
              <a:t>2)</a:t>
            </a:r>
            <a:r>
              <a:rPr lang="en-GB" sz="2000">
                <a:solidFill>
                  <a:srgbClr val="002060"/>
                </a:solidFill>
                <a:latin typeface="Century Gothic"/>
                <a:ea typeface="Century Gothic"/>
                <a:cs typeface="Century Gothic"/>
                <a:sym typeface="Century Gothic"/>
              </a:rPr>
              <a:t> ¿________________ decidiste pasar las vacaciones?</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¡Hola! Muy bien. Pues *al final decidí coger un tren a Bilbao para estar allí unos días.</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¡Ah! ¡Qué bien! </a:t>
            </a:r>
            <a:r>
              <a:rPr lang="en-GB" sz="2000" b="1">
                <a:solidFill>
                  <a:srgbClr val="002060"/>
                </a:solidFill>
                <a:latin typeface="Century Gothic"/>
                <a:ea typeface="Century Gothic"/>
                <a:cs typeface="Century Gothic"/>
                <a:sym typeface="Century Gothic"/>
              </a:rPr>
              <a:t>3) </a:t>
            </a:r>
            <a:r>
              <a:rPr lang="en-GB" sz="2000">
                <a:solidFill>
                  <a:srgbClr val="002060"/>
                </a:solidFill>
                <a:latin typeface="Century Gothic"/>
                <a:ea typeface="Century Gothic"/>
                <a:cs typeface="Century Gothic"/>
                <a:sym typeface="Century Gothic"/>
              </a:rPr>
              <a:t>¿________ cogiste el tren?</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En la última semana de julio.</a:t>
            </a:r>
            <a:endParaRPr/>
          </a:p>
          <a:p>
            <a:pPr marL="342900" marR="0" lvl="0" indent="-342900" algn="l" rtl="0">
              <a:spcBef>
                <a:spcPts val="0"/>
              </a:spcBef>
              <a:spcAft>
                <a:spcPts val="0"/>
              </a:spcAft>
              <a:buClr>
                <a:srgbClr val="002060"/>
              </a:buClr>
              <a:buSzPts val="2000"/>
              <a:buFont typeface="Century Gothic"/>
              <a:buChar char="-"/>
            </a:pPr>
            <a:r>
              <a:rPr lang="en-GB" sz="2000" b="1">
                <a:solidFill>
                  <a:srgbClr val="002060"/>
                </a:solidFill>
                <a:latin typeface="Century Gothic"/>
                <a:ea typeface="Century Gothic"/>
                <a:cs typeface="Century Gothic"/>
                <a:sym typeface="Century Gothic"/>
              </a:rPr>
              <a:t>4) </a:t>
            </a:r>
            <a:r>
              <a:rPr lang="en-GB" sz="2000">
                <a:solidFill>
                  <a:srgbClr val="002060"/>
                </a:solidFill>
                <a:latin typeface="Century Gothic"/>
                <a:ea typeface="Century Gothic"/>
                <a:cs typeface="Century Gothic"/>
                <a:sym typeface="Century Gothic"/>
              </a:rPr>
              <a:t>¿Y ________ hiciste?</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¡Muchas cosas! Descubrí una zona nueva con unos restaurantes baratos muy buenos.</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¿Ah, sí? </a:t>
            </a:r>
            <a:r>
              <a:rPr lang="en-GB" sz="2000" b="1">
                <a:solidFill>
                  <a:srgbClr val="002060"/>
                </a:solidFill>
                <a:latin typeface="Century Gothic"/>
                <a:ea typeface="Century Gothic"/>
                <a:cs typeface="Century Gothic"/>
                <a:sym typeface="Century Gothic"/>
              </a:rPr>
              <a:t>5) </a:t>
            </a:r>
            <a:r>
              <a:rPr lang="en-GB" sz="2000">
                <a:solidFill>
                  <a:srgbClr val="002060"/>
                </a:solidFill>
                <a:latin typeface="Century Gothic"/>
                <a:ea typeface="Century Gothic"/>
                <a:cs typeface="Century Gothic"/>
                <a:sym typeface="Century Gothic"/>
              </a:rPr>
              <a:t>¿________ comiste?</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Yo comí pintxos, *claro. Sin embargo, mi hermano comió carne. También salí por la noche a la plaza en el centro.</a:t>
            </a:r>
            <a:endParaRPr/>
          </a:p>
          <a:p>
            <a:pPr marL="342900" marR="0" lvl="0" indent="-342900" algn="l" rtl="0">
              <a:spcBef>
                <a:spcPts val="0"/>
              </a:spcBef>
              <a:spcAft>
                <a:spcPts val="0"/>
              </a:spcAft>
              <a:buClr>
                <a:srgbClr val="002060"/>
              </a:buClr>
              <a:buSzPts val="2000"/>
              <a:buFont typeface="Century Gothic"/>
              <a:buChar char="-"/>
            </a:pPr>
            <a:r>
              <a:rPr lang="en-GB" sz="2000" b="1">
                <a:solidFill>
                  <a:srgbClr val="002060"/>
                </a:solidFill>
                <a:latin typeface="Century Gothic"/>
                <a:ea typeface="Century Gothic"/>
                <a:cs typeface="Century Gothic"/>
                <a:sym typeface="Century Gothic"/>
              </a:rPr>
              <a:t>6) </a:t>
            </a:r>
            <a:r>
              <a:rPr lang="en-GB" sz="2000">
                <a:solidFill>
                  <a:srgbClr val="002060"/>
                </a:solidFill>
                <a:latin typeface="Century Gothic"/>
                <a:ea typeface="Century Gothic"/>
                <a:cs typeface="Century Gothic"/>
                <a:sym typeface="Century Gothic"/>
              </a:rPr>
              <a:t>¿Y ________ por la noche?</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Porque cada fin de semana en julio tiene lugar un concierto con música fuerte. Además, recogí entradas para el museo.</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¡Genial! ¿Un museo? </a:t>
            </a:r>
            <a:r>
              <a:rPr lang="en-GB" sz="2000" b="1">
                <a:solidFill>
                  <a:srgbClr val="002060"/>
                </a:solidFill>
                <a:latin typeface="Century Gothic"/>
                <a:ea typeface="Century Gothic"/>
                <a:cs typeface="Century Gothic"/>
                <a:sym typeface="Century Gothic"/>
              </a:rPr>
              <a:t>7) </a:t>
            </a:r>
            <a:r>
              <a:rPr lang="en-GB" sz="2000">
                <a:solidFill>
                  <a:srgbClr val="002060"/>
                </a:solidFill>
                <a:latin typeface="Century Gothic"/>
                <a:ea typeface="Century Gothic"/>
                <a:cs typeface="Century Gothic"/>
                <a:sym typeface="Century Gothic"/>
              </a:rPr>
              <a:t>¿ ________ exactamente?</a:t>
            </a:r>
            <a:endParaRPr/>
          </a:p>
          <a:p>
            <a:pPr marL="342900" marR="0" lvl="0" indent="-342900" algn="l" rtl="0">
              <a:spcBef>
                <a:spcPts val="0"/>
              </a:spcBef>
              <a:spcAft>
                <a:spcPts val="0"/>
              </a:spcAft>
              <a:buClr>
                <a:srgbClr val="002060"/>
              </a:buClr>
              <a:buSzPts val="2000"/>
              <a:buFont typeface="Century Gothic"/>
              <a:buChar char="-"/>
            </a:pPr>
            <a:r>
              <a:rPr lang="en-GB" sz="2000">
                <a:solidFill>
                  <a:srgbClr val="002060"/>
                </a:solidFill>
                <a:latin typeface="Century Gothic"/>
                <a:ea typeface="Century Gothic"/>
                <a:cs typeface="Century Gothic"/>
                <a:sym typeface="Century Gothic"/>
              </a:rPr>
              <a:t>El Museo Guggenheim. Me encanta el edificio y ¡también me gusta ver a </a:t>
            </a:r>
            <a:r>
              <a:rPr lang="en-GB" sz="2000" i="1">
                <a:solidFill>
                  <a:srgbClr val="002060"/>
                </a:solidFill>
                <a:latin typeface="Century Gothic"/>
                <a:ea typeface="Century Gothic"/>
                <a:cs typeface="Century Gothic"/>
                <a:sym typeface="Century Gothic"/>
              </a:rPr>
              <a:t>Puppy</a:t>
            </a:r>
            <a:r>
              <a:rPr lang="en-GB" sz="2000">
                <a:solidFill>
                  <a:srgbClr val="002060"/>
                </a:solidFill>
                <a:latin typeface="Century Gothic"/>
                <a:ea typeface="Century Gothic"/>
                <a:cs typeface="Century Gothic"/>
                <a:sym typeface="Century Gothic"/>
              </a:rPr>
              <a:t>! </a:t>
            </a:r>
            <a:endParaRPr/>
          </a:p>
        </p:txBody>
      </p:sp>
      <p:sp>
        <p:nvSpPr>
          <p:cNvPr id="951" name="Google Shape;951;p34"/>
          <p:cNvSpPr txBox="1"/>
          <p:nvPr/>
        </p:nvSpPr>
        <p:spPr>
          <a:xfrm>
            <a:off x="2758525" y="821514"/>
            <a:ext cx="9859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cómo</a:t>
            </a:r>
            <a:endParaRPr/>
          </a:p>
        </p:txBody>
      </p:sp>
      <p:sp>
        <p:nvSpPr>
          <p:cNvPr id="952" name="Google Shape;952;p34"/>
          <p:cNvSpPr txBox="1"/>
          <p:nvPr/>
        </p:nvSpPr>
        <p:spPr>
          <a:xfrm>
            <a:off x="2998099" y="2022313"/>
            <a:ext cx="11592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cuándo</a:t>
            </a:r>
            <a:endParaRPr/>
          </a:p>
        </p:txBody>
      </p:sp>
      <p:sp>
        <p:nvSpPr>
          <p:cNvPr id="953" name="Google Shape;953;p34"/>
          <p:cNvSpPr txBox="1"/>
          <p:nvPr/>
        </p:nvSpPr>
        <p:spPr>
          <a:xfrm>
            <a:off x="1529948" y="2659718"/>
            <a:ext cx="67197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qué</a:t>
            </a:r>
            <a:endParaRPr/>
          </a:p>
        </p:txBody>
      </p:sp>
      <p:sp>
        <p:nvSpPr>
          <p:cNvPr id="954" name="Google Shape;954;p34"/>
          <p:cNvSpPr txBox="1"/>
          <p:nvPr/>
        </p:nvSpPr>
        <p:spPr>
          <a:xfrm>
            <a:off x="2291456" y="3564866"/>
            <a:ext cx="7168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Qué</a:t>
            </a:r>
            <a:endParaRPr sz="2000" b="1">
              <a:solidFill>
                <a:srgbClr val="F66400"/>
              </a:solidFill>
              <a:latin typeface="Century Gothic"/>
              <a:ea typeface="Century Gothic"/>
              <a:cs typeface="Century Gothic"/>
              <a:sym typeface="Century Gothic"/>
            </a:endParaRPr>
          </a:p>
        </p:txBody>
      </p:sp>
      <p:sp>
        <p:nvSpPr>
          <p:cNvPr id="955" name="Google Shape;955;p34"/>
          <p:cNvSpPr txBox="1"/>
          <p:nvPr/>
        </p:nvSpPr>
        <p:spPr>
          <a:xfrm>
            <a:off x="1286291" y="4481169"/>
            <a:ext cx="11592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por qué</a:t>
            </a:r>
            <a:endParaRPr/>
          </a:p>
        </p:txBody>
      </p:sp>
      <p:sp>
        <p:nvSpPr>
          <p:cNvPr id="956" name="Google Shape;956;p34"/>
          <p:cNvSpPr txBox="1"/>
          <p:nvPr/>
        </p:nvSpPr>
        <p:spPr>
          <a:xfrm>
            <a:off x="3960520" y="5395740"/>
            <a:ext cx="7697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Cuál</a:t>
            </a:r>
            <a:endParaRPr sz="2000" b="1">
              <a:solidFill>
                <a:srgbClr val="F66400"/>
              </a:solidFill>
              <a:latin typeface="Century Gothic"/>
              <a:ea typeface="Century Gothic"/>
              <a:cs typeface="Century Gothic"/>
              <a:sym typeface="Century Gothic"/>
            </a:endParaRPr>
          </a:p>
        </p:txBody>
      </p:sp>
      <p:pic>
        <p:nvPicPr>
          <p:cNvPr id="957" name="Google Shape;957;p34" descr="Mercado, Paisaje, Bilbao, Arquitectura, Turismo"/>
          <p:cNvPicPr preferRelativeResize="0"/>
          <p:nvPr/>
        </p:nvPicPr>
        <p:blipFill rotWithShape="1">
          <a:blip r:embed="rId5">
            <a:alphaModFix/>
          </a:blip>
          <a:srcRect/>
          <a:stretch/>
        </p:blipFill>
        <p:spPr>
          <a:xfrm>
            <a:off x="9631480" y="867238"/>
            <a:ext cx="2411065" cy="1607377"/>
          </a:xfrm>
          <a:prstGeom prst="rect">
            <a:avLst/>
          </a:prstGeom>
          <a:noFill/>
          <a:ln>
            <a:noFill/>
          </a:ln>
        </p:spPr>
      </p:pic>
      <p:pic>
        <p:nvPicPr>
          <p:cNvPr id="958" name="Google Shape;958;p34" descr="Guggenheim, Museos, Bilbao, Modernismo"/>
          <p:cNvPicPr preferRelativeResize="0"/>
          <p:nvPr/>
        </p:nvPicPr>
        <p:blipFill rotWithShape="1">
          <a:blip r:embed="rId6">
            <a:alphaModFix/>
          </a:blip>
          <a:srcRect/>
          <a:stretch/>
        </p:blipFill>
        <p:spPr>
          <a:xfrm>
            <a:off x="9556592" y="4592051"/>
            <a:ext cx="2411067" cy="1607378"/>
          </a:xfrm>
          <a:prstGeom prst="rect">
            <a:avLst/>
          </a:prstGeom>
          <a:noFill/>
          <a:ln>
            <a:noFill/>
          </a:ln>
        </p:spPr>
      </p:pic>
      <p:pic>
        <p:nvPicPr>
          <p:cNvPr id="959" name="Google Shape;959;p34" descr="Perro, Jeff Koons, Guggenheim, Museo, Flores"/>
          <p:cNvPicPr preferRelativeResize="0"/>
          <p:nvPr/>
        </p:nvPicPr>
        <p:blipFill rotWithShape="1">
          <a:blip r:embed="rId7">
            <a:alphaModFix/>
          </a:blip>
          <a:srcRect/>
          <a:stretch/>
        </p:blipFill>
        <p:spPr>
          <a:xfrm>
            <a:off x="10660566" y="2637125"/>
            <a:ext cx="1307093" cy="1733162"/>
          </a:xfrm>
          <a:prstGeom prst="rect">
            <a:avLst/>
          </a:prstGeom>
          <a:noFill/>
          <a:ln>
            <a:noFill/>
          </a:ln>
        </p:spPr>
      </p:pic>
      <p:pic>
        <p:nvPicPr>
          <p:cNvPr id="960" name="Google Shape;960;p34"/>
          <p:cNvPicPr preferRelativeResize="0"/>
          <p:nvPr/>
        </p:nvPicPr>
        <p:blipFill rotWithShape="1">
          <a:blip r:embed="rId8">
            <a:alphaModFix/>
          </a:blip>
          <a:srcRect/>
          <a:stretch/>
        </p:blipFill>
        <p:spPr>
          <a:xfrm>
            <a:off x="8104813" y="2870191"/>
            <a:ext cx="3124360" cy="1759151"/>
          </a:xfrm>
          <a:prstGeom prst="rect">
            <a:avLst/>
          </a:prstGeom>
          <a:noFill/>
          <a:ln>
            <a:noFill/>
          </a:ln>
          <a:effectLst>
            <a:outerShdw blurRad="50800" dist="38100" dir="2700000" algn="tl" rotWithShape="0">
              <a:srgbClr val="000000">
                <a:alpha val="40000"/>
              </a:srgbClr>
            </a:outerShdw>
          </a:effectLst>
        </p:spPr>
      </p:pic>
      <p:sp>
        <p:nvSpPr>
          <p:cNvPr id="961" name="Google Shape;961;p34"/>
          <p:cNvSpPr txBox="1"/>
          <p:nvPr/>
        </p:nvSpPr>
        <p:spPr>
          <a:xfrm>
            <a:off x="10824234" y="4081059"/>
            <a:ext cx="9797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Puppy</a:t>
            </a:r>
            <a:endParaRPr/>
          </a:p>
        </p:txBody>
      </p:sp>
      <p:sp>
        <p:nvSpPr>
          <p:cNvPr id="962" name="Google Shape;962;p34"/>
          <p:cNvSpPr txBox="1"/>
          <p:nvPr/>
        </p:nvSpPr>
        <p:spPr>
          <a:xfrm>
            <a:off x="9388992" y="6036032"/>
            <a:ext cx="27462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Museo Guggenheim</a:t>
            </a:r>
            <a:endParaRPr/>
          </a:p>
        </p:txBody>
      </p:sp>
      <p:sp>
        <p:nvSpPr>
          <p:cNvPr id="963" name="Google Shape;963;p34"/>
          <p:cNvSpPr txBox="1"/>
          <p:nvPr/>
        </p:nvSpPr>
        <p:spPr>
          <a:xfrm>
            <a:off x="10360936" y="2148662"/>
            <a:ext cx="181812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highlight>
                  <a:srgbClr val="FBF0D5"/>
                </a:highlight>
                <a:latin typeface="Century Gothic"/>
                <a:ea typeface="Century Gothic"/>
                <a:cs typeface="Century Gothic"/>
                <a:sym typeface="Century Gothic"/>
              </a:rPr>
              <a:t>Ría de Bilbao</a:t>
            </a:r>
            <a:endParaRPr/>
          </a:p>
        </p:txBody>
      </p:sp>
      <p:sp>
        <p:nvSpPr>
          <p:cNvPr id="964" name="Google Shape;964;p34"/>
          <p:cNvSpPr txBox="1"/>
          <p:nvPr/>
        </p:nvSpPr>
        <p:spPr>
          <a:xfrm>
            <a:off x="6897721" y="1995834"/>
            <a:ext cx="2666833" cy="40011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*al final – in the end</a:t>
            </a:r>
            <a:endParaRPr/>
          </a:p>
        </p:txBody>
      </p:sp>
      <p:sp>
        <p:nvSpPr>
          <p:cNvPr id="965" name="Google Shape;965;p34"/>
          <p:cNvSpPr txBox="1"/>
          <p:nvPr/>
        </p:nvSpPr>
        <p:spPr>
          <a:xfrm>
            <a:off x="6897720" y="2450096"/>
            <a:ext cx="2666833" cy="40011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*claro – of course</a:t>
            </a:r>
            <a:endParaRPr/>
          </a:p>
        </p:txBody>
      </p:sp>
      <p:sp>
        <p:nvSpPr>
          <p:cNvPr id="967" name="Google Shape;967;p34"/>
          <p:cNvSpPr txBox="1"/>
          <p:nvPr/>
        </p:nvSpPr>
        <p:spPr>
          <a:xfrm>
            <a:off x="5091034" y="821514"/>
            <a:ext cx="268232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Cómo / dónde</a:t>
            </a:r>
            <a:endParaRPr sz="2000" b="1">
              <a:solidFill>
                <a:srgbClr val="F66400"/>
              </a:solidFill>
              <a:latin typeface="Century Gothic"/>
              <a:ea typeface="Century Gothic"/>
              <a:cs typeface="Century Gothic"/>
              <a:sym typeface="Century Gothic"/>
            </a:endParaRPr>
          </a:p>
        </p:txBody>
      </p:sp>
      <p:pic>
        <p:nvPicPr>
          <p:cNvPr id="2" name="Diálogo.wav" descr="Diálogo.wav">
            <a:hlinkClick r:id="" action="ppaction://media"/>
            <a:extLst>
              <a:ext uri="{FF2B5EF4-FFF2-40B4-BE49-F238E27FC236}">
                <a16:creationId xmlns:a16="http://schemas.microsoft.com/office/drawing/2014/main" id="{67087E05-D67C-C748-AEBF-CFE4B9496F84}"/>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D9C3A5">
                <a:tint val="50000"/>
                <a:satMod val="180000"/>
              </a:srgbClr>
            </a:duotone>
          </a:blip>
          <a:stretch>
            <a:fillRect/>
          </a:stretch>
        </p:blipFill>
        <p:spPr>
          <a:xfrm>
            <a:off x="9630705" y="242387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4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3" name="Google Shape;973;p3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974" name="Google Shape;974;p35"/>
          <p:cNvSpPr txBox="1">
            <a:spLocks noGrp="1"/>
          </p:cNvSpPr>
          <p:nvPr>
            <p:ph type="title"/>
          </p:nvPr>
        </p:nvSpPr>
        <p:spPr>
          <a:xfrm>
            <a:off x="-33793" y="25508"/>
            <a:ext cx="529273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a:solidFill>
                  <a:schemeClr val="lt1"/>
                </a:solidFill>
                <a:latin typeface="Century Gothic"/>
                <a:ea typeface="Century Gothic"/>
                <a:cs typeface="Century Gothic"/>
                <a:sym typeface="Century Gothic"/>
              </a:rPr>
              <a:t>El uso de los acentos</a:t>
            </a:r>
            <a:endParaRPr sz="3600"/>
          </a:p>
        </p:txBody>
      </p:sp>
      <p:sp>
        <p:nvSpPr>
          <p:cNvPr id="975" name="Google Shape;975;p35"/>
          <p:cNvSpPr txBox="1"/>
          <p:nvPr/>
        </p:nvSpPr>
        <p:spPr>
          <a:xfrm>
            <a:off x="184463" y="1604458"/>
            <a:ext cx="1136136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Remember:</a:t>
            </a:r>
            <a:endParaRPr/>
          </a:p>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Remember, if the stress falls on the </a:t>
            </a:r>
            <a:r>
              <a:rPr lang="en-GB" sz="2400" b="1" i="1" u="none" strike="noStrike" cap="none">
                <a:solidFill>
                  <a:srgbClr val="002060"/>
                </a:solidFill>
                <a:latin typeface="Century Gothic"/>
                <a:ea typeface="Century Gothic"/>
                <a:cs typeface="Century Gothic"/>
                <a:sym typeface="Century Gothic"/>
              </a:rPr>
              <a:t>final</a:t>
            </a:r>
            <a:r>
              <a:rPr lang="en-GB" sz="2400" b="0" i="0" u="none" strike="noStrike" cap="none">
                <a:solidFill>
                  <a:srgbClr val="002060"/>
                </a:solidFill>
                <a:latin typeface="Century Gothic"/>
                <a:ea typeface="Century Gothic"/>
                <a:cs typeface="Century Gothic"/>
                <a:sym typeface="Century Gothic"/>
              </a:rPr>
              <a:t> syllable, and the word ends in any consonant except ‘___’ or ‘___’, there is no written accent.</a:t>
            </a:r>
            <a:endParaRPr sz="2400" b="0" i="0" u="none" strike="noStrike" cap="none">
              <a:solidFill>
                <a:srgbClr val="002060"/>
              </a:solidFill>
              <a:latin typeface="Century Gothic"/>
              <a:ea typeface="Century Gothic"/>
              <a:cs typeface="Century Gothic"/>
              <a:sym typeface="Century Gothic"/>
            </a:endParaRPr>
          </a:p>
        </p:txBody>
      </p:sp>
      <p:sp>
        <p:nvSpPr>
          <p:cNvPr id="976" name="Google Shape;976;p35"/>
          <p:cNvSpPr txBox="1"/>
          <p:nvPr/>
        </p:nvSpPr>
        <p:spPr>
          <a:xfrm>
            <a:off x="3235678" y="2324260"/>
            <a:ext cx="59710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2400"/>
              <a:buFont typeface="Century Gothic"/>
              <a:buNone/>
            </a:pPr>
            <a:r>
              <a:rPr lang="en-GB" sz="2400" b="1" i="0" u="none" strike="noStrike" cap="none">
                <a:solidFill>
                  <a:srgbClr val="F66400"/>
                </a:solidFill>
                <a:latin typeface="Century Gothic"/>
                <a:ea typeface="Century Gothic"/>
                <a:cs typeface="Century Gothic"/>
                <a:sym typeface="Century Gothic"/>
              </a:rPr>
              <a:t>n</a:t>
            </a:r>
            <a:endParaRPr/>
          </a:p>
        </p:txBody>
      </p:sp>
      <p:sp>
        <p:nvSpPr>
          <p:cNvPr id="977" name="Google Shape;977;p35"/>
          <p:cNvSpPr txBox="1"/>
          <p:nvPr/>
        </p:nvSpPr>
        <p:spPr>
          <a:xfrm>
            <a:off x="4363275" y="2328509"/>
            <a:ext cx="59710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2400"/>
              <a:buFont typeface="Century Gothic"/>
              <a:buNone/>
            </a:pPr>
            <a:r>
              <a:rPr lang="en-GB" sz="2400" b="1" i="0" u="none" strike="noStrike" cap="none">
                <a:solidFill>
                  <a:srgbClr val="F66400"/>
                </a:solidFill>
                <a:latin typeface="Century Gothic"/>
                <a:ea typeface="Century Gothic"/>
                <a:cs typeface="Century Gothic"/>
                <a:sym typeface="Century Gothic"/>
              </a:rPr>
              <a:t>s</a:t>
            </a:r>
            <a:endParaRPr/>
          </a:p>
        </p:txBody>
      </p:sp>
      <p:sp>
        <p:nvSpPr>
          <p:cNvPr id="978" name="Google Shape;978;p35"/>
          <p:cNvSpPr txBox="1"/>
          <p:nvPr/>
        </p:nvSpPr>
        <p:spPr>
          <a:xfrm>
            <a:off x="184463" y="3245254"/>
            <a:ext cx="1136136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Por ejemplo:</a:t>
            </a:r>
            <a:endParaRPr sz="2400" b="0" i="0" u="none" strike="noStrike" cap="none">
              <a:solidFill>
                <a:srgbClr val="002060"/>
              </a:solidFill>
              <a:latin typeface="Century Gothic"/>
              <a:ea typeface="Century Gothic"/>
              <a:cs typeface="Century Gothic"/>
              <a:sym typeface="Century Gothic"/>
            </a:endParaRPr>
          </a:p>
        </p:txBody>
      </p:sp>
      <p:sp>
        <p:nvSpPr>
          <p:cNvPr id="979" name="Google Shape;979;p35"/>
          <p:cNvSpPr txBox="1"/>
          <p:nvPr/>
        </p:nvSpPr>
        <p:spPr>
          <a:xfrm>
            <a:off x="3500092"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estació</a:t>
            </a:r>
            <a:r>
              <a:rPr lang="en-GB" sz="2400" b="1" i="0" u="none" strike="noStrike" cap="none">
                <a:solidFill>
                  <a:srgbClr val="002060"/>
                </a:solidFill>
                <a:latin typeface="Century Gothic"/>
                <a:ea typeface="Century Gothic"/>
                <a:cs typeface="Century Gothic"/>
                <a:sym typeface="Century Gothic"/>
              </a:rPr>
              <a:t>n</a:t>
            </a:r>
            <a:endParaRPr sz="2400" b="1" i="0" u="none" strike="noStrike" cap="none">
              <a:solidFill>
                <a:srgbClr val="002060"/>
              </a:solidFill>
              <a:latin typeface="Century Gothic"/>
              <a:ea typeface="Century Gothic"/>
              <a:cs typeface="Century Gothic"/>
              <a:sym typeface="Century Gothic"/>
            </a:endParaRPr>
          </a:p>
        </p:txBody>
      </p:sp>
      <p:sp>
        <p:nvSpPr>
          <p:cNvPr id="980" name="Google Shape;980;p35"/>
          <p:cNvSpPr txBox="1"/>
          <p:nvPr/>
        </p:nvSpPr>
        <p:spPr>
          <a:xfrm>
            <a:off x="3500092"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despué</a:t>
            </a:r>
            <a:r>
              <a:rPr lang="en-GB" sz="2400" b="1" i="0" u="none" strike="noStrike" cap="none">
                <a:solidFill>
                  <a:srgbClr val="002060"/>
                </a:solidFill>
                <a:latin typeface="Century Gothic"/>
                <a:ea typeface="Century Gothic"/>
                <a:cs typeface="Century Gothic"/>
                <a:sym typeface="Century Gothic"/>
              </a:rPr>
              <a:t>s</a:t>
            </a:r>
            <a:endParaRPr sz="2400" b="1" i="0" u="none" strike="noStrike" cap="none">
              <a:solidFill>
                <a:srgbClr val="002060"/>
              </a:solidFill>
              <a:latin typeface="Century Gothic"/>
              <a:ea typeface="Century Gothic"/>
              <a:cs typeface="Century Gothic"/>
              <a:sym typeface="Century Gothic"/>
            </a:endParaRPr>
          </a:p>
        </p:txBody>
      </p:sp>
      <p:sp>
        <p:nvSpPr>
          <p:cNvPr id="981" name="Google Shape;981;p35"/>
          <p:cNvSpPr/>
          <p:nvPr/>
        </p:nvSpPr>
        <p:spPr>
          <a:xfrm>
            <a:off x="4363275" y="4637674"/>
            <a:ext cx="3741942" cy="906951"/>
          </a:xfrm>
          <a:prstGeom prst="wedgeRoundRectCallout">
            <a:avLst>
              <a:gd name="adj1" fmla="val -37768"/>
              <a:gd name="adj2" fmla="val -67624"/>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Estas palabras terminan en ‘n’ y ‘s’. Necesitan tilde.</a:t>
            </a:r>
            <a:endParaRPr/>
          </a:p>
        </p:txBody>
      </p:sp>
      <p:sp>
        <p:nvSpPr>
          <p:cNvPr id="982" name="Google Shape;982;p35"/>
          <p:cNvSpPr txBox="1"/>
          <p:nvPr/>
        </p:nvSpPr>
        <p:spPr>
          <a:xfrm>
            <a:off x="184463"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habla</a:t>
            </a:r>
            <a:r>
              <a:rPr lang="en-GB" sz="2400" b="1" i="0" u="none" strike="noStrike" cap="none">
                <a:solidFill>
                  <a:srgbClr val="002060"/>
                </a:solidFill>
                <a:latin typeface="Century Gothic"/>
                <a:ea typeface="Century Gothic"/>
                <a:cs typeface="Century Gothic"/>
                <a:sym typeface="Century Gothic"/>
              </a:rPr>
              <a:t>r</a:t>
            </a:r>
            <a:endParaRPr sz="2400" b="1" i="0" u="none" strike="noStrike" cap="none">
              <a:solidFill>
                <a:srgbClr val="002060"/>
              </a:solidFill>
              <a:latin typeface="Century Gothic"/>
              <a:ea typeface="Century Gothic"/>
              <a:cs typeface="Century Gothic"/>
              <a:sym typeface="Century Gothic"/>
            </a:endParaRPr>
          </a:p>
        </p:txBody>
      </p:sp>
      <p:sp>
        <p:nvSpPr>
          <p:cNvPr id="983" name="Google Shape;983;p35"/>
          <p:cNvSpPr txBox="1"/>
          <p:nvPr/>
        </p:nvSpPr>
        <p:spPr>
          <a:xfrm>
            <a:off x="184463"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activida</a:t>
            </a:r>
            <a:r>
              <a:rPr lang="en-GB" sz="2400" b="1" i="0" u="none" strike="noStrike" cap="none">
                <a:solidFill>
                  <a:srgbClr val="002060"/>
                </a:solidFill>
                <a:latin typeface="Century Gothic"/>
                <a:ea typeface="Century Gothic"/>
                <a:cs typeface="Century Gothic"/>
                <a:sym typeface="Century Gothic"/>
              </a:rPr>
              <a:t>d</a:t>
            </a:r>
            <a:endParaRPr sz="2400" b="1" i="0" u="none" strike="noStrike" cap="none">
              <a:solidFill>
                <a:srgbClr val="002060"/>
              </a:solidFill>
              <a:latin typeface="Century Gothic"/>
              <a:ea typeface="Century Gothic"/>
              <a:cs typeface="Century Gothic"/>
              <a:sym typeface="Century Gothic"/>
            </a:endParaRPr>
          </a:p>
        </p:txBody>
      </p:sp>
      <p:sp>
        <p:nvSpPr>
          <p:cNvPr id="984" name="Google Shape;984;p35"/>
          <p:cNvSpPr/>
          <p:nvPr/>
        </p:nvSpPr>
        <p:spPr>
          <a:xfrm>
            <a:off x="308432" y="4695900"/>
            <a:ext cx="3225800" cy="906951"/>
          </a:xfrm>
          <a:prstGeom prst="wedgeRoundRectCallout">
            <a:avLst>
              <a:gd name="adj1" fmla="val -22015"/>
              <a:gd name="adj2" fmla="val -69424"/>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Estas palabras </a:t>
            </a:r>
            <a:r>
              <a:rPr lang="en-GB" sz="2000" b="1" i="0" u="none" strike="noStrike" cap="none">
                <a:solidFill>
                  <a:srgbClr val="002060"/>
                </a:solidFill>
                <a:latin typeface="Century Gothic"/>
                <a:ea typeface="Century Gothic"/>
                <a:cs typeface="Century Gothic"/>
                <a:sym typeface="Century Gothic"/>
              </a:rPr>
              <a:t>no</a:t>
            </a:r>
            <a:r>
              <a:rPr lang="en-GB" sz="2000" b="0" i="0" u="none" strike="noStrike" cap="none">
                <a:solidFill>
                  <a:srgbClr val="002060"/>
                </a:solidFill>
                <a:latin typeface="Century Gothic"/>
                <a:ea typeface="Century Gothic"/>
                <a:cs typeface="Century Gothic"/>
                <a:sym typeface="Century Gothic"/>
              </a:rPr>
              <a:t> necesitan tilde.</a:t>
            </a:r>
            <a:endParaRPr/>
          </a:p>
        </p:txBody>
      </p:sp>
      <p:sp>
        <p:nvSpPr>
          <p:cNvPr id="985" name="Google Shape;985;p35"/>
          <p:cNvSpPr/>
          <p:nvPr/>
        </p:nvSpPr>
        <p:spPr>
          <a:xfrm>
            <a:off x="10477500" y="258166"/>
            <a:ext cx="14506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fonética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36"/>
          <p:cNvSpPr txBox="1"/>
          <p:nvPr/>
        </p:nvSpPr>
        <p:spPr>
          <a:xfrm>
            <a:off x="198891" y="1793683"/>
            <a:ext cx="964448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Lee y escucha estas frases. En cada frase hay palabras </a:t>
            </a:r>
            <a:r>
              <a:rPr lang="en-GB" sz="2200" b="1">
                <a:solidFill>
                  <a:srgbClr val="002060"/>
                </a:solidFill>
                <a:latin typeface="Century Gothic"/>
                <a:ea typeface="Century Gothic"/>
                <a:cs typeface="Century Gothic"/>
                <a:sym typeface="Century Gothic"/>
              </a:rPr>
              <a:t>con énfasis en la última sílaba. ¿Cuáles son? ¿Necesitan una tilde o no?</a:t>
            </a:r>
            <a:endParaRPr sz="2200" i="0" u="none" strike="noStrike" cap="none">
              <a:solidFill>
                <a:srgbClr val="002060"/>
              </a:solidFill>
              <a:latin typeface="Century Gothic"/>
              <a:ea typeface="Century Gothic"/>
              <a:cs typeface="Century Gothic"/>
              <a:sym typeface="Century Gothic"/>
            </a:endParaRPr>
          </a:p>
        </p:txBody>
      </p:sp>
      <p:sp>
        <p:nvSpPr>
          <p:cNvPr id="992" name="Google Shape;992;p36"/>
          <p:cNvSpPr/>
          <p:nvPr/>
        </p:nvSpPr>
        <p:spPr>
          <a:xfrm>
            <a:off x="9868829" y="241211"/>
            <a:ext cx="2098831" cy="463517"/>
          </a:xfrm>
          <a:prstGeom prst="roundRect">
            <a:avLst>
              <a:gd name="adj" fmla="val 16667"/>
            </a:avLst>
          </a:prstGeom>
          <a:solidFill>
            <a:srgbClr val="F664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Century Gothic"/>
              <a:ea typeface="Century Gothic"/>
              <a:cs typeface="Century Gothic"/>
              <a:sym typeface="Century Gothic"/>
            </a:endParaRPr>
          </a:p>
        </p:txBody>
      </p:sp>
      <p:sp>
        <p:nvSpPr>
          <p:cNvPr id="993" name="Google Shape;993;p36"/>
          <p:cNvSpPr txBox="1">
            <a:spLocks noGrp="1"/>
          </p:cNvSpPr>
          <p:nvPr>
            <p:ph type="title" idx="4294967295"/>
          </p:nvPr>
        </p:nvSpPr>
        <p:spPr>
          <a:xfrm>
            <a:off x="9868829" y="200885"/>
            <a:ext cx="2098831" cy="5979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leer / escuchar</a:t>
            </a:r>
            <a:endParaRPr sz="2000" b="1">
              <a:solidFill>
                <a:schemeClr val="lt1"/>
              </a:solidFill>
            </a:endParaRPr>
          </a:p>
        </p:txBody>
      </p:sp>
      <p:sp>
        <p:nvSpPr>
          <p:cNvPr id="994" name="Google Shape;994;p36">
            <a:hlinkClick r:id="" action="ppaction://noaction">
              <a:snd r:embed="rId3" name="Slow_Bilbao es un destino internacional sin comparacio%CC%81n.wav"/>
            </a:hlinkClick>
          </p:cNvPr>
          <p:cNvSpPr/>
          <p:nvPr/>
        </p:nvSpPr>
        <p:spPr>
          <a:xfrm>
            <a:off x="294625" y="291496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995" name="Google Shape;995;p36">
            <a:hlinkClick r:id="" action="ppaction://noaction">
              <a:snd r:embed="rId4" name="Slow_%C2%A1Un menu%CC%81 genial! Yo comi%CC%81 pintxos y mi hermano comio%CC%81 carne.wav"/>
            </a:hlinkClick>
          </p:cNvPr>
          <p:cNvSpPr/>
          <p:nvPr/>
        </p:nvSpPr>
        <p:spPr>
          <a:xfrm>
            <a:off x="294625" y="356676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996" name="Google Shape;996;p36">
            <a:hlinkClick r:id="" action="ppaction://noaction">
              <a:snd r:embed="rId5" name="Slow_Pues al final decidi%CC%81 coger el funicular y observar toda la poblacio%CC%81n.wav"/>
            </a:hlinkClick>
          </p:cNvPr>
          <p:cNvSpPr/>
          <p:nvPr/>
        </p:nvSpPr>
        <p:spPr>
          <a:xfrm>
            <a:off x="294626" y="421856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a:p>
        </p:txBody>
      </p:sp>
      <p:sp>
        <p:nvSpPr>
          <p:cNvPr id="997" name="Google Shape;997;p36">
            <a:hlinkClick r:id="" action="ppaction://noaction">
              <a:snd r:embed="rId6" name="Slow_Tambie%CC%81n salio%CC%81 al corazo%CC%81n de la ciudad y bebio%CC%81 pachara%CC%81n.wav"/>
            </a:hlinkClick>
          </p:cNvPr>
          <p:cNvSpPr/>
          <p:nvPr/>
        </p:nvSpPr>
        <p:spPr>
          <a:xfrm>
            <a:off x="294627" y="487037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4</a:t>
            </a:r>
            <a:endParaRPr/>
          </a:p>
        </p:txBody>
      </p:sp>
      <p:sp>
        <p:nvSpPr>
          <p:cNvPr id="998" name="Google Shape;998;p36">
            <a:hlinkClick r:id="" action="ppaction://noaction">
              <a:snd r:embed="rId7" name="Slow_Adema%CC%81s, subi%CC%81 al edificio Baile%CC%81n porque es muy peculiar.wav"/>
            </a:hlinkClick>
          </p:cNvPr>
          <p:cNvSpPr/>
          <p:nvPr/>
        </p:nvSpPr>
        <p:spPr>
          <a:xfrm>
            <a:off x="294626" y="55221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5</a:t>
            </a:r>
            <a:endParaRPr/>
          </a:p>
        </p:txBody>
      </p:sp>
      <p:sp>
        <p:nvSpPr>
          <p:cNvPr id="999" name="Google Shape;999;p36"/>
          <p:cNvSpPr/>
          <p:nvPr/>
        </p:nvSpPr>
        <p:spPr>
          <a:xfrm>
            <a:off x="989327" y="4910670"/>
            <a:ext cx="89994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Tam</a:t>
            </a:r>
            <a:r>
              <a:rPr lang="en-GB" sz="2200" b="1">
                <a:solidFill>
                  <a:srgbClr val="002060"/>
                </a:solidFill>
                <a:latin typeface="Century Gothic"/>
                <a:ea typeface="Century Gothic"/>
                <a:cs typeface="Century Gothic"/>
                <a:sym typeface="Century Gothic"/>
              </a:rPr>
              <a:t>bien </a:t>
            </a:r>
            <a:r>
              <a:rPr lang="en-GB" sz="2200">
                <a:solidFill>
                  <a:srgbClr val="002060"/>
                </a:solidFill>
                <a:latin typeface="Century Gothic"/>
                <a:ea typeface="Century Gothic"/>
                <a:cs typeface="Century Gothic"/>
                <a:sym typeface="Century Gothic"/>
              </a:rPr>
              <a:t>sa</a:t>
            </a:r>
            <a:r>
              <a:rPr lang="en-GB" sz="2200" b="1">
                <a:solidFill>
                  <a:srgbClr val="002060"/>
                </a:solidFill>
                <a:latin typeface="Century Gothic"/>
                <a:ea typeface="Century Gothic"/>
                <a:cs typeface="Century Gothic"/>
                <a:sym typeface="Century Gothic"/>
              </a:rPr>
              <a:t>lio</a:t>
            </a:r>
            <a:r>
              <a:rPr lang="en-GB" sz="2200">
                <a:solidFill>
                  <a:srgbClr val="002060"/>
                </a:solidFill>
                <a:latin typeface="Century Gothic"/>
                <a:ea typeface="Century Gothic"/>
                <a:cs typeface="Century Gothic"/>
                <a:sym typeface="Century Gothic"/>
              </a:rPr>
              <a:t> al cora</a:t>
            </a:r>
            <a:r>
              <a:rPr lang="en-GB" sz="2200" b="1">
                <a:solidFill>
                  <a:srgbClr val="002060"/>
                </a:solidFill>
                <a:latin typeface="Century Gothic"/>
                <a:ea typeface="Century Gothic"/>
                <a:cs typeface="Century Gothic"/>
                <a:sym typeface="Century Gothic"/>
              </a:rPr>
              <a:t>zon</a:t>
            </a:r>
            <a:r>
              <a:rPr lang="en-GB" sz="2200">
                <a:solidFill>
                  <a:srgbClr val="002060"/>
                </a:solidFill>
                <a:latin typeface="Century Gothic"/>
                <a:ea typeface="Century Gothic"/>
                <a:cs typeface="Century Gothic"/>
                <a:sym typeface="Century Gothic"/>
              </a:rPr>
              <a:t> de la ciu</a:t>
            </a:r>
            <a:r>
              <a:rPr lang="en-GB" sz="2200" b="1">
                <a:solidFill>
                  <a:srgbClr val="002060"/>
                </a:solidFill>
                <a:latin typeface="Century Gothic"/>
                <a:ea typeface="Century Gothic"/>
                <a:cs typeface="Century Gothic"/>
                <a:sym typeface="Century Gothic"/>
              </a:rPr>
              <a:t>dad</a:t>
            </a:r>
            <a:r>
              <a:rPr lang="en-GB" sz="2200">
                <a:solidFill>
                  <a:srgbClr val="002060"/>
                </a:solidFill>
                <a:latin typeface="Century Gothic"/>
                <a:ea typeface="Century Gothic"/>
                <a:cs typeface="Century Gothic"/>
                <a:sym typeface="Century Gothic"/>
              </a:rPr>
              <a:t> y be</a:t>
            </a:r>
            <a:r>
              <a:rPr lang="en-GB" sz="2200" b="1">
                <a:solidFill>
                  <a:srgbClr val="002060"/>
                </a:solidFill>
                <a:latin typeface="Century Gothic"/>
                <a:ea typeface="Century Gothic"/>
                <a:cs typeface="Century Gothic"/>
                <a:sym typeface="Century Gothic"/>
              </a:rPr>
              <a:t>bio</a:t>
            </a:r>
            <a:r>
              <a:rPr lang="en-GB" sz="2200">
                <a:solidFill>
                  <a:srgbClr val="002060"/>
                </a:solidFill>
                <a:latin typeface="Century Gothic"/>
                <a:ea typeface="Century Gothic"/>
                <a:cs typeface="Century Gothic"/>
                <a:sym typeface="Century Gothic"/>
              </a:rPr>
              <a:t> pacha</a:t>
            </a:r>
            <a:r>
              <a:rPr lang="en-GB" sz="2200" b="1">
                <a:solidFill>
                  <a:srgbClr val="002060"/>
                </a:solidFill>
                <a:latin typeface="Century Gothic"/>
                <a:ea typeface="Century Gothic"/>
                <a:cs typeface="Century Gothic"/>
                <a:sym typeface="Century Gothic"/>
              </a:rPr>
              <a:t>ran.</a:t>
            </a:r>
            <a:endParaRPr sz="2200" b="1">
              <a:solidFill>
                <a:schemeClr val="dk1"/>
              </a:solidFill>
              <a:latin typeface="Century Gothic"/>
              <a:ea typeface="Century Gothic"/>
              <a:cs typeface="Century Gothic"/>
              <a:sym typeface="Century Gothic"/>
            </a:endParaRPr>
          </a:p>
        </p:txBody>
      </p:sp>
      <p:sp>
        <p:nvSpPr>
          <p:cNvPr id="1000" name="Google Shape;1000;p36"/>
          <p:cNvSpPr txBox="1"/>
          <p:nvPr/>
        </p:nvSpPr>
        <p:spPr>
          <a:xfrm>
            <a:off x="989327" y="4223056"/>
            <a:ext cx="953772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Pues al fi</a:t>
            </a:r>
            <a:r>
              <a:rPr lang="en-GB" sz="2200" b="1">
                <a:solidFill>
                  <a:srgbClr val="002060"/>
                </a:solidFill>
                <a:latin typeface="Century Gothic"/>
                <a:ea typeface="Century Gothic"/>
                <a:cs typeface="Century Gothic"/>
                <a:sym typeface="Century Gothic"/>
              </a:rPr>
              <a:t>nal</a:t>
            </a:r>
            <a:r>
              <a:rPr lang="en-GB" sz="2200">
                <a:solidFill>
                  <a:srgbClr val="002060"/>
                </a:solidFill>
                <a:latin typeface="Century Gothic"/>
                <a:ea typeface="Century Gothic"/>
                <a:cs typeface="Century Gothic"/>
                <a:sym typeface="Century Gothic"/>
              </a:rPr>
              <a:t> deci</a:t>
            </a:r>
            <a:r>
              <a:rPr lang="en-GB" sz="2200" b="1">
                <a:solidFill>
                  <a:srgbClr val="002060"/>
                </a:solidFill>
                <a:latin typeface="Century Gothic"/>
                <a:ea typeface="Century Gothic"/>
                <a:cs typeface="Century Gothic"/>
                <a:sym typeface="Century Gothic"/>
              </a:rPr>
              <a:t>di</a:t>
            </a:r>
            <a:r>
              <a:rPr lang="en-GB" sz="2200">
                <a:solidFill>
                  <a:srgbClr val="002060"/>
                </a:solidFill>
                <a:latin typeface="Century Gothic"/>
                <a:ea typeface="Century Gothic"/>
                <a:cs typeface="Century Gothic"/>
                <a:sym typeface="Century Gothic"/>
              </a:rPr>
              <a:t> co</a:t>
            </a:r>
            <a:r>
              <a:rPr lang="en-GB" sz="2200" b="1">
                <a:solidFill>
                  <a:srgbClr val="002060"/>
                </a:solidFill>
                <a:latin typeface="Century Gothic"/>
                <a:ea typeface="Century Gothic"/>
                <a:cs typeface="Century Gothic"/>
                <a:sym typeface="Century Gothic"/>
              </a:rPr>
              <a:t>ger</a:t>
            </a:r>
            <a:r>
              <a:rPr lang="en-GB" sz="2200">
                <a:solidFill>
                  <a:srgbClr val="002060"/>
                </a:solidFill>
                <a:latin typeface="Century Gothic"/>
                <a:ea typeface="Century Gothic"/>
                <a:cs typeface="Century Gothic"/>
                <a:sym typeface="Century Gothic"/>
              </a:rPr>
              <a:t> el funicu</a:t>
            </a:r>
            <a:r>
              <a:rPr lang="en-GB" sz="2200" b="1">
                <a:solidFill>
                  <a:srgbClr val="002060"/>
                </a:solidFill>
                <a:latin typeface="Century Gothic"/>
                <a:ea typeface="Century Gothic"/>
                <a:cs typeface="Century Gothic"/>
                <a:sym typeface="Century Gothic"/>
              </a:rPr>
              <a:t>lar</a:t>
            </a:r>
            <a:r>
              <a:rPr lang="en-GB" sz="2200">
                <a:solidFill>
                  <a:srgbClr val="002060"/>
                </a:solidFill>
                <a:latin typeface="Century Gothic"/>
                <a:ea typeface="Century Gothic"/>
                <a:cs typeface="Century Gothic"/>
                <a:sym typeface="Century Gothic"/>
              </a:rPr>
              <a:t> y obser</a:t>
            </a:r>
            <a:r>
              <a:rPr lang="en-GB" sz="2200" b="1">
                <a:solidFill>
                  <a:srgbClr val="002060"/>
                </a:solidFill>
                <a:latin typeface="Century Gothic"/>
                <a:ea typeface="Century Gothic"/>
                <a:cs typeface="Century Gothic"/>
                <a:sym typeface="Century Gothic"/>
              </a:rPr>
              <a:t>var</a:t>
            </a:r>
            <a:r>
              <a:rPr lang="en-GB" sz="2200">
                <a:solidFill>
                  <a:srgbClr val="002060"/>
                </a:solidFill>
                <a:latin typeface="Century Gothic"/>
                <a:ea typeface="Century Gothic"/>
                <a:cs typeface="Century Gothic"/>
                <a:sym typeface="Century Gothic"/>
              </a:rPr>
              <a:t> toda la pobla</a:t>
            </a:r>
            <a:r>
              <a:rPr lang="en-GB" sz="2200" b="1">
                <a:solidFill>
                  <a:srgbClr val="002060"/>
                </a:solidFill>
                <a:latin typeface="Century Gothic"/>
                <a:ea typeface="Century Gothic"/>
                <a:cs typeface="Century Gothic"/>
                <a:sym typeface="Century Gothic"/>
              </a:rPr>
              <a:t>cion</a:t>
            </a:r>
            <a:r>
              <a:rPr lang="en-GB" sz="2200">
                <a:solidFill>
                  <a:srgbClr val="002060"/>
                </a:solidFill>
                <a:latin typeface="Century Gothic"/>
                <a:ea typeface="Century Gothic"/>
                <a:cs typeface="Century Gothic"/>
                <a:sym typeface="Century Gothic"/>
              </a:rPr>
              <a:t>.</a:t>
            </a:r>
            <a:endParaRPr/>
          </a:p>
        </p:txBody>
      </p:sp>
      <p:sp>
        <p:nvSpPr>
          <p:cNvPr id="1001" name="Google Shape;1001;p36"/>
          <p:cNvSpPr txBox="1"/>
          <p:nvPr/>
        </p:nvSpPr>
        <p:spPr>
          <a:xfrm>
            <a:off x="989326" y="3583568"/>
            <a:ext cx="899940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¡Un me</a:t>
            </a:r>
            <a:r>
              <a:rPr lang="en-GB" sz="2200" b="1">
                <a:solidFill>
                  <a:srgbClr val="002060"/>
                </a:solidFill>
                <a:latin typeface="Century Gothic"/>
                <a:ea typeface="Century Gothic"/>
                <a:cs typeface="Century Gothic"/>
                <a:sym typeface="Century Gothic"/>
              </a:rPr>
              <a:t>nu</a:t>
            </a:r>
            <a:r>
              <a:rPr lang="en-GB" sz="2200">
                <a:solidFill>
                  <a:srgbClr val="002060"/>
                </a:solidFill>
                <a:latin typeface="Century Gothic"/>
                <a:ea typeface="Century Gothic"/>
                <a:cs typeface="Century Gothic"/>
                <a:sym typeface="Century Gothic"/>
              </a:rPr>
              <a:t> ge</a:t>
            </a:r>
            <a:r>
              <a:rPr lang="en-GB" sz="2200" b="1">
                <a:solidFill>
                  <a:srgbClr val="002060"/>
                </a:solidFill>
                <a:latin typeface="Century Gothic"/>
                <a:ea typeface="Century Gothic"/>
                <a:cs typeface="Century Gothic"/>
                <a:sym typeface="Century Gothic"/>
              </a:rPr>
              <a:t>nial</a:t>
            </a:r>
            <a:r>
              <a:rPr lang="en-GB" sz="2200">
                <a:solidFill>
                  <a:srgbClr val="002060"/>
                </a:solidFill>
                <a:latin typeface="Century Gothic"/>
                <a:ea typeface="Century Gothic"/>
                <a:cs typeface="Century Gothic"/>
                <a:sym typeface="Century Gothic"/>
              </a:rPr>
              <a:t>! Yo co</a:t>
            </a:r>
            <a:r>
              <a:rPr lang="en-GB" sz="2200" b="1">
                <a:solidFill>
                  <a:srgbClr val="002060"/>
                </a:solidFill>
                <a:latin typeface="Century Gothic"/>
                <a:ea typeface="Century Gothic"/>
                <a:cs typeface="Century Gothic"/>
                <a:sym typeface="Century Gothic"/>
              </a:rPr>
              <a:t>mi</a:t>
            </a:r>
            <a:r>
              <a:rPr lang="en-GB" sz="2200">
                <a:solidFill>
                  <a:srgbClr val="002060"/>
                </a:solidFill>
                <a:latin typeface="Century Gothic"/>
                <a:ea typeface="Century Gothic"/>
                <a:cs typeface="Century Gothic"/>
                <a:sym typeface="Century Gothic"/>
              </a:rPr>
              <a:t> pintxos y mi hermano co</a:t>
            </a:r>
            <a:r>
              <a:rPr lang="en-GB" sz="2200" b="1">
                <a:solidFill>
                  <a:srgbClr val="002060"/>
                </a:solidFill>
                <a:latin typeface="Century Gothic"/>
                <a:ea typeface="Century Gothic"/>
                <a:cs typeface="Century Gothic"/>
                <a:sym typeface="Century Gothic"/>
              </a:rPr>
              <a:t>mio</a:t>
            </a:r>
            <a:r>
              <a:rPr lang="en-GB" sz="2200">
                <a:solidFill>
                  <a:srgbClr val="002060"/>
                </a:solidFill>
                <a:latin typeface="Century Gothic"/>
                <a:ea typeface="Century Gothic"/>
                <a:cs typeface="Century Gothic"/>
                <a:sym typeface="Century Gothic"/>
              </a:rPr>
              <a:t> carne.</a:t>
            </a:r>
            <a:endParaRPr sz="2200">
              <a:solidFill>
                <a:srgbClr val="002060"/>
              </a:solidFill>
              <a:latin typeface="Century Gothic"/>
              <a:ea typeface="Century Gothic"/>
              <a:cs typeface="Century Gothic"/>
              <a:sym typeface="Century Gothic"/>
            </a:endParaRPr>
          </a:p>
        </p:txBody>
      </p:sp>
      <p:sp>
        <p:nvSpPr>
          <p:cNvPr id="1002" name="Google Shape;1002;p36"/>
          <p:cNvSpPr txBox="1"/>
          <p:nvPr/>
        </p:nvSpPr>
        <p:spPr>
          <a:xfrm>
            <a:off x="927621" y="5550229"/>
            <a:ext cx="790814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Ade</a:t>
            </a:r>
            <a:r>
              <a:rPr lang="en-GB" sz="2200" b="1">
                <a:solidFill>
                  <a:srgbClr val="002060"/>
                </a:solidFill>
                <a:latin typeface="Century Gothic"/>
                <a:ea typeface="Century Gothic"/>
                <a:cs typeface="Century Gothic"/>
                <a:sym typeface="Century Gothic"/>
              </a:rPr>
              <a:t>mas</a:t>
            </a:r>
            <a:r>
              <a:rPr lang="en-GB" sz="2200">
                <a:solidFill>
                  <a:srgbClr val="002060"/>
                </a:solidFill>
                <a:latin typeface="Century Gothic"/>
                <a:ea typeface="Century Gothic"/>
                <a:cs typeface="Century Gothic"/>
                <a:sym typeface="Century Gothic"/>
              </a:rPr>
              <a:t>, su</a:t>
            </a:r>
            <a:r>
              <a:rPr lang="en-GB" sz="2200" b="1">
                <a:solidFill>
                  <a:srgbClr val="002060"/>
                </a:solidFill>
                <a:latin typeface="Century Gothic"/>
                <a:ea typeface="Century Gothic"/>
                <a:cs typeface="Century Gothic"/>
                <a:sym typeface="Century Gothic"/>
              </a:rPr>
              <a:t>bi</a:t>
            </a:r>
            <a:r>
              <a:rPr lang="en-GB" sz="2200">
                <a:solidFill>
                  <a:srgbClr val="002060"/>
                </a:solidFill>
                <a:latin typeface="Century Gothic"/>
                <a:ea typeface="Century Gothic"/>
                <a:cs typeface="Century Gothic"/>
                <a:sym typeface="Century Gothic"/>
              </a:rPr>
              <a:t> al edificio Bai</a:t>
            </a:r>
            <a:r>
              <a:rPr lang="en-GB" sz="2200" b="1">
                <a:solidFill>
                  <a:srgbClr val="002060"/>
                </a:solidFill>
                <a:latin typeface="Century Gothic"/>
                <a:ea typeface="Century Gothic"/>
                <a:cs typeface="Century Gothic"/>
                <a:sym typeface="Century Gothic"/>
              </a:rPr>
              <a:t>len</a:t>
            </a:r>
            <a:r>
              <a:rPr lang="en-GB" sz="2200">
                <a:solidFill>
                  <a:srgbClr val="002060"/>
                </a:solidFill>
                <a:latin typeface="Century Gothic"/>
                <a:ea typeface="Century Gothic"/>
                <a:cs typeface="Century Gothic"/>
                <a:sym typeface="Century Gothic"/>
              </a:rPr>
              <a:t> porque es muy pecu</a:t>
            </a:r>
            <a:r>
              <a:rPr lang="en-GB" sz="2200" b="1">
                <a:solidFill>
                  <a:srgbClr val="002060"/>
                </a:solidFill>
                <a:latin typeface="Century Gothic"/>
                <a:ea typeface="Century Gothic"/>
                <a:cs typeface="Century Gothic"/>
                <a:sym typeface="Century Gothic"/>
              </a:rPr>
              <a:t>liar</a:t>
            </a:r>
            <a:r>
              <a:rPr lang="en-GB" sz="2200">
                <a:solidFill>
                  <a:srgbClr val="002060"/>
                </a:solidFill>
                <a:latin typeface="Century Gothic"/>
                <a:ea typeface="Century Gothic"/>
                <a:cs typeface="Century Gothic"/>
                <a:sym typeface="Century Gothic"/>
              </a:rPr>
              <a:t>.</a:t>
            </a:r>
            <a:endParaRPr/>
          </a:p>
        </p:txBody>
      </p:sp>
      <p:pic>
        <p:nvPicPr>
          <p:cNvPr id="1003" name="Google Shape;1003;p36" descr="Dibujo animado de un personaje animado&#10;&#10;Descripción generada automáticamente con confianza media"/>
          <p:cNvPicPr preferRelativeResize="0"/>
          <p:nvPr/>
        </p:nvPicPr>
        <p:blipFill rotWithShape="1">
          <a:blip r:embed="rId8">
            <a:alphaModFix/>
          </a:blip>
          <a:srcRect/>
          <a:stretch/>
        </p:blipFill>
        <p:spPr>
          <a:xfrm>
            <a:off x="9236633" y="2327621"/>
            <a:ext cx="1236994" cy="1360519"/>
          </a:xfrm>
          <a:prstGeom prst="rect">
            <a:avLst/>
          </a:prstGeom>
          <a:noFill/>
          <a:ln>
            <a:noFill/>
          </a:ln>
        </p:spPr>
      </p:pic>
      <p:pic>
        <p:nvPicPr>
          <p:cNvPr id="1004" name="Google Shape;1004;p36" descr="Restaurante, Pintxos, Cocina, Alimentos, Gastrónomo"/>
          <p:cNvPicPr preferRelativeResize="0"/>
          <p:nvPr/>
        </p:nvPicPr>
        <p:blipFill rotWithShape="1">
          <a:blip r:embed="rId9">
            <a:alphaModFix/>
          </a:blip>
          <a:srcRect/>
          <a:stretch/>
        </p:blipFill>
        <p:spPr>
          <a:xfrm>
            <a:off x="6449042" y="144802"/>
            <a:ext cx="2172092" cy="1448061"/>
          </a:xfrm>
          <a:prstGeom prst="rect">
            <a:avLst/>
          </a:prstGeom>
          <a:noFill/>
          <a:ln>
            <a:noFill/>
          </a:ln>
        </p:spPr>
      </p:pic>
      <p:pic>
        <p:nvPicPr>
          <p:cNvPr id="1005" name="Google Shape;1005;p36" descr="Museo, Guggenheim, Bilbao, Reflejos, Arquitectura"/>
          <p:cNvPicPr preferRelativeResize="0"/>
          <p:nvPr/>
        </p:nvPicPr>
        <p:blipFill rotWithShape="1">
          <a:blip r:embed="rId10">
            <a:alphaModFix/>
          </a:blip>
          <a:srcRect/>
          <a:stretch/>
        </p:blipFill>
        <p:spPr>
          <a:xfrm>
            <a:off x="9516451" y="904120"/>
            <a:ext cx="2233301" cy="1488867"/>
          </a:xfrm>
          <a:prstGeom prst="rect">
            <a:avLst/>
          </a:prstGeom>
          <a:noFill/>
          <a:ln>
            <a:noFill/>
          </a:ln>
        </p:spPr>
      </p:pic>
      <p:pic>
        <p:nvPicPr>
          <p:cNvPr id="1006" name="Google Shape;1006;p36" descr="background rectangle"/>
          <p:cNvPicPr preferRelativeResize="0"/>
          <p:nvPr/>
        </p:nvPicPr>
        <p:blipFill rotWithShape="1">
          <a:blip r:embed="rId11">
            <a:alphaModFix/>
          </a:blip>
          <a:srcRect/>
          <a:stretch/>
        </p:blipFill>
        <p:spPr>
          <a:xfrm>
            <a:off x="0" y="339070"/>
            <a:ext cx="3674566" cy="867128"/>
          </a:xfrm>
          <a:prstGeom prst="rect">
            <a:avLst/>
          </a:prstGeom>
          <a:noFill/>
          <a:ln>
            <a:noFill/>
          </a:ln>
        </p:spPr>
      </p:pic>
      <p:sp>
        <p:nvSpPr>
          <p:cNvPr id="1007" name="Google Shape;1007;p36"/>
          <p:cNvSpPr txBox="1"/>
          <p:nvPr/>
        </p:nvSpPr>
        <p:spPr>
          <a:xfrm>
            <a:off x="-33793" y="25508"/>
            <a:ext cx="378664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Century Gothic"/>
              <a:buNone/>
            </a:pPr>
            <a:r>
              <a:rPr lang="en-GB" sz="3600" b="1">
                <a:solidFill>
                  <a:schemeClr val="lt1"/>
                </a:solidFill>
                <a:latin typeface="Century Gothic"/>
                <a:ea typeface="Century Gothic"/>
                <a:cs typeface="Century Gothic"/>
                <a:sym typeface="Century Gothic"/>
              </a:rPr>
              <a:t>Fonética</a:t>
            </a:r>
            <a:endParaRPr sz="3600">
              <a:solidFill>
                <a:srgbClr val="1F3864"/>
              </a:solidFill>
              <a:latin typeface="Century Gothic"/>
              <a:ea typeface="Century Gothic"/>
              <a:cs typeface="Century Gothic"/>
              <a:sym typeface="Century Gothic"/>
            </a:endParaRPr>
          </a:p>
        </p:txBody>
      </p:sp>
      <p:pic>
        <p:nvPicPr>
          <p:cNvPr id="1008" name="Google Shape;1008;p36" descr="Reflejo, Agua, Mar, Edificios, Nubes, Bilbao, Olabeaga"/>
          <p:cNvPicPr preferRelativeResize="0"/>
          <p:nvPr/>
        </p:nvPicPr>
        <p:blipFill rotWithShape="1">
          <a:blip r:embed="rId12">
            <a:alphaModFix/>
          </a:blip>
          <a:srcRect/>
          <a:stretch/>
        </p:blipFill>
        <p:spPr>
          <a:xfrm>
            <a:off x="4106163" y="138873"/>
            <a:ext cx="1941069" cy="1455801"/>
          </a:xfrm>
          <a:prstGeom prst="rect">
            <a:avLst/>
          </a:prstGeom>
          <a:noFill/>
          <a:ln>
            <a:noFill/>
          </a:ln>
        </p:spPr>
      </p:pic>
      <p:pic>
        <p:nvPicPr>
          <p:cNvPr id="1009" name="Google Shape;1009;p36" descr="Abando, Estación De Tren, Bilbao, Ventana, Reloj"/>
          <p:cNvPicPr preferRelativeResize="0"/>
          <p:nvPr/>
        </p:nvPicPr>
        <p:blipFill rotWithShape="1">
          <a:blip r:embed="rId13">
            <a:alphaModFix/>
          </a:blip>
          <a:srcRect/>
          <a:stretch/>
        </p:blipFill>
        <p:spPr>
          <a:xfrm>
            <a:off x="10510183" y="2498237"/>
            <a:ext cx="1220889" cy="1627852"/>
          </a:xfrm>
          <a:prstGeom prst="rect">
            <a:avLst/>
          </a:prstGeom>
          <a:noFill/>
          <a:ln>
            <a:noFill/>
          </a:ln>
        </p:spPr>
      </p:pic>
      <p:sp>
        <p:nvSpPr>
          <p:cNvPr id="1010" name="Google Shape;1010;p36"/>
          <p:cNvSpPr/>
          <p:nvPr/>
        </p:nvSpPr>
        <p:spPr>
          <a:xfrm>
            <a:off x="989327" y="4910517"/>
            <a:ext cx="89994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Tam</a:t>
            </a:r>
            <a:r>
              <a:rPr lang="en-GB" sz="2200" b="1">
                <a:solidFill>
                  <a:srgbClr val="002060"/>
                </a:solidFill>
                <a:latin typeface="Century Gothic"/>
                <a:ea typeface="Century Gothic"/>
                <a:cs typeface="Century Gothic"/>
                <a:sym typeface="Century Gothic"/>
              </a:rPr>
              <a:t>bién</a:t>
            </a:r>
            <a:r>
              <a:rPr lang="en-GB" sz="2200">
                <a:solidFill>
                  <a:srgbClr val="002060"/>
                </a:solidFill>
                <a:latin typeface="Century Gothic"/>
                <a:ea typeface="Century Gothic"/>
                <a:cs typeface="Century Gothic"/>
                <a:sym typeface="Century Gothic"/>
              </a:rPr>
              <a:t> sa</a:t>
            </a:r>
            <a:r>
              <a:rPr lang="en-GB" sz="2200" b="1">
                <a:solidFill>
                  <a:srgbClr val="002060"/>
                </a:solidFill>
                <a:latin typeface="Century Gothic"/>
                <a:ea typeface="Century Gothic"/>
                <a:cs typeface="Century Gothic"/>
                <a:sym typeface="Century Gothic"/>
              </a:rPr>
              <a:t>lió</a:t>
            </a:r>
            <a:r>
              <a:rPr lang="en-GB" sz="2200">
                <a:solidFill>
                  <a:srgbClr val="002060"/>
                </a:solidFill>
                <a:latin typeface="Century Gothic"/>
                <a:ea typeface="Century Gothic"/>
                <a:cs typeface="Century Gothic"/>
                <a:sym typeface="Century Gothic"/>
              </a:rPr>
              <a:t> al cora</a:t>
            </a:r>
            <a:r>
              <a:rPr lang="en-GB" sz="2200" b="1">
                <a:solidFill>
                  <a:srgbClr val="002060"/>
                </a:solidFill>
                <a:latin typeface="Century Gothic"/>
                <a:ea typeface="Century Gothic"/>
                <a:cs typeface="Century Gothic"/>
                <a:sym typeface="Century Gothic"/>
              </a:rPr>
              <a:t>zón</a:t>
            </a:r>
            <a:r>
              <a:rPr lang="en-GB" sz="2200">
                <a:solidFill>
                  <a:srgbClr val="002060"/>
                </a:solidFill>
                <a:latin typeface="Century Gothic"/>
                <a:ea typeface="Century Gothic"/>
                <a:cs typeface="Century Gothic"/>
                <a:sym typeface="Century Gothic"/>
              </a:rPr>
              <a:t> de la ciu</a:t>
            </a:r>
            <a:r>
              <a:rPr lang="en-GB" sz="2200" b="1">
                <a:solidFill>
                  <a:srgbClr val="002060"/>
                </a:solidFill>
                <a:latin typeface="Century Gothic"/>
                <a:ea typeface="Century Gothic"/>
                <a:cs typeface="Century Gothic"/>
                <a:sym typeface="Century Gothic"/>
              </a:rPr>
              <a:t>dad</a:t>
            </a:r>
            <a:r>
              <a:rPr lang="en-GB" sz="2200">
                <a:solidFill>
                  <a:srgbClr val="002060"/>
                </a:solidFill>
                <a:latin typeface="Century Gothic"/>
                <a:ea typeface="Century Gothic"/>
                <a:cs typeface="Century Gothic"/>
                <a:sym typeface="Century Gothic"/>
              </a:rPr>
              <a:t> y be</a:t>
            </a:r>
            <a:r>
              <a:rPr lang="en-GB" sz="2200" b="1">
                <a:solidFill>
                  <a:srgbClr val="002060"/>
                </a:solidFill>
                <a:latin typeface="Century Gothic"/>
                <a:ea typeface="Century Gothic"/>
                <a:cs typeface="Century Gothic"/>
                <a:sym typeface="Century Gothic"/>
              </a:rPr>
              <a:t>bió</a:t>
            </a:r>
            <a:r>
              <a:rPr lang="en-GB" sz="2200">
                <a:solidFill>
                  <a:srgbClr val="002060"/>
                </a:solidFill>
                <a:latin typeface="Century Gothic"/>
                <a:ea typeface="Century Gothic"/>
                <a:cs typeface="Century Gothic"/>
                <a:sym typeface="Century Gothic"/>
              </a:rPr>
              <a:t> pacha</a:t>
            </a:r>
            <a:r>
              <a:rPr lang="en-GB" sz="2200" b="1">
                <a:solidFill>
                  <a:srgbClr val="002060"/>
                </a:solidFill>
                <a:latin typeface="Century Gothic"/>
                <a:ea typeface="Century Gothic"/>
                <a:cs typeface="Century Gothic"/>
                <a:sym typeface="Century Gothic"/>
              </a:rPr>
              <a:t>rán.</a:t>
            </a:r>
            <a:endParaRPr sz="2200" b="1">
              <a:solidFill>
                <a:schemeClr val="dk1"/>
              </a:solidFill>
              <a:latin typeface="Century Gothic"/>
              <a:ea typeface="Century Gothic"/>
              <a:cs typeface="Century Gothic"/>
              <a:sym typeface="Century Gothic"/>
            </a:endParaRPr>
          </a:p>
        </p:txBody>
      </p:sp>
      <p:sp>
        <p:nvSpPr>
          <p:cNvPr id="1011" name="Google Shape;1011;p36"/>
          <p:cNvSpPr txBox="1"/>
          <p:nvPr/>
        </p:nvSpPr>
        <p:spPr>
          <a:xfrm>
            <a:off x="985823" y="2905993"/>
            <a:ext cx="888300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Bilbao es un destino internacio</a:t>
            </a:r>
            <a:r>
              <a:rPr lang="en-GB" sz="2200" b="1">
                <a:solidFill>
                  <a:srgbClr val="002060"/>
                </a:solidFill>
                <a:latin typeface="Century Gothic"/>
                <a:ea typeface="Century Gothic"/>
                <a:cs typeface="Century Gothic"/>
                <a:sym typeface="Century Gothic"/>
              </a:rPr>
              <a:t>nal</a:t>
            </a:r>
            <a:r>
              <a:rPr lang="en-GB" sz="2200">
                <a:solidFill>
                  <a:srgbClr val="002060"/>
                </a:solidFill>
                <a:latin typeface="Century Gothic"/>
                <a:ea typeface="Century Gothic"/>
                <a:cs typeface="Century Gothic"/>
                <a:sym typeface="Century Gothic"/>
              </a:rPr>
              <a:t> sin </a:t>
            </a:r>
            <a:r>
              <a:rPr lang="en-GB" sz="2200" b="1">
                <a:solidFill>
                  <a:srgbClr val="002060"/>
                </a:solidFill>
                <a:latin typeface="Century Gothic"/>
                <a:ea typeface="Century Gothic"/>
                <a:cs typeface="Century Gothic"/>
                <a:sym typeface="Century Gothic"/>
              </a:rPr>
              <a:t>comparación</a:t>
            </a:r>
            <a:r>
              <a:rPr lang="en-GB" sz="2200">
                <a:solidFill>
                  <a:srgbClr val="002060"/>
                </a:solidFill>
                <a:latin typeface="Century Gothic"/>
                <a:ea typeface="Century Gothic"/>
                <a:cs typeface="Century Gothic"/>
                <a:sym typeface="Century Gothic"/>
              </a:rPr>
              <a:t>.</a:t>
            </a:r>
            <a:endParaRPr sz="2200">
              <a:solidFill>
                <a:schemeClr val="dk1"/>
              </a:solidFill>
              <a:latin typeface="Century Gothic"/>
              <a:ea typeface="Century Gothic"/>
              <a:cs typeface="Century Gothic"/>
              <a:sym typeface="Century Gothic"/>
            </a:endParaRPr>
          </a:p>
        </p:txBody>
      </p:sp>
      <p:sp>
        <p:nvSpPr>
          <p:cNvPr id="1012" name="Google Shape;1012;p36"/>
          <p:cNvSpPr txBox="1"/>
          <p:nvPr/>
        </p:nvSpPr>
        <p:spPr>
          <a:xfrm>
            <a:off x="985823" y="4230837"/>
            <a:ext cx="953772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Pues al fi</a:t>
            </a:r>
            <a:r>
              <a:rPr lang="en-GB" sz="2200" b="1">
                <a:solidFill>
                  <a:srgbClr val="002060"/>
                </a:solidFill>
                <a:latin typeface="Century Gothic"/>
                <a:ea typeface="Century Gothic"/>
                <a:cs typeface="Century Gothic"/>
                <a:sym typeface="Century Gothic"/>
              </a:rPr>
              <a:t>nal</a:t>
            </a:r>
            <a:r>
              <a:rPr lang="en-GB" sz="2200">
                <a:solidFill>
                  <a:srgbClr val="002060"/>
                </a:solidFill>
                <a:latin typeface="Century Gothic"/>
                <a:ea typeface="Century Gothic"/>
                <a:cs typeface="Century Gothic"/>
                <a:sym typeface="Century Gothic"/>
              </a:rPr>
              <a:t> deci</a:t>
            </a:r>
            <a:r>
              <a:rPr lang="en-GB" sz="2200" b="1">
                <a:solidFill>
                  <a:srgbClr val="002060"/>
                </a:solidFill>
                <a:latin typeface="Century Gothic"/>
                <a:ea typeface="Century Gothic"/>
                <a:cs typeface="Century Gothic"/>
                <a:sym typeface="Century Gothic"/>
              </a:rPr>
              <a:t>dí</a:t>
            </a:r>
            <a:r>
              <a:rPr lang="en-GB" sz="2200">
                <a:solidFill>
                  <a:srgbClr val="002060"/>
                </a:solidFill>
                <a:latin typeface="Century Gothic"/>
                <a:ea typeface="Century Gothic"/>
                <a:cs typeface="Century Gothic"/>
                <a:sym typeface="Century Gothic"/>
              </a:rPr>
              <a:t> co</a:t>
            </a:r>
            <a:r>
              <a:rPr lang="en-GB" sz="2200" b="1">
                <a:solidFill>
                  <a:srgbClr val="002060"/>
                </a:solidFill>
                <a:latin typeface="Century Gothic"/>
                <a:ea typeface="Century Gothic"/>
                <a:cs typeface="Century Gothic"/>
                <a:sym typeface="Century Gothic"/>
              </a:rPr>
              <a:t>ger</a:t>
            </a:r>
            <a:r>
              <a:rPr lang="en-GB" sz="2200">
                <a:solidFill>
                  <a:srgbClr val="002060"/>
                </a:solidFill>
                <a:latin typeface="Century Gothic"/>
                <a:ea typeface="Century Gothic"/>
                <a:cs typeface="Century Gothic"/>
                <a:sym typeface="Century Gothic"/>
              </a:rPr>
              <a:t> el funicu</a:t>
            </a:r>
            <a:r>
              <a:rPr lang="en-GB" sz="2200" b="1">
                <a:solidFill>
                  <a:srgbClr val="002060"/>
                </a:solidFill>
                <a:latin typeface="Century Gothic"/>
                <a:ea typeface="Century Gothic"/>
                <a:cs typeface="Century Gothic"/>
                <a:sym typeface="Century Gothic"/>
              </a:rPr>
              <a:t>lar</a:t>
            </a:r>
            <a:r>
              <a:rPr lang="en-GB" sz="2200">
                <a:solidFill>
                  <a:srgbClr val="002060"/>
                </a:solidFill>
                <a:latin typeface="Century Gothic"/>
                <a:ea typeface="Century Gothic"/>
                <a:cs typeface="Century Gothic"/>
                <a:sym typeface="Century Gothic"/>
              </a:rPr>
              <a:t> y obser</a:t>
            </a:r>
            <a:r>
              <a:rPr lang="en-GB" sz="2200" b="1">
                <a:solidFill>
                  <a:srgbClr val="002060"/>
                </a:solidFill>
                <a:latin typeface="Century Gothic"/>
                <a:ea typeface="Century Gothic"/>
                <a:cs typeface="Century Gothic"/>
                <a:sym typeface="Century Gothic"/>
              </a:rPr>
              <a:t>var</a:t>
            </a:r>
            <a:r>
              <a:rPr lang="en-GB" sz="2200">
                <a:solidFill>
                  <a:srgbClr val="002060"/>
                </a:solidFill>
                <a:latin typeface="Century Gothic"/>
                <a:ea typeface="Century Gothic"/>
                <a:cs typeface="Century Gothic"/>
                <a:sym typeface="Century Gothic"/>
              </a:rPr>
              <a:t> toda la pobla</a:t>
            </a:r>
            <a:r>
              <a:rPr lang="en-GB" sz="2200" b="1">
                <a:solidFill>
                  <a:srgbClr val="002060"/>
                </a:solidFill>
                <a:latin typeface="Century Gothic"/>
                <a:ea typeface="Century Gothic"/>
                <a:cs typeface="Century Gothic"/>
                <a:sym typeface="Century Gothic"/>
              </a:rPr>
              <a:t>ción</a:t>
            </a:r>
            <a:r>
              <a:rPr lang="en-GB" sz="2200">
                <a:solidFill>
                  <a:srgbClr val="002060"/>
                </a:solidFill>
                <a:latin typeface="Century Gothic"/>
                <a:ea typeface="Century Gothic"/>
                <a:cs typeface="Century Gothic"/>
                <a:sym typeface="Century Gothic"/>
              </a:rPr>
              <a:t>.</a:t>
            </a:r>
            <a:endParaRPr/>
          </a:p>
        </p:txBody>
      </p:sp>
      <p:sp>
        <p:nvSpPr>
          <p:cNvPr id="1013" name="Google Shape;1013;p36"/>
          <p:cNvSpPr txBox="1"/>
          <p:nvPr/>
        </p:nvSpPr>
        <p:spPr>
          <a:xfrm>
            <a:off x="989326" y="3591349"/>
            <a:ext cx="899940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¡Un me</a:t>
            </a:r>
            <a:r>
              <a:rPr lang="en-GB" sz="2200" b="1">
                <a:solidFill>
                  <a:srgbClr val="002060"/>
                </a:solidFill>
                <a:latin typeface="Century Gothic"/>
                <a:ea typeface="Century Gothic"/>
                <a:cs typeface="Century Gothic"/>
                <a:sym typeface="Century Gothic"/>
              </a:rPr>
              <a:t>nú</a:t>
            </a:r>
            <a:r>
              <a:rPr lang="en-GB" sz="2200">
                <a:solidFill>
                  <a:srgbClr val="002060"/>
                </a:solidFill>
                <a:latin typeface="Century Gothic"/>
                <a:ea typeface="Century Gothic"/>
                <a:cs typeface="Century Gothic"/>
                <a:sym typeface="Century Gothic"/>
              </a:rPr>
              <a:t> ge</a:t>
            </a:r>
            <a:r>
              <a:rPr lang="en-GB" sz="2200" b="1">
                <a:solidFill>
                  <a:srgbClr val="002060"/>
                </a:solidFill>
                <a:latin typeface="Century Gothic"/>
                <a:ea typeface="Century Gothic"/>
                <a:cs typeface="Century Gothic"/>
                <a:sym typeface="Century Gothic"/>
              </a:rPr>
              <a:t>nial</a:t>
            </a:r>
            <a:r>
              <a:rPr lang="en-GB" sz="2200">
                <a:solidFill>
                  <a:srgbClr val="002060"/>
                </a:solidFill>
                <a:latin typeface="Century Gothic"/>
                <a:ea typeface="Century Gothic"/>
                <a:cs typeface="Century Gothic"/>
                <a:sym typeface="Century Gothic"/>
              </a:rPr>
              <a:t>! Yo </a:t>
            </a:r>
            <a:r>
              <a:rPr lang="en-GB" sz="2200" b="1">
                <a:solidFill>
                  <a:srgbClr val="002060"/>
                </a:solidFill>
                <a:latin typeface="Century Gothic"/>
                <a:ea typeface="Century Gothic"/>
                <a:cs typeface="Century Gothic"/>
                <a:sym typeface="Century Gothic"/>
              </a:rPr>
              <a:t>comí</a:t>
            </a:r>
            <a:r>
              <a:rPr lang="en-GB" sz="2200">
                <a:solidFill>
                  <a:srgbClr val="002060"/>
                </a:solidFill>
                <a:latin typeface="Century Gothic"/>
                <a:ea typeface="Century Gothic"/>
                <a:cs typeface="Century Gothic"/>
                <a:sym typeface="Century Gothic"/>
              </a:rPr>
              <a:t> pintxos y mi hermano co</a:t>
            </a:r>
            <a:r>
              <a:rPr lang="en-GB" sz="2200" b="1">
                <a:solidFill>
                  <a:srgbClr val="002060"/>
                </a:solidFill>
                <a:latin typeface="Century Gothic"/>
                <a:ea typeface="Century Gothic"/>
                <a:cs typeface="Century Gothic"/>
                <a:sym typeface="Century Gothic"/>
              </a:rPr>
              <a:t>mió</a:t>
            </a:r>
            <a:r>
              <a:rPr lang="en-GB" sz="2200">
                <a:solidFill>
                  <a:srgbClr val="002060"/>
                </a:solidFill>
                <a:latin typeface="Century Gothic"/>
                <a:ea typeface="Century Gothic"/>
                <a:cs typeface="Century Gothic"/>
                <a:sym typeface="Century Gothic"/>
              </a:rPr>
              <a:t> carne. </a:t>
            </a:r>
            <a:endParaRPr/>
          </a:p>
        </p:txBody>
      </p:sp>
      <p:sp>
        <p:nvSpPr>
          <p:cNvPr id="1014" name="Google Shape;1014;p36"/>
          <p:cNvSpPr txBox="1"/>
          <p:nvPr/>
        </p:nvSpPr>
        <p:spPr>
          <a:xfrm>
            <a:off x="927621" y="5542224"/>
            <a:ext cx="821652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Ade</a:t>
            </a:r>
            <a:r>
              <a:rPr lang="en-GB" sz="2200" b="1">
                <a:solidFill>
                  <a:srgbClr val="002060"/>
                </a:solidFill>
                <a:latin typeface="Century Gothic"/>
                <a:ea typeface="Century Gothic"/>
                <a:cs typeface="Century Gothic"/>
                <a:sym typeface="Century Gothic"/>
              </a:rPr>
              <a:t>más</a:t>
            </a:r>
            <a:r>
              <a:rPr lang="en-GB" sz="2200">
                <a:solidFill>
                  <a:srgbClr val="002060"/>
                </a:solidFill>
                <a:latin typeface="Century Gothic"/>
                <a:ea typeface="Century Gothic"/>
                <a:cs typeface="Century Gothic"/>
                <a:sym typeface="Century Gothic"/>
              </a:rPr>
              <a:t>, su</a:t>
            </a:r>
            <a:r>
              <a:rPr lang="en-GB" sz="2200" b="1">
                <a:solidFill>
                  <a:srgbClr val="002060"/>
                </a:solidFill>
                <a:latin typeface="Century Gothic"/>
                <a:ea typeface="Century Gothic"/>
                <a:cs typeface="Century Gothic"/>
                <a:sym typeface="Century Gothic"/>
              </a:rPr>
              <a:t>bí</a:t>
            </a:r>
            <a:r>
              <a:rPr lang="en-GB" sz="2200">
                <a:solidFill>
                  <a:srgbClr val="002060"/>
                </a:solidFill>
                <a:latin typeface="Century Gothic"/>
                <a:ea typeface="Century Gothic"/>
                <a:cs typeface="Century Gothic"/>
                <a:sym typeface="Century Gothic"/>
              </a:rPr>
              <a:t> al edificio Bai</a:t>
            </a:r>
            <a:r>
              <a:rPr lang="en-GB" sz="2200" b="1">
                <a:solidFill>
                  <a:srgbClr val="002060"/>
                </a:solidFill>
                <a:latin typeface="Century Gothic"/>
                <a:ea typeface="Century Gothic"/>
                <a:cs typeface="Century Gothic"/>
                <a:sym typeface="Century Gothic"/>
              </a:rPr>
              <a:t>lén</a:t>
            </a:r>
            <a:r>
              <a:rPr lang="en-GB" sz="2200">
                <a:solidFill>
                  <a:srgbClr val="002060"/>
                </a:solidFill>
                <a:latin typeface="Century Gothic"/>
                <a:ea typeface="Century Gothic"/>
                <a:cs typeface="Century Gothic"/>
                <a:sym typeface="Century Gothic"/>
              </a:rPr>
              <a:t> porque es muy pecu</a:t>
            </a:r>
            <a:r>
              <a:rPr lang="en-GB" sz="2200" b="1">
                <a:solidFill>
                  <a:srgbClr val="002060"/>
                </a:solidFill>
                <a:latin typeface="Century Gothic"/>
                <a:ea typeface="Century Gothic"/>
                <a:cs typeface="Century Gothic"/>
                <a:sym typeface="Century Gothic"/>
              </a:rPr>
              <a:t>liar</a:t>
            </a:r>
            <a:r>
              <a:rPr lang="en-GB" sz="2200">
                <a:solidFill>
                  <a:srgbClr val="002060"/>
                </a:solidFill>
                <a:latin typeface="Century Gothic"/>
                <a:ea typeface="Century Gothic"/>
                <a:cs typeface="Century Gothic"/>
                <a:sym typeface="Century Gothic"/>
              </a:rPr>
              <a:t>.</a:t>
            </a:r>
            <a:endParaRPr/>
          </a:p>
        </p:txBody>
      </p:sp>
      <p:sp>
        <p:nvSpPr>
          <p:cNvPr id="1015" name="Google Shape;1015;p36"/>
          <p:cNvSpPr txBox="1"/>
          <p:nvPr/>
        </p:nvSpPr>
        <p:spPr>
          <a:xfrm>
            <a:off x="9216573" y="4661005"/>
            <a:ext cx="294360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población = </a:t>
            </a:r>
            <a:endParaRPr sz="2000">
              <a:solidFill>
                <a:srgbClr val="1F3864"/>
              </a:solidFill>
              <a:highlight>
                <a:srgbClr val="FBF0D5"/>
              </a:highlight>
              <a:latin typeface="Century Gothic"/>
              <a:ea typeface="Century Gothic"/>
              <a:cs typeface="Century Gothic"/>
              <a:sym typeface="Century Gothic"/>
            </a:endParaRPr>
          </a:p>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city, town, population</a:t>
            </a:r>
            <a:endParaRPr/>
          </a:p>
        </p:txBody>
      </p:sp>
      <p:sp>
        <p:nvSpPr>
          <p:cNvPr id="1016" name="Google Shape;1016;p36"/>
          <p:cNvSpPr txBox="1"/>
          <p:nvPr/>
        </p:nvSpPr>
        <p:spPr>
          <a:xfrm>
            <a:off x="9216573" y="5390142"/>
            <a:ext cx="29436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el corazón = heart</a:t>
            </a:r>
            <a:endParaRPr/>
          </a:p>
        </p:txBody>
      </p:sp>
      <p:sp>
        <p:nvSpPr>
          <p:cNvPr id="1017" name="Google Shape;1017;p36"/>
          <p:cNvSpPr txBox="1"/>
          <p:nvPr/>
        </p:nvSpPr>
        <p:spPr>
          <a:xfrm>
            <a:off x="985823" y="2913998"/>
            <a:ext cx="888300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Bilbao es un destino internacio</a:t>
            </a:r>
            <a:r>
              <a:rPr lang="en-GB" sz="2200" b="1">
                <a:solidFill>
                  <a:srgbClr val="002060"/>
                </a:solidFill>
                <a:latin typeface="Century Gothic"/>
                <a:ea typeface="Century Gothic"/>
                <a:cs typeface="Century Gothic"/>
                <a:sym typeface="Century Gothic"/>
              </a:rPr>
              <a:t>nal</a:t>
            </a:r>
            <a:r>
              <a:rPr lang="en-GB" sz="2200">
                <a:solidFill>
                  <a:srgbClr val="002060"/>
                </a:solidFill>
                <a:latin typeface="Century Gothic"/>
                <a:ea typeface="Century Gothic"/>
                <a:cs typeface="Century Gothic"/>
                <a:sym typeface="Century Gothic"/>
              </a:rPr>
              <a:t> sin </a:t>
            </a:r>
            <a:r>
              <a:rPr lang="en-GB" sz="2200" b="1">
                <a:solidFill>
                  <a:srgbClr val="002060"/>
                </a:solidFill>
                <a:latin typeface="Century Gothic"/>
                <a:ea typeface="Century Gothic"/>
                <a:cs typeface="Century Gothic"/>
                <a:sym typeface="Century Gothic"/>
              </a:rPr>
              <a:t>comparacion</a:t>
            </a:r>
            <a:r>
              <a:rPr lang="en-GB" sz="2200">
                <a:solidFill>
                  <a:srgbClr val="002060"/>
                </a:solidFill>
                <a:latin typeface="Century Gothic"/>
                <a:ea typeface="Century Gothic"/>
                <a:cs typeface="Century Gothic"/>
                <a:sym typeface="Century Gothic"/>
              </a:rPr>
              <a:t>.</a:t>
            </a:r>
            <a:endParaRPr sz="2200">
              <a:solidFill>
                <a:schemeClr val="dk1"/>
              </a:solidFill>
              <a:latin typeface="Century Gothic"/>
              <a:ea typeface="Century Gothic"/>
              <a:cs typeface="Century Gothic"/>
              <a:sym typeface="Century Gothic"/>
            </a:endParaRPr>
          </a:p>
        </p:txBody>
      </p:sp>
      <p:sp>
        <p:nvSpPr>
          <p:cNvPr id="1018" name="Google Shape;1018;p36"/>
          <p:cNvSpPr/>
          <p:nvPr/>
        </p:nvSpPr>
        <p:spPr>
          <a:xfrm>
            <a:off x="4597990" y="1541297"/>
            <a:ext cx="4756500" cy="3260400"/>
          </a:xfrm>
          <a:prstGeom prst="wedgeRoundRectCallout">
            <a:avLst>
              <a:gd name="adj1" fmla="val 22497"/>
              <a:gd name="adj2" fmla="val 55822"/>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El pacharán es una bebida      alcohólica típica en el norte de España.</a:t>
            </a:r>
            <a:endParaRPr/>
          </a:p>
        </p:txBody>
      </p:sp>
      <p:pic>
        <p:nvPicPr>
          <p:cNvPr id="1019" name="Google Shape;1019;p36"/>
          <p:cNvPicPr preferRelativeResize="0"/>
          <p:nvPr/>
        </p:nvPicPr>
        <p:blipFill rotWithShape="1">
          <a:blip r:embed="rId14">
            <a:alphaModFix/>
          </a:blip>
          <a:srcRect/>
          <a:stretch/>
        </p:blipFill>
        <p:spPr>
          <a:xfrm>
            <a:off x="6415730" y="1660096"/>
            <a:ext cx="1317477" cy="19762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0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1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1"/>
                                          </p:stCondLst>
                                        </p:cTn>
                                        <p:tgtEl>
                                          <p:spTgt spid="100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2"/>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1"/>
                                          </p:stCondLst>
                                        </p:cTn>
                                        <p:tgtEl>
                                          <p:spTgt spid="100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9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99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101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1"/>
                                          </p:stCondLst>
                                        </p:cTn>
                                        <p:tgtEl>
                                          <p:spTgt spid="10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0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14"/>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1"/>
                                          </p:stCondLst>
                                        </p:cTn>
                                        <p:tgtEl>
                                          <p:spTgt spid="10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37"/>
          <p:cNvSpPr txBox="1"/>
          <p:nvPr/>
        </p:nvSpPr>
        <p:spPr>
          <a:xfrm>
            <a:off x="126634" y="147882"/>
            <a:ext cx="722018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Hablas de las vacaciones con tu compañero.</a:t>
            </a:r>
            <a:endParaRPr/>
          </a:p>
        </p:txBody>
      </p:sp>
      <p:sp>
        <p:nvSpPr>
          <p:cNvPr id="1026" name="Google Shape;1026;p37"/>
          <p:cNvSpPr txBox="1"/>
          <p:nvPr/>
        </p:nvSpPr>
        <p:spPr>
          <a:xfrm>
            <a:off x="126634" y="585259"/>
            <a:ext cx="1161201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Use your cards to </a:t>
            </a:r>
            <a:endParaRPr/>
          </a:p>
          <a:p>
            <a:pPr marL="457200" marR="0" lvl="0" indent="-457200" algn="l" rtl="0">
              <a:spcBef>
                <a:spcPts val="0"/>
              </a:spcBef>
              <a:spcAft>
                <a:spcPts val="0"/>
              </a:spcAft>
              <a:buClr>
                <a:srgbClr val="002060"/>
              </a:buClr>
              <a:buSzPts val="2000"/>
              <a:buFont typeface="Century Gothic"/>
              <a:buAutoNum type="alphaLcParenR"/>
            </a:pPr>
            <a:r>
              <a:rPr lang="en-GB" sz="2000" b="1">
                <a:solidFill>
                  <a:srgbClr val="002060"/>
                </a:solidFill>
                <a:latin typeface="Century Gothic"/>
                <a:ea typeface="Century Gothic"/>
                <a:cs typeface="Century Gothic"/>
                <a:sym typeface="Century Gothic"/>
              </a:rPr>
              <a:t>ask questions in Spanish.</a:t>
            </a:r>
            <a:endParaRPr/>
          </a:p>
          <a:p>
            <a:pPr marL="457200" marR="0" lvl="0" indent="-457200" algn="l" rtl="0">
              <a:spcBef>
                <a:spcPts val="0"/>
              </a:spcBef>
              <a:spcAft>
                <a:spcPts val="0"/>
              </a:spcAft>
              <a:buClr>
                <a:srgbClr val="002060"/>
              </a:buClr>
              <a:buSzPts val="2000"/>
              <a:buFont typeface="Century Gothic"/>
              <a:buAutoNum type="alphaLcParenR"/>
            </a:pPr>
            <a:r>
              <a:rPr lang="en-GB" sz="2000" b="1">
                <a:solidFill>
                  <a:srgbClr val="002060"/>
                </a:solidFill>
                <a:latin typeface="Century Gothic"/>
                <a:ea typeface="Century Gothic"/>
                <a:cs typeface="Century Gothic"/>
                <a:sym typeface="Century Gothic"/>
              </a:rPr>
              <a:t>answer questions. Is your partner asking about you (-iste) or about your friend (-ió)?</a:t>
            </a:r>
            <a:endParaRPr/>
          </a:p>
        </p:txBody>
      </p:sp>
      <p:sp>
        <p:nvSpPr>
          <p:cNvPr id="1027" name="Google Shape;1027;p37"/>
          <p:cNvSpPr txBox="1"/>
          <p:nvPr/>
        </p:nvSpPr>
        <p:spPr>
          <a:xfrm>
            <a:off x="126634" y="1756131"/>
            <a:ext cx="59740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Your partner will also ask you. Take turns.</a:t>
            </a:r>
            <a:endParaRPr/>
          </a:p>
        </p:txBody>
      </p:sp>
      <p:sp>
        <p:nvSpPr>
          <p:cNvPr id="1028" name="Google Shape;1028;p37"/>
          <p:cNvSpPr txBox="1"/>
          <p:nvPr/>
        </p:nvSpPr>
        <p:spPr>
          <a:xfrm>
            <a:off x="126634" y="2325264"/>
            <a:ext cx="597401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Un ejemplo:</a:t>
            </a:r>
            <a:endParaRPr/>
          </a:p>
        </p:txBody>
      </p:sp>
      <p:sp>
        <p:nvSpPr>
          <p:cNvPr id="1029" name="Google Shape;1029;p37"/>
          <p:cNvSpPr/>
          <p:nvPr/>
        </p:nvSpPr>
        <p:spPr>
          <a:xfrm>
            <a:off x="2490813" y="2411495"/>
            <a:ext cx="4055476" cy="868942"/>
          </a:xfrm>
          <a:prstGeom prst="wedgeEllipseCallout">
            <a:avLst>
              <a:gd name="adj1" fmla="val -67265"/>
              <a:gd name="adj2" fmla="val 101364"/>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¿Dónde comiste?</a:t>
            </a:r>
            <a:endParaRPr/>
          </a:p>
        </p:txBody>
      </p:sp>
      <p:sp>
        <p:nvSpPr>
          <p:cNvPr id="1030" name="Google Shape;1030;p37"/>
          <p:cNvSpPr txBox="1"/>
          <p:nvPr/>
        </p:nvSpPr>
        <p:spPr>
          <a:xfrm>
            <a:off x="126634" y="3073675"/>
            <a:ext cx="277713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Persona A </a:t>
            </a:r>
            <a:endParaRPr/>
          </a:p>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(pregunta):</a:t>
            </a:r>
            <a:endParaRPr/>
          </a:p>
        </p:txBody>
      </p:sp>
      <p:sp>
        <p:nvSpPr>
          <p:cNvPr id="1031" name="Google Shape;1031;p37"/>
          <p:cNvSpPr txBox="1"/>
          <p:nvPr/>
        </p:nvSpPr>
        <p:spPr>
          <a:xfrm>
            <a:off x="9971615" y="3323533"/>
            <a:ext cx="184595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Persona B</a:t>
            </a:r>
            <a:endParaRPr/>
          </a:p>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(contesta):</a:t>
            </a:r>
            <a:endParaRPr/>
          </a:p>
        </p:txBody>
      </p:sp>
      <p:sp>
        <p:nvSpPr>
          <p:cNvPr id="1032" name="Google Shape;1032;p37"/>
          <p:cNvSpPr/>
          <p:nvPr/>
        </p:nvSpPr>
        <p:spPr>
          <a:xfrm>
            <a:off x="4865420" y="3029107"/>
            <a:ext cx="3890653" cy="906198"/>
          </a:xfrm>
          <a:prstGeom prst="wedgeEllipseCallout">
            <a:avLst>
              <a:gd name="adj1" fmla="val 76126"/>
              <a:gd name="adj2" fmla="val 39526"/>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En el centro de la ciudad.</a:t>
            </a:r>
            <a:endParaRPr/>
          </a:p>
        </p:txBody>
      </p:sp>
      <p:sp>
        <p:nvSpPr>
          <p:cNvPr id="1033" name="Google Shape;1033;p37"/>
          <p:cNvSpPr/>
          <p:nvPr/>
        </p:nvSpPr>
        <p:spPr>
          <a:xfrm>
            <a:off x="8527969" y="1897782"/>
            <a:ext cx="3365370" cy="1200486"/>
          </a:xfrm>
          <a:prstGeom prst="wedgeRoundRectCallout">
            <a:avLst>
              <a:gd name="adj1" fmla="val -48978"/>
              <a:gd name="adj2" fmla="val 65094"/>
              <a:gd name="adj3" fmla="val 16667"/>
            </a:avLst>
          </a:prstGeom>
          <a:solidFill>
            <a:srgbClr val="FEF3C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Choose your answer depending on the verb in the question.</a:t>
            </a:r>
            <a:endParaRPr/>
          </a:p>
        </p:txBody>
      </p:sp>
      <p:sp>
        <p:nvSpPr>
          <p:cNvPr id="1034" name="Google Shape;1034;p37"/>
          <p:cNvSpPr/>
          <p:nvPr/>
        </p:nvSpPr>
        <p:spPr>
          <a:xfrm>
            <a:off x="199680" y="4160293"/>
            <a:ext cx="5345365" cy="1945444"/>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1035" name="Google Shape;1035;p37"/>
          <p:cNvSpPr/>
          <p:nvPr/>
        </p:nvSpPr>
        <p:spPr>
          <a:xfrm>
            <a:off x="5810975" y="4229593"/>
            <a:ext cx="6181345" cy="1945445"/>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1036" name="Google Shape;1036;p37"/>
          <p:cNvSpPr txBox="1"/>
          <p:nvPr/>
        </p:nvSpPr>
        <p:spPr>
          <a:xfrm>
            <a:off x="206405" y="5272611"/>
            <a:ext cx="524635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1. </a:t>
            </a:r>
            <a:r>
              <a:rPr lang="en-GB" sz="2200">
                <a:solidFill>
                  <a:srgbClr val="002060"/>
                </a:solidFill>
                <a:latin typeface="Century Gothic"/>
                <a:ea typeface="Century Gothic"/>
                <a:cs typeface="Century Gothic"/>
                <a:sym typeface="Century Gothic"/>
              </a:rPr>
              <a:t>Where did you eat?</a:t>
            </a:r>
            <a:endParaRPr/>
          </a:p>
        </p:txBody>
      </p:sp>
      <p:sp>
        <p:nvSpPr>
          <p:cNvPr id="1037" name="Google Shape;1037;p37"/>
          <p:cNvSpPr txBox="1"/>
          <p:nvPr/>
        </p:nvSpPr>
        <p:spPr>
          <a:xfrm>
            <a:off x="243599" y="4178935"/>
            <a:ext cx="5021128" cy="360313"/>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200"/>
              <a:buFont typeface="Century Gothic"/>
              <a:buNone/>
            </a:pPr>
            <a:r>
              <a:rPr lang="en-GB" sz="2200" b="1">
                <a:solidFill>
                  <a:srgbClr val="002060"/>
                </a:solidFill>
                <a:latin typeface="Century Gothic"/>
                <a:ea typeface="Century Gothic"/>
                <a:cs typeface="Century Gothic"/>
                <a:sym typeface="Century Gothic"/>
              </a:rPr>
              <a:t>Ask your partner these questions.</a:t>
            </a:r>
            <a:endParaRPr sz="2200">
              <a:solidFill>
                <a:srgbClr val="002060"/>
              </a:solidFill>
              <a:latin typeface="Century Gothic"/>
              <a:ea typeface="Century Gothic"/>
              <a:cs typeface="Century Gothic"/>
              <a:sym typeface="Century Gothic"/>
            </a:endParaRPr>
          </a:p>
        </p:txBody>
      </p:sp>
      <p:sp>
        <p:nvSpPr>
          <p:cNvPr id="1038" name="Google Shape;1038;p37"/>
          <p:cNvSpPr txBox="1"/>
          <p:nvPr/>
        </p:nvSpPr>
        <p:spPr>
          <a:xfrm>
            <a:off x="243599" y="4552995"/>
            <a:ext cx="5021128" cy="49462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200"/>
              <a:buFont typeface="Century Gothic"/>
              <a:buNone/>
            </a:pPr>
            <a:r>
              <a:rPr lang="en-GB" sz="2200" b="1">
                <a:solidFill>
                  <a:srgbClr val="002060"/>
                </a:solidFill>
                <a:latin typeface="Century Gothic"/>
                <a:ea typeface="Century Gothic"/>
                <a:cs typeface="Century Gothic"/>
                <a:sym typeface="Century Gothic"/>
              </a:rPr>
              <a:t>Write down the answer.</a:t>
            </a:r>
            <a:endParaRPr sz="2200">
              <a:solidFill>
                <a:srgbClr val="002060"/>
              </a:solidFill>
              <a:latin typeface="Century Gothic"/>
              <a:ea typeface="Century Gothic"/>
              <a:cs typeface="Century Gothic"/>
              <a:sym typeface="Century Gothic"/>
            </a:endParaRPr>
          </a:p>
        </p:txBody>
      </p:sp>
      <p:sp>
        <p:nvSpPr>
          <p:cNvPr id="1039" name="Google Shape;1039;p37"/>
          <p:cNvSpPr txBox="1"/>
          <p:nvPr/>
        </p:nvSpPr>
        <p:spPr>
          <a:xfrm>
            <a:off x="5810975" y="4359091"/>
            <a:ext cx="6200916" cy="79979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a:solidFill>
                  <a:srgbClr val="002060"/>
                </a:solidFill>
                <a:latin typeface="Century Gothic"/>
                <a:ea typeface="Century Gothic"/>
                <a:cs typeface="Century Gothic"/>
                <a:sym typeface="Century Gothic"/>
              </a:rPr>
              <a:t>Listen for whether it’s –iste (‘you’) or –ió (‘s/he’) and then give the information in Spanish.</a:t>
            </a:r>
            <a:endParaRPr sz="2000">
              <a:solidFill>
                <a:srgbClr val="002060"/>
              </a:solidFill>
              <a:latin typeface="Century Gothic"/>
              <a:ea typeface="Century Gothic"/>
              <a:cs typeface="Century Gothic"/>
              <a:sym typeface="Century Gothic"/>
            </a:endParaRPr>
          </a:p>
        </p:txBody>
      </p:sp>
      <p:sp>
        <p:nvSpPr>
          <p:cNvPr id="1040" name="Google Shape;1040;p37"/>
          <p:cNvSpPr txBox="1"/>
          <p:nvPr/>
        </p:nvSpPr>
        <p:spPr>
          <a:xfrm>
            <a:off x="5767589" y="5634220"/>
            <a:ext cx="146448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[where?]</a:t>
            </a:r>
            <a:endParaRPr/>
          </a:p>
        </p:txBody>
      </p:sp>
      <p:sp>
        <p:nvSpPr>
          <p:cNvPr id="1041" name="Google Shape;1041;p37"/>
          <p:cNvSpPr txBox="1"/>
          <p:nvPr/>
        </p:nvSpPr>
        <p:spPr>
          <a:xfrm>
            <a:off x="8470851" y="5163435"/>
            <a:ext cx="95508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002060"/>
                </a:solidFill>
                <a:latin typeface="Century Gothic"/>
                <a:ea typeface="Century Gothic"/>
                <a:cs typeface="Century Gothic"/>
                <a:sym typeface="Century Gothic"/>
              </a:rPr>
              <a:t>‘you’</a:t>
            </a:r>
            <a:endParaRPr sz="2000" b="1">
              <a:solidFill>
                <a:srgbClr val="002060"/>
              </a:solidFill>
              <a:latin typeface="Century Gothic"/>
              <a:ea typeface="Century Gothic"/>
              <a:cs typeface="Century Gothic"/>
              <a:sym typeface="Century Gothic"/>
            </a:endParaRPr>
          </a:p>
        </p:txBody>
      </p:sp>
      <p:sp>
        <p:nvSpPr>
          <p:cNvPr id="1042" name="Google Shape;1042;p37"/>
          <p:cNvSpPr txBox="1"/>
          <p:nvPr/>
        </p:nvSpPr>
        <p:spPr>
          <a:xfrm>
            <a:off x="9933910" y="5169141"/>
            <a:ext cx="201754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002060"/>
                </a:solidFill>
                <a:latin typeface="Century Gothic"/>
                <a:ea typeface="Century Gothic"/>
                <a:cs typeface="Century Gothic"/>
                <a:sym typeface="Century Gothic"/>
              </a:rPr>
              <a:t>‘s/he’</a:t>
            </a:r>
            <a:endParaRPr sz="2000" b="1">
              <a:solidFill>
                <a:srgbClr val="002060"/>
              </a:solidFill>
              <a:latin typeface="Century Gothic"/>
              <a:ea typeface="Century Gothic"/>
              <a:cs typeface="Century Gothic"/>
              <a:sym typeface="Century Gothic"/>
            </a:endParaRPr>
          </a:p>
        </p:txBody>
      </p:sp>
      <p:sp>
        <p:nvSpPr>
          <p:cNvPr id="1043" name="Google Shape;1043;p37"/>
          <p:cNvSpPr txBox="1"/>
          <p:nvPr/>
        </p:nvSpPr>
        <p:spPr>
          <a:xfrm>
            <a:off x="7602355" y="5611040"/>
            <a:ext cx="190148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on the beach</a:t>
            </a:r>
            <a:endParaRPr/>
          </a:p>
        </p:txBody>
      </p:sp>
      <p:sp>
        <p:nvSpPr>
          <p:cNvPr id="1044" name="Google Shape;1044;p37"/>
          <p:cNvSpPr txBox="1"/>
          <p:nvPr/>
        </p:nvSpPr>
        <p:spPr>
          <a:xfrm>
            <a:off x="9673264" y="5634220"/>
            <a:ext cx="227818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in the city center</a:t>
            </a:r>
            <a:endParaRPr/>
          </a:p>
        </p:txBody>
      </p:sp>
      <p:sp>
        <p:nvSpPr>
          <p:cNvPr id="1045" name="Google Shape;1045;p37"/>
          <p:cNvSpPr/>
          <p:nvPr/>
        </p:nvSpPr>
        <p:spPr>
          <a:xfrm>
            <a:off x="9568447" y="5586926"/>
            <a:ext cx="2359263" cy="494697"/>
          </a:xfrm>
          <a:prstGeom prst="donut">
            <a:avLst>
              <a:gd name="adj" fmla="val 8523"/>
            </a:avLst>
          </a:prstGeom>
          <a:solidFill>
            <a:srgbClr val="E25B00"/>
          </a:solidFill>
          <a:ln w="952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46" name="Google Shape;1046;p37"/>
          <p:cNvSpPr/>
          <p:nvPr/>
        </p:nvSpPr>
        <p:spPr>
          <a:xfrm>
            <a:off x="8166099" y="241211"/>
            <a:ext cx="3801561" cy="463517"/>
          </a:xfrm>
          <a:prstGeom prst="roundRect">
            <a:avLst>
              <a:gd name="adj" fmla="val 16667"/>
            </a:avLst>
          </a:prstGeom>
          <a:solidFill>
            <a:srgbClr val="F664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Century Gothic"/>
              <a:ea typeface="Century Gothic"/>
              <a:cs typeface="Century Gothic"/>
              <a:sym typeface="Century Gothic"/>
            </a:endParaRPr>
          </a:p>
        </p:txBody>
      </p:sp>
      <p:sp>
        <p:nvSpPr>
          <p:cNvPr id="1047" name="Google Shape;1047;p37"/>
          <p:cNvSpPr txBox="1"/>
          <p:nvPr/>
        </p:nvSpPr>
        <p:spPr>
          <a:xfrm>
            <a:off x="533785" y="5661302"/>
            <a:ext cx="3904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In the city center.</a:t>
            </a:r>
            <a:endParaRPr/>
          </a:p>
        </p:txBody>
      </p:sp>
      <p:cxnSp>
        <p:nvCxnSpPr>
          <p:cNvPr id="1048" name="Google Shape;1048;p37"/>
          <p:cNvCxnSpPr/>
          <p:nvPr/>
        </p:nvCxnSpPr>
        <p:spPr>
          <a:xfrm>
            <a:off x="533785" y="6011150"/>
            <a:ext cx="2641215" cy="0"/>
          </a:xfrm>
          <a:prstGeom prst="straightConnector1">
            <a:avLst/>
          </a:prstGeom>
          <a:noFill/>
          <a:ln w="19050" cap="flat" cmpd="sng">
            <a:solidFill>
              <a:srgbClr val="002060"/>
            </a:solidFill>
            <a:prstDash val="dot"/>
            <a:miter lim="800000"/>
            <a:headEnd type="none" w="sm" len="sm"/>
            <a:tailEnd type="none" w="sm" len="sm"/>
          </a:ln>
        </p:spPr>
      </p:cxnSp>
      <p:sp>
        <p:nvSpPr>
          <p:cNvPr id="1049" name="Google Shape;1049;p37"/>
          <p:cNvSpPr txBox="1">
            <a:spLocks noGrp="1"/>
          </p:cNvSpPr>
          <p:nvPr>
            <p:ph type="title" idx="4294967295"/>
          </p:nvPr>
        </p:nvSpPr>
        <p:spPr>
          <a:xfrm>
            <a:off x="8328577" y="-201071"/>
            <a:ext cx="38634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 / escuchar / escribir</a:t>
            </a:r>
            <a:endParaRPr sz="2000" b="1">
              <a:solidFill>
                <a:schemeClr val="lt1"/>
              </a:solidFill>
            </a:endParaRPr>
          </a:p>
        </p:txBody>
      </p:sp>
      <p:pic>
        <p:nvPicPr>
          <p:cNvPr id="1050" name="Google Shape;1050;p37" descr="Fat People Eating Pizza Cartoon Eating Spaghetti Clipart - Clip ..."/>
          <p:cNvPicPr preferRelativeResize="0"/>
          <p:nvPr/>
        </p:nvPicPr>
        <p:blipFill rotWithShape="1">
          <a:blip r:embed="rId3">
            <a:alphaModFix/>
          </a:blip>
          <a:srcRect/>
          <a:stretch/>
        </p:blipFill>
        <p:spPr>
          <a:xfrm>
            <a:off x="6810746" y="1699110"/>
            <a:ext cx="1269499" cy="1338598"/>
          </a:xfrm>
          <a:prstGeom prst="rect">
            <a:avLst/>
          </a:prstGeom>
          <a:noFill/>
          <a:ln>
            <a:noFill/>
          </a:ln>
        </p:spPr>
      </p:pic>
      <p:pic>
        <p:nvPicPr>
          <p:cNvPr id="1051" name="Google Shape;1051;p37" descr="illustration - Clip Art Library"/>
          <p:cNvPicPr preferRelativeResize="0"/>
          <p:nvPr/>
        </p:nvPicPr>
        <p:blipFill rotWithShape="1">
          <a:blip r:embed="rId4">
            <a:alphaModFix/>
          </a:blip>
          <a:srcRect/>
          <a:stretch/>
        </p:blipFill>
        <p:spPr>
          <a:xfrm>
            <a:off x="5932642" y="213751"/>
            <a:ext cx="2133572" cy="739527"/>
          </a:xfrm>
          <a:prstGeom prst="rect">
            <a:avLst/>
          </a:prstGeom>
          <a:noFill/>
          <a:ln>
            <a:noFill/>
          </a:ln>
        </p:spPr>
      </p:pic>
      <p:pic>
        <p:nvPicPr>
          <p:cNvPr id="1052" name="Google Shape;1052;p37" descr="Writing Drawing Clip art - writing png download - 2383*1898 - Free ..."/>
          <p:cNvPicPr preferRelativeResize="0"/>
          <p:nvPr/>
        </p:nvPicPr>
        <p:blipFill rotWithShape="1">
          <a:blip r:embed="rId5">
            <a:alphaModFix/>
          </a:blip>
          <a:srcRect/>
          <a:stretch/>
        </p:blipFill>
        <p:spPr>
          <a:xfrm>
            <a:off x="3981112" y="5139220"/>
            <a:ext cx="1043363" cy="830997"/>
          </a:xfrm>
          <a:prstGeom prst="rect">
            <a:avLst/>
          </a:prstGeom>
          <a:noFill/>
          <a:ln>
            <a:noFill/>
          </a:ln>
        </p:spPr>
      </p:pic>
      <p:sp>
        <p:nvSpPr>
          <p:cNvPr id="1053" name="Google Shape;1053;p37"/>
          <p:cNvSpPr/>
          <p:nvPr/>
        </p:nvSpPr>
        <p:spPr>
          <a:xfrm>
            <a:off x="5810975" y="5172138"/>
            <a:ext cx="27169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Partner asks about… </a:t>
            </a:r>
            <a:endParaRPr sz="20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95" name="Google Shape;1095;p38"/>
          <p:cNvSpPr txBox="1">
            <a:spLocks noGrp="1"/>
          </p:cNvSpPr>
          <p:nvPr>
            <p:ph type="title"/>
          </p:nvPr>
        </p:nvSpPr>
        <p:spPr>
          <a:xfrm>
            <a:off x="0" y="-33689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entury Gothic"/>
              <a:buNone/>
            </a:pPr>
            <a:r>
              <a:rPr lang="en-GB" sz="2800" b="1">
                <a:solidFill>
                  <a:srgbClr val="002060"/>
                </a:solidFill>
              </a:rPr>
              <a:t>Persona A</a:t>
            </a:r>
            <a:endParaRPr/>
          </a:p>
        </p:txBody>
      </p:sp>
      <p:sp>
        <p:nvSpPr>
          <p:cNvPr id="1059" name="Google Shape;1059;p38"/>
          <p:cNvSpPr/>
          <p:nvPr/>
        </p:nvSpPr>
        <p:spPr>
          <a:xfrm>
            <a:off x="72033" y="536764"/>
            <a:ext cx="5967118" cy="573987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1060" name="Google Shape;1060;p38"/>
          <p:cNvSpPr txBox="1"/>
          <p:nvPr/>
        </p:nvSpPr>
        <p:spPr>
          <a:xfrm>
            <a:off x="72383" y="680571"/>
            <a:ext cx="5744020" cy="360313"/>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200"/>
              <a:buFont typeface="Century Gothic"/>
              <a:buNone/>
            </a:pPr>
            <a:r>
              <a:rPr lang="en-GB" sz="2200" b="1">
                <a:solidFill>
                  <a:srgbClr val="002060"/>
                </a:solidFill>
                <a:latin typeface="Century Gothic"/>
                <a:ea typeface="Century Gothic"/>
                <a:cs typeface="Century Gothic"/>
                <a:sym typeface="Century Gothic"/>
              </a:rPr>
              <a:t>Ask your partner these questions.</a:t>
            </a:r>
            <a:endParaRPr sz="2200">
              <a:solidFill>
                <a:srgbClr val="002060"/>
              </a:solidFill>
              <a:latin typeface="Century Gothic"/>
              <a:ea typeface="Century Gothic"/>
              <a:cs typeface="Century Gothic"/>
              <a:sym typeface="Century Gothic"/>
            </a:endParaRPr>
          </a:p>
        </p:txBody>
      </p:sp>
      <p:sp>
        <p:nvSpPr>
          <p:cNvPr id="1061" name="Google Shape;1061;p38"/>
          <p:cNvSpPr txBox="1"/>
          <p:nvPr/>
        </p:nvSpPr>
        <p:spPr>
          <a:xfrm>
            <a:off x="140744" y="2631179"/>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2. </a:t>
            </a:r>
            <a:r>
              <a:rPr lang="en-GB" sz="2400">
                <a:solidFill>
                  <a:srgbClr val="002060"/>
                </a:solidFill>
                <a:latin typeface="Century Gothic"/>
                <a:ea typeface="Century Gothic"/>
                <a:cs typeface="Century Gothic"/>
                <a:sym typeface="Century Gothic"/>
              </a:rPr>
              <a:t>How many areas did </a:t>
            </a:r>
            <a:r>
              <a:rPr lang="en-GB" sz="2400" b="1">
                <a:solidFill>
                  <a:srgbClr val="002060"/>
                </a:solidFill>
                <a:latin typeface="Century Gothic"/>
                <a:ea typeface="Century Gothic"/>
                <a:cs typeface="Century Gothic"/>
                <a:sym typeface="Century Gothic"/>
              </a:rPr>
              <a:t>s/he</a:t>
            </a:r>
            <a:r>
              <a:rPr lang="en-GB" sz="2400">
                <a:solidFill>
                  <a:srgbClr val="002060"/>
                </a:solidFill>
                <a:latin typeface="Century Gothic"/>
                <a:ea typeface="Century Gothic"/>
                <a:cs typeface="Century Gothic"/>
                <a:sym typeface="Century Gothic"/>
              </a:rPr>
              <a:t> discover?</a:t>
            </a:r>
            <a:endParaRPr/>
          </a:p>
        </p:txBody>
      </p:sp>
      <p:sp>
        <p:nvSpPr>
          <p:cNvPr id="1062" name="Google Shape;1062;p38"/>
          <p:cNvSpPr txBox="1"/>
          <p:nvPr/>
        </p:nvSpPr>
        <p:spPr>
          <a:xfrm>
            <a:off x="134796" y="1146016"/>
            <a:ext cx="4387700" cy="49462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200"/>
              <a:buFont typeface="Century Gothic"/>
              <a:buNone/>
            </a:pPr>
            <a:r>
              <a:rPr lang="en-GB" sz="2200" b="1">
                <a:solidFill>
                  <a:srgbClr val="002060"/>
                </a:solidFill>
                <a:latin typeface="Century Gothic"/>
                <a:ea typeface="Century Gothic"/>
                <a:cs typeface="Century Gothic"/>
                <a:sym typeface="Century Gothic"/>
              </a:rPr>
              <a:t>Write down the answer.</a:t>
            </a:r>
            <a:endParaRPr sz="2200">
              <a:solidFill>
                <a:srgbClr val="002060"/>
              </a:solidFill>
              <a:latin typeface="Century Gothic"/>
              <a:ea typeface="Century Gothic"/>
              <a:cs typeface="Century Gothic"/>
              <a:sym typeface="Century Gothic"/>
            </a:endParaRPr>
          </a:p>
        </p:txBody>
      </p:sp>
      <p:sp>
        <p:nvSpPr>
          <p:cNvPr id="1063" name="Google Shape;1063;p38"/>
          <p:cNvSpPr txBox="1"/>
          <p:nvPr/>
        </p:nvSpPr>
        <p:spPr>
          <a:xfrm>
            <a:off x="157861" y="1899304"/>
            <a:ext cx="57554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1. </a:t>
            </a:r>
            <a:r>
              <a:rPr lang="en-GB" sz="2400">
                <a:solidFill>
                  <a:srgbClr val="002060"/>
                </a:solidFill>
                <a:latin typeface="Century Gothic"/>
                <a:ea typeface="Century Gothic"/>
                <a:cs typeface="Century Gothic"/>
                <a:sym typeface="Century Gothic"/>
              </a:rPr>
              <a:t>When did </a:t>
            </a:r>
            <a:r>
              <a:rPr lang="en-GB" sz="2400" b="1">
                <a:solidFill>
                  <a:srgbClr val="002060"/>
                </a:solidFill>
                <a:latin typeface="Century Gothic"/>
                <a:ea typeface="Century Gothic"/>
                <a:cs typeface="Century Gothic"/>
                <a:sym typeface="Century Gothic"/>
              </a:rPr>
              <a:t>you</a:t>
            </a:r>
            <a:r>
              <a:rPr lang="en-GB" sz="2400">
                <a:solidFill>
                  <a:srgbClr val="002060"/>
                </a:solidFill>
                <a:latin typeface="Century Gothic"/>
                <a:ea typeface="Century Gothic"/>
                <a:cs typeface="Century Gothic"/>
                <a:sym typeface="Century Gothic"/>
              </a:rPr>
              <a:t> collect the tickets?</a:t>
            </a:r>
            <a:endParaRPr/>
          </a:p>
        </p:txBody>
      </p:sp>
      <p:sp>
        <p:nvSpPr>
          <p:cNvPr id="1064" name="Google Shape;1064;p38"/>
          <p:cNvSpPr txBox="1"/>
          <p:nvPr/>
        </p:nvSpPr>
        <p:spPr>
          <a:xfrm>
            <a:off x="157861" y="3370009"/>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3. </a:t>
            </a:r>
            <a:r>
              <a:rPr lang="en-GB" sz="2400">
                <a:solidFill>
                  <a:srgbClr val="002060"/>
                </a:solidFill>
                <a:latin typeface="Century Gothic"/>
                <a:ea typeface="Century Gothic"/>
                <a:cs typeface="Century Gothic"/>
                <a:sym typeface="Century Gothic"/>
              </a:rPr>
              <a:t>Where did </a:t>
            </a:r>
            <a:r>
              <a:rPr lang="en-GB" sz="2400" b="1">
                <a:solidFill>
                  <a:srgbClr val="002060"/>
                </a:solidFill>
                <a:latin typeface="Century Gothic"/>
                <a:ea typeface="Century Gothic"/>
                <a:cs typeface="Century Gothic"/>
                <a:sym typeface="Century Gothic"/>
              </a:rPr>
              <a:t>you</a:t>
            </a:r>
            <a:r>
              <a:rPr lang="en-GB" sz="2400">
                <a:solidFill>
                  <a:srgbClr val="002060"/>
                </a:solidFill>
                <a:latin typeface="Century Gothic"/>
                <a:ea typeface="Century Gothic"/>
                <a:cs typeface="Century Gothic"/>
                <a:sym typeface="Century Gothic"/>
              </a:rPr>
              <a:t> go out?</a:t>
            </a:r>
            <a:endParaRPr/>
          </a:p>
        </p:txBody>
      </p:sp>
      <p:sp>
        <p:nvSpPr>
          <p:cNvPr id="1065" name="Google Shape;1065;p38"/>
          <p:cNvSpPr txBox="1"/>
          <p:nvPr/>
        </p:nvSpPr>
        <p:spPr>
          <a:xfrm>
            <a:off x="150813" y="4104791"/>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4. </a:t>
            </a:r>
            <a:r>
              <a:rPr lang="en-GB" sz="2400">
                <a:solidFill>
                  <a:srgbClr val="002060"/>
                </a:solidFill>
                <a:latin typeface="Century Gothic"/>
                <a:ea typeface="Century Gothic"/>
                <a:cs typeface="Century Gothic"/>
                <a:sym typeface="Century Gothic"/>
              </a:rPr>
              <a:t>What did </a:t>
            </a:r>
            <a:r>
              <a:rPr lang="en-GB" sz="2400" b="1">
                <a:solidFill>
                  <a:srgbClr val="002060"/>
                </a:solidFill>
                <a:latin typeface="Century Gothic"/>
                <a:ea typeface="Century Gothic"/>
                <a:cs typeface="Century Gothic"/>
                <a:sym typeface="Century Gothic"/>
              </a:rPr>
              <a:t>you</a:t>
            </a:r>
            <a:r>
              <a:rPr lang="en-GB" sz="2400">
                <a:solidFill>
                  <a:srgbClr val="002060"/>
                </a:solidFill>
                <a:latin typeface="Century Gothic"/>
                <a:ea typeface="Century Gothic"/>
                <a:cs typeface="Century Gothic"/>
                <a:sym typeface="Century Gothic"/>
              </a:rPr>
              <a:t> eat?</a:t>
            </a:r>
            <a:endParaRPr/>
          </a:p>
        </p:txBody>
      </p:sp>
      <p:sp>
        <p:nvSpPr>
          <p:cNvPr id="1066" name="Google Shape;1066;p38"/>
          <p:cNvSpPr txBox="1"/>
          <p:nvPr/>
        </p:nvSpPr>
        <p:spPr>
          <a:xfrm>
            <a:off x="166555" y="5537677"/>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6. </a:t>
            </a:r>
            <a:r>
              <a:rPr lang="en-GB" sz="2400">
                <a:solidFill>
                  <a:srgbClr val="002060"/>
                </a:solidFill>
                <a:latin typeface="Century Gothic"/>
                <a:ea typeface="Century Gothic"/>
                <a:cs typeface="Century Gothic"/>
                <a:sym typeface="Century Gothic"/>
              </a:rPr>
              <a:t>How did </a:t>
            </a:r>
            <a:r>
              <a:rPr lang="en-GB" sz="2400" b="1">
                <a:solidFill>
                  <a:srgbClr val="002060"/>
                </a:solidFill>
                <a:latin typeface="Century Gothic"/>
                <a:ea typeface="Century Gothic"/>
                <a:cs typeface="Century Gothic"/>
                <a:sym typeface="Century Gothic"/>
              </a:rPr>
              <a:t>s/he</a:t>
            </a:r>
            <a:r>
              <a:rPr lang="en-GB" sz="2400">
                <a:solidFill>
                  <a:srgbClr val="002060"/>
                </a:solidFill>
                <a:latin typeface="Century Gothic"/>
                <a:ea typeface="Century Gothic"/>
                <a:cs typeface="Century Gothic"/>
                <a:sym typeface="Century Gothic"/>
              </a:rPr>
              <a:t> decide to travel?</a:t>
            </a:r>
            <a:endParaRPr sz="2400">
              <a:solidFill>
                <a:srgbClr val="002060"/>
              </a:solidFill>
              <a:latin typeface="Century Gothic"/>
              <a:ea typeface="Century Gothic"/>
              <a:cs typeface="Century Gothic"/>
              <a:sym typeface="Century Gothic"/>
            </a:endParaRPr>
          </a:p>
        </p:txBody>
      </p:sp>
      <p:sp>
        <p:nvSpPr>
          <p:cNvPr id="1067" name="Google Shape;1067;p38"/>
          <p:cNvSpPr txBox="1"/>
          <p:nvPr/>
        </p:nvSpPr>
        <p:spPr>
          <a:xfrm>
            <a:off x="134796" y="4821234"/>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5. </a:t>
            </a:r>
            <a:r>
              <a:rPr lang="en-GB" sz="2400">
                <a:solidFill>
                  <a:srgbClr val="002060"/>
                </a:solidFill>
                <a:latin typeface="Century Gothic"/>
                <a:ea typeface="Century Gothic"/>
                <a:cs typeface="Century Gothic"/>
                <a:sym typeface="Century Gothic"/>
              </a:rPr>
              <a:t>Why did </a:t>
            </a:r>
            <a:r>
              <a:rPr lang="en-GB" sz="2400" b="1">
                <a:solidFill>
                  <a:srgbClr val="002060"/>
                </a:solidFill>
                <a:latin typeface="Century Gothic"/>
                <a:ea typeface="Century Gothic"/>
                <a:cs typeface="Century Gothic"/>
                <a:sym typeface="Century Gothic"/>
              </a:rPr>
              <a:t>s/he</a:t>
            </a:r>
            <a:r>
              <a:rPr lang="en-GB" sz="2400">
                <a:solidFill>
                  <a:srgbClr val="002060"/>
                </a:solidFill>
                <a:latin typeface="Century Gothic"/>
                <a:ea typeface="Century Gothic"/>
                <a:cs typeface="Century Gothic"/>
                <a:sym typeface="Century Gothic"/>
              </a:rPr>
              <a:t> take a boat?</a:t>
            </a:r>
            <a:endParaRPr/>
          </a:p>
        </p:txBody>
      </p:sp>
      <p:sp>
        <p:nvSpPr>
          <p:cNvPr id="1068" name="Google Shape;1068;p38"/>
          <p:cNvSpPr/>
          <p:nvPr/>
        </p:nvSpPr>
        <p:spPr>
          <a:xfrm>
            <a:off x="6106976" y="536764"/>
            <a:ext cx="5972033" cy="575404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1069" name="Google Shape;1069;p38"/>
          <p:cNvSpPr txBox="1"/>
          <p:nvPr/>
        </p:nvSpPr>
        <p:spPr>
          <a:xfrm>
            <a:off x="6139196" y="705409"/>
            <a:ext cx="5929426" cy="79979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a:solidFill>
                  <a:srgbClr val="002060"/>
                </a:solidFill>
                <a:latin typeface="Century Gothic"/>
                <a:ea typeface="Century Gothic"/>
                <a:cs typeface="Century Gothic"/>
                <a:sym typeface="Century Gothic"/>
              </a:rPr>
              <a:t>Persona A </a:t>
            </a:r>
            <a:endParaRPr/>
          </a:p>
          <a:p>
            <a:pPr marL="0" marR="0" lvl="0" indent="0" algn="l" rtl="0">
              <a:lnSpc>
                <a:spcPct val="120000"/>
              </a:lnSpc>
              <a:spcBef>
                <a:spcPts val="0"/>
              </a:spcBef>
              <a:spcAft>
                <a:spcPts val="0"/>
              </a:spcAft>
              <a:buClr>
                <a:srgbClr val="002060"/>
              </a:buClr>
              <a:buSzPts val="2000"/>
              <a:buFont typeface="Century Gothic"/>
              <a:buNone/>
            </a:pPr>
            <a:r>
              <a:rPr lang="en-GB" sz="2000" b="1">
                <a:solidFill>
                  <a:srgbClr val="002060"/>
                </a:solidFill>
                <a:latin typeface="Century Gothic"/>
                <a:ea typeface="Century Gothic"/>
                <a:cs typeface="Century Gothic"/>
                <a:sym typeface="Century Gothic"/>
              </a:rPr>
              <a:t>Listen for whether it’s –</a:t>
            </a:r>
            <a:r>
              <a:rPr lang="en-GB" sz="2000" b="1">
                <a:solidFill>
                  <a:srgbClr val="F66400"/>
                </a:solidFill>
                <a:latin typeface="Century Gothic"/>
                <a:ea typeface="Century Gothic"/>
                <a:cs typeface="Century Gothic"/>
                <a:sym typeface="Century Gothic"/>
              </a:rPr>
              <a:t>iste</a:t>
            </a:r>
            <a:r>
              <a:rPr lang="en-GB" sz="2000" b="1">
                <a:solidFill>
                  <a:srgbClr val="002060"/>
                </a:solidFill>
                <a:latin typeface="Century Gothic"/>
                <a:ea typeface="Century Gothic"/>
                <a:cs typeface="Century Gothic"/>
                <a:sym typeface="Century Gothic"/>
              </a:rPr>
              <a:t> (‘you’) or –</a:t>
            </a:r>
            <a:r>
              <a:rPr lang="en-GB" sz="2000" b="1">
                <a:solidFill>
                  <a:srgbClr val="F66400"/>
                </a:solidFill>
                <a:latin typeface="Century Gothic"/>
                <a:ea typeface="Century Gothic"/>
                <a:cs typeface="Century Gothic"/>
                <a:sym typeface="Century Gothic"/>
              </a:rPr>
              <a:t>ió</a:t>
            </a:r>
            <a:r>
              <a:rPr lang="en-GB" sz="2000" b="1">
                <a:solidFill>
                  <a:srgbClr val="002060"/>
                </a:solidFill>
                <a:latin typeface="Century Gothic"/>
                <a:ea typeface="Century Gothic"/>
                <a:cs typeface="Century Gothic"/>
                <a:sym typeface="Century Gothic"/>
              </a:rPr>
              <a:t> (‘s/he’) and then give the information in Spanish.</a:t>
            </a:r>
            <a:endParaRPr sz="2000">
              <a:solidFill>
                <a:srgbClr val="002060"/>
              </a:solidFill>
              <a:latin typeface="Century Gothic"/>
              <a:ea typeface="Century Gothic"/>
              <a:cs typeface="Century Gothic"/>
              <a:sym typeface="Century Gothic"/>
            </a:endParaRPr>
          </a:p>
        </p:txBody>
      </p:sp>
      <p:sp>
        <p:nvSpPr>
          <p:cNvPr id="1070" name="Google Shape;1070;p38"/>
          <p:cNvSpPr txBox="1"/>
          <p:nvPr/>
        </p:nvSpPr>
        <p:spPr>
          <a:xfrm>
            <a:off x="6084021" y="2327244"/>
            <a:ext cx="146448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[when?]</a:t>
            </a:r>
            <a:endParaRPr/>
          </a:p>
        </p:txBody>
      </p:sp>
      <p:sp>
        <p:nvSpPr>
          <p:cNvPr id="1071" name="Google Shape;1071;p38"/>
          <p:cNvSpPr txBox="1"/>
          <p:nvPr/>
        </p:nvSpPr>
        <p:spPr>
          <a:xfrm>
            <a:off x="6084020" y="3008476"/>
            <a:ext cx="182807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[how many?]</a:t>
            </a:r>
            <a:endParaRPr sz="2000">
              <a:solidFill>
                <a:srgbClr val="002060"/>
              </a:solidFill>
              <a:latin typeface="Century Gothic"/>
              <a:ea typeface="Century Gothic"/>
              <a:cs typeface="Century Gothic"/>
              <a:sym typeface="Century Gothic"/>
            </a:endParaRPr>
          </a:p>
        </p:txBody>
      </p:sp>
      <p:sp>
        <p:nvSpPr>
          <p:cNvPr id="1072" name="Google Shape;1072;p38"/>
          <p:cNvSpPr txBox="1"/>
          <p:nvPr/>
        </p:nvSpPr>
        <p:spPr>
          <a:xfrm>
            <a:off x="6084021" y="3689708"/>
            <a:ext cx="25617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[where?]</a:t>
            </a:r>
            <a:endParaRPr/>
          </a:p>
        </p:txBody>
      </p:sp>
      <p:sp>
        <p:nvSpPr>
          <p:cNvPr id="1073" name="Google Shape;1073;p38"/>
          <p:cNvSpPr txBox="1"/>
          <p:nvPr/>
        </p:nvSpPr>
        <p:spPr>
          <a:xfrm>
            <a:off x="6084021" y="4370940"/>
            <a:ext cx="19445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[what?]</a:t>
            </a:r>
            <a:endParaRPr/>
          </a:p>
        </p:txBody>
      </p:sp>
      <p:sp>
        <p:nvSpPr>
          <p:cNvPr id="1074" name="Google Shape;1074;p38"/>
          <p:cNvSpPr txBox="1"/>
          <p:nvPr/>
        </p:nvSpPr>
        <p:spPr>
          <a:xfrm>
            <a:off x="6084021" y="5052172"/>
            <a:ext cx="13367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[why?]</a:t>
            </a:r>
            <a:endParaRPr/>
          </a:p>
        </p:txBody>
      </p:sp>
      <p:sp>
        <p:nvSpPr>
          <p:cNvPr id="1075" name="Google Shape;1075;p38"/>
          <p:cNvSpPr txBox="1"/>
          <p:nvPr/>
        </p:nvSpPr>
        <p:spPr>
          <a:xfrm>
            <a:off x="6084021" y="5733405"/>
            <a:ext cx="19445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[how?]</a:t>
            </a:r>
            <a:endParaRPr/>
          </a:p>
        </p:txBody>
      </p:sp>
      <p:sp>
        <p:nvSpPr>
          <p:cNvPr id="1076" name="Google Shape;1076;p38"/>
          <p:cNvSpPr txBox="1"/>
          <p:nvPr/>
        </p:nvSpPr>
        <p:spPr>
          <a:xfrm>
            <a:off x="8666601" y="1787233"/>
            <a:ext cx="183970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002060"/>
                </a:solidFill>
                <a:latin typeface="Century Gothic"/>
                <a:ea typeface="Century Gothic"/>
                <a:cs typeface="Century Gothic"/>
                <a:sym typeface="Century Gothic"/>
              </a:rPr>
              <a:t>‘you’</a:t>
            </a:r>
            <a:endParaRPr/>
          </a:p>
        </p:txBody>
      </p:sp>
      <p:sp>
        <p:nvSpPr>
          <p:cNvPr id="1077" name="Google Shape;1077;p38"/>
          <p:cNvSpPr txBox="1"/>
          <p:nvPr/>
        </p:nvSpPr>
        <p:spPr>
          <a:xfrm>
            <a:off x="10760636" y="1754482"/>
            <a:ext cx="116554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002060"/>
                </a:solidFill>
                <a:latin typeface="Century Gothic"/>
                <a:ea typeface="Century Gothic"/>
                <a:cs typeface="Century Gothic"/>
                <a:sym typeface="Century Gothic"/>
              </a:rPr>
              <a:t>‘s/he’</a:t>
            </a:r>
            <a:endParaRPr/>
          </a:p>
        </p:txBody>
      </p:sp>
      <p:sp>
        <p:nvSpPr>
          <p:cNvPr id="1078" name="Google Shape;1078;p38"/>
          <p:cNvSpPr txBox="1"/>
          <p:nvPr/>
        </p:nvSpPr>
        <p:spPr>
          <a:xfrm>
            <a:off x="9110097" y="2324676"/>
            <a:ext cx="106631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in June</a:t>
            </a:r>
            <a:endParaRPr/>
          </a:p>
        </p:txBody>
      </p:sp>
      <p:sp>
        <p:nvSpPr>
          <p:cNvPr id="1079" name="Google Shape;1079;p38"/>
          <p:cNvSpPr txBox="1"/>
          <p:nvPr/>
        </p:nvSpPr>
        <p:spPr>
          <a:xfrm>
            <a:off x="10892444" y="2327244"/>
            <a:ext cx="9316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in July</a:t>
            </a:r>
            <a:endParaRPr/>
          </a:p>
        </p:txBody>
      </p:sp>
      <p:sp>
        <p:nvSpPr>
          <p:cNvPr id="1080" name="Google Shape;1080;p38"/>
          <p:cNvSpPr txBox="1"/>
          <p:nvPr/>
        </p:nvSpPr>
        <p:spPr>
          <a:xfrm>
            <a:off x="9178617" y="3007769"/>
            <a:ext cx="83869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three</a:t>
            </a:r>
            <a:endParaRPr sz="2000">
              <a:solidFill>
                <a:srgbClr val="002060"/>
              </a:solidFill>
              <a:latin typeface="Century Gothic"/>
              <a:ea typeface="Century Gothic"/>
              <a:cs typeface="Century Gothic"/>
              <a:sym typeface="Century Gothic"/>
            </a:endParaRPr>
          </a:p>
        </p:txBody>
      </p:sp>
      <p:sp>
        <p:nvSpPr>
          <p:cNvPr id="1081" name="Google Shape;1081;p38"/>
          <p:cNvSpPr txBox="1"/>
          <p:nvPr/>
        </p:nvSpPr>
        <p:spPr>
          <a:xfrm>
            <a:off x="10929208" y="3006592"/>
            <a:ext cx="6254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five</a:t>
            </a:r>
            <a:endParaRPr sz="2000">
              <a:solidFill>
                <a:srgbClr val="002060"/>
              </a:solidFill>
              <a:latin typeface="Century Gothic"/>
              <a:ea typeface="Century Gothic"/>
              <a:cs typeface="Century Gothic"/>
              <a:sym typeface="Century Gothic"/>
            </a:endParaRPr>
          </a:p>
        </p:txBody>
      </p:sp>
      <p:sp>
        <p:nvSpPr>
          <p:cNvPr id="1082" name="Google Shape;1082;p38"/>
          <p:cNvSpPr txBox="1"/>
          <p:nvPr/>
        </p:nvSpPr>
        <p:spPr>
          <a:xfrm>
            <a:off x="8787570" y="3535820"/>
            <a:ext cx="154080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to the square</a:t>
            </a:r>
            <a:endParaRPr/>
          </a:p>
        </p:txBody>
      </p:sp>
      <p:sp>
        <p:nvSpPr>
          <p:cNvPr id="1083" name="Google Shape;1083;p38"/>
          <p:cNvSpPr txBox="1"/>
          <p:nvPr/>
        </p:nvSpPr>
        <p:spPr>
          <a:xfrm>
            <a:off x="10471551" y="3527163"/>
            <a:ext cx="154080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to the center</a:t>
            </a:r>
            <a:endParaRPr/>
          </a:p>
        </p:txBody>
      </p:sp>
      <p:sp>
        <p:nvSpPr>
          <p:cNvPr id="1084" name="Google Shape;1084;p38"/>
          <p:cNvSpPr txBox="1"/>
          <p:nvPr/>
        </p:nvSpPr>
        <p:spPr>
          <a:xfrm>
            <a:off x="9159894" y="4370940"/>
            <a:ext cx="85311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meat</a:t>
            </a:r>
            <a:endParaRPr/>
          </a:p>
        </p:txBody>
      </p:sp>
      <p:sp>
        <p:nvSpPr>
          <p:cNvPr id="1085" name="Google Shape;1085;p38"/>
          <p:cNvSpPr txBox="1"/>
          <p:nvPr/>
        </p:nvSpPr>
        <p:spPr>
          <a:xfrm>
            <a:off x="8414706" y="4928956"/>
            <a:ext cx="234349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because there is an island</a:t>
            </a:r>
            <a:endParaRPr/>
          </a:p>
        </p:txBody>
      </p:sp>
      <p:sp>
        <p:nvSpPr>
          <p:cNvPr id="1086" name="Google Shape;1086;p38"/>
          <p:cNvSpPr txBox="1"/>
          <p:nvPr/>
        </p:nvSpPr>
        <p:spPr>
          <a:xfrm>
            <a:off x="10551026" y="4920947"/>
            <a:ext cx="152798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because it’s fun</a:t>
            </a:r>
            <a:endParaRPr/>
          </a:p>
        </p:txBody>
      </p:sp>
      <p:sp>
        <p:nvSpPr>
          <p:cNvPr id="1087" name="Google Shape;1087;p38"/>
          <p:cNvSpPr txBox="1"/>
          <p:nvPr/>
        </p:nvSpPr>
        <p:spPr>
          <a:xfrm>
            <a:off x="8638068" y="5799287"/>
            <a:ext cx="182764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by train</a:t>
            </a:r>
            <a:endParaRPr sz="2000">
              <a:solidFill>
                <a:srgbClr val="002060"/>
              </a:solidFill>
              <a:latin typeface="Century Gothic"/>
              <a:ea typeface="Century Gothic"/>
              <a:cs typeface="Century Gothic"/>
              <a:sym typeface="Century Gothic"/>
            </a:endParaRPr>
          </a:p>
        </p:txBody>
      </p:sp>
      <p:sp>
        <p:nvSpPr>
          <p:cNvPr id="1088" name="Google Shape;1088;p38"/>
          <p:cNvSpPr txBox="1"/>
          <p:nvPr/>
        </p:nvSpPr>
        <p:spPr>
          <a:xfrm>
            <a:off x="10484795" y="5799287"/>
            <a:ext cx="158382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on foot</a:t>
            </a:r>
            <a:endParaRPr sz="2000">
              <a:solidFill>
                <a:srgbClr val="002060"/>
              </a:solidFill>
              <a:latin typeface="Century Gothic"/>
              <a:ea typeface="Century Gothic"/>
              <a:cs typeface="Century Gothic"/>
              <a:sym typeface="Century Gothic"/>
            </a:endParaRPr>
          </a:p>
        </p:txBody>
      </p:sp>
      <p:cxnSp>
        <p:nvCxnSpPr>
          <p:cNvPr id="1089" name="Google Shape;1089;p38"/>
          <p:cNvCxnSpPr/>
          <p:nvPr/>
        </p:nvCxnSpPr>
        <p:spPr>
          <a:xfrm>
            <a:off x="538131" y="2631179"/>
            <a:ext cx="2717415" cy="0"/>
          </a:xfrm>
          <a:prstGeom prst="straightConnector1">
            <a:avLst/>
          </a:prstGeom>
          <a:noFill/>
          <a:ln w="19050" cap="flat" cmpd="sng">
            <a:solidFill>
              <a:srgbClr val="002060"/>
            </a:solidFill>
            <a:prstDash val="dot"/>
            <a:miter lim="800000"/>
            <a:headEnd type="none" w="sm" len="sm"/>
            <a:tailEnd type="none" w="sm" len="sm"/>
          </a:ln>
        </p:spPr>
      </p:cxnSp>
      <p:cxnSp>
        <p:nvCxnSpPr>
          <p:cNvPr id="1090" name="Google Shape;1090;p38"/>
          <p:cNvCxnSpPr/>
          <p:nvPr/>
        </p:nvCxnSpPr>
        <p:spPr>
          <a:xfrm>
            <a:off x="538131" y="3409544"/>
            <a:ext cx="2761940" cy="0"/>
          </a:xfrm>
          <a:prstGeom prst="straightConnector1">
            <a:avLst/>
          </a:prstGeom>
          <a:noFill/>
          <a:ln w="19050" cap="flat" cmpd="sng">
            <a:solidFill>
              <a:srgbClr val="002060"/>
            </a:solidFill>
            <a:prstDash val="dot"/>
            <a:miter lim="800000"/>
            <a:headEnd type="none" w="sm" len="sm"/>
            <a:tailEnd type="none" w="sm" len="sm"/>
          </a:ln>
        </p:spPr>
      </p:cxnSp>
      <p:cxnSp>
        <p:nvCxnSpPr>
          <p:cNvPr id="1091" name="Google Shape;1091;p38"/>
          <p:cNvCxnSpPr/>
          <p:nvPr/>
        </p:nvCxnSpPr>
        <p:spPr>
          <a:xfrm rot="10800000" flipH="1">
            <a:off x="538131" y="4101590"/>
            <a:ext cx="2717415" cy="16793"/>
          </a:xfrm>
          <a:prstGeom prst="straightConnector1">
            <a:avLst/>
          </a:prstGeom>
          <a:noFill/>
          <a:ln w="19050" cap="flat" cmpd="sng">
            <a:solidFill>
              <a:srgbClr val="002060"/>
            </a:solidFill>
            <a:prstDash val="dot"/>
            <a:miter lim="800000"/>
            <a:headEnd type="none" w="sm" len="sm"/>
            <a:tailEnd type="none" w="sm" len="sm"/>
          </a:ln>
        </p:spPr>
      </p:cxnSp>
      <p:cxnSp>
        <p:nvCxnSpPr>
          <p:cNvPr id="1092" name="Google Shape;1092;p38"/>
          <p:cNvCxnSpPr/>
          <p:nvPr/>
        </p:nvCxnSpPr>
        <p:spPr>
          <a:xfrm rot="10800000" flipH="1">
            <a:off x="538131" y="4817373"/>
            <a:ext cx="2717415" cy="29493"/>
          </a:xfrm>
          <a:prstGeom prst="straightConnector1">
            <a:avLst/>
          </a:prstGeom>
          <a:noFill/>
          <a:ln w="19050" cap="flat" cmpd="sng">
            <a:solidFill>
              <a:srgbClr val="002060"/>
            </a:solidFill>
            <a:prstDash val="dot"/>
            <a:miter lim="800000"/>
            <a:headEnd type="none" w="sm" len="sm"/>
            <a:tailEnd type="none" w="sm" len="sm"/>
          </a:ln>
        </p:spPr>
      </p:cxnSp>
      <p:cxnSp>
        <p:nvCxnSpPr>
          <p:cNvPr id="1093" name="Google Shape;1093;p38"/>
          <p:cNvCxnSpPr/>
          <p:nvPr/>
        </p:nvCxnSpPr>
        <p:spPr>
          <a:xfrm rot="10800000" flipH="1">
            <a:off x="538131" y="5537677"/>
            <a:ext cx="2717415" cy="4093"/>
          </a:xfrm>
          <a:prstGeom prst="straightConnector1">
            <a:avLst/>
          </a:prstGeom>
          <a:noFill/>
          <a:ln w="19050" cap="flat" cmpd="sng">
            <a:solidFill>
              <a:srgbClr val="002060"/>
            </a:solidFill>
            <a:prstDash val="dot"/>
            <a:miter lim="800000"/>
            <a:headEnd type="none" w="sm" len="sm"/>
            <a:tailEnd type="none" w="sm" len="sm"/>
          </a:ln>
        </p:spPr>
      </p:cxnSp>
      <p:cxnSp>
        <p:nvCxnSpPr>
          <p:cNvPr id="1094" name="Google Shape;1094;p38"/>
          <p:cNvCxnSpPr/>
          <p:nvPr/>
        </p:nvCxnSpPr>
        <p:spPr>
          <a:xfrm>
            <a:off x="538131" y="6225840"/>
            <a:ext cx="2717415" cy="1696"/>
          </a:xfrm>
          <a:prstGeom prst="straightConnector1">
            <a:avLst/>
          </a:prstGeom>
          <a:noFill/>
          <a:ln w="19050" cap="flat" cmpd="sng">
            <a:solidFill>
              <a:srgbClr val="002060"/>
            </a:solidFill>
            <a:prstDash val="dot"/>
            <a:miter lim="800000"/>
            <a:headEnd type="none" w="sm" len="sm"/>
            <a:tailEnd type="none" w="sm" len="sm"/>
          </a:ln>
        </p:spPr>
      </p:cxnSp>
      <p:sp>
        <p:nvSpPr>
          <p:cNvPr id="1096" name="Google Shape;1096;p38"/>
          <p:cNvSpPr txBox="1"/>
          <p:nvPr/>
        </p:nvSpPr>
        <p:spPr>
          <a:xfrm>
            <a:off x="10753970" y="4375624"/>
            <a:ext cx="104547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pintxos</a:t>
            </a:r>
            <a:endParaRPr/>
          </a:p>
        </p:txBody>
      </p:sp>
      <p:sp>
        <p:nvSpPr>
          <p:cNvPr id="1097" name="Google Shape;1097;p38"/>
          <p:cNvSpPr/>
          <p:nvPr/>
        </p:nvSpPr>
        <p:spPr>
          <a:xfrm>
            <a:off x="6124979" y="1829270"/>
            <a:ext cx="27169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Partner asks about… </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39" name="Google Shape;1139;p39"/>
          <p:cNvSpPr txBox="1">
            <a:spLocks noGrp="1"/>
          </p:cNvSpPr>
          <p:nvPr>
            <p:ph type="title"/>
          </p:nvPr>
        </p:nvSpPr>
        <p:spPr>
          <a:xfrm>
            <a:off x="0" y="-2788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entury Gothic"/>
              <a:buNone/>
            </a:pPr>
            <a:r>
              <a:rPr lang="en-GB" sz="2800" b="1">
                <a:solidFill>
                  <a:srgbClr val="002060"/>
                </a:solidFill>
              </a:rPr>
              <a:t>Persona B</a:t>
            </a:r>
            <a:endParaRPr/>
          </a:p>
        </p:txBody>
      </p:sp>
      <p:sp>
        <p:nvSpPr>
          <p:cNvPr id="1103" name="Google Shape;1103;p39"/>
          <p:cNvSpPr/>
          <p:nvPr/>
        </p:nvSpPr>
        <p:spPr>
          <a:xfrm>
            <a:off x="72033" y="594821"/>
            <a:ext cx="5967118" cy="573987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panose="020B0502020202020204" pitchFamily="34" charset="0"/>
              <a:ea typeface="Century Gothic"/>
              <a:cs typeface="Century Gothic"/>
              <a:sym typeface="Century Gothic"/>
            </a:endParaRPr>
          </a:p>
        </p:txBody>
      </p:sp>
      <p:sp>
        <p:nvSpPr>
          <p:cNvPr id="1104" name="Google Shape;1104;p39"/>
          <p:cNvSpPr txBox="1"/>
          <p:nvPr/>
        </p:nvSpPr>
        <p:spPr>
          <a:xfrm>
            <a:off x="72383" y="738628"/>
            <a:ext cx="5744020" cy="360313"/>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200"/>
              <a:buFont typeface="Century Gothic"/>
              <a:buNone/>
            </a:pPr>
            <a:r>
              <a:rPr lang="en-GB" sz="2200" b="1">
                <a:solidFill>
                  <a:srgbClr val="002060"/>
                </a:solidFill>
                <a:latin typeface="Century Gothic" panose="020B0502020202020204" pitchFamily="34" charset="0"/>
                <a:ea typeface="Century Gothic"/>
                <a:cs typeface="Century Gothic"/>
                <a:sym typeface="Century Gothic"/>
              </a:rPr>
              <a:t>Ask your partner these questions.</a:t>
            </a:r>
            <a:endParaRPr sz="2200">
              <a:solidFill>
                <a:srgbClr val="002060"/>
              </a:solidFill>
              <a:latin typeface="Century Gothic" panose="020B0502020202020204" pitchFamily="34" charset="0"/>
              <a:ea typeface="Century Gothic"/>
              <a:cs typeface="Century Gothic"/>
              <a:sym typeface="Century Gothic"/>
            </a:endParaRPr>
          </a:p>
        </p:txBody>
      </p:sp>
      <p:sp>
        <p:nvSpPr>
          <p:cNvPr id="1105" name="Google Shape;1105;p39"/>
          <p:cNvSpPr txBox="1"/>
          <p:nvPr/>
        </p:nvSpPr>
        <p:spPr>
          <a:xfrm>
            <a:off x="140744" y="2689236"/>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panose="020B0502020202020204" pitchFamily="34" charset="0"/>
                <a:ea typeface="Century Gothic"/>
                <a:cs typeface="Century Gothic"/>
                <a:sym typeface="Century Gothic"/>
              </a:rPr>
              <a:t>2. </a:t>
            </a:r>
            <a:r>
              <a:rPr lang="en-GB" sz="2400">
                <a:solidFill>
                  <a:srgbClr val="002060"/>
                </a:solidFill>
                <a:latin typeface="Century Gothic" panose="020B0502020202020204" pitchFamily="34" charset="0"/>
                <a:ea typeface="Century Gothic"/>
                <a:cs typeface="Century Gothic"/>
                <a:sym typeface="Century Gothic"/>
              </a:rPr>
              <a:t>How many areas did </a:t>
            </a:r>
            <a:r>
              <a:rPr lang="en-GB" sz="2400" b="1">
                <a:solidFill>
                  <a:srgbClr val="002060"/>
                </a:solidFill>
                <a:latin typeface="Century Gothic" panose="020B0502020202020204" pitchFamily="34" charset="0"/>
                <a:ea typeface="Century Gothic"/>
                <a:cs typeface="Century Gothic"/>
                <a:sym typeface="Century Gothic"/>
              </a:rPr>
              <a:t>you</a:t>
            </a:r>
            <a:r>
              <a:rPr lang="en-GB" sz="2400">
                <a:solidFill>
                  <a:srgbClr val="002060"/>
                </a:solidFill>
                <a:latin typeface="Century Gothic" panose="020B0502020202020204" pitchFamily="34" charset="0"/>
                <a:ea typeface="Century Gothic"/>
                <a:cs typeface="Century Gothic"/>
                <a:sym typeface="Century Gothic"/>
              </a:rPr>
              <a:t> discover?</a:t>
            </a:r>
            <a:endParaRPr>
              <a:latin typeface="Century Gothic" panose="020B0502020202020204" pitchFamily="34" charset="0"/>
            </a:endParaRPr>
          </a:p>
        </p:txBody>
      </p:sp>
      <p:sp>
        <p:nvSpPr>
          <p:cNvPr id="1106" name="Google Shape;1106;p39"/>
          <p:cNvSpPr txBox="1"/>
          <p:nvPr/>
        </p:nvSpPr>
        <p:spPr>
          <a:xfrm>
            <a:off x="134796" y="1204073"/>
            <a:ext cx="4387700" cy="49462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200"/>
              <a:buFont typeface="Century Gothic"/>
              <a:buNone/>
            </a:pPr>
            <a:r>
              <a:rPr lang="en-GB" sz="2200" b="1">
                <a:solidFill>
                  <a:srgbClr val="002060"/>
                </a:solidFill>
                <a:latin typeface="Century Gothic" panose="020B0502020202020204" pitchFamily="34" charset="0"/>
                <a:ea typeface="Century Gothic"/>
                <a:cs typeface="Century Gothic"/>
                <a:sym typeface="Century Gothic"/>
              </a:rPr>
              <a:t>Write down the answer.</a:t>
            </a:r>
            <a:endParaRPr sz="2200">
              <a:solidFill>
                <a:srgbClr val="002060"/>
              </a:solidFill>
              <a:latin typeface="Century Gothic" panose="020B0502020202020204" pitchFamily="34" charset="0"/>
              <a:ea typeface="Century Gothic"/>
              <a:cs typeface="Century Gothic"/>
              <a:sym typeface="Century Gothic"/>
            </a:endParaRPr>
          </a:p>
        </p:txBody>
      </p:sp>
      <p:sp>
        <p:nvSpPr>
          <p:cNvPr id="1107" name="Google Shape;1107;p39"/>
          <p:cNvSpPr txBox="1"/>
          <p:nvPr/>
        </p:nvSpPr>
        <p:spPr>
          <a:xfrm>
            <a:off x="157861" y="1957361"/>
            <a:ext cx="57554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panose="020B0502020202020204" pitchFamily="34" charset="0"/>
                <a:ea typeface="Century Gothic"/>
                <a:cs typeface="Century Gothic"/>
                <a:sym typeface="Century Gothic"/>
              </a:rPr>
              <a:t>1. </a:t>
            </a:r>
            <a:r>
              <a:rPr lang="en-GB" sz="2400">
                <a:solidFill>
                  <a:srgbClr val="002060"/>
                </a:solidFill>
                <a:latin typeface="Century Gothic" panose="020B0502020202020204" pitchFamily="34" charset="0"/>
                <a:ea typeface="Century Gothic"/>
                <a:cs typeface="Century Gothic"/>
                <a:sym typeface="Century Gothic"/>
              </a:rPr>
              <a:t>When did </a:t>
            </a:r>
            <a:r>
              <a:rPr lang="en-GB" sz="2400" b="1">
                <a:solidFill>
                  <a:srgbClr val="002060"/>
                </a:solidFill>
                <a:latin typeface="Century Gothic" panose="020B0502020202020204" pitchFamily="34" charset="0"/>
                <a:ea typeface="Century Gothic"/>
                <a:cs typeface="Century Gothic"/>
                <a:sym typeface="Century Gothic"/>
              </a:rPr>
              <a:t>s/he</a:t>
            </a:r>
            <a:r>
              <a:rPr lang="en-GB" sz="2400">
                <a:solidFill>
                  <a:srgbClr val="002060"/>
                </a:solidFill>
                <a:latin typeface="Century Gothic" panose="020B0502020202020204" pitchFamily="34" charset="0"/>
                <a:ea typeface="Century Gothic"/>
                <a:cs typeface="Century Gothic"/>
                <a:sym typeface="Century Gothic"/>
              </a:rPr>
              <a:t> collect the tickets?</a:t>
            </a:r>
            <a:endParaRPr>
              <a:latin typeface="Century Gothic" panose="020B0502020202020204" pitchFamily="34" charset="0"/>
            </a:endParaRPr>
          </a:p>
        </p:txBody>
      </p:sp>
      <p:sp>
        <p:nvSpPr>
          <p:cNvPr id="1108" name="Google Shape;1108;p39"/>
          <p:cNvSpPr txBox="1"/>
          <p:nvPr/>
        </p:nvSpPr>
        <p:spPr>
          <a:xfrm>
            <a:off x="157861" y="3428066"/>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panose="020B0502020202020204" pitchFamily="34" charset="0"/>
                <a:ea typeface="Century Gothic"/>
                <a:cs typeface="Century Gothic"/>
                <a:sym typeface="Century Gothic"/>
              </a:rPr>
              <a:t>3. </a:t>
            </a:r>
            <a:r>
              <a:rPr lang="en-GB" sz="2400">
                <a:solidFill>
                  <a:srgbClr val="002060"/>
                </a:solidFill>
                <a:latin typeface="Century Gothic" panose="020B0502020202020204" pitchFamily="34" charset="0"/>
                <a:ea typeface="Century Gothic"/>
                <a:cs typeface="Century Gothic"/>
                <a:sym typeface="Century Gothic"/>
              </a:rPr>
              <a:t>Where did </a:t>
            </a:r>
            <a:r>
              <a:rPr lang="en-GB" sz="2400" b="1">
                <a:solidFill>
                  <a:srgbClr val="002060"/>
                </a:solidFill>
                <a:latin typeface="Century Gothic" panose="020B0502020202020204" pitchFamily="34" charset="0"/>
                <a:ea typeface="Century Gothic"/>
                <a:cs typeface="Century Gothic"/>
                <a:sym typeface="Century Gothic"/>
              </a:rPr>
              <a:t>s/he</a:t>
            </a:r>
            <a:r>
              <a:rPr lang="en-GB" sz="2400">
                <a:solidFill>
                  <a:srgbClr val="002060"/>
                </a:solidFill>
                <a:latin typeface="Century Gothic" panose="020B0502020202020204" pitchFamily="34" charset="0"/>
                <a:ea typeface="Century Gothic"/>
                <a:cs typeface="Century Gothic"/>
                <a:sym typeface="Century Gothic"/>
              </a:rPr>
              <a:t> go out?</a:t>
            </a:r>
            <a:endParaRPr>
              <a:latin typeface="Century Gothic" panose="020B0502020202020204" pitchFamily="34" charset="0"/>
            </a:endParaRPr>
          </a:p>
        </p:txBody>
      </p:sp>
      <p:sp>
        <p:nvSpPr>
          <p:cNvPr id="1109" name="Google Shape;1109;p39"/>
          <p:cNvSpPr txBox="1"/>
          <p:nvPr/>
        </p:nvSpPr>
        <p:spPr>
          <a:xfrm>
            <a:off x="150813" y="4162848"/>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panose="020B0502020202020204" pitchFamily="34" charset="0"/>
                <a:ea typeface="Century Gothic"/>
                <a:cs typeface="Century Gothic"/>
                <a:sym typeface="Century Gothic"/>
              </a:rPr>
              <a:t>4. </a:t>
            </a:r>
            <a:r>
              <a:rPr lang="en-GB" sz="2400">
                <a:solidFill>
                  <a:srgbClr val="002060"/>
                </a:solidFill>
                <a:latin typeface="Century Gothic" panose="020B0502020202020204" pitchFamily="34" charset="0"/>
                <a:ea typeface="Century Gothic"/>
                <a:cs typeface="Century Gothic"/>
                <a:sym typeface="Century Gothic"/>
              </a:rPr>
              <a:t>What did </a:t>
            </a:r>
            <a:r>
              <a:rPr lang="en-GB" sz="2400" b="1">
                <a:solidFill>
                  <a:srgbClr val="002060"/>
                </a:solidFill>
                <a:latin typeface="Century Gothic" panose="020B0502020202020204" pitchFamily="34" charset="0"/>
                <a:ea typeface="Century Gothic"/>
                <a:cs typeface="Century Gothic"/>
                <a:sym typeface="Century Gothic"/>
              </a:rPr>
              <a:t>you</a:t>
            </a:r>
            <a:r>
              <a:rPr lang="en-GB" sz="2400">
                <a:solidFill>
                  <a:srgbClr val="002060"/>
                </a:solidFill>
                <a:latin typeface="Century Gothic" panose="020B0502020202020204" pitchFamily="34" charset="0"/>
                <a:ea typeface="Century Gothic"/>
                <a:cs typeface="Century Gothic"/>
                <a:sym typeface="Century Gothic"/>
              </a:rPr>
              <a:t> eat?</a:t>
            </a:r>
            <a:endParaRPr>
              <a:latin typeface="Century Gothic" panose="020B0502020202020204" pitchFamily="34" charset="0"/>
            </a:endParaRPr>
          </a:p>
        </p:txBody>
      </p:sp>
      <p:sp>
        <p:nvSpPr>
          <p:cNvPr id="1110" name="Google Shape;1110;p39"/>
          <p:cNvSpPr txBox="1"/>
          <p:nvPr/>
        </p:nvSpPr>
        <p:spPr>
          <a:xfrm>
            <a:off x="166555" y="5595734"/>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panose="020B0502020202020204" pitchFamily="34" charset="0"/>
                <a:ea typeface="Century Gothic"/>
                <a:cs typeface="Century Gothic"/>
                <a:sym typeface="Century Gothic"/>
              </a:rPr>
              <a:t>6. </a:t>
            </a:r>
            <a:r>
              <a:rPr lang="en-GB" sz="2400">
                <a:solidFill>
                  <a:srgbClr val="002060"/>
                </a:solidFill>
                <a:latin typeface="Century Gothic" panose="020B0502020202020204" pitchFamily="34" charset="0"/>
                <a:ea typeface="Century Gothic"/>
                <a:cs typeface="Century Gothic"/>
                <a:sym typeface="Century Gothic"/>
              </a:rPr>
              <a:t>How did </a:t>
            </a:r>
            <a:r>
              <a:rPr lang="en-GB" sz="2400" b="1">
                <a:solidFill>
                  <a:srgbClr val="002060"/>
                </a:solidFill>
                <a:latin typeface="Century Gothic" panose="020B0502020202020204" pitchFamily="34" charset="0"/>
                <a:ea typeface="Century Gothic"/>
                <a:cs typeface="Century Gothic"/>
                <a:sym typeface="Century Gothic"/>
              </a:rPr>
              <a:t>s/he</a:t>
            </a:r>
            <a:r>
              <a:rPr lang="en-GB" sz="2400">
                <a:solidFill>
                  <a:srgbClr val="002060"/>
                </a:solidFill>
                <a:latin typeface="Century Gothic" panose="020B0502020202020204" pitchFamily="34" charset="0"/>
                <a:ea typeface="Century Gothic"/>
                <a:cs typeface="Century Gothic"/>
                <a:sym typeface="Century Gothic"/>
              </a:rPr>
              <a:t> decide to travel?</a:t>
            </a:r>
            <a:endParaRPr sz="2400">
              <a:solidFill>
                <a:srgbClr val="002060"/>
              </a:solidFill>
              <a:latin typeface="Century Gothic" panose="020B0502020202020204" pitchFamily="34" charset="0"/>
              <a:ea typeface="Century Gothic"/>
              <a:cs typeface="Century Gothic"/>
              <a:sym typeface="Century Gothic"/>
            </a:endParaRPr>
          </a:p>
        </p:txBody>
      </p:sp>
      <p:sp>
        <p:nvSpPr>
          <p:cNvPr id="1111" name="Google Shape;1111;p39"/>
          <p:cNvSpPr txBox="1"/>
          <p:nvPr/>
        </p:nvSpPr>
        <p:spPr>
          <a:xfrm>
            <a:off x="134796" y="4879291"/>
            <a:ext cx="59401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panose="020B0502020202020204" pitchFamily="34" charset="0"/>
                <a:ea typeface="Century Gothic"/>
                <a:cs typeface="Century Gothic"/>
                <a:sym typeface="Century Gothic"/>
              </a:rPr>
              <a:t>5. </a:t>
            </a:r>
            <a:r>
              <a:rPr lang="en-GB" sz="2400">
                <a:solidFill>
                  <a:srgbClr val="002060"/>
                </a:solidFill>
                <a:latin typeface="Century Gothic" panose="020B0502020202020204" pitchFamily="34" charset="0"/>
                <a:ea typeface="Century Gothic"/>
                <a:cs typeface="Century Gothic"/>
                <a:sym typeface="Century Gothic"/>
              </a:rPr>
              <a:t>Why did </a:t>
            </a:r>
            <a:r>
              <a:rPr lang="en-GB" sz="2400" b="1">
                <a:solidFill>
                  <a:srgbClr val="002060"/>
                </a:solidFill>
                <a:latin typeface="Century Gothic" panose="020B0502020202020204" pitchFamily="34" charset="0"/>
                <a:ea typeface="Century Gothic"/>
                <a:cs typeface="Century Gothic"/>
                <a:sym typeface="Century Gothic"/>
              </a:rPr>
              <a:t>you</a:t>
            </a:r>
            <a:r>
              <a:rPr lang="en-GB" sz="2400">
                <a:solidFill>
                  <a:srgbClr val="002060"/>
                </a:solidFill>
                <a:latin typeface="Century Gothic" panose="020B0502020202020204" pitchFamily="34" charset="0"/>
                <a:ea typeface="Century Gothic"/>
                <a:cs typeface="Century Gothic"/>
                <a:sym typeface="Century Gothic"/>
              </a:rPr>
              <a:t> take a boat?</a:t>
            </a:r>
            <a:endParaRPr>
              <a:latin typeface="Century Gothic" panose="020B0502020202020204" pitchFamily="34" charset="0"/>
            </a:endParaRPr>
          </a:p>
        </p:txBody>
      </p:sp>
      <p:sp>
        <p:nvSpPr>
          <p:cNvPr id="1112" name="Google Shape;1112;p39"/>
          <p:cNvSpPr/>
          <p:nvPr/>
        </p:nvSpPr>
        <p:spPr>
          <a:xfrm>
            <a:off x="6106976" y="594821"/>
            <a:ext cx="5972033" cy="575404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panose="020B0502020202020204" pitchFamily="34" charset="0"/>
              <a:ea typeface="Century Gothic"/>
              <a:cs typeface="Century Gothic"/>
              <a:sym typeface="Century Gothic"/>
            </a:endParaRPr>
          </a:p>
        </p:txBody>
      </p:sp>
      <p:sp>
        <p:nvSpPr>
          <p:cNvPr id="1113" name="Google Shape;1113;p39"/>
          <p:cNvSpPr txBox="1"/>
          <p:nvPr/>
        </p:nvSpPr>
        <p:spPr>
          <a:xfrm>
            <a:off x="6140605" y="763466"/>
            <a:ext cx="5929426" cy="79979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a:solidFill>
                  <a:srgbClr val="002060"/>
                </a:solidFill>
                <a:latin typeface="Century Gothic" panose="020B0502020202020204" pitchFamily="34" charset="0"/>
                <a:ea typeface="Century Gothic"/>
                <a:cs typeface="Century Gothic"/>
                <a:sym typeface="Century Gothic"/>
              </a:rPr>
              <a:t>Persona B </a:t>
            </a:r>
            <a:endParaRPr>
              <a:latin typeface="Century Gothic" panose="020B0502020202020204" pitchFamily="34" charset="0"/>
            </a:endParaRPr>
          </a:p>
          <a:p>
            <a:pPr marL="0" marR="0" lvl="0" indent="0" algn="l" rtl="0">
              <a:lnSpc>
                <a:spcPct val="120000"/>
              </a:lnSpc>
              <a:spcBef>
                <a:spcPts val="0"/>
              </a:spcBef>
              <a:spcAft>
                <a:spcPts val="0"/>
              </a:spcAft>
              <a:buClr>
                <a:srgbClr val="002060"/>
              </a:buClr>
              <a:buSzPts val="2000"/>
              <a:buFont typeface="Century Gothic"/>
              <a:buNone/>
            </a:pPr>
            <a:r>
              <a:rPr lang="en-GB" sz="2000" b="1">
                <a:solidFill>
                  <a:srgbClr val="002060"/>
                </a:solidFill>
                <a:latin typeface="Century Gothic" panose="020B0502020202020204" pitchFamily="34" charset="0"/>
                <a:ea typeface="Century Gothic"/>
                <a:cs typeface="Century Gothic"/>
                <a:sym typeface="Century Gothic"/>
              </a:rPr>
              <a:t>Listen for whether it’s –</a:t>
            </a:r>
            <a:r>
              <a:rPr lang="en-GB" sz="2000" b="1">
                <a:solidFill>
                  <a:srgbClr val="F66400"/>
                </a:solidFill>
                <a:latin typeface="Century Gothic" panose="020B0502020202020204" pitchFamily="34" charset="0"/>
                <a:ea typeface="Century Gothic"/>
                <a:cs typeface="Century Gothic"/>
                <a:sym typeface="Century Gothic"/>
              </a:rPr>
              <a:t>iste</a:t>
            </a:r>
            <a:r>
              <a:rPr lang="en-GB" sz="2000" b="1">
                <a:solidFill>
                  <a:srgbClr val="002060"/>
                </a:solidFill>
                <a:latin typeface="Century Gothic" panose="020B0502020202020204" pitchFamily="34" charset="0"/>
                <a:ea typeface="Century Gothic"/>
                <a:cs typeface="Century Gothic"/>
                <a:sym typeface="Century Gothic"/>
              </a:rPr>
              <a:t> (‘you’) or –</a:t>
            </a:r>
            <a:r>
              <a:rPr lang="en-GB" sz="2000" b="1">
                <a:solidFill>
                  <a:srgbClr val="F66400"/>
                </a:solidFill>
                <a:latin typeface="Century Gothic" panose="020B0502020202020204" pitchFamily="34" charset="0"/>
                <a:ea typeface="Century Gothic"/>
                <a:cs typeface="Century Gothic"/>
                <a:sym typeface="Century Gothic"/>
              </a:rPr>
              <a:t>ió</a:t>
            </a:r>
            <a:r>
              <a:rPr lang="en-GB" sz="2000" b="1">
                <a:solidFill>
                  <a:srgbClr val="002060"/>
                </a:solidFill>
                <a:latin typeface="Century Gothic" panose="020B0502020202020204" pitchFamily="34" charset="0"/>
                <a:ea typeface="Century Gothic"/>
                <a:cs typeface="Century Gothic"/>
                <a:sym typeface="Century Gothic"/>
              </a:rPr>
              <a:t> (‘s/he’) and then give the information in Spanish.</a:t>
            </a:r>
            <a:endParaRPr sz="2000">
              <a:solidFill>
                <a:srgbClr val="002060"/>
              </a:solidFill>
              <a:latin typeface="Century Gothic" panose="020B0502020202020204" pitchFamily="34" charset="0"/>
              <a:ea typeface="Century Gothic"/>
              <a:cs typeface="Century Gothic"/>
              <a:sym typeface="Century Gothic"/>
            </a:endParaRPr>
          </a:p>
        </p:txBody>
      </p:sp>
      <p:sp>
        <p:nvSpPr>
          <p:cNvPr id="1114" name="Google Shape;1114;p39"/>
          <p:cNvSpPr txBox="1"/>
          <p:nvPr/>
        </p:nvSpPr>
        <p:spPr>
          <a:xfrm>
            <a:off x="6084021" y="2385301"/>
            <a:ext cx="146448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[when?]</a:t>
            </a:r>
            <a:endParaRPr>
              <a:latin typeface="Century Gothic" panose="020B0502020202020204" pitchFamily="34" charset="0"/>
            </a:endParaRPr>
          </a:p>
        </p:txBody>
      </p:sp>
      <p:sp>
        <p:nvSpPr>
          <p:cNvPr id="1115" name="Google Shape;1115;p39"/>
          <p:cNvSpPr txBox="1"/>
          <p:nvPr/>
        </p:nvSpPr>
        <p:spPr>
          <a:xfrm>
            <a:off x="6084020" y="3066533"/>
            <a:ext cx="19445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[how many?]</a:t>
            </a:r>
            <a:endParaRPr sz="2000">
              <a:solidFill>
                <a:srgbClr val="002060"/>
              </a:solidFill>
              <a:latin typeface="Century Gothic" panose="020B0502020202020204" pitchFamily="34" charset="0"/>
              <a:ea typeface="Century Gothic"/>
              <a:cs typeface="Century Gothic"/>
              <a:sym typeface="Century Gothic"/>
            </a:endParaRPr>
          </a:p>
        </p:txBody>
      </p:sp>
      <p:sp>
        <p:nvSpPr>
          <p:cNvPr id="1116" name="Google Shape;1116;p39"/>
          <p:cNvSpPr txBox="1"/>
          <p:nvPr/>
        </p:nvSpPr>
        <p:spPr>
          <a:xfrm>
            <a:off x="6084021" y="3747765"/>
            <a:ext cx="25617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[where?]</a:t>
            </a:r>
            <a:endParaRPr>
              <a:latin typeface="Century Gothic" panose="020B0502020202020204" pitchFamily="34" charset="0"/>
            </a:endParaRPr>
          </a:p>
        </p:txBody>
      </p:sp>
      <p:sp>
        <p:nvSpPr>
          <p:cNvPr id="1117" name="Google Shape;1117;p39"/>
          <p:cNvSpPr txBox="1"/>
          <p:nvPr/>
        </p:nvSpPr>
        <p:spPr>
          <a:xfrm>
            <a:off x="6084021" y="4428997"/>
            <a:ext cx="19445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[what?]</a:t>
            </a:r>
            <a:endParaRPr>
              <a:latin typeface="Century Gothic" panose="020B0502020202020204" pitchFamily="34" charset="0"/>
            </a:endParaRPr>
          </a:p>
        </p:txBody>
      </p:sp>
      <p:sp>
        <p:nvSpPr>
          <p:cNvPr id="1118" name="Google Shape;1118;p39"/>
          <p:cNvSpPr txBox="1"/>
          <p:nvPr/>
        </p:nvSpPr>
        <p:spPr>
          <a:xfrm>
            <a:off x="6084021" y="5110229"/>
            <a:ext cx="13367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[why?]</a:t>
            </a:r>
            <a:endParaRPr>
              <a:latin typeface="Century Gothic" panose="020B0502020202020204" pitchFamily="34" charset="0"/>
            </a:endParaRPr>
          </a:p>
        </p:txBody>
      </p:sp>
      <p:sp>
        <p:nvSpPr>
          <p:cNvPr id="1119" name="Google Shape;1119;p39"/>
          <p:cNvSpPr txBox="1"/>
          <p:nvPr/>
        </p:nvSpPr>
        <p:spPr>
          <a:xfrm>
            <a:off x="6084021" y="5791462"/>
            <a:ext cx="19445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[how?]</a:t>
            </a:r>
            <a:endParaRPr>
              <a:latin typeface="Century Gothic" panose="020B0502020202020204" pitchFamily="34" charset="0"/>
            </a:endParaRPr>
          </a:p>
        </p:txBody>
      </p:sp>
      <p:sp>
        <p:nvSpPr>
          <p:cNvPr id="1120" name="Google Shape;1120;p39"/>
          <p:cNvSpPr txBox="1"/>
          <p:nvPr/>
        </p:nvSpPr>
        <p:spPr>
          <a:xfrm>
            <a:off x="8645733" y="1806262"/>
            <a:ext cx="183970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ea typeface="Century Gothic"/>
                <a:cs typeface="Century Gothic"/>
                <a:sym typeface="Century Gothic"/>
              </a:rPr>
              <a:t>‘you’</a:t>
            </a:r>
            <a:endParaRPr>
              <a:latin typeface="Century Gothic" panose="020B0502020202020204" pitchFamily="34" charset="0"/>
            </a:endParaRPr>
          </a:p>
        </p:txBody>
      </p:sp>
      <p:sp>
        <p:nvSpPr>
          <p:cNvPr id="1121" name="Google Shape;1121;p39"/>
          <p:cNvSpPr txBox="1"/>
          <p:nvPr/>
        </p:nvSpPr>
        <p:spPr>
          <a:xfrm>
            <a:off x="10760636" y="1812539"/>
            <a:ext cx="116554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ea typeface="Century Gothic"/>
                <a:cs typeface="Century Gothic"/>
                <a:sym typeface="Century Gothic"/>
              </a:rPr>
              <a:t>‘s/he’</a:t>
            </a:r>
            <a:endParaRPr>
              <a:latin typeface="Century Gothic" panose="020B0502020202020204" pitchFamily="34" charset="0"/>
            </a:endParaRPr>
          </a:p>
        </p:txBody>
      </p:sp>
      <p:sp>
        <p:nvSpPr>
          <p:cNvPr id="1122" name="Google Shape;1122;p39"/>
          <p:cNvSpPr txBox="1"/>
          <p:nvPr/>
        </p:nvSpPr>
        <p:spPr>
          <a:xfrm>
            <a:off x="8925054" y="2382733"/>
            <a:ext cx="132279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in August</a:t>
            </a:r>
            <a:endParaRPr>
              <a:latin typeface="Century Gothic" panose="020B0502020202020204" pitchFamily="34" charset="0"/>
            </a:endParaRPr>
          </a:p>
        </p:txBody>
      </p:sp>
      <p:sp>
        <p:nvSpPr>
          <p:cNvPr id="1123" name="Google Shape;1123;p39"/>
          <p:cNvSpPr txBox="1"/>
          <p:nvPr/>
        </p:nvSpPr>
        <p:spPr>
          <a:xfrm>
            <a:off x="10644000" y="2385301"/>
            <a:ext cx="13420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last week</a:t>
            </a:r>
            <a:endParaRPr>
              <a:latin typeface="Century Gothic" panose="020B0502020202020204" pitchFamily="34" charset="0"/>
            </a:endParaRPr>
          </a:p>
        </p:txBody>
      </p:sp>
      <p:sp>
        <p:nvSpPr>
          <p:cNvPr id="1124" name="Google Shape;1124;p39"/>
          <p:cNvSpPr txBox="1"/>
          <p:nvPr/>
        </p:nvSpPr>
        <p:spPr>
          <a:xfrm>
            <a:off x="9357063" y="3064649"/>
            <a:ext cx="45878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six</a:t>
            </a:r>
            <a:endParaRPr sz="2000">
              <a:solidFill>
                <a:srgbClr val="002060"/>
              </a:solidFill>
              <a:latin typeface="Century Gothic" panose="020B0502020202020204" pitchFamily="34" charset="0"/>
              <a:ea typeface="Century Gothic"/>
              <a:cs typeface="Century Gothic"/>
              <a:sym typeface="Century Gothic"/>
            </a:endParaRPr>
          </a:p>
        </p:txBody>
      </p:sp>
      <p:sp>
        <p:nvSpPr>
          <p:cNvPr id="1125" name="Google Shape;1125;p39"/>
          <p:cNvSpPr txBox="1"/>
          <p:nvPr/>
        </p:nvSpPr>
        <p:spPr>
          <a:xfrm>
            <a:off x="10328377" y="3064649"/>
            <a:ext cx="183970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eight</a:t>
            </a:r>
            <a:endParaRPr sz="2000">
              <a:solidFill>
                <a:srgbClr val="002060"/>
              </a:solidFill>
              <a:latin typeface="Century Gothic" panose="020B0502020202020204" pitchFamily="34" charset="0"/>
              <a:ea typeface="Century Gothic"/>
              <a:cs typeface="Century Gothic"/>
              <a:sym typeface="Century Gothic"/>
            </a:endParaRPr>
          </a:p>
        </p:txBody>
      </p:sp>
      <p:sp>
        <p:nvSpPr>
          <p:cNvPr id="1126" name="Google Shape;1126;p39"/>
          <p:cNvSpPr txBox="1"/>
          <p:nvPr/>
        </p:nvSpPr>
        <p:spPr>
          <a:xfrm>
            <a:off x="8787570" y="3593877"/>
            <a:ext cx="154080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to the beach</a:t>
            </a:r>
            <a:endParaRPr>
              <a:latin typeface="Century Gothic" panose="020B0502020202020204" pitchFamily="34" charset="0"/>
            </a:endParaRPr>
          </a:p>
        </p:txBody>
      </p:sp>
      <p:sp>
        <p:nvSpPr>
          <p:cNvPr id="1127" name="Google Shape;1127;p39"/>
          <p:cNvSpPr txBox="1"/>
          <p:nvPr/>
        </p:nvSpPr>
        <p:spPr>
          <a:xfrm>
            <a:off x="10471551" y="3585220"/>
            <a:ext cx="154080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to the street</a:t>
            </a:r>
            <a:endParaRPr>
              <a:latin typeface="Century Gothic" panose="020B0502020202020204" pitchFamily="34" charset="0"/>
            </a:endParaRPr>
          </a:p>
        </p:txBody>
      </p:sp>
      <p:sp>
        <p:nvSpPr>
          <p:cNvPr id="1128" name="Google Shape;1128;p39"/>
          <p:cNvSpPr txBox="1"/>
          <p:nvPr/>
        </p:nvSpPr>
        <p:spPr>
          <a:xfrm>
            <a:off x="8480594" y="4414103"/>
            <a:ext cx="210346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traditional food</a:t>
            </a:r>
            <a:endParaRPr>
              <a:latin typeface="Century Gothic" panose="020B0502020202020204" pitchFamily="34" charset="0"/>
            </a:endParaRPr>
          </a:p>
        </p:txBody>
      </p:sp>
      <p:sp>
        <p:nvSpPr>
          <p:cNvPr id="1129" name="Google Shape;1129;p39"/>
          <p:cNvSpPr txBox="1"/>
          <p:nvPr/>
        </p:nvSpPr>
        <p:spPr>
          <a:xfrm>
            <a:off x="8380141" y="4987013"/>
            <a:ext cx="234349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because there is a river</a:t>
            </a:r>
            <a:endParaRPr>
              <a:latin typeface="Century Gothic" panose="020B0502020202020204" pitchFamily="34" charset="0"/>
            </a:endParaRPr>
          </a:p>
        </p:txBody>
      </p:sp>
      <p:sp>
        <p:nvSpPr>
          <p:cNvPr id="1130" name="Google Shape;1130;p39"/>
          <p:cNvSpPr txBox="1"/>
          <p:nvPr/>
        </p:nvSpPr>
        <p:spPr>
          <a:xfrm>
            <a:off x="10551026" y="4979004"/>
            <a:ext cx="152798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because it’s great</a:t>
            </a:r>
            <a:endParaRPr>
              <a:latin typeface="Century Gothic" panose="020B0502020202020204" pitchFamily="34" charset="0"/>
            </a:endParaRPr>
          </a:p>
        </p:txBody>
      </p:sp>
      <p:sp>
        <p:nvSpPr>
          <p:cNvPr id="1131" name="Google Shape;1131;p39"/>
          <p:cNvSpPr txBox="1"/>
          <p:nvPr/>
        </p:nvSpPr>
        <p:spPr>
          <a:xfrm>
            <a:off x="8638068" y="5857344"/>
            <a:ext cx="182764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by plane</a:t>
            </a:r>
            <a:endParaRPr sz="2000">
              <a:solidFill>
                <a:srgbClr val="002060"/>
              </a:solidFill>
              <a:latin typeface="Century Gothic" panose="020B0502020202020204" pitchFamily="34" charset="0"/>
              <a:ea typeface="Century Gothic"/>
              <a:cs typeface="Century Gothic"/>
              <a:sym typeface="Century Gothic"/>
            </a:endParaRPr>
          </a:p>
        </p:txBody>
      </p:sp>
      <p:sp>
        <p:nvSpPr>
          <p:cNvPr id="1132" name="Google Shape;1132;p39"/>
          <p:cNvSpPr txBox="1"/>
          <p:nvPr/>
        </p:nvSpPr>
        <p:spPr>
          <a:xfrm>
            <a:off x="10484795" y="5857344"/>
            <a:ext cx="158382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by bus</a:t>
            </a:r>
            <a:endParaRPr sz="2000">
              <a:solidFill>
                <a:srgbClr val="002060"/>
              </a:solidFill>
              <a:latin typeface="Century Gothic" panose="020B0502020202020204" pitchFamily="34" charset="0"/>
              <a:ea typeface="Century Gothic"/>
              <a:cs typeface="Century Gothic"/>
              <a:sym typeface="Century Gothic"/>
            </a:endParaRPr>
          </a:p>
        </p:txBody>
      </p:sp>
      <p:cxnSp>
        <p:nvCxnSpPr>
          <p:cNvPr id="1133" name="Google Shape;1133;p39"/>
          <p:cNvCxnSpPr/>
          <p:nvPr/>
        </p:nvCxnSpPr>
        <p:spPr>
          <a:xfrm>
            <a:off x="538131" y="2689236"/>
            <a:ext cx="2717415" cy="0"/>
          </a:xfrm>
          <a:prstGeom prst="straightConnector1">
            <a:avLst/>
          </a:prstGeom>
          <a:noFill/>
          <a:ln w="19050" cap="flat" cmpd="sng">
            <a:solidFill>
              <a:srgbClr val="002060"/>
            </a:solidFill>
            <a:prstDash val="dot"/>
            <a:miter lim="800000"/>
            <a:headEnd type="none" w="sm" len="sm"/>
            <a:tailEnd type="none" w="sm" len="sm"/>
          </a:ln>
        </p:spPr>
      </p:cxnSp>
      <p:cxnSp>
        <p:nvCxnSpPr>
          <p:cNvPr id="1134" name="Google Shape;1134;p39"/>
          <p:cNvCxnSpPr/>
          <p:nvPr/>
        </p:nvCxnSpPr>
        <p:spPr>
          <a:xfrm>
            <a:off x="538131" y="3467601"/>
            <a:ext cx="2761940" cy="0"/>
          </a:xfrm>
          <a:prstGeom prst="straightConnector1">
            <a:avLst/>
          </a:prstGeom>
          <a:noFill/>
          <a:ln w="19050" cap="flat" cmpd="sng">
            <a:solidFill>
              <a:srgbClr val="002060"/>
            </a:solidFill>
            <a:prstDash val="dot"/>
            <a:miter lim="800000"/>
            <a:headEnd type="none" w="sm" len="sm"/>
            <a:tailEnd type="none" w="sm" len="sm"/>
          </a:ln>
        </p:spPr>
      </p:cxnSp>
      <p:cxnSp>
        <p:nvCxnSpPr>
          <p:cNvPr id="1135" name="Google Shape;1135;p39"/>
          <p:cNvCxnSpPr/>
          <p:nvPr/>
        </p:nvCxnSpPr>
        <p:spPr>
          <a:xfrm rot="10800000" flipH="1">
            <a:off x="538131" y="4159647"/>
            <a:ext cx="2717415" cy="16793"/>
          </a:xfrm>
          <a:prstGeom prst="straightConnector1">
            <a:avLst/>
          </a:prstGeom>
          <a:noFill/>
          <a:ln w="19050" cap="flat" cmpd="sng">
            <a:solidFill>
              <a:srgbClr val="002060"/>
            </a:solidFill>
            <a:prstDash val="dot"/>
            <a:miter lim="800000"/>
            <a:headEnd type="none" w="sm" len="sm"/>
            <a:tailEnd type="none" w="sm" len="sm"/>
          </a:ln>
        </p:spPr>
      </p:cxnSp>
      <p:cxnSp>
        <p:nvCxnSpPr>
          <p:cNvPr id="1136" name="Google Shape;1136;p39"/>
          <p:cNvCxnSpPr/>
          <p:nvPr/>
        </p:nvCxnSpPr>
        <p:spPr>
          <a:xfrm rot="10800000" flipH="1">
            <a:off x="538131" y="4875430"/>
            <a:ext cx="2717415" cy="29493"/>
          </a:xfrm>
          <a:prstGeom prst="straightConnector1">
            <a:avLst/>
          </a:prstGeom>
          <a:noFill/>
          <a:ln w="19050" cap="flat" cmpd="sng">
            <a:solidFill>
              <a:srgbClr val="002060"/>
            </a:solidFill>
            <a:prstDash val="dot"/>
            <a:miter lim="800000"/>
            <a:headEnd type="none" w="sm" len="sm"/>
            <a:tailEnd type="none" w="sm" len="sm"/>
          </a:ln>
        </p:spPr>
      </p:cxnSp>
      <p:cxnSp>
        <p:nvCxnSpPr>
          <p:cNvPr id="1137" name="Google Shape;1137;p39"/>
          <p:cNvCxnSpPr/>
          <p:nvPr/>
        </p:nvCxnSpPr>
        <p:spPr>
          <a:xfrm rot="10800000" flipH="1">
            <a:off x="538131" y="5595734"/>
            <a:ext cx="2717415" cy="4093"/>
          </a:xfrm>
          <a:prstGeom prst="straightConnector1">
            <a:avLst/>
          </a:prstGeom>
          <a:noFill/>
          <a:ln w="19050" cap="flat" cmpd="sng">
            <a:solidFill>
              <a:srgbClr val="002060"/>
            </a:solidFill>
            <a:prstDash val="dot"/>
            <a:miter lim="800000"/>
            <a:headEnd type="none" w="sm" len="sm"/>
            <a:tailEnd type="none" w="sm" len="sm"/>
          </a:ln>
        </p:spPr>
      </p:cxnSp>
      <p:cxnSp>
        <p:nvCxnSpPr>
          <p:cNvPr id="1138" name="Google Shape;1138;p39"/>
          <p:cNvCxnSpPr/>
          <p:nvPr/>
        </p:nvCxnSpPr>
        <p:spPr>
          <a:xfrm>
            <a:off x="538131" y="6283897"/>
            <a:ext cx="2717415" cy="1696"/>
          </a:xfrm>
          <a:prstGeom prst="straightConnector1">
            <a:avLst/>
          </a:prstGeom>
          <a:noFill/>
          <a:ln w="19050" cap="flat" cmpd="sng">
            <a:solidFill>
              <a:srgbClr val="002060"/>
            </a:solidFill>
            <a:prstDash val="dot"/>
            <a:miter lim="800000"/>
            <a:headEnd type="none" w="sm" len="sm"/>
            <a:tailEnd type="none" w="sm" len="sm"/>
          </a:ln>
        </p:spPr>
      </p:cxnSp>
      <p:sp>
        <p:nvSpPr>
          <p:cNvPr id="1140" name="Google Shape;1140;p39"/>
          <p:cNvSpPr txBox="1"/>
          <p:nvPr/>
        </p:nvSpPr>
        <p:spPr>
          <a:xfrm>
            <a:off x="10596585" y="4424036"/>
            <a:ext cx="143340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ea typeface="Century Gothic"/>
                <a:cs typeface="Century Gothic"/>
                <a:sym typeface="Century Gothic"/>
              </a:rPr>
              <a:t>tasty food</a:t>
            </a:r>
            <a:endParaRPr>
              <a:latin typeface="Century Gothic" panose="020B0502020202020204" pitchFamily="34" charset="0"/>
            </a:endParaRPr>
          </a:p>
        </p:txBody>
      </p:sp>
      <p:sp>
        <p:nvSpPr>
          <p:cNvPr id="1141" name="Google Shape;1141;p39"/>
          <p:cNvSpPr/>
          <p:nvPr/>
        </p:nvSpPr>
        <p:spPr>
          <a:xfrm>
            <a:off x="6124979" y="1829270"/>
            <a:ext cx="271699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panose="020B0502020202020204" pitchFamily="34" charset="0"/>
                <a:ea typeface="Century Gothic"/>
                <a:cs typeface="Century Gothic"/>
                <a:sym typeface="Century Gothic"/>
              </a:rPr>
              <a:t>Partner asks about… </a:t>
            </a:r>
            <a:endParaRPr sz="2000">
              <a:solidFill>
                <a:schemeClr val="dk1"/>
              </a:solidFill>
              <a:latin typeface="Century Gothic" panose="020B0502020202020204" pitchFamily="34" charset="0"/>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
          <p:cNvSpPr txBox="1">
            <a:spLocks noGrp="1"/>
          </p:cNvSpPr>
          <p:nvPr>
            <p:ph type="title"/>
          </p:nvPr>
        </p:nvSpPr>
        <p:spPr>
          <a:xfrm>
            <a:off x="233516" y="148612"/>
            <a:ext cx="4692445" cy="5868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400"/>
              <a:buFont typeface="Century Gothic"/>
              <a:buNone/>
            </a:pPr>
            <a:r>
              <a:rPr lang="en-GB" sz="2400" b="1">
                <a:solidFill>
                  <a:srgbClr val="002060"/>
                </a:solidFill>
              </a:rPr>
              <a:t>Respuestas</a:t>
            </a:r>
            <a:endParaRPr sz="2400" b="1">
              <a:solidFill>
                <a:srgbClr val="002060"/>
              </a:solidFill>
            </a:endParaRPr>
          </a:p>
        </p:txBody>
      </p:sp>
      <p:sp>
        <p:nvSpPr>
          <p:cNvPr id="215" name="Google Shape;215;p4"/>
          <p:cNvSpPr/>
          <p:nvPr/>
        </p:nvSpPr>
        <p:spPr>
          <a:xfrm>
            <a:off x="10758180" y="258166"/>
            <a:ext cx="116996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
        <p:nvSpPr>
          <p:cNvPr id="216" name="Google Shape;216;p4"/>
          <p:cNvSpPr txBox="1"/>
          <p:nvPr/>
        </p:nvSpPr>
        <p:spPr>
          <a:xfrm>
            <a:off x="261115" y="659085"/>
            <a:ext cx="800517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1. What can you do in the morning? Why?</a:t>
            </a:r>
            <a:endParaRPr/>
          </a:p>
        </p:txBody>
      </p:sp>
      <p:sp>
        <p:nvSpPr>
          <p:cNvPr id="217" name="Google Shape;217;p4"/>
          <p:cNvSpPr txBox="1"/>
          <p:nvPr/>
        </p:nvSpPr>
        <p:spPr>
          <a:xfrm>
            <a:off x="261115" y="1703943"/>
            <a:ext cx="747704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2. What can you eat in the afternoon? Where?</a:t>
            </a:r>
            <a:endParaRPr/>
          </a:p>
        </p:txBody>
      </p:sp>
      <p:sp>
        <p:nvSpPr>
          <p:cNvPr id="218" name="Google Shape;218;p4"/>
          <p:cNvSpPr txBox="1"/>
          <p:nvPr/>
        </p:nvSpPr>
        <p:spPr>
          <a:xfrm>
            <a:off x="261113" y="2778748"/>
            <a:ext cx="416959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3. What can you do at night? </a:t>
            </a:r>
            <a:endParaRPr/>
          </a:p>
        </p:txBody>
      </p:sp>
      <p:sp>
        <p:nvSpPr>
          <p:cNvPr id="219" name="Google Shape;219;p4"/>
          <p:cNvSpPr txBox="1"/>
          <p:nvPr/>
        </p:nvSpPr>
        <p:spPr>
          <a:xfrm>
            <a:off x="261113" y="3863292"/>
            <a:ext cx="682517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4. What can you do on the mountain?</a:t>
            </a:r>
            <a:endParaRPr/>
          </a:p>
        </p:txBody>
      </p:sp>
      <p:sp>
        <p:nvSpPr>
          <p:cNvPr id="220" name="Google Shape;220;p4"/>
          <p:cNvSpPr txBox="1"/>
          <p:nvPr/>
        </p:nvSpPr>
        <p:spPr>
          <a:xfrm>
            <a:off x="261113" y="4990266"/>
            <a:ext cx="1070826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002060"/>
                </a:solidFill>
                <a:latin typeface="Century Gothic"/>
                <a:ea typeface="Century Gothic"/>
                <a:cs typeface="Century Gothic"/>
                <a:sym typeface="Century Gothic"/>
              </a:rPr>
              <a:t>5. Which places and events are mentioned in the last paragraph? </a:t>
            </a:r>
            <a:endParaRPr sz="2200" b="1">
              <a:solidFill>
                <a:srgbClr val="002060"/>
              </a:solidFill>
              <a:latin typeface="Century Gothic"/>
              <a:ea typeface="Century Gothic"/>
              <a:cs typeface="Century Gothic"/>
              <a:sym typeface="Century Gothic"/>
            </a:endParaRPr>
          </a:p>
        </p:txBody>
      </p:sp>
      <p:sp>
        <p:nvSpPr>
          <p:cNvPr id="221" name="Google Shape;221;p4"/>
          <p:cNvSpPr/>
          <p:nvPr/>
        </p:nvSpPr>
        <p:spPr>
          <a:xfrm>
            <a:off x="233516" y="985389"/>
            <a:ext cx="1153883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You can spend time in nature because there are beautiful beaches and a beautiful river. (</a:t>
            </a:r>
            <a:r>
              <a:rPr lang="en-GB" sz="2000" i="1">
                <a:solidFill>
                  <a:srgbClr val="002060"/>
                </a:solidFill>
                <a:latin typeface="Century Gothic"/>
                <a:ea typeface="Century Gothic"/>
                <a:cs typeface="Century Gothic"/>
                <a:sym typeface="Century Gothic"/>
              </a:rPr>
              <a:t>Puedes pasar tiempo en la naturaleza, porque hay unas playas y un río hermosos.</a:t>
            </a:r>
            <a:r>
              <a:rPr lang="en-GB" sz="2000">
                <a:solidFill>
                  <a:srgbClr val="002060"/>
                </a:solidFill>
                <a:latin typeface="Century Gothic"/>
                <a:ea typeface="Century Gothic"/>
                <a:cs typeface="Century Gothic"/>
                <a:sym typeface="Century Gothic"/>
              </a:rPr>
              <a:t>)</a:t>
            </a:r>
            <a:endParaRPr sz="2000">
              <a:solidFill>
                <a:srgbClr val="002060"/>
              </a:solidFill>
              <a:latin typeface="Century Gothic"/>
              <a:ea typeface="Century Gothic"/>
              <a:cs typeface="Century Gothic"/>
              <a:sym typeface="Century Gothic"/>
            </a:endParaRPr>
          </a:p>
        </p:txBody>
      </p:sp>
      <p:sp>
        <p:nvSpPr>
          <p:cNvPr id="222" name="Google Shape;222;p4"/>
          <p:cNvSpPr/>
          <p:nvPr/>
        </p:nvSpPr>
        <p:spPr>
          <a:xfrm>
            <a:off x="233516" y="2058685"/>
            <a:ext cx="1191508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You can eat traditional food in the old part of the city.</a:t>
            </a:r>
            <a:endParaRPr/>
          </a:p>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 </a:t>
            </a:r>
            <a:r>
              <a:rPr lang="en-GB" sz="2000" i="1">
                <a:solidFill>
                  <a:srgbClr val="002060"/>
                </a:solidFill>
                <a:latin typeface="Century Gothic"/>
                <a:ea typeface="Century Gothic"/>
                <a:cs typeface="Century Gothic"/>
                <a:sym typeface="Century Gothic"/>
              </a:rPr>
              <a:t>(Por la tarde puedes comer la comida tradicional en la parte vieja.)</a:t>
            </a:r>
            <a:endParaRPr sz="2000" i="1">
              <a:solidFill>
                <a:srgbClr val="002060"/>
              </a:solidFill>
              <a:latin typeface="Century Gothic"/>
              <a:ea typeface="Century Gothic"/>
              <a:cs typeface="Century Gothic"/>
              <a:sym typeface="Century Gothic"/>
            </a:endParaRPr>
          </a:p>
        </p:txBody>
      </p:sp>
      <p:sp>
        <p:nvSpPr>
          <p:cNvPr id="223" name="Google Shape;223;p4"/>
          <p:cNvSpPr/>
          <p:nvPr/>
        </p:nvSpPr>
        <p:spPr>
          <a:xfrm>
            <a:off x="261113" y="3134541"/>
            <a:ext cx="1196886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You can make the most of the atmosphere in the centre.</a:t>
            </a:r>
            <a:endParaRPr/>
          </a:p>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 </a:t>
            </a:r>
            <a:r>
              <a:rPr lang="en-GB" sz="2000" i="1">
                <a:solidFill>
                  <a:srgbClr val="002060"/>
                </a:solidFill>
                <a:latin typeface="Century Gothic"/>
                <a:ea typeface="Century Gothic"/>
                <a:cs typeface="Century Gothic"/>
                <a:sym typeface="Century Gothic"/>
              </a:rPr>
              <a:t>(Por la noche puedes aprovechar el ambiente en la zona del centro</a:t>
            </a:r>
            <a:r>
              <a:rPr lang="en-GB" sz="2000">
                <a:solidFill>
                  <a:srgbClr val="002060"/>
                </a:solidFill>
                <a:latin typeface="Century Gothic"/>
                <a:ea typeface="Century Gothic"/>
                <a:cs typeface="Century Gothic"/>
                <a:sym typeface="Century Gothic"/>
              </a:rPr>
              <a:t>.)</a:t>
            </a:r>
            <a:endParaRPr sz="2000">
              <a:solidFill>
                <a:srgbClr val="002060"/>
              </a:solidFill>
              <a:latin typeface="Century Gothic"/>
              <a:ea typeface="Century Gothic"/>
              <a:cs typeface="Century Gothic"/>
              <a:sym typeface="Century Gothic"/>
            </a:endParaRPr>
          </a:p>
        </p:txBody>
      </p:sp>
      <p:sp>
        <p:nvSpPr>
          <p:cNvPr id="224" name="Google Shape;224;p4"/>
          <p:cNvSpPr/>
          <p:nvPr/>
        </p:nvSpPr>
        <p:spPr>
          <a:xfrm>
            <a:off x="261113" y="4209892"/>
            <a:ext cx="1188748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You can enjoy the beautiful views.</a:t>
            </a:r>
            <a:endParaRPr/>
          </a:p>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 </a:t>
            </a:r>
            <a:r>
              <a:rPr lang="en-GB" sz="2000" i="1">
                <a:solidFill>
                  <a:srgbClr val="002060"/>
                </a:solidFill>
                <a:latin typeface="Century Gothic"/>
                <a:ea typeface="Century Gothic"/>
                <a:cs typeface="Century Gothic"/>
                <a:sym typeface="Century Gothic"/>
              </a:rPr>
              <a:t>(Puedes subir a la montaña […] para disfrutar de unas vistas preciosas</a:t>
            </a:r>
            <a:r>
              <a:rPr lang="en-GB" sz="2000">
                <a:solidFill>
                  <a:srgbClr val="002060"/>
                </a:solidFill>
                <a:latin typeface="Century Gothic"/>
                <a:ea typeface="Century Gothic"/>
                <a:cs typeface="Century Gothic"/>
                <a:sym typeface="Century Gothic"/>
              </a:rPr>
              <a:t>.)</a:t>
            </a:r>
            <a:endParaRPr/>
          </a:p>
        </p:txBody>
      </p:sp>
      <p:sp>
        <p:nvSpPr>
          <p:cNvPr id="225" name="Google Shape;225;p4"/>
          <p:cNvSpPr/>
          <p:nvPr/>
        </p:nvSpPr>
        <p:spPr>
          <a:xfrm>
            <a:off x="261113" y="5320965"/>
            <a:ext cx="1049706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The monuments, old buildings, music, cinema festivals and football matches.</a:t>
            </a:r>
            <a:endParaRPr/>
          </a:p>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 (…</a:t>
            </a:r>
            <a:r>
              <a:rPr lang="en-GB" sz="2000" i="1">
                <a:solidFill>
                  <a:srgbClr val="002060"/>
                </a:solidFill>
                <a:latin typeface="Century Gothic"/>
                <a:ea typeface="Century Gothic"/>
                <a:cs typeface="Century Gothic"/>
                <a:sym typeface="Century Gothic"/>
              </a:rPr>
              <a:t>con muchos monumentos, edificios antiguos y festivales de cine y música. Además, si te gusta el fútbol puedes ver un partido del equipo de la zona.)</a:t>
            </a:r>
            <a:endParaRPr sz="2000" i="1">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40"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148" name="Google Shape;1148;p40"/>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Respuestas</a:t>
            </a:r>
            <a:endParaRPr sz="3600" b="1">
              <a:solidFill>
                <a:schemeClr val="lt1"/>
              </a:solidFill>
            </a:endParaRPr>
          </a:p>
        </p:txBody>
      </p:sp>
      <p:sp>
        <p:nvSpPr>
          <p:cNvPr id="1149" name="Google Shape;1149;p40"/>
          <p:cNvSpPr/>
          <p:nvPr/>
        </p:nvSpPr>
        <p:spPr>
          <a:xfrm>
            <a:off x="6111757" y="1320859"/>
            <a:ext cx="5824479" cy="4874173"/>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1150" name="Google Shape;1150;p40"/>
          <p:cNvSpPr txBox="1"/>
          <p:nvPr/>
        </p:nvSpPr>
        <p:spPr>
          <a:xfrm>
            <a:off x="6116508" y="1349878"/>
            <a:ext cx="5606714" cy="305970"/>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200"/>
              <a:buFont typeface="Century Gothic"/>
              <a:buNone/>
            </a:pPr>
            <a:r>
              <a:rPr lang="en-GB" sz="2200" b="1">
                <a:solidFill>
                  <a:srgbClr val="002060"/>
                </a:solidFill>
                <a:latin typeface="Century Gothic"/>
                <a:ea typeface="Century Gothic"/>
                <a:cs typeface="Century Gothic"/>
                <a:sym typeface="Century Gothic"/>
              </a:rPr>
              <a:t>Persona B</a:t>
            </a:r>
            <a:endParaRPr sz="2200">
              <a:solidFill>
                <a:srgbClr val="002060"/>
              </a:solidFill>
              <a:latin typeface="Century Gothic"/>
              <a:ea typeface="Century Gothic"/>
              <a:cs typeface="Century Gothic"/>
              <a:sym typeface="Century Gothic"/>
            </a:endParaRPr>
          </a:p>
        </p:txBody>
      </p:sp>
      <p:sp>
        <p:nvSpPr>
          <p:cNvPr id="1151" name="Google Shape;1151;p40"/>
          <p:cNvSpPr txBox="1"/>
          <p:nvPr/>
        </p:nvSpPr>
        <p:spPr>
          <a:xfrm>
            <a:off x="6172332" y="2524534"/>
            <a:ext cx="57981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2. </a:t>
            </a:r>
            <a:r>
              <a:rPr lang="en-GB" sz="2000">
                <a:solidFill>
                  <a:srgbClr val="002060"/>
                </a:solidFill>
                <a:latin typeface="Century Gothic"/>
                <a:ea typeface="Century Gothic"/>
                <a:cs typeface="Century Gothic"/>
                <a:sym typeface="Century Gothic"/>
              </a:rPr>
              <a:t>How many areas did you discover?</a:t>
            </a:r>
            <a:endParaRPr/>
          </a:p>
        </p:txBody>
      </p:sp>
      <p:sp>
        <p:nvSpPr>
          <p:cNvPr id="1152" name="Google Shape;1152;p40"/>
          <p:cNvSpPr txBox="1"/>
          <p:nvPr/>
        </p:nvSpPr>
        <p:spPr>
          <a:xfrm>
            <a:off x="6189449" y="1796859"/>
            <a:ext cx="5617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1. </a:t>
            </a:r>
            <a:r>
              <a:rPr lang="en-GB" sz="2000">
                <a:solidFill>
                  <a:srgbClr val="002060"/>
                </a:solidFill>
                <a:latin typeface="Century Gothic"/>
                <a:ea typeface="Century Gothic"/>
                <a:cs typeface="Century Gothic"/>
                <a:sym typeface="Century Gothic"/>
              </a:rPr>
              <a:t>When did s/he collect the tickets?</a:t>
            </a:r>
            <a:endParaRPr/>
          </a:p>
        </p:txBody>
      </p:sp>
      <p:sp>
        <p:nvSpPr>
          <p:cNvPr id="1153" name="Google Shape;1153;p40"/>
          <p:cNvSpPr txBox="1"/>
          <p:nvPr/>
        </p:nvSpPr>
        <p:spPr>
          <a:xfrm>
            <a:off x="6189449" y="3252209"/>
            <a:ext cx="57981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3. </a:t>
            </a:r>
            <a:r>
              <a:rPr lang="en-GB" sz="2000">
                <a:solidFill>
                  <a:srgbClr val="002060"/>
                </a:solidFill>
                <a:latin typeface="Century Gothic"/>
                <a:ea typeface="Century Gothic"/>
                <a:cs typeface="Century Gothic"/>
                <a:sym typeface="Century Gothic"/>
              </a:rPr>
              <a:t>Where did s/he go out?</a:t>
            </a:r>
            <a:endParaRPr/>
          </a:p>
        </p:txBody>
      </p:sp>
      <p:sp>
        <p:nvSpPr>
          <p:cNvPr id="1154" name="Google Shape;1154;p40"/>
          <p:cNvSpPr txBox="1"/>
          <p:nvPr/>
        </p:nvSpPr>
        <p:spPr>
          <a:xfrm>
            <a:off x="6182401" y="3979884"/>
            <a:ext cx="57981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4. </a:t>
            </a:r>
            <a:r>
              <a:rPr lang="en-GB" sz="2000">
                <a:solidFill>
                  <a:srgbClr val="002060"/>
                </a:solidFill>
                <a:latin typeface="Century Gothic"/>
                <a:ea typeface="Century Gothic"/>
                <a:cs typeface="Century Gothic"/>
                <a:sym typeface="Century Gothic"/>
              </a:rPr>
              <a:t>What did you eat?</a:t>
            </a:r>
            <a:endParaRPr/>
          </a:p>
        </p:txBody>
      </p:sp>
      <p:sp>
        <p:nvSpPr>
          <p:cNvPr id="1155" name="Google Shape;1155;p40"/>
          <p:cNvSpPr txBox="1"/>
          <p:nvPr/>
        </p:nvSpPr>
        <p:spPr>
          <a:xfrm>
            <a:off x="6198143" y="5435232"/>
            <a:ext cx="57981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6. </a:t>
            </a:r>
            <a:r>
              <a:rPr lang="en-GB" sz="2000">
                <a:solidFill>
                  <a:srgbClr val="002060"/>
                </a:solidFill>
                <a:latin typeface="Century Gothic"/>
                <a:ea typeface="Century Gothic"/>
                <a:cs typeface="Century Gothic"/>
                <a:sym typeface="Century Gothic"/>
              </a:rPr>
              <a:t>How did s/he decide to travel?</a:t>
            </a:r>
            <a:endParaRPr sz="2000">
              <a:solidFill>
                <a:srgbClr val="002060"/>
              </a:solidFill>
              <a:latin typeface="Century Gothic"/>
              <a:ea typeface="Century Gothic"/>
              <a:cs typeface="Century Gothic"/>
              <a:sym typeface="Century Gothic"/>
            </a:endParaRPr>
          </a:p>
        </p:txBody>
      </p:sp>
      <p:sp>
        <p:nvSpPr>
          <p:cNvPr id="1156" name="Google Shape;1156;p40"/>
          <p:cNvSpPr txBox="1"/>
          <p:nvPr/>
        </p:nvSpPr>
        <p:spPr>
          <a:xfrm>
            <a:off x="6166384" y="4707559"/>
            <a:ext cx="57981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5. </a:t>
            </a:r>
            <a:r>
              <a:rPr lang="en-GB" sz="2000">
                <a:solidFill>
                  <a:srgbClr val="002060"/>
                </a:solidFill>
                <a:latin typeface="Century Gothic"/>
                <a:ea typeface="Century Gothic"/>
                <a:cs typeface="Century Gothic"/>
                <a:sym typeface="Century Gothic"/>
              </a:rPr>
              <a:t>Why did you take a boat?</a:t>
            </a:r>
            <a:endParaRPr/>
          </a:p>
        </p:txBody>
      </p:sp>
      <p:cxnSp>
        <p:nvCxnSpPr>
          <p:cNvPr id="1157" name="Google Shape;1157;p40"/>
          <p:cNvCxnSpPr/>
          <p:nvPr/>
        </p:nvCxnSpPr>
        <p:spPr>
          <a:xfrm>
            <a:off x="6569719" y="2459104"/>
            <a:ext cx="2652457" cy="0"/>
          </a:xfrm>
          <a:prstGeom prst="straightConnector1">
            <a:avLst/>
          </a:prstGeom>
          <a:noFill/>
          <a:ln w="19050" cap="flat" cmpd="sng">
            <a:solidFill>
              <a:srgbClr val="002060"/>
            </a:solidFill>
            <a:prstDash val="dot"/>
            <a:miter lim="800000"/>
            <a:headEnd type="none" w="sm" len="sm"/>
            <a:tailEnd type="none" w="sm" len="sm"/>
          </a:ln>
        </p:spPr>
      </p:cxnSp>
      <p:cxnSp>
        <p:nvCxnSpPr>
          <p:cNvPr id="1158" name="Google Shape;1158;p40"/>
          <p:cNvCxnSpPr/>
          <p:nvPr/>
        </p:nvCxnSpPr>
        <p:spPr>
          <a:xfrm>
            <a:off x="6566870" y="3164317"/>
            <a:ext cx="2695918" cy="0"/>
          </a:xfrm>
          <a:prstGeom prst="straightConnector1">
            <a:avLst/>
          </a:prstGeom>
          <a:noFill/>
          <a:ln w="19050" cap="flat" cmpd="sng">
            <a:solidFill>
              <a:srgbClr val="002060"/>
            </a:solidFill>
            <a:prstDash val="dot"/>
            <a:miter lim="800000"/>
            <a:headEnd type="none" w="sm" len="sm"/>
            <a:tailEnd type="none" w="sm" len="sm"/>
          </a:ln>
        </p:spPr>
      </p:cxnSp>
      <p:cxnSp>
        <p:nvCxnSpPr>
          <p:cNvPr id="1159" name="Google Shape;1159;p40"/>
          <p:cNvCxnSpPr/>
          <p:nvPr/>
        </p:nvCxnSpPr>
        <p:spPr>
          <a:xfrm rot="10800000" flipH="1">
            <a:off x="6569719" y="3896608"/>
            <a:ext cx="2652457" cy="14261"/>
          </a:xfrm>
          <a:prstGeom prst="straightConnector1">
            <a:avLst/>
          </a:prstGeom>
          <a:noFill/>
          <a:ln w="19050" cap="flat" cmpd="sng">
            <a:solidFill>
              <a:srgbClr val="002060"/>
            </a:solidFill>
            <a:prstDash val="dot"/>
            <a:miter lim="800000"/>
            <a:headEnd type="none" w="sm" len="sm"/>
            <a:tailEnd type="none" w="sm" len="sm"/>
          </a:ln>
        </p:spPr>
      </p:cxnSp>
      <p:cxnSp>
        <p:nvCxnSpPr>
          <p:cNvPr id="1160" name="Google Shape;1160;p40"/>
          <p:cNvCxnSpPr/>
          <p:nvPr/>
        </p:nvCxnSpPr>
        <p:spPr>
          <a:xfrm rot="10800000" flipH="1">
            <a:off x="6571545" y="4616915"/>
            <a:ext cx="2717415" cy="29493"/>
          </a:xfrm>
          <a:prstGeom prst="straightConnector1">
            <a:avLst/>
          </a:prstGeom>
          <a:noFill/>
          <a:ln w="19050" cap="flat" cmpd="sng">
            <a:solidFill>
              <a:srgbClr val="002060"/>
            </a:solidFill>
            <a:prstDash val="dot"/>
            <a:miter lim="800000"/>
            <a:headEnd type="none" w="sm" len="sm"/>
            <a:tailEnd type="none" w="sm" len="sm"/>
          </a:ln>
        </p:spPr>
      </p:cxnSp>
      <p:cxnSp>
        <p:nvCxnSpPr>
          <p:cNvPr id="1161" name="Google Shape;1161;p40"/>
          <p:cNvCxnSpPr/>
          <p:nvPr/>
        </p:nvCxnSpPr>
        <p:spPr>
          <a:xfrm rot="10800000" flipH="1">
            <a:off x="6569719" y="5366219"/>
            <a:ext cx="2652457" cy="3477"/>
          </a:xfrm>
          <a:prstGeom prst="straightConnector1">
            <a:avLst/>
          </a:prstGeom>
          <a:noFill/>
          <a:ln w="19050" cap="flat" cmpd="sng">
            <a:solidFill>
              <a:srgbClr val="002060"/>
            </a:solidFill>
            <a:prstDash val="dot"/>
            <a:miter lim="800000"/>
            <a:headEnd type="none" w="sm" len="sm"/>
            <a:tailEnd type="none" w="sm" len="sm"/>
          </a:ln>
        </p:spPr>
      </p:cxnSp>
      <p:cxnSp>
        <p:nvCxnSpPr>
          <p:cNvPr id="1162" name="Google Shape;1162;p40"/>
          <p:cNvCxnSpPr/>
          <p:nvPr/>
        </p:nvCxnSpPr>
        <p:spPr>
          <a:xfrm>
            <a:off x="6566870" y="6104061"/>
            <a:ext cx="2652457" cy="256"/>
          </a:xfrm>
          <a:prstGeom prst="straightConnector1">
            <a:avLst/>
          </a:prstGeom>
          <a:noFill/>
          <a:ln w="19050" cap="flat" cmpd="sng">
            <a:solidFill>
              <a:srgbClr val="002060"/>
            </a:solidFill>
            <a:prstDash val="dot"/>
            <a:miter lim="800000"/>
            <a:headEnd type="none" w="sm" len="sm"/>
            <a:tailEnd type="none" w="sm" len="sm"/>
          </a:ln>
        </p:spPr>
      </p:cxnSp>
      <p:sp>
        <p:nvSpPr>
          <p:cNvPr id="1163" name="Google Shape;1163;p40"/>
          <p:cNvSpPr/>
          <p:nvPr/>
        </p:nvSpPr>
        <p:spPr>
          <a:xfrm>
            <a:off x="255764" y="1325562"/>
            <a:ext cx="5711060" cy="4869469"/>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p:txBody>
      </p:sp>
      <p:sp>
        <p:nvSpPr>
          <p:cNvPr id="1164" name="Google Shape;1164;p40"/>
          <p:cNvSpPr txBox="1"/>
          <p:nvPr/>
        </p:nvSpPr>
        <p:spPr>
          <a:xfrm>
            <a:off x="255764" y="1392783"/>
            <a:ext cx="5497535" cy="30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200"/>
              <a:buFont typeface="Century Gothic"/>
              <a:buNone/>
            </a:pPr>
            <a:r>
              <a:rPr lang="en-GB" sz="2200" b="1">
                <a:solidFill>
                  <a:srgbClr val="002060"/>
                </a:solidFill>
                <a:latin typeface="Century Gothic"/>
                <a:ea typeface="Century Gothic"/>
                <a:cs typeface="Century Gothic"/>
                <a:sym typeface="Century Gothic"/>
              </a:rPr>
              <a:t>Persona A</a:t>
            </a:r>
            <a:endParaRPr sz="2200">
              <a:solidFill>
                <a:srgbClr val="002060"/>
              </a:solidFill>
              <a:latin typeface="Century Gothic"/>
              <a:ea typeface="Century Gothic"/>
              <a:cs typeface="Century Gothic"/>
              <a:sym typeface="Century Gothic"/>
            </a:endParaRPr>
          </a:p>
        </p:txBody>
      </p:sp>
      <p:sp>
        <p:nvSpPr>
          <p:cNvPr id="1165" name="Google Shape;1165;p40"/>
          <p:cNvSpPr txBox="1"/>
          <p:nvPr/>
        </p:nvSpPr>
        <p:spPr>
          <a:xfrm>
            <a:off x="295158" y="2554941"/>
            <a:ext cx="56852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2. </a:t>
            </a:r>
            <a:r>
              <a:rPr lang="en-GB" sz="2000">
                <a:solidFill>
                  <a:srgbClr val="002060"/>
                </a:solidFill>
                <a:latin typeface="Century Gothic"/>
                <a:ea typeface="Century Gothic"/>
                <a:cs typeface="Century Gothic"/>
                <a:sym typeface="Century Gothic"/>
              </a:rPr>
              <a:t>How many areas did s/he discover?</a:t>
            </a:r>
            <a:endParaRPr/>
          </a:p>
        </p:txBody>
      </p:sp>
      <p:sp>
        <p:nvSpPr>
          <p:cNvPr id="1166" name="Google Shape;1166;p40"/>
          <p:cNvSpPr txBox="1"/>
          <p:nvPr/>
        </p:nvSpPr>
        <p:spPr>
          <a:xfrm>
            <a:off x="312275" y="1827266"/>
            <a:ext cx="550851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1. </a:t>
            </a:r>
            <a:r>
              <a:rPr lang="en-GB" sz="2000">
                <a:solidFill>
                  <a:srgbClr val="002060"/>
                </a:solidFill>
                <a:latin typeface="Century Gothic"/>
                <a:ea typeface="Century Gothic"/>
                <a:cs typeface="Century Gothic"/>
                <a:sym typeface="Century Gothic"/>
              </a:rPr>
              <a:t>When did you collect the tickets?</a:t>
            </a:r>
            <a:endParaRPr/>
          </a:p>
        </p:txBody>
      </p:sp>
      <p:sp>
        <p:nvSpPr>
          <p:cNvPr id="1167" name="Google Shape;1167;p40"/>
          <p:cNvSpPr txBox="1"/>
          <p:nvPr/>
        </p:nvSpPr>
        <p:spPr>
          <a:xfrm>
            <a:off x="312275" y="3282616"/>
            <a:ext cx="56852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3. </a:t>
            </a:r>
            <a:r>
              <a:rPr lang="en-GB" sz="2000">
                <a:solidFill>
                  <a:srgbClr val="002060"/>
                </a:solidFill>
                <a:latin typeface="Century Gothic"/>
                <a:ea typeface="Century Gothic"/>
                <a:cs typeface="Century Gothic"/>
                <a:sym typeface="Century Gothic"/>
              </a:rPr>
              <a:t>Where did you go out?</a:t>
            </a:r>
            <a:endParaRPr/>
          </a:p>
        </p:txBody>
      </p:sp>
      <p:sp>
        <p:nvSpPr>
          <p:cNvPr id="1168" name="Google Shape;1168;p40"/>
          <p:cNvSpPr txBox="1"/>
          <p:nvPr/>
        </p:nvSpPr>
        <p:spPr>
          <a:xfrm>
            <a:off x="305227" y="4010291"/>
            <a:ext cx="56852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4. </a:t>
            </a:r>
            <a:r>
              <a:rPr lang="en-GB" sz="2000">
                <a:solidFill>
                  <a:srgbClr val="002060"/>
                </a:solidFill>
                <a:latin typeface="Century Gothic"/>
                <a:ea typeface="Century Gothic"/>
                <a:cs typeface="Century Gothic"/>
                <a:sym typeface="Century Gothic"/>
              </a:rPr>
              <a:t>What did you eat?</a:t>
            </a:r>
            <a:endParaRPr/>
          </a:p>
        </p:txBody>
      </p:sp>
      <p:sp>
        <p:nvSpPr>
          <p:cNvPr id="1169" name="Google Shape;1169;p40"/>
          <p:cNvSpPr txBox="1"/>
          <p:nvPr/>
        </p:nvSpPr>
        <p:spPr>
          <a:xfrm>
            <a:off x="320969" y="5465639"/>
            <a:ext cx="56852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6. </a:t>
            </a:r>
            <a:r>
              <a:rPr lang="en-GB" sz="2000">
                <a:solidFill>
                  <a:srgbClr val="002060"/>
                </a:solidFill>
                <a:latin typeface="Century Gothic"/>
                <a:ea typeface="Century Gothic"/>
                <a:cs typeface="Century Gothic"/>
                <a:sym typeface="Century Gothic"/>
              </a:rPr>
              <a:t>How did s/he decide to travel?</a:t>
            </a:r>
            <a:endParaRPr sz="2000">
              <a:solidFill>
                <a:srgbClr val="002060"/>
              </a:solidFill>
              <a:latin typeface="Century Gothic"/>
              <a:ea typeface="Century Gothic"/>
              <a:cs typeface="Century Gothic"/>
              <a:sym typeface="Century Gothic"/>
            </a:endParaRPr>
          </a:p>
        </p:txBody>
      </p:sp>
      <p:sp>
        <p:nvSpPr>
          <p:cNvPr id="1170" name="Google Shape;1170;p40"/>
          <p:cNvSpPr txBox="1"/>
          <p:nvPr/>
        </p:nvSpPr>
        <p:spPr>
          <a:xfrm>
            <a:off x="289210" y="4737966"/>
            <a:ext cx="56852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5. </a:t>
            </a:r>
            <a:r>
              <a:rPr lang="en-GB" sz="2000">
                <a:solidFill>
                  <a:srgbClr val="002060"/>
                </a:solidFill>
                <a:latin typeface="Century Gothic"/>
                <a:ea typeface="Century Gothic"/>
                <a:cs typeface="Century Gothic"/>
                <a:sym typeface="Century Gothic"/>
              </a:rPr>
              <a:t>Why did s/he take a boat?</a:t>
            </a:r>
            <a:endParaRPr/>
          </a:p>
        </p:txBody>
      </p:sp>
      <p:cxnSp>
        <p:nvCxnSpPr>
          <p:cNvPr id="1171" name="Google Shape;1171;p40"/>
          <p:cNvCxnSpPr/>
          <p:nvPr/>
        </p:nvCxnSpPr>
        <p:spPr>
          <a:xfrm>
            <a:off x="733705" y="2521979"/>
            <a:ext cx="2600807" cy="0"/>
          </a:xfrm>
          <a:prstGeom prst="straightConnector1">
            <a:avLst/>
          </a:prstGeom>
          <a:noFill/>
          <a:ln w="19050" cap="flat" cmpd="sng">
            <a:solidFill>
              <a:srgbClr val="002060"/>
            </a:solidFill>
            <a:prstDash val="dot"/>
            <a:miter lim="800000"/>
            <a:headEnd type="none" w="sm" len="sm"/>
            <a:tailEnd type="none" w="sm" len="sm"/>
          </a:ln>
        </p:spPr>
      </p:cxnSp>
      <p:cxnSp>
        <p:nvCxnSpPr>
          <p:cNvPr id="1172" name="Google Shape;1172;p40"/>
          <p:cNvCxnSpPr/>
          <p:nvPr/>
        </p:nvCxnSpPr>
        <p:spPr>
          <a:xfrm>
            <a:off x="733705" y="3252209"/>
            <a:ext cx="2643421" cy="0"/>
          </a:xfrm>
          <a:prstGeom prst="straightConnector1">
            <a:avLst/>
          </a:prstGeom>
          <a:noFill/>
          <a:ln w="19050" cap="flat" cmpd="sng">
            <a:solidFill>
              <a:srgbClr val="002060"/>
            </a:solidFill>
            <a:prstDash val="dot"/>
            <a:miter lim="800000"/>
            <a:headEnd type="none" w="sm" len="sm"/>
            <a:tailEnd type="none" w="sm" len="sm"/>
          </a:ln>
        </p:spPr>
      </p:cxnSp>
      <p:cxnSp>
        <p:nvCxnSpPr>
          <p:cNvPr id="1173" name="Google Shape;1173;p40"/>
          <p:cNvCxnSpPr/>
          <p:nvPr/>
        </p:nvCxnSpPr>
        <p:spPr>
          <a:xfrm rot="10800000" flipH="1">
            <a:off x="692542" y="3989345"/>
            <a:ext cx="2600807" cy="2682"/>
          </a:xfrm>
          <a:prstGeom prst="straightConnector1">
            <a:avLst/>
          </a:prstGeom>
          <a:noFill/>
          <a:ln w="19050" cap="flat" cmpd="sng">
            <a:solidFill>
              <a:srgbClr val="002060"/>
            </a:solidFill>
            <a:prstDash val="dot"/>
            <a:miter lim="800000"/>
            <a:headEnd type="none" w="sm" len="sm"/>
            <a:tailEnd type="none" w="sm" len="sm"/>
          </a:ln>
        </p:spPr>
      </p:cxnSp>
      <p:cxnSp>
        <p:nvCxnSpPr>
          <p:cNvPr id="1174" name="Google Shape;1174;p40"/>
          <p:cNvCxnSpPr/>
          <p:nvPr/>
        </p:nvCxnSpPr>
        <p:spPr>
          <a:xfrm rot="10800000" flipH="1">
            <a:off x="692543" y="4670082"/>
            <a:ext cx="2600807" cy="4710"/>
          </a:xfrm>
          <a:prstGeom prst="straightConnector1">
            <a:avLst/>
          </a:prstGeom>
          <a:noFill/>
          <a:ln w="19050" cap="flat" cmpd="sng">
            <a:solidFill>
              <a:srgbClr val="002060"/>
            </a:solidFill>
            <a:prstDash val="dot"/>
            <a:miter lim="800000"/>
            <a:headEnd type="none" w="sm" len="sm"/>
            <a:tailEnd type="none" w="sm" len="sm"/>
          </a:ln>
        </p:spPr>
      </p:cxnSp>
      <p:cxnSp>
        <p:nvCxnSpPr>
          <p:cNvPr id="1175" name="Google Shape;1175;p40"/>
          <p:cNvCxnSpPr/>
          <p:nvPr/>
        </p:nvCxnSpPr>
        <p:spPr>
          <a:xfrm rot="10800000" flipH="1">
            <a:off x="692544" y="5369804"/>
            <a:ext cx="2600807" cy="655"/>
          </a:xfrm>
          <a:prstGeom prst="straightConnector1">
            <a:avLst/>
          </a:prstGeom>
          <a:noFill/>
          <a:ln w="19050" cap="flat" cmpd="sng">
            <a:solidFill>
              <a:srgbClr val="002060"/>
            </a:solidFill>
            <a:prstDash val="dot"/>
            <a:miter lim="800000"/>
            <a:headEnd type="none" w="sm" len="sm"/>
            <a:tailEnd type="none" w="sm" len="sm"/>
          </a:ln>
        </p:spPr>
      </p:cxnSp>
      <p:cxnSp>
        <p:nvCxnSpPr>
          <p:cNvPr id="1176" name="Google Shape;1176;p40"/>
          <p:cNvCxnSpPr/>
          <p:nvPr/>
        </p:nvCxnSpPr>
        <p:spPr>
          <a:xfrm>
            <a:off x="692542" y="6104317"/>
            <a:ext cx="2600807" cy="1425"/>
          </a:xfrm>
          <a:prstGeom prst="straightConnector1">
            <a:avLst/>
          </a:prstGeom>
          <a:noFill/>
          <a:ln w="19050" cap="flat" cmpd="sng">
            <a:solidFill>
              <a:srgbClr val="002060"/>
            </a:solidFill>
            <a:prstDash val="dot"/>
            <a:miter lim="800000"/>
            <a:headEnd type="none" w="sm" len="sm"/>
            <a:tailEnd type="none" w="sm" len="sm"/>
          </a:ln>
        </p:spPr>
      </p:cxnSp>
      <p:sp>
        <p:nvSpPr>
          <p:cNvPr id="1177" name="Google Shape;1177;p40"/>
          <p:cNvSpPr txBox="1"/>
          <p:nvPr/>
        </p:nvSpPr>
        <p:spPr>
          <a:xfrm>
            <a:off x="613526" y="2159023"/>
            <a:ext cx="13292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In August</a:t>
            </a:r>
            <a:endParaRPr/>
          </a:p>
        </p:txBody>
      </p:sp>
      <p:sp>
        <p:nvSpPr>
          <p:cNvPr id="1178" name="Google Shape;1178;p40"/>
          <p:cNvSpPr txBox="1"/>
          <p:nvPr/>
        </p:nvSpPr>
        <p:spPr>
          <a:xfrm>
            <a:off x="613526" y="2903575"/>
            <a:ext cx="86113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Eight.</a:t>
            </a:r>
            <a:endParaRPr sz="2000" i="1">
              <a:solidFill>
                <a:srgbClr val="002060"/>
              </a:solidFill>
              <a:latin typeface="Century Gothic"/>
              <a:ea typeface="Century Gothic"/>
              <a:cs typeface="Century Gothic"/>
              <a:sym typeface="Century Gothic"/>
            </a:endParaRPr>
          </a:p>
        </p:txBody>
      </p:sp>
      <p:sp>
        <p:nvSpPr>
          <p:cNvPr id="1179" name="Google Shape;1179;p40"/>
          <p:cNvSpPr txBox="1"/>
          <p:nvPr/>
        </p:nvSpPr>
        <p:spPr>
          <a:xfrm>
            <a:off x="613526" y="3634489"/>
            <a:ext cx="19239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To the beach.</a:t>
            </a:r>
            <a:endParaRPr/>
          </a:p>
        </p:txBody>
      </p:sp>
      <p:sp>
        <p:nvSpPr>
          <p:cNvPr id="1180" name="Google Shape;1180;p40"/>
          <p:cNvSpPr txBox="1"/>
          <p:nvPr/>
        </p:nvSpPr>
        <p:spPr>
          <a:xfrm>
            <a:off x="613526" y="4337854"/>
            <a:ext cx="219643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Traditional food.</a:t>
            </a:r>
            <a:endParaRPr/>
          </a:p>
        </p:txBody>
      </p:sp>
      <p:sp>
        <p:nvSpPr>
          <p:cNvPr id="1181" name="Google Shape;1181;p40"/>
          <p:cNvSpPr txBox="1"/>
          <p:nvPr/>
        </p:nvSpPr>
        <p:spPr>
          <a:xfrm>
            <a:off x="613526" y="5032487"/>
            <a:ext cx="24785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Because it’s great.</a:t>
            </a:r>
            <a:endParaRPr/>
          </a:p>
        </p:txBody>
      </p:sp>
      <p:sp>
        <p:nvSpPr>
          <p:cNvPr id="1182" name="Google Shape;1182;p40"/>
          <p:cNvSpPr txBox="1"/>
          <p:nvPr/>
        </p:nvSpPr>
        <p:spPr>
          <a:xfrm>
            <a:off x="613526" y="5739890"/>
            <a:ext cx="1040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By bus.</a:t>
            </a:r>
            <a:endParaRPr/>
          </a:p>
        </p:txBody>
      </p:sp>
      <p:sp>
        <p:nvSpPr>
          <p:cNvPr id="1183" name="Google Shape;1183;p40"/>
          <p:cNvSpPr txBox="1"/>
          <p:nvPr/>
        </p:nvSpPr>
        <p:spPr>
          <a:xfrm>
            <a:off x="6498138" y="2105380"/>
            <a:ext cx="100860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In July.</a:t>
            </a:r>
            <a:endParaRPr/>
          </a:p>
        </p:txBody>
      </p:sp>
      <p:sp>
        <p:nvSpPr>
          <p:cNvPr id="1184" name="Google Shape;1184;p40"/>
          <p:cNvSpPr txBox="1"/>
          <p:nvPr/>
        </p:nvSpPr>
        <p:spPr>
          <a:xfrm>
            <a:off x="6498138" y="2824006"/>
            <a:ext cx="9316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Three.</a:t>
            </a:r>
            <a:endParaRPr sz="2000" i="1">
              <a:solidFill>
                <a:srgbClr val="002060"/>
              </a:solidFill>
              <a:latin typeface="Century Gothic"/>
              <a:ea typeface="Century Gothic"/>
              <a:cs typeface="Century Gothic"/>
              <a:sym typeface="Century Gothic"/>
            </a:endParaRPr>
          </a:p>
        </p:txBody>
      </p:sp>
      <p:sp>
        <p:nvSpPr>
          <p:cNvPr id="1185" name="Google Shape;1185;p40"/>
          <p:cNvSpPr txBox="1"/>
          <p:nvPr/>
        </p:nvSpPr>
        <p:spPr>
          <a:xfrm>
            <a:off x="6498138" y="3570725"/>
            <a:ext cx="190468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To the center.</a:t>
            </a:r>
            <a:endParaRPr/>
          </a:p>
        </p:txBody>
      </p:sp>
      <p:sp>
        <p:nvSpPr>
          <p:cNvPr id="1186" name="Google Shape;1186;p40"/>
          <p:cNvSpPr txBox="1"/>
          <p:nvPr/>
        </p:nvSpPr>
        <p:spPr>
          <a:xfrm>
            <a:off x="6498138" y="4271373"/>
            <a:ext cx="91884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Meat.</a:t>
            </a:r>
            <a:endParaRPr sz="2000" i="1">
              <a:solidFill>
                <a:srgbClr val="002060"/>
              </a:solidFill>
              <a:latin typeface="Century Gothic"/>
              <a:ea typeface="Century Gothic"/>
              <a:cs typeface="Century Gothic"/>
              <a:sym typeface="Century Gothic"/>
            </a:endParaRPr>
          </a:p>
        </p:txBody>
      </p:sp>
      <p:sp>
        <p:nvSpPr>
          <p:cNvPr id="1187" name="Google Shape;1187;p40"/>
          <p:cNvSpPr txBox="1"/>
          <p:nvPr/>
        </p:nvSpPr>
        <p:spPr>
          <a:xfrm>
            <a:off x="6498138" y="5002354"/>
            <a:ext cx="34612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Because there is an island.</a:t>
            </a:r>
            <a:endParaRPr/>
          </a:p>
        </p:txBody>
      </p:sp>
      <p:sp>
        <p:nvSpPr>
          <p:cNvPr id="1188" name="Google Shape;1188;p40"/>
          <p:cNvSpPr txBox="1"/>
          <p:nvPr/>
        </p:nvSpPr>
        <p:spPr>
          <a:xfrm>
            <a:off x="6498138" y="5739890"/>
            <a:ext cx="120898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On foot.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aphicFrame>
        <p:nvGraphicFramePr>
          <p:cNvPr id="1194" name="Google Shape;1194;p41"/>
          <p:cNvGraphicFramePr/>
          <p:nvPr/>
        </p:nvGraphicFramePr>
        <p:xfrm>
          <a:off x="1000060" y="1803415"/>
          <a:ext cx="4165425" cy="4345150"/>
        </p:xfrm>
        <a:graphic>
          <a:graphicData uri="http://schemas.openxmlformats.org/drawingml/2006/table">
            <a:tbl>
              <a:tblPr>
                <a:noFill/>
                <a:tableStyleId>{2D0D9263-2DD9-418B-9A50-119F8B62FFBD}</a:tableStyleId>
              </a:tblPr>
              <a:tblGrid>
                <a:gridCol w="1397025">
                  <a:extLst>
                    <a:ext uri="{9D8B030D-6E8A-4147-A177-3AD203B41FA5}">
                      <a16:colId xmlns:a16="http://schemas.microsoft.com/office/drawing/2014/main" val="20000"/>
                    </a:ext>
                  </a:extLst>
                </a:gridCol>
                <a:gridCol w="1384200">
                  <a:extLst>
                    <a:ext uri="{9D8B030D-6E8A-4147-A177-3AD203B41FA5}">
                      <a16:colId xmlns:a16="http://schemas.microsoft.com/office/drawing/2014/main" val="20001"/>
                    </a:ext>
                  </a:extLst>
                </a:gridCol>
                <a:gridCol w="1384200">
                  <a:extLst>
                    <a:ext uri="{9D8B030D-6E8A-4147-A177-3AD203B41FA5}">
                      <a16:colId xmlns:a16="http://schemas.microsoft.com/office/drawing/2014/main" val="20002"/>
                    </a:ext>
                  </a:extLst>
                </a:gridCol>
              </a:tblGrid>
              <a:tr h="372000">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rPr>
                        <a:t>‘I’</a:t>
                      </a:r>
                      <a:endParaRPr sz="2000" b="1"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rPr>
                        <a:t>‘you’</a:t>
                      </a:r>
                      <a:endParaRPr sz="2000" b="1"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rPr>
                        <a:t>‘s/he’</a:t>
                      </a:r>
                      <a:endParaRPr sz="2000" b="1"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658150">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658150">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658150">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658150">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658150">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658150">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Clr>
                          <a:schemeClr val="dk1"/>
                        </a:buClr>
                        <a:buSzPts val="2000"/>
                        <a:buFont typeface="Century Gothic"/>
                        <a:buNone/>
                      </a:pPr>
                      <a:endParaRPr sz="2000"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1195" name="Google Shape;1195;p41"/>
          <p:cNvSpPr txBox="1"/>
          <p:nvPr/>
        </p:nvSpPr>
        <p:spPr>
          <a:xfrm>
            <a:off x="269375" y="555188"/>
            <a:ext cx="87858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i="0" u="none" strike="noStrike" cap="none">
                <a:solidFill>
                  <a:srgbClr val="002060"/>
                </a:solidFill>
                <a:latin typeface="Century Gothic"/>
                <a:ea typeface="Century Gothic"/>
                <a:cs typeface="Century Gothic"/>
                <a:sym typeface="Century Gothic"/>
              </a:rPr>
              <a:t>Escucha cada pregunta y su respuesta. </a:t>
            </a:r>
            <a:endParaRPr sz="220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2060"/>
              </a:buClr>
              <a:buSzPts val="2200"/>
              <a:buFont typeface="Century Gothic"/>
              <a:buNone/>
            </a:pPr>
            <a:r>
              <a:rPr lang="en-GB" sz="2200" i="0" u="none" strike="noStrike" cap="none">
                <a:solidFill>
                  <a:srgbClr val="002060"/>
                </a:solidFill>
                <a:latin typeface="Century Gothic"/>
                <a:ea typeface="Century Gothic"/>
                <a:cs typeface="Century Gothic"/>
                <a:sym typeface="Century Gothic"/>
              </a:rPr>
              <a:t>¿Es la primera, la segunda o la tercera persona?</a:t>
            </a:r>
            <a:endParaRPr sz="2200" i="0" u="none" strike="noStrike" cap="none">
              <a:solidFill>
                <a:srgbClr val="002060"/>
              </a:solidFill>
              <a:latin typeface="Century Gothic"/>
              <a:ea typeface="Century Gothic"/>
              <a:cs typeface="Century Gothic"/>
              <a:sym typeface="Century Gothic"/>
            </a:endParaRPr>
          </a:p>
        </p:txBody>
      </p:sp>
      <p:pic>
        <p:nvPicPr>
          <p:cNvPr id="1196" name="Google Shape;1196;p41" descr="green checkmark"/>
          <p:cNvPicPr preferRelativeResize="0"/>
          <p:nvPr/>
        </p:nvPicPr>
        <p:blipFill rotWithShape="1">
          <a:blip r:embed="rId3">
            <a:alphaModFix/>
          </a:blip>
          <a:srcRect/>
          <a:stretch/>
        </p:blipFill>
        <p:spPr>
          <a:xfrm>
            <a:off x="4297403" y="2317156"/>
            <a:ext cx="395334" cy="411807"/>
          </a:xfrm>
          <a:prstGeom prst="rect">
            <a:avLst/>
          </a:prstGeom>
          <a:noFill/>
          <a:ln>
            <a:noFill/>
          </a:ln>
        </p:spPr>
      </p:pic>
      <p:sp>
        <p:nvSpPr>
          <p:cNvPr id="1197" name="Google Shape;1197;p41"/>
          <p:cNvSpPr txBox="1"/>
          <p:nvPr/>
        </p:nvSpPr>
        <p:spPr>
          <a:xfrm>
            <a:off x="300331" y="1302672"/>
            <a:ext cx="98013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i="0" u="none" strike="noStrike" cap="none">
                <a:solidFill>
                  <a:srgbClr val="002060"/>
                </a:solidFill>
                <a:latin typeface="Century Gothic"/>
                <a:ea typeface="Century Gothic"/>
                <a:cs typeface="Century Gothic"/>
                <a:sym typeface="Century Gothic"/>
              </a:rPr>
              <a:t>Ahora escucha otra vez</a:t>
            </a:r>
            <a:r>
              <a:rPr lang="en-GB" sz="2200">
                <a:solidFill>
                  <a:srgbClr val="002060"/>
                </a:solidFill>
                <a:latin typeface="Century Gothic"/>
                <a:ea typeface="Century Gothic"/>
                <a:cs typeface="Century Gothic"/>
                <a:sym typeface="Century Gothic"/>
              </a:rPr>
              <a:t>. Escribe el interrogativo (qué, quién etc.).</a:t>
            </a:r>
            <a:endParaRPr sz="2200" i="0" u="none" strike="noStrike" cap="none">
              <a:solidFill>
                <a:srgbClr val="002060"/>
              </a:solidFill>
              <a:latin typeface="Century Gothic"/>
              <a:ea typeface="Century Gothic"/>
              <a:cs typeface="Century Gothic"/>
              <a:sym typeface="Century Gothic"/>
            </a:endParaRPr>
          </a:p>
        </p:txBody>
      </p:sp>
      <p:graphicFrame>
        <p:nvGraphicFramePr>
          <p:cNvPr id="1198" name="Google Shape;1198;p41" descr="Table for exercises"/>
          <p:cNvGraphicFramePr/>
          <p:nvPr/>
        </p:nvGraphicFramePr>
        <p:xfrm>
          <a:off x="5616622" y="1803415"/>
          <a:ext cx="3260275" cy="4345125"/>
        </p:xfrm>
        <a:graphic>
          <a:graphicData uri="http://schemas.openxmlformats.org/drawingml/2006/table">
            <a:tbl>
              <a:tblPr>
                <a:noFill/>
                <a:tableStyleId>{2D0D9263-2DD9-418B-9A50-119F8B62FFBD}</a:tableStyleId>
              </a:tblPr>
              <a:tblGrid>
                <a:gridCol w="3260275">
                  <a:extLst>
                    <a:ext uri="{9D8B030D-6E8A-4147-A177-3AD203B41FA5}">
                      <a16:colId xmlns:a16="http://schemas.microsoft.com/office/drawing/2014/main" val="20000"/>
                    </a:ext>
                  </a:extLst>
                </a:gridCol>
              </a:tblGrid>
              <a:tr h="435975">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rPr>
                        <a:t>Question word</a:t>
                      </a:r>
                      <a:endParaRPr sz="2000" b="1" u="none" strike="noStrike" cap="none">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651525">
                <a:tc>
                  <a:txBody>
                    <a:bodyPr/>
                    <a:lstStyle/>
                    <a:p>
                      <a:pPr marL="457200" marR="0" lvl="0" indent="-330200" algn="l" rtl="0">
                        <a:spcBef>
                          <a:spcPts val="0"/>
                        </a:spcBef>
                        <a:spcAft>
                          <a:spcPts val="0"/>
                        </a:spcAft>
                        <a:buClr>
                          <a:schemeClr val="dk1"/>
                        </a:buClr>
                        <a:buSzPts val="2000"/>
                        <a:buFont typeface="Century Gothic"/>
                        <a:buNone/>
                      </a:pPr>
                      <a:endParaRPr sz="2000" u="none" strike="noStrike" cap="none"/>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651525">
                <a:tc>
                  <a:txBody>
                    <a:bodyPr/>
                    <a:lstStyle/>
                    <a:p>
                      <a:pPr marL="0" marR="0" lvl="0" indent="0" algn="l" rtl="0">
                        <a:spcBef>
                          <a:spcPts val="0"/>
                        </a:spcBef>
                        <a:spcAft>
                          <a:spcPts val="0"/>
                        </a:spcAft>
                        <a:buClr>
                          <a:schemeClr val="dk1"/>
                        </a:buClr>
                        <a:buSzPts val="2000"/>
                        <a:buFont typeface="Century Gothic"/>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651525">
                <a:tc>
                  <a:txBody>
                    <a:bodyPr/>
                    <a:lstStyle/>
                    <a:p>
                      <a:pPr marL="0" marR="0" lvl="0" indent="0" algn="l" rtl="0">
                        <a:spcBef>
                          <a:spcPts val="0"/>
                        </a:spcBef>
                        <a:spcAft>
                          <a:spcPts val="0"/>
                        </a:spcAft>
                        <a:buClr>
                          <a:schemeClr val="dk1"/>
                        </a:buClr>
                        <a:buSzPts val="2000"/>
                        <a:buFont typeface="Century Gothic"/>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651525">
                <a:tc>
                  <a:txBody>
                    <a:bodyPr/>
                    <a:lstStyle/>
                    <a:p>
                      <a:pPr marL="0" marR="0" lvl="0" indent="0" algn="l" rtl="0">
                        <a:spcBef>
                          <a:spcPts val="0"/>
                        </a:spcBef>
                        <a:spcAft>
                          <a:spcPts val="0"/>
                        </a:spcAft>
                        <a:buClr>
                          <a:schemeClr val="dk1"/>
                        </a:buClr>
                        <a:buSzPts val="2000"/>
                        <a:buFont typeface="Century Gothic"/>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651525">
                <a:tc>
                  <a:txBody>
                    <a:bodyPr/>
                    <a:lstStyle/>
                    <a:p>
                      <a:pPr marL="0" marR="0" lvl="0" indent="0" algn="l" rtl="0">
                        <a:spcBef>
                          <a:spcPts val="0"/>
                        </a:spcBef>
                        <a:spcAft>
                          <a:spcPts val="0"/>
                        </a:spcAft>
                        <a:buClr>
                          <a:schemeClr val="dk1"/>
                        </a:buClr>
                        <a:buSzPts val="2000"/>
                        <a:buFont typeface="Century Gothic"/>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651525">
                <a:tc>
                  <a:txBody>
                    <a:bodyPr/>
                    <a:lstStyle/>
                    <a:p>
                      <a:pPr marL="0" marR="0" lvl="0" indent="0" algn="l" rtl="0">
                        <a:spcBef>
                          <a:spcPts val="0"/>
                        </a:spcBef>
                        <a:spcAft>
                          <a:spcPts val="0"/>
                        </a:spcAft>
                        <a:buClr>
                          <a:schemeClr val="dk1"/>
                        </a:buClr>
                        <a:buSzPts val="2000"/>
                        <a:buFont typeface="Century Gothic"/>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1199" name="Google Shape;1199;p41">
            <a:hlinkClick r:id="" action="ppaction://noaction">
              <a:snd r:embed="rId4" name="%C2%BFbeep corrio%CC%81_ En el centro.wav"/>
            </a:hlinkClick>
          </p:cNvPr>
          <p:cNvSpPr/>
          <p:nvPr/>
        </p:nvSpPr>
        <p:spPr>
          <a:xfrm>
            <a:off x="385593" y="226192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1200" name="Google Shape;1200;p41">
            <a:hlinkClick r:id="" action="ppaction://noaction">
              <a:snd r:embed="rId5" name="%C2%BFbeep recogi%CC%81 las entradas_ El 12 de julio.wav"/>
            </a:hlinkClick>
          </p:cNvPr>
          <p:cNvSpPr/>
          <p:nvPr/>
        </p:nvSpPr>
        <p:spPr>
          <a:xfrm>
            <a:off x="385593" y="29268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1201" name="Google Shape;1201;p41">
            <a:hlinkClick r:id="" action="ppaction://noaction">
              <a:snd r:embed="rId6" name="%C2%BFbeep billetes decidiste comprar_ Dos, uno para...wav"/>
            </a:hlinkClick>
          </p:cNvPr>
          <p:cNvSpPr/>
          <p:nvPr/>
        </p:nvSpPr>
        <p:spPr>
          <a:xfrm>
            <a:off x="385593" y="359831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a:p>
        </p:txBody>
      </p:sp>
      <p:sp>
        <p:nvSpPr>
          <p:cNvPr id="1202" name="Google Shape;1202;p41">
            <a:hlinkClick r:id="" action="ppaction://noaction">
              <a:snd r:embed="rId7" name="%C2%BFbeep cogiste un barco_ Para ver la isla.wav"/>
            </a:hlinkClick>
          </p:cNvPr>
          <p:cNvSpPr/>
          <p:nvPr/>
        </p:nvSpPr>
        <p:spPr>
          <a:xfrm>
            <a:off x="385593" y="427040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4</a:t>
            </a:r>
            <a:endParaRPr/>
          </a:p>
        </p:txBody>
      </p:sp>
      <p:sp>
        <p:nvSpPr>
          <p:cNvPr id="1203" name="Google Shape;1203;p41">
            <a:hlinkClick r:id="" action="ppaction://noaction">
              <a:snd r:embed="rId8" name="%C2%BFbeep perdi%CC%81_ La entrada para el concierto.wav"/>
            </a:hlinkClick>
          </p:cNvPr>
          <p:cNvSpPr/>
          <p:nvPr/>
        </p:nvSpPr>
        <p:spPr>
          <a:xfrm>
            <a:off x="370109" y="491739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5</a:t>
            </a:r>
            <a:endParaRPr/>
          </a:p>
        </p:txBody>
      </p:sp>
      <p:sp>
        <p:nvSpPr>
          <p:cNvPr id="1204" name="Google Shape;1204;p41">
            <a:hlinkClick r:id="" action="ppaction://noaction">
              <a:snd r:embed="rId9" name="%C2%BFbeep salio%CC%81 a la plaza_ Mi prima.wav"/>
            </a:hlinkClick>
          </p:cNvPr>
          <p:cNvSpPr/>
          <p:nvPr/>
        </p:nvSpPr>
        <p:spPr>
          <a:xfrm>
            <a:off x="378740" y="555572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6</a:t>
            </a:r>
            <a:endParaRPr/>
          </a:p>
        </p:txBody>
      </p:sp>
      <p:pic>
        <p:nvPicPr>
          <p:cNvPr id="1205" name="Google Shape;1205;p41" descr="green checkmark"/>
          <p:cNvPicPr preferRelativeResize="0"/>
          <p:nvPr/>
        </p:nvPicPr>
        <p:blipFill rotWithShape="1">
          <a:blip r:embed="rId3">
            <a:alphaModFix/>
          </a:blip>
          <a:srcRect/>
          <a:stretch/>
        </p:blipFill>
        <p:spPr>
          <a:xfrm>
            <a:off x="1559362" y="2969788"/>
            <a:ext cx="395334" cy="411807"/>
          </a:xfrm>
          <a:prstGeom prst="rect">
            <a:avLst/>
          </a:prstGeom>
          <a:noFill/>
          <a:ln>
            <a:noFill/>
          </a:ln>
        </p:spPr>
      </p:pic>
      <p:pic>
        <p:nvPicPr>
          <p:cNvPr id="1206" name="Google Shape;1206;p41" descr="green checkmark"/>
          <p:cNvPicPr preferRelativeResize="0"/>
          <p:nvPr/>
        </p:nvPicPr>
        <p:blipFill rotWithShape="1">
          <a:blip r:embed="rId3">
            <a:alphaModFix/>
          </a:blip>
          <a:srcRect/>
          <a:stretch/>
        </p:blipFill>
        <p:spPr>
          <a:xfrm>
            <a:off x="2885106" y="3598973"/>
            <a:ext cx="395334" cy="411807"/>
          </a:xfrm>
          <a:prstGeom prst="rect">
            <a:avLst/>
          </a:prstGeom>
          <a:noFill/>
          <a:ln>
            <a:noFill/>
          </a:ln>
        </p:spPr>
      </p:pic>
      <p:pic>
        <p:nvPicPr>
          <p:cNvPr id="1207" name="Google Shape;1207;p41" descr="green checkmark"/>
          <p:cNvPicPr preferRelativeResize="0"/>
          <p:nvPr/>
        </p:nvPicPr>
        <p:blipFill rotWithShape="1">
          <a:blip r:embed="rId3">
            <a:alphaModFix/>
          </a:blip>
          <a:srcRect/>
          <a:stretch/>
        </p:blipFill>
        <p:spPr>
          <a:xfrm>
            <a:off x="2866892" y="4298462"/>
            <a:ext cx="395334" cy="411807"/>
          </a:xfrm>
          <a:prstGeom prst="rect">
            <a:avLst/>
          </a:prstGeom>
          <a:noFill/>
          <a:ln>
            <a:noFill/>
          </a:ln>
        </p:spPr>
      </p:pic>
      <p:pic>
        <p:nvPicPr>
          <p:cNvPr id="1208" name="Google Shape;1208;p41" descr="green checkmark"/>
          <p:cNvPicPr preferRelativeResize="0"/>
          <p:nvPr/>
        </p:nvPicPr>
        <p:blipFill rotWithShape="1">
          <a:blip r:embed="rId3">
            <a:alphaModFix/>
          </a:blip>
          <a:srcRect/>
          <a:stretch/>
        </p:blipFill>
        <p:spPr>
          <a:xfrm>
            <a:off x="1559362" y="4975704"/>
            <a:ext cx="395334" cy="411807"/>
          </a:xfrm>
          <a:prstGeom prst="rect">
            <a:avLst/>
          </a:prstGeom>
          <a:noFill/>
          <a:ln>
            <a:noFill/>
          </a:ln>
        </p:spPr>
      </p:pic>
      <p:pic>
        <p:nvPicPr>
          <p:cNvPr id="1209" name="Google Shape;1209;p41" descr="green checkmark"/>
          <p:cNvPicPr preferRelativeResize="0"/>
          <p:nvPr/>
        </p:nvPicPr>
        <p:blipFill rotWithShape="1">
          <a:blip r:embed="rId3">
            <a:alphaModFix/>
          </a:blip>
          <a:srcRect/>
          <a:stretch/>
        </p:blipFill>
        <p:spPr>
          <a:xfrm>
            <a:off x="4297403" y="5583784"/>
            <a:ext cx="395334" cy="411807"/>
          </a:xfrm>
          <a:prstGeom prst="rect">
            <a:avLst/>
          </a:prstGeom>
          <a:noFill/>
          <a:ln>
            <a:noFill/>
          </a:ln>
        </p:spPr>
      </p:pic>
      <p:sp>
        <p:nvSpPr>
          <p:cNvPr id="1210" name="Google Shape;1210;p41"/>
          <p:cNvSpPr txBox="1"/>
          <p:nvPr/>
        </p:nvSpPr>
        <p:spPr>
          <a:xfrm>
            <a:off x="6416412" y="2327606"/>
            <a:ext cx="15776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¿Dónde?</a:t>
            </a:r>
            <a:endParaRPr/>
          </a:p>
        </p:txBody>
      </p:sp>
      <p:sp>
        <p:nvSpPr>
          <p:cNvPr id="1211" name="Google Shape;1211;p41"/>
          <p:cNvSpPr txBox="1"/>
          <p:nvPr/>
        </p:nvSpPr>
        <p:spPr>
          <a:xfrm>
            <a:off x="6307412" y="2996022"/>
            <a:ext cx="17956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¿Cuándo?</a:t>
            </a:r>
            <a:endParaRPr/>
          </a:p>
        </p:txBody>
      </p:sp>
      <p:sp>
        <p:nvSpPr>
          <p:cNvPr id="1212" name="Google Shape;1212;p41"/>
          <p:cNvSpPr txBox="1"/>
          <p:nvPr/>
        </p:nvSpPr>
        <p:spPr>
          <a:xfrm>
            <a:off x="6294588" y="3640704"/>
            <a:ext cx="18085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¿Cuántos?</a:t>
            </a:r>
            <a:endParaRPr/>
          </a:p>
        </p:txBody>
      </p:sp>
      <p:sp>
        <p:nvSpPr>
          <p:cNvPr id="1213" name="Google Shape;1213;p41"/>
          <p:cNvSpPr txBox="1"/>
          <p:nvPr/>
        </p:nvSpPr>
        <p:spPr>
          <a:xfrm>
            <a:off x="6351491" y="4315613"/>
            <a:ext cx="17075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¿Por qué?</a:t>
            </a:r>
            <a:endParaRPr/>
          </a:p>
        </p:txBody>
      </p:sp>
      <p:sp>
        <p:nvSpPr>
          <p:cNvPr id="1214" name="Google Shape;1214;p41"/>
          <p:cNvSpPr txBox="1"/>
          <p:nvPr/>
        </p:nvSpPr>
        <p:spPr>
          <a:xfrm>
            <a:off x="6603965" y="4950774"/>
            <a:ext cx="120257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¿Qué?</a:t>
            </a:r>
            <a:endParaRPr/>
          </a:p>
        </p:txBody>
      </p:sp>
      <p:sp>
        <p:nvSpPr>
          <p:cNvPr id="1215" name="Google Shape;1215;p41"/>
          <p:cNvSpPr txBox="1"/>
          <p:nvPr/>
        </p:nvSpPr>
        <p:spPr>
          <a:xfrm>
            <a:off x="6479738" y="5610510"/>
            <a:ext cx="14510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¿Quién?</a:t>
            </a:r>
            <a:endParaRPr/>
          </a:p>
        </p:txBody>
      </p:sp>
      <p:sp>
        <p:nvSpPr>
          <p:cNvPr id="1216" name="Google Shape;1216;p41"/>
          <p:cNvSpPr/>
          <p:nvPr/>
        </p:nvSpPr>
        <p:spPr>
          <a:xfrm>
            <a:off x="9163583" y="241211"/>
            <a:ext cx="2804077" cy="463517"/>
          </a:xfrm>
          <a:prstGeom prst="roundRect">
            <a:avLst>
              <a:gd name="adj" fmla="val 16667"/>
            </a:avLst>
          </a:prstGeom>
          <a:solidFill>
            <a:srgbClr val="F664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Century Gothic"/>
              <a:ea typeface="Century Gothic"/>
              <a:cs typeface="Century Gothic"/>
              <a:sym typeface="Century Gothic"/>
            </a:endParaRPr>
          </a:p>
        </p:txBody>
      </p:sp>
      <p:sp>
        <p:nvSpPr>
          <p:cNvPr id="1217" name="Google Shape;1217;p41"/>
          <p:cNvSpPr txBox="1">
            <a:spLocks noGrp="1"/>
          </p:cNvSpPr>
          <p:nvPr>
            <p:ph type="title" idx="4294967295"/>
          </p:nvPr>
        </p:nvSpPr>
        <p:spPr>
          <a:xfrm>
            <a:off x="9343335" y="200885"/>
            <a:ext cx="2968293" cy="5979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escuchar / escribir</a:t>
            </a:r>
            <a:endParaRPr sz="2000" b="1">
              <a:solidFill>
                <a:schemeClr val="lt1"/>
              </a:solidFill>
            </a:endParaRPr>
          </a:p>
        </p:txBody>
      </p:sp>
      <p:pic>
        <p:nvPicPr>
          <p:cNvPr id="1218" name="Google Shape;1218;p41"/>
          <p:cNvPicPr preferRelativeResize="0"/>
          <p:nvPr/>
        </p:nvPicPr>
        <p:blipFill rotWithShape="1">
          <a:blip r:embed="rId10">
            <a:alphaModFix/>
          </a:blip>
          <a:srcRect/>
          <a:stretch/>
        </p:blipFill>
        <p:spPr>
          <a:xfrm>
            <a:off x="10055938" y="1315387"/>
            <a:ext cx="1166473" cy="1166473"/>
          </a:xfrm>
          <a:prstGeom prst="rect">
            <a:avLst/>
          </a:prstGeom>
          <a:noFill/>
          <a:ln>
            <a:noFill/>
          </a:ln>
        </p:spPr>
      </p:pic>
      <p:pic>
        <p:nvPicPr>
          <p:cNvPr id="1219" name="Google Shape;1219;p41"/>
          <p:cNvPicPr preferRelativeResize="0"/>
          <p:nvPr/>
        </p:nvPicPr>
        <p:blipFill rotWithShape="1">
          <a:blip r:embed="rId11">
            <a:alphaModFix/>
          </a:blip>
          <a:srcRect/>
          <a:stretch/>
        </p:blipFill>
        <p:spPr>
          <a:xfrm>
            <a:off x="10046071" y="2979854"/>
            <a:ext cx="1206129" cy="1206129"/>
          </a:xfrm>
          <a:prstGeom prst="rect">
            <a:avLst/>
          </a:prstGeom>
          <a:noFill/>
          <a:ln>
            <a:noFill/>
          </a:ln>
        </p:spPr>
      </p:pic>
      <p:sp>
        <p:nvSpPr>
          <p:cNvPr id="1220" name="Google Shape;1220;p41"/>
          <p:cNvSpPr txBox="1"/>
          <p:nvPr/>
        </p:nvSpPr>
        <p:spPr>
          <a:xfrm>
            <a:off x="300331" y="140561"/>
            <a:ext cx="1023550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Preguntas sobre las vacaciones</a:t>
            </a:r>
            <a:endParaRPr sz="2200" b="1" i="0" u="none" strike="noStrike" cap="none">
              <a:solidFill>
                <a:srgbClr val="002060"/>
              </a:solidFill>
              <a:latin typeface="Century Gothic"/>
              <a:ea typeface="Century Gothic"/>
              <a:cs typeface="Century Gothic"/>
              <a:sym typeface="Century Gothic"/>
            </a:endParaRPr>
          </a:p>
        </p:txBody>
      </p:sp>
      <p:pic>
        <p:nvPicPr>
          <p:cNvPr id="1221" name="Google Shape;1221;p41"/>
          <p:cNvPicPr preferRelativeResize="0"/>
          <p:nvPr/>
        </p:nvPicPr>
        <p:blipFill rotWithShape="1">
          <a:blip r:embed="rId12">
            <a:alphaModFix/>
          </a:blip>
          <a:srcRect/>
          <a:stretch/>
        </p:blipFill>
        <p:spPr>
          <a:xfrm>
            <a:off x="10046071" y="4662844"/>
            <a:ext cx="1549849" cy="1549849"/>
          </a:xfrm>
          <a:prstGeom prst="rect">
            <a:avLst/>
          </a:prstGeom>
          <a:noFill/>
          <a:ln>
            <a:noFill/>
          </a:ln>
        </p:spPr>
      </p:pic>
      <p:pic>
        <p:nvPicPr>
          <p:cNvPr id="1222" name="Google Shape;1222;p41"/>
          <p:cNvPicPr preferRelativeResize="0"/>
          <p:nvPr/>
        </p:nvPicPr>
        <p:blipFill rotWithShape="1">
          <a:blip r:embed="rId13">
            <a:alphaModFix/>
          </a:blip>
          <a:srcRect/>
          <a:stretch/>
        </p:blipFill>
        <p:spPr>
          <a:xfrm rot="-922282">
            <a:off x="7855954" y="130625"/>
            <a:ext cx="985008" cy="985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and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person past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tense in the ‘Verb agreement (past)’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Google Shape;1228;p42"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1229" name="Google Shape;1229;p42"/>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Deberes</a:t>
            </a:r>
            <a:endParaRPr sz="3600" b="1">
              <a:solidFill>
                <a:schemeClr val="lt1"/>
              </a:solidFill>
            </a:endParaRPr>
          </a:p>
        </p:txBody>
      </p:sp>
      <p:pic>
        <p:nvPicPr>
          <p:cNvPr id="1230" name="Google Shape;1230;p42"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1231" name="Google Shape;1231;p42"/>
          <p:cNvSpPr txBox="1"/>
          <p:nvPr/>
        </p:nvSpPr>
        <p:spPr>
          <a:xfrm>
            <a:off x="108486" y="1230442"/>
            <a:ext cx="975070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800"/>
              <a:buFont typeface="Century Gothic"/>
              <a:buNone/>
            </a:pPr>
            <a:r>
              <a:rPr lang="en-GB" sz="2800" b="1" i="0" u="none" strike="noStrike" cap="none">
                <a:solidFill>
                  <a:srgbClr val="115076"/>
                </a:solidFill>
                <a:latin typeface="Century Gothic"/>
                <a:ea typeface="Century Gothic"/>
                <a:cs typeface="Century Gothic"/>
                <a:sym typeface="Century Gothic"/>
              </a:rPr>
              <a:t>Vocabulary Learning Homework (Y9, Term 1.1, Week 3)</a:t>
            </a:r>
            <a:endParaRPr sz="2800" b="0" i="0" u="none" strike="noStrike" cap="none">
              <a:solidFill>
                <a:srgbClr val="115076"/>
              </a:solidFill>
              <a:latin typeface="Century Gothic"/>
              <a:ea typeface="Century Gothic"/>
              <a:cs typeface="Century Gothic"/>
              <a:sym typeface="Century Gothic"/>
            </a:endParaRPr>
          </a:p>
        </p:txBody>
      </p:sp>
      <p:sp>
        <p:nvSpPr>
          <p:cNvPr id="1234" name="Google Shape;1234;p42"/>
          <p:cNvSpPr txBox="1"/>
          <p:nvPr/>
        </p:nvSpPr>
        <p:spPr>
          <a:xfrm>
            <a:off x="225440" y="2057399"/>
            <a:ext cx="1106680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dirty="0">
                <a:solidFill>
                  <a:srgbClr val="115076"/>
                </a:solidFill>
                <a:latin typeface="Century Gothic"/>
                <a:ea typeface="Century Gothic"/>
                <a:cs typeface="Century Gothic"/>
                <a:sym typeface="Century Gothic"/>
                <a:hlinkClick r:id="rId5"/>
              </a:rPr>
              <a:t>Student worksheet</a:t>
            </a:r>
            <a:endParaRPr dirty="0"/>
          </a:p>
        </p:txBody>
      </p:sp>
      <p:sp>
        <p:nvSpPr>
          <p:cNvPr id="1235" name="Google Shape;1235;p42"/>
          <p:cNvSpPr txBox="1"/>
          <p:nvPr/>
        </p:nvSpPr>
        <p:spPr>
          <a:xfrm>
            <a:off x="202938" y="2654142"/>
            <a:ext cx="1033840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sng" strike="noStrike" cap="none" dirty="0">
                <a:solidFill>
                  <a:srgbClr val="115076"/>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Quizlet link</a:t>
            </a:r>
            <a:endParaRPr lang="en-GB" sz="2400" b="0" i="0" u="sng" strike="noStrike" cap="none" dirty="0">
              <a:solidFill>
                <a:srgbClr val="11507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15076"/>
              </a:buClr>
              <a:buSzPts val="2400"/>
              <a:buFont typeface="Century Gothic"/>
              <a:buNone/>
            </a:pPr>
            <a:endParaRPr lang="en-GB" sz="2400" u="sng" dirty="0">
              <a:solidFill>
                <a:srgbClr val="11507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15076"/>
              </a:buClr>
              <a:buSzPts val="2400"/>
              <a:buFont typeface="Century Gothic"/>
              <a:buNone/>
            </a:pPr>
            <a:r>
              <a:rPr lang="en-GB" sz="2400" dirty="0">
                <a:solidFill>
                  <a:srgbClr val="115076"/>
                </a:solidFill>
                <a:latin typeface="Century Gothic"/>
                <a:ea typeface="Century Gothic"/>
                <a:cs typeface="Century Gothic"/>
                <a:sym typeface="Century Gothic"/>
              </a:rPr>
              <a:t>Quizlet QR code</a:t>
            </a:r>
            <a:br>
              <a:rPr lang="en-GB" sz="2400" b="0" i="0" u="none" strike="noStrike" cap="none" dirty="0">
                <a:solidFill>
                  <a:srgbClr val="000000"/>
                </a:solidFill>
                <a:latin typeface="Century Gothic"/>
                <a:ea typeface="Century Gothic"/>
                <a:cs typeface="Century Gothic"/>
                <a:sym typeface="Century Gothic"/>
              </a:rPr>
            </a:br>
            <a:endParaRPr sz="2400" b="0" i="0" u="none" strike="noStrike" cap="none" dirty="0">
              <a:solidFill>
                <a:srgbClr val="115076"/>
              </a:solidFill>
              <a:latin typeface="Century Gothic"/>
              <a:ea typeface="Century Gothic"/>
              <a:cs typeface="Century Gothic"/>
              <a:sym typeface="Century Gothic"/>
            </a:endParaRPr>
          </a:p>
        </p:txBody>
      </p:sp>
      <p:pic>
        <p:nvPicPr>
          <p:cNvPr id="1236" name="Google Shape;1236;p42" descr="the letter Q"/>
          <p:cNvPicPr preferRelativeResize="0"/>
          <p:nvPr/>
        </p:nvPicPr>
        <p:blipFill rotWithShape="1">
          <a:blip r:embed="rId7">
            <a:alphaModFix/>
          </a:blip>
          <a:srcRect/>
          <a:stretch/>
        </p:blipFill>
        <p:spPr>
          <a:xfrm>
            <a:off x="10641925" y="4800601"/>
            <a:ext cx="1300638" cy="1300638"/>
          </a:xfrm>
          <a:prstGeom prst="rect">
            <a:avLst/>
          </a:prstGeom>
          <a:noFill/>
          <a:ln>
            <a:noFill/>
          </a:ln>
        </p:spPr>
      </p:pic>
      <p:pic>
        <p:nvPicPr>
          <p:cNvPr id="3" name="Picture 2" descr="Qr code&#10;&#10;Description automatically generated">
            <a:extLst>
              <a:ext uri="{FF2B5EF4-FFF2-40B4-BE49-F238E27FC236}">
                <a16:creationId xmlns:a16="http://schemas.microsoft.com/office/drawing/2014/main" id="{5CA8BD88-64BC-C54B-BFE1-935367C86E3A}"/>
              </a:ext>
            </a:extLst>
          </p:cNvPr>
          <p:cNvPicPr>
            <a:picLocks noChangeAspect="1"/>
          </p:cNvPicPr>
          <p:nvPr/>
        </p:nvPicPr>
        <p:blipFill>
          <a:blip r:embed="rId8"/>
          <a:stretch>
            <a:fillRect/>
          </a:stretch>
        </p:blipFill>
        <p:spPr>
          <a:xfrm>
            <a:off x="249436" y="3833168"/>
            <a:ext cx="1794389" cy="17943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5" descr="background rectangle"/>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32" name="Google Shape;232;p5"/>
          <p:cNvSpPr txBox="1">
            <a:spLocks noGrp="1"/>
          </p:cNvSpPr>
          <p:nvPr>
            <p:ph type="title"/>
          </p:nvPr>
        </p:nvSpPr>
        <p:spPr>
          <a:xfrm>
            <a:off x="-1" y="-3697"/>
            <a:ext cx="807288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Describing completed events in the past</a:t>
            </a:r>
            <a:br>
              <a:rPr lang="en-GB" sz="2400" b="1">
                <a:solidFill>
                  <a:schemeClr val="lt1"/>
                </a:solidFill>
              </a:rPr>
            </a:br>
            <a:r>
              <a:rPr lang="en-GB" sz="2400" b="1">
                <a:solidFill>
                  <a:schemeClr val="lt1"/>
                </a:solidFill>
              </a:rPr>
              <a:t>-er/-ir verbs in the preterite</a:t>
            </a:r>
            <a:endParaRPr sz="2400" b="1">
              <a:solidFill>
                <a:schemeClr val="lt1"/>
              </a:solidFill>
            </a:endParaRPr>
          </a:p>
        </p:txBody>
      </p:sp>
      <p:sp>
        <p:nvSpPr>
          <p:cNvPr id="233" name="Google Shape;233;p5"/>
          <p:cNvSpPr/>
          <p:nvPr/>
        </p:nvSpPr>
        <p:spPr>
          <a:xfrm>
            <a:off x="10398642" y="258166"/>
            <a:ext cx="1529501"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1800" b="1">
              <a:solidFill>
                <a:srgbClr val="FFFFFF"/>
              </a:solidFill>
              <a:latin typeface="Century Gothic"/>
              <a:ea typeface="Century Gothic"/>
              <a:cs typeface="Century Gothic"/>
              <a:sym typeface="Century Gothic"/>
            </a:endParaRPr>
          </a:p>
        </p:txBody>
      </p:sp>
      <p:sp>
        <p:nvSpPr>
          <p:cNvPr id="234" name="Google Shape;234;p5"/>
          <p:cNvSpPr txBox="1"/>
          <p:nvPr/>
        </p:nvSpPr>
        <p:spPr>
          <a:xfrm>
            <a:off x="502152" y="1979815"/>
            <a:ext cx="122836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The verb ending changes depending on who the verb refers to. </a:t>
            </a:r>
            <a:endParaRPr/>
          </a:p>
        </p:txBody>
      </p:sp>
      <p:sp>
        <p:nvSpPr>
          <p:cNvPr id="235" name="Google Shape;235;p5"/>
          <p:cNvSpPr txBox="1"/>
          <p:nvPr/>
        </p:nvSpPr>
        <p:spPr>
          <a:xfrm>
            <a:off x="502152" y="1287474"/>
            <a:ext cx="108927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Remember, </a:t>
            </a:r>
            <a:r>
              <a:rPr lang="en-GB" sz="2800">
                <a:solidFill>
                  <a:srgbClr val="002060"/>
                </a:solidFill>
                <a:latin typeface="Century Gothic"/>
                <a:ea typeface="Century Gothic"/>
                <a:cs typeface="Century Gothic"/>
                <a:sym typeface="Century Gothic"/>
              </a:rPr>
              <a:t>s</a:t>
            </a:r>
            <a:r>
              <a:rPr lang="en-GB" sz="2800" b="0" i="0" u="none" strike="noStrike" cap="none">
                <a:solidFill>
                  <a:srgbClr val="002060"/>
                </a:solidFill>
                <a:latin typeface="Century Gothic"/>
                <a:ea typeface="Century Gothic"/>
                <a:cs typeface="Century Gothic"/>
                <a:sym typeface="Century Gothic"/>
              </a:rPr>
              <a:t>ome Spanish infinitives end in –</a:t>
            </a:r>
            <a:r>
              <a:rPr lang="en-GB" sz="2800" b="1" i="0" u="none" strike="noStrike" cap="none">
                <a:solidFill>
                  <a:srgbClr val="002060"/>
                </a:solidFill>
                <a:latin typeface="Century Gothic"/>
                <a:ea typeface="Century Gothic"/>
                <a:cs typeface="Century Gothic"/>
                <a:sym typeface="Century Gothic"/>
              </a:rPr>
              <a:t>er</a:t>
            </a:r>
            <a:r>
              <a:rPr lang="en-GB" sz="2800">
                <a:solidFill>
                  <a:srgbClr val="002060"/>
                </a:solidFill>
                <a:latin typeface="Century Gothic"/>
                <a:ea typeface="Century Gothic"/>
                <a:cs typeface="Century Gothic"/>
                <a:sym typeface="Century Gothic"/>
              </a:rPr>
              <a:t>, some in –</a:t>
            </a:r>
            <a:r>
              <a:rPr lang="en-GB" sz="2800" b="1">
                <a:solidFill>
                  <a:srgbClr val="002060"/>
                </a:solidFill>
                <a:latin typeface="Century Gothic"/>
                <a:ea typeface="Century Gothic"/>
                <a:cs typeface="Century Gothic"/>
                <a:sym typeface="Century Gothic"/>
              </a:rPr>
              <a:t>ir</a:t>
            </a:r>
            <a:r>
              <a:rPr lang="en-GB" sz="2800">
                <a:solidFill>
                  <a:srgbClr val="002060"/>
                </a:solidFill>
                <a:latin typeface="Century Gothic"/>
                <a:ea typeface="Century Gothic"/>
                <a:cs typeface="Century Gothic"/>
                <a:sym typeface="Century Gothic"/>
              </a:rPr>
              <a:t>.</a:t>
            </a:r>
            <a:endParaRPr sz="2800" i="0" u="none" strike="noStrike" cap="none">
              <a:solidFill>
                <a:srgbClr val="002060"/>
              </a:solidFill>
              <a:latin typeface="Century Gothic"/>
              <a:ea typeface="Century Gothic"/>
              <a:cs typeface="Century Gothic"/>
              <a:sym typeface="Century Gothic"/>
            </a:endParaRPr>
          </a:p>
        </p:txBody>
      </p:sp>
      <p:sp>
        <p:nvSpPr>
          <p:cNvPr id="236" name="Google Shape;236;p5"/>
          <p:cNvSpPr txBox="1"/>
          <p:nvPr/>
        </p:nvSpPr>
        <p:spPr>
          <a:xfrm>
            <a:off x="502152" y="2672156"/>
            <a:ext cx="1142599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To mean ‘</a:t>
            </a:r>
            <a:r>
              <a:rPr lang="en-GB" sz="2800" b="1" i="0" u="none" strike="noStrike" cap="none">
                <a:solidFill>
                  <a:srgbClr val="002060"/>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 for a </a:t>
            </a:r>
            <a:r>
              <a:rPr lang="en-GB" sz="2800" b="1" i="1" u="none" strike="noStrike" cap="none">
                <a:solidFill>
                  <a:srgbClr val="002060"/>
                </a:solidFill>
                <a:latin typeface="Century Gothic"/>
                <a:ea typeface="Century Gothic"/>
                <a:cs typeface="Century Gothic"/>
                <a:sym typeface="Century Gothic"/>
              </a:rPr>
              <a:t>completed event in the past</a:t>
            </a:r>
            <a:r>
              <a:rPr lang="en-GB" sz="2800" b="0" i="0" u="none" strike="noStrike" cap="none">
                <a:solidFill>
                  <a:srgbClr val="002060"/>
                </a:solidFill>
                <a:latin typeface="Century Gothic"/>
                <a:ea typeface="Century Gothic"/>
                <a:cs typeface="Century Gothic"/>
                <a:sym typeface="Century Gothic"/>
              </a:rPr>
              <a:t>, remove –er or –ir  and add </a:t>
            </a:r>
            <a:r>
              <a:rPr lang="en-GB" sz="2800" i="0" u="none" strike="noStrike" cap="none">
                <a:solidFill>
                  <a:srgbClr val="F66400"/>
                </a:solidFill>
                <a:latin typeface="Century Gothic"/>
                <a:ea typeface="Century Gothic"/>
                <a:cs typeface="Century Gothic"/>
                <a:sym typeface="Century Gothic"/>
              </a:rPr>
              <a:t>_____.</a:t>
            </a:r>
            <a:endParaRPr/>
          </a:p>
        </p:txBody>
      </p:sp>
      <p:sp>
        <p:nvSpPr>
          <p:cNvPr id="237" name="Google Shape;237;p5"/>
          <p:cNvSpPr/>
          <p:nvPr/>
        </p:nvSpPr>
        <p:spPr>
          <a:xfrm>
            <a:off x="2424338" y="3079402"/>
            <a:ext cx="4507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F66400"/>
                </a:solidFill>
                <a:latin typeface="Century Gothic"/>
                <a:ea typeface="Century Gothic"/>
                <a:cs typeface="Century Gothic"/>
                <a:sym typeface="Century Gothic"/>
              </a:rPr>
              <a:t>–í</a:t>
            </a:r>
            <a:endParaRPr sz="1800">
              <a:solidFill>
                <a:srgbClr val="F66400"/>
              </a:solidFill>
              <a:latin typeface="Century Gothic"/>
              <a:ea typeface="Century Gothic"/>
              <a:cs typeface="Century Gothic"/>
              <a:sym typeface="Century Gothic"/>
            </a:endParaRPr>
          </a:p>
        </p:txBody>
      </p:sp>
      <p:sp>
        <p:nvSpPr>
          <p:cNvPr id="238" name="Google Shape;238;p5"/>
          <p:cNvSpPr txBox="1"/>
          <p:nvPr/>
        </p:nvSpPr>
        <p:spPr>
          <a:xfrm>
            <a:off x="502152" y="3795384"/>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Compart</a:t>
            </a:r>
            <a:r>
              <a:rPr lang="en-GB" sz="2800">
                <a:solidFill>
                  <a:srgbClr val="F66400"/>
                </a:solidFill>
                <a:latin typeface="Century Gothic"/>
                <a:ea typeface="Century Gothic"/>
                <a:cs typeface="Century Gothic"/>
                <a:sym typeface="Century Gothic"/>
              </a:rPr>
              <a:t>í</a:t>
            </a:r>
            <a:r>
              <a:rPr lang="en-GB" sz="2800" i="0" u="none" strike="noStrike" cap="none">
                <a:solidFill>
                  <a:srgbClr val="F66400"/>
                </a:solidFill>
                <a:latin typeface="Century Gothic"/>
                <a:ea typeface="Century Gothic"/>
                <a:cs typeface="Century Gothic"/>
                <a:sym typeface="Century Gothic"/>
              </a:rPr>
              <a:t> = </a:t>
            </a:r>
            <a:r>
              <a:rPr lang="en-GB" sz="2800" i="0" u="none" strike="noStrike" cap="none">
                <a:solidFill>
                  <a:srgbClr val="FF6600"/>
                </a:solidFill>
                <a:latin typeface="Century Gothic"/>
                <a:ea typeface="Century Gothic"/>
                <a:cs typeface="Century Gothic"/>
                <a:sym typeface="Century Gothic"/>
              </a:rPr>
              <a:t>__________</a:t>
            </a:r>
            <a:endParaRPr sz="2800" i="0" u="none" strike="noStrike" cap="none">
              <a:solidFill>
                <a:srgbClr val="FF6600"/>
              </a:solidFill>
              <a:latin typeface="Century Gothic"/>
              <a:ea typeface="Century Gothic"/>
              <a:cs typeface="Century Gothic"/>
              <a:sym typeface="Century Gothic"/>
            </a:endParaRPr>
          </a:p>
        </p:txBody>
      </p:sp>
      <p:sp>
        <p:nvSpPr>
          <p:cNvPr id="239" name="Google Shape;239;p5"/>
          <p:cNvSpPr/>
          <p:nvPr/>
        </p:nvSpPr>
        <p:spPr>
          <a:xfrm>
            <a:off x="2731769" y="3748258"/>
            <a:ext cx="15776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02060"/>
                </a:solidFill>
                <a:latin typeface="Century Gothic"/>
                <a:ea typeface="Century Gothic"/>
                <a:cs typeface="Century Gothic"/>
                <a:sym typeface="Century Gothic"/>
              </a:rPr>
              <a:t>I </a:t>
            </a:r>
            <a:r>
              <a:rPr lang="en-GB" sz="2800">
                <a:solidFill>
                  <a:srgbClr val="002060"/>
                </a:solidFill>
                <a:latin typeface="Century Gothic"/>
                <a:ea typeface="Century Gothic"/>
                <a:cs typeface="Century Gothic"/>
                <a:sym typeface="Century Gothic"/>
              </a:rPr>
              <a:t>shared</a:t>
            </a:r>
            <a:endParaRPr sz="1800">
              <a:solidFill>
                <a:srgbClr val="002060"/>
              </a:solidFill>
              <a:latin typeface="Century Gothic"/>
              <a:ea typeface="Century Gothic"/>
              <a:cs typeface="Century Gothic"/>
              <a:sym typeface="Century Gothic"/>
            </a:endParaRPr>
          </a:p>
        </p:txBody>
      </p:sp>
      <p:sp>
        <p:nvSpPr>
          <p:cNvPr id="240" name="Google Shape;240;p5"/>
          <p:cNvSpPr txBox="1"/>
          <p:nvPr/>
        </p:nvSpPr>
        <p:spPr>
          <a:xfrm>
            <a:off x="6374844" y="3748258"/>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Ofrec</a:t>
            </a:r>
            <a:r>
              <a:rPr lang="en-GB" sz="2800">
                <a:solidFill>
                  <a:srgbClr val="FF6600"/>
                </a:solidFill>
                <a:latin typeface="Century Gothic"/>
                <a:ea typeface="Century Gothic"/>
                <a:cs typeface="Century Gothic"/>
                <a:sym typeface="Century Gothic"/>
              </a:rPr>
              <a:t>í</a:t>
            </a:r>
            <a:r>
              <a:rPr lang="en-GB" sz="2800" i="0" u="none" strike="noStrike" cap="none">
                <a:solidFill>
                  <a:srgbClr val="FF6600"/>
                </a:solidFill>
                <a:latin typeface="Century Gothic"/>
                <a:ea typeface="Century Gothic"/>
                <a:cs typeface="Century Gothic"/>
                <a:sym typeface="Century Gothic"/>
              </a:rPr>
              <a:t> = __________</a:t>
            </a:r>
            <a:endParaRPr/>
          </a:p>
        </p:txBody>
      </p:sp>
      <p:sp>
        <p:nvSpPr>
          <p:cNvPr id="241" name="Google Shape;241;p5"/>
          <p:cNvSpPr/>
          <p:nvPr/>
        </p:nvSpPr>
        <p:spPr>
          <a:xfrm>
            <a:off x="7937358" y="3698053"/>
            <a:ext cx="16674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02060"/>
                </a:solidFill>
                <a:latin typeface="Century Gothic"/>
                <a:ea typeface="Century Gothic"/>
                <a:cs typeface="Century Gothic"/>
                <a:sym typeface="Century Gothic"/>
              </a:rPr>
              <a:t>I </a:t>
            </a:r>
            <a:r>
              <a:rPr lang="en-GB" sz="2800">
                <a:solidFill>
                  <a:srgbClr val="002060"/>
                </a:solidFill>
                <a:latin typeface="Century Gothic"/>
                <a:ea typeface="Century Gothic"/>
                <a:cs typeface="Century Gothic"/>
                <a:sym typeface="Century Gothic"/>
              </a:rPr>
              <a:t>offered</a:t>
            </a:r>
            <a:endParaRPr sz="1800">
              <a:solidFill>
                <a:srgbClr val="002060"/>
              </a:solidFill>
              <a:latin typeface="Century Gothic"/>
              <a:ea typeface="Century Gothic"/>
              <a:cs typeface="Century Gothic"/>
              <a:sym typeface="Century Gothic"/>
            </a:endParaRPr>
          </a:p>
        </p:txBody>
      </p:sp>
      <p:sp>
        <p:nvSpPr>
          <p:cNvPr id="242" name="Google Shape;242;p5"/>
          <p:cNvSpPr txBox="1"/>
          <p:nvPr/>
        </p:nvSpPr>
        <p:spPr>
          <a:xfrm>
            <a:off x="502152" y="4487725"/>
            <a:ext cx="1156284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002060"/>
                </a:solidFill>
                <a:latin typeface="Century Gothic"/>
                <a:ea typeface="Century Gothic"/>
                <a:cs typeface="Century Gothic"/>
                <a:sym typeface="Century Gothic"/>
              </a:rPr>
              <a:t>To mean ‘</a:t>
            </a:r>
            <a:r>
              <a:rPr lang="en-GB" sz="2800" b="1" i="0" u="none" strike="noStrike" cap="none">
                <a:solidFill>
                  <a:srgbClr val="002060"/>
                </a:solidFill>
                <a:latin typeface="Century Gothic"/>
                <a:ea typeface="Century Gothic"/>
                <a:cs typeface="Century Gothic"/>
                <a:sym typeface="Century Gothic"/>
              </a:rPr>
              <a:t>s/he</a:t>
            </a:r>
            <a:r>
              <a:rPr lang="en-GB" sz="2800" b="0" i="0" u="none" strike="noStrike" cap="none">
                <a:solidFill>
                  <a:srgbClr val="002060"/>
                </a:solidFill>
                <a:latin typeface="Century Gothic"/>
                <a:ea typeface="Century Gothic"/>
                <a:cs typeface="Century Gothic"/>
                <a:sym typeface="Century Gothic"/>
              </a:rPr>
              <a:t>’ </a:t>
            </a:r>
            <a:r>
              <a:rPr lang="en-GB" sz="2800">
                <a:solidFill>
                  <a:srgbClr val="002060"/>
                </a:solidFill>
                <a:latin typeface="Century Gothic"/>
                <a:ea typeface="Century Gothic"/>
                <a:cs typeface="Century Gothic"/>
                <a:sym typeface="Century Gothic"/>
              </a:rPr>
              <a:t>for a </a:t>
            </a:r>
            <a:r>
              <a:rPr lang="en-GB" sz="2800" b="1" i="1">
                <a:solidFill>
                  <a:srgbClr val="002060"/>
                </a:solidFill>
                <a:latin typeface="Century Gothic"/>
                <a:ea typeface="Century Gothic"/>
                <a:cs typeface="Century Gothic"/>
                <a:sym typeface="Century Gothic"/>
              </a:rPr>
              <a:t>completed event in the past</a:t>
            </a:r>
            <a:r>
              <a:rPr lang="en-GB" sz="2800" b="0" i="0" u="none" strike="noStrike" cap="none">
                <a:solidFill>
                  <a:srgbClr val="002060"/>
                </a:solidFill>
                <a:latin typeface="Century Gothic"/>
                <a:ea typeface="Century Gothic"/>
                <a:cs typeface="Century Gothic"/>
                <a:sym typeface="Century Gothic"/>
              </a:rPr>
              <a:t>, remove –er or  –ir and add </a:t>
            </a:r>
            <a:r>
              <a:rPr lang="en-GB" sz="2800">
                <a:solidFill>
                  <a:srgbClr val="FF6600"/>
                </a:solidFill>
                <a:latin typeface="Century Gothic"/>
                <a:ea typeface="Century Gothic"/>
                <a:cs typeface="Century Gothic"/>
                <a:sym typeface="Century Gothic"/>
              </a:rPr>
              <a:t>____.</a:t>
            </a:r>
            <a:endParaRPr sz="2800" i="0" u="none" strike="noStrike" cap="none">
              <a:solidFill>
                <a:srgbClr val="FF6600"/>
              </a:solidFill>
              <a:latin typeface="Century Gothic"/>
              <a:ea typeface="Century Gothic"/>
              <a:cs typeface="Century Gothic"/>
              <a:sym typeface="Century Gothic"/>
            </a:endParaRPr>
          </a:p>
        </p:txBody>
      </p:sp>
      <p:sp>
        <p:nvSpPr>
          <p:cNvPr id="243" name="Google Shape;243;p5"/>
          <p:cNvSpPr/>
          <p:nvPr/>
        </p:nvSpPr>
        <p:spPr>
          <a:xfrm>
            <a:off x="2672205" y="4871330"/>
            <a:ext cx="6799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F66400"/>
                </a:solidFill>
                <a:latin typeface="Century Gothic"/>
                <a:ea typeface="Century Gothic"/>
                <a:cs typeface="Century Gothic"/>
                <a:sym typeface="Century Gothic"/>
              </a:rPr>
              <a:t>–ió</a:t>
            </a:r>
            <a:endParaRPr sz="1800">
              <a:solidFill>
                <a:srgbClr val="F66400"/>
              </a:solidFill>
              <a:latin typeface="Century Gothic"/>
              <a:ea typeface="Century Gothic"/>
              <a:cs typeface="Century Gothic"/>
              <a:sym typeface="Century Gothic"/>
            </a:endParaRPr>
          </a:p>
        </p:txBody>
      </p:sp>
      <p:sp>
        <p:nvSpPr>
          <p:cNvPr id="244" name="Google Shape;244;p5"/>
          <p:cNvSpPr txBox="1"/>
          <p:nvPr/>
        </p:nvSpPr>
        <p:spPr>
          <a:xfrm>
            <a:off x="502152" y="5610953"/>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Compart</a:t>
            </a:r>
            <a:r>
              <a:rPr lang="en-GB" sz="2800">
                <a:solidFill>
                  <a:srgbClr val="F66400"/>
                </a:solidFill>
                <a:latin typeface="Century Gothic"/>
                <a:ea typeface="Century Gothic"/>
                <a:cs typeface="Century Gothic"/>
                <a:sym typeface="Century Gothic"/>
              </a:rPr>
              <a:t>ió</a:t>
            </a:r>
            <a:r>
              <a:rPr lang="en-GB" sz="2800" i="0" u="none" strike="noStrike" cap="none">
                <a:solidFill>
                  <a:srgbClr val="F66400"/>
                </a:solidFill>
                <a:latin typeface="Century Gothic"/>
                <a:ea typeface="Century Gothic"/>
                <a:cs typeface="Century Gothic"/>
                <a:sym typeface="Century Gothic"/>
              </a:rPr>
              <a:t> = </a:t>
            </a:r>
            <a:r>
              <a:rPr lang="en-GB" sz="2800" i="0" u="none" strike="noStrike" cap="none">
                <a:solidFill>
                  <a:srgbClr val="FF6600"/>
                </a:solidFill>
                <a:latin typeface="Century Gothic"/>
                <a:ea typeface="Century Gothic"/>
                <a:cs typeface="Century Gothic"/>
                <a:sym typeface="Century Gothic"/>
              </a:rPr>
              <a:t>____________</a:t>
            </a:r>
            <a:endParaRPr sz="2800" i="0" u="none" strike="noStrike" cap="none">
              <a:solidFill>
                <a:srgbClr val="FF6600"/>
              </a:solidFill>
              <a:latin typeface="Century Gothic"/>
              <a:ea typeface="Century Gothic"/>
              <a:cs typeface="Century Gothic"/>
              <a:sym typeface="Century Gothic"/>
            </a:endParaRPr>
          </a:p>
        </p:txBody>
      </p:sp>
      <p:sp>
        <p:nvSpPr>
          <p:cNvPr id="245" name="Google Shape;245;p5"/>
          <p:cNvSpPr/>
          <p:nvPr/>
        </p:nvSpPr>
        <p:spPr>
          <a:xfrm>
            <a:off x="2875102" y="5570526"/>
            <a:ext cx="224452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02060"/>
                </a:solidFill>
                <a:latin typeface="Century Gothic"/>
                <a:ea typeface="Century Gothic"/>
                <a:cs typeface="Century Gothic"/>
                <a:sym typeface="Century Gothic"/>
              </a:rPr>
              <a:t>s/he </a:t>
            </a:r>
            <a:r>
              <a:rPr lang="en-GB" sz="2800">
                <a:solidFill>
                  <a:srgbClr val="002060"/>
                </a:solidFill>
                <a:latin typeface="Century Gothic"/>
                <a:ea typeface="Century Gothic"/>
                <a:cs typeface="Century Gothic"/>
                <a:sym typeface="Century Gothic"/>
              </a:rPr>
              <a:t>shared</a:t>
            </a:r>
            <a:endParaRPr sz="1800">
              <a:solidFill>
                <a:srgbClr val="002060"/>
              </a:solidFill>
              <a:latin typeface="Century Gothic"/>
              <a:ea typeface="Century Gothic"/>
              <a:cs typeface="Century Gothic"/>
              <a:sym typeface="Century Gothic"/>
            </a:endParaRPr>
          </a:p>
        </p:txBody>
      </p:sp>
      <p:sp>
        <p:nvSpPr>
          <p:cNvPr id="246" name="Google Shape;246;p5"/>
          <p:cNvSpPr txBox="1"/>
          <p:nvPr/>
        </p:nvSpPr>
        <p:spPr>
          <a:xfrm>
            <a:off x="6298585" y="5610953"/>
            <a:ext cx="50201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Ofrec</a:t>
            </a:r>
            <a:r>
              <a:rPr lang="en-GB" sz="2800">
                <a:solidFill>
                  <a:srgbClr val="FF6600"/>
                </a:solidFill>
                <a:latin typeface="Century Gothic"/>
                <a:ea typeface="Century Gothic"/>
                <a:cs typeface="Century Gothic"/>
                <a:sym typeface="Century Gothic"/>
              </a:rPr>
              <a:t>ió</a:t>
            </a:r>
            <a:r>
              <a:rPr lang="en-GB" sz="2800" i="0" u="none" strike="noStrike" cap="none">
                <a:solidFill>
                  <a:srgbClr val="FF6600"/>
                </a:solidFill>
                <a:latin typeface="Century Gothic"/>
                <a:ea typeface="Century Gothic"/>
                <a:cs typeface="Century Gothic"/>
                <a:sym typeface="Century Gothic"/>
              </a:rPr>
              <a:t> = ______________</a:t>
            </a:r>
            <a:endParaRPr/>
          </a:p>
        </p:txBody>
      </p:sp>
      <p:sp>
        <p:nvSpPr>
          <p:cNvPr id="247" name="Google Shape;247;p5"/>
          <p:cNvSpPr/>
          <p:nvPr/>
        </p:nvSpPr>
        <p:spPr>
          <a:xfrm>
            <a:off x="8072885" y="5568865"/>
            <a:ext cx="23342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02060"/>
                </a:solidFill>
                <a:latin typeface="Century Gothic"/>
                <a:ea typeface="Century Gothic"/>
                <a:cs typeface="Century Gothic"/>
                <a:sym typeface="Century Gothic"/>
              </a:rPr>
              <a:t>s/he </a:t>
            </a:r>
            <a:r>
              <a:rPr lang="en-GB" sz="2800">
                <a:solidFill>
                  <a:srgbClr val="002060"/>
                </a:solidFill>
                <a:latin typeface="Century Gothic"/>
                <a:ea typeface="Century Gothic"/>
                <a:cs typeface="Century Gothic"/>
                <a:sym typeface="Century Gothic"/>
              </a:rPr>
              <a:t>offered</a:t>
            </a:r>
            <a:endParaRPr sz="180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54" name="Google Shape;254;p6"/>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2400" b="1">
                <a:solidFill>
                  <a:schemeClr val="lt1"/>
                </a:solidFill>
              </a:rPr>
              <a:t>Las vacaciones de Lucía y Daniel</a:t>
            </a:r>
            <a:endParaRPr/>
          </a:p>
        </p:txBody>
      </p:sp>
      <p:sp>
        <p:nvSpPr>
          <p:cNvPr id="255" name="Google Shape;255;p6"/>
          <p:cNvSpPr txBox="1"/>
          <p:nvPr/>
        </p:nvSpPr>
        <p:spPr>
          <a:xfrm>
            <a:off x="155747" y="1515081"/>
            <a:ext cx="670907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2060"/>
                </a:solidFill>
                <a:latin typeface="Century Gothic"/>
                <a:ea typeface="Century Gothic"/>
                <a:cs typeface="Century Gothic"/>
                <a:sym typeface="Century Gothic"/>
              </a:rPr>
              <a:t>Lee las frases y escribe quién hizo cada actividad.</a:t>
            </a:r>
            <a:endParaRPr/>
          </a:p>
        </p:txBody>
      </p:sp>
      <p:sp>
        <p:nvSpPr>
          <p:cNvPr id="256" name="Google Shape;256;p6"/>
          <p:cNvSpPr txBox="1"/>
          <p:nvPr/>
        </p:nvSpPr>
        <p:spPr>
          <a:xfrm>
            <a:off x="156614" y="1147911"/>
            <a:ext cx="941306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2060"/>
                </a:solidFill>
                <a:latin typeface="Century Gothic"/>
                <a:ea typeface="Century Gothic"/>
                <a:cs typeface="Century Gothic"/>
                <a:sym typeface="Century Gothic"/>
              </a:rPr>
              <a:t>Lucía habla con Nadia. Lucía describe las vacaciones en San Sebastián.</a:t>
            </a:r>
            <a:endParaRPr/>
          </a:p>
        </p:txBody>
      </p:sp>
      <p:graphicFrame>
        <p:nvGraphicFramePr>
          <p:cNvPr id="257" name="Google Shape;257;p6"/>
          <p:cNvGraphicFramePr/>
          <p:nvPr/>
        </p:nvGraphicFramePr>
        <p:xfrm>
          <a:off x="6889476" y="1392255"/>
          <a:ext cx="5094650" cy="4907350"/>
        </p:xfrm>
        <a:graphic>
          <a:graphicData uri="http://schemas.openxmlformats.org/drawingml/2006/table">
            <a:tbl>
              <a:tblPr>
                <a:noFill/>
                <a:tableStyleId>{2D0D9263-2DD9-418B-9A50-119F8B62FFBD}</a:tableStyleId>
              </a:tblPr>
              <a:tblGrid>
                <a:gridCol w="3012025">
                  <a:extLst>
                    <a:ext uri="{9D8B030D-6E8A-4147-A177-3AD203B41FA5}">
                      <a16:colId xmlns:a16="http://schemas.microsoft.com/office/drawing/2014/main" val="20000"/>
                    </a:ext>
                  </a:extLst>
                </a:gridCol>
                <a:gridCol w="977525">
                  <a:extLst>
                    <a:ext uri="{9D8B030D-6E8A-4147-A177-3AD203B41FA5}">
                      <a16:colId xmlns:a16="http://schemas.microsoft.com/office/drawing/2014/main" val="20001"/>
                    </a:ext>
                  </a:extLst>
                </a:gridCol>
                <a:gridCol w="1105100">
                  <a:extLst>
                    <a:ext uri="{9D8B030D-6E8A-4147-A177-3AD203B41FA5}">
                      <a16:colId xmlns:a16="http://schemas.microsoft.com/office/drawing/2014/main" val="20002"/>
                    </a:ext>
                  </a:extLst>
                </a:gridCol>
              </a:tblGrid>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002060"/>
                          </a:solidFill>
                          <a:latin typeface="Century Gothic"/>
                          <a:ea typeface="Century Gothic"/>
                          <a:cs typeface="Century Gothic"/>
                          <a:sym typeface="Century Gothic"/>
                        </a:rPr>
                        <a:t>Who…</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002060"/>
                          </a:solidFill>
                          <a:latin typeface="Century Gothic"/>
                          <a:ea typeface="Century Gothic"/>
                          <a:cs typeface="Century Gothic"/>
                          <a:sym typeface="Century Gothic"/>
                        </a:rPr>
                        <a:t>Lucía (‘I’)</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solidFill>
                      <a:srgbClr val="FFF2C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002060"/>
                          </a:solidFill>
                          <a:latin typeface="Century Gothic"/>
                          <a:ea typeface="Century Gothic"/>
                          <a:cs typeface="Century Gothic"/>
                          <a:sym typeface="Century Gothic"/>
                        </a:rPr>
                        <a:t>Daniel (‘he’)</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solidFill>
                      <a:srgbClr val="FFF2CC"/>
                    </a:solidFill>
                  </a:tcPr>
                </a:tc>
                <a:extLst>
                  <a:ext uri="{0D108BD9-81ED-4DB2-BD59-A6C34878D82A}">
                    <a16:rowId xmlns:a16="http://schemas.microsoft.com/office/drawing/2014/main" val="10000"/>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1</a:t>
                      </a:r>
                      <a:r>
                        <a:rPr lang="en-GB" sz="2000" b="1" u="none" strike="noStrike" cap="none">
                          <a:solidFill>
                            <a:srgbClr val="002060"/>
                          </a:solidFill>
                          <a:latin typeface="Century Gothic"/>
                          <a:ea typeface="Century Gothic"/>
                          <a:cs typeface="Century Gothic"/>
                          <a:sym typeface="Century Gothic"/>
                        </a:rPr>
                        <a:t>. </a:t>
                      </a:r>
                      <a:r>
                        <a:rPr lang="en-GB" sz="2000" b="0" u="none" strike="noStrike" cap="none">
                          <a:solidFill>
                            <a:srgbClr val="002060"/>
                          </a:solidFill>
                          <a:latin typeface="Century Gothic"/>
                          <a:ea typeface="Century Gothic"/>
                          <a:cs typeface="Century Gothic"/>
                          <a:sym typeface="Century Gothic"/>
                        </a:rPr>
                        <a:t>decided to spend time in San Sebastián?</a:t>
                      </a:r>
                      <a:endParaRPr sz="2000" b="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1"/>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2. went out every afternoon/evening?</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3. ran every day on the beach?</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4. took the bus on Monday?</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5. went up the mountain on foot?</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r h="6530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6. picked up the tickets (for an event)?</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pic>
        <p:nvPicPr>
          <p:cNvPr id="258" name="Google Shape;258;p6" descr="Powerpoint Check Mark Symbol"/>
          <p:cNvPicPr preferRelativeResize="0"/>
          <p:nvPr/>
        </p:nvPicPr>
        <p:blipFill rotWithShape="1">
          <a:blip r:embed="rId4">
            <a:alphaModFix/>
          </a:blip>
          <a:srcRect/>
          <a:stretch/>
        </p:blipFill>
        <p:spPr>
          <a:xfrm>
            <a:off x="10189581" y="2248758"/>
            <a:ext cx="449644" cy="468379"/>
          </a:xfrm>
          <a:prstGeom prst="rect">
            <a:avLst/>
          </a:prstGeom>
          <a:noFill/>
          <a:ln>
            <a:noFill/>
          </a:ln>
        </p:spPr>
      </p:pic>
      <p:pic>
        <p:nvPicPr>
          <p:cNvPr id="259" name="Google Shape;259;p6" descr="Powerpoint Check Mark Symbol"/>
          <p:cNvPicPr preferRelativeResize="0"/>
          <p:nvPr/>
        </p:nvPicPr>
        <p:blipFill rotWithShape="1">
          <a:blip r:embed="rId4">
            <a:alphaModFix/>
          </a:blip>
          <a:srcRect/>
          <a:stretch/>
        </p:blipFill>
        <p:spPr>
          <a:xfrm>
            <a:off x="10189581" y="2922192"/>
            <a:ext cx="449644" cy="468379"/>
          </a:xfrm>
          <a:prstGeom prst="rect">
            <a:avLst/>
          </a:prstGeom>
          <a:noFill/>
          <a:ln>
            <a:noFill/>
          </a:ln>
        </p:spPr>
      </p:pic>
      <p:pic>
        <p:nvPicPr>
          <p:cNvPr id="260" name="Google Shape;260;p6" descr="Powerpoint Check Mark Symbol"/>
          <p:cNvPicPr preferRelativeResize="0"/>
          <p:nvPr/>
        </p:nvPicPr>
        <p:blipFill rotWithShape="1">
          <a:blip r:embed="rId4">
            <a:alphaModFix/>
          </a:blip>
          <a:srcRect/>
          <a:stretch/>
        </p:blipFill>
        <p:spPr>
          <a:xfrm>
            <a:off x="11211724" y="3611740"/>
            <a:ext cx="449644" cy="468379"/>
          </a:xfrm>
          <a:prstGeom prst="rect">
            <a:avLst/>
          </a:prstGeom>
          <a:noFill/>
          <a:ln>
            <a:noFill/>
          </a:ln>
        </p:spPr>
      </p:pic>
      <p:pic>
        <p:nvPicPr>
          <p:cNvPr id="261" name="Google Shape;261;p6" descr="Powerpoint Check Mark Symbol"/>
          <p:cNvPicPr preferRelativeResize="0"/>
          <p:nvPr/>
        </p:nvPicPr>
        <p:blipFill rotWithShape="1">
          <a:blip r:embed="rId4">
            <a:alphaModFix/>
          </a:blip>
          <a:srcRect/>
          <a:stretch/>
        </p:blipFill>
        <p:spPr>
          <a:xfrm>
            <a:off x="10173082" y="4345783"/>
            <a:ext cx="449644" cy="468379"/>
          </a:xfrm>
          <a:prstGeom prst="rect">
            <a:avLst/>
          </a:prstGeom>
          <a:noFill/>
          <a:ln>
            <a:noFill/>
          </a:ln>
        </p:spPr>
      </p:pic>
      <p:pic>
        <p:nvPicPr>
          <p:cNvPr id="262" name="Google Shape;262;p6" descr="Powerpoint Check Mark Symbol"/>
          <p:cNvPicPr preferRelativeResize="0"/>
          <p:nvPr/>
        </p:nvPicPr>
        <p:blipFill rotWithShape="1">
          <a:blip r:embed="rId4">
            <a:alphaModFix/>
          </a:blip>
          <a:srcRect/>
          <a:stretch/>
        </p:blipFill>
        <p:spPr>
          <a:xfrm>
            <a:off x="11211724" y="4993689"/>
            <a:ext cx="449644" cy="468379"/>
          </a:xfrm>
          <a:prstGeom prst="rect">
            <a:avLst/>
          </a:prstGeom>
          <a:noFill/>
          <a:ln>
            <a:noFill/>
          </a:ln>
        </p:spPr>
      </p:pic>
      <p:pic>
        <p:nvPicPr>
          <p:cNvPr id="263" name="Google Shape;263;p6" descr="Powerpoint Check Mark Symbol"/>
          <p:cNvPicPr preferRelativeResize="0"/>
          <p:nvPr/>
        </p:nvPicPr>
        <p:blipFill rotWithShape="1">
          <a:blip r:embed="rId4">
            <a:alphaModFix/>
          </a:blip>
          <a:srcRect/>
          <a:stretch/>
        </p:blipFill>
        <p:spPr>
          <a:xfrm>
            <a:off x="10189581" y="5767201"/>
            <a:ext cx="449644" cy="468379"/>
          </a:xfrm>
          <a:prstGeom prst="rect">
            <a:avLst/>
          </a:prstGeom>
          <a:noFill/>
          <a:ln>
            <a:noFill/>
          </a:ln>
        </p:spPr>
      </p:pic>
      <p:pic>
        <p:nvPicPr>
          <p:cNvPr id="264" name="Google Shape;264;p6"/>
          <p:cNvPicPr preferRelativeResize="0"/>
          <p:nvPr/>
        </p:nvPicPr>
        <p:blipFill rotWithShape="1">
          <a:blip r:embed="rId5">
            <a:alphaModFix/>
          </a:blip>
          <a:srcRect/>
          <a:stretch/>
        </p:blipFill>
        <p:spPr>
          <a:xfrm>
            <a:off x="9996001" y="656062"/>
            <a:ext cx="803807" cy="803807"/>
          </a:xfrm>
          <a:prstGeom prst="rect">
            <a:avLst/>
          </a:prstGeom>
          <a:noFill/>
          <a:ln>
            <a:noFill/>
          </a:ln>
        </p:spPr>
      </p:pic>
      <p:sp>
        <p:nvSpPr>
          <p:cNvPr id="265" name="Google Shape;265;p6"/>
          <p:cNvSpPr txBox="1"/>
          <p:nvPr/>
        </p:nvSpPr>
        <p:spPr>
          <a:xfrm>
            <a:off x="11214567" y="58967"/>
            <a:ext cx="780642" cy="39047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18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sp>
        <p:nvSpPr>
          <p:cNvPr id="266" name="Google Shape;266;p6"/>
          <p:cNvSpPr/>
          <p:nvPr/>
        </p:nvSpPr>
        <p:spPr>
          <a:xfrm>
            <a:off x="10848528" y="258166"/>
            <a:ext cx="1079615" cy="400919"/>
          </a:xfrm>
          <a:prstGeom prst="roundRect">
            <a:avLst>
              <a:gd name="adj" fmla="val 16667"/>
            </a:avLst>
          </a:prstGeom>
          <a:solidFill>
            <a:srgbClr val="F66400"/>
          </a:solidFill>
          <a:ln w="19050" cap="flat" cmpd="sng">
            <a:solidFill>
              <a:srgbClr val="1150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pic>
        <p:nvPicPr>
          <p:cNvPr id="267" name="Google Shape;267;p6"/>
          <p:cNvPicPr preferRelativeResize="0"/>
          <p:nvPr/>
        </p:nvPicPr>
        <p:blipFill rotWithShape="1">
          <a:blip r:embed="rId6">
            <a:alphaModFix/>
          </a:blip>
          <a:srcRect/>
          <a:stretch/>
        </p:blipFill>
        <p:spPr>
          <a:xfrm>
            <a:off x="10982143" y="636729"/>
            <a:ext cx="842472" cy="842472"/>
          </a:xfrm>
          <a:prstGeom prst="rect">
            <a:avLst/>
          </a:prstGeom>
          <a:noFill/>
          <a:ln>
            <a:noFill/>
          </a:ln>
        </p:spPr>
      </p:pic>
      <p:sp>
        <p:nvSpPr>
          <p:cNvPr id="268" name="Google Shape;268;p6"/>
          <p:cNvSpPr/>
          <p:nvPr/>
        </p:nvSpPr>
        <p:spPr>
          <a:xfrm>
            <a:off x="645997" y="2151083"/>
            <a:ext cx="5143009" cy="4060859"/>
          </a:xfrm>
          <a:prstGeom prst="wedgeRoundRectCallout">
            <a:avLst>
              <a:gd name="adj1" fmla="val 53420"/>
              <a:gd name="adj2" fmla="val -5609"/>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 name="Google Shape;269;p6"/>
          <p:cNvSpPr txBox="1"/>
          <p:nvPr/>
        </p:nvSpPr>
        <p:spPr>
          <a:xfrm>
            <a:off x="907033" y="2497774"/>
            <a:ext cx="520436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1. En julio decidí pasar tiempo en San Sebastián.</a:t>
            </a:r>
            <a:endParaRPr sz="2200">
              <a:solidFill>
                <a:schemeClr val="dk1"/>
              </a:solidFill>
              <a:latin typeface="Arial"/>
              <a:ea typeface="Arial"/>
              <a:cs typeface="Arial"/>
              <a:sym typeface="Arial"/>
            </a:endParaRPr>
          </a:p>
        </p:txBody>
      </p:sp>
      <p:sp>
        <p:nvSpPr>
          <p:cNvPr id="270" name="Google Shape;270;p6"/>
          <p:cNvSpPr txBox="1"/>
          <p:nvPr/>
        </p:nvSpPr>
        <p:spPr>
          <a:xfrm>
            <a:off x="907033" y="3375612"/>
            <a:ext cx="325121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2. Salí todas las tardes.</a:t>
            </a:r>
            <a:endParaRPr sz="2200">
              <a:solidFill>
                <a:schemeClr val="dk1"/>
              </a:solidFill>
              <a:latin typeface="Arial"/>
              <a:ea typeface="Arial"/>
              <a:cs typeface="Arial"/>
              <a:sym typeface="Arial"/>
            </a:endParaRPr>
          </a:p>
        </p:txBody>
      </p:sp>
      <p:sp>
        <p:nvSpPr>
          <p:cNvPr id="271" name="Google Shape;271;p6"/>
          <p:cNvSpPr txBox="1"/>
          <p:nvPr/>
        </p:nvSpPr>
        <p:spPr>
          <a:xfrm>
            <a:off x="907033" y="3914896"/>
            <a:ext cx="509466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3. ¡Corrió en la playa todos los días! </a:t>
            </a:r>
            <a:endParaRPr sz="2200">
              <a:solidFill>
                <a:schemeClr val="dk1"/>
              </a:solidFill>
              <a:latin typeface="Arial"/>
              <a:ea typeface="Arial"/>
              <a:cs typeface="Arial"/>
              <a:sym typeface="Arial"/>
            </a:endParaRPr>
          </a:p>
        </p:txBody>
      </p:sp>
      <p:sp>
        <p:nvSpPr>
          <p:cNvPr id="272" name="Google Shape;272;p6"/>
          <p:cNvSpPr txBox="1"/>
          <p:nvPr/>
        </p:nvSpPr>
        <p:spPr>
          <a:xfrm>
            <a:off x="907033" y="4993464"/>
            <a:ext cx="378180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5. Subió la montaña a pie.</a:t>
            </a:r>
            <a:endParaRPr sz="2200">
              <a:solidFill>
                <a:schemeClr val="dk1"/>
              </a:solidFill>
              <a:latin typeface="Arial"/>
              <a:ea typeface="Arial"/>
              <a:cs typeface="Arial"/>
              <a:sym typeface="Arial"/>
            </a:endParaRPr>
          </a:p>
        </p:txBody>
      </p:sp>
      <p:sp>
        <p:nvSpPr>
          <p:cNvPr id="273" name="Google Shape;273;p6"/>
          <p:cNvSpPr txBox="1"/>
          <p:nvPr/>
        </p:nvSpPr>
        <p:spPr>
          <a:xfrm>
            <a:off x="907033" y="4454180"/>
            <a:ext cx="378180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4. El lunes cogí el autobús.</a:t>
            </a:r>
            <a:endParaRPr sz="2200">
              <a:solidFill>
                <a:schemeClr val="dk1"/>
              </a:solidFill>
              <a:latin typeface="Arial"/>
              <a:ea typeface="Arial"/>
              <a:cs typeface="Arial"/>
              <a:sym typeface="Arial"/>
            </a:endParaRPr>
          </a:p>
        </p:txBody>
      </p:sp>
      <p:sp>
        <p:nvSpPr>
          <p:cNvPr id="274" name="Google Shape;274;p6"/>
          <p:cNvSpPr txBox="1"/>
          <p:nvPr/>
        </p:nvSpPr>
        <p:spPr>
          <a:xfrm>
            <a:off x="907033" y="5532750"/>
            <a:ext cx="336021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6. Recogí las entradas. </a:t>
            </a:r>
            <a:endParaRPr sz="2200">
              <a:solidFill>
                <a:schemeClr val="dk1"/>
              </a:solidFill>
              <a:latin typeface="Arial"/>
              <a:ea typeface="Arial"/>
              <a:cs typeface="Arial"/>
              <a:sym typeface="Arial"/>
            </a:endParaRPr>
          </a:p>
        </p:txBody>
      </p:sp>
      <p:pic>
        <p:nvPicPr>
          <p:cNvPr id="275" name="Google Shape;275;p6" descr="Dibujo animado de un personaje animado&#10;&#10;Descripción generada automáticamente con confianza baja"/>
          <p:cNvPicPr preferRelativeResize="0"/>
          <p:nvPr/>
        </p:nvPicPr>
        <p:blipFill rotWithShape="1">
          <a:blip r:embed="rId7">
            <a:alphaModFix/>
          </a:blip>
          <a:srcRect/>
          <a:stretch/>
        </p:blipFill>
        <p:spPr>
          <a:xfrm>
            <a:off x="5701061" y="3349156"/>
            <a:ext cx="1236386" cy="2652235"/>
          </a:xfrm>
          <a:prstGeom prst="rect">
            <a:avLst/>
          </a:prstGeom>
          <a:noFill/>
          <a:ln>
            <a:noFill/>
          </a:ln>
        </p:spPr>
      </p:pic>
      <p:pic>
        <p:nvPicPr>
          <p:cNvPr id="276" name="Google Shape;276;p6" descr="Una caricatura de una persona&#10;&#10;Descripción generada automáticamente con confianza media"/>
          <p:cNvPicPr preferRelativeResize="0"/>
          <p:nvPr/>
        </p:nvPicPr>
        <p:blipFill rotWithShape="1">
          <a:blip r:embed="rId8">
            <a:alphaModFix/>
          </a:blip>
          <a:srcRect/>
          <a:stretch/>
        </p:blipFill>
        <p:spPr>
          <a:xfrm>
            <a:off x="-39830" y="3665627"/>
            <a:ext cx="1143302" cy="26522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7"/>
          <p:cNvSpPr/>
          <p:nvPr/>
        </p:nvSpPr>
        <p:spPr>
          <a:xfrm>
            <a:off x="9652000" y="258166"/>
            <a:ext cx="22761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endParaRPr sz="1400" b="0" i="0" u="none" strike="noStrike" cap="none">
              <a:solidFill>
                <a:srgbClr val="000000"/>
              </a:solidFill>
              <a:latin typeface="Arial"/>
              <a:ea typeface="Arial"/>
              <a:cs typeface="Arial"/>
              <a:sym typeface="Arial"/>
            </a:endParaRPr>
          </a:p>
        </p:txBody>
      </p:sp>
      <p:sp>
        <p:nvSpPr>
          <p:cNvPr id="283" name="Google Shape;283;p7"/>
          <p:cNvSpPr txBox="1"/>
          <p:nvPr/>
        </p:nvSpPr>
        <p:spPr>
          <a:xfrm>
            <a:off x="150845" y="228198"/>
            <a:ext cx="950115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002060"/>
                </a:solidFill>
                <a:latin typeface="Century Gothic"/>
                <a:ea typeface="Century Gothic"/>
                <a:cs typeface="Century Gothic"/>
                <a:sym typeface="Century Gothic"/>
              </a:rPr>
              <a:t>Lee y completa el texto con los verbos correctos</a:t>
            </a:r>
            <a:r>
              <a:rPr lang="en-GB" sz="2200" b="1">
                <a:solidFill>
                  <a:srgbClr val="002060"/>
                </a:solidFill>
                <a:latin typeface="Century Gothic"/>
                <a:ea typeface="Century Gothic"/>
                <a:cs typeface="Century Gothic"/>
                <a:sym typeface="Century Gothic"/>
              </a:rPr>
              <a:t>. </a:t>
            </a:r>
            <a:endParaRPr/>
          </a:p>
          <a:p>
            <a:pPr marL="0" marR="0" lvl="0" indent="0" algn="l" rtl="0">
              <a:lnSpc>
                <a:spcPct val="100000"/>
              </a:lnSpc>
              <a:spcBef>
                <a:spcPts val="0"/>
              </a:spcBef>
              <a:spcAft>
                <a:spcPts val="0"/>
              </a:spcAft>
              <a:buClr>
                <a:srgbClr val="000000"/>
              </a:buClr>
              <a:buSzPts val="2200"/>
              <a:buFont typeface="Arial"/>
              <a:buNone/>
            </a:pPr>
            <a:r>
              <a:rPr lang="en-GB" sz="2200" b="1">
                <a:solidFill>
                  <a:srgbClr val="002060"/>
                </a:solidFill>
                <a:latin typeface="Century Gothic"/>
                <a:ea typeface="Century Gothic"/>
                <a:cs typeface="Century Gothic"/>
                <a:sym typeface="Century Gothic"/>
              </a:rPr>
              <a:t>Después, escucha y comprueba las respuestas:</a:t>
            </a:r>
            <a:endParaRPr sz="2200" b="1" i="0" u="none" strike="noStrike" cap="none">
              <a:solidFill>
                <a:srgbClr val="002060"/>
              </a:solidFill>
              <a:latin typeface="Century Gothic"/>
              <a:ea typeface="Century Gothic"/>
              <a:cs typeface="Century Gothic"/>
              <a:sym typeface="Century Gothic"/>
            </a:endParaRPr>
          </a:p>
        </p:txBody>
      </p:sp>
      <p:graphicFrame>
        <p:nvGraphicFramePr>
          <p:cNvPr id="284" name="Google Shape;284;p7"/>
          <p:cNvGraphicFramePr/>
          <p:nvPr/>
        </p:nvGraphicFramePr>
        <p:xfrm>
          <a:off x="9041286" y="3320974"/>
          <a:ext cx="2357675" cy="2926100"/>
        </p:xfrm>
        <a:graphic>
          <a:graphicData uri="http://schemas.openxmlformats.org/drawingml/2006/table">
            <a:tbl>
              <a:tblPr firstRow="1" bandRow="1">
                <a:noFill/>
                <a:tableStyleId>{7D634027-555F-4F64-AD2F-8954515726CC}</a:tableStyleId>
              </a:tblPr>
              <a:tblGrid>
                <a:gridCol w="2357675">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Verbos</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comió</a:t>
                      </a:r>
                      <a:endParaRPr/>
                    </a:p>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salió</a:t>
                      </a:r>
                      <a:endParaRPr/>
                    </a:p>
                    <a:p>
                      <a:pPr marL="0" marR="0" lvl="0" indent="0" algn="ctr" rtl="0">
                        <a:lnSpc>
                          <a:spcPct val="100000"/>
                        </a:lnSpc>
                        <a:spcBef>
                          <a:spcPts val="0"/>
                        </a:spcBef>
                        <a:spcAft>
                          <a:spcPts val="0"/>
                        </a:spcAft>
                        <a:buClr>
                          <a:srgbClr val="000000"/>
                        </a:buClr>
                        <a:buSzPts val="2000"/>
                        <a:buFont typeface="Arial"/>
                        <a:buNone/>
                      </a:pPr>
                      <a:r>
                        <a:rPr lang="en-GB" sz="2000" u="none" strike="noStrike" cap="none">
                          <a:solidFill>
                            <a:srgbClr val="002060"/>
                          </a:solidFill>
                          <a:latin typeface="Century Gothic"/>
                          <a:ea typeface="Century Gothic"/>
                          <a:cs typeface="Century Gothic"/>
                          <a:sym typeface="Century Gothic"/>
                        </a:rPr>
                        <a:t>descubrió</a:t>
                      </a:r>
                      <a:endParaRPr/>
                    </a:p>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corrí</a:t>
                      </a:r>
                      <a:endParaRPr/>
                    </a:p>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conoció</a:t>
                      </a:r>
                      <a:endParaRPr/>
                    </a:p>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perdí</a:t>
                      </a:r>
                      <a:endParaRPr/>
                    </a:p>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ofrecí</a:t>
                      </a:r>
                      <a:endParaRPr/>
                    </a:p>
                    <a:p>
                      <a:pPr marL="0" marR="0" lvl="0" indent="0" algn="ctr" rtl="0">
                        <a:lnSpc>
                          <a:spcPct val="100000"/>
                        </a:lnSpc>
                        <a:spcBef>
                          <a:spcPts val="0"/>
                        </a:spcBef>
                        <a:spcAft>
                          <a:spcPts val="0"/>
                        </a:spcAft>
                        <a:buNone/>
                      </a:pPr>
                      <a:r>
                        <a:rPr lang="en-GB" sz="2000" u="none" strike="noStrike" cap="none">
                          <a:solidFill>
                            <a:srgbClr val="002060"/>
                          </a:solidFill>
                          <a:latin typeface="Century Gothic"/>
                          <a:ea typeface="Century Gothic"/>
                          <a:cs typeface="Century Gothic"/>
                          <a:sym typeface="Century Gothic"/>
                        </a:rPr>
                        <a:t>comí</a:t>
                      </a:r>
                      <a:endParaRPr/>
                    </a:p>
                  </a:txBody>
                  <a:tcPr marL="91450" marR="91450" marT="45725" marB="45725"/>
                </a:tc>
                <a:extLst>
                  <a:ext uri="{0D108BD9-81ED-4DB2-BD59-A6C34878D82A}">
                    <a16:rowId xmlns:a16="http://schemas.microsoft.com/office/drawing/2014/main" val="10001"/>
                  </a:ext>
                </a:extLst>
              </a:tr>
            </a:tbl>
          </a:graphicData>
        </a:graphic>
      </p:graphicFrame>
      <p:sp>
        <p:nvSpPr>
          <p:cNvPr id="285" name="Google Shape;285;p7"/>
          <p:cNvSpPr txBox="1">
            <a:spLocks noGrp="1"/>
          </p:cNvSpPr>
          <p:nvPr>
            <p:ph type="title"/>
          </p:nvPr>
        </p:nvSpPr>
        <p:spPr>
          <a:xfrm>
            <a:off x="9652000" y="274095"/>
            <a:ext cx="2276142" cy="4308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GB" sz="2000" b="1">
                <a:solidFill>
                  <a:schemeClr val="lt1"/>
                </a:solidFill>
              </a:rPr>
              <a:t>leer / escuchar</a:t>
            </a:r>
            <a:endParaRPr/>
          </a:p>
        </p:txBody>
      </p:sp>
      <p:pic>
        <p:nvPicPr>
          <p:cNvPr id="286" name="Google Shape;286;p7" descr="Puerto, San Sebastián, Paisaje Marítimo"/>
          <p:cNvPicPr preferRelativeResize="0"/>
          <p:nvPr/>
        </p:nvPicPr>
        <p:blipFill rotWithShape="1">
          <a:blip r:embed="rId5">
            <a:alphaModFix/>
          </a:blip>
          <a:srcRect/>
          <a:stretch/>
        </p:blipFill>
        <p:spPr>
          <a:xfrm>
            <a:off x="8819044" y="951608"/>
            <a:ext cx="2950260" cy="2323468"/>
          </a:xfrm>
          <a:prstGeom prst="rect">
            <a:avLst/>
          </a:prstGeom>
          <a:noFill/>
          <a:ln>
            <a:noFill/>
          </a:ln>
        </p:spPr>
      </p:pic>
      <p:pic>
        <p:nvPicPr>
          <p:cNvPr id="287" name="Google Shape;287;p7" descr="Dibujo animado de un personaje animado&#10;&#10;Descripción generada automáticamente con confianza baja"/>
          <p:cNvPicPr preferRelativeResize="0"/>
          <p:nvPr/>
        </p:nvPicPr>
        <p:blipFill rotWithShape="1">
          <a:blip r:embed="rId6">
            <a:alphaModFix/>
          </a:blip>
          <a:srcRect/>
          <a:stretch/>
        </p:blipFill>
        <p:spPr>
          <a:xfrm>
            <a:off x="9041286" y="1043537"/>
            <a:ext cx="1525943" cy="2223558"/>
          </a:xfrm>
          <a:prstGeom prst="rect">
            <a:avLst/>
          </a:prstGeom>
          <a:noFill/>
          <a:ln>
            <a:noFill/>
          </a:ln>
        </p:spPr>
      </p:pic>
      <p:sp>
        <p:nvSpPr>
          <p:cNvPr id="288" name="Google Shape;288;p7"/>
          <p:cNvSpPr/>
          <p:nvPr/>
        </p:nvSpPr>
        <p:spPr>
          <a:xfrm>
            <a:off x="244654" y="1086158"/>
            <a:ext cx="8283329" cy="5138118"/>
          </a:xfrm>
          <a:prstGeom prst="wedgeRoundRectCallout">
            <a:avLst>
              <a:gd name="adj1" fmla="val 57830"/>
              <a:gd name="adj2" fmla="val -25009"/>
              <a:gd name="adj3" fmla="val 16667"/>
            </a:avLst>
          </a:prstGeom>
          <a:solidFill>
            <a:srgbClr val="FEF2CC"/>
          </a:solidFill>
          <a:ln w="38100" cap="flat" cmpd="sng">
            <a:solidFill>
              <a:srgbClr val="1E4E79"/>
            </a:solidFill>
            <a:prstDash val="solid"/>
            <a:round/>
            <a:headEnd type="none" w="sm" len="sm"/>
            <a:tailEnd type="none" w="sm" len="sm"/>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GB" sz="2000" b="0" i="0" u="none" strike="noStrike" cap="none">
                <a:solidFill>
                  <a:srgbClr val="002060"/>
                </a:solidFill>
                <a:latin typeface="Century Gothic"/>
                <a:ea typeface="Century Gothic"/>
                <a:cs typeface="Century Gothic"/>
                <a:sym typeface="Century Gothic"/>
              </a:rPr>
              <a:t>En julio decidí pasar tiempo en San Sebastián con mis amigos. </a:t>
            </a:r>
            <a:r>
              <a:rPr lang="en-GB" sz="2000">
                <a:solidFill>
                  <a:srgbClr val="002060"/>
                </a:solidFill>
                <a:latin typeface="Century Gothic"/>
                <a:ea typeface="Century Gothic"/>
                <a:cs typeface="Century Gothic"/>
                <a:sym typeface="Century Gothic"/>
              </a:rPr>
              <a:t>Salí todas las tardes al centro, sin embargo, mi hermano </a:t>
            </a:r>
            <a:r>
              <a:rPr lang="en-GB" sz="2000" b="1">
                <a:solidFill>
                  <a:srgbClr val="002060"/>
                </a:solidFill>
                <a:latin typeface="Century Gothic"/>
                <a:ea typeface="Century Gothic"/>
                <a:cs typeface="Century Gothic"/>
                <a:sym typeface="Century Gothic"/>
              </a:rPr>
              <a:t>1) </a:t>
            </a:r>
            <a:r>
              <a:rPr lang="en-GB" sz="2000">
                <a:solidFill>
                  <a:srgbClr val="002060"/>
                </a:solidFill>
                <a:latin typeface="Century Gothic"/>
                <a:ea typeface="Century Gothic"/>
                <a:cs typeface="Century Gothic"/>
                <a:sym typeface="Century Gothic"/>
              </a:rPr>
              <a:t>_______ siempre por las mañanas para hacer ejercicio. ¡Corrió en la playa todos los días! Incluso a veces subió a la montaña a pie. Pero yo solo</a:t>
            </a:r>
            <a:r>
              <a:rPr lang="en-GB" sz="2000" b="1">
                <a:solidFill>
                  <a:srgbClr val="002060"/>
                </a:solidFill>
                <a:latin typeface="Century Gothic"/>
                <a:ea typeface="Century Gothic"/>
                <a:cs typeface="Century Gothic"/>
                <a:sym typeface="Century Gothic"/>
              </a:rPr>
              <a:t> 2) </a:t>
            </a:r>
            <a:r>
              <a:rPr lang="en-GB" sz="2000">
                <a:solidFill>
                  <a:srgbClr val="002060"/>
                </a:solidFill>
                <a:latin typeface="Century Gothic"/>
                <a:ea typeface="Century Gothic"/>
                <a:cs typeface="Century Gothic"/>
                <a:sym typeface="Century Gothic"/>
              </a:rPr>
              <a:t> _______ un poco al lado del río Urumea los sábados. </a:t>
            </a:r>
            <a:endParaRPr/>
          </a:p>
          <a:p>
            <a:pPr marL="0" marR="0" lvl="0" indent="0" algn="ctr" rtl="0">
              <a:lnSpc>
                <a:spcPct val="120000"/>
              </a:lnSpc>
              <a:spcBef>
                <a:spcPts val="0"/>
              </a:spcBef>
              <a:spcAft>
                <a:spcPts val="0"/>
              </a:spcAft>
              <a:buNone/>
            </a:pPr>
            <a:r>
              <a:rPr lang="en-GB" sz="2000" b="0" i="0" u="none" strike="noStrike" cap="none">
                <a:solidFill>
                  <a:srgbClr val="002060"/>
                </a:solidFill>
                <a:latin typeface="Century Gothic"/>
                <a:ea typeface="Century Gothic"/>
                <a:cs typeface="Century Gothic"/>
                <a:sym typeface="Century Gothic"/>
              </a:rPr>
              <a:t>¿Sabes? En San Sebastián hay un festival muy famoso de música jazz durante la tercera semana de julio. Pues</a:t>
            </a:r>
            <a:r>
              <a:rPr lang="en-GB" sz="2000">
                <a:solidFill>
                  <a:srgbClr val="002060"/>
                </a:solidFill>
                <a:latin typeface="Century Gothic"/>
                <a:ea typeface="Century Gothic"/>
                <a:cs typeface="Century Gothic"/>
                <a:sym typeface="Century Gothic"/>
              </a:rPr>
              <a:t> el lunes cogí el autobús, recogí las entradas y </a:t>
            </a:r>
            <a:r>
              <a:rPr lang="en-GB" sz="2000" b="1">
                <a:solidFill>
                  <a:srgbClr val="002060"/>
                </a:solidFill>
                <a:latin typeface="Century Gothic"/>
                <a:ea typeface="Century Gothic"/>
                <a:cs typeface="Century Gothic"/>
                <a:sym typeface="Century Gothic"/>
              </a:rPr>
              <a:t> 3) </a:t>
            </a:r>
            <a:r>
              <a:rPr lang="en-GB" sz="2000">
                <a:solidFill>
                  <a:srgbClr val="002060"/>
                </a:solidFill>
                <a:latin typeface="Century Gothic"/>
                <a:ea typeface="Century Gothic"/>
                <a:cs typeface="Century Gothic"/>
                <a:sym typeface="Century Gothic"/>
              </a:rPr>
              <a:t>_______ una a Daniel. ¡En un concierto él </a:t>
            </a:r>
            <a:r>
              <a:rPr lang="en-GB" sz="2000" b="1">
                <a:solidFill>
                  <a:srgbClr val="002060"/>
                </a:solidFill>
                <a:latin typeface="Century Gothic"/>
                <a:ea typeface="Century Gothic"/>
                <a:cs typeface="Century Gothic"/>
                <a:sym typeface="Century Gothic"/>
              </a:rPr>
              <a:t> 4) </a:t>
            </a:r>
            <a:r>
              <a:rPr lang="en-GB" sz="2000">
                <a:solidFill>
                  <a:srgbClr val="002060"/>
                </a:solidFill>
                <a:latin typeface="Century Gothic"/>
                <a:ea typeface="Century Gothic"/>
                <a:cs typeface="Century Gothic"/>
                <a:sym typeface="Century Gothic"/>
              </a:rPr>
              <a:t>________ a un artista famoso y yo </a:t>
            </a:r>
            <a:r>
              <a:rPr lang="en-GB" sz="2000" b="1">
                <a:solidFill>
                  <a:srgbClr val="002060"/>
                </a:solidFill>
                <a:latin typeface="Century Gothic"/>
                <a:ea typeface="Century Gothic"/>
                <a:cs typeface="Century Gothic"/>
                <a:sym typeface="Century Gothic"/>
              </a:rPr>
              <a:t> 5) </a:t>
            </a:r>
            <a:r>
              <a:rPr lang="en-GB" sz="2000">
                <a:solidFill>
                  <a:srgbClr val="002060"/>
                </a:solidFill>
                <a:latin typeface="Century Gothic"/>
                <a:ea typeface="Century Gothic"/>
                <a:cs typeface="Century Gothic"/>
                <a:sym typeface="Century Gothic"/>
              </a:rPr>
              <a:t>_______ mi reloj favorito! </a:t>
            </a:r>
            <a:endParaRPr/>
          </a:p>
          <a:p>
            <a:pPr marL="0" marR="0" lvl="0" indent="0" algn="ctr" rtl="0">
              <a:lnSpc>
                <a:spcPct val="120000"/>
              </a:lnSpc>
              <a:spcBef>
                <a:spcPts val="0"/>
              </a:spcBef>
              <a:spcAft>
                <a:spcPts val="0"/>
              </a:spcAft>
              <a:buNone/>
            </a:pPr>
            <a:r>
              <a:rPr lang="en-GB" sz="2000">
                <a:solidFill>
                  <a:srgbClr val="002060"/>
                </a:solidFill>
                <a:latin typeface="Century Gothic"/>
                <a:ea typeface="Century Gothic"/>
                <a:cs typeface="Century Gothic"/>
                <a:sym typeface="Century Gothic"/>
              </a:rPr>
              <a:t>Un día Daniel </a:t>
            </a:r>
            <a:r>
              <a:rPr lang="en-GB" sz="2000" b="1">
                <a:solidFill>
                  <a:srgbClr val="002060"/>
                </a:solidFill>
                <a:latin typeface="Century Gothic"/>
                <a:ea typeface="Century Gothic"/>
                <a:cs typeface="Century Gothic"/>
                <a:sym typeface="Century Gothic"/>
              </a:rPr>
              <a:t> 6) _</a:t>
            </a:r>
            <a:r>
              <a:rPr lang="en-GB" sz="2000">
                <a:solidFill>
                  <a:srgbClr val="002060"/>
                </a:solidFill>
                <a:latin typeface="Century Gothic"/>
                <a:ea typeface="Century Gothic"/>
                <a:cs typeface="Century Gothic"/>
                <a:sym typeface="Century Gothic"/>
              </a:rPr>
              <a:t>_________ un restaurante genial: yo </a:t>
            </a:r>
            <a:r>
              <a:rPr lang="en-GB" sz="2000" b="1">
                <a:solidFill>
                  <a:srgbClr val="002060"/>
                </a:solidFill>
                <a:latin typeface="Century Gothic"/>
                <a:ea typeface="Century Gothic"/>
                <a:cs typeface="Century Gothic"/>
                <a:sym typeface="Century Gothic"/>
              </a:rPr>
              <a:t> </a:t>
            </a:r>
            <a:endParaRPr/>
          </a:p>
          <a:p>
            <a:pPr marL="0" marR="0" lvl="0" indent="0" algn="ctr" rtl="0">
              <a:lnSpc>
                <a:spcPct val="120000"/>
              </a:lnSpc>
              <a:spcBef>
                <a:spcPts val="0"/>
              </a:spcBef>
              <a:spcAft>
                <a:spcPts val="0"/>
              </a:spcAft>
              <a:buNone/>
            </a:pPr>
            <a:r>
              <a:rPr lang="en-GB" sz="2000" b="1">
                <a:solidFill>
                  <a:srgbClr val="002060"/>
                </a:solidFill>
                <a:latin typeface="Century Gothic"/>
                <a:ea typeface="Century Gothic"/>
                <a:cs typeface="Century Gothic"/>
                <a:sym typeface="Century Gothic"/>
              </a:rPr>
              <a:t>7) </a:t>
            </a:r>
            <a:r>
              <a:rPr lang="en-GB" sz="2000">
                <a:solidFill>
                  <a:srgbClr val="002060"/>
                </a:solidFill>
                <a:latin typeface="Century Gothic"/>
                <a:ea typeface="Century Gothic"/>
                <a:cs typeface="Century Gothic"/>
                <a:sym typeface="Century Gothic"/>
              </a:rPr>
              <a:t>_______ unos pintxos de carne y él </a:t>
            </a:r>
            <a:r>
              <a:rPr lang="en-GB" sz="2000" b="1">
                <a:solidFill>
                  <a:srgbClr val="002060"/>
                </a:solidFill>
                <a:latin typeface="Century Gothic"/>
                <a:ea typeface="Century Gothic"/>
                <a:cs typeface="Century Gothic"/>
                <a:sym typeface="Century Gothic"/>
              </a:rPr>
              <a:t> 8) </a:t>
            </a:r>
            <a:r>
              <a:rPr lang="en-GB" sz="2000">
                <a:solidFill>
                  <a:srgbClr val="002060"/>
                </a:solidFill>
                <a:latin typeface="Century Gothic"/>
                <a:ea typeface="Century Gothic"/>
                <a:cs typeface="Century Gothic"/>
                <a:sym typeface="Century Gothic"/>
              </a:rPr>
              <a:t>_______ bacalao.</a:t>
            </a:r>
            <a:endParaRPr sz="2000" b="0" i="0" u="none" strike="noStrike" cap="none">
              <a:solidFill>
                <a:srgbClr val="002060"/>
              </a:solidFill>
              <a:latin typeface="Century Gothic"/>
              <a:ea typeface="Century Gothic"/>
              <a:cs typeface="Century Gothic"/>
              <a:sym typeface="Century Gothic"/>
            </a:endParaRPr>
          </a:p>
        </p:txBody>
      </p:sp>
      <p:pic>
        <p:nvPicPr>
          <p:cNvPr id="289" name="Google Shape;289;p7"/>
          <p:cNvPicPr preferRelativeResize="0"/>
          <p:nvPr/>
        </p:nvPicPr>
        <p:blipFill rotWithShape="1">
          <a:blip r:embed="rId7">
            <a:alphaModFix/>
          </a:blip>
          <a:srcRect/>
          <a:stretch/>
        </p:blipFill>
        <p:spPr>
          <a:xfrm rot="-3716187" flipH="1">
            <a:off x="10804727" y="5285238"/>
            <a:ext cx="1327373" cy="684924"/>
          </a:xfrm>
          <a:prstGeom prst="rect">
            <a:avLst/>
          </a:prstGeom>
          <a:noFill/>
          <a:ln>
            <a:noFill/>
          </a:ln>
        </p:spPr>
      </p:pic>
      <p:pic>
        <p:nvPicPr>
          <p:cNvPr id="290" name="Google Shape;290;p7"/>
          <p:cNvPicPr preferRelativeResize="0"/>
          <p:nvPr/>
        </p:nvPicPr>
        <p:blipFill rotWithShape="1">
          <a:blip r:embed="rId8">
            <a:alphaModFix/>
          </a:blip>
          <a:srcRect/>
          <a:stretch/>
        </p:blipFill>
        <p:spPr>
          <a:xfrm rot="-1199414">
            <a:off x="8395973" y="3674409"/>
            <a:ext cx="1287376" cy="845857"/>
          </a:xfrm>
          <a:prstGeom prst="rect">
            <a:avLst/>
          </a:prstGeom>
          <a:noFill/>
          <a:ln>
            <a:noFill/>
          </a:ln>
        </p:spPr>
      </p:pic>
      <p:sp>
        <p:nvSpPr>
          <p:cNvPr id="291" name="Google Shape;291;p7"/>
          <p:cNvSpPr txBox="1"/>
          <p:nvPr/>
        </p:nvSpPr>
        <p:spPr>
          <a:xfrm>
            <a:off x="2444330" y="1955261"/>
            <a:ext cx="75212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salió</a:t>
            </a:r>
            <a:endParaRPr/>
          </a:p>
        </p:txBody>
      </p:sp>
      <p:sp>
        <p:nvSpPr>
          <p:cNvPr id="292" name="Google Shape;292;p7"/>
          <p:cNvSpPr txBox="1"/>
          <p:nvPr/>
        </p:nvSpPr>
        <p:spPr>
          <a:xfrm>
            <a:off x="5939956" y="2723301"/>
            <a:ext cx="7360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corrí</a:t>
            </a:r>
            <a:endParaRPr/>
          </a:p>
        </p:txBody>
      </p:sp>
      <p:sp>
        <p:nvSpPr>
          <p:cNvPr id="293" name="Google Shape;293;p7"/>
          <p:cNvSpPr txBox="1"/>
          <p:nvPr/>
        </p:nvSpPr>
        <p:spPr>
          <a:xfrm>
            <a:off x="6096000" y="4140532"/>
            <a:ext cx="88998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ofrecí</a:t>
            </a:r>
            <a:endParaRPr/>
          </a:p>
        </p:txBody>
      </p:sp>
      <p:sp>
        <p:nvSpPr>
          <p:cNvPr id="294" name="Google Shape;294;p7"/>
          <p:cNvSpPr txBox="1"/>
          <p:nvPr/>
        </p:nvSpPr>
        <p:spPr>
          <a:xfrm>
            <a:off x="4322994" y="4514780"/>
            <a:ext cx="1217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conoció</a:t>
            </a:r>
            <a:endParaRPr/>
          </a:p>
        </p:txBody>
      </p:sp>
      <p:sp>
        <p:nvSpPr>
          <p:cNvPr id="295" name="Google Shape;295;p7"/>
          <p:cNvSpPr txBox="1"/>
          <p:nvPr/>
        </p:nvSpPr>
        <p:spPr>
          <a:xfrm>
            <a:off x="3351649" y="4880934"/>
            <a:ext cx="8306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perdí</a:t>
            </a:r>
            <a:endParaRPr/>
          </a:p>
        </p:txBody>
      </p:sp>
      <p:sp>
        <p:nvSpPr>
          <p:cNvPr id="296" name="Google Shape;296;p7"/>
          <p:cNvSpPr txBox="1"/>
          <p:nvPr/>
        </p:nvSpPr>
        <p:spPr>
          <a:xfrm>
            <a:off x="3148211" y="5266678"/>
            <a:ext cx="14876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descubrió</a:t>
            </a:r>
            <a:endParaRPr/>
          </a:p>
        </p:txBody>
      </p:sp>
      <p:sp>
        <p:nvSpPr>
          <p:cNvPr id="297" name="Google Shape;297;p7"/>
          <p:cNvSpPr txBox="1"/>
          <p:nvPr/>
        </p:nvSpPr>
        <p:spPr>
          <a:xfrm>
            <a:off x="1217539" y="5627700"/>
            <a:ext cx="8130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comí</a:t>
            </a:r>
            <a:endParaRPr/>
          </a:p>
        </p:txBody>
      </p:sp>
      <p:sp>
        <p:nvSpPr>
          <p:cNvPr id="298" name="Google Shape;298;p7"/>
          <p:cNvSpPr txBox="1"/>
          <p:nvPr/>
        </p:nvSpPr>
        <p:spPr>
          <a:xfrm>
            <a:off x="5753504" y="5612240"/>
            <a:ext cx="9765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F66400"/>
                </a:solidFill>
                <a:latin typeface="Century Gothic"/>
                <a:ea typeface="Century Gothic"/>
                <a:cs typeface="Century Gothic"/>
                <a:sym typeface="Century Gothic"/>
              </a:rPr>
              <a:t>comió</a:t>
            </a:r>
            <a:endParaRPr/>
          </a:p>
        </p:txBody>
      </p:sp>
      <p:grpSp>
        <p:nvGrpSpPr>
          <p:cNvPr id="299" name="Google Shape;299;p7"/>
          <p:cNvGrpSpPr/>
          <p:nvPr/>
        </p:nvGrpSpPr>
        <p:grpSpPr>
          <a:xfrm>
            <a:off x="1911911" y="1311628"/>
            <a:ext cx="5544424" cy="3052299"/>
            <a:chOff x="1933395" y="1330863"/>
            <a:chExt cx="5544424" cy="3052299"/>
          </a:xfrm>
        </p:grpSpPr>
        <p:sp>
          <p:nvSpPr>
            <p:cNvPr id="300" name="Google Shape;300;p7"/>
            <p:cNvSpPr/>
            <p:nvPr/>
          </p:nvSpPr>
          <p:spPr>
            <a:xfrm>
              <a:off x="1933395" y="1330863"/>
              <a:ext cx="5544424" cy="3052299"/>
            </a:xfrm>
            <a:prstGeom prst="wedgeRoundRectCallout">
              <a:avLst>
                <a:gd name="adj1" fmla="val 80828"/>
                <a:gd name="adj2" fmla="val -15301"/>
                <a:gd name="adj3" fmla="val 16667"/>
              </a:avLst>
            </a:prstGeom>
            <a:solidFill>
              <a:srgbClr val="E1EFD8"/>
            </a:solidFill>
            <a:ln w="25400" cap="flat" cmpd="sng">
              <a:solidFill>
                <a:srgbClr val="42719B"/>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Los pintxos y el bacalao son dos platos típicos del País Vasco:</a:t>
              </a:r>
              <a:endParaRPr/>
            </a:p>
            <a:p>
              <a:pPr marL="0" marR="0" lvl="0" indent="0" algn="ctr" rtl="0">
                <a:spcBef>
                  <a:spcPts val="0"/>
                </a:spcBef>
                <a:spcAft>
                  <a:spcPts val="0"/>
                </a:spcAft>
                <a:buNone/>
              </a:pPr>
              <a:endParaRPr sz="2200">
                <a:solidFill>
                  <a:srgbClr val="002060"/>
                </a:solidFill>
                <a:latin typeface="Century Gothic"/>
                <a:ea typeface="Century Gothic"/>
                <a:cs typeface="Century Gothic"/>
                <a:sym typeface="Century Gothic"/>
              </a:endParaRPr>
            </a:p>
          </p:txBody>
        </p:sp>
        <p:pic>
          <p:nvPicPr>
            <p:cNvPr id="301" name="Google Shape;301;p7"/>
            <p:cNvPicPr preferRelativeResize="0"/>
            <p:nvPr/>
          </p:nvPicPr>
          <p:blipFill rotWithShape="1">
            <a:blip r:embed="rId9">
              <a:alphaModFix/>
            </a:blip>
            <a:srcRect/>
            <a:stretch/>
          </p:blipFill>
          <p:spPr>
            <a:xfrm>
              <a:off x="2297829" y="2335662"/>
              <a:ext cx="2103451" cy="1804449"/>
            </a:xfrm>
            <a:prstGeom prst="rect">
              <a:avLst/>
            </a:prstGeom>
            <a:noFill/>
            <a:ln>
              <a:noFill/>
            </a:ln>
          </p:spPr>
        </p:pic>
        <p:sp>
          <p:nvSpPr>
            <p:cNvPr id="302" name="Google Shape;302;p7"/>
            <p:cNvSpPr txBox="1"/>
            <p:nvPr/>
          </p:nvSpPr>
          <p:spPr>
            <a:xfrm>
              <a:off x="2775773" y="3767558"/>
              <a:ext cx="110318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highlight>
                    <a:srgbClr val="FBF0D5"/>
                  </a:highlight>
                  <a:latin typeface="Century Gothic"/>
                  <a:ea typeface="Century Gothic"/>
                  <a:cs typeface="Century Gothic"/>
                  <a:sym typeface="Century Gothic"/>
                </a:rPr>
                <a:t>Pintxos</a:t>
              </a:r>
              <a:endParaRPr/>
            </a:p>
          </p:txBody>
        </p:sp>
        <p:pic>
          <p:nvPicPr>
            <p:cNvPr id="303" name="Google Shape;303;p7"/>
            <p:cNvPicPr preferRelativeResize="0"/>
            <p:nvPr/>
          </p:nvPicPr>
          <p:blipFill rotWithShape="1">
            <a:blip r:embed="rId10">
              <a:alphaModFix/>
            </a:blip>
            <a:srcRect/>
            <a:stretch/>
          </p:blipFill>
          <p:spPr>
            <a:xfrm>
              <a:off x="4459827" y="2335662"/>
              <a:ext cx="2899676" cy="1804449"/>
            </a:xfrm>
            <a:prstGeom prst="rect">
              <a:avLst/>
            </a:prstGeom>
            <a:noFill/>
            <a:ln>
              <a:noFill/>
            </a:ln>
          </p:spPr>
        </p:pic>
        <p:sp>
          <p:nvSpPr>
            <p:cNvPr id="304" name="Google Shape;304;p7"/>
            <p:cNvSpPr txBox="1"/>
            <p:nvPr/>
          </p:nvSpPr>
          <p:spPr>
            <a:xfrm>
              <a:off x="4811453" y="3767559"/>
              <a:ext cx="219483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highlight>
                    <a:srgbClr val="FBF0D5"/>
                  </a:highlight>
                  <a:latin typeface="Century Gothic"/>
                  <a:ea typeface="Century Gothic"/>
                  <a:cs typeface="Century Gothic"/>
                  <a:sym typeface="Century Gothic"/>
                </a:rPr>
                <a:t>Bacalao (</a:t>
              </a:r>
              <a:r>
                <a:rPr lang="en-GB" sz="2200" i="1">
                  <a:solidFill>
                    <a:srgbClr val="002060"/>
                  </a:solidFill>
                  <a:highlight>
                    <a:srgbClr val="FBF0D5"/>
                  </a:highlight>
                  <a:latin typeface="Century Gothic"/>
                  <a:ea typeface="Century Gothic"/>
                  <a:cs typeface="Century Gothic"/>
                  <a:sym typeface="Century Gothic"/>
                </a:rPr>
                <a:t>cod</a:t>
              </a:r>
              <a:r>
                <a:rPr lang="en-GB" sz="2200">
                  <a:solidFill>
                    <a:srgbClr val="002060"/>
                  </a:solidFill>
                  <a:highlight>
                    <a:srgbClr val="FBF0D5"/>
                  </a:highlight>
                  <a:latin typeface="Century Gothic"/>
                  <a:ea typeface="Century Gothic"/>
                  <a:cs typeface="Century Gothic"/>
                  <a:sym typeface="Century Gothic"/>
                </a:rPr>
                <a:t>)</a:t>
              </a:r>
              <a:endParaRPr/>
            </a:p>
          </p:txBody>
        </p:sp>
      </p:grpSp>
      <p:pic>
        <p:nvPicPr>
          <p:cNvPr id="2" name="En julio decidí pasar tiempo...wav" descr="En julio decidí pasar tiempo...wav">
            <a:hlinkClick r:id="" action="ppaction://media"/>
            <a:extLst>
              <a:ext uri="{FF2B5EF4-FFF2-40B4-BE49-F238E27FC236}">
                <a16:creationId xmlns:a16="http://schemas.microsoft.com/office/drawing/2014/main" id="{278818D3-4261-BF4D-8A0F-B7DBD7AAF74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7365" y="30785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2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12" name="Google Shape;312;p8"/>
          <p:cNvSpPr txBox="1">
            <a:spLocks noGrp="1"/>
          </p:cNvSpPr>
          <p:nvPr>
            <p:ph type="title"/>
          </p:nvPr>
        </p:nvSpPr>
        <p:spPr>
          <a:xfrm>
            <a:off x="-33793" y="25508"/>
            <a:ext cx="529273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a:solidFill>
                  <a:schemeClr val="lt1"/>
                </a:solidFill>
                <a:latin typeface="Century Gothic"/>
                <a:ea typeface="Century Gothic"/>
                <a:cs typeface="Century Gothic"/>
                <a:sym typeface="Century Gothic"/>
              </a:rPr>
              <a:t>El uso de los acentos</a:t>
            </a:r>
            <a:endParaRPr sz="3600"/>
          </a:p>
        </p:txBody>
      </p:sp>
      <p:sp>
        <p:nvSpPr>
          <p:cNvPr id="313" name="Google Shape;313;p8"/>
          <p:cNvSpPr txBox="1"/>
          <p:nvPr/>
        </p:nvSpPr>
        <p:spPr>
          <a:xfrm>
            <a:off x="184463" y="1604458"/>
            <a:ext cx="1136136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Remember:</a:t>
            </a:r>
            <a:endParaRPr/>
          </a:p>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Remember, if the stress falls on the </a:t>
            </a:r>
            <a:r>
              <a:rPr lang="en-GB" sz="2400" b="1" i="1">
                <a:solidFill>
                  <a:srgbClr val="002060"/>
                </a:solidFill>
                <a:latin typeface="Century Gothic"/>
                <a:ea typeface="Century Gothic"/>
                <a:cs typeface="Century Gothic"/>
                <a:sym typeface="Century Gothic"/>
              </a:rPr>
              <a:t>final</a:t>
            </a:r>
            <a:r>
              <a:rPr lang="en-GB" sz="2400">
                <a:solidFill>
                  <a:srgbClr val="002060"/>
                </a:solidFill>
                <a:latin typeface="Century Gothic"/>
                <a:ea typeface="Century Gothic"/>
                <a:cs typeface="Century Gothic"/>
                <a:sym typeface="Century Gothic"/>
              </a:rPr>
              <a:t> syllable, and the word ends in any consonant except ‘___’ or ‘___’, there is no written accent.</a:t>
            </a:r>
            <a:endParaRPr sz="2400" i="0" u="none" strike="noStrike" cap="none">
              <a:solidFill>
                <a:srgbClr val="002060"/>
              </a:solidFill>
              <a:latin typeface="Century Gothic"/>
              <a:ea typeface="Century Gothic"/>
              <a:cs typeface="Century Gothic"/>
              <a:sym typeface="Century Gothic"/>
            </a:endParaRPr>
          </a:p>
        </p:txBody>
      </p:sp>
      <p:sp>
        <p:nvSpPr>
          <p:cNvPr id="314" name="Google Shape;314;p8"/>
          <p:cNvSpPr txBox="1"/>
          <p:nvPr/>
        </p:nvSpPr>
        <p:spPr>
          <a:xfrm>
            <a:off x="3235678" y="2324260"/>
            <a:ext cx="5971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n</a:t>
            </a:r>
            <a:endParaRPr/>
          </a:p>
        </p:txBody>
      </p:sp>
      <p:sp>
        <p:nvSpPr>
          <p:cNvPr id="315" name="Google Shape;315;p8"/>
          <p:cNvSpPr txBox="1"/>
          <p:nvPr/>
        </p:nvSpPr>
        <p:spPr>
          <a:xfrm>
            <a:off x="4363275" y="2328509"/>
            <a:ext cx="5971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66400"/>
                </a:solidFill>
                <a:latin typeface="Century Gothic"/>
                <a:ea typeface="Century Gothic"/>
                <a:cs typeface="Century Gothic"/>
                <a:sym typeface="Century Gothic"/>
              </a:rPr>
              <a:t>s</a:t>
            </a:r>
            <a:endParaRPr/>
          </a:p>
        </p:txBody>
      </p:sp>
      <p:sp>
        <p:nvSpPr>
          <p:cNvPr id="316" name="Google Shape;316;p8"/>
          <p:cNvSpPr txBox="1"/>
          <p:nvPr/>
        </p:nvSpPr>
        <p:spPr>
          <a:xfrm>
            <a:off x="184463" y="3245254"/>
            <a:ext cx="113613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Por ejemplo:</a:t>
            </a:r>
            <a:endParaRPr sz="2400" i="0" u="none" strike="noStrike" cap="none">
              <a:solidFill>
                <a:srgbClr val="002060"/>
              </a:solidFill>
              <a:latin typeface="Century Gothic"/>
              <a:ea typeface="Century Gothic"/>
              <a:cs typeface="Century Gothic"/>
              <a:sym typeface="Century Gothic"/>
            </a:endParaRPr>
          </a:p>
        </p:txBody>
      </p:sp>
      <p:sp>
        <p:nvSpPr>
          <p:cNvPr id="317" name="Google Shape;317;p8"/>
          <p:cNvSpPr txBox="1"/>
          <p:nvPr/>
        </p:nvSpPr>
        <p:spPr>
          <a:xfrm>
            <a:off x="3500092"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estació</a:t>
            </a:r>
            <a:r>
              <a:rPr lang="en-GB" sz="2400" b="1">
                <a:solidFill>
                  <a:srgbClr val="002060"/>
                </a:solidFill>
                <a:latin typeface="Century Gothic"/>
                <a:ea typeface="Century Gothic"/>
                <a:cs typeface="Century Gothic"/>
                <a:sym typeface="Century Gothic"/>
              </a:rPr>
              <a:t>n</a:t>
            </a:r>
            <a:endParaRPr sz="2400" b="1" i="0" u="none" strike="noStrike" cap="none">
              <a:solidFill>
                <a:srgbClr val="002060"/>
              </a:solidFill>
              <a:latin typeface="Century Gothic"/>
              <a:ea typeface="Century Gothic"/>
              <a:cs typeface="Century Gothic"/>
              <a:sym typeface="Century Gothic"/>
            </a:endParaRPr>
          </a:p>
        </p:txBody>
      </p:sp>
      <p:sp>
        <p:nvSpPr>
          <p:cNvPr id="318" name="Google Shape;318;p8"/>
          <p:cNvSpPr txBox="1"/>
          <p:nvPr/>
        </p:nvSpPr>
        <p:spPr>
          <a:xfrm>
            <a:off x="3500092"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despué</a:t>
            </a:r>
            <a:r>
              <a:rPr lang="en-GB" sz="2400" b="1">
                <a:solidFill>
                  <a:srgbClr val="002060"/>
                </a:solidFill>
                <a:latin typeface="Century Gothic"/>
                <a:ea typeface="Century Gothic"/>
                <a:cs typeface="Century Gothic"/>
                <a:sym typeface="Century Gothic"/>
              </a:rPr>
              <a:t>s</a:t>
            </a:r>
            <a:endParaRPr sz="2400" b="1" i="0" u="none" strike="noStrike" cap="none">
              <a:solidFill>
                <a:srgbClr val="002060"/>
              </a:solidFill>
              <a:latin typeface="Century Gothic"/>
              <a:ea typeface="Century Gothic"/>
              <a:cs typeface="Century Gothic"/>
              <a:sym typeface="Century Gothic"/>
            </a:endParaRPr>
          </a:p>
        </p:txBody>
      </p:sp>
      <p:sp>
        <p:nvSpPr>
          <p:cNvPr id="319" name="Google Shape;319;p8"/>
          <p:cNvSpPr/>
          <p:nvPr/>
        </p:nvSpPr>
        <p:spPr>
          <a:xfrm>
            <a:off x="4363275" y="4637674"/>
            <a:ext cx="4648378" cy="906951"/>
          </a:xfrm>
          <a:prstGeom prst="wedgeRoundRectCallout">
            <a:avLst>
              <a:gd name="adj1" fmla="val -37768"/>
              <a:gd name="adj2" fmla="val -67624"/>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Estas palabras terminan en ‘n’ y ‘s’ y tienen énfasis en la última sílaba. Necesitan tilde.</a:t>
            </a:r>
            <a:endParaRPr/>
          </a:p>
        </p:txBody>
      </p:sp>
      <p:sp>
        <p:nvSpPr>
          <p:cNvPr id="320" name="Google Shape;320;p8"/>
          <p:cNvSpPr txBox="1"/>
          <p:nvPr/>
        </p:nvSpPr>
        <p:spPr>
          <a:xfrm>
            <a:off x="184463" y="3605319"/>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habla</a:t>
            </a:r>
            <a:r>
              <a:rPr lang="en-GB" sz="2400" b="1">
                <a:solidFill>
                  <a:srgbClr val="002060"/>
                </a:solidFill>
                <a:latin typeface="Century Gothic"/>
                <a:ea typeface="Century Gothic"/>
                <a:cs typeface="Century Gothic"/>
                <a:sym typeface="Century Gothic"/>
              </a:rPr>
              <a:t>r</a:t>
            </a:r>
            <a:endParaRPr sz="2400" b="1" i="0" u="none" strike="noStrike" cap="none">
              <a:solidFill>
                <a:srgbClr val="002060"/>
              </a:solidFill>
              <a:latin typeface="Century Gothic"/>
              <a:ea typeface="Century Gothic"/>
              <a:cs typeface="Century Gothic"/>
              <a:sym typeface="Century Gothic"/>
            </a:endParaRPr>
          </a:p>
        </p:txBody>
      </p:sp>
      <p:sp>
        <p:nvSpPr>
          <p:cNvPr id="321" name="Google Shape;321;p8"/>
          <p:cNvSpPr txBox="1"/>
          <p:nvPr/>
        </p:nvSpPr>
        <p:spPr>
          <a:xfrm>
            <a:off x="184463" y="4045786"/>
            <a:ext cx="1707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activida</a:t>
            </a:r>
            <a:r>
              <a:rPr lang="en-GB" sz="2400" b="1">
                <a:solidFill>
                  <a:srgbClr val="002060"/>
                </a:solidFill>
                <a:latin typeface="Century Gothic"/>
                <a:ea typeface="Century Gothic"/>
                <a:cs typeface="Century Gothic"/>
                <a:sym typeface="Century Gothic"/>
              </a:rPr>
              <a:t>d</a:t>
            </a:r>
            <a:endParaRPr sz="2400" b="1" i="0" u="none" strike="noStrike" cap="none">
              <a:solidFill>
                <a:srgbClr val="002060"/>
              </a:solidFill>
              <a:latin typeface="Century Gothic"/>
              <a:ea typeface="Century Gothic"/>
              <a:cs typeface="Century Gothic"/>
              <a:sym typeface="Century Gothic"/>
            </a:endParaRPr>
          </a:p>
        </p:txBody>
      </p:sp>
      <p:sp>
        <p:nvSpPr>
          <p:cNvPr id="322" name="Google Shape;322;p8"/>
          <p:cNvSpPr/>
          <p:nvPr/>
        </p:nvSpPr>
        <p:spPr>
          <a:xfrm>
            <a:off x="308432" y="4695900"/>
            <a:ext cx="3225800" cy="906951"/>
          </a:xfrm>
          <a:prstGeom prst="wedgeRoundRectCallout">
            <a:avLst>
              <a:gd name="adj1" fmla="val -22015"/>
              <a:gd name="adj2" fmla="val -69424"/>
              <a:gd name="adj3"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002060"/>
                </a:solidFill>
                <a:latin typeface="Century Gothic"/>
                <a:ea typeface="Century Gothic"/>
                <a:cs typeface="Century Gothic"/>
                <a:sym typeface="Century Gothic"/>
              </a:rPr>
              <a:t>Estas palabras </a:t>
            </a:r>
            <a:r>
              <a:rPr lang="en-GB" sz="2000" b="1">
                <a:solidFill>
                  <a:srgbClr val="002060"/>
                </a:solidFill>
                <a:latin typeface="Century Gothic"/>
                <a:ea typeface="Century Gothic"/>
                <a:cs typeface="Century Gothic"/>
                <a:sym typeface="Century Gothic"/>
              </a:rPr>
              <a:t>no</a:t>
            </a:r>
            <a:r>
              <a:rPr lang="en-GB" sz="2000">
                <a:solidFill>
                  <a:srgbClr val="002060"/>
                </a:solidFill>
                <a:latin typeface="Century Gothic"/>
                <a:ea typeface="Century Gothic"/>
                <a:cs typeface="Century Gothic"/>
                <a:sym typeface="Century Gothic"/>
              </a:rPr>
              <a:t> necesitan tilde.</a:t>
            </a:r>
            <a:endParaRPr/>
          </a:p>
        </p:txBody>
      </p:sp>
      <p:sp>
        <p:nvSpPr>
          <p:cNvPr id="323" name="Google Shape;323;p8"/>
          <p:cNvSpPr/>
          <p:nvPr/>
        </p:nvSpPr>
        <p:spPr>
          <a:xfrm>
            <a:off x="10477500" y="258166"/>
            <a:ext cx="14506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fonética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9"/>
          <p:cNvSpPr/>
          <p:nvPr/>
        </p:nvSpPr>
        <p:spPr>
          <a:xfrm>
            <a:off x="10477500" y="258166"/>
            <a:ext cx="14506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sz="1400" b="0" i="0" u="none" strike="noStrike" cap="none">
              <a:solidFill>
                <a:srgbClr val="000000"/>
              </a:solidFill>
              <a:latin typeface="Arial"/>
              <a:ea typeface="Arial"/>
              <a:cs typeface="Arial"/>
              <a:sym typeface="Arial"/>
            </a:endParaRPr>
          </a:p>
        </p:txBody>
      </p:sp>
      <p:pic>
        <p:nvPicPr>
          <p:cNvPr id="330" name="Google Shape;330;p9" descr="background rectangle"/>
          <p:cNvPicPr preferRelativeResize="0"/>
          <p:nvPr/>
        </p:nvPicPr>
        <p:blipFill rotWithShape="1">
          <a:blip r:embed="rId3">
            <a:alphaModFix/>
          </a:blip>
          <a:srcRect/>
          <a:stretch/>
        </p:blipFill>
        <p:spPr>
          <a:xfrm>
            <a:off x="-1" y="296863"/>
            <a:ext cx="4960384" cy="867128"/>
          </a:xfrm>
          <a:prstGeom prst="rect">
            <a:avLst/>
          </a:prstGeom>
          <a:noFill/>
          <a:ln>
            <a:noFill/>
          </a:ln>
        </p:spPr>
      </p:pic>
      <p:sp>
        <p:nvSpPr>
          <p:cNvPr id="331" name="Google Shape;331;p9"/>
          <p:cNvSpPr txBox="1">
            <a:spLocks noGrp="1"/>
          </p:cNvSpPr>
          <p:nvPr>
            <p:ph type="title"/>
          </p:nvPr>
        </p:nvSpPr>
        <p:spPr>
          <a:xfrm>
            <a:off x="-33793" y="25508"/>
            <a:ext cx="43520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a:solidFill>
                  <a:schemeClr val="lt1"/>
                </a:solidFill>
                <a:latin typeface="Century Gothic"/>
                <a:ea typeface="Century Gothic"/>
                <a:cs typeface="Century Gothic"/>
                <a:sym typeface="Century Gothic"/>
              </a:rPr>
              <a:t>El Festival de Jazz</a:t>
            </a:r>
            <a:endParaRPr sz="3600"/>
          </a:p>
        </p:txBody>
      </p:sp>
      <p:sp>
        <p:nvSpPr>
          <p:cNvPr id="332" name="Google Shape;332;p9"/>
          <p:cNvSpPr txBox="1"/>
          <p:nvPr/>
        </p:nvSpPr>
        <p:spPr>
          <a:xfrm>
            <a:off x="288305" y="2641593"/>
            <a:ext cx="11922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Luego escucha otra vez y completa las frases. ¿Qué palabras necesitan tilde?</a:t>
            </a:r>
            <a:endParaRPr sz="2400">
              <a:solidFill>
                <a:srgbClr val="002060"/>
              </a:solidFill>
              <a:latin typeface="Century Gothic"/>
              <a:ea typeface="Century Gothic"/>
              <a:cs typeface="Century Gothic"/>
              <a:sym typeface="Century Gothic"/>
            </a:endParaRPr>
          </a:p>
        </p:txBody>
      </p:sp>
      <p:sp>
        <p:nvSpPr>
          <p:cNvPr id="333" name="Google Shape;333;p9"/>
          <p:cNvSpPr txBox="1"/>
          <p:nvPr/>
        </p:nvSpPr>
        <p:spPr>
          <a:xfrm>
            <a:off x="1028022" y="3317510"/>
            <a:ext cx="740459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El ________ de jazz de San __________ es muy antiguo.</a:t>
            </a:r>
            <a:endParaRPr/>
          </a:p>
        </p:txBody>
      </p:sp>
      <p:sp>
        <p:nvSpPr>
          <p:cNvPr id="334" name="Google Shape;334;p9"/>
          <p:cNvSpPr txBox="1"/>
          <p:nvPr/>
        </p:nvSpPr>
        <p:spPr>
          <a:xfrm>
            <a:off x="1028022" y="4413976"/>
            <a:ext cx="996138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Cada ___________ viene a la playa para ver la __________ frente al mar. </a:t>
            </a:r>
            <a:endParaRPr/>
          </a:p>
        </p:txBody>
      </p:sp>
      <p:sp>
        <p:nvSpPr>
          <p:cNvPr id="335" name="Google Shape;335;p9"/>
          <p:cNvSpPr txBox="1"/>
          <p:nvPr/>
        </p:nvSpPr>
        <p:spPr>
          <a:xfrm>
            <a:off x="1028022" y="5510444"/>
            <a:ext cx="805701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_____ puedes __________ música nueva en cada ________.</a:t>
            </a:r>
            <a:endParaRPr/>
          </a:p>
        </p:txBody>
      </p:sp>
      <p:sp>
        <p:nvSpPr>
          <p:cNvPr id="336" name="Google Shape;336;p9"/>
          <p:cNvSpPr txBox="1"/>
          <p:nvPr/>
        </p:nvSpPr>
        <p:spPr>
          <a:xfrm>
            <a:off x="1028022" y="3865743"/>
            <a:ext cx="98475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Es una __________ ________ con una ______________ de buena ________ .</a:t>
            </a:r>
            <a:endParaRPr/>
          </a:p>
        </p:txBody>
      </p:sp>
      <p:sp>
        <p:nvSpPr>
          <p:cNvPr id="337" name="Google Shape;337;p9"/>
          <p:cNvSpPr txBox="1"/>
          <p:nvPr/>
        </p:nvSpPr>
        <p:spPr>
          <a:xfrm>
            <a:off x="1028022" y="4962210"/>
            <a:ext cx="809388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rgbClr val="002060"/>
                </a:solidFill>
                <a:latin typeface="Century Gothic"/>
                <a:ea typeface="Century Gothic"/>
                <a:cs typeface="Century Gothic"/>
                <a:sym typeface="Century Gothic"/>
              </a:rPr>
              <a:t>El año pasado un artista _______ una ________ en ________.</a:t>
            </a:r>
            <a:endParaRPr/>
          </a:p>
        </p:txBody>
      </p:sp>
      <p:sp>
        <p:nvSpPr>
          <p:cNvPr id="338" name="Google Shape;338;p9">
            <a:hlinkClick r:id="" action="ppaction://noaction">
              <a:snd r:embed="rId4" name="El festival de jazz de San Sebastia%CC%81n es muy antiguo.wav"/>
            </a:hlinkClick>
          </p:cNvPr>
          <p:cNvSpPr/>
          <p:nvPr/>
        </p:nvSpPr>
        <p:spPr>
          <a:xfrm>
            <a:off x="371784" y="330951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339" name="Google Shape;339;p9">
            <a:hlinkClick r:id="" action="ppaction://noaction">
              <a:snd r:embed="rId5" name="Es una actividad cultural con una programacio%CC%81n de buena calidad.wav"/>
            </a:hlinkClick>
          </p:cNvPr>
          <p:cNvSpPr/>
          <p:nvPr/>
        </p:nvSpPr>
        <p:spPr>
          <a:xfrm>
            <a:off x="371784" y="387103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340" name="Google Shape;340;p9">
            <a:hlinkClick r:id="" action="ppaction://noaction">
              <a:snd r:embed="rId6" name="Cada espectador viene a la playa para ver la actuacio%CC%81n frente al mar.wav"/>
            </a:hlinkClick>
          </p:cNvPr>
          <p:cNvSpPr/>
          <p:nvPr/>
        </p:nvSpPr>
        <p:spPr>
          <a:xfrm>
            <a:off x="371784" y="443255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a:p>
        </p:txBody>
      </p:sp>
      <p:sp>
        <p:nvSpPr>
          <p:cNvPr id="341" name="Google Shape;341;p9">
            <a:hlinkClick r:id="" action="ppaction://noaction">
              <a:snd r:embed="rId7" name="El an%CC%83o pasado un artista canto%CC%81 una cancio%CC%81n en alema%CC%81n.wav"/>
            </a:hlinkClick>
          </p:cNvPr>
          <p:cNvSpPr/>
          <p:nvPr/>
        </p:nvSpPr>
        <p:spPr>
          <a:xfrm>
            <a:off x="371784" y="499407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4</a:t>
            </a:r>
            <a:endParaRPr/>
          </a:p>
        </p:txBody>
      </p:sp>
      <p:sp>
        <p:nvSpPr>
          <p:cNvPr id="342" name="Google Shape;342;p9">
            <a:hlinkClick r:id="" action="ppaction://noaction">
              <a:snd r:embed="rId8" name="Aqui%CC%81 puedes descubrir mu%CC%81sica nueva en cada edicio%CC%81n.wav"/>
            </a:hlinkClick>
          </p:cNvPr>
          <p:cNvSpPr/>
          <p:nvPr/>
        </p:nvSpPr>
        <p:spPr>
          <a:xfrm>
            <a:off x="371784" y="555559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25400" cap="flat" cmpd="sng">
            <a:solidFill>
              <a:srgbClr val="42719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5</a:t>
            </a:r>
            <a:endParaRPr/>
          </a:p>
        </p:txBody>
      </p:sp>
      <p:sp>
        <p:nvSpPr>
          <p:cNvPr id="343" name="Google Shape;343;p9"/>
          <p:cNvSpPr txBox="1"/>
          <p:nvPr/>
        </p:nvSpPr>
        <p:spPr>
          <a:xfrm>
            <a:off x="1407137" y="3309513"/>
            <a:ext cx="113204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festival</a:t>
            </a:r>
            <a:endParaRPr/>
          </a:p>
        </p:txBody>
      </p:sp>
      <p:sp>
        <p:nvSpPr>
          <p:cNvPr id="344" name="Google Shape;344;p9"/>
          <p:cNvSpPr txBox="1"/>
          <p:nvPr/>
        </p:nvSpPr>
        <p:spPr>
          <a:xfrm>
            <a:off x="4594825" y="3297975"/>
            <a:ext cx="151676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Sebastián</a:t>
            </a:r>
            <a:endParaRPr/>
          </a:p>
        </p:txBody>
      </p:sp>
      <p:sp>
        <p:nvSpPr>
          <p:cNvPr id="345" name="Google Shape;345;p9"/>
          <p:cNvSpPr txBox="1"/>
          <p:nvPr/>
        </p:nvSpPr>
        <p:spPr>
          <a:xfrm>
            <a:off x="2043851" y="3857996"/>
            <a:ext cx="14879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actividad</a:t>
            </a:r>
            <a:endParaRPr/>
          </a:p>
        </p:txBody>
      </p:sp>
      <p:sp>
        <p:nvSpPr>
          <p:cNvPr id="346" name="Google Shape;346;p9"/>
          <p:cNvSpPr txBox="1"/>
          <p:nvPr/>
        </p:nvSpPr>
        <p:spPr>
          <a:xfrm>
            <a:off x="3503269" y="3858246"/>
            <a:ext cx="129540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cultural</a:t>
            </a:r>
            <a:endParaRPr/>
          </a:p>
        </p:txBody>
      </p:sp>
      <p:sp>
        <p:nvSpPr>
          <p:cNvPr id="347" name="Google Shape;347;p9"/>
          <p:cNvSpPr txBox="1"/>
          <p:nvPr/>
        </p:nvSpPr>
        <p:spPr>
          <a:xfrm>
            <a:off x="1901931" y="4394659"/>
            <a:ext cx="199726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espectador</a:t>
            </a:r>
            <a:endParaRPr/>
          </a:p>
        </p:txBody>
      </p:sp>
      <p:sp>
        <p:nvSpPr>
          <p:cNvPr id="348" name="Google Shape;348;p9"/>
          <p:cNvSpPr txBox="1"/>
          <p:nvPr/>
        </p:nvSpPr>
        <p:spPr>
          <a:xfrm>
            <a:off x="7311873" y="4399149"/>
            <a:ext cx="199726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actuación</a:t>
            </a:r>
            <a:endParaRPr/>
          </a:p>
        </p:txBody>
      </p:sp>
      <p:sp>
        <p:nvSpPr>
          <p:cNvPr id="349" name="Google Shape;349;p9"/>
          <p:cNvSpPr txBox="1"/>
          <p:nvPr/>
        </p:nvSpPr>
        <p:spPr>
          <a:xfrm>
            <a:off x="4480628" y="4946399"/>
            <a:ext cx="140348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cantó</a:t>
            </a:r>
            <a:endParaRPr/>
          </a:p>
        </p:txBody>
      </p:sp>
      <p:sp>
        <p:nvSpPr>
          <p:cNvPr id="350" name="Google Shape;350;p9"/>
          <p:cNvSpPr txBox="1"/>
          <p:nvPr/>
        </p:nvSpPr>
        <p:spPr>
          <a:xfrm>
            <a:off x="6014446" y="4942918"/>
            <a:ext cx="14917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canción</a:t>
            </a:r>
            <a:endParaRPr/>
          </a:p>
        </p:txBody>
      </p:sp>
      <p:sp>
        <p:nvSpPr>
          <p:cNvPr id="351" name="Google Shape;351;p9"/>
          <p:cNvSpPr txBox="1"/>
          <p:nvPr/>
        </p:nvSpPr>
        <p:spPr>
          <a:xfrm>
            <a:off x="7686729" y="4938265"/>
            <a:ext cx="149176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alemán</a:t>
            </a:r>
            <a:endParaRPr/>
          </a:p>
        </p:txBody>
      </p:sp>
      <p:sp>
        <p:nvSpPr>
          <p:cNvPr id="352" name="Google Shape;352;p9"/>
          <p:cNvSpPr txBox="1"/>
          <p:nvPr/>
        </p:nvSpPr>
        <p:spPr>
          <a:xfrm>
            <a:off x="724566" y="5517702"/>
            <a:ext cx="149176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Aquí</a:t>
            </a:r>
            <a:endParaRPr/>
          </a:p>
        </p:txBody>
      </p:sp>
      <p:sp>
        <p:nvSpPr>
          <p:cNvPr id="353" name="Google Shape;353;p9"/>
          <p:cNvSpPr txBox="1"/>
          <p:nvPr/>
        </p:nvSpPr>
        <p:spPr>
          <a:xfrm>
            <a:off x="2857942" y="5494633"/>
            <a:ext cx="170017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descubrir</a:t>
            </a:r>
            <a:endParaRPr/>
          </a:p>
        </p:txBody>
      </p:sp>
      <p:pic>
        <p:nvPicPr>
          <p:cNvPr id="354" name="Google Shape;354;p9"/>
          <p:cNvPicPr preferRelativeResize="0"/>
          <p:nvPr/>
        </p:nvPicPr>
        <p:blipFill rotWithShape="1">
          <a:blip r:embed="rId9">
            <a:alphaModFix/>
          </a:blip>
          <a:srcRect/>
          <a:stretch/>
        </p:blipFill>
        <p:spPr>
          <a:xfrm>
            <a:off x="4994175" y="147398"/>
            <a:ext cx="2178146" cy="1457060"/>
          </a:xfrm>
          <a:prstGeom prst="rect">
            <a:avLst/>
          </a:prstGeom>
          <a:noFill/>
          <a:ln>
            <a:noFill/>
          </a:ln>
        </p:spPr>
      </p:pic>
      <p:pic>
        <p:nvPicPr>
          <p:cNvPr id="355" name="Google Shape;355;p9" descr="Una multitud de gente&#10;&#10;Descripción generada automáticamente"/>
          <p:cNvPicPr preferRelativeResize="0"/>
          <p:nvPr/>
        </p:nvPicPr>
        <p:blipFill rotWithShape="1">
          <a:blip r:embed="rId10">
            <a:alphaModFix/>
          </a:blip>
          <a:srcRect/>
          <a:stretch/>
        </p:blipFill>
        <p:spPr>
          <a:xfrm>
            <a:off x="8029199" y="152361"/>
            <a:ext cx="2178146" cy="1452097"/>
          </a:xfrm>
          <a:prstGeom prst="rect">
            <a:avLst/>
          </a:prstGeom>
          <a:noFill/>
          <a:ln>
            <a:noFill/>
          </a:ln>
        </p:spPr>
      </p:pic>
      <p:pic>
        <p:nvPicPr>
          <p:cNvPr id="356" name="Google Shape;356;p9"/>
          <p:cNvPicPr preferRelativeResize="0"/>
          <p:nvPr/>
        </p:nvPicPr>
        <p:blipFill rotWithShape="1">
          <a:blip r:embed="rId11">
            <a:alphaModFix/>
          </a:blip>
          <a:srcRect/>
          <a:stretch/>
        </p:blipFill>
        <p:spPr>
          <a:xfrm>
            <a:off x="9215369" y="5219502"/>
            <a:ext cx="930536" cy="1012769"/>
          </a:xfrm>
          <a:prstGeom prst="rect">
            <a:avLst/>
          </a:prstGeom>
          <a:noFill/>
          <a:ln>
            <a:noFill/>
          </a:ln>
        </p:spPr>
      </p:pic>
      <p:pic>
        <p:nvPicPr>
          <p:cNvPr id="357" name="Google Shape;357;p9" descr="Imagen que contiene dibujo&#10;&#10;Descripción generada automáticamente"/>
          <p:cNvPicPr preferRelativeResize="0"/>
          <p:nvPr/>
        </p:nvPicPr>
        <p:blipFill rotWithShape="1">
          <a:blip r:embed="rId12">
            <a:alphaModFix/>
          </a:blip>
          <a:srcRect/>
          <a:stretch/>
        </p:blipFill>
        <p:spPr>
          <a:xfrm flipH="1">
            <a:off x="10789275" y="1291511"/>
            <a:ext cx="894182" cy="1103516"/>
          </a:xfrm>
          <a:prstGeom prst="rect">
            <a:avLst/>
          </a:prstGeom>
          <a:noFill/>
          <a:ln>
            <a:noFill/>
          </a:ln>
        </p:spPr>
      </p:pic>
      <p:sp>
        <p:nvSpPr>
          <p:cNvPr id="358" name="Google Shape;358;p9"/>
          <p:cNvSpPr txBox="1"/>
          <p:nvPr/>
        </p:nvSpPr>
        <p:spPr>
          <a:xfrm>
            <a:off x="278712" y="1681734"/>
            <a:ext cx="113613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Hay un Festival de Jazz cada año (</a:t>
            </a:r>
            <a:r>
              <a:rPr lang="en-GB" sz="2400" i="1">
                <a:solidFill>
                  <a:srgbClr val="002060"/>
                </a:solidFill>
                <a:latin typeface="Century Gothic"/>
                <a:ea typeface="Century Gothic"/>
                <a:cs typeface="Century Gothic"/>
                <a:sym typeface="Century Gothic"/>
              </a:rPr>
              <a:t>Jazzaldia</a:t>
            </a:r>
            <a:r>
              <a:rPr lang="en-GB" sz="2400">
                <a:solidFill>
                  <a:srgbClr val="002060"/>
                </a:solidFill>
                <a:latin typeface="Century Gothic"/>
                <a:ea typeface="Century Gothic"/>
                <a:cs typeface="Century Gothic"/>
                <a:sym typeface="Century Gothic"/>
              </a:rPr>
              <a:t>).</a:t>
            </a:r>
            <a:endParaRPr sz="2400" i="0" u="none" strike="noStrike" cap="none">
              <a:solidFill>
                <a:srgbClr val="002060"/>
              </a:solidFill>
              <a:latin typeface="Century Gothic"/>
              <a:ea typeface="Century Gothic"/>
              <a:cs typeface="Century Gothic"/>
              <a:sym typeface="Century Gothic"/>
            </a:endParaRPr>
          </a:p>
        </p:txBody>
      </p:sp>
      <p:sp>
        <p:nvSpPr>
          <p:cNvPr id="359" name="Google Shape;359;p9"/>
          <p:cNvSpPr/>
          <p:nvPr/>
        </p:nvSpPr>
        <p:spPr>
          <a:xfrm>
            <a:off x="278712" y="2220675"/>
            <a:ext cx="113709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Escucha. ¿Cuántas palabras hay con énfasis en la última sílaba? </a:t>
            </a:r>
            <a:endParaRPr/>
          </a:p>
        </p:txBody>
      </p:sp>
      <p:sp>
        <p:nvSpPr>
          <p:cNvPr id="360" name="Google Shape;360;p9"/>
          <p:cNvSpPr txBox="1"/>
          <p:nvPr/>
        </p:nvSpPr>
        <p:spPr>
          <a:xfrm>
            <a:off x="5853093" y="3833614"/>
            <a:ext cx="225700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programación</a:t>
            </a:r>
            <a:endParaRPr/>
          </a:p>
        </p:txBody>
      </p:sp>
      <p:sp>
        <p:nvSpPr>
          <p:cNvPr id="361" name="Google Shape;361;p9"/>
          <p:cNvSpPr txBox="1"/>
          <p:nvPr/>
        </p:nvSpPr>
        <p:spPr>
          <a:xfrm>
            <a:off x="9345191" y="3827742"/>
            <a:ext cx="131513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F66400"/>
                </a:solidFill>
                <a:latin typeface="Century Gothic"/>
                <a:ea typeface="Century Gothic"/>
                <a:cs typeface="Century Gothic"/>
                <a:sym typeface="Century Gothic"/>
              </a:rPr>
              <a:t>calidad</a:t>
            </a:r>
            <a:endParaRPr/>
          </a:p>
        </p:txBody>
      </p:sp>
      <p:sp>
        <p:nvSpPr>
          <p:cNvPr id="362" name="Google Shape;362;p9"/>
          <p:cNvSpPr txBox="1"/>
          <p:nvPr/>
        </p:nvSpPr>
        <p:spPr>
          <a:xfrm>
            <a:off x="7370824" y="5486499"/>
            <a:ext cx="170017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F66400"/>
                </a:solidFill>
                <a:latin typeface="Century Gothic"/>
                <a:ea typeface="Century Gothic"/>
                <a:cs typeface="Century Gothic"/>
                <a:sym typeface="Century Gothic"/>
              </a:rPr>
              <a:t>edición</a:t>
            </a:r>
            <a:endParaRPr/>
          </a:p>
        </p:txBody>
      </p:sp>
      <p:sp>
        <p:nvSpPr>
          <p:cNvPr id="363" name="Google Shape;363;p9"/>
          <p:cNvSpPr txBox="1"/>
          <p:nvPr/>
        </p:nvSpPr>
        <p:spPr>
          <a:xfrm>
            <a:off x="9995813" y="4778613"/>
            <a:ext cx="243308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actuación = performance</a:t>
            </a:r>
            <a:endParaRPr/>
          </a:p>
        </p:txBody>
      </p:sp>
      <p:sp>
        <p:nvSpPr>
          <p:cNvPr id="364" name="Google Shape;364;p9"/>
          <p:cNvSpPr txBox="1"/>
          <p:nvPr/>
        </p:nvSpPr>
        <p:spPr>
          <a:xfrm>
            <a:off x="8548029" y="3137322"/>
            <a:ext cx="342273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programación = line-up</a:t>
            </a:r>
            <a:endParaRPr/>
          </a:p>
          <a:p>
            <a:pPr marL="0" marR="0" lvl="0" indent="0" algn="l" rtl="0">
              <a:spcBef>
                <a:spcPts val="0"/>
              </a:spcBef>
              <a:spcAft>
                <a:spcPts val="0"/>
              </a:spcAft>
              <a:buNone/>
            </a:pPr>
            <a:r>
              <a:rPr lang="en-GB" sz="2000">
                <a:solidFill>
                  <a:srgbClr val="1F3864"/>
                </a:solidFill>
                <a:highlight>
                  <a:srgbClr val="FBF0D5"/>
                </a:highlight>
                <a:latin typeface="Century Gothic"/>
                <a:ea typeface="Century Gothic"/>
                <a:cs typeface="Century Gothic"/>
                <a:sym typeface="Century Gothic"/>
              </a:rPr>
              <a:t>la calidad = quality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TotalTime>
  <Words>10059</Words>
  <Application>Microsoft Macintosh PowerPoint</Application>
  <PresentationFormat>Widescreen</PresentationFormat>
  <Paragraphs>1398</Paragraphs>
  <Slides>43</Slides>
  <Notes>43</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43</vt:i4>
      </vt:variant>
    </vt:vector>
  </HeadingPairs>
  <TitlesOfParts>
    <vt:vector size="50" baseType="lpstr">
      <vt:lpstr>Arial</vt:lpstr>
      <vt:lpstr>Twentieth Century</vt:lpstr>
      <vt:lpstr>Century Gothic</vt:lpstr>
      <vt:lpstr>Calibri</vt:lpstr>
      <vt:lpstr>1_Office Theme</vt:lpstr>
      <vt:lpstr>2_Office Theme</vt:lpstr>
      <vt:lpstr>3_Office Theme</vt:lpstr>
      <vt:lpstr>Describing events in the past (Holidays)</vt:lpstr>
      <vt:lpstr>Hoy estamos en…</vt:lpstr>
      <vt:lpstr>Actividades en  San Sebastián</vt:lpstr>
      <vt:lpstr>Respuestas</vt:lpstr>
      <vt:lpstr>Describing completed events in the past -er/-ir verbs in the preterite</vt:lpstr>
      <vt:lpstr>Las vacaciones de Lucía y Daniel</vt:lpstr>
      <vt:lpstr>leer / escuchar</vt:lpstr>
      <vt:lpstr>El uso de los acentos</vt:lpstr>
      <vt:lpstr>El Festival de Jazz</vt:lpstr>
      <vt:lpstr>Los estudiantes hablan en clase</vt:lpstr>
      <vt:lpstr>Solución</vt:lpstr>
      <vt:lpstr>escuchar / hablar</vt:lpstr>
      <vt:lpstr>Estudiante A</vt:lpstr>
      <vt:lpstr>Estudiante B</vt:lpstr>
      <vt:lpstr>Solución</vt:lpstr>
      <vt:lpstr>Asking questions about past holidays</vt:lpstr>
      <vt:lpstr>vocabulary</vt:lpstr>
      <vt:lpstr>vocabulary</vt:lpstr>
      <vt:lpstr>vocabulary</vt:lpstr>
      <vt:lpstr>vocabulary</vt:lpstr>
      <vt:lpstr>vocabulary</vt:lpstr>
      <vt:lpstr>vocabulary</vt:lpstr>
      <vt:lpstr>vocabulary</vt:lpstr>
      <vt:lpstr>vocabulary</vt:lpstr>
      <vt:lpstr>vocabulary</vt:lpstr>
      <vt:lpstr>vocabulary</vt:lpstr>
      <vt:lpstr>vocabulary</vt:lpstr>
      <vt:lpstr>vocabulary</vt:lpstr>
      <vt:lpstr>Describing completed events in the past -er/-ir verbs in the preterite</vt:lpstr>
      <vt:lpstr>Identifica la pregunta correcta.</vt:lpstr>
      <vt:lpstr>Identifica la pregunta correcta.</vt:lpstr>
      <vt:lpstr>Question intonation</vt:lpstr>
      <vt:lpstr>leer / escuchar</vt:lpstr>
      <vt:lpstr>leer / escuchar</vt:lpstr>
      <vt:lpstr>El uso de los acentos</vt:lpstr>
      <vt:lpstr>leer / escuchar</vt:lpstr>
      <vt:lpstr>hablar / escuchar / escribir</vt:lpstr>
      <vt:lpstr>Persona A</vt:lpstr>
      <vt:lpstr>Persona B</vt:lpstr>
      <vt:lpstr>Respuestas</vt:lpstr>
      <vt:lpstr>escuchar / escribir</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events in the past (Holidays)</dc:title>
  <dc:creator>Rachel Hawkes</dc:creator>
  <cp:lastModifiedBy>Louise Caruso</cp:lastModifiedBy>
  <cp:revision>18</cp:revision>
  <dcterms:created xsi:type="dcterms:W3CDTF">2019-03-27T07:30:03Z</dcterms:created>
  <dcterms:modified xsi:type="dcterms:W3CDTF">2021-07-09T06:22:26Z</dcterms:modified>
</cp:coreProperties>
</file>