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0620" autoAdjust="0"/>
  </p:normalViewPr>
  <p:slideViewPr>
    <p:cSldViewPr snapToGrid="0">
      <p:cViewPr varScale="1">
        <p:scale>
          <a:sx n="52" d="100"/>
          <a:sy n="52" d="100"/>
        </p:scale>
        <p:origin x="14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725D9-C6DA-47B7-92FE-9C1008F1DFDE}" type="datetimeFigureOut">
              <a:rPr lang="en-GB" smtClean="0"/>
              <a:t>27/10/2019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583EF-9115-4FB3-814A-089BF645EE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338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hubph?utm_source=unsplash&amp;utm_medium=referral&amp;utm_content=creditCopyText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splash.com/s/photos/bouquet?utm_source=unsplash&amp;utm_medium=referral&amp;utm_content=creditCopyText" TargetMode="External"/><Relationship Id="rId4" Type="http://schemas.openxmlformats.org/officeDocument/2006/relationships/hyperlink" Target="https://unsplash.com/@anajlu?utm_source=unsplash&amp;utm_medium=referral&amp;utm_content=creditCopyText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9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1. </a:t>
            </a:r>
            <a:r>
              <a:rPr lang="en-GB" dirty="0" err="1" smtClean="0"/>
              <a:t>tres</a:t>
            </a:r>
            <a:r>
              <a:rPr lang="en-GB" baseline="0" dirty="0" smtClean="0"/>
              <a:t> </a:t>
            </a:r>
            <a:r>
              <a:rPr lang="en-GB" baseline="0" dirty="0"/>
              <a:t>profesoras; 2. </a:t>
            </a:r>
            <a:r>
              <a:rPr lang="en-GB" baseline="0" dirty="0" err="1"/>
              <a:t>diez</a:t>
            </a:r>
            <a:r>
              <a:rPr lang="en-GB" baseline="0" dirty="0"/>
              <a:t> profesores; 3. </a:t>
            </a:r>
            <a:r>
              <a:rPr lang="en-GB" baseline="0" dirty="0" err="1"/>
              <a:t>ocho</a:t>
            </a:r>
            <a:r>
              <a:rPr lang="en-GB" baseline="0" dirty="0"/>
              <a:t> </a:t>
            </a:r>
            <a:r>
              <a:rPr lang="en-GB" baseline="0" dirty="0" err="1"/>
              <a:t>directores</a:t>
            </a:r>
            <a:r>
              <a:rPr lang="en-GB" baseline="0" dirty="0"/>
              <a:t>; 4. nueve </a:t>
            </a:r>
            <a:r>
              <a:rPr lang="en-GB" baseline="0" dirty="0" err="1"/>
              <a:t>directoras</a:t>
            </a:r>
            <a:r>
              <a:rPr lang="en-GB" baseline="0" dirty="0"/>
              <a:t>; 5. dos amigos; 6. </a:t>
            </a:r>
            <a:r>
              <a:rPr lang="en-GB" baseline="0" dirty="0" err="1"/>
              <a:t>siete</a:t>
            </a:r>
            <a:r>
              <a:rPr lang="en-GB" baseline="0" dirty="0"/>
              <a:t> amigas; </a:t>
            </a:r>
            <a:r>
              <a:rPr lang="en-GB" baseline="0" dirty="0" smtClean="0"/>
              <a:t>7. </a:t>
            </a:r>
            <a:r>
              <a:rPr lang="en-GB" baseline="0" dirty="0" err="1" smtClean="0"/>
              <a:t>doce</a:t>
            </a:r>
            <a:r>
              <a:rPr lang="en-GB" baseline="0" dirty="0" smtClean="0"/>
              <a:t> </a:t>
            </a:r>
            <a:r>
              <a:rPr lang="en-GB" baseline="0" dirty="0" err="1"/>
              <a:t>autoras</a:t>
            </a:r>
            <a:r>
              <a:rPr lang="en-GB" baseline="0" dirty="0"/>
              <a:t>. </a:t>
            </a:r>
            <a:r>
              <a:rPr lang="en-GB" baseline="0" dirty="0" smtClean="0"/>
              <a:t>8. once </a:t>
            </a:r>
            <a:r>
              <a:rPr lang="en-GB" baseline="0" dirty="0" err="1" smtClean="0"/>
              <a:t>autores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/>
            </a:r>
            <a:br>
              <a:rPr lang="en-GB" baseline="0" dirty="0"/>
            </a:br>
            <a:r>
              <a:rPr lang="en-GB" b="0" baseline="0" dirty="0" smtClean="0"/>
              <a:t>Differentiation</a:t>
            </a:r>
            <a:r>
              <a:rPr lang="en-GB" b="1" baseline="0" dirty="0" smtClean="0"/>
              <a:t>: </a:t>
            </a:r>
            <a:r>
              <a:rPr lang="en-GB" baseline="0" dirty="0"/>
              <a:t>Remove the box with the number options if your class does not need this additional support</a:t>
            </a:r>
            <a:r>
              <a:rPr lang="en-GB" baseline="0" dirty="0" smtClean="0"/>
              <a:t>.</a:t>
            </a:r>
          </a:p>
          <a:p>
            <a:pPr marL="0" indent="0"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22C6-D59F-4BBB-9713-7E5EF30271F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939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 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Shubham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Bochiwal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Uljana Maljutina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Unsplash</a:t>
            </a:r>
            <a:endParaRPr lang="en-GB" dirty="0"/>
          </a:p>
          <a:p>
            <a:r>
              <a:rPr lang="en-GB" b="0" dirty="0"/>
              <a:t>Students listen and decide which sentence of the poem they hear</a:t>
            </a:r>
            <a:r>
              <a:rPr lang="en-GB" b="0" baseline="0" dirty="0"/>
              <a:t> (these are in jumbled order</a:t>
            </a:r>
            <a:r>
              <a:rPr lang="en-GB" b="0" baseline="0" dirty="0" smtClean="0"/>
              <a:t>).</a:t>
            </a:r>
          </a:p>
          <a:p>
            <a:r>
              <a:rPr lang="en-GB" b="0" baseline="0" dirty="0" smtClean="0"/>
              <a:t>Then click ‘full poem’ to hear it in order.</a:t>
            </a:r>
          </a:p>
          <a:p>
            <a:r>
              <a:rPr lang="en-GB" b="0" baseline="0" dirty="0" smtClean="0"/>
              <a:t>Afterwards, you could ask students how many colours they see in the shirt in the photo.</a:t>
            </a:r>
          </a:p>
          <a:p>
            <a:endParaRPr lang="en-GB" b="0" dirty="0"/>
          </a:p>
          <a:p>
            <a:endParaRPr lang="en-GB" b="0" dirty="0"/>
          </a:p>
          <a:p>
            <a:r>
              <a:rPr lang="en-GB" b="1" dirty="0"/>
              <a:t>Note</a:t>
            </a:r>
            <a:r>
              <a:rPr lang="en-GB" dirty="0"/>
              <a:t>. Students</a:t>
            </a:r>
            <a:r>
              <a:rPr lang="en-GB" baseline="0" dirty="0"/>
              <a:t> haven’t yet learnt ‘todo’. They won’t be expected to produce it on their own here (see next slide).</a:t>
            </a:r>
          </a:p>
          <a:p>
            <a:r>
              <a:rPr lang="en-GB" baseline="0" dirty="0"/>
              <a:t>The noun ‘actor’ wasn’t used for preceding grammar-focused activities, but was chosen here as a frequent [1533] and accessible word (in meaning and phonological form) for L1 English learners. </a:t>
            </a:r>
            <a:r>
              <a:rPr lang="en-GB" dirty="0"/>
              <a:t>Bouquet is </a:t>
            </a:r>
            <a:r>
              <a:rPr lang="en-GB" baseline="0" dirty="0"/>
              <a:t>also a cognate / loan word that is common in English.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22C6-D59F-4BBB-9713-7E5EF30271F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557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printable</a:t>
            </a:r>
            <a:r>
              <a:rPr lang="en-GB" baseline="0" dirty="0"/>
              <a:t> version of these cards is available in Word format.</a:t>
            </a:r>
            <a:endParaRPr lang="en-GB" dirty="0"/>
          </a:p>
          <a:p>
            <a:r>
              <a:rPr lang="en-GB" dirty="0"/>
              <a:t>Ideas for a</a:t>
            </a:r>
            <a:r>
              <a:rPr lang="en-GB" baseline="0" dirty="0"/>
              <a:t> </a:t>
            </a:r>
            <a:r>
              <a:rPr lang="en-GB" dirty="0"/>
              <a:t>narration activity</a:t>
            </a:r>
          </a:p>
          <a:p>
            <a:r>
              <a:rPr lang="en-GB" dirty="0"/>
              <a:t>1/ In</a:t>
            </a:r>
            <a:r>
              <a:rPr lang="en-GB" baseline="0" dirty="0"/>
              <a:t> pairs, students decide together on a new order of sentences and then take turns to read a sentence aloud (in sequence).</a:t>
            </a:r>
          </a:p>
          <a:p>
            <a:r>
              <a:rPr lang="en-GB" baseline="0" dirty="0"/>
              <a:t>2/ Students change the numbers in the original for a different number between 2 and 12 and then take turns to read aloud.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22C6-D59F-4BBB-9713-7E5EF30271F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01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following NCELP </a:t>
            </a:r>
            <a:r>
              <a:rPr lang="en-GB" dirty="0" err="1"/>
              <a:t>SoW</a:t>
            </a:r>
            <a:r>
              <a:rPr lang="en-GB" dirty="0"/>
              <a:t> should be familiar with the first</a:t>
            </a:r>
            <a:r>
              <a:rPr lang="en-GB" baseline="0" dirty="0"/>
              <a:t> </a:t>
            </a:r>
            <a:r>
              <a:rPr lang="en-GB" dirty="0"/>
              <a:t>half of the explanation. After ‘</a:t>
            </a:r>
            <a:r>
              <a:rPr lang="en-GB" dirty="0" err="1"/>
              <a:t>tengo</a:t>
            </a:r>
            <a:r>
              <a:rPr lang="en-GB" dirty="0"/>
              <a:t> </a:t>
            </a:r>
            <a:r>
              <a:rPr lang="en-GB" dirty="0" err="1"/>
              <a:t>plantas</a:t>
            </a:r>
            <a:r>
              <a:rPr lang="en-GB" dirty="0"/>
              <a:t>’, try to elicit more examples of nouns that pluralise by adding</a:t>
            </a:r>
            <a:r>
              <a:rPr lang="en-GB" baseline="0" dirty="0"/>
              <a:t> –s to the singular form (e.g. </a:t>
            </a:r>
            <a:r>
              <a:rPr lang="en-GB" baseline="0" dirty="0" err="1"/>
              <a:t>bicicleta</a:t>
            </a:r>
            <a:r>
              <a:rPr lang="en-GB" baseline="0" dirty="0"/>
              <a:t>, </a:t>
            </a:r>
            <a:r>
              <a:rPr lang="en-GB" baseline="0" dirty="0" err="1"/>
              <a:t>teléfono</a:t>
            </a:r>
            <a:r>
              <a:rPr lang="en-GB" baseline="0" dirty="0"/>
              <a:t>, </a:t>
            </a:r>
            <a:r>
              <a:rPr lang="en-GB" baseline="0" dirty="0" err="1"/>
              <a:t>cámara</a:t>
            </a:r>
            <a:r>
              <a:rPr lang="en-GB" baseline="0" dirty="0"/>
              <a:t>, </a:t>
            </a:r>
            <a:r>
              <a:rPr lang="en-GB" baseline="0" dirty="0" err="1"/>
              <a:t>cama</a:t>
            </a:r>
            <a:r>
              <a:rPr lang="en-GB" baseline="0" dirty="0"/>
              <a:t>, casa, </a:t>
            </a:r>
            <a:r>
              <a:rPr lang="en-GB" baseline="0" dirty="0" err="1"/>
              <a:t>pregunta</a:t>
            </a:r>
            <a:r>
              <a:rPr lang="en-GB" baseline="0" dirty="0"/>
              <a:t>).</a:t>
            </a:r>
          </a:p>
          <a:p>
            <a:endParaRPr lang="en-GB" baseline="0" dirty="0"/>
          </a:p>
          <a:p>
            <a:r>
              <a:rPr lang="en-GB" b="1" baseline="0" dirty="0"/>
              <a:t>Note. </a:t>
            </a:r>
            <a:r>
              <a:rPr lang="en-GB" b="0" baseline="0" dirty="0"/>
              <a:t>In </a:t>
            </a:r>
            <a:r>
              <a:rPr lang="en-GB" baseline="0" dirty="0"/>
              <a:t>lesson 2, we will introduce rules regarding the biological gender denoted by a plural noun. For now, therefore, we simply treat ‘</a:t>
            </a:r>
            <a:r>
              <a:rPr lang="en-GB" baseline="0" dirty="0" err="1"/>
              <a:t>autores</a:t>
            </a:r>
            <a:r>
              <a:rPr lang="en-GB" baseline="0" dirty="0"/>
              <a:t>’ and ‘profesores’ in their plural form as masculine (i.e. male teachers, male authors).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57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Initially, just the</a:t>
            </a:r>
            <a:r>
              <a:rPr lang="en-GB" baseline="0" dirty="0"/>
              <a:t> picture of the two boys appears. Point to the boy on the left and see if students remember his name from last week (‘¿Quién es?’, </a:t>
            </a:r>
            <a:r>
              <a:rPr lang="en-GB" baseline="0" dirty="0" err="1"/>
              <a:t>Sí</a:t>
            </a:r>
            <a:r>
              <a:rPr lang="en-GB" baseline="0" dirty="0"/>
              <a:t>, ¡es Andrés!).</a:t>
            </a:r>
            <a:endParaRPr lang="en-GB" dirty="0"/>
          </a:p>
          <a:p>
            <a:r>
              <a:rPr lang="en-GB" dirty="0"/>
              <a:t>Items 6-10 of this activity are on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22C6-D59F-4BBB-9713-7E5EF30271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7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selected two </a:t>
            </a:r>
            <a:r>
              <a:rPr lang="en-GB" baseline="0" dirty="0"/>
              <a:t>additional words here that would support practice of the grammar: ‘hotel’ and ‘capital’. These were also chosen for their frequency and because they are English-Spanish cognates. In item 10, ‘</a:t>
            </a:r>
            <a:r>
              <a:rPr lang="en-GB" baseline="0" dirty="0" err="1"/>
              <a:t>calle</a:t>
            </a:r>
            <a:r>
              <a:rPr lang="en-GB" baseline="0" dirty="0"/>
              <a:t>’ and ‘</a:t>
            </a:r>
            <a:r>
              <a:rPr lang="en-GB" baseline="0" dirty="0" err="1"/>
              <a:t>lugar</a:t>
            </a:r>
            <a:r>
              <a:rPr lang="en-GB" baseline="0" dirty="0"/>
              <a:t>’ were previously introduced as phonics words.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22C6-D59F-4BBB-9713-7E5EF30271F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80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Two-part </a:t>
            </a:r>
            <a:r>
              <a:rPr lang="en-GB" dirty="0"/>
              <a:t>listening task: </a:t>
            </a:r>
          </a:p>
          <a:p>
            <a:r>
              <a:rPr lang="en-GB" dirty="0"/>
              <a:t>1/ a simple form-spotting</a:t>
            </a:r>
            <a:r>
              <a:rPr lang="en-GB" baseline="0" dirty="0"/>
              <a:t> activity (do students hear –s or –es?).</a:t>
            </a:r>
          </a:p>
          <a:p>
            <a:r>
              <a:rPr lang="en-GB" baseline="0" dirty="0"/>
              <a:t>2/ students listen again and write what they hear (transcribing both the number and plural noun).</a:t>
            </a:r>
          </a:p>
          <a:p>
            <a:r>
              <a:rPr lang="en-GB" baseline="0" dirty="0"/>
              <a:t>The task allows for differentiation. Higher-achieving groups may be able to complete both parts as they listen.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22C6-D59F-4BBB-9713-7E5EF30271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 that the final two prompt cards seek</a:t>
            </a:r>
            <a:r>
              <a:rPr lang="en-GB" baseline="0" dirty="0"/>
              <a:t> to elicit ‘</a:t>
            </a:r>
            <a:r>
              <a:rPr lang="en-GB" baseline="0" dirty="0" err="1"/>
              <a:t>tiene</a:t>
            </a:r>
            <a:r>
              <a:rPr lang="en-GB" baseline="0" dirty="0"/>
              <a:t>’ (Tengo un </a:t>
            </a:r>
            <a:r>
              <a:rPr lang="en-GB" baseline="0" dirty="0" err="1"/>
              <a:t>libro</a:t>
            </a:r>
            <a:r>
              <a:rPr lang="en-GB" baseline="0" dirty="0"/>
              <a:t>. </a:t>
            </a:r>
            <a:r>
              <a:rPr lang="en-GB" baseline="0" dirty="0" err="1"/>
              <a:t>Tiene</a:t>
            </a:r>
            <a:r>
              <a:rPr lang="en-GB" baseline="0" dirty="0"/>
              <a:t> cuatro </a:t>
            </a:r>
            <a:r>
              <a:rPr lang="en-GB" baseline="0" dirty="0" err="1"/>
              <a:t>autores</a:t>
            </a:r>
            <a:r>
              <a:rPr lang="en-GB" baseline="0" dirty="0"/>
              <a:t>). It would be worth telling students that they will use this in the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22C6-D59F-4BBB-9713-7E5EF30271F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33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DO</a:t>
            </a:r>
            <a:r>
              <a:rPr lang="en-GB" b="1" baseline="0" dirty="0"/>
              <a:t> NOT DISPLAY THIS SLIDE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dirty="0"/>
              <a:t>A printer-friendly</a:t>
            </a:r>
            <a:r>
              <a:rPr lang="en-GB" baseline="0" dirty="0"/>
              <a:t> version of these prompt cards is available in Word format.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22C6-D59F-4BBB-9713-7E5EF30271F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832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It’s important for students to be aware of this aspect of plurality in Spanish. They will later also </a:t>
            </a:r>
            <a:r>
              <a:rPr lang="en-GB" baseline="0" dirty="0" smtClean="0"/>
              <a:t>learn that</a:t>
            </a:r>
            <a:endParaRPr lang="en-GB" baseline="0" dirty="0"/>
          </a:p>
          <a:p>
            <a:pPr marL="228600" indent="-228600">
              <a:buAutoNum type="alphaLcParenR"/>
            </a:pPr>
            <a:r>
              <a:rPr lang="en-GB" baseline="0" dirty="0"/>
              <a:t>some nouns don’t pluralise in the two ways they have learnt so far (e.g. </a:t>
            </a:r>
            <a:r>
              <a:rPr lang="en-GB" baseline="0" dirty="0" err="1"/>
              <a:t>actriz</a:t>
            </a:r>
            <a:r>
              <a:rPr lang="en-GB" baseline="0" dirty="0"/>
              <a:t> -&gt; </a:t>
            </a:r>
            <a:r>
              <a:rPr lang="en-GB" baseline="0" dirty="0" err="1"/>
              <a:t>actrices</a:t>
            </a:r>
            <a:r>
              <a:rPr lang="en-GB" baseline="0" dirty="0"/>
              <a:t>)</a:t>
            </a:r>
          </a:p>
          <a:p>
            <a:pPr marL="228600" indent="-228600">
              <a:buAutoNum type="alphaLcParenR"/>
            </a:pPr>
            <a:r>
              <a:rPr lang="en-GB" baseline="0" dirty="0"/>
              <a:t>some nouns don’t have different forms for masculine and feminine (</a:t>
            </a:r>
            <a:r>
              <a:rPr lang="en-GB" baseline="0" dirty="0" err="1"/>
              <a:t>asistente</a:t>
            </a:r>
            <a:r>
              <a:rPr lang="en-GB" baseline="0" dirty="0"/>
              <a:t>, </a:t>
            </a:r>
            <a:r>
              <a:rPr lang="en-GB" baseline="0" dirty="0" err="1"/>
              <a:t>estudiante</a:t>
            </a:r>
            <a:r>
              <a:rPr lang="en-GB" baseline="0" dirty="0"/>
              <a:t>, </a:t>
            </a:r>
            <a:r>
              <a:rPr lang="en-GB" baseline="0" dirty="0" err="1"/>
              <a:t>ayudante</a:t>
            </a:r>
            <a:r>
              <a:rPr lang="en-GB" baseline="0" dirty="0"/>
              <a:t>, </a:t>
            </a:r>
            <a:r>
              <a:rPr lang="en-GB" baseline="0" dirty="0" err="1"/>
              <a:t>cantante</a:t>
            </a:r>
            <a:r>
              <a:rPr lang="en-GB" baseline="0" dirty="0"/>
              <a:t> etc.)</a:t>
            </a:r>
          </a:p>
          <a:p>
            <a:pPr marL="228600" indent="-228600">
              <a:buAutoNum type="alphaLcParenR"/>
            </a:pPr>
            <a:r>
              <a:rPr lang="en-GB" baseline="0" dirty="0"/>
              <a:t>some nouns, due to their inherent meaning, can </a:t>
            </a:r>
            <a:r>
              <a:rPr lang="en-GB" i="0" baseline="0" dirty="0"/>
              <a:t>only</a:t>
            </a:r>
            <a:r>
              <a:rPr lang="en-GB" i="1" baseline="0" dirty="0"/>
              <a:t> </a:t>
            </a:r>
            <a:r>
              <a:rPr lang="en-GB" i="0" baseline="0" dirty="0"/>
              <a:t>refer to one biological gender (señor, </a:t>
            </a:r>
            <a:r>
              <a:rPr lang="en-GB" i="0" baseline="0" dirty="0" err="1"/>
              <a:t>señora</a:t>
            </a:r>
            <a:r>
              <a:rPr lang="en-GB" i="0" baseline="0" dirty="0"/>
              <a:t>).</a:t>
            </a:r>
            <a:endParaRPr lang="en-GB" baseline="0" dirty="0"/>
          </a:p>
          <a:p>
            <a:pPr marL="228600" indent="-228600">
              <a:buAutoNum type="alphaLcParenR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262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practise numbers, ask students about the number corresponding</a:t>
            </a:r>
            <a:r>
              <a:rPr lang="en-GB" baseline="0" dirty="0"/>
              <a:t> to each noun in the grid (e.g. 2 female headteachers).</a:t>
            </a:r>
          </a:p>
          <a:p>
            <a:endParaRPr lang="en-GB" dirty="0"/>
          </a:p>
          <a:p>
            <a:r>
              <a:rPr lang="en-GB" dirty="0"/>
              <a:t>This fully readable</a:t>
            </a:r>
            <a:r>
              <a:rPr lang="en-GB" baseline="0" dirty="0"/>
              <a:t> text includes nearly 100% previously taught language. There is one near-cognate (‘clase’) and two phonics words introduced this week (</a:t>
            </a:r>
            <a:r>
              <a:rPr lang="en-GB" baseline="0" dirty="0" err="1"/>
              <a:t>porque</a:t>
            </a:r>
            <a:r>
              <a:rPr lang="en-GB" baseline="0" dirty="0"/>
              <a:t>, </a:t>
            </a:r>
            <a:r>
              <a:rPr lang="en-GB" baseline="0" dirty="0" err="1"/>
              <a:t>pequeño</a:t>
            </a:r>
            <a:r>
              <a:rPr lang="en-GB" baseline="0" dirty="0"/>
              <a:t>) are included. The text could also be used for a dictation.</a:t>
            </a:r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22C6-D59F-4BBB-9713-7E5EF30271F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69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83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67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5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6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633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89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802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2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9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359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1677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41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17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image" Target="../media/image5.png"/><Relationship Id="rId5" Type="http://schemas.openxmlformats.org/officeDocument/2006/relationships/audio" Target="../media/audio13.wav"/><Relationship Id="rId10" Type="http://schemas.openxmlformats.org/officeDocument/2006/relationships/audio" Target="../media/audio18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.wav"/><Relationship Id="rId11" Type="http://schemas.openxmlformats.org/officeDocument/2006/relationships/audio" Target="../media/audio26.wav"/><Relationship Id="rId5" Type="http://schemas.openxmlformats.org/officeDocument/2006/relationships/audio" Target="../media/audio21.wav"/><Relationship Id="rId10" Type="http://schemas.openxmlformats.org/officeDocument/2006/relationships/image" Target="../media/image7.jpeg"/><Relationship Id="rId4" Type="http://schemas.openxmlformats.org/officeDocument/2006/relationships/audio" Target="../media/audio20.wav"/><Relationship Id="rId9" Type="http://schemas.openxmlformats.org/officeDocument/2006/relationships/audio" Target="../media/audio25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87BED3-1F94-4685-B918-7B7ACC5E053C}"/>
              </a:ext>
            </a:extLst>
          </p:cNvPr>
          <p:cNvSpPr/>
          <p:nvPr/>
        </p:nvSpPr>
        <p:spPr>
          <a:xfrm>
            <a:off x="52293" y="5928268"/>
            <a:ext cx="5189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Y7 Spanish, Term 1.2, Week 2, Lesson 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387" y="3099159"/>
            <a:ext cx="603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Plural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nouns with -es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93" y="6328379"/>
            <a:ext cx="3595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Nick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Avery &amp; Rachel Hawkes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293" y="2514383"/>
            <a:ext cx="88932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Talking about more than one thing</a:t>
            </a:r>
          </a:p>
        </p:txBody>
      </p:sp>
    </p:spTree>
    <p:extLst>
      <p:ext uri="{BB962C8B-B14F-4D97-AF65-F5344CB8AC3E}">
        <p14:creationId xmlns:p14="http://schemas.microsoft.com/office/powerpoint/2010/main" val="15515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Talking about more than one thing: </a:t>
            </a:r>
            <a:br>
              <a:rPr lang="en-GB" sz="2600" b="1" dirty="0">
                <a:solidFill>
                  <a:schemeClr val="bg1"/>
                </a:solidFill>
              </a:rPr>
            </a:br>
            <a:r>
              <a:rPr lang="en-GB" sz="2600" b="1" dirty="0">
                <a:solidFill>
                  <a:schemeClr val="bg1"/>
                </a:solidFill>
              </a:rPr>
              <a:t>Gender and plural nouns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390" y="2779224"/>
            <a:ext cx="5853179" cy="558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“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Tengo tres amigos.”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can mean: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0379" y="3449036"/>
            <a:ext cx="431207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I have 3 (male) friends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379" y="5794612"/>
            <a:ext cx="6418777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“Tengo tres amigas.”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0378" y="5281046"/>
            <a:ext cx="1187251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To refer to two or more females, use the feminine form in the plural.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390" y="1163550"/>
            <a:ext cx="11793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talk about male and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female people together, Spanish often uses the masculine form of the noun.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0379" y="4453977"/>
            <a:ext cx="6327490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I have 3 (male and female) friends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6043569" y="2043634"/>
            <a:ext cx="6059321" cy="2405941"/>
          </a:xfrm>
          <a:prstGeom prst="wedgeEllipseCallout">
            <a:avLst>
              <a:gd name="adj1" fmla="val -63323"/>
              <a:gd name="adj2" fmla="val 3923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don’t always make this clear either!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often refer to ‘friends’ without saying if they are boys or girls.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13779" y="3940411"/>
            <a:ext cx="94527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OR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52210" y="5803416"/>
            <a:ext cx="479389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I have 3 (female) friends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14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9" grpId="0"/>
      <p:bldP spid="20" grpId="0"/>
      <p:bldP spid="22" grpId="0" animBg="1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56377" y="2823666"/>
          <a:ext cx="11668847" cy="343562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08442">
                  <a:extLst>
                    <a:ext uri="{9D8B030D-6E8A-4147-A177-3AD203B41FA5}">
                      <a16:colId xmlns:a16="http://schemas.microsoft.com/office/drawing/2014/main" val="1443524098"/>
                    </a:ext>
                  </a:extLst>
                </a:gridCol>
                <a:gridCol w="1710747">
                  <a:extLst>
                    <a:ext uri="{9D8B030D-6E8A-4147-A177-3AD203B41FA5}">
                      <a16:colId xmlns:a16="http://schemas.microsoft.com/office/drawing/2014/main" val="761861335"/>
                    </a:ext>
                  </a:extLst>
                </a:gridCol>
                <a:gridCol w="2924829">
                  <a:extLst>
                    <a:ext uri="{9D8B030D-6E8A-4147-A177-3AD203B41FA5}">
                      <a16:colId xmlns:a16="http://schemas.microsoft.com/office/drawing/2014/main" val="2902310944"/>
                    </a:ext>
                  </a:extLst>
                </a:gridCol>
                <a:gridCol w="2924829">
                  <a:extLst>
                    <a:ext uri="{9D8B030D-6E8A-4147-A177-3AD203B41FA5}">
                      <a16:colId xmlns:a16="http://schemas.microsoft.com/office/drawing/2014/main" val="694172273"/>
                    </a:ext>
                  </a:extLst>
                </a:gridCol>
              </a:tblGrid>
              <a:tr h="535717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Female only</a:t>
                      </a: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Male only </a:t>
                      </a:r>
                      <a:r>
                        <a:rPr lang="en-GB" sz="22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male &amp; female</a:t>
                      </a: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529713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headteachers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24060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Spanish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549479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friends in Spanish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27151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friends in history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299938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authors of history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706725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39" y="3591925"/>
            <a:ext cx="522871" cy="544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36" y="4019478"/>
            <a:ext cx="522871" cy="5446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5276" y="68630"/>
            <a:ext cx="2070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el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texto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91580" y="54950"/>
            <a:ext cx="442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opción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correcta.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237444" y="57359"/>
            <a:ext cx="846077" cy="379373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5276" y="525496"/>
            <a:ext cx="105535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Estudio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escuela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en Granada y ¡es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enorme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!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dos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directoras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y once profesores de español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 La clase de español es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excelente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no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estudio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mucho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porque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amigas y ¡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Hoy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historia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Estudio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amigos de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. Es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a clase,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no es un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- ¡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nueve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autores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37" y="4670425"/>
            <a:ext cx="522871" cy="5446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36" y="5161315"/>
            <a:ext cx="522871" cy="5446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36" y="5638252"/>
            <a:ext cx="522871" cy="544657"/>
          </a:xfrm>
          <a:prstGeom prst="rect">
            <a:avLst/>
          </a:prstGeom>
        </p:spPr>
      </p:pic>
      <p:pic>
        <p:nvPicPr>
          <p:cNvPr id="49" name="Picture 8" descr="http://www.clker.com/cliparts/H/e/L/H/P/2/school-building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22" y="1131603"/>
            <a:ext cx="2219007" cy="11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9387969" y="2976963"/>
            <a:ext cx="227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229682" y="3591925"/>
            <a:ext cx="58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229682" y="4190171"/>
            <a:ext cx="58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229681" y="4711920"/>
            <a:ext cx="58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229681" y="5256317"/>
            <a:ext cx="58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219585" y="5789927"/>
            <a:ext cx="58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597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8" grpId="0"/>
      <p:bldP spid="50" grpId="0"/>
      <p:bldP spid="51" grpId="0"/>
      <p:bldP spid="54" grpId="0"/>
      <p:bldP spid="56" grpId="0"/>
      <p:bldP spid="5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81755" y="1065569"/>
          <a:ext cx="7654878" cy="51007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51626">
                  <a:extLst>
                    <a:ext uri="{9D8B030D-6E8A-4147-A177-3AD203B41FA5}">
                      <a16:colId xmlns:a16="http://schemas.microsoft.com/office/drawing/2014/main" val="761861335"/>
                    </a:ext>
                  </a:extLst>
                </a:gridCol>
                <a:gridCol w="2687857">
                  <a:extLst>
                    <a:ext uri="{9D8B030D-6E8A-4147-A177-3AD203B41FA5}">
                      <a16:colId xmlns:a16="http://schemas.microsoft.com/office/drawing/2014/main" val="2902310944"/>
                    </a:ext>
                  </a:extLst>
                </a:gridCol>
                <a:gridCol w="2415395">
                  <a:extLst>
                    <a:ext uri="{9D8B030D-6E8A-4147-A177-3AD203B41FA5}">
                      <a16:colId xmlns:a16="http://schemas.microsoft.com/office/drawing/2014/main" val="3100698826"/>
                    </a:ext>
                  </a:extLst>
                </a:gridCol>
              </a:tblGrid>
              <a:tr h="535717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Female only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Male only </a:t>
                      </a:r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male &amp; female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2529713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24060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549479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27151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825056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567987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835353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667782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764918"/>
                  </a:ext>
                </a:extLst>
              </a:tr>
            </a:tbl>
          </a:graphicData>
        </a:graphic>
      </p:graphicFrame>
      <p:sp>
        <p:nvSpPr>
          <p:cNvPr id="3" name="Action Button: Custom 2">
            <a:hlinkClick r:id="" action="ppaction://noaction" highlightClick="1">
              <a:snd r:embed="rId3" name="tres profesoras.wav"/>
            </a:hlinkClick>
          </p:cNvPr>
          <p:cNvSpPr/>
          <p:nvPr/>
        </p:nvSpPr>
        <p:spPr>
          <a:xfrm>
            <a:off x="329081" y="1999690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Action Button: Custom 3">
            <a:hlinkClick r:id="" action="ppaction://noaction" highlightClick="1">
              <a:snd r:embed="rId4" name="diez profesores.wav"/>
            </a:hlinkClick>
          </p:cNvPr>
          <p:cNvSpPr/>
          <p:nvPr/>
        </p:nvSpPr>
        <p:spPr>
          <a:xfrm>
            <a:off x="329080" y="2552039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Action Button: Custom 4">
            <a:hlinkClick r:id="" action="ppaction://noaction" highlightClick="1">
              <a:snd r:embed="rId5" name="ocho directores.wav"/>
            </a:hlinkClick>
          </p:cNvPr>
          <p:cNvSpPr/>
          <p:nvPr/>
        </p:nvSpPr>
        <p:spPr>
          <a:xfrm>
            <a:off x="313715" y="3056704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6" name="nueve directoras.wav"/>
            </a:hlinkClick>
          </p:cNvPr>
          <p:cNvSpPr/>
          <p:nvPr/>
        </p:nvSpPr>
        <p:spPr>
          <a:xfrm>
            <a:off x="313715" y="3608909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" name="Action Button: Custom 6">
            <a:hlinkClick r:id="" action="ppaction://noaction" highlightClick="1">
              <a:snd r:embed="rId7" name="dos amigos.wav"/>
            </a:hlinkClick>
          </p:cNvPr>
          <p:cNvSpPr/>
          <p:nvPr/>
        </p:nvSpPr>
        <p:spPr>
          <a:xfrm>
            <a:off x="300554" y="4126944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" name="Action Button: Custom 7">
            <a:hlinkClick r:id="" action="ppaction://noaction" highlightClick="1">
              <a:snd r:embed="rId8" name="siete amigas.wav"/>
            </a:hlinkClick>
          </p:cNvPr>
          <p:cNvSpPr/>
          <p:nvPr/>
        </p:nvSpPr>
        <p:spPr>
          <a:xfrm>
            <a:off x="300554" y="4657743"/>
            <a:ext cx="355485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9" name="Action Button: Custom 8">
            <a:hlinkClick r:id="" action="ppaction://noaction" highlightClick="1">
              <a:snd r:embed="rId9" name="doce autoras.wav"/>
            </a:hlinkClick>
          </p:cNvPr>
          <p:cNvSpPr/>
          <p:nvPr/>
        </p:nvSpPr>
        <p:spPr>
          <a:xfrm>
            <a:off x="300554" y="5175778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0" name="Action Button: Custom 9">
            <a:hlinkClick r:id="" action="ppaction://noaction" highlightClick="1">
              <a:snd r:embed="rId10" name="once autores.wav"/>
            </a:hlinkClick>
          </p:cNvPr>
          <p:cNvSpPr/>
          <p:nvPr/>
        </p:nvSpPr>
        <p:spPr>
          <a:xfrm>
            <a:off x="300554" y="5723882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28" y="1887486"/>
            <a:ext cx="522871" cy="544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71" y="2439835"/>
            <a:ext cx="522871" cy="544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69" y="2963407"/>
            <a:ext cx="522871" cy="544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26" y="3496705"/>
            <a:ext cx="522871" cy="544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70" y="4075485"/>
            <a:ext cx="522871" cy="5446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27" y="4587290"/>
            <a:ext cx="522871" cy="5446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29" y="5104480"/>
            <a:ext cx="522871" cy="5446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29" y="5633054"/>
            <a:ext cx="522871" cy="5446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1335" y="17729"/>
            <a:ext cx="319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335" y="415074"/>
            <a:ext cx="442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opción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correcta.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662248" y="5841292"/>
            <a:ext cx="1529751" cy="48278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escuchar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668163" y="2200178"/>
            <a:ext cx="3478884" cy="2453553"/>
            <a:chOff x="8668163" y="2200178"/>
            <a:chExt cx="3478884" cy="2453553"/>
          </a:xfrm>
        </p:grpSpPr>
        <p:sp>
          <p:nvSpPr>
            <p:cNvPr id="53" name="Wave 52"/>
            <p:cNvSpPr/>
            <p:nvPr/>
          </p:nvSpPr>
          <p:spPr>
            <a:xfrm>
              <a:off x="8668163" y="2200178"/>
              <a:ext cx="3478884" cy="2453553"/>
            </a:xfrm>
            <a:prstGeom prst="wav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08522" y="3460515"/>
              <a:ext cx="74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097001" y="2772328"/>
              <a:ext cx="74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788827" y="3025392"/>
              <a:ext cx="74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8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141099" y="3387738"/>
              <a:ext cx="74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9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272164" y="2447817"/>
              <a:ext cx="74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541230" y="3860700"/>
              <a:ext cx="74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7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963931" y="3506702"/>
              <a:ext cx="74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249103" y="2934642"/>
              <a:ext cx="741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12</a:t>
              </a:r>
              <a:endParaRPr lang="en-GB" sz="28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973447" y="-34283"/>
            <a:ext cx="3343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vez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012812" y="448400"/>
            <a:ext cx="451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el número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correcto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42655" y="1177256"/>
            <a:ext cx="227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 many?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17063" y="1831269"/>
            <a:ext cx="74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23329" y="2388939"/>
            <a:ext cx="74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37822" y="2934642"/>
            <a:ext cx="74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885324" y="3506702"/>
            <a:ext cx="74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37822" y="4029922"/>
            <a:ext cx="74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937822" y="4557810"/>
            <a:ext cx="74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885324" y="5085698"/>
            <a:ext cx="74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12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937822" y="5622397"/>
            <a:ext cx="74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11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/>
      <p:bldP spid="24" grpId="0"/>
      <p:bldP spid="49" grpId="0"/>
      <p:bldP spid="50" grpId="0"/>
      <p:bldP spid="51" grpId="0"/>
      <p:bldP spid="54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6232849" y="1050214"/>
            <a:ext cx="1959393" cy="4791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01610" y="1050214"/>
            <a:ext cx="67803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Llega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tres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directores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autores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Estudia inglés con nueve profesores.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Pero, ¡no es todo!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colores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bouquet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flores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 habla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actores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079"/>
            <a:ext cx="639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Poema: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persona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extraordinaria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Action Button: Custom 3">
            <a:hlinkClick r:id="" action="ppaction://noaction" highlightClick="1">
              <a:snd r:embed="rId3" name="pero no es todo.wav"/>
            </a:hlinkClick>
          </p:cNvPr>
          <p:cNvSpPr/>
          <p:nvPr/>
        </p:nvSpPr>
        <p:spPr>
          <a:xfrm>
            <a:off x="6641313" y="1434383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" name="Action Button: Custom 4">
            <a:hlinkClick r:id="" action="ppaction://noaction" highlightClick="1">
              <a:snd r:embed="rId4" name="y habla con seis actores.wav"/>
            </a:hlinkClick>
          </p:cNvPr>
          <p:cNvSpPr/>
          <p:nvPr/>
        </p:nvSpPr>
        <p:spPr>
          <a:xfrm>
            <a:off x="6641312" y="1986732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5" name="Llega con tres directores.wav"/>
            </a:hlinkClick>
          </p:cNvPr>
          <p:cNvSpPr/>
          <p:nvPr/>
        </p:nvSpPr>
        <p:spPr>
          <a:xfrm>
            <a:off x="6625947" y="2491397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" name="Action Button: Custom 6">
            <a:hlinkClick r:id="" action="ppaction://noaction" highlightClick="1">
              <a:snd r:embed="rId6" name="compra libros de doce autores.wav"/>
            </a:hlinkClick>
          </p:cNvPr>
          <p:cNvSpPr/>
          <p:nvPr/>
        </p:nvSpPr>
        <p:spPr>
          <a:xfrm>
            <a:off x="6625947" y="3043602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" name="Action Button: Custom 7">
            <a:hlinkClick r:id="" action="ppaction://noaction" highlightClick="1">
              <a:snd r:embed="rId7" name="compra un bouquet de sieteflores.wav"/>
            </a:hlinkClick>
          </p:cNvPr>
          <p:cNvSpPr/>
          <p:nvPr/>
        </p:nvSpPr>
        <p:spPr>
          <a:xfrm>
            <a:off x="6612786" y="3561637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" name="Action Button: Custom 8">
            <a:hlinkClick r:id="" action="ppaction://noaction" highlightClick="1">
              <a:snd r:embed="rId8" name="estudia inglés con nueve profesores.wav"/>
            </a:hlinkClick>
          </p:cNvPr>
          <p:cNvSpPr/>
          <p:nvPr/>
        </p:nvSpPr>
        <p:spPr>
          <a:xfrm>
            <a:off x="6612786" y="4092436"/>
            <a:ext cx="355485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0" name="Action Button: Custom 9">
            <a:hlinkClick r:id="" action="ppaction://noaction" highlightClick="1">
              <a:snd r:embed="rId9" name="lleva una camisa de ocho colores.wav"/>
            </a:hlinkClick>
          </p:cNvPr>
          <p:cNvSpPr/>
          <p:nvPr/>
        </p:nvSpPr>
        <p:spPr>
          <a:xfrm>
            <a:off x="6612786" y="4610471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83365"/>
            <a:ext cx="271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2104" y="470261"/>
            <a:ext cx="4105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la letra correcta.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66" y="1050214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527" y="1777150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6187" y="2491397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233050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366" y="3992055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26" y="4699889"/>
            <a:ext cx="36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7236" y="5379627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7" t="23928" r="23534"/>
          <a:stretch/>
        </p:blipFill>
        <p:spPr>
          <a:xfrm>
            <a:off x="9466824" y="22071"/>
            <a:ext cx="2725176" cy="2517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8192242" y="2604504"/>
            <a:ext cx="4726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colores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52869" y="1387850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49936" y="1916024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9936" y="2450871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80703" y="3033797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63666" y="3514364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45008" y="4081213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56851" y="4603293"/>
            <a:ext cx="3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714008" y="5841292"/>
            <a:ext cx="1477992" cy="48278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escuchar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0" name="Rounded Rectangle 39">
            <a:hlinkClick r:id="" action="ppaction://noaction">
              <a:snd r:embed="rId11" name="una persona extraordinaria - full text.wav"/>
            </a:hlinkClick>
          </p:cNvPr>
          <p:cNvSpPr/>
          <p:nvPr/>
        </p:nvSpPr>
        <p:spPr>
          <a:xfrm>
            <a:off x="6542391" y="5125373"/>
            <a:ext cx="1567543" cy="47222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Full </a:t>
            </a:r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poem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294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551" y="569343"/>
            <a:ext cx="2553419" cy="2294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arrives with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 headteachers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3257909" y="569342"/>
            <a:ext cx="2553419" cy="2294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buys books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12 authors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6205267" y="569342"/>
            <a:ext cx="2553419" cy="2294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studies English with 9 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551" y="3137138"/>
            <a:ext cx="2553419" cy="2294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wears a shirt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8 colours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57909" y="3137138"/>
            <a:ext cx="2553419" cy="2294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buys a bouquet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7 flowers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6205266" y="3137137"/>
            <a:ext cx="2553419" cy="2294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speaks with 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 actors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9152623" y="2064582"/>
            <a:ext cx="2553419" cy="2294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But that’s not all!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3562" y="3640347"/>
            <a:ext cx="189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*all = todo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13344" y="5841292"/>
            <a:ext cx="2478656" cy="48278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hablar</a:t>
            </a:r>
            <a:r>
              <a:rPr lang="en-GB" sz="2000" b="1" dirty="0"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latin typeface="Century Gothic" panose="020B0502020202020204" pitchFamily="34" charset="0"/>
              </a:rPr>
              <a:t>escuchar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6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Talking about more than one thing: </a:t>
            </a:r>
            <a:br>
              <a:rPr lang="en-GB" sz="2600" b="1" dirty="0">
                <a:solidFill>
                  <a:schemeClr val="bg1"/>
                </a:solidFill>
              </a:rPr>
            </a:br>
            <a:r>
              <a:rPr lang="en-GB" sz="2600" b="1" dirty="0">
                <a:solidFill>
                  <a:schemeClr val="bg1"/>
                </a:solidFill>
              </a:rPr>
              <a:t>Plural nouns with -es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3292" y="1063953"/>
            <a:ext cx="11417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Many Spanish nouns end in a vowel (like ‘o’ and ‘a’) </a:t>
            </a:r>
            <a:endParaRPr lang="en-GB" sz="28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292" y="2743482"/>
            <a:ext cx="3981796" cy="55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Tengo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planta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292" y="3551269"/>
            <a:ext cx="11793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If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 noun ends in a consonant (like ‘n’ or ‘r’), add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–es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the end.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0189" y="2732003"/>
            <a:ext cx="5681752" cy="56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 have plant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145" y="4861831"/>
            <a:ext cx="272554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Tengo plan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7996" y="4934727"/>
            <a:ext cx="304306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I have plan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2145" y="5472335"/>
            <a:ext cx="247880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Tengo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flor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7996" y="5521531"/>
            <a:ext cx="328981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 I have flower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s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883" y="4157594"/>
            <a:ext cx="6007389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 example:</a:t>
            </a:r>
            <a:endParaRPr lang="en-GB" sz="2800" i="1" u="sng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292" y="1635060"/>
            <a:ext cx="11793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talk about these in the plural (more than one), add –s to the end of the noun.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246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382703" y="5906479"/>
            <a:ext cx="739884" cy="37615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5308" y="85066"/>
            <a:ext cx="603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Andrés describe a un amigo.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9542" y="95565"/>
            <a:ext cx="3198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el español.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8019" y="1677649"/>
            <a:ext cx="6451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735" y="1653492"/>
            <a:ext cx="42458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1. Juan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estudia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  <a:endParaRPr lang="en-GB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382703" y="5906479"/>
            <a:ext cx="739884" cy="37615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0" name="Explosion 1 29"/>
          <p:cNvSpPr/>
          <p:nvPr/>
        </p:nvSpPr>
        <p:spPr>
          <a:xfrm>
            <a:off x="4066088" y="1468947"/>
            <a:ext cx="1736170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8573" y="944185"/>
            <a:ext cx="484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letra correcta (A o B).</a:t>
            </a:r>
            <a:endParaRPr lang="en-GB" sz="2400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7337219" y="480338"/>
          <a:ext cx="3909268" cy="508972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54634">
                  <a:extLst>
                    <a:ext uri="{9D8B030D-6E8A-4147-A177-3AD203B41FA5}">
                      <a16:colId xmlns:a16="http://schemas.microsoft.com/office/drawing/2014/main" val="373318935"/>
                    </a:ext>
                  </a:extLst>
                </a:gridCol>
                <a:gridCol w="1954634">
                  <a:extLst>
                    <a:ext uri="{9D8B030D-6E8A-4147-A177-3AD203B41FA5}">
                      <a16:colId xmlns:a16="http://schemas.microsoft.com/office/drawing/2014/main" val="289225306"/>
                    </a:ext>
                  </a:extLst>
                </a:gridCol>
              </a:tblGrid>
              <a:tr h="848287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8090091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103699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92671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570078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717296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760823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-15308" y="502492"/>
            <a:ext cx="493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word is missing?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47852" y="2524120"/>
            <a:ext cx="729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9857" y="2552862"/>
            <a:ext cx="42233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2. Habla con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Explosion 1 37"/>
          <p:cNvSpPr/>
          <p:nvPr/>
        </p:nvSpPr>
        <p:spPr>
          <a:xfrm>
            <a:off x="4141707" y="2329359"/>
            <a:ext cx="1661912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6219469" y="3535032"/>
            <a:ext cx="729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9859" y="3508319"/>
            <a:ext cx="51275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en un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barco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de dos</a:t>
            </a:r>
          </a:p>
        </p:txBody>
      </p:sp>
      <p:sp>
        <p:nvSpPr>
          <p:cNvPr id="41" name="Explosion 1 40"/>
          <p:cNvSpPr/>
          <p:nvPr/>
        </p:nvSpPr>
        <p:spPr>
          <a:xfrm>
            <a:off x="4704891" y="3290511"/>
            <a:ext cx="1661912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4986284" y="5308364"/>
            <a:ext cx="729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9858" y="5295606"/>
            <a:ext cx="52208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Llega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con cuatro</a:t>
            </a:r>
          </a:p>
        </p:txBody>
      </p:sp>
      <p:sp>
        <p:nvSpPr>
          <p:cNvPr id="44" name="Explosion 1 43"/>
          <p:cNvSpPr/>
          <p:nvPr/>
        </p:nvSpPr>
        <p:spPr>
          <a:xfrm>
            <a:off x="3443161" y="5084677"/>
            <a:ext cx="1661912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3555318" y="4345974"/>
            <a:ext cx="729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6226" y="4381228"/>
            <a:ext cx="2309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4. No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</a:t>
            </a:r>
            <a:endParaRPr lang="en-GB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Explosion 1 46"/>
          <p:cNvSpPr/>
          <p:nvPr/>
        </p:nvSpPr>
        <p:spPr>
          <a:xfrm>
            <a:off x="1967073" y="4138965"/>
            <a:ext cx="1661912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7558536" y="1414079"/>
            <a:ext cx="1535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amigo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710677" y="1422952"/>
            <a:ext cx="1535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autor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440949" y="2313427"/>
            <a:ext cx="185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profesor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584879" y="2313426"/>
            <a:ext cx="148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amiga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56256" y="3125733"/>
            <a:ext cx="150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cama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713982" y="3125733"/>
            <a:ext cx="127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color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700794" y="4792291"/>
            <a:ext cx="150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señor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787576" y="4792290"/>
            <a:ext cx="1349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gato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885355" y="3979984"/>
            <a:ext cx="925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flor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86824" y="3938039"/>
            <a:ext cx="2676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camisa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992949" y="1525107"/>
            <a:ext cx="3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 flipH="1">
            <a:off x="6992949" y="2369665"/>
            <a:ext cx="3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 flipH="1">
            <a:off x="6992949" y="3132516"/>
            <a:ext cx="3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1" name="TextBox 60"/>
          <p:cNvSpPr txBox="1"/>
          <p:nvPr/>
        </p:nvSpPr>
        <p:spPr>
          <a:xfrm flipH="1">
            <a:off x="6974293" y="3975599"/>
            <a:ext cx="3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6974293" y="4829850"/>
            <a:ext cx="3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3" name="Oval 62"/>
          <p:cNvSpPr/>
          <p:nvPr/>
        </p:nvSpPr>
        <p:spPr>
          <a:xfrm>
            <a:off x="7337219" y="1238412"/>
            <a:ext cx="1954634" cy="107501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7318331" y="2114454"/>
            <a:ext cx="1954634" cy="107501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9338648" y="2950341"/>
            <a:ext cx="1954634" cy="107501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7400539" y="3714053"/>
            <a:ext cx="1954634" cy="107501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9370712" y="4608812"/>
            <a:ext cx="1954634" cy="107501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8" name="Picture 6" descr="Friendship Clip art - Is a good friend png download - 1182*1050 - Free Transparent Friendship png Download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7"/>
          <a:stretch/>
        </p:blipFill>
        <p:spPr bwMode="auto">
          <a:xfrm>
            <a:off x="10664326" y="68054"/>
            <a:ext cx="1528451" cy="214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30" grpId="0" animBg="1"/>
      <p:bldP spid="31" grpId="0"/>
      <p:bldP spid="35" grpId="0"/>
      <p:bldP spid="36" grpId="0"/>
      <p:bldP spid="37" grpId="0"/>
      <p:bldP spid="38" grpId="0" animBg="1"/>
      <p:bldP spid="39" grpId="0"/>
      <p:bldP spid="40" grpId="0"/>
      <p:bldP spid="41" grpId="0" animBg="1"/>
      <p:bldP spid="42" grpId="0"/>
      <p:bldP spid="43" grpId="0"/>
      <p:bldP spid="44" grpId="0" animBg="1"/>
      <p:bldP spid="45" grpId="0"/>
      <p:bldP spid="46" grpId="0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344902" y="5910716"/>
            <a:ext cx="739884" cy="37615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5308" y="85066"/>
            <a:ext cx="603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Andrés describe a un amigo.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9542" y="95565"/>
            <a:ext cx="3198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el español.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4474" y="1671981"/>
            <a:ext cx="20228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736" y="1667064"/>
            <a:ext cx="2657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30" name="Explosion 1 29"/>
          <p:cNvSpPr/>
          <p:nvPr/>
        </p:nvSpPr>
        <p:spPr>
          <a:xfrm>
            <a:off x="2561404" y="1482606"/>
            <a:ext cx="1661912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8573" y="944185"/>
            <a:ext cx="484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letra correcta (A o B).</a:t>
            </a:r>
            <a:endParaRPr lang="en-GB" sz="2400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7179884" y="745650"/>
          <a:ext cx="4291550" cy="508972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45775">
                  <a:extLst>
                    <a:ext uri="{9D8B030D-6E8A-4147-A177-3AD203B41FA5}">
                      <a16:colId xmlns:a16="http://schemas.microsoft.com/office/drawing/2014/main" val="373318935"/>
                    </a:ext>
                  </a:extLst>
                </a:gridCol>
                <a:gridCol w="2145775">
                  <a:extLst>
                    <a:ext uri="{9D8B030D-6E8A-4147-A177-3AD203B41FA5}">
                      <a16:colId xmlns:a16="http://schemas.microsoft.com/office/drawing/2014/main" val="289225306"/>
                    </a:ext>
                  </a:extLst>
                </a:gridCol>
              </a:tblGrid>
              <a:tr h="848287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8090091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103699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92671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570078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717296"/>
                  </a:ext>
                </a:extLst>
              </a:tr>
              <a:tr h="84828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760823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-15308" y="502492"/>
            <a:ext cx="493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word is missing?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17147" y="2579750"/>
            <a:ext cx="1476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9858" y="2552862"/>
            <a:ext cx="35710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7. No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compra</a:t>
            </a:r>
            <a:endParaRPr lang="en-GB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Explosion 1 37"/>
          <p:cNvSpPr/>
          <p:nvPr/>
        </p:nvSpPr>
        <p:spPr>
          <a:xfrm>
            <a:off x="2594155" y="2335787"/>
            <a:ext cx="1661912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5892753" y="3508318"/>
            <a:ext cx="729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9859" y="3508319"/>
            <a:ext cx="46472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8.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amigos en cuatro</a:t>
            </a:r>
          </a:p>
        </p:txBody>
      </p:sp>
      <p:sp>
        <p:nvSpPr>
          <p:cNvPr id="41" name="Explosion 1 40"/>
          <p:cNvSpPr/>
          <p:nvPr/>
        </p:nvSpPr>
        <p:spPr>
          <a:xfrm>
            <a:off x="4398360" y="3252562"/>
            <a:ext cx="1661912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/>
          <p:cNvSpPr txBox="1"/>
          <p:nvPr/>
        </p:nvSpPr>
        <p:spPr>
          <a:xfrm>
            <a:off x="5685580" y="5260475"/>
            <a:ext cx="729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9859" y="5295606"/>
            <a:ext cx="46472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10.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en tres</a:t>
            </a:r>
          </a:p>
        </p:txBody>
      </p:sp>
      <p:sp>
        <p:nvSpPr>
          <p:cNvPr id="44" name="Explosion 1 43"/>
          <p:cNvSpPr/>
          <p:nvPr/>
        </p:nvSpPr>
        <p:spPr>
          <a:xfrm>
            <a:off x="4124474" y="5095421"/>
            <a:ext cx="1661912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4481048" y="4430933"/>
            <a:ext cx="729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3477" y="4385640"/>
            <a:ext cx="28527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9.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dos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69830" y="1657180"/>
            <a:ext cx="1275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tarea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94187" y="1679530"/>
            <a:ext cx="1126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plan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302280" y="2567588"/>
            <a:ext cx="238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producto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06388" y="3374408"/>
            <a:ext cx="150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barco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556646" y="3391045"/>
            <a:ext cx="1659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capital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744635" y="5027922"/>
            <a:ext cx="1582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calle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03480" y="5078155"/>
            <a:ext cx="1723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lugar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061696" y="4242194"/>
            <a:ext cx="88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flor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822348" y="4240911"/>
            <a:ext cx="1328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cosa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35614" y="1790419"/>
            <a:ext cx="3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9" name="TextBox 58"/>
          <p:cNvSpPr txBox="1"/>
          <p:nvPr/>
        </p:nvSpPr>
        <p:spPr>
          <a:xfrm flipH="1">
            <a:off x="6835614" y="2634977"/>
            <a:ext cx="3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60" name="TextBox 59"/>
          <p:cNvSpPr txBox="1"/>
          <p:nvPr/>
        </p:nvSpPr>
        <p:spPr>
          <a:xfrm flipH="1">
            <a:off x="6835614" y="3397828"/>
            <a:ext cx="3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61" name="TextBox 60"/>
          <p:cNvSpPr txBox="1"/>
          <p:nvPr/>
        </p:nvSpPr>
        <p:spPr>
          <a:xfrm flipH="1">
            <a:off x="6816958" y="4240911"/>
            <a:ext cx="3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 flipH="1">
            <a:off x="6674843" y="5095162"/>
            <a:ext cx="619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63" name="Oval 62"/>
          <p:cNvSpPr/>
          <p:nvPr/>
        </p:nvSpPr>
        <p:spPr>
          <a:xfrm>
            <a:off x="7302280" y="1484775"/>
            <a:ext cx="1954634" cy="107501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9564361" y="2407174"/>
            <a:ext cx="1769780" cy="940088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9433625" y="3219300"/>
            <a:ext cx="1954634" cy="107501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7382948" y="4147565"/>
            <a:ext cx="2196522" cy="84801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7400757" y="5062067"/>
            <a:ext cx="1954634" cy="753226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/>
          <p:cNvSpPr txBox="1"/>
          <p:nvPr/>
        </p:nvSpPr>
        <p:spPr>
          <a:xfrm>
            <a:off x="9763331" y="2558942"/>
            <a:ext cx="1378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hotel</a:t>
            </a:r>
          </a:p>
        </p:txBody>
      </p:sp>
      <p:sp>
        <p:nvSpPr>
          <p:cNvPr id="69" name="Explosion 1 68"/>
          <p:cNvSpPr/>
          <p:nvPr/>
        </p:nvSpPr>
        <p:spPr>
          <a:xfrm>
            <a:off x="2913540" y="4216532"/>
            <a:ext cx="1661912" cy="1043943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Picture 6" descr="Friendship Clip art - Is a good friend png download - 1182*1050 - Free Transparent Friendship png Download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7"/>
          <a:stretch/>
        </p:blipFill>
        <p:spPr bwMode="auto">
          <a:xfrm>
            <a:off x="10663549" y="189230"/>
            <a:ext cx="1528451" cy="214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7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30" grpId="0" animBg="1"/>
      <p:bldP spid="31" grpId="0"/>
      <p:bldP spid="35" grpId="0"/>
      <p:bldP spid="36" grpId="0"/>
      <p:bldP spid="37" grpId="0"/>
      <p:bldP spid="38" grpId="0" animBg="1"/>
      <p:bldP spid="39" grpId="0"/>
      <p:bldP spid="40" grpId="0"/>
      <p:bldP spid="41" grpId="0" animBg="1"/>
      <p:bldP spid="42" grpId="0"/>
      <p:bldP spid="43" grpId="0"/>
      <p:bldP spid="44" grpId="0" animBg="1"/>
      <p:bldP spid="45" grpId="0"/>
      <p:bldP spid="46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1497" y="39969"/>
            <a:ext cx="5792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¿Cómo se dice en inglés?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5726" y="807884"/>
            <a:ext cx="4323115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“Estudia con seis amigos.”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726" y="4033400"/>
            <a:ext cx="4526315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“Llega con cuatro señores.”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926" y="2958228"/>
            <a:ext cx="5511143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“Tiene cinco tareas hoy.”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726" y="1883056"/>
            <a:ext cx="5571343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“Está en un barco de dos colores.”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926" y="5060690"/>
            <a:ext cx="4691977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“Usa una bici en tres lugares.”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926" y="1310891"/>
            <a:ext cx="4466115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S/he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studies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with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six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friends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928" y="2391647"/>
            <a:ext cx="4466114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S/he is in a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two-colour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boat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418" y="3478002"/>
            <a:ext cx="4331623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S/he has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five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tasks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today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0418" y="4521061"/>
            <a:ext cx="4331623" cy="45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S/he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arrives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with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four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men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0418" y="5534358"/>
            <a:ext cx="5558624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S/he uses a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bike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in </a:t>
            </a:r>
            <a:r>
              <a:rPr lang="es-ES" sz="2400" b="1" i="1" dirty="0" err="1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three</a:t>
            </a:r>
            <a:r>
              <a:rPr lang="es-ES" sz="2400" b="1" i="1" dirty="0">
                <a:solidFill>
                  <a:schemeClr val="accent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places.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3098" y="1295390"/>
            <a:ext cx="4799945" cy="520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689618" y="3453232"/>
            <a:ext cx="4799944" cy="520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655926" y="4503155"/>
            <a:ext cx="4799945" cy="520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689617" y="5548196"/>
            <a:ext cx="4799945" cy="520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/>
          <p:cNvSpPr/>
          <p:nvPr/>
        </p:nvSpPr>
        <p:spPr>
          <a:xfrm>
            <a:off x="11007579" y="5906478"/>
            <a:ext cx="111500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4955" y="2391647"/>
            <a:ext cx="4799945" cy="487506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6" descr="Friendship Clip art - Is a good friend png download - 1182*1050 - Free Transparent Friendship png Download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7"/>
          <a:stretch/>
        </p:blipFill>
        <p:spPr bwMode="auto">
          <a:xfrm>
            <a:off x="10663549" y="189230"/>
            <a:ext cx="1528451" cy="214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77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96682" y="493353"/>
          <a:ext cx="5312232" cy="588296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56116">
                  <a:extLst>
                    <a:ext uri="{9D8B030D-6E8A-4147-A177-3AD203B41FA5}">
                      <a16:colId xmlns:a16="http://schemas.microsoft.com/office/drawing/2014/main" val="761861335"/>
                    </a:ext>
                  </a:extLst>
                </a:gridCol>
                <a:gridCol w="2656116">
                  <a:extLst>
                    <a:ext uri="{9D8B030D-6E8A-4147-A177-3AD203B41FA5}">
                      <a16:colId xmlns:a16="http://schemas.microsoft.com/office/drawing/2014/main" val="2902310944"/>
                    </a:ext>
                  </a:extLst>
                </a:gridCol>
              </a:tblGrid>
              <a:tr h="535717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noun ends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noun ends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529713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24060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549479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27151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825056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567987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835353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667782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764918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23723"/>
                  </a:ext>
                </a:extLst>
              </a:tr>
              <a:tr h="53472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247721"/>
                  </a:ext>
                </a:extLst>
              </a:tr>
            </a:tbl>
          </a:graphicData>
        </a:graphic>
      </p:graphicFrame>
      <p:sp>
        <p:nvSpPr>
          <p:cNvPr id="3" name="Action Button: Custom 2">
            <a:hlinkClick r:id="" action="ppaction://noaction" highlightClick="1">
              <a:snd r:embed="rId3" name="tres tareas.wav"/>
            </a:hlinkClick>
          </p:cNvPr>
          <p:cNvSpPr/>
          <p:nvPr/>
        </p:nvSpPr>
        <p:spPr>
          <a:xfrm>
            <a:off x="341679" y="1110613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Action Button: Custom 3">
            <a:hlinkClick r:id="" action="ppaction://noaction" highlightClick="1">
              <a:snd r:embed="rId4" name="seis profesores.wav"/>
            </a:hlinkClick>
          </p:cNvPr>
          <p:cNvSpPr/>
          <p:nvPr/>
        </p:nvSpPr>
        <p:spPr>
          <a:xfrm>
            <a:off x="341678" y="1662962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" name="Action Button: Custom 4">
            <a:hlinkClick r:id="" action="ppaction://noaction" highlightClick="1">
              <a:snd r:embed="rId5" name="cinco cosas.wav"/>
            </a:hlinkClick>
          </p:cNvPr>
          <p:cNvSpPr/>
          <p:nvPr/>
        </p:nvSpPr>
        <p:spPr>
          <a:xfrm>
            <a:off x="326313" y="2167627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6" name="dos colores.wav"/>
            </a:hlinkClick>
          </p:cNvPr>
          <p:cNvSpPr/>
          <p:nvPr/>
        </p:nvSpPr>
        <p:spPr>
          <a:xfrm>
            <a:off x="326313" y="2719832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" name="Action Button: Custom 6">
            <a:hlinkClick r:id="" action="ppaction://noaction" highlightClick="1">
              <a:snd r:embed="rId7" name="cuatro planes.wav"/>
            </a:hlinkClick>
          </p:cNvPr>
          <p:cNvSpPr/>
          <p:nvPr/>
        </p:nvSpPr>
        <p:spPr>
          <a:xfrm>
            <a:off x="313152" y="3237867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" name="Action Button: Custom 7">
            <a:hlinkClick r:id="" action="ppaction://noaction" highlightClick="1">
              <a:snd r:embed="rId8" name="unos periódicos.wav"/>
            </a:hlinkClick>
          </p:cNvPr>
          <p:cNvSpPr/>
          <p:nvPr/>
        </p:nvSpPr>
        <p:spPr>
          <a:xfrm>
            <a:off x="313152" y="3768666"/>
            <a:ext cx="355485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9" name="Action Button: Custom 8">
            <a:hlinkClick r:id="" action="ppaction://noaction" highlightClick="1">
              <a:snd r:embed="rId9" name="unas flores.wav"/>
            </a:hlinkClick>
          </p:cNvPr>
          <p:cNvSpPr/>
          <p:nvPr/>
        </p:nvSpPr>
        <p:spPr>
          <a:xfrm>
            <a:off x="313152" y="4286701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0" name="Action Button: Custom 9">
            <a:hlinkClick r:id="" action="ppaction://noaction" highlightClick="1">
              <a:snd r:embed="rId10" name="unas preguntas.wav"/>
            </a:hlinkClick>
          </p:cNvPr>
          <p:cNvSpPr/>
          <p:nvPr/>
        </p:nvSpPr>
        <p:spPr>
          <a:xfrm>
            <a:off x="313152" y="4834805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1" name="Action Button: Custom 10">
            <a:hlinkClick r:id="" action="ppaction://noaction" highlightClick="1">
              <a:snd r:embed="rId11" name="unos autores.wav"/>
            </a:hlinkClick>
          </p:cNvPr>
          <p:cNvSpPr/>
          <p:nvPr/>
        </p:nvSpPr>
        <p:spPr>
          <a:xfrm>
            <a:off x="313152" y="5382909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12" name="unas palabras.wav"/>
            </a:hlinkClick>
          </p:cNvPr>
          <p:cNvSpPr/>
          <p:nvPr/>
        </p:nvSpPr>
        <p:spPr>
          <a:xfrm>
            <a:off x="326313" y="5913708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10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26" y="998409"/>
            <a:ext cx="522871" cy="544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9" y="1550758"/>
            <a:ext cx="522871" cy="544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25" y="2104686"/>
            <a:ext cx="522871" cy="544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9" y="2626575"/>
            <a:ext cx="522871" cy="544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68" y="3186408"/>
            <a:ext cx="522871" cy="5446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25" y="3698213"/>
            <a:ext cx="522871" cy="5446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42" y="4242870"/>
            <a:ext cx="522871" cy="5446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24" y="4764937"/>
            <a:ext cx="522871" cy="5446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41" y="5294594"/>
            <a:ext cx="522871" cy="544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23" y="5839251"/>
            <a:ext cx="522871" cy="54465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-18680"/>
            <a:ext cx="319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3595" y="-18680"/>
            <a:ext cx="442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opción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correcta.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63917" y="47805"/>
            <a:ext cx="296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vez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63917" y="1039904"/>
            <a:ext cx="265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1.tres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tareas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3916" y="1592253"/>
            <a:ext cx="2968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profesores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63916" y="2135086"/>
            <a:ext cx="265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3915" y="2668070"/>
            <a:ext cx="233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dos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colores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63914" y="3195954"/>
            <a:ext cx="327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cuatro planes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63914" y="3743887"/>
            <a:ext cx="296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periódicos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63915" y="4286701"/>
            <a:ext cx="218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7.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flores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63914" y="4803156"/>
            <a:ext cx="317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8.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63915" y="5351089"/>
            <a:ext cx="265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9.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24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nos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autores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63914" y="5880746"/>
            <a:ext cx="296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10. </a:t>
            </a:r>
            <a:r>
              <a:rPr lang="en-GB" sz="24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palabras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535886" y="5910716"/>
            <a:ext cx="2548900" cy="37615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escuchar</a:t>
            </a:r>
            <a:r>
              <a:rPr lang="en-GB" sz="2000" b="1" dirty="0">
                <a:latin typeface="Century Gothic" panose="020B0502020202020204" pitchFamily="34" charset="0"/>
              </a:rPr>
              <a:t> / </a:t>
            </a:r>
            <a:r>
              <a:rPr lang="en-GB" sz="2000" b="1" dirty="0" err="1">
                <a:latin typeface="Century Gothic" panose="020B0502020202020204" pitchFamily="34" charset="0"/>
              </a:rPr>
              <a:t>escribir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914" y="514663"/>
            <a:ext cx="3482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las palabras.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5622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1" y="37865"/>
            <a:ext cx="9580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your prompt cards, take turns to tell your partner how many of each thing you have.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087620" y="1196073"/>
            <a:ext cx="6313714" cy="1306521"/>
          </a:xfrm>
          <a:prstGeom prst="wedgeEllipseCallout">
            <a:avLst>
              <a:gd name="adj1" fmla="val -55087"/>
              <a:gd name="adj2" fmla="val 5271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tres bolsas.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1469572" y="2724196"/>
            <a:ext cx="6313714" cy="1478876"/>
          </a:xfrm>
          <a:prstGeom prst="wedgeEllipseCallout">
            <a:avLst>
              <a:gd name="adj1" fmla="val 63535"/>
              <a:gd name="adj2" fmla="val 3575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dos bolsas.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203" y="4468231"/>
            <a:ext cx="11190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Complete your response grid after each exchange.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38672" y="5570109"/>
            <a:ext cx="372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 has more bags?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4173" y="2459037"/>
            <a:ext cx="1864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21486" y="3851674"/>
            <a:ext cx="152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61471" y="5224921"/>
            <a:ext cx="94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80362" y="5197174"/>
            <a:ext cx="2530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partner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98" y="5693039"/>
            <a:ext cx="469149" cy="4886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4801" y="5463187"/>
            <a:ext cx="3533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Example (Persona A):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38672" y="5197174"/>
            <a:ext cx="7008145" cy="1062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84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1034" y="556066"/>
          <a:ext cx="5714680" cy="5712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104">
                <a:tc>
                  <a:txBody>
                    <a:bodyPr/>
                    <a:lstStyle/>
                    <a:p>
                      <a:r>
                        <a:rPr lang="en-GB" sz="26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four tasks.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two (male)</a:t>
                      </a:r>
                      <a:r>
                        <a:rPr lang="en-GB" sz="26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teachers.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three shirts.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five plans today.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six flowers.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  <a:r>
                        <a:rPr lang="en-GB" sz="26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newspapers in Spanish.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book – two (male) authors.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 – </a:t>
                      </a:r>
                      <a:r>
                        <a:rPr lang="en-GB" sz="26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five colours.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16714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035" y="72285"/>
            <a:ext cx="400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A – I have…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809227" y="52613"/>
            <a:ext cx="1115007" cy="40091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5926804" y="556066"/>
          <a:ext cx="6105539" cy="5712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05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three tasks.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four (male)</a:t>
                      </a:r>
                      <a:r>
                        <a:rPr lang="en-GB" sz="26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teachers.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two shirts.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six plans today.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three</a:t>
                      </a:r>
                      <a:r>
                        <a:rPr lang="en-GB" sz="26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flowers.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five newspapers in Spanish.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book – six (male) authors.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4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pen – </a:t>
                      </a:r>
                      <a:r>
                        <a:rPr lang="en-GB" sz="26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two colours.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26803" y="72284"/>
            <a:ext cx="317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B – I have…</a:t>
            </a:r>
          </a:p>
        </p:txBody>
      </p:sp>
    </p:spTree>
    <p:extLst>
      <p:ext uri="{BB962C8B-B14F-4D97-AF65-F5344CB8AC3E}">
        <p14:creationId xmlns:p14="http://schemas.microsoft.com/office/powerpoint/2010/main" val="37878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45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Response grids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83714" y="800332"/>
          <a:ext cx="8350685" cy="508457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5186572">
                  <a:extLst>
                    <a:ext uri="{9D8B030D-6E8A-4147-A177-3AD203B41FA5}">
                      <a16:colId xmlns:a16="http://schemas.microsoft.com/office/drawing/2014/main" val="2851653297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1680511109"/>
                    </a:ext>
                  </a:extLst>
                </a:gridCol>
                <a:gridCol w="2119085">
                  <a:extLst>
                    <a:ext uri="{9D8B030D-6E8A-4147-A177-3AD203B41FA5}">
                      <a16:colId xmlns:a16="http://schemas.microsoft.com/office/drawing/2014/main" val="2263217271"/>
                    </a:ext>
                  </a:extLst>
                </a:gridCol>
              </a:tblGrid>
              <a:tr h="543538">
                <a:tc>
                  <a:txBody>
                    <a:bodyPr/>
                    <a:lstStyle/>
                    <a:p>
                      <a:pPr algn="l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partner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4535450"/>
                  </a:ext>
                </a:extLst>
              </a:tr>
              <a:tr h="562266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444990"/>
                  </a:ext>
                </a:extLst>
              </a:tr>
              <a:tr h="562266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811971"/>
                  </a:ext>
                </a:extLst>
              </a:tr>
              <a:tr h="562266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783592"/>
                  </a:ext>
                </a:extLst>
              </a:tr>
              <a:tr h="562266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364961"/>
                  </a:ext>
                </a:extLst>
              </a:tr>
              <a:tr h="605178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120359"/>
                  </a:ext>
                </a:extLst>
              </a:tr>
              <a:tr h="562266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436369"/>
                  </a:ext>
                </a:extLst>
              </a:tr>
              <a:tr h="562266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923758"/>
                  </a:ext>
                </a:extLst>
              </a:tr>
              <a:tr h="562266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28212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78" y="1378538"/>
            <a:ext cx="522871" cy="544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99" y="1904345"/>
            <a:ext cx="522871" cy="544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35" y="2466716"/>
            <a:ext cx="522871" cy="544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98" y="3011373"/>
            <a:ext cx="522871" cy="544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34" y="3677673"/>
            <a:ext cx="522871" cy="5446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68" y="4152476"/>
            <a:ext cx="522871" cy="544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061" y="4703455"/>
            <a:ext cx="522871" cy="544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35" y="5305687"/>
            <a:ext cx="522871" cy="5446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0039" y="1400705"/>
            <a:ext cx="501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has more tasks?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1394" y="1938041"/>
            <a:ext cx="428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has more (male) teachers?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757" y="2525013"/>
            <a:ext cx="547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has more shirts?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6004" y="3066006"/>
            <a:ext cx="547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has more plans today?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6757" y="3677673"/>
            <a:ext cx="547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has more flowers?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174" y="4222330"/>
            <a:ext cx="522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has more newspapers in S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panish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6757" y="4801154"/>
            <a:ext cx="5201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has the book with more authors?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757" y="5330028"/>
            <a:ext cx="580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has the pen with more colours?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85005" y="226557"/>
            <a:ext cx="1753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34856" y="200907"/>
            <a:ext cx="245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B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8699366" y="764563"/>
          <a:ext cx="3306988" cy="507465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242920">
                  <a:extLst>
                    <a:ext uri="{9D8B030D-6E8A-4147-A177-3AD203B41FA5}">
                      <a16:colId xmlns:a16="http://schemas.microsoft.com/office/drawing/2014/main" val="2690283769"/>
                    </a:ext>
                  </a:extLst>
                </a:gridCol>
                <a:gridCol w="2064068">
                  <a:extLst>
                    <a:ext uri="{9D8B030D-6E8A-4147-A177-3AD203B41FA5}">
                      <a16:colId xmlns:a16="http://schemas.microsoft.com/office/drawing/2014/main" val="4238550676"/>
                    </a:ext>
                  </a:extLst>
                </a:gridCol>
              </a:tblGrid>
              <a:tr h="547094"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partner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815539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00331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32585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172929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896169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80709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366608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44765"/>
                  </a:ext>
                </a:extLst>
              </a:tr>
              <a:tr h="565945">
                <a:tc>
                  <a:txBody>
                    <a:bodyPr/>
                    <a:lstStyle/>
                    <a:p>
                      <a:endParaRPr lang="en-GB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326446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37" y="1336634"/>
            <a:ext cx="522871" cy="5446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45" y="1881291"/>
            <a:ext cx="522871" cy="5446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36" y="2425948"/>
            <a:ext cx="522871" cy="5446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46" y="3042515"/>
            <a:ext cx="522871" cy="5446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800" y="3615080"/>
            <a:ext cx="522871" cy="5446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86" y="4150828"/>
            <a:ext cx="522871" cy="5446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85" y="4718162"/>
            <a:ext cx="522871" cy="5446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137" y="5309641"/>
            <a:ext cx="522871" cy="5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1615</Words>
  <Application>Microsoft Office PowerPoint</Application>
  <PresentationFormat>Widescreen</PresentationFormat>
  <Paragraphs>325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1_Office Theme</vt:lpstr>
      <vt:lpstr>PowerPoint Presentation</vt:lpstr>
      <vt:lpstr>Talking about more than one thing:  Plural nouns with -es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Talking about more than one thing:  Gender and plural nouns</vt:lpstr>
      <vt:lpstr>PowerPoint Presentation</vt:lpstr>
      <vt:lpstr>PowerPoint Presentation</vt:lpstr>
      <vt:lpstr>PowerPoint Presentation</vt:lpstr>
      <vt:lpstr>PowerPoint Presentation</vt:lpstr>
    </vt:vector>
  </TitlesOfParts>
  <Company>University of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Avery</dc:creator>
  <cp:lastModifiedBy>Nicholas Avery</cp:lastModifiedBy>
  <cp:revision>2</cp:revision>
  <dcterms:created xsi:type="dcterms:W3CDTF">2019-10-27T18:31:38Z</dcterms:created>
  <dcterms:modified xsi:type="dcterms:W3CDTF">2019-10-27T18:34:17Z</dcterms:modified>
</cp:coreProperties>
</file>