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419" autoAdjust="0"/>
  </p:normalViewPr>
  <p:slideViewPr>
    <p:cSldViewPr snapToGrid="0">
      <p:cViewPr varScale="1">
        <p:scale>
          <a:sx n="91" d="100"/>
          <a:sy n="91" d="100"/>
        </p:scale>
        <p:origin x="12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09823-4CDF-431B-B086-35ADAA541BC1}" type="datetimeFigureOut">
              <a:rPr lang="en-GB" smtClean="0"/>
              <a:t>18/10/2019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C1D62-9366-46BB-BD6D-B4053FC57C43}" type="slidenum">
              <a:rPr lang="en-GB" smtClean="0"/>
              <a:t>‹#›</a:t>
            </a:fld>
            <a:endParaRPr lang="en-GB"/>
          </a:p>
        </p:txBody>
      </p:sp>
    </p:spTree>
    <p:extLst>
      <p:ext uri="{BB962C8B-B14F-4D97-AF65-F5344CB8AC3E}">
        <p14:creationId xmlns:p14="http://schemas.microsoft.com/office/powerpoint/2010/main" val="3198703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Practice and production</a:t>
            </a:r>
            <a:r>
              <a:rPr lang="en-GB" baseline="0" dirty="0"/>
              <a:t> of the negative is not restricted to any specific verb forms. It can be used with a range of previously introduced </a:t>
            </a:r>
            <a:r>
              <a:rPr lang="en-GB" baseline="0" dirty="0" smtClean="0"/>
              <a:t>regular and irregular verbs.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272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DO</a:t>
            </a:r>
            <a:r>
              <a:rPr lang="en-GB" b="1" baseline="0" dirty="0" smtClean="0"/>
              <a:t> NOT DISPLAY THIS SLIDE</a:t>
            </a:r>
            <a:r>
              <a:rPr lang="en-GB" baseline="0" dirty="0" smtClean="0"/>
              <a:t/>
            </a:r>
            <a:br>
              <a:rPr lang="en-GB" baseline="0" dirty="0" smtClean="0"/>
            </a:br>
            <a:r>
              <a:rPr lang="en-GB" dirty="0" smtClean="0"/>
              <a:t>A printer-friendly</a:t>
            </a:r>
            <a:r>
              <a:rPr lang="en-GB" baseline="0" dirty="0" smtClean="0"/>
              <a:t> version of these prompt cards is available in Word format.</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337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These sentences are based on the language used in the speaking/listening</a:t>
            </a:r>
            <a:r>
              <a:rPr lang="en-GB" baseline="0" dirty="0" smtClean="0"/>
              <a:t> activity beforehand. </a:t>
            </a:r>
            <a:r>
              <a:rPr lang="en-GB" dirty="0" smtClean="0"/>
              <a:t>Draw attention to</a:t>
            </a:r>
            <a:r>
              <a:rPr lang="en-GB" baseline="0" dirty="0" smtClean="0"/>
              <a:t> </a:t>
            </a:r>
            <a:r>
              <a:rPr lang="en-GB" dirty="0" smtClean="0"/>
              <a:t>the fact that the first letter of ‘inglés’</a:t>
            </a:r>
            <a:r>
              <a:rPr lang="en-GB" baseline="0" dirty="0" smtClean="0"/>
              <a:t> is not capitalised (cross-linguistic difference). Make sure that students use ‘ñ’ in ‘señor’.</a:t>
            </a:r>
          </a:p>
          <a:p>
            <a:endParaRPr lang="en-GB" baseline="0" dirty="0" smtClean="0"/>
          </a:p>
          <a:p>
            <a:r>
              <a:rPr lang="en-GB" baseline="0" dirty="0" smtClean="0"/>
              <a:t>The order of these speaking/listening and writing tasks could be reversed, if desired. Some students may feel more confident in the speaking/listening activity, having had time to write these sentences first. In this case, make sure that students close their books when they come to do the listening/speaking.</a:t>
            </a:r>
          </a:p>
          <a:p>
            <a:endParaRPr lang="en-GB" baseline="0" dirty="0" smtClean="0"/>
          </a:p>
          <a:p>
            <a:r>
              <a:rPr lang="en-GB" baseline="0" dirty="0" smtClean="0"/>
              <a:t>Equally, the writing or the speaking activity (or both) may fit more easily into the 2</a:t>
            </a:r>
            <a:r>
              <a:rPr lang="en-GB" baseline="30000" dirty="0" smtClean="0"/>
              <a:t>nd</a:t>
            </a:r>
            <a:r>
              <a:rPr lang="en-GB" baseline="0" dirty="0" smtClean="0"/>
              <a:t> lesson of this week.</a:t>
            </a:r>
          </a:p>
          <a:p>
            <a:endParaRPr lang="en-GB" baseline="0" dirty="0" smtClean="0"/>
          </a:p>
          <a:p>
            <a:r>
              <a:rPr lang="en-GB" b="1" baseline="0" dirty="0" smtClean="0"/>
              <a:t>Note: </a:t>
            </a:r>
            <a:r>
              <a:rPr lang="en-GB" baseline="0" dirty="0" smtClean="0"/>
              <a:t>Answers are triggered, i.e., click on the orange text boxes to remove them and reveal the answers in any order.</a:t>
            </a:r>
          </a:p>
          <a:p>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28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listening task will practice affirmative vs negative comprehension while also revisiting ‘I’ vs ‘s/he’ verb</a:t>
            </a:r>
            <a:r>
              <a:rPr lang="en-GB" baseline="0" dirty="0" smtClean="0"/>
              <a:t> endings taught last week.</a:t>
            </a:r>
            <a:endParaRPr lang="en-GB" dirty="0" smtClean="0"/>
          </a:p>
          <a:p>
            <a:endParaRPr lang="en-GB" dirty="0" smtClean="0"/>
          </a:p>
          <a:p>
            <a:r>
              <a:rPr lang="en-GB" dirty="0" smtClean="0"/>
              <a:t>Images available for non-commercial use </a:t>
            </a:r>
            <a:r>
              <a:rPr lang="en-GB" baseline="0" dirty="0" smtClean="0"/>
              <a:t>from http://www.clipart-library.com     </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12</a:t>
            </a:fld>
            <a:endParaRPr lang="en-GB"/>
          </a:p>
        </p:txBody>
      </p:sp>
    </p:spTree>
    <p:extLst>
      <p:ext uri="{BB962C8B-B14F-4D97-AF65-F5344CB8AC3E}">
        <p14:creationId xmlns:p14="http://schemas.microsoft.com/office/powerpoint/2010/main" val="3346145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Listening task</a:t>
            </a:r>
          </a:p>
          <a:p>
            <a:r>
              <a:rPr lang="en-GB" dirty="0" smtClean="0"/>
              <a:t>There’s no</a:t>
            </a:r>
            <a:r>
              <a:rPr lang="en-GB" baseline="0" dirty="0" smtClean="0"/>
              <a:t> need to print off the slide. Students can just copy the first two column headings of the grid into their books and write A or B instead of circling words.</a:t>
            </a:r>
          </a:p>
          <a:p>
            <a:r>
              <a:rPr lang="en-GB" b="1" baseline="0" dirty="0" smtClean="0"/>
              <a:t>Note that there are 1-10 items in this task so instruct students accordingly. Numbers 6-10 are on the next slide.</a:t>
            </a:r>
          </a:p>
          <a:p>
            <a:r>
              <a:rPr lang="en-GB" b="1" baseline="0" dirty="0" smtClean="0"/>
              <a:t>Each short sentence is animated separated so that the teacher can ensure that students understand each tiny step. </a:t>
            </a:r>
          </a:p>
          <a:p>
            <a:endParaRPr lang="en-GB" baseline="0" dirty="0" smtClean="0"/>
          </a:p>
          <a:p>
            <a:r>
              <a:rPr lang="en-GB" b="1" baseline="0" dirty="0" smtClean="0"/>
              <a:t>Transcript</a:t>
            </a:r>
            <a:r>
              <a:rPr lang="en-GB" baseline="0" dirty="0" smtClean="0"/>
              <a:t>: 1. Usa un bolígrafo. 2. No usa una </a:t>
            </a:r>
            <a:r>
              <a:rPr lang="en-GB" baseline="0" dirty="0" err="1" smtClean="0"/>
              <a:t>bolsa</a:t>
            </a:r>
            <a:r>
              <a:rPr lang="en-GB" baseline="0" dirty="0" smtClean="0"/>
              <a:t>. 3. Llevo una camisa. 4. No lleva zapatos. 5. No llego en </a:t>
            </a:r>
            <a:r>
              <a:rPr lang="en-GB" baseline="0" dirty="0" err="1" smtClean="0"/>
              <a:t>bici</a:t>
            </a:r>
            <a:r>
              <a:rPr lang="en-GB" baseline="0" dirty="0" smtClean="0"/>
              <a:t>. </a:t>
            </a:r>
          </a:p>
          <a:p>
            <a:endParaRPr lang="en-GB" baseline="0" dirty="0" smtClean="0"/>
          </a:p>
          <a:p>
            <a:r>
              <a:rPr lang="en-GB" b="1" baseline="0" dirty="0" smtClean="0"/>
              <a:t>Note: </a:t>
            </a:r>
            <a:r>
              <a:rPr lang="en-GB" baseline="0" dirty="0" smtClean="0"/>
              <a:t>Because this listening task focuses on two different grammatical functions, students may do best to listen first for the affirmative or negative, then listen again for the verb ending. The animated answers support this. However, stronger students may be able to complete both columns as they listen. Teachers can differentiate the task, as required.</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373345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Transcript</a:t>
            </a:r>
            <a:r>
              <a:rPr lang="en-GB" baseline="0" dirty="0" smtClean="0"/>
              <a:t>:  6. No llega </a:t>
            </a:r>
            <a:r>
              <a:rPr lang="en-GB" baseline="0" dirty="0" err="1" smtClean="0"/>
              <a:t>temprano</a:t>
            </a:r>
            <a:r>
              <a:rPr lang="en-GB" baseline="0" dirty="0" smtClean="0"/>
              <a:t>. 7.  Necesita un </a:t>
            </a:r>
            <a:r>
              <a:rPr lang="en-GB" baseline="0" dirty="0" err="1" smtClean="0"/>
              <a:t>producto</a:t>
            </a:r>
            <a:r>
              <a:rPr lang="en-GB" baseline="0" dirty="0" smtClean="0"/>
              <a:t>. 8. </a:t>
            </a:r>
            <a:r>
              <a:rPr lang="en-GB" baseline="0" dirty="0" err="1" smtClean="0"/>
              <a:t>Necesito</a:t>
            </a:r>
            <a:r>
              <a:rPr lang="en-GB" baseline="0" dirty="0" smtClean="0"/>
              <a:t> estudiar arte. 9. No compro mucho. 10. </a:t>
            </a:r>
            <a:r>
              <a:rPr lang="en-GB" baseline="0" dirty="0" err="1" smtClean="0"/>
              <a:t>Compra</a:t>
            </a:r>
            <a:r>
              <a:rPr lang="en-GB" baseline="0" dirty="0" smtClean="0"/>
              <a:t> </a:t>
            </a:r>
            <a:r>
              <a:rPr lang="en-GB" baseline="0" dirty="0" err="1" smtClean="0"/>
              <a:t>unas</a:t>
            </a:r>
            <a:r>
              <a:rPr lang="en-GB" baseline="0" dirty="0" smtClean="0"/>
              <a:t> cosas.   </a:t>
            </a:r>
          </a:p>
          <a:p>
            <a:endParaRPr lang="en-GB" baseline="0" dirty="0" smtClean="0"/>
          </a:p>
          <a:p>
            <a:r>
              <a:rPr lang="en-GB" b="0" dirty="0" smtClean="0"/>
              <a:t>Listening task</a:t>
            </a:r>
          </a:p>
          <a:p>
            <a:r>
              <a:rPr lang="en-GB" dirty="0" smtClean="0"/>
              <a:t>There’s no</a:t>
            </a:r>
            <a:r>
              <a:rPr lang="en-GB" baseline="0" dirty="0" smtClean="0"/>
              <a:t> need to print off the slide. Students can just copy the first two column headings of the grid into their books and write A or B instead of circling words.</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14</a:t>
            </a:fld>
            <a:endParaRPr lang="en-GB"/>
          </a:p>
        </p:txBody>
      </p:sp>
    </p:spTree>
    <p:extLst>
      <p:ext uri="{BB962C8B-B14F-4D97-AF65-F5344CB8AC3E}">
        <p14:creationId xmlns:p14="http://schemas.microsoft.com/office/powerpoint/2010/main" val="149813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Optional – transcription task (students could also be asked to translate from Spanish to English).</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Transcript</a:t>
            </a:r>
            <a:r>
              <a:rPr lang="en-GB" baseline="0" dirty="0" smtClean="0"/>
              <a:t>: 1. Usa un bolígrafo. 2. No usa una </a:t>
            </a:r>
            <a:r>
              <a:rPr lang="en-GB" baseline="0" dirty="0" err="1" smtClean="0"/>
              <a:t>bolsa</a:t>
            </a:r>
            <a:r>
              <a:rPr lang="en-GB" baseline="0" dirty="0" smtClean="0"/>
              <a:t>. 3. Llevo una camisa. 4. No lleva zapatos. 5. No llego </a:t>
            </a:r>
            <a:r>
              <a:rPr lang="en-GB" baseline="0" dirty="0" err="1" smtClean="0"/>
              <a:t>en</a:t>
            </a:r>
            <a:r>
              <a:rPr lang="en-GB" baseline="0" dirty="0" smtClean="0"/>
              <a:t> </a:t>
            </a:r>
            <a:r>
              <a:rPr lang="en-GB" baseline="0" dirty="0" err="1" smtClean="0"/>
              <a:t>bici</a:t>
            </a:r>
            <a:r>
              <a:rPr lang="en-GB" baseline="0" dirty="0" smtClean="0"/>
              <a:t>. 6. No llega </a:t>
            </a:r>
            <a:r>
              <a:rPr lang="en-GB" baseline="0" dirty="0" err="1" smtClean="0"/>
              <a:t>temprano</a:t>
            </a:r>
            <a:r>
              <a:rPr lang="en-GB" baseline="0" dirty="0" smtClean="0"/>
              <a:t>. 7.  Necesita un </a:t>
            </a:r>
            <a:r>
              <a:rPr lang="en-GB" baseline="0" dirty="0" err="1" smtClean="0"/>
              <a:t>producto</a:t>
            </a:r>
            <a:r>
              <a:rPr lang="en-GB" baseline="0" dirty="0" smtClean="0"/>
              <a:t>. 8. </a:t>
            </a:r>
            <a:r>
              <a:rPr lang="en-GB" baseline="0" dirty="0" err="1" smtClean="0"/>
              <a:t>Necesito</a:t>
            </a:r>
            <a:r>
              <a:rPr lang="en-GB" baseline="0" dirty="0" smtClean="0"/>
              <a:t> estudiar arte. 9. No compro mucho. 10. </a:t>
            </a:r>
            <a:r>
              <a:rPr lang="en-GB" baseline="0" dirty="0" err="1" smtClean="0"/>
              <a:t>Compra</a:t>
            </a:r>
            <a:r>
              <a:rPr lang="en-GB" baseline="0" dirty="0" smtClean="0"/>
              <a:t> </a:t>
            </a:r>
            <a:r>
              <a:rPr lang="en-GB" baseline="0" dirty="0" err="1" smtClean="0"/>
              <a:t>unas</a:t>
            </a:r>
            <a:r>
              <a:rPr lang="en-GB" baseline="0" dirty="0" smtClean="0"/>
              <a:t> cosas.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15</a:t>
            </a:fld>
            <a:endParaRPr lang="en-GB"/>
          </a:p>
        </p:txBody>
      </p:sp>
    </p:spTree>
    <p:extLst>
      <p:ext uri="{BB962C8B-B14F-4D97-AF65-F5344CB8AC3E}">
        <p14:creationId xmlns:p14="http://schemas.microsoft.com/office/powerpoint/2010/main" val="266240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Answers</a:t>
            </a:r>
            <a:r>
              <a:rPr lang="en-GB" dirty="0" smtClean="0"/>
              <a:t>: B, D, E, H, I</a:t>
            </a:r>
          </a:p>
          <a:p>
            <a:endParaRPr lang="en-GB" dirty="0" smtClean="0"/>
          </a:p>
          <a:p>
            <a:r>
              <a:rPr lang="en-GB" dirty="0" smtClean="0"/>
              <a:t>Try to elicit the meaning of</a:t>
            </a:r>
            <a:r>
              <a:rPr lang="en-GB" baseline="0" dirty="0" smtClean="0"/>
              <a:t> ‘Andrés tiene una tarea en inglés y español’ before displaying the rest of the instructions.</a:t>
            </a:r>
            <a:endParaRPr lang="en-GB" dirty="0" smtClean="0"/>
          </a:p>
          <a:p>
            <a:endParaRPr lang="en-GB" dirty="0" smtClean="0"/>
          </a:p>
          <a:p>
            <a:r>
              <a:rPr lang="en-GB" dirty="0" smtClean="0"/>
              <a:t>The pairs of sentences are identical, so</a:t>
            </a:r>
            <a:r>
              <a:rPr lang="en-GB" baseline="0" dirty="0" smtClean="0"/>
              <a:t> the only way to complete the activity is to pay attention to the verb ending and connect it with the affirmative/negative meaning of the English.</a:t>
            </a:r>
          </a:p>
          <a:p>
            <a:endParaRPr lang="en-GB" baseline="0" dirty="0" smtClean="0"/>
          </a:p>
          <a:p>
            <a:r>
              <a:rPr lang="en-GB" baseline="0" dirty="0" smtClean="0"/>
              <a:t>Clicking on a letter will reveal whether anything is behind it!</a:t>
            </a:r>
          </a:p>
          <a:p>
            <a:endParaRPr lang="en-GB" baseline="0" dirty="0" smtClean="0"/>
          </a:p>
          <a:p>
            <a:r>
              <a:rPr lang="en-GB" baseline="0" dirty="0" smtClean="0"/>
              <a:t>The first pair of sentences can be done as an example with students.  The teacher can lead students through the process of reading the first two English phrases aloud, then the two Spanish phrases A and B, and ask </a:t>
            </a:r>
            <a:br>
              <a:rPr lang="en-GB" baseline="0" dirty="0" smtClean="0"/>
            </a:br>
            <a:r>
              <a:rPr lang="en-GB" baseline="0" dirty="0" smtClean="0"/>
              <a:t>“</a:t>
            </a:r>
            <a:r>
              <a:rPr lang="en-GB" baseline="0" dirty="0" err="1" smtClean="0"/>
              <a:t>Frase</a:t>
            </a:r>
            <a:r>
              <a:rPr lang="en-GB" baseline="0" dirty="0" smtClean="0"/>
              <a:t> A. ¿</a:t>
            </a:r>
            <a:r>
              <a:rPr lang="en-GB" baseline="0" dirty="0" err="1" smtClean="0"/>
              <a:t>Es</a:t>
            </a:r>
            <a:r>
              <a:rPr lang="en-GB" baseline="0" dirty="0" smtClean="0"/>
              <a:t> ‘no </a:t>
            </a:r>
            <a:r>
              <a:rPr lang="en-GB" baseline="0" dirty="0" err="1" smtClean="0"/>
              <a:t>usa</a:t>
            </a:r>
            <a:r>
              <a:rPr lang="en-GB" baseline="0" dirty="0" smtClean="0"/>
              <a:t>’ o ‘</a:t>
            </a:r>
            <a:r>
              <a:rPr lang="en-GB" baseline="0" dirty="0" err="1" smtClean="0"/>
              <a:t>usa</a:t>
            </a:r>
            <a:r>
              <a:rPr lang="en-GB" baseline="0" dirty="0" smtClean="0"/>
              <a:t>’?  </a:t>
            </a:r>
            <a:r>
              <a:rPr lang="en-GB" baseline="0" dirty="0" err="1" smtClean="0"/>
              <a:t>Frase</a:t>
            </a:r>
            <a:r>
              <a:rPr lang="en-GB" baseline="0" dirty="0" smtClean="0"/>
              <a:t> B. ¿</a:t>
            </a:r>
            <a:r>
              <a:rPr lang="en-GB" baseline="0" dirty="0" err="1" smtClean="0"/>
              <a:t>Es</a:t>
            </a:r>
            <a:r>
              <a:rPr lang="en-GB" baseline="0" dirty="0" smtClean="0"/>
              <a:t> ‘no </a:t>
            </a:r>
            <a:r>
              <a:rPr lang="en-GB" baseline="0" dirty="0" err="1" smtClean="0"/>
              <a:t>uso</a:t>
            </a:r>
            <a:r>
              <a:rPr lang="en-GB" baseline="0" dirty="0" smtClean="0"/>
              <a:t>’ o ‘</a:t>
            </a:r>
            <a:r>
              <a:rPr lang="en-GB" baseline="0" dirty="0" err="1" smtClean="0"/>
              <a:t>uso</a:t>
            </a:r>
            <a:r>
              <a:rPr lang="en-GB" baseline="0" dirty="0" smtClean="0"/>
              <a:t>’’? </a:t>
            </a:r>
            <a:endParaRPr lang="en-GB" dirty="0" smtClean="0"/>
          </a:p>
          <a:p>
            <a:endParaRPr lang="en-GB" dirty="0" smtClean="0"/>
          </a:p>
          <a:p>
            <a:r>
              <a:rPr lang="en-GB" dirty="0" smtClean="0"/>
              <a:t>Ask for oral</a:t>
            </a:r>
            <a:r>
              <a:rPr lang="en-GB" baseline="0" dirty="0" smtClean="0"/>
              <a:t> feedback to practise letters of the alphabet.</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376124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could also be a homework</a:t>
            </a:r>
            <a:r>
              <a:rPr lang="en-GB" baseline="0" dirty="0" smtClean="0"/>
              <a:t> task</a:t>
            </a:r>
          </a:p>
        </p:txBody>
      </p:sp>
      <p:sp>
        <p:nvSpPr>
          <p:cNvPr id="4" name="Slide Number Placeholder 3"/>
          <p:cNvSpPr>
            <a:spLocks noGrp="1"/>
          </p:cNvSpPr>
          <p:nvPr>
            <p:ph type="sldNum" sz="quarter" idx="10"/>
          </p:nvPr>
        </p:nvSpPr>
        <p:spPr/>
        <p:txBody>
          <a:bodyPr/>
          <a:lstStyle/>
          <a:p>
            <a:fld id="{051212F4-EB5A-464B-92EC-DACFCB1CC2CD}" type="slidenum">
              <a:rPr lang="en-GB" smtClean="0"/>
              <a:t>17</a:t>
            </a:fld>
            <a:endParaRPr lang="en-GB"/>
          </a:p>
        </p:txBody>
      </p:sp>
    </p:spTree>
    <p:extLst>
      <p:ext uri="{BB962C8B-B14F-4D97-AF65-F5344CB8AC3E}">
        <p14:creationId xmlns:p14="http://schemas.microsoft.com/office/powerpoint/2010/main" val="97543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 two-part task</a:t>
            </a:r>
          </a:p>
          <a:p>
            <a:r>
              <a:rPr lang="en-GB" baseline="0" dirty="0" smtClean="0"/>
              <a:t>Students first have to read and decide what Elena has and doesn’t have. </a:t>
            </a:r>
          </a:p>
          <a:p>
            <a:r>
              <a:rPr lang="en-GB" baseline="0" dirty="0" smtClean="0"/>
              <a:t>On the next slide, they then have to translate her sentences.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Some of the vocabulary in this activity and the last is recycled from week 5 (</a:t>
            </a:r>
            <a:r>
              <a:rPr lang="en-GB" baseline="0" dirty="0" err="1" smtClean="0"/>
              <a:t>pregunta</a:t>
            </a:r>
            <a:r>
              <a:rPr lang="en-GB" baseline="0" dirty="0" smtClean="0"/>
              <a:t>, </a:t>
            </a:r>
            <a:r>
              <a:rPr lang="en-GB" baseline="0" dirty="0" err="1" smtClean="0"/>
              <a:t>también</a:t>
            </a:r>
            <a:r>
              <a:rPr lang="en-GB" baseline="0" dirty="0" smtClean="0"/>
              <a:t>, tarea, </a:t>
            </a:r>
            <a:r>
              <a:rPr lang="en-GB" baseline="0" dirty="0" err="1" smtClean="0"/>
              <a:t>caballo</a:t>
            </a:r>
            <a:r>
              <a:rPr lang="en-GB" baseline="0" dirty="0" smtClean="0"/>
              <a:t>, </a:t>
            </a:r>
            <a:r>
              <a:rPr lang="en-GB" baseline="0" dirty="0" err="1" smtClean="0"/>
              <a:t>periódico</a:t>
            </a:r>
            <a:r>
              <a:rPr lang="en-GB" baseline="0" dirty="0" smtClean="0"/>
              <a:t>, </a:t>
            </a:r>
            <a:r>
              <a:rPr lang="en-GB" baseline="0" dirty="0" err="1" smtClean="0"/>
              <a:t>revista</a:t>
            </a:r>
            <a:r>
              <a:rPr lang="en-GB" baseline="0" dirty="0" smtClean="0"/>
              <a:t>, teléfono), while some is new (</a:t>
            </a:r>
            <a:r>
              <a:rPr lang="es-ES" sz="1200" b="0" i="0" dirty="0" smtClean="0">
                <a:solidFill>
                  <a:srgbClr val="002060"/>
                </a:solidFill>
                <a:latin typeface="Century Gothic" panose="020B0502020202020204" pitchFamily="34" charset="0"/>
                <a:ea typeface="Century Gothic"/>
                <a:cs typeface="Century Gothic"/>
                <a:sym typeface="Century Gothic"/>
              </a:rPr>
              <a:t>español, inglés, arte, pero).</a:t>
            </a:r>
            <a:endParaRPr lang="en-GB" b="0" i="0" baseline="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43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Students have to </a:t>
            </a:r>
            <a:r>
              <a:rPr lang="en-GB" baseline="0" dirty="0" smtClean="0"/>
              <a:t>think more about the meaning of the vocabulary here. Translation of these sentences should reinforce understanding of the negative ‘no’.</a:t>
            </a:r>
          </a:p>
          <a:p>
            <a:endParaRPr lang="en-GB" baseline="0" dirty="0" smtClean="0"/>
          </a:p>
          <a:p>
            <a:r>
              <a:rPr lang="en-GB" baseline="0" dirty="0" smtClean="0"/>
              <a:t>Clicking on the orange boxes reveals the English translation.</a:t>
            </a:r>
          </a:p>
          <a:p>
            <a:endParaRPr lang="en-GB" baseline="0" dirty="0" smtClean="0"/>
          </a:p>
          <a:p>
            <a:r>
              <a:rPr lang="en-GB" baseline="0" dirty="0" smtClean="0"/>
              <a:t>Note that this task could be completed as a written or oral activity.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03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smtClean="0"/>
              <a:t>This</a:t>
            </a:r>
            <a:r>
              <a:rPr lang="es-ES" dirty="0" smtClean="0"/>
              <a:t> </a:t>
            </a:r>
            <a:r>
              <a:rPr lang="es-ES" dirty="0" err="1" smtClean="0"/>
              <a:t>is</a:t>
            </a:r>
            <a:r>
              <a:rPr lang="es-ES" dirty="0" smtClean="0"/>
              <a:t> a </a:t>
            </a:r>
            <a:r>
              <a:rPr lang="es-ES" dirty="0" err="1" smtClean="0"/>
              <a:t>two-part</a:t>
            </a:r>
            <a:r>
              <a:rPr lang="es-ES" dirty="0" smtClean="0"/>
              <a:t> </a:t>
            </a:r>
            <a:r>
              <a:rPr lang="es-ES" dirty="0" err="1" smtClean="0"/>
              <a:t>task</a:t>
            </a:r>
            <a:r>
              <a:rPr lang="es-ES" dirty="0" smtClean="0"/>
              <a:t>. </a:t>
            </a:r>
            <a:r>
              <a:rPr lang="es-ES" dirty="0" err="1" smtClean="0"/>
              <a:t>Students</a:t>
            </a:r>
            <a:r>
              <a:rPr lang="es-ES" dirty="0" smtClean="0"/>
              <a:t> </a:t>
            </a:r>
            <a:r>
              <a:rPr lang="es-ES" dirty="0" err="1" smtClean="0"/>
              <a:t>first</a:t>
            </a:r>
            <a:r>
              <a:rPr lang="es-ES" baseline="0" dirty="0" smtClean="0"/>
              <a:t> listen and </a:t>
            </a:r>
            <a:r>
              <a:rPr lang="es-ES" baseline="0" dirty="0" err="1" smtClean="0"/>
              <a:t>just</a:t>
            </a:r>
            <a:r>
              <a:rPr lang="es-ES" baseline="0" dirty="0" smtClean="0"/>
              <a:t> </a:t>
            </a:r>
            <a:r>
              <a:rPr lang="es-ES" baseline="0" dirty="0" err="1" smtClean="0"/>
              <a:t>have</a:t>
            </a:r>
            <a:r>
              <a:rPr lang="es-ES" baseline="0" dirty="0" smtClean="0"/>
              <a:t> to decide </a:t>
            </a:r>
            <a:r>
              <a:rPr lang="es-ES" baseline="0" dirty="0" err="1" smtClean="0"/>
              <a:t>if</a:t>
            </a:r>
            <a:r>
              <a:rPr lang="es-ES" baseline="0" dirty="0" smtClean="0"/>
              <a:t> </a:t>
            </a:r>
            <a:r>
              <a:rPr lang="es-ES" baseline="0" dirty="0" err="1" smtClean="0"/>
              <a:t>it’s</a:t>
            </a:r>
            <a:r>
              <a:rPr lang="es-ES" baseline="0" dirty="0" smtClean="0"/>
              <a:t> </a:t>
            </a:r>
            <a:r>
              <a:rPr lang="es-ES" baseline="0" dirty="0" err="1" smtClean="0"/>
              <a:t>affirmative</a:t>
            </a:r>
            <a:r>
              <a:rPr lang="es-ES" baseline="0" dirty="0" smtClean="0"/>
              <a:t> </a:t>
            </a:r>
            <a:r>
              <a:rPr lang="es-ES" baseline="0" dirty="0" err="1" smtClean="0"/>
              <a:t>or</a:t>
            </a:r>
            <a:r>
              <a:rPr lang="es-ES" baseline="0" dirty="0" smtClean="0"/>
              <a:t> </a:t>
            </a:r>
            <a:r>
              <a:rPr lang="es-ES" baseline="0" dirty="0" err="1" smtClean="0"/>
              <a:t>negative</a:t>
            </a:r>
            <a:r>
              <a:rPr lang="es-ES" baseline="0" dirty="0" smtClean="0"/>
              <a:t>.</a:t>
            </a: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smtClean="0"/>
              <a:t>Transcript</a:t>
            </a:r>
            <a:r>
              <a:rPr lang="es-ES" dirty="0" smtClean="0"/>
              <a:t>: 1. Estudia mucho en casa. 2. No estudia historia. 3. Habla español con Señor López. 4. No habla inglés. 5. Tiene amigos. 6. Tiene preguntas en clase. 7. No escucha música. 8. Escucha en clase. 9. </a:t>
            </a:r>
            <a:r>
              <a:rPr lang="en-GB" dirty="0" smtClean="0"/>
              <a:t>No camina mucho. 10. No camina con un amigo.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79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Animation</a:t>
            </a:r>
            <a:r>
              <a:rPr lang="es-ES" dirty="0" smtClean="0"/>
              <a:t> </a:t>
            </a:r>
            <a:r>
              <a:rPr lang="es-ES" dirty="0" err="1" smtClean="0"/>
              <a:t>reveals</a:t>
            </a:r>
            <a:r>
              <a:rPr lang="es-ES" dirty="0" smtClean="0"/>
              <a:t> </a:t>
            </a:r>
            <a:r>
              <a:rPr lang="es-ES" dirty="0" err="1" smtClean="0"/>
              <a:t>each</a:t>
            </a:r>
            <a:r>
              <a:rPr lang="es-ES" dirty="0" smtClean="0"/>
              <a:t> true/</a:t>
            </a:r>
            <a:r>
              <a:rPr lang="es-ES" dirty="0" err="1" smtClean="0"/>
              <a:t>flase</a:t>
            </a:r>
            <a:r>
              <a:rPr lang="es-ES" baseline="0" dirty="0" smtClean="0"/>
              <a:t> </a:t>
            </a:r>
            <a:r>
              <a:rPr lang="es-ES" baseline="0" dirty="0" err="1" smtClean="0"/>
              <a:t>statement</a:t>
            </a:r>
            <a:r>
              <a:rPr lang="es-ES" baseline="0" dirty="0" smtClean="0"/>
              <a:t> </a:t>
            </a:r>
            <a:r>
              <a:rPr lang="es-ES" baseline="0" dirty="0" err="1" smtClean="0"/>
              <a:t>individually</a:t>
            </a:r>
            <a:r>
              <a:rPr lang="es-ES" baseline="0" dirty="0" smtClean="0"/>
              <a:t> and </a:t>
            </a:r>
            <a:r>
              <a:rPr lang="es-ES" baseline="0" dirty="0" err="1" smtClean="0"/>
              <a:t>gives</a:t>
            </a:r>
            <a:r>
              <a:rPr lang="es-ES" baseline="0" dirty="0" smtClean="0"/>
              <a:t> </a:t>
            </a:r>
            <a:r>
              <a:rPr lang="es-ES" baseline="0" dirty="0" err="1" smtClean="0"/>
              <a:t>feedback</a:t>
            </a:r>
            <a:r>
              <a:rPr lang="es-ES" baseline="0" dirty="0" smtClean="0"/>
              <a:t> ítem </a:t>
            </a:r>
            <a:r>
              <a:rPr lang="es-ES" baseline="0" dirty="0" err="1" smtClean="0"/>
              <a:t>by</a:t>
            </a:r>
            <a:r>
              <a:rPr lang="es-ES" baseline="0" dirty="0" smtClean="0"/>
              <a:t> ítem.</a:t>
            </a:r>
            <a:endParaRPr lang="es-ES" dirty="0" smtClean="0"/>
          </a:p>
          <a:p>
            <a:endParaRPr lang="es-ES" dirty="0" smtClean="0"/>
          </a:p>
          <a:p>
            <a:r>
              <a:rPr lang="es-ES" dirty="0" err="1" smtClean="0"/>
              <a:t>Transcript</a:t>
            </a:r>
            <a:r>
              <a:rPr lang="es-ES" dirty="0" smtClean="0"/>
              <a:t>: 1. Estudia mucho en casa. 2. No estudia historia. 3. Habla español con Señor López. 4. No habla inglés. 5. Tiene amigos. 6. Tiene preguntas en clase. 7. No escucha música. 8. Escucha en clase. 9. </a:t>
            </a:r>
            <a:r>
              <a:rPr lang="en-GB" dirty="0" smtClean="0"/>
              <a:t>No camina mucho. 10. No camina con amigos.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88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main aim here is to practise using and understanding the negative ‘no’ with –ar verbs. However, the task also supports practice of –ar verbs with the –as (‘you singular’) and –o (‘I’) endings. These verb endings were introduced last week in NCELP Y7 </a:t>
            </a:r>
            <a:r>
              <a:rPr lang="en-GB" baseline="0" dirty="0" err="1" smtClean="0"/>
              <a:t>SoW</a:t>
            </a:r>
            <a:r>
              <a:rPr lang="en-GB" baseline="0" dirty="0" smtClean="0"/>
              <a:t> and are re-visited this week. Refer to slide 17 before the activity, if necessary, to check students’ understanding of which verb endings to use for ‘I’ and ‘you’. Students should be encouraged to use the right ending during the task.</a:t>
            </a:r>
          </a:p>
          <a:p>
            <a:endParaRPr lang="en-GB" baseline="0" dirty="0" smtClean="0"/>
          </a:p>
          <a:p>
            <a:r>
              <a:rPr lang="en-GB" baseline="0" dirty="0" smtClean="0"/>
              <a:t>You may also wish to refer to slide 18 to check students’ understanding of yes-no questions with raised intonation before the activity.</a:t>
            </a:r>
          </a:p>
          <a:p>
            <a:endParaRPr lang="en-GB" baseline="0" dirty="0" smtClean="0"/>
          </a:p>
          <a:p>
            <a:r>
              <a:rPr lang="en-GB" sz="1200" b="1" kern="1200" dirty="0" smtClean="0">
                <a:solidFill>
                  <a:schemeClr val="tx1"/>
                </a:solidFill>
                <a:effectLst/>
                <a:latin typeface="+mn-lt"/>
                <a:ea typeface="+mn-ea"/>
                <a:cs typeface="+mn-cs"/>
              </a:rPr>
              <a:t>Note: The game idea</a:t>
            </a:r>
            <a:r>
              <a:rPr lang="en-GB" sz="1200" b="1" kern="1200" baseline="0" dirty="0" smtClean="0">
                <a:solidFill>
                  <a:schemeClr val="tx1"/>
                </a:solidFill>
                <a:effectLst/>
                <a:latin typeface="+mn-lt"/>
                <a:ea typeface="+mn-ea"/>
                <a:cs typeface="+mn-cs"/>
              </a:rPr>
              <a:t> is designed to given them an incentive to produce a full negative sentence, rather than simply ‘yes’ or ‘no’. </a:t>
            </a:r>
            <a:br>
              <a:rPr lang="en-GB" sz="1200" b="1" kern="1200" baseline="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All such things are of course contrived but it did at least seem to provide a plausible incentive for them to use the target grammar feature, when in pair work and therefore not directly monitored by the teacher. </a:t>
            </a:r>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058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a:t>
            </a:r>
            <a:r>
              <a:rPr lang="en-GB" dirty="0" smtClean="0"/>
              <a:t>can be used before the speaking/listening activity to remind</a:t>
            </a:r>
            <a:r>
              <a:rPr lang="en-GB" baseline="0" dirty="0" smtClean="0"/>
              <a:t> students of the endings for ‘I’ and ‘you’. </a:t>
            </a:r>
          </a:p>
          <a:p>
            <a:r>
              <a:rPr lang="en-GB" baseline="0" dirty="0" smtClean="0"/>
              <a:t>It is adapted from the NCELP Spanish Y7 Term 1.1, Week 7 resource.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06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can be used to remind students of yes-no question formation</a:t>
            </a:r>
            <a:r>
              <a:rPr lang="en-GB" baseline="0" dirty="0" smtClean="0"/>
              <a:t> (</a:t>
            </a:r>
            <a:r>
              <a:rPr lang="en-GB" dirty="0" smtClean="0"/>
              <a:t>W3 of NCELP Y7</a:t>
            </a:r>
            <a:r>
              <a:rPr lang="en-GB" baseline="0" dirty="0" smtClean="0"/>
              <a:t> Spanish SOW) before starting the activity.</a:t>
            </a:r>
          </a:p>
          <a:p>
            <a:r>
              <a:rPr lang="en-GB" baseline="0" dirty="0" smtClean="0"/>
              <a:t>It is adapted from the NCELP Spanish Y7 Term 1.1, Week 3 resource.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440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a:t>
            </a:r>
            <a:r>
              <a:rPr lang="en-GB" baseline="0" dirty="0" smtClean="0"/>
              <a:t> don’t need an individual response grid as they will be asking each other the same questions. You can display this slide for the whole group during the activity. </a:t>
            </a:r>
          </a:p>
          <a:p>
            <a:r>
              <a:rPr lang="en-GB" baseline="0" dirty="0" smtClean="0"/>
              <a:t>Click to reveal the answers.</a:t>
            </a:r>
          </a:p>
          <a:p>
            <a:endParaRPr lang="en-GB" baseline="0" dirty="0" smtClean="0"/>
          </a:p>
          <a:p>
            <a:r>
              <a:rPr lang="en-GB" b="1" baseline="0" dirty="0" smtClean="0"/>
              <a:t>Note: </a:t>
            </a:r>
            <a:r>
              <a:rPr lang="en-GB" baseline="0" dirty="0" smtClean="0"/>
              <a:t>The table shows the answers that Student A has (having talked to Student B), then Student B’s answer (given by Student 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30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5297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1109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6347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40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346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178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380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3375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5597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0685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2391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80876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image" Target="../media/image10.png"/><Relationship Id="rId7" Type="http://schemas.openxmlformats.org/officeDocument/2006/relationships/audio" Target="../media/audio14.wav"/><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audio" Target="../media/audio13.wav"/><Relationship Id="rId5" Type="http://schemas.openxmlformats.org/officeDocument/2006/relationships/audio" Target="../media/audio12.wav"/><Relationship Id="rId10" Type="http://schemas.openxmlformats.org/officeDocument/2006/relationships/image" Target="../media/image9.png"/><Relationship Id="rId4" Type="http://schemas.openxmlformats.org/officeDocument/2006/relationships/audio" Target="../media/audio11.wav"/><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image" Target="../media/image10.png"/><Relationship Id="rId7" Type="http://schemas.openxmlformats.org/officeDocument/2006/relationships/audio" Target="../media/audio19.wav"/><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audio" Target="../media/audio18.wav"/><Relationship Id="rId5" Type="http://schemas.openxmlformats.org/officeDocument/2006/relationships/audio" Target="../media/audio17.wav"/><Relationship Id="rId10" Type="http://schemas.openxmlformats.org/officeDocument/2006/relationships/image" Target="../media/image9.png"/><Relationship Id="rId4" Type="http://schemas.openxmlformats.org/officeDocument/2006/relationships/audio" Target="../media/audio16.wav"/><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11.wav"/><Relationship Id="rId7" Type="http://schemas.openxmlformats.org/officeDocument/2006/relationships/audio" Target="../media/audio15.wav"/><Relationship Id="rId12" Type="http://schemas.openxmlformats.org/officeDocument/2006/relationships/audio" Target="../media/audio20.wav"/><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audio" Target="../media/audio14.wav"/><Relationship Id="rId11" Type="http://schemas.openxmlformats.org/officeDocument/2006/relationships/audio" Target="../media/audio19.wav"/><Relationship Id="rId5" Type="http://schemas.openxmlformats.org/officeDocument/2006/relationships/audio" Target="../media/audio13.wav"/><Relationship Id="rId10" Type="http://schemas.openxmlformats.org/officeDocument/2006/relationships/audio" Target="../media/audio18.wav"/><Relationship Id="rId4" Type="http://schemas.openxmlformats.org/officeDocument/2006/relationships/audio" Target="../media/audio12.wav"/><Relationship Id="rId9" Type="http://schemas.openxmlformats.org/officeDocument/2006/relationships/audio" Target="../media/audio17.wav"/></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8.wav"/><Relationship Id="rId3" Type="http://schemas.openxmlformats.org/officeDocument/2006/relationships/image" Target="../media/image6.png"/><Relationship Id="rId7" Type="http://schemas.openxmlformats.org/officeDocument/2006/relationships/audio" Target="../media/audio2.wav"/><Relationship Id="rId12" Type="http://schemas.openxmlformats.org/officeDocument/2006/relationships/audio" Target="../media/audio7.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1.wav"/><Relationship Id="rId11" Type="http://schemas.openxmlformats.org/officeDocument/2006/relationships/audio" Target="../media/audio6.wav"/><Relationship Id="rId5" Type="http://schemas.openxmlformats.org/officeDocument/2006/relationships/image" Target="../media/image7.jpg"/><Relationship Id="rId15" Type="http://schemas.openxmlformats.org/officeDocument/2006/relationships/audio" Target="../media/audio10.wav"/><Relationship Id="rId10" Type="http://schemas.openxmlformats.org/officeDocument/2006/relationships/audio" Target="../media/audio5.wav"/><Relationship Id="rId4" Type="http://schemas.openxmlformats.org/officeDocument/2006/relationships/image" Target="../media/image5.jpg"/><Relationship Id="rId9" Type="http://schemas.openxmlformats.org/officeDocument/2006/relationships/audio" Target="../media/audio4.wav"/><Relationship Id="rId14" Type="http://schemas.openxmlformats.org/officeDocument/2006/relationships/audio" Target="../media/audio9.wav"/></Relationships>
</file>

<file path=ppt/slides/_rels/slide5.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8.wav"/><Relationship Id="rId3" Type="http://schemas.openxmlformats.org/officeDocument/2006/relationships/image" Target="../media/image6.png"/><Relationship Id="rId7" Type="http://schemas.openxmlformats.org/officeDocument/2006/relationships/audio" Target="../media/audio2.wav"/><Relationship Id="rId12" Type="http://schemas.openxmlformats.org/officeDocument/2006/relationships/audio" Target="../media/audio7.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1.wav"/><Relationship Id="rId11" Type="http://schemas.openxmlformats.org/officeDocument/2006/relationships/audio" Target="../media/audio6.wav"/><Relationship Id="rId5" Type="http://schemas.openxmlformats.org/officeDocument/2006/relationships/image" Target="../media/image7.jpg"/><Relationship Id="rId15" Type="http://schemas.openxmlformats.org/officeDocument/2006/relationships/audio" Target="../media/audio10.wav"/><Relationship Id="rId10" Type="http://schemas.openxmlformats.org/officeDocument/2006/relationships/audio" Target="../media/audio5.wav"/><Relationship Id="rId4" Type="http://schemas.openxmlformats.org/officeDocument/2006/relationships/image" Target="../media/image5.jpg"/><Relationship Id="rId9" Type="http://schemas.openxmlformats.org/officeDocument/2006/relationships/audio" Target="../media/audio4.wav"/><Relationship Id="rId14" Type="http://schemas.openxmlformats.org/officeDocument/2006/relationships/audio" Target="../media/audio9.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0" y="0"/>
            <a:ext cx="6484584" cy="1325563"/>
          </a:xfrm>
        </p:spPr>
        <p:txBody>
          <a:bodyPr>
            <a:normAutofit/>
          </a:bodyPr>
          <a:lstStyle/>
          <a:p>
            <a:r>
              <a:rPr lang="en-GB" sz="2600" b="1" dirty="0">
                <a:solidFill>
                  <a:schemeClr val="bg1"/>
                </a:solidFill>
              </a:rPr>
              <a:t>Saying what </a:t>
            </a:r>
            <a:r>
              <a:rPr lang="en-GB" sz="2600" b="1" dirty="0" smtClean="0">
                <a:solidFill>
                  <a:schemeClr val="bg1"/>
                </a:solidFill>
              </a:rPr>
              <a:t>I and others </a:t>
            </a:r>
            <a:r>
              <a:rPr lang="en-GB" sz="2600" b="1" dirty="0">
                <a:solidFill>
                  <a:schemeClr val="bg1"/>
                </a:solidFill>
              </a:rPr>
              <a:t>don’t do: </a:t>
            </a:r>
            <a:br>
              <a:rPr lang="en-GB" sz="2600" b="1" dirty="0">
                <a:solidFill>
                  <a:schemeClr val="bg1"/>
                </a:solidFill>
              </a:rPr>
            </a:br>
            <a:r>
              <a:rPr lang="en-GB" sz="2600" b="1" dirty="0">
                <a:solidFill>
                  <a:schemeClr val="bg1"/>
                </a:solidFill>
              </a:rPr>
              <a:t>Using the negative ‘no’</a:t>
            </a:r>
          </a:p>
        </p:txBody>
      </p:sp>
      <p:sp>
        <p:nvSpPr>
          <p:cNvPr id="3" name="TextBox 2"/>
          <p:cNvSpPr txBox="1"/>
          <p:nvPr/>
        </p:nvSpPr>
        <p:spPr>
          <a:xfrm>
            <a:off x="641767" y="1292650"/>
            <a:ext cx="1093123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In Spanish, to say what </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you or others </a:t>
            </a:r>
            <a:r>
              <a:rPr kumimoji="0" lang="en-GB" sz="28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don’t</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do, </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put ‘no’ before the verb. This makes a negative.</a:t>
            </a:r>
          </a:p>
        </p:txBody>
      </p:sp>
      <p:sp>
        <p:nvSpPr>
          <p:cNvPr id="4" name="TextBox 3"/>
          <p:cNvSpPr txBox="1"/>
          <p:nvPr/>
        </p:nvSpPr>
        <p:spPr>
          <a:xfrm>
            <a:off x="641767" y="3018146"/>
            <a:ext cx="3981796" cy="15573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Compro </a:t>
            </a:r>
            <a:r>
              <a:rPr kumimoji="0" lang="en-GB" sz="28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música</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No</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compro </a:t>
            </a:r>
            <a:r>
              <a:rPr kumimoji="0" lang="en-GB" sz="28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música</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p:cNvSpPr txBox="1"/>
          <p:nvPr/>
        </p:nvSpPr>
        <p:spPr>
          <a:xfrm>
            <a:off x="641767" y="4396387"/>
            <a:ext cx="102294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This works for any </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verb and </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any </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person (e.g., I, you, s/he).</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8" name="TextBox 7"/>
          <p:cNvSpPr txBox="1"/>
          <p:nvPr/>
        </p:nvSpPr>
        <p:spPr>
          <a:xfrm>
            <a:off x="641767" y="2470910"/>
            <a:ext cx="56817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0" cap="none" spc="0" normalizeH="0" baseline="0" noProof="0" dirty="0" smtClean="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Compare:</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4510048" y="3014577"/>
            <a:ext cx="5681752" cy="115531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 </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buy music.</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20000"/>
              </a:lnSpc>
              <a:spcBef>
                <a:spcPts val="60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don’t</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buy music.</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0" name="TextBox 9"/>
          <p:cNvSpPr txBox="1"/>
          <p:nvPr/>
        </p:nvSpPr>
        <p:spPr>
          <a:xfrm>
            <a:off x="641767" y="5142532"/>
            <a:ext cx="3981796" cy="159389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Necesitas</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un </a:t>
            </a:r>
            <a:r>
              <a:rPr kumimoji="0" lang="en-GB" sz="28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libro</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No</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necesitas</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un </a:t>
            </a:r>
            <a:r>
              <a:rPr kumimoji="0" lang="en-GB" sz="28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libro</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 name="TextBox 10"/>
          <p:cNvSpPr txBox="1"/>
          <p:nvPr/>
        </p:nvSpPr>
        <p:spPr>
          <a:xfrm>
            <a:off x="4510048" y="5142532"/>
            <a:ext cx="5681752" cy="115531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600"/>
              </a:spcBef>
              <a:spcAft>
                <a:spcPts val="0"/>
              </a:spcAft>
              <a:buClrTx/>
              <a:buSzTx/>
              <a:buFontTx/>
              <a:buNone/>
              <a:tabLst/>
              <a:defRPr/>
            </a:pPr>
            <a:r>
              <a:rPr kumimoji="0" lang="en-GB" sz="2800" b="0" i="0" u="none" strike="noStrike" kern="0" cap="none" spc="0" normalizeH="0" baseline="0" noProof="0" dirty="0" smtClean="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You need a book.</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20000"/>
              </a:lnSpc>
              <a:spcBef>
                <a:spcPts val="600"/>
              </a:spcBef>
              <a:spcAft>
                <a:spcPts val="0"/>
              </a:spcAft>
              <a:buClrTx/>
              <a:buSzTx/>
              <a:buFontTx/>
              <a:buNone/>
              <a:tabLst/>
              <a:defRPr/>
            </a:pPr>
            <a:r>
              <a:rPr kumimoji="0" lang="en-GB" sz="2800" b="0" i="0" u="none" strike="noStrike" kern="0" cap="none" spc="0" normalizeH="0" baseline="0" noProof="0" dirty="0" smtClean="0">
                <a:ln>
                  <a:noFill/>
                </a:ln>
                <a:solidFill>
                  <a:srgbClr val="002060"/>
                </a:solidFill>
                <a:effectLst/>
                <a:uLnTx/>
                <a:uFillTx/>
                <a:latin typeface="Century Gothic" panose="020B0502020202020204" pitchFamily="34" charset="0"/>
                <a:ea typeface="+mn-ea"/>
                <a:cs typeface="Arial"/>
                <a:sym typeface="Wingdings" panose="05000000000000000000" pitchFamily="2" charset="2"/>
              </a:rPr>
              <a:t></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You </a:t>
            </a:r>
            <a:r>
              <a:rPr kumimoji="0" lang="en-GB" sz="2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don’t</a:t>
            </a: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need a book.</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92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1035" y="533950"/>
          <a:ext cx="5605543" cy="5712832"/>
        </p:xfrm>
        <a:graphic>
          <a:graphicData uri="http://schemas.openxmlformats.org/drawingml/2006/table">
            <a:tbl>
              <a:tblPr firstRow="1" bandRow="1">
                <a:tableStyleId>{5940675A-B579-460E-94D1-54222C63F5DA}</a:tableStyleId>
              </a:tblPr>
              <a:tblGrid>
                <a:gridCol w="4179079">
                  <a:extLst>
                    <a:ext uri="{9D8B030D-6E8A-4147-A177-3AD203B41FA5}">
                      <a16:colId xmlns:a16="http://schemas.microsoft.com/office/drawing/2014/main" val="20000"/>
                    </a:ext>
                  </a:extLst>
                </a:gridCol>
                <a:gridCol w="1426464">
                  <a:extLst>
                    <a:ext uri="{9D8B030D-6E8A-4147-A177-3AD203B41FA5}">
                      <a16:colId xmlns:a16="http://schemas.microsoft.com/office/drawing/2014/main" val="20001"/>
                    </a:ext>
                  </a:extLst>
                </a:gridCol>
              </a:tblGrid>
              <a:tr h="714104">
                <a:tc>
                  <a:txBody>
                    <a:bodyPr/>
                    <a:lstStyle/>
                    <a:p>
                      <a:r>
                        <a:rPr lang="en-GB" sz="2600" dirty="0" smtClean="0">
                          <a:solidFill>
                            <a:srgbClr val="115076"/>
                          </a:solidFill>
                          <a:latin typeface="Century Gothic" panose="020B0502020202020204" pitchFamily="34" charset="0"/>
                        </a:rPr>
                        <a:t>study a lot</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0"/>
                  </a:ext>
                </a:extLst>
              </a:tr>
              <a:tr h="714104">
                <a:tc>
                  <a:txBody>
                    <a:bodyPr/>
                    <a:lstStyle/>
                    <a:p>
                      <a:r>
                        <a:rPr lang="en-GB" sz="2600" dirty="0" smtClean="0">
                          <a:solidFill>
                            <a:srgbClr val="115076"/>
                          </a:solidFill>
                          <a:latin typeface="Century Gothic" panose="020B0502020202020204" pitchFamily="34" charset="0"/>
                        </a:rPr>
                        <a:t>study history</a:t>
                      </a:r>
                      <a:endParaRPr lang="en-GB" sz="2600" dirty="0">
                        <a:solidFill>
                          <a:srgbClr val="115076"/>
                        </a:solidFill>
                        <a:latin typeface="Century Gothic" panose="020B0502020202020204" pitchFamily="34" charset="0"/>
                      </a:endParaRPr>
                    </a:p>
                  </a:txBody>
                  <a:tcPr anchor="ctr"/>
                </a:tc>
                <a:tc>
                  <a:txBody>
                    <a:bodyPr/>
                    <a:lstStyle/>
                    <a:p>
                      <a:endParaRPr lang="en-GB" sz="260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1"/>
                  </a:ext>
                </a:extLst>
              </a:tr>
              <a:tr h="714104">
                <a:tc>
                  <a:txBody>
                    <a:bodyPr/>
                    <a:lstStyle/>
                    <a:p>
                      <a:r>
                        <a:rPr lang="en-GB" sz="2600" dirty="0" smtClean="0">
                          <a:solidFill>
                            <a:srgbClr val="115076"/>
                          </a:solidFill>
                          <a:latin typeface="Century Gothic" panose="020B0502020202020204" pitchFamily="34" charset="0"/>
                        </a:rPr>
                        <a:t>speak English</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2"/>
                  </a:ext>
                </a:extLst>
              </a:tr>
              <a:tr h="714104">
                <a:tc>
                  <a:txBody>
                    <a:bodyPr/>
                    <a:lstStyle/>
                    <a:p>
                      <a:r>
                        <a:rPr lang="en-GB" sz="2600" dirty="0" smtClean="0">
                          <a:solidFill>
                            <a:srgbClr val="115076"/>
                          </a:solidFill>
                          <a:latin typeface="Century Gothic" panose="020B0502020202020204" pitchFamily="34" charset="0"/>
                        </a:rPr>
                        <a:t>speak with Mr </a:t>
                      </a:r>
                      <a:r>
                        <a:rPr lang="en-GB" sz="2600" dirty="0" err="1" smtClean="0">
                          <a:solidFill>
                            <a:srgbClr val="115076"/>
                          </a:solidFill>
                          <a:latin typeface="Century Gothic" panose="020B0502020202020204" pitchFamily="34" charset="0"/>
                        </a:rPr>
                        <a:t>López</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3"/>
                  </a:ext>
                </a:extLst>
              </a:tr>
              <a:tr h="714104">
                <a:tc>
                  <a:txBody>
                    <a:bodyPr/>
                    <a:lstStyle/>
                    <a:p>
                      <a:r>
                        <a:rPr lang="en-GB" sz="2600" dirty="0" smtClean="0">
                          <a:solidFill>
                            <a:srgbClr val="115076"/>
                          </a:solidFill>
                          <a:latin typeface="Century Gothic" panose="020B0502020202020204" pitchFamily="34" charset="0"/>
                        </a:rPr>
                        <a:t>listen in class</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4"/>
                  </a:ext>
                </a:extLst>
              </a:tr>
              <a:tr h="714104">
                <a:tc>
                  <a:txBody>
                    <a:bodyPr/>
                    <a:lstStyle/>
                    <a:p>
                      <a:r>
                        <a:rPr lang="en-GB" sz="2600" dirty="0" smtClean="0">
                          <a:solidFill>
                            <a:srgbClr val="115076"/>
                          </a:solidFill>
                          <a:latin typeface="Century Gothic" panose="020B0502020202020204" pitchFamily="34" charset="0"/>
                        </a:rPr>
                        <a:t>listen</a:t>
                      </a:r>
                      <a:r>
                        <a:rPr lang="en-GB" sz="2600" baseline="0" dirty="0" smtClean="0">
                          <a:solidFill>
                            <a:srgbClr val="115076"/>
                          </a:solidFill>
                          <a:latin typeface="Century Gothic" panose="020B0502020202020204" pitchFamily="34" charset="0"/>
                        </a:rPr>
                        <a:t> to music</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5"/>
                  </a:ext>
                </a:extLst>
              </a:tr>
              <a:tr h="714104">
                <a:tc>
                  <a:txBody>
                    <a:bodyPr/>
                    <a:lstStyle/>
                    <a:p>
                      <a:r>
                        <a:rPr lang="en-GB" sz="2600" dirty="0" smtClean="0">
                          <a:solidFill>
                            <a:srgbClr val="115076"/>
                          </a:solidFill>
                          <a:latin typeface="Century Gothic" panose="020B0502020202020204" pitchFamily="34" charset="0"/>
                        </a:rPr>
                        <a:t>walk much</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6"/>
                  </a:ext>
                </a:extLst>
              </a:tr>
              <a:tr h="714104">
                <a:tc>
                  <a:txBody>
                    <a:bodyPr/>
                    <a:lstStyle/>
                    <a:p>
                      <a:r>
                        <a:rPr lang="en-GB" sz="2600" dirty="0" smtClean="0">
                          <a:solidFill>
                            <a:srgbClr val="115076"/>
                          </a:solidFill>
                          <a:latin typeface="Century Gothic" panose="020B0502020202020204" pitchFamily="34" charset="0"/>
                        </a:rPr>
                        <a:t>walk with a (male) friend</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7"/>
                  </a:ext>
                </a:extLst>
              </a:tr>
            </a:tbl>
          </a:graphicData>
        </a:graphic>
      </p:graphicFrame>
      <p:sp>
        <p:nvSpPr>
          <p:cNvPr id="2" name="TextBox 1"/>
          <p:cNvSpPr txBox="1"/>
          <p:nvPr/>
        </p:nvSpPr>
        <p:spPr>
          <a:xfrm>
            <a:off x="91035" y="72285"/>
            <a:ext cx="173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Student 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Rounded Rectangle 31"/>
          <p:cNvSpPr/>
          <p:nvPr/>
        </p:nvSpPr>
        <p:spPr>
          <a:xfrm>
            <a:off x="10809227" y="52613"/>
            <a:ext cx="1115007" cy="400919"/>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hablar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9" name="Picture 38"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r="48656"/>
          <a:stretch/>
        </p:blipFill>
        <p:spPr bwMode="auto">
          <a:xfrm>
            <a:off x="4552162" y="556066"/>
            <a:ext cx="713365" cy="657428"/>
          </a:xfrm>
          <a:prstGeom prst="rect">
            <a:avLst/>
          </a:prstGeom>
          <a:noFill/>
          <a:extLst/>
        </p:spPr>
      </p:pic>
      <p:pic>
        <p:nvPicPr>
          <p:cNvPr id="40" name="Picture 39"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l="50868" t="-4269" r="-939"/>
          <a:stretch/>
        </p:blipFill>
        <p:spPr bwMode="auto">
          <a:xfrm>
            <a:off x="4532986" y="1272186"/>
            <a:ext cx="665020" cy="655539"/>
          </a:xfrm>
          <a:prstGeom prst="rect">
            <a:avLst/>
          </a:prstGeom>
          <a:noFill/>
          <a:extLst/>
        </p:spPr>
      </p:pic>
      <p:pic>
        <p:nvPicPr>
          <p:cNvPr id="29" name="Picture 28"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r="48656"/>
          <a:stretch/>
        </p:blipFill>
        <p:spPr bwMode="auto">
          <a:xfrm>
            <a:off x="4540420" y="1971957"/>
            <a:ext cx="713365" cy="657428"/>
          </a:xfrm>
          <a:prstGeom prst="rect">
            <a:avLst/>
          </a:prstGeom>
          <a:noFill/>
          <a:extLst/>
        </p:spPr>
      </p:pic>
      <p:pic>
        <p:nvPicPr>
          <p:cNvPr id="30" name="Picture 29"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r="48656"/>
          <a:stretch/>
        </p:blipFill>
        <p:spPr bwMode="auto">
          <a:xfrm>
            <a:off x="4540419" y="2715594"/>
            <a:ext cx="713365" cy="657428"/>
          </a:xfrm>
          <a:prstGeom prst="rect">
            <a:avLst/>
          </a:prstGeom>
          <a:noFill/>
          <a:extLst/>
        </p:spPr>
      </p:pic>
      <p:pic>
        <p:nvPicPr>
          <p:cNvPr id="33" name="Picture 32"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l="50868" t="-4269" r="-939"/>
          <a:stretch/>
        </p:blipFill>
        <p:spPr bwMode="auto">
          <a:xfrm>
            <a:off x="4532986" y="3402368"/>
            <a:ext cx="665020" cy="655539"/>
          </a:xfrm>
          <a:prstGeom prst="rect">
            <a:avLst/>
          </a:prstGeom>
          <a:noFill/>
          <a:extLst/>
        </p:spPr>
      </p:pic>
      <p:pic>
        <p:nvPicPr>
          <p:cNvPr id="34" name="Picture 33"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r="48656"/>
          <a:stretch/>
        </p:blipFill>
        <p:spPr bwMode="auto">
          <a:xfrm>
            <a:off x="4567395" y="4146005"/>
            <a:ext cx="713365" cy="657428"/>
          </a:xfrm>
          <a:prstGeom prst="rect">
            <a:avLst/>
          </a:prstGeom>
          <a:noFill/>
          <a:extLst/>
        </p:spPr>
      </p:pic>
      <p:pic>
        <p:nvPicPr>
          <p:cNvPr id="53" name="Picture 52"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l="50868" t="-4269" r="-939"/>
          <a:stretch/>
        </p:blipFill>
        <p:spPr bwMode="auto">
          <a:xfrm>
            <a:off x="4540419" y="4836155"/>
            <a:ext cx="665020" cy="655539"/>
          </a:xfrm>
          <a:prstGeom prst="rect">
            <a:avLst/>
          </a:prstGeom>
          <a:noFill/>
          <a:extLst/>
        </p:spPr>
      </p:pic>
      <p:pic>
        <p:nvPicPr>
          <p:cNvPr id="54" name="Picture 53"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l="50868" t="-4269" r="-939"/>
          <a:stretch/>
        </p:blipFill>
        <p:spPr bwMode="auto">
          <a:xfrm>
            <a:off x="4532986" y="5550446"/>
            <a:ext cx="665020" cy="655539"/>
          </a:xfrm>
          <a:prstGeom prst="rect">
            <a:avLst/>
          </a:prstGeom>
          <a:noFill/>
          <a:extLst/>
        </p:spPr>
      </p:pic>
      <p:graphicFrame>
        <p:nvGraphicFramePr>
          <p:cNvPr id="56" name="Table 55"/>
          <p:cNvGraphicFramePr>
            <a:graphicFrameLocks noGrp="1"/>
          </p:cNvGraphicFramePr>
          <p:nvPr>
            <p:extLst/>
          </p:nvPr>
        </p:nvGraphicFramePr>
        <p:xfrm>
          <a:off x="6318691" y="556066"/>
          <a:ext cx="5605543" cy="5712832"/>
        </p:xfrm>
        <a:graphic>
          <a:graphicData uri="http://schemas.openxmlformats.org/drawingml/2006/table">
            <a:tbl>
              <a:tblPr firstRow="1" bandRow="1">
                <a:tableStyleId>{5940675A-B579-460E-94D1-54222C63F5DA}</a:tableStyleId>
              </a:tblPr>
              <a:tblGrid>
                <a:gridCol w="4179079">
                  <a:extLst>
                    <a:ext uri="{9D8B030D-6E8A-4147-A177-3AD203B41FA5}">
                      <a16:colId xmlns:a16="http://schemas.microsoft.com/office/drawing/2014/main" val="20000"/>
                    </a:ext>
                  </a:extLst>
                </a:gridCol>
                <a:gridCol w="1426464">
                  <a:extLst>
                    <a:ext uri="{9D8B030D-6E8A-4147-A177-3AD203B41FA5}">
                      <a16:colId xmlns:a16="http://schemas.microsoft.com/office/drawing/2014/main" val="20001"/>
                    </a:ext>
                  </a:extLst>
                </a:gridCol>
              </a:tblGrid>
              <a:tr h="714104">
                <a:tc>
                  <a:txBody>
                    <a:bodyPr/>
                    <a:lstStyle/>
                    <a:p>
                      <a:r>
                        <a:rPr lang="en-GB" sz="2600" dirty="0" smtClean="0">
                          <a:solidFill>
                            <a:srgbClr val="115076"/>
                          </a:solidFill>
                          <a:latin typeface="Century Gothic" panose="020B0502020202020204" pitchFamily="34" charset="0"/>
                        </a:rPr>
                        <a:t>study a lot</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0"/>
                  </a:ext>
                </a:extLst>
              </a:tr>
              <a:tr h="714104">
                <a:tc>
                  <a:txBody>
                    <a:bodyPr/>
                    <a:lstStyle/>
                    <a:p>
                      <a:r>
                        <a:rPr lang="en-GB" sz="2600" dirty="0" smtClean="0">
                          <a:solidFill>
                            <a:srgbClr val="115076"/>
                          </a:solidFill>
                          <a:latin typeface="Century Gothic" panose="020B0502020202020204" pitchFamily="34" charset="0"/>
                        </a:rPr>
                        <a:t>study history</a:t>
                      </a:r>
                      <a:endParaRPr lang="en-GB" sz="2600" dirty="0">
                        <a:solidFill>
                          <a:srgbClr val="115076"/>
                        </a:solidFill>
                        <a:latin typeface="Century Gothic" panose="020B0502020202020204" pitchFamily="34" charset="0"/>
                      </a:endParaRPr>
                    </a:p>
                  </a:txBody>
                  <a:tcPr anchor="ctr"/>
                </a:tc>
                <a:tc>
                  <a:txBody>
                    <a:bodyPr/>
                    <a:lstStyle/>
                    <a:p>
                      <a:endParaRPr lang="en-GB" sz="260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1"/>
                  </a:ext>
                </a:extLst>
              </a:tr>
              <a:tr h="714104">
                <a:tc>
                  <a:txBody>
                    <a:bodyPr/>
                    <a:lstStyle/>
                    <a:p>
                      <a:r>
                        <a:rPr lang="en-GB" sz="2600" dirty="0" smtClean="0">
                          <a:solidFill>
                            <a:srgbClr val="115076"/>
                          </a:solidFill>
                          <a:latin typeface="Century Gothic" panose="020B0502020202020204" pitchFamily="34" charset="0"/>
                        </a:rPr>
                        <a:t>speak English</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2"/>
                  </a:ext>
                </a:extLst>
              </a:tr>
              <a:tr h="714104">
                <a:tc>
                  <a:txBody>
                    <a:bodyPr/>
                    <a:lstStyle/>
                    <a:p>
                      <a:r>
                        <a:rPr lang="en-GB" sz="2600" dirty="0" smtClean="0">
                          <a:solidFill>
                            <a:srgbClr val="115076"/>
                          </a:solidFill>
                          <a:latin typeface="Century Gothic" panose="020B0502020202020204" pitchFamily="34" charset="0"/>
                        </a:rPr>
                        <a:t>speak with Mr </a:t>
                      </a:r>
                      <a:r>
                        <a:rPr lang="en-GB" sz="2600" dirty="0" err="1" smtClean="0">
                          <a:solidFill>
                            <a:srgbClr val="115076"/>
                          </a:solidFill>
                          <a:latin typeface="Century Gothic" panose="020B0502020202020204" pitchFamily="34" charset="0"/>
                        </a:rPr>
                        <a:t>López</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3"/>
                  </a:ext>
                </a:extLst>
              </a:tr>
              <a:tr h="714104">
                <a:tc>
                  <a:txBody>
                    <a:bodyPr/>
                    <a:lstStyle/>
                    <a:p>
                      <a:r>
                        <a:rPr lang="en-GB" sz="2600" dirty="0" smtClean="0">
                          <a:solidFill>
                            <a:srgbClr val="115076"/>
                          </a:solidFill>
                          <a:latin typeface="Century Gothic" panose="020B0502020202020204" pitchFamily="34" charset="0"/>
                        </a:rPr>
                        <a:t>listen in class</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4"/>
                  </a:ext>
                </a:extLst>
              </a:tr>
              <a:tr h="714104">
                <a:tc>
                  <a:txBody>
                    <a:bodyPr/>
                    <a:lstStyle/>
                    <a:p>
                      <a:r>
                        <a:rPr lang="en-GB" sz="2600" dirty="0" smtClean="0">
                          <a:solidFill>
                            <a:srgbClr val="115076"/>
                          </a:solidFill>
                          <a:latin typeface="Century Gothic" panose="020B0502020202020204" pitchFamily="34" charset="0"/>
                        </a:rPr>
                        <a:t>listen</a:t>
                      </a:r>
                      <a:r>
                        <a:rPr lang="en-GB" sz="2600" baseline="0" dirty="0" smtClean="0">
                          <a:solidFill>
                            <a:srgbClr val="115076"/>
                          </a:solidFill>
                          <a:latin typeface="Century Gothic" panose="020B0502020202020204" pitchFamily="34" charset="0"/>
                        </a:rPr>
                        <a:t> to music</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5"/>
                  </a:ext>
                </a:extLst>
              </a:tr>
              <a:tr h="714104">
                <a:tc>
                  <a:txBody>
                    <a:bodyPr/>
                    <a:lstStyle/>
                    <a:p>
                      <a:r>
                        <a:rPr lang="en-GB" sz="2600" dirty="0" smtClean="0">
                          <a:solidFill>
                            <a:srgbClr val="115076"/>
                          </a:solidFill>
                          <a:latin typeface="Century Gothic" panose="020B0502020202020204" pitchFamily="34" charset="0"/>
                        </a:rPr>
                        <a:t>walk much</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6"/>
                  </a:ext>
                </a:extLst>
              </a:tr>
              <a:tr h="714104">
                <a:tc>
                  <a:txBody>
                    <a:bodyPr/>
                    <a:lstStyle/>
                    <a:p>
                      <a:r>
                        <a:rPr lang="en-GB" sz="2600" dirty="0" smtClean="0">
                          <a:solidFill>
                            <a:srgbClr val="115076"/>
                          </a:solidFill>
                          <a:latin typeface="Century Gothic" panose="020B0502020202020204" pitchFamily="34" charset="0"/>
                        </a:rPr>
                        <a:t>walk with a (male) friend</a:t>
                      </a:r>
                      <a:endParaRPr lang="en-GB" sz="2600" dirty="0">
                        <a:solidFill>
                          <a:srgbClr val="115076"/>
                        </a:solidFill>
                        <a:latin typeface="Century Gothic" panose="020B0502020202020204" pitchFamily="34" charset="0"/>
                      </a:endParaRPr>
                    </a:p>
                  </a:txBody>
                  <a:tcPr anchor="ctr"/>
                </a:tc>
                <a:tc>
                  <a:txBody>
                    <a:bodyPr/>
                    <a:lstStyle/>
                    <a:p>
                      <a:endParaRPr lang="en-GB" sz="26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10007"/>
                  </a:ext>
                </a:extLst>
              </a:tr>
            </a:tbl>
          </a:graphicData>
        </a:graphic>
      </p:graphicFrame>
      <p:sp>
        <p:nvSpPr>
          <p:cNvPr id="57" name="TextBox 56"/>
          <p:cNvSpPr txBox="1"/>
          <p:nvPr/>
        </p:nvSpPr>
        <p:spPr>
          <a:xfrm>
            <a:off x="6318691" y="94401"/>
            <a:ext cx="173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Student B</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8" name="Picture 57"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r="48656"/>
          <a:stretch/>
        </p:blipFill>
        <p:spPr bwMode="auto">
          <a:xfrm>
            <a:off x="10809227" y="1277893"/>
            <a:ext cx="713365" cy="657428"/>
          </a:xfrm>
          <a:prstGeom prst="rect">
            <a:avLst/>
          </a:prstGeom>
          <a:noFill/>
          <a:extLst/>
        </p:spPr>
      </p:pic>
      <p:pic>
        <p:nvPicPr>
          <p:cNvPr id="59" name="Picture 58"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l="50868" t="-4269" r="-939"/>
          <a:stretch/>
        </p:blipFill>
        <p:spPr bwMode="auto">
          <a:xfrm>
            <a:off x="10784585" y="565551"/>
            <a:ext cx="665020" cy="655539"/>
          </a:xfrm>
          <a:prstGeom prst="rect">
            <a:avLst/>
          </a:prstGeom>
          <a:noFill/>
          <a:extLst/>
        </p:spPr>
      </p:pic>
      <p:pic>
        <p:nvPicPr>
          <p:cNvPr id="60" name="Picture 59"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r="48656"/>
          <a:stretch/>
        </p:blipFill>
        <p:spPr bwMode="auto">
          <a:xfrm>
            <a:off x="10803676" y="2721550"/>
            <a:ext cx="713365" cy="657428"/>
          </a:xfrm>
          <a:prstGeom prst="rect">
            <a:avLst/>
          </a:prstGeom>
          <a:noFill/>
          <a:extLst/>
        </p:spPr>
      </p:pic>
      <p:pic>
        <p:nvPicPr>
          <p:cNvPr id="61" name="Picture 60"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r="48656"/>
          <a:stretch/>
        </p:blipFill>
        <p:spPr bwMode="auto">
          <a:xfrm>
            <a:off x="10803676" y="3445755"/>
            <a:ext cx="713365" cy="657428"/>
          </a:xfrm>
          <a:prstGeom prst="rect">
            <a:avLst/>
          </a:prstGeom>
          <a:noFill/>
          <a:extLst/>
        </p:spPr>
      </p:pic>
      <p:pic>
        <p:nvPicPr>
          <p:cNvPr id="62" name="Picture 61"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l="50868" t="-4269" r="-939"/>
          <a:stretch/>
        </p:blipFill>
        <p:spPr bwMode="auto">
          <a:xfrm>
            <a:off x="10795051" y="1997430"/>
            <a:ext cx="665020" cy="655539"/>
          </a:xfrm>
          <a:prstGeom prst="rect">
            <a:avLst/>
          </a:prstGeom>
          <a:noFill/>
          <a:extLst/>
        </p:spPr>
      </p:pic>
      <p:pic>
        <p:nvPicPr>
          <p:cNvPr id="63" name="Picture 62"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r="48656"/>
          <a:stretch/>
        </p:blipFill>
        <p:spPr bwMode="auto">
          <a:xfrm>
            <a:off x="10803675" y="5586030"/>
            <a:ext cx="713365" cy="657428"/>
          </a:xfrm>
          <a:prstGeom prst="rect">
            <a:avLst/>
          </a:prstGeom>
          <a:noFill/>
          <a:extLst/>
        </p:spPr>
      </p:pic>
      <p:pic>
        <p:nvPicPr>
          <p:cNvPr id="64" name="Picture 63"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l="50868" t="-4269" r="-939"/>
          <a:stretch/>
        </p:blipFill>
        <p:spPr bwMode="auto">
          <a:xfrm>
            <a:off x="10784585" y="4146949"/>
            <a:ext cx="665020" cy="655539"/>
          </a:xfrm>
          <a:prstGeom prst="rect">
            <a:avLst/>
          </a:prstGeom>
          <a:noFill/>
          <a:extLst/>
        </p:spPr>
      </p:pic>
      <p:pic>
        <p:nvPicPr>
          <p:cNvPr id="65" name="Picture 64" descr="http://www.clker.com/cliparts/7/c/5/6/11970917061177064412TzeenieWheenie_red_green_OK_not_OK_Icons.svg.med.png"/>
          <p:cNvPicPr/>
          <p:nvPr/>
        </p:nvPicPr>
        <p:blipFill rotWithShape="1">
          <a:blip r:embed="rId3">
            <a:extLst>
              <a:ext uri="{28A0092B-C50C-407E-A947-70E740481C1C}">
                <a14:useLocalDpi xmlns:a14="http://schemas.microsoft.com/office/drawing/2010/main" val="0"/>
              </a:ext>
            </a:extLst>
          </a:blip>
          <a:srcRect l="50868" t="-4269" r="-939"/>
          <a:stretch/>
        </p:blipFill>
        <p:spPr bwMode="auto">
          <a:xfrm>
            <a:off x="10784585" y="4858271"/>
            <a:ext cx="665020" cy="655539"/>
          </a:xfrm>
          <a:prstGeom prst="rect">
            <a:avLst/>
          </a:prstGeom>
          <a:noFill/>
          <a:extLst/>
        </p:spPr>
      </p:pic>
    </p:spTree>
    <p:extLst>
      <p:ext uri="{BB962C8B-B14F-4D97-AF65-F5344CB8AC3E}">
        <p14:creationId xmlns:p14="http://schemas.microsoft.com/office/powerpoint/2010/main" val="2824380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79650" y="240676"/>
            <a:ext cx="41720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Escribe en español.</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p:cNvSpPr txBox="1"/>
          <p:nvPr/>
        </p:nvSpPr>
        <p:spPr>
          <a:xfrm>
            <a:off x="1045693" y="1205648"/>
            <a:ext cx="3770222"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Do you study history?</a:t>
            </a:r>
            <a:endPar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9" name="TextBox 8"/>
          <p:cNvSpPr txBox="1"/>
          <p:nvPr/>
        </p:nvSpPr>
        <p:spPr>
          <a:xfrm>
            <a:off x="7247326" y="1155894"/>
            <a:ext cx="4327324"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I don’t listen in class.</a:t>
            </a:r>
            <a:endPar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10" name="TextBox 9"/>
          <p:cNvSpPr txBox="1"/>
          <p:nvPr/>
        </p:nvSpPr>
        <p:spPr>
          <a:xfrm>
            <a:off x="1101218" y="4057093"/>
            <a:ext cx="4773278"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Do you speak with Mr. López?</a:t>
            </a:r>
            <a:endPar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11" name="TextBox 10"/>
          <p:cNvSpPr txBox="1"/>
          <p:nvPr/>
        </p:nvSpPr>
        <p:spPr>
          <a:xfrm>
            <a:off x="1041018" y="2676830"/>
            <a:ext cx="3685161"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I don’t speak English.</a:t>
            </a:r>
            <a:endPar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12" name="TextBox 11"/>
          <p:cNvSpPr txBox="1"/>
          <p:nvPr/>
        </p:nvSpPr>
        <p:spPr>
          <a:xfrm>
            <a:off x="7247327" y="2637410"/>
            <a:ext cx="3148818" cy="45512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Do you walk much?</a:t>
            </a:r>
            <a:endPar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13" name="TextBox 12"/>
          <p:cNvSpPr txBox="1"/>
          <p:nvPr/>
        </p:nvSpPr>
        <p:spPr>
          <a:xfrm>
            <a:off x="1101218" y="1667349"/>
            <a:ext cx="2965743"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¿Estudias historia?</a:t>
            </a:r>
            <a:endPar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endParaRPr>
          </a:p>
        </p:txBody>
      </p:sp>
      <p:sp>
        <p:nvSpPr>
          <p:cNvPr id="15" name="TextBox 14"/>
          <p:cNvSpPr txBox="1"/>
          <p:nvPr/>
        </p:nvSpPr>
        <p:spPr>
          <a:xfrm>
            <a:off x="1101218" y="3132282"/>
            <a:ext cx="2668031"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No hablo inglés.</a:t>
            </a:r>
            <a:endPar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endParaRPr>
          </a:p>
        </p:txBody>
      </p:sp>
      <p:sp>
        <p:nvSpPr>
          <p:cNvPr id="16" name="TextBox 15"/>
          <p:cNvSpPr txBox="1"/>
          <p:nvPr/>
        </p:nvSpPr>
        <p:spPr>
          <a:xfrm>
            <a:off x="1135438" y="4565910"/>
            <a:ext cx="4138933"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¿Hablas con Señor López?</a:t>
            </a:r>
            <a:endPar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endParaRPr>
          </a:p>
        </p:txBody>
      </p:sp>
      <p:sp>
        <p:nvSpPr>
          <p:cNvPr id="17" name="TextBox 16"/>
          <p:cNvSpPr txBox="1"/>
          <p:nvPr/>
        </p:nvSpPr>
        <p:spPr>
          <a:xfrm>
            <a:off x="7364285" y="1578204"/>
            <a:ext cx="4021974"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No escucho en clase.</a:t>
            </a:r>
            <a:endPar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endParaRPr>
          </a:p>
        </p:txBody>
      </p:sp>
      <p:sp>
        <p:nvSpPr>
          <p:cNvPr id="18" name="TextBox 17"/>
          <p:cNvSpPr txBox="1"/>
          <p:nvPr/>
        </p:nvSpPr>
        <p:spPr>
          <a:xfrm>
            <a:off x="7247327" y="3039064"/>
            <a:ext cx="3148818"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¿Caminas mucho?</a:t>
            </a:r>
            <a:endPar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endParaRPr>
          </a:p>
        </p:txBody>
      </p:sp>
      <p:sp>
        <p:nvSpPr>
          <p:cNvPr id="19" name="Rounded Rectangle 18"/>
          <p:cNvSpPr/>
          <p:nvPr/>
        </p:nvSpPr>
        <p:spPr>
          <a:xfrm>
            <a:off x="1138376" y="1654322"/>
            <a:ext cx="2953739" cy="520733"/>
          </a:xfrm>
          <a:prstGeom prst="roundRect">
            <a:avLst/>
          </a:prstGeom>
          <a:solidFill>
            <a:schemeClr val="accent2"/>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 name="Rounded Rectangle 19"/>
          <p:cNvSpPr/>
          <p:nvPr/>
        </p:nvSpPr>
        <p:spPr>
          <a:xfrm>
            <a:off x="1101218" y="4490092"/>
            <a:ext cx="4161975" cy="520733"/>
          </a:xfrm>
          <a:prstGeom prst="roundRect">
            <a:avLst/>
          </a:prstGeom>
          <a:solidFill>
            <a:schemeClr val="accent2"/>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Rounded Rectangle 20"/>
          <p:cNvSpPr/>
          <p:nvPr/>
        </p:nvSpPr>
        <p:spPr>
          <a:xfrm>
            <a:off x="7364285" y="1619686"/>
            <a:ext cx="3422089" cy="520733"/>
          </a:xfrm>
          <a:prstGeom prst="roundRect">
            <a:avLst/>
          </a:prstGeom>
          <a:solidFill>
            <a:schemeClr val="accent2"/>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Rounded Rectangle 21"/>
          <p:cNvSpPr/>
          <p:nvPr/>
        </p:nvSpPr>
        <p:spPr>
          <a:xfrm>
            <a:off x="7284485" y="3076127"/>
            <a:ext cx="2953739" cy="520733"/>
          </a:xfrm>
          <a:prstGeom prst="roundRect">
            <a:avLst/>
          </a:prstGeom>
          <a:solidFill>
            <a:schemeClr val="accent2"/>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3" name="Rounded Rectangle 22"/>
          <p:cNvSpPr/>
          <p:nvPr/>
        </p:nvSpPr>
        <p:spPr>
          <a:xfrm>
            <a:off x="11007579" y="5906478"/>
            <a:ext cx="1115007"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escribir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4" name="TextBox 23"/>
          <p:cNvSpPr txBox="1"/>
          <p:nvPr/>
        </p:nvSpPr>
        <p:spPr>
          <a:xfrm>
            <a:off x="7247326" y="4019170"/>
            <a:ext cx="4138933" cy="45512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I walk with a (male) friend.</a:t>
            </a:r>
            <a:endPar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25" name="TextBox 24"/>
          <p:cNvSpPr txBox="1"/>
          <p:nvPr/>
        </p:nvSpPr>
        <p:spPr>
          <a:xfrm>
            <a:off x="7247326" y="4474295"/>
            <a:ext cx="4138933" cy="45512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Camino con un amigo.</a:t>
            </a:r>
            <a:endPar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endParaRPr>
          </a:p>
        </p:txBody>
      </p:sp>
      <p:sp>
        <p:nvSpPr>
          <p:cNvPr id="26" name="Rounded Rectangle 25"/>
          <p:cNvSpPr/>
          <p:nvPr/>
        </p:nvSpPr>
        <p:spPr>
          <a:xfrm>
            <a:off x="7310009" y="4474295"/>
            <a:ext cx="3612999" cy="520733"/>
          </a:xfrm>
          <a:prstGeom prst="roundRect">
            <a:avLst/>
          </a:prstGeom>
          <a:solidFill>
            <a:schemeClr val="accent2"/>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7" name="Rounded Rectangle 26"/>
          <p:cNvSpPr/>
          <p:nvPr/>
        </p:nvSpPr>
        <p:spPr>
          <a:xfrm>
            <a:off x="1138376" y="3120237"/>
            <a:ext cx="2953739" cy="520733"/>
          </a:xfrm>
          <a:prstGeom prst="roundRect">
            <a:avLst/>
          </a:prstGeom>
          <a:solidFill>
            <a:schemeClr val="accent2"/>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421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9" grpId="0" animBg="1"/>
      <p:bldP spid="20" grpId="0" animBg="1"/>
      <p:bldP spid="21" grpId="0" animBg="1"/>
      <p:bldP spid="22"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45162" y="822546"/>
            <a:ext cx="10542645"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smtClean="0"/>
              <a:t>Andrés is talking to his teacher.</a:t>
            </a:r>
            <a:endParaRPr lang="en-GB" sz="2800" b="1" dirty="0"/>
          </a:p>
        </p:txBody>
      </p:sp>
      <p:sp>
        <p:nvSpPr>
          <p:cNvPr id="6" name="Title 1"/>
          <p:cNvSpPr txBox="1">
            <a:spLocks/>
          </p:cNvSpPr>
          <p:nvPr/>
        </p:nvSpPr>
        <p:spPr>
          <a:xfrm>
            <a:off x="945162" y="1555336"/>
            <a:ext cx="10164272"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smtClean="0"/>
              <a:t>He’s saying what he does and</a:t>
            </a:r>
            <a:r>
              <a:rPr lang="en-GB" sz="2800" b="1" i="1" dirty="0" smtClean="0"/>
              <a:t> </a:t>
            </a:r>
            <a:r>
              <a:rPr lang="en-GB" sz="2800" b="1" dirty="0" smtClean="0"/>
              <a:t>doesn’t</a:t>
            </a:r>
            <a:r>
              <a:rPr lang="en-GB" sz="2800" b="1" i="1" dirty="0" smtClean="0"/>
              <a:t> </a:t>
            </a:r>
            <a:r>
              <a:rPr lang="en-GB" sz="2800" b="1" dirty="0" smtClean="0"/>
              <a:t>do</a:t>
            </a:r>
            <a:r>
              <a:rPr lang="en-GB" sz="2800" b="1" i="1" dirty="0" smtClean="0"/>
              <a:t> </a:t>
            </a:r>
            <a:r>
              <a:rPr lang="en-GB" sz="2800" b="1" dirty="0" smtClean="0"/>
              <a:t>in his free time.</a:t>
            </a:r>
            <a:endParaRPr lang="en-GB" sz="2800" b="1" dirty="0"/>
          </a:p>
        </p:txBody>
      </p:sp>
      <p:pic>
        <p:nvPicPr>
          <p:cNvPr id="1030" name="Picture 6" descr="Friendship Clip art - Is a good friend png download - 1182*1050 - Free Transparent Friendship png Downlo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747"/>
          <a:stretch/>
        </p:blipFill>
        <p:spPr bwMode="auto">
          <a:xfrm>
            <a:off x="9890236" y="2070207"/>
            <a:ext cx="2301764" cy="32325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945162" y="2488975"/>
            <a:ext cx="10164272"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smtClean="0"/>
              <a:t>He also talks about one of his friends.</a:t>
            </a:r>
            <a:endParaRPr lang="en-GB" sz="2800" b="1" dirty="0"/>
          </a:p>
          <a:p>
            <a:endParaRPr lang="en-GB" sz="2800" b="1" dirty="0"/>
          </a:p>
        </p:txBody>
      </p:sp>
      <p:sp>
        <p:nvSpPr>
          <p:cNvPr id="8" name="TextBox 7"/>
          <p:cNvSpPr txBox="1"/>
          <p:nvPr/>
        </p:nvSpPr>
        <p:spPr>
          <a:xfrm>
            <a:off x="10436773" y="5302805"/>
            <a:ext cx="1051034"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Andrés</a:t>
            </a:r>
            <a:endParaRPr lang="en-GB"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04137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0658006" y="5885338"/>
            <a:ext cx="1415097"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schemeClr val="bg1"/>
                </a:solidFill>
                <a:latin typeface="Century Gothic" panose="020B0502020202020204" pitchFamily="34" charset="0"/>
              </a:rPr>
              <a:t>escuchar</a:t>
            </a:r>
            <a:endParaRPr lang="en-GB" b="1" dirty="0">
              <a:solidFill>
                <a:schemeClr val="bg1"/>
              </a:solidFill>
              <a:latin typeface="Century Gothic" panose="020B0502020202020204" pitchFamily="34" charset="0"/>
            </a:endParaRPr>
          </a:p>
        </p:txBody>
      </p:sp>
      <p:graphicFrame>
        <p:nvGraphicFramePr>
          <p:cNvPr id="61" name="Table 60"/>
          <p:cNvGraphicFramePr>
            <a:graphicFrameLocks noGrp="1"/>
          </p:cNvGraphicFramePr>
          <p:nvPr>
            <p:extLst/>
          </p:nvPr>
        </p:nvGraphicFramePr>
        <p:xfrm>
          <a:off x="543951" y="863613"/>
          <a:ext cx="9017000" cy="5306172"/>
        </p:xfrm>
        <a:graphic>
          <a:graphicData uri="http://schemas.openxmlformats.org/drawingml/2006/table">
            <a:tbl>
              <a:tblPr firstRow="1" bandRow="1">
                <a:tableStyleId>{8A107856-5554-42FB-B03E-39F5DBC370BA}</a:tableStyleId>
              </a:tblPr>
              <a:tblGrid>
                <a:gridCol w="1768039">
                  <a:extLst>
                    <a:ext uri="{9D8B030D-6E8A-4147-A177-3AD203B41FA5}">
                      <a16:colId xmlns:a16="http://schemas.microsoft.com/office/drawing/2014/main" val="2637824710"/>
                    </a:ext>
                  </a:extLst>
                </a:gridCol>
                <a:gridCol w="2069443">
                  <a:extLst>
                    <a:ext uri="{9D8B030D-6E8A-4147-A177-3AD203B41FA5}">
                      <a16:colId xmlns:a16="http://schemas.microsoft.com/office/drawing/2014/main" val="907253324"/>
                    </a:ext>
                  </a:extLst>
                </a:gridCol>
                <a:gridCol w="5179518">
                  <a:extLst>
                    <a:ext uri="{9D8B030D-6E8A-4147-A177-3AD203B41FA5}">
                      <a16:colId xmlns:a16="http://schemas.microsoft.com/office/drawing/2014/main" val="882952083"/>
                    </a:ext>
                  </a:extLst>
                </a:gridCol>
              </a:tblGrid>
              <a:tr h="884362">
                <a:tc>
                  <a:txBody>
                    <a:bodyPr/>
                    <a:lstStyle/>
                    <a:p>
                      <a:pPr algn="ctr"/>
                      <a:endParaRPr lang="en-GB" sz="2400" b="0"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833764784"/>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72667682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847184719"/>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77925644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97658737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4213933167"/>
                  </a:ext>
                </a:extLst>
              </a:tr>
            </a:tbl>
          </a:graphicData>
        </a:graphic>
      </p:graphicFrame>
      <p:pic>
        <p:nvPicPr>
          <p:cNvPr id="62"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130" y="1973978"/>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7254" y="283194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564" y="374221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052" y="4598573"/>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7254" y="5454117"/>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72" name="Action Button: Custom 71">
            <a:hlinkClick r:id="" action="ppaction://noaction" highlightClick="1">
              <a:snd r:embed="rId4" name="usa un bolígrafo.wav"/>
            </a:hlinkClick>
          </p:cNvPr>
          <p:cNvSpPr/>
          <p:nvPr/>
        </p:nvSpPr>
        <p:spPr>
          <a:xfrm>
            <a:off x="102398" y="207944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73" name="Action Button: Custom 72">
            <a:hlinkClick r:id="" action="ppaction://noaction" highlightClick="1">
              <a:snd r:embed="rId5" name="no usa una bolsa.wav"/>
            </a:hlinkClick>
          </p:cNvPr>
          <p:cNvSpPr/>
          <p:nvPr/>
        </p:nvSpPr>
        <p:spPr>
          <a:xfrm>
            <a:off x="93307" y="290545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74" name="Action Button: Custom 73">
            <a:hlinkClick r:id="" action="ppaction://noaction" highlightClick="1">
              <a:snd r:embed="rId6" name="llevo una camisa.wav"/>
            </a:hlinkClick>
          </p:cNvPr>
          <p:cNvSpPr/>
          <p:nvPr/>
        </p:nvSpPr>
        <p:spPr>
          <a:xfrm>
            <a:off x="102398" y="379608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75" name="Action Button: Custom 74">
            <a:hlinkClick r:id="" action="ppaction://noaction" highlightClick="1">
              <a:snd r:embed="rId7" name="no lleva zapatos.wav"/>
            </a:hlinkClick>
          </p:cNvPr>
          <p:cNvSpPr/>
          <p:nvPr/>
        </p:nvSpPr>
        <p:spPr>
          <a:xfrm>
            <a:off x="83717" y="470517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76" name="Action Button: Custom 75">
            <a:hlinkClick r:id="" action="ppaction://noaction" highlightClick="1">
              <a:snd r:embed="rId8" name="no llego en bici.wav"/>
            </a:hlinkClick>
          </p:cNvPr>
          <p:cNvSpPr/>
          <p:nvPr/>
        </p:nvSpPr>
        <p:spPr>
          <a:xfrm>
            <a:off x="83718" y="555090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117" name="TextBox 116"/>
          <p:cNvSpPr txBox="1"/>
          <p:nvPr/>
        </p:nvSpPr>
        <p:spPr>
          <a:xfrm>
            <a:off x="5540979" y="1087526"/>
            <a:ext cx="691982" cy="461665"/>
          </a:xfrm>
          <a:prstGeom prst="rect">
            <a:avLst/>
          </a:prstGeom>
          <a:noFill/>
        </p:spPr>
        <p:txBody>
          <a:bodyPr wrap="square" rtlCol="0">
            <a:spAutoFit/>
          </a:bodyPr>
          <a:lstStyle/>
          <a:p>
            <a:r>
              <a:rPr lang="en-GB" sz="2400" b="1" dirty="0" smtClean="0">
                <a:solidFill>
                  <a:srgbClr val="002060"/>
                </a:solidFill>
                <a:latin typeface="Century Gothic" panose="020B0502020202020204" pitchFamily="34" charset="0"/>
              </a:rPr>
              <a:t>A</a:t>
            </a:r>
            <a:endParaRPr lang="en-GB" sz="2400" b="1" dirty="0">
              <a:solidFill>
                <a:srgbClr val="002060"/>
              </a:solidFill>
              <a:latin typeface="Century Gothic" panose="020B0502020202020204" pitchFamily="34" charset="0"/>
            </a:endParaRPr>
          </a:p>
        </p:txBody>
      </p:sp>
      <p:sp>
        <p:nvSpPr>
          <p:cNvPr id="118" name="TextBox 117"/>
          <p:cNvSpPr txBox="1"/>
          <p:nvPr/>
        </p:nvSpPr>
        <p:spPr>
          <a:xfrm>
            <a:off x="7665713" y="1087526"/>
            <a:ext cx="691982" cy="461665"/>
          </a:xfrm>
          <a:prstGeom prst="rect">
            <a:avLst/>
          </a:prstGeom>
          <a:noFill/>
        </p:spPr>
        <p:txBody>
          <a:bodyPr wrap="square" rtlCol="0">
            <a:spAutoFit/>
          </a:bodyPr>
          <a:lstStyle/>
          <a:p>
            <a:r>
              <a:rPr lang="en-GB" sz="2400" b="1" dirty="0" smtClean="0">
                <a:solidFill>
                  <a:srgbClr val="002060"/>
                </a:solidFill>
                <a:latin typeface="Century Gothic" panose="020B0502020202020204" pitchFamily="34" charset="0"/>
              </a:rPr>
              <a:t>B</a:t>
            </a:r>
            <a:endParaRPr lang="en-GB" sz="2400" b="1" dirty="0">
              <a:solidFill>
                <a:srgbClr val="002060"/>
              </a:solidFill>
              <a:latin typeface="Century Gothic" panose="020B0502020202020204" pitchFamily="34" charset="0"/>
            </a:endParaRPr>
          </a:p>
        </p:txBody>
      </p:sp>
      <p:sp>
        <p:nvSpPr>
          <p:cNvPr id="36" name="Oval 35"/>
          <p:cNvSpPr/>
          <p:nvPr/>
        </p:nvSpPr>
        <p:spPr>
          <a:xfrm>
            <a:off x="7091003" y="1813127"/>
            <a:ext cx="1625104" cy="7617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83717" y="9515"/>
            <a:ext cx="1622560" cy="461665"/>
          </a:xfrm>
          <a:prstGeom prst="rect">
            <a:avLst/>
          </a:prstGeom>
        </p:spPr>
        <p:txBody>
          <a:bodyPr wrap="none">
            <a:spAutoFit/>
          </a:bodyPr>
          <a:lstStyle/>
          <a:p>
            <a:r>
              <a:rPr lang="en-GB" sz="2400" dirty="0">
                <a:solidFill>
                  <a:srgbClr val="002060"/>
                </a:solidFill>
                <a:latin typeface="Century Gothic" panose="020B0502020202020204" pitchFamily="34" charset="0"/>
              </a:rPr>
              <a:t>Escucha. </a:t>
            </a:r>
          </a:p>
        </p:txBody>
      </p:sp>
      <p:sp>
        <p:nvSpPr>
          <p:cNvPr id="4" name="Rectangle 3"/>
          <p:cNvSpPr/>
          <p:nvPr/>
        </p:nvSpPr>
        <p:spPr>
          <a:xfrm>
            <a:off x="83717" y="388501"/>
            <a:ext cx="7142002" cy="461665"/>
          </a:xfrm>
          <a:prstGeom prst="rect">
            <a:avLst/>
          </a:prstGeom>
        </p:spPr>
        <p:txBody>
          <a:bodyPr wrap="square">
            <a:spAutoFit/>
          </a:bodyPr>
          <a:lstStyle/>
          <a:p>
            <a:r>
              <a:rPr lang="en-GB" sz="2400" dirty="0" smtClean="0">
                <a:solidFill>
                  <a:srgbClr val="002060"/>
                </a:solidFill>
                <a:latin typeface="Century Gothic" panose="020B0502020202020204" pitchFamily="34" charset="0"/>
              </a:rPr>
              <a:t>Marca</a:t>
            </a:r>
            <a:r>
              <a:rPr lang="en-GB" sz="2400" dirty="0">
                <a:solidFill>
                  <a:srgbClr val="002060"/>
                </a:solidFill>
                <a:latin typeface="Century Gothic" panose="020B0502020202020204" pitchFamily="34" charset="0"/>
              </a:rPr>
              <a:t> </a:t>
            </a:r>
            <a:r>
              <a:rPr lang="en-GB" sz="2400" dirty="0" smtClean="0">
                <a:solidFill>
                  <a:srgbClr val="002060"/>
                </a:solidFill>
                <a:latin typeface="Century Gothic" panose="020B0502020202020204" pitchFamily="34" charset="0"/>
              </a:rPr>
              <a:t>‘</a:t>
            </a:r>
            <a:r>
              <a:rPr lang="en-GB" sz="2400" i="1" dirty="0" err="1" smtClean="0">
                <a:solidFill>
                  <a:srgbClr val="002060"/>
                </a:solidFill>
                <a:latin typeface="Century Gothic" panose="020B0502020202020204" pitchFamily="34" charset="0"/>
              </a:rPr>
              <a:t>afirmativo</a:t>
            </a:r>
            <a:r>
              <a:rPr lang="en-GB" sz="2400" dirty="0" smtClean="0">
                <a:solidFill>
                  <a:srgbClr val="002060"/>
                </a:solidFill>
                <a:latin typeface="Century Gothic" panose="020B0502020202020204" pitchFamily="34" charset="0"/>
              </a:rPr>
              <a:t>’ o ‘</a:t>
            </a:r>
            <a:r>
              <a:rPr lang="en-GB" sz="2400" i="1" dirty="0" err="1" smtClean="0">
                <a:solidFill>
                  <a:srgbClr val="002060"/>
                </a:solidFill>
                <a:latin typeface="Century Gothic" panose="020B0502020202020204" pitchFamily="34" charset="0"/>
              </a:rPr>
              <a:t>negativo</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6" name="Rectangle 5"/>
          <p:cNvSpPr/>
          <p:nvPr/>
        </p:nvSpPr>
        <p:spPr>
          <a:xfrm>
            <a:off x="7079052" y="331014"/>
            <a:ext cx="2180405" cy="461665"/>
          </a:xfrm>
          <a:prstGeom prst="rect">
            <a:avLst/>
          </a:prstGeom>
        </p:spPr>
        <p:txBody>
          <a:bodyPr wrap="none">
            <a:spAutoFit/>
          </a:bodyPr>
          <a:lstStyle/>
          <a:p>
            <a:r>
              <a:rPr lang="en-GB" sz="2400" dirty="0" smtClean="0">
                <a:solidFill>
                  <a:srgbClr val="002060"/>
                </a:solidFill>
                <a:latin typeface="Century Gothic" panose="020B0502020202020204" pitchFamily="34" charset="0"/>
              </a:rPr>
              <a:t>Escribe </a:t>
            </a:r>
            <a:r>
              <a:rPr lang="en-GB" sz="2400" b="1" dirty="0">
                <a:solidFill>
                  <a:srgbClr val="002060"/>
                </a:solidFill>
                <a:latin typeface="Century Gothic" panose="020B0502020202020204" pitchFamily="34" charset="0"/>
              </a:rPr>
              <a:t>A</a:t>
            </a:r>
            <a:r>
              <a:rPr lang="en-GB" sz="2400" dirty="0">
                <a:solidFill>
                  <a:srgbClr val="002060"/>
                </a:solidFill>
                <a:latin typeface="Century Gothic" panose="020B0502020202020204" pitchFamily="34" charset="0"/>
              </a:rPr>
              <a:t> o </a:t>
            </a:r>
            <a:r>
              <a:rPr lang="en-GB" sz="2400" b="1" dirty="0">
                <a:solidFill>
                  <a:srgbClr val="002060"/>
                </a:solidFill>
                <a:latin typeface="Century Gothic" panose="020B0502020202020204" pitchFamily="34" charset="0"/>
              </a:rPr>
              <a:t>B</a:t>
            </a:r>
            <a:r>
              <a:rPr lang="en-GB" sz="2400" dirty="0">
                <a:solidFill>
                  <a:srgbClr val="002060"/>
                </a:solidFill>
                <a:latin typeface="Century Gothic" panose="020B0502020202020204" pitchFamily="34" charset="0"/>
              </a:rPr>
              <a:t>.</a:t>
            </a:r>
          </a:p>
        </p:txBody>
      </p:sp>
      <p:sp>
        <p:nvSpPr>
          <p:cNvPr id="7" name="TextBox 6"/>
          <p:cNvSpPr txBox="1"/>
          <p:nvPr/>
        </p:nvSpPr>
        <p:spPr>
          <a:xfrm>
            <a:off x="5540979" y="1899797"/>
            <a:ext cx="59206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‘I’</a:t>
            </a:r>
            <a:endParaRPr lang="en-GB" sz="2800" b="1" dirty="0">
              <a:solidFill>
                <a:srgbClr val="002060"/>
              </a:solidFill>
              <a:latin typeface="Century Gothic" panose="020B0502020202020204" pitchFamily="34" charset="0"/>
            </a:endParaRPr>
          </a:p>
        </p:txBody>
      </p:sp>
      <p:sp>
        <p:nvSpPr>
          <p:cNvPr id="45" name="TextBox 44"/>
          <p:cNvSpPr txBox="1"/>
          <p:nvPr/>
        </p:nvSpPr>
        <p:spPr>
          <a:xfrm>
            <a:off x="7550812" y="1899797"/>
            <a:ext cx="1021701"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‘he’</a:t>
            </a:r>
            <a:endParaRPr lang="en-GB" sz="2800" b="1" dirty="0">
              <a:solidFill>
                <a:srgbClr val="002060"/>
              </a:solidFill>
              <a:latin typeface="Century Gothic" panose="020B0502020202020204" pitchFamily="34" charset="0"/>
            </a:endParaRPr>
          </a:p>
        </p:txBody>
      </p:sp>
      <p:sp>
        <p:nvSpPr>
          <p:cNvPr id="46" name="TextBox 45"/>
          <p:cNvSpPr txBox="1"/>
          <p:nvPr/>
        </p:nvSpPr>
        <p:spPr>
          <a:xfrm>
            <a:off x="5283553" y="2773168"/>
            <a:ext cx="1185465"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‘he’</a:t>
            </a:r>
            <a:endParaRPr lang="en-GB" sz="2800" b="1" dirty="0">
              <a:solidFill>
                <a:srgbClr val="002060"/>
              </a:solidFill>
              <a:latin typeface="Century Gothic" panose="020B0502020202020204" pitchFamily="34" charset="0"/>
            </a:endParaRPr>
          </a:p>
        </p:txBody>
      </p:sp>
      <p:sp>
        <p:nvSpPr>
          <p:cNvPr id="47" name="TextBox 46"/>
          <p:cNvSpPr txBox="1"/>
          <p:nvPr/>
        </p:nvSpPr>
        <p:spPr>
          <a:xfrm>
            <a:off x="7718953" y="2812891"/>
            <a:ext cx="59206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‘I’</a:t>
            </a:r>
            <a:endParaRPr lang="en-GB" sz="2800" b="1" dirty="0">
              <a:solidFill>
                <a:srgbClr val="002060"/>
              </a:solidFill>
              <a:latin typeface="Century Gothic" panose="020B0502020202020204" pitchFamily="34" charset="0"/>
            </a:endParaRPr>
          </a:p>
        </p:txBody>
      </p:sp>
      <p:sp>
        <p:nvSpPr>
          <p:cNvPr id="48" name="TextBox 47"/>
          <p:cNvSpPr txBox="1"/>
          <p:nvPr/>
        </p:nvSpPr>
        <p:spPr>
          <a:xfrm>
            <a:off x="7711159" y="3659039"/>
            <a:ext cx="59206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‘I’</a:t>
            </a:r>
            <a:endParaRPr lang="en-GB" sz="2800" b="1" dirty="0">
              <a:solidFill>
                <a:srgbClr val="002060"/>
              </a:solidFill>
              <a:latin typeface="Century Gothic" panose="020B0502020202020204" pitchFamily="34" charset="0"/>
            </a:endParaRPr>
          </a:p>
        </p:txBody>
      </p:sp>
      <p:sp>
        <p:nvSpPr>
          <p:cNvPr id="49" name="TextBox 48"/>
          <p:cNvSpPr txBox="1"/>
          <p:nvPr/>
        </p:nvSpPr>
        <p:spPr>
          <a:xfrm>
            <a:off x="5317570" y="3679245"/>
            <a:ext cx="1240699"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‘he’</a:t>
            </a:r>
            <a:endParaRPr lang="en-GB" sz="2800" b="1" dirty="0">
              <a:solidFill>
                <a:srgbClr val="002060"/>
              </a:solidFill>
              <a:latin typeface="Century Gothic" panose="020B0502020202020204" pitchFamily="34" charset="0"/>
            </a:endParaRPr>
          </a:p>
        </p:txBody>
      </p:sp>
      <p:sp>
        <p:nvSpPr>
          <p:cNvPr id="50" name="TextBox 49"/>
          <p:cNvSpPr txBox="1"/>
          <p:nvPr/>
        </p:nvSpPr>
        <p:spPr>
          <a:xfrm>
            <a:off x="5510034" y="4524536"/>
            <a:ext cx="59206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‘I’</a:t>
            </a:r>
            <a:endParaRPr lang="en-GB" sz="2800" b="1" dirty="0">
              <a:solidFill>
                <a:srgbClr val="002060"/>
              </a:solidFill>
              <a:latin typeface="Century Gothic" panose="020B0502020202020204" pitchFamily="34" charset="0"/>
            </a:endParaRPr>
          </a:p>
        </p:txBody>
      </p:sp>
      <p:sp>
        <p:nvSpPr>
          <p:cNvPr id="51" name="TextBox 50"/>
          <p:cNvSpPr txBox="1"/>
          <p:nvPr/>
        </p:nvSpPr>
        <p:spPr>
          <a:xfrm>
            <a:off x="7583557" y="4578076"/>
            <a:ext cx="1240699"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‘he’</a:t>
            </a:r>
            <a:endParaRPr lang="en-GB" sz="2800" b="1" dirty="0">
              <a:solidFill>
                <a:srgbClr val="002060"/>
              </a:solidFill>
              <a:latin typeface="Century Gothic" panose="020B0502020202020204" pitchFamily="34" charset="0"/>
            </a:endParaRPr>
          </a:p>
        </p:txBody>
      </p:sp>
      <p:sp>
        <p:nvSpPr>
          <p:cNvPr id="52" name="TextBox 51"/>
          <p:cNvSpPr txBox="1"/>
          <p:nvPr/>
        </p:nvSpPr>
        <p:spPr>
          <a:xfrm>
            <a:off x="5409464" y="5370944"/>
            <a:ext cx="863361"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‘he’</a:t>
            </a:r>
            <a:endParaRPr lang="en-GB" sz="2800" b="1" dirty="0">
              <a:solidFill>
                <a:srgbClr val="002060"/>
              </a:solidFill>
              <a:latin typeface="Century Gothic" panose="020B0502020202020204" pitchFamily="34" charset="0"/>
            </a:endParaRPr>
          </a:p>
        </p:txBody>
      </p:sp>
      <p:sp>
        <p:nvSpPr>
          <p:cNvPr id="53" name="TextBox 52"/>
          <p:cNvSpPr txBox="1"/>
          <p:nvPr/>
        </p:nvSpPr>
        <p:spPr>
          <a:xfrm>
            <a:off x="7718953" y="5516923"/>
            <a:ext cx="59206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‘I’</a:t>
            </a:r>
            <a:endParaRPr lang="en-GB" sz="2800" b="1" dirty="0">
              <a:solidFill>
                <a:srgbClr val="002060"/>
              </a:solidFill>
              <a:latin typeface="Century Gothic" panose="020B0502020202020204" pitchFamily="34" charset="0"/>
            </a:endParaRPr>
          </a:p>
        </p:txBody>
      </p:sp>
      <p:pic>
        <p:nvPicPr>
          <p:cNvPr id="54" name="Picture 53" descr="http://www.clker.com/cliparts/7/c/5/6/11970917061177064412TzeenieWheenie_red_green_OK_not_OK_Icons.svg.med.png"/>
          <p:cNvPicPr/>
          <p:nvPr/>
        </p:nvPicPr>
        <p:blipFill rotWithShape="1">
          <a:blip r:embed="rId9">
            <a:extLst>
              <a:ext uri="{28A0092B-C50C-407E-A947-70E740481C1C}">
                <a14:useLocalDpi xmlns:a14="http://schemas.microsoft.com/office/drawing/2010/main" val="0"/>
              </a:ext>
            </a:extLst>
          </a:blip>
          <a:srcRect r="48656"/>
          <a:stretch/>
        </p:blipFill>
        <p:spPr bwMode="auto">
          <a:xfrm>
            <a:off x="1175674" y="1261538"/>
            <a:ext cx="653809" cy="647318"/>
          </a:xfrm>
          <a:prstGeom prst="rect">
            <a:avLst/>
          </a:prstGeom>
          <a:noFill/>
          <a:extLst/>
        </p:spPr>
      </p:pic>
      <p:sp>
        <p:nvSpPr>
          <p:cNvPr id="55" name="TextBox 54"/>
          <p:cNvSpPr txBox="1"/>
          <p:nvPr/>
        </p:nvSpPr>
        <p:spPr>
          <a:xfrm>
            <a:off x="609092" y="834935"/>
            <a:ext cx="1748380" cy="461665"/>
          </a:xfrm>
          <a:prstGeom prst="rect">
            <a:avLst/>
          </a:prstGeom>
          <a:noFill/>
        </p:spPr>
        <p:txBody>
          <a:bodyPr wrap="square" rtlCol="0">
            <a:spAutoFit/>
          </a:bodyPr>
          <a:lstStyle/>
          <a:p>
            <a:r>
              <a:rPr lang="en-GB" sz="2400" b="1" dirty="0" err="1" smtClean="0">
                <a:solidFill>
                  <a:srgbClr val="002060"/>
                </a:solidFill>
                <a:latin typeface="Century Gothic" panose="020B0502020202020204" pitchFamily="34" charset="0"/>
              </a:rPr>
              <a:t>afirmativo</a:t>
            </a:r>
            <a:endParaRPr lang="en-GB" sz="2400" b="1" dirty="0">
              <a:solidFill>
                <a:srgbClr val="002060"/>
              </a:solidFill>
              <a:latin typeface="Century Gothic" panose="020B0502020202020204" pitchFamily="34" charset="0"/>
            </a:endParaRPr>
          </a:p>
        </p:txBody>
      </p:sp>
      <p:sp>
        <p:nvSpPr>
          <p:cNvPr id="56" name="TextBox 55"/>
          <p:cNvSpPr txBox="1"/>
          <p:nvPr/>
        </p:nvSpPr>
        <p:spPr>
          <a:xfrm>
            <a:off x="2662526" y="801505"/>
            <a:ext cx="1707954" cy="461665"/>
          </a:xfrm>
          <a:prstGeom prst="rect">
            <a:avLst/>
          </a:prstGeom>
          <a:noFill/>
        </p:spPr>
        <p:txBody>
          <a:bodyPr wrap="square" rtlCol="0">
            <a:spAutoFit/>
          </a:bodyPr>
          <a:lstStyle/>
          <a:p>
            <a:r>
              <a:rPr lang="en-GB" sz="2400" b="1" dirty="0" err="1" smtClean="0">
                <a:solidFill>
                  <a:srgbClr val="002060"/>
                </a:solidFill>
                <a:latin typeface="Century Gothic" panose="020B0502020202020204" pitchFamily="34" charset="0"/>
              </a:rPr>
              <a:t>negativo</a:t>
            </a:r>
            <a:endParaRPr lang="en-GB" sz="2400" b="1" dirty="0">
              <a:solidFill>
                <a:srgbClr val="002060"/>
              </a:solidFill>
              <a:latin typeface="Century Gothic" panose="020B0502020202020204" pitchFamily="34" charset="0"/>
            </a:endParaRPr>
          </a:p>
        </p:txBody>
      </p:sp>
      <p:pic>
        <p:nvPicPr>
          <p:cNvPr id="57" name="Picture 56" descr="http://www.clker.com/cliparts/7/c/5/6/11970917061177064412TzeenieWheenie_red_green_OK_not_OK_Icons.svg.med.png"/>
          <p:cNvPicPr/>
          <p:nvPr/>
        </p:nvPicPr>
        <p:blipFill rotWithShape="1">
          <a:blip r:embed="rId9">
            <a:extLst>
              <a:ext uri="{28A0092B-C50C-407E-A947-70E740481C1C}">
                <a14:useLocalDpi xmlns:a14="http://schemas.microsoft.com/office/drawing/2010/main" val="0"/>
              </a:ext>
            </a:extLst>
          </a:blip>
          <a:srcRect l="50868" t="-4269" r="-939"/>
          <a:stretch/>
        </p:blipFill>
        <p:spPr bwMode="auto">
          <a:xfrm>
            <a:off x="2985830" y="1230792"/>
            <a:ext cx="750075" cy="751592"/>
          </a:xfrm>
          <a:prstGeom prst="rect">
            <a:avLst/>
          </a:prstGeom>
          <a:noFill/>
          <a:extLst/>
        </p:spPr>
      </p:pic>
      <p:sp>
        <p:nvSpPr>
          <p:cNvPr id="8" name="TextBox 7"/>
          <p:cNvSpPr txBox="1"/>
          <p:nvPr/>
        </p:nvSpPr>
        <p:spPr>
          <a:xfrm>
            <a:off x="5190828" y="357257"/>
            <a:ext cx="20976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 ¿</a:t>
            </a:r>
            <a:r>
              <a:rPr lang="en-GB" sz="2400" dirty="0" smtClean="0">
                <a:solidFill>
                  <a:srgbClr val="002060"/>
                </a:solidFill>
                <a:latin typeface="Century Gothic" panose="020B0502020202020204" pitchFamily="34" charset="0"/>
              </a:rPr>
              <a:t>Quién </a:t>
            </a:r>
            <a:r>
              <a:rPr lang="en-GB" sz="2400" dirty="0" err="1" smtClean="0">
                <a:solidFill>
                  <a:srgbClr val="002060"/>
                </a:solidFill>
                <a:latin typeface="Century Gothic" panose="020B0502020202020204" pitchFamily="34" charset="0"/>
              </a:rPr>
              <a:t>es</a:t>
            </a:r>
            <a:r>
              <a:rPr lang="en-GB" sz="2400" dirty="0" smtClean="0">
                <a:solidFill>
                  <a:srgbClr val="002060"/>
                </a:solidFill>
                <a:latin typeface="Century Gothic" panose="020B0502020202020204" pitchFamily="34" charset="0"/>
              </a:rPr>
              <a:t>? </a:t>
            </a:r>
            <a:endParaRPr lang="en-GB" sz="2400" dirty="0"/>
          </a:p>
        </p:txBody>
      </p:sp>
      <p:sp>
        <p:nvSpPr>
          <p:cNvPr id="59" name="Rectangle 58"/>
          <p:cNvSpPr/>
          <p:nvPr/>
        </p:nvSpPr>
        <p:spPr>
          <a:xfrm>
            <a:off x="5265896" y="-61419"/>
            <a:ext cx="2903359" cy="461665"/>
          </a:xfrm>
          <a:prstGeom prst="rect">
            <a:avLst/>
          </a:prstGeom>
        </p:spPr>
        <p:txBody>
          <a:bodyPr wrap="none">
            <a:spAutoFit/>
          </a:bodyPr>
          <a:lstStyle/>
          <a:p>
            <a:r>
              <a:rPr lang="en-GB" sz="2400" dirty="0" smtClean="0">
                <a:solidFill>
                  <a:srgbClr val="002060"/>
                </a:solidFill>
                <a:latin typeface="Century Gothic" panose="020B0502020202020204" pitchFamily="34" charset="0"/>
              </a:rPr>
              <a:t>Escucha </a:t>
            </a:r>
            <a:r>
              <a:rPr lang="en-GB" sz="2400" dirty="0" err="1" smtClean="0">
                <a:solidFill>
                  <a:srgbClr val="002060"/>
                </a:solidFill>
                <a:latin typeface="Century Gothic" panose="020B0502020202020204" pitchFamily="34" charset="0"/>
              </a:rPr>
              <a:t>otra</a:t>
            </a:r>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vez</a:t>
            </a:r>
            <a:r>
              <a:rPr lang="en-GB" sz="2400" dirty="0" smtClean="0">
                <a:solidFill>
                  <a:srgbClr val="002060"/>
                </a:solidFill>
                <a:latin typeface="Century Gothic" panose="020B0502020202020204" pitchFamily="34" charset="0"/>
              </a:rPr>
              <a:t>. </a:t>
            </a:r>
            <a:endParaRPr lang="en-GB" sz="2400" dirty="0">
              <a:solidFill>
                <a:srgbClr val="002060"/>
              </a:solidFill>
              <a:latin typeface="Century Gothic" panose="020B0502020202020204" pitchFamily="34" charset="0"/>
            </a:endParaRPr>
          </a:p>
        </p:txBody>
      </p:sp>
      <p:sp>
        <p:nvSpPr>
          <p:cNvPr id="60" name="Oval 59"/>
          <p:cNvSpPr/>
          <p:nvPr/>
        </p:nvSpPr>
        <p:spPr>
          <a:xfrm>
            <a:off x="4933165" y="2671091"/>
            <a:ext cx="1625104" cy="7617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199152" y="3573365"/>
            <a:ext cx="1625104" cy="7617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199152" y="4458813"/>
            <a:ext cx="1625104" cy="7617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7249111" y="5385397"/>
            <a:ext cx="1625104" cy="7617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0" name="Picture 6" descr="Friendship Clip art - Is a good friend png download - 1182*1050 - Free Transparent Friendship png Download."/>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36747"/>
          <a:stretch/>
        </p:blipFill>
        <p:spPr bwMode="auto">
          <a:xfrm>
            <a:off x="9890236" y="2070207"/>
            <a:ext cx="2301764" cy="323259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10436773" y="5302805"/>
            <a:ext cx="1051034"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Andrés</a:t>
            </a:r>
            <a:endParaRPr lang="en-GB"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83802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117" grpId="0"/>
      <p:bldP spid="118" grpId="0"/>
      <p:bldP spid="36" grpId="0" animBg="1"/>
      <p:bldP spid="3" grpId="0"/>
      <p:bldP spid="4" grpId="0"/>
      <p:bldP spid="6" grpId="0"/>
      <p:bldP spid="7" grpId="0"/>
      <p:bldP spid="45" grpId="0"/>
      <p:bldP spid="46" grpId="0"/>
      <p:bldP spid="47" grpId="0"/>
      <p:bldP spid="48" grpId="0"/>
      <p:bldP spid="49" grpId="0"/>
      <p:bldP spid="50" grpId="0"/>
      <p:bldP spid="51" grpId="0"/>
      <p:bldP spid="52" grpId="0"/>
      <p:bldP spid="53" grpId="0"/>
      <p:bldP spid="55" grpId="0"/>
      <p:bldP spid="56" grpId="0"/>
      <p:bldP spid="8" grpId="0"/>
      <p:bldP spid="59" grpId="0"/>
      <p:bldP spid="60" grpId="0" animBg="1"/>
      <p:bldP spid="67" grpId="0" animBg="1"/>
      <p:bldP spid="68" grpId="0" animBg="1"/>
      <p:bldP spid="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0658006" y="5885338"/>
            <a:ext cx="1415097"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schemeClr val="bg1"/>
                </a:solidFill>
                <a:latin typeface="Century Gothic" panose="020B0502020202020204" pitchFamily="34" charset="0"/>
              </a:rPr>
              <a:t>escuchar</a:t>
            </a:r>
            <a:endParaRPr lang="en-GB" b="1" dirty="0">
              <a:solidFill>
                <a:schemeClr val="bg1"/>
              </a:solidFill>
              <a:latin typeface="Century Gothic" panose="020B0502020202020204" pitchFamily="34" charset="0"/>
            </a:endParaRPr>
          </a:p>
        </p:txBody>
      </p:sp>
      <p:graphicFrame>
        <p:nvGraphicFramePr>
          <p:cNvPr id="61" name="Table 60"/>
          <p:cNvGraphicFramePr>
            <a:graphicFrameLocks noGrp="1"/>
          </p:cNvGraphicFramePr>
          <p:nvPr>
            <p:extLst/>
          </p:nvPr>
        </p:nvGraphicFramePr>
        <p:xfrm>
          <a:off x="543951" y="889856"/>
          <a:ext cx="9017000" cy="5306172"/>
        </p:xfrm>
        <a:graphic>
          <a:graphicData uri="http://schemas.openxmlformats.org/drawingml/2006/table">
            <a:tbl>
              <a:tblPr firstRow="1" bandRow="1">
                <a:tableStyleId>{8A107856-5554-42FB-B03E-39F5DBC370BA}</a:tableStyleId>
              </a:tblPr>
              <a:tblGrid>
                <a:gridCol w="1768039">
                  <a:extLst>
                    <a:ext uri="{9D8B030D-6E8A-4147-A177-3AD203B41FA5}">
                      <a16:colId xmlns:a16="http://schemas.microsoft.com/office/drawing/2014/main" val="2637824710"/>
                    </a:ext>
                  </a:extLst>
                </a:gridCol>
                <a:gridCol w="2069443">
                  <a:extLst>
                    <a:ext uri="{9D8B030D-6E8A-4147-A177-3AD203B41FA5}">
                      <a16:colId xmlns:a16="http://schemas.microsoft.com/office/drawing/2014/main" val="907253324"/>
                    </a:ext>
                  </a:extLst>
                </a:gridCol>
                <a:gridCol w="5179518">
                  <a:extLst>
                    <a:ext uri="{9D8B030D-6E8A-4147-A177-3AD203B41FA5}">
                      <a16:colId xmlns:a16="http://schemas.microsoft.com/office/drawing/2014/main" val="882952083"/>
                    </a:ext>
                  </a:extLst>
                </a:gridCol>
              </a:tblGrid>
              <a:tr h="884362">
                <a:tc>
                  <a:txBody>
                    <a:bodyPr/>
                    <a:lstStyle/>
                    <a:p>
                      <a:pPr algn="ctr"/>
                      <a:endParaRPr lang="en-GB" sz="2400" b="0"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833764784"/>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72667682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847184719"/>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77925644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97658737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4213933167"/>
                  </a:ext>
                </a:extLst>
              </a:tr>
            </a:tbl>
          </a:graphicData>
        </a:graphic>
      </p:graphicFrame>
      <p:pic>
        <p:nvPicPr>
          <p:cNvPr id="62"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7254" y="204449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1444" y="2840997"/>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1444" y="377132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052" y="462481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490" y="5551210"/>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72" name="Action Button: Custom 71">
            <a:hlinkClick r:id="" action="ppaction://noaction" highlightClick="1">
              <a:snd r:embed="rId4" name="no llega temprano.wav"/>
            </a:hlinkClick>
          </p:cNvPr>
          <p:cNvSpPr/>
          <p:nvPr/>
        </p:nvSpPr>
        <p:spPr>
          <a:xfrm>
            <a:off x="102398" y="210569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6</a:t>
            </a:r>
            <a:endParaRPr lang="en-GB" sz="2000" b="1" dirty="0">
              <a:latin typeface="Century Gothic" panose="020B0502020202020204" pitchFamily="34" charset="0"/>
            </a:endParaRPr>
          </a:p>
        </p:txBody>
      </p:sp>
      <p:sp>
        <p:nvSpPr>
          <p:cNvPr id="73" name="Action Button: Custom 72">
            <a:hlinkClick r:id="" action="ppaction://noaction" highlightClick="1">
              <a:snd r:embed="rId5" name="necesita un producto.wav"/>
            </a:hlinkClick>
          </p:cNvPr>
          <p:cNvSpPr/>
          <p:nvPr/>
        </p:nvSpPr>
        <p:spPr>
          <a:xfrm>
            <a:off x="93307" y="293169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7</a:t>
            </a:r>
            <a:endParaRPr lang="en-GB" sz="2000" b="1" dirty="0">
              <a:latin typeface="Century Gothic" panose="020B0502020202020204" pitchFamily="34" charset="0"/>
            </a:endParaRPr>
          </a:p>
        </p:txBody>
      </p:sp>
      <p:sp>
        <p:nvSpPr>
          <p:cNvPr id="74" name="Action Button: Custom 73">
            <a:hlinkClick r:id="" action="ppaction://noaction" highlightClick="1">
              <a:snd r:embed="rId6" name="necesito estudiar arte.wav"/>
            </a:hlinkClick>
          </p:cNvPr>
          <p:cNvSpPr/>
          <p:nvPr/>
        </p:nvSpPr>
        <p:spPr>
          <a:xfrm>
            <a:off x="102398" y="382233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8</a:t>
            </a:r>
            <a:endParaRPr lang="en-GB" sz="2000" b="1" dirty="0">
              <a:latin typeface="Century Gothic" panose="020B0502020202020204" pitchFamily="34" charset="0"/>
            </a:endParaRPr>
          </a:p>
        </p:txBody>
      </p:sp>
      <p:sp>
        <p:nvSpPr>
          <p:cNvPr id="75" name="Action Button: Custom 74">
            <a:hlinkClick r:id="" action="ppaction://noaction" highlightClick="1">
              <a:snd r:embed="rId7" name="no compro mucho.wav"/>
            </a:hlinkClick>
          </p:cNvPr>
          <p:cNvSpPr/>
          <p:nvPr/>
        </p:nvSpPr>
        <p:spPr>
          <a:xfrm>
            <a:off x="83717" y="473141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9</a:t>
            </a:r>
            <a:endParaRPr lang="en-GB" sz="2000" b="1" dirty="0">
              <a:latin typeface="Century Gothic" panose="020B0502020202020204" pitchFamily="34" charset="0"/>
            </a:endParaRPr>
          </a:p>
        </p:txBody>
      </p:sp>
      <p:sp>
        <p:nvSpPr>
          <p:cNvPr id="76" name="Action Button: Custom 75">
            <a:hlinkClick r:id="" action="ppaction://noaction" highlightClick="1">
              <a:snd r:embed="rId8" name="compra unas cosas.wav"/>
            </a:hlinkClick>
          </p:cNvPr>
          <p:cNvSpPr/>
          <p:nvPr/>
        </p:nvSpPr>
        <p:spPr>
          <a:xfrm>
            <a:off x="83718" y="557714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latin typeface="Century Gothic" panose="020B0502020202020204" pitchFamily="34" charset="0"/>
              </a:rPr>
              <a:t>10</a:t>
            </a:r>
            <a:endParaRPr lang="en-GB" sz="1200" b="1" dirty="0">
              <a:latin typeface="Century Gothic" panose="020B0502020202020204" pitchFamily="34" charset="0"/>
            </a:endParaRPr>
          </a:p>
        </p:txBody>
      </p:sp>
      <p:sp>
        <p:nvSpPr>
          <p:cNvPr id="117" name="TextBox 116"/>
          <p:cNvSpPr txBox="1"/>
          <p:nvPr/>
        </p:nvSpPr>
        <p:spPr>
          <a:xfrm>
            <a:off x="5540979" y="1113769"/>
            <a:ext cx="691982" cy="461665"/>
          </a:xfrm>
          <a:prstGeom prst="rect">
            <a:avLst/>
          </a:prstGeom>
          <a:noFill/>
        </p:spPr>
        <p:txBody>
          <a:bodyPr wrap="square" rtlCol="0">
            <a:spAutoFit/>
          </a:bodyPr>
          <a:lstStyle/>
          <a:p>
            <a:r>
              <a:rPr lang="en-GB" sz="2400" b="1" dirty="0" smtClean="0">
                <a:solidFill>
                  <a:srgbClr val="002060"/>
                </a:solidFill>
                <a:latin typeface="Century Gothic" panose="020B0502020202020204" pitchFamily="34" charset="0"/>
              </a:rPr>
              <a:t>A</a:t>
            </a:r>
            <a:endParaRPr lang="en-GB" sz="2400" b="1" dirty="0">
              <a:solidFill>
                <a:srgbClr val="002060"/>
              </a:solidFill>
              <a:latin typeface="Century Gothic" panose="020B0502020202020204" pitchFamily="34" charset="0"/>
            </a:endParaRPr>
          </a:p>
        </p:txBody>
      </p:sp>
      <p:sp>
        <p:nvSpPr>
          <p:cNvPr id="118" name="TextBox 117"/>
          <p:cNvSpPr txBox="1"/>
          <p:nvPr/>
        </p:nvSpPr>
        <p:spPr>
          <a:xfrm>
            <a:off x="7665713" y="1113769"/>
            <a:ext cx="691982" cy="461665"/>
          </a:xfrm>
          <a:prstGeom prst="rect">
            <a:avLst/>
          </a:prstGeom>
          <a:noFill/>
        </p:spPr>
        <p:txBody>
          <a:bodyPr wrap="square" rtlCol="0">
            <a:spAutoFit/>
          </a:bodyPr>
          <a:lstStyle/>
          <a:p>
            <a:r>
              <a:rPr lang="en-GB" sz="2400" b="1" dirty="0" smtClean="0">
                <a:solidFill>
                  <a:srgbClr val="002060"/>
                </a:solidFill>
                <a:latin typeface="Century Gothic" panose="020B0502020202020204" pitchFamily="34" charset="0"/>
              </a:rPr>
              <a:t>B</a:t>
            </a:r>
            <a:endParaRPr lang="en-GB" sz="2400" b="1" dirty="0">
              <a:solidFill>
                <a:srgbClr val="002060"/>
              </a:solidFill>
              <a:latin typeface="Century Gothic" panose="020B0502020202020204" pitchFamily="34" charset="0"/>
            </a:endParaRPr>
          </a:p>
        </p:txBody>
      </p:sp>
      <p:sp>
        <p:nvSpPr>
          <p:cNvPr id="36" name="Oval 35"/>
          <p:cNvSpPr/>
          <p:nvPr/>
        </p:nvSpPr>
        <p:spPr>
          <a:xfrm>
            <a:off x="7144075" y="1829069"/>
            <a:ext cx="1625104" cy="7617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83717" y="9515"/>
            <a:ext cx="1622560" cy="461665"/>
          </a:xfrm>
          <a:prstGeom prst="rect">
            <a:avLst/>
          </a:prstGeom>
        </p:spPr>
        <p:txBody>
          <a:bodyPr wrap="none">
            <a:spAutoFit/>
          </a:bodyPr>
          <a:lstStyle/>
          <a:p>
            <a:r>
              <a:rPr lang="en-GB" sz="2400" dirty="0">
                <a:solidFill>
                  <a:srgbClr val="002060"/>
                </a:solidFill>
                <a:latin typeface="Century Gothic" panose="020B0502020202020204" pitchFamily="34" charset="0"/>
              </a:rPr>
              <a:t>Escucha. </a:t>
            </a:r>
          </a:p>
        </p:txBody>
      </p:sp>
      <p:sp>
        <p:nvSpPr>
          <p:cNvPr id="6" name="Rectangle 5"/>
          <p:cNvSpPr/>
          <p:nvPr/>
        </p:nvSpPr>
        <p:spPr>
          <a:xfrm>
            <a:off x="7079052" y="331014"/>
            <a:ext cx="2180405" cy="461665"/>
          </a:xfrm>
          <a:prstGeom prst="rect">
            <a:avLst/>
          </a:prstGeom>
        </p:spPr>
        <p:txBody>
          <a:bodyPr wrap="none">
            <a:spAutoFit/>
          </a:bodyPr>
          <a:lstStyle/>
          <a:p>
            <a:r>
              <a:rPr lang="en-GB" sz="2400" dirty="0" smtClean="0">
                <a:solidFill>
                  <a:srgbClr val="002060"/>
                </a:solidFill>
                <a:latin typeface="Century Gothic" panose="020B0502020202020204" pitchFamily="34" charset="0"/>
              </a:rPr>
              <a:t>Escribe </a:t>
            </a:r>
            <a:r>
              <a:rPr lang="en-GB" sz="2400" b="1" dirty="0">
                <a:solidFill>
                  <a:srgbClr val="002060"/>
                </a:solidFill>
                <a:latin typeface="Century Gothic" panose="020B0502020202020204" pitchFamily="34" charset="0"/>
              </a:rPr>
              <a:t>A</a:t>
            </a:r>
            <a:r>
              <a:rPr lang="en-GB" sz="2400" dirty="0">
                <a:solidFill>
                  <a:srgbClr val="002060"/>
                </a:solidFill>
                <a:latin typeface="Century Gothic" panose="020B0502020202020204" pitchFamily="34" charset="0"/>
              </a:rPr>
              <a:t> o </a:t>
            </a:r>
            <a:r>
              <a:rPr lang="en-GB" sz="2400" b="1" dirty="0">
                <a:solidFill>
                  <a:srgbClr val="002060"/>
                </a:solidFill>
                <a:latin typeface="Century Gothic" panose="020B0502020202020204" pitchFamily="34" charset="0"/>
              </a:rPr>
              <a:t>B</a:t>
            </a:r>
            <a:r>
              <a:rPr lang="en-GB" sz="2400" dirty="0">
                <a:solidFill>
                  <a:srgbClr val="002060"/>
                </a:solidFill>
                <a:latin typeface="Century Gothic" panose="020B0502020202020204" pitchFamily="34" charset="0"/>
              </a:rPr>
              <a:t>.</a:t>
            </a:r>
          </a:p>
        </p:txBody>
      </p:sp>
      <p:sp>
        <p:nvSpPr>
          <p:cNvPr id="7" name="TextBox 6"/>
          <p:cNvSpPr txBox="1"/>
          <p:nvPr/>
        </p:nvSpPr>
        <p:spPr>
          <a:xfrm>
            <a:off x="5540979" y="1926040"/>
            <a:ext cx="59206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‘I’</a:t>
            </a:r>
            <a:endParaRPr lang="en-GB" sz="2800" b="1" dirty="0">
              <a:solidFill>
                <a:srgbClr val="002060"/>
              </a:solidFill>
              <a:latin typeface="Century Gothic" panose="020B0502020202020204" pitchFamily="34" charset="0"/>
            </a:endParaRPr>
          </a:p>
        </p:txBody>
      </p:sp>
      <p:sp>
        <p:nvSpPr>
          <p:cNvPr id="45" name="TextBox 44"/>
          <p:cNvSpPr txBox="1"/>
          <p:nvPr/>
        </p:nvSpPr>
        <p:spPr>
          <a:xfrm>
            <a:off x="7559235" y="1926040"/>
            <a:ext cx="904937"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‘he’</a:t>
            </a:r>
            <a:endParaRPr lang="en-GB" sz="2800" b="1" dirty="0">
              <a:solidFill>
                <a:srgbClr val="002060"/>
              </a:solidFill>
              <a:latin typeface="Century Gothic" panose="020B0502020202020204" pitchFamily="34" charset="0"/>
            </a:endParaRPr>
          </a:p>
        </p:txBody>
      </p:sp>
      <p:sp>
        <p:nvSpPr>
          <p:cNvPr id="46" name="TextBox 45"/>
          <p:cNvSpPr txBox="1"/>
          <p:nvPr/>
        </p:nvSpPr>
        <p:spPr>
          <a:xfrm>
            <a:off x="5373740" y="2807705"/>
            <a:ext cx="899448"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‘he’</a:t>
            </a:r>
            <a:endParaRPr lang="en-GB" sz="2800" b="1" dirty="0">
              <a:solidFill>
                <a:srgbClr val="002060"/>
              </a:solidFill>
              <a:latin typeface="Century Gothic" panose="020B0502020202020204" pitchFamily="34" charset="0"/>
            </a:endParaRPr>
          </a:p>
        </p:txBody>
      </p:sp>
      <p:sp>
        <p:nvSpPr>
          <p:cNvPr id="47" name="TextBox 46"/>
          <p:cNvSpPr txBox="1"/>
          <p:nvPr/>
        </p:nvSpPr>
        <p:spPr>
          <a:xfrm>
            <a:off x="7718953" y="2839134"/>
            <a:ext cx="59206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‘I’</a:t>
            </a:r>
            <a:endParaRPr lang="en-GB" sz="2800" b="1" dirty="0">
              <a:solidFill>
                <a:srgbClr val="002060"/>
              </a:solidFill>
              <a:latin typeface="Century Gothic" panose="020B0502020202020204" pitchFamily="34" charset="0"/>
            </a:endParaRPr>
          </a:p>
        </p:txBody>
      </p:sp>
      <p:sp>
        <p:nvSpPr>
          <p:cNvPr id="48" name="TextBox 47"/>
          <p:cNvSpPr txBox="1"/>
          <p:nvPr/>
        </p:nvSpPr>
        <p:spPr>
          <a:xfrm>
            <a:off x="7765632" y="3705488"/>
            <a:ext cx="59206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‘I’</a:t>
            </a:r>
            <a:endParaRPr lang="en-GB" sz="2800" b="1" dirty="0">
              <a:solidFill>
                <a:srgbClr val="002060"/>
              </a:solidFill>
              <a:latin typeface="Century Gothic" panose="020B0502020202020204" pitchFamily="34" charset="0"/>
            </a:endParaRPr>
          </a:p>
        </p:txBody>
      </p:sp>
      <p:sp>
        <p:nvSpPr>
          <p:cNvPr id="49" name="TextBox 48"/>
          <p:cNvSpPr txBox="1"/>
          <p:nvPr/>
        </p:nvSpPr>
        <p:spPr>
          <a:xfrm>
            <a:off x="5390748" y="3697461"/>
            <a:ext cx="865431"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‘he’</a:t>
            </a:r>
            <a:endParaRPr lang="en-GB" sz="2800" b="1" dirty="0">
              <a:solidFill>
                <a:srgbClr val="002060"/>
              </a:solidFill>
              <a:latin typeface="Century Gothic" panose="020B0502020202020204" pitchFamily="34" charset="0"/>
            </a:endParaRPr>
          </a:p>
        </p:txBody>
      </p:sp>
      <p:sp>
        <p:nvSpPr>
          <p:cNvPr id="50" name="TextBox 49"/>
          <p:cNvSpPr txBox="1"/>
          <p:nvPr/>
        </p:nvSpPr>
        <p:spPr>
          <a:xfrm>
            <a:off x="5590938" y="4553562"/>
            <a:ext cx="59206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‘I’</a:t>
            </a:r>
            <a:endParaRPr lang="en-GB" sz="2800" b="1" dirty="0">
              <a:solidFill>
                <a:srgbClr val="002060"/>
              </a:solidFill>
              <a:latin typeface="Century Gothic" panose="020B0502020202020204" pitchFamily="34" charset="0"/>
            </a:endParaRPr>
          </a:p>
        </p:txBody>
      </p:sp>
      <p:sp>
        <p:nvSpPr>
          <p:cNvPr id="51" name="TextBox 50"/>
          <p:cNvSpPr txBox="1"/>
          <p:nvPr/>
        </p:nvSpPr>
        <p:spPr>
          <a:xfrm>
            <a:off x="7502164" y="4625291"/>
            <a:ext cx="1240699"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‘he’</a:t>
            </a:r>
            <a:endParaRPr lang="en-GB" sz="2800" b="1" dirty="0">
              <a:solidFill>
                <a:srgbClr val="002060"/>
              </a:solidFill>
              <a:latin typeface="Century Gothic" panose="020B0502020202020204" pitchFamily="34" charset="0"/>
            </a:endParaRPr>
          </a:p>
        </p:txBody>
      </p:sp>
      <p:sp>
        <p:nvSpPr>
          <p:cNvPr id="52" name="TextBox 51"/>
          <p:cNvSpPr txBox="1"/>
          <p:nvPr/>
        </p:nvSpPr>
        <p:spPr>
          <a:xfrm>
            <a:off x="5590938" y="5407527"/>
            <a:ext cx="1240699"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‘I’</a:t>
            </a:r>
            <a:endParaRPr lang="en-GB" sz="2800" b="1" dirty="0">
              <a:solidFill>
                <a:srgbClr val="002060"/>
              </a:solidFill>
              <a:latin typeface="Century Gothic" panose="020B0502020202020204" pitchFamily="34" charset="0"/>
            </a:endParaRPr>
          </a:p>
        </p:txBody>
      </p:sp>
      <p:sp>
        <p:nvSpPr>
          <p:cNvPr id="53" name="TextBox 52"/>
          <p:cNvSpPr txBox="1"/>
          <p:nvPr/>
        </p:nvSpPr>
        <p:spPr>
          <a:xfrm>
            <a:off x="7536523" y="5498299"/>
            <a:ext cx="840209"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‘he’</a:t>
            </a:r>
            <a:endParaRPr lang="en-GB" sz="2800" b="1" dirty="0">
              <a:solidFill>
                <a:srgbClr val="002060"/>
              </a:solidFill>
              <a:latin typeface="Century Gothic" panose="020B0502020202020204" pitchFamily="34" charset="0"/>
            </a:endParaRPr>
          </a:p>
        </p:txBody>
      </p:sp>
      <p:pic>
        <p:nvPicPr>
          <p:cNvPr id="54" name="Picture 53" descr="http://www.clker.com/cliparts/7/c/5/6/11970917061177064412TzeenieWheenie_red_green_OK_not_OK_Icons.svg.med.png"/>
          <p:cNvPicPr/>
          <p:nvPr/>
        </p:nvPicPr>
        <p:blipFill rotWithShape="1">
          <a:blip r:embed="rId9">
            <a:extLst>
              <a:ext uri="{28A0092B-C50C-407E-A947-70E740481C1C}">
                <a14:useLocalDpi xmlns:a14="http://schemas.microsoft.com/office/drawing/2010/main" val="0"/>
              </a:ext>
            </a:extLst>
          </a:blip>
          <a:srcRect r="48656"/>
          <a:stretch/>
        </p:blipFill>
        <p:spPr bwMode="auto">
          <a:xfrm>
            <a:off x="1175674" y="1287781"/>
            <a:ext cx="653809" cy="647318"/>
          </a:xfrm>
          <a:prstGeom prst="rect">
            <a:avLst/>
          </a:prstGeom>
          <a:noFill/>
          <a:extLst/>
        </p:spPr>
      </p:pic>
      <p:pic>
        <p:nvPicPr>
          <p:cNvPr id="57" name="Picture 56" descr="http://www.clker.com/cliparts/7/c/5/6/11970917061177064412TzeenieWheenie_red_green_OK_not_OK_Icons.svg.med.png"/>
          <p:cNvPicPr/>
          <p:nvPr/>
        </p:nvPicPr>
        <p:blipFill rotWithShape="1">
          <a:blip r:embed="rId9">
            <a:extLst>
              <a:ext uri="{28A0092B-C50C-407E-A947-70E740481C1C}">
                <a14:useLocalDpi xmlns:a14="http://schemas.microsoft.com/office/drawing/2010/main" val="0"/>
              </a:ext>
            </a:extLst>
          </a:blip>
          <a:srcRect l="50868" t="-4269" r="-939"/>
          <a:stretch/>
        </p:blipFill>
        <p:spPr bwMode="auto">
          <a:xfrm>
            <a:off x="2985830" y="1257035"/>
            <a:ext cx="750075" cy="751592"/>
          </a:xfrm>
          <a:prstGeom prst="rect">
            <a:avLst/>
          </a:prstGeom>
          <a:noFill/>
          <a:extLst/>
        </p:spPr>
      </p:pic>
      <p:sp>
        <p:nvSpPr>
          <p:cNvPr id="8" name="TextBox 7"/>
          <p:cNvSpPr txBox="1"/>
          <p:nvPr/>
        </p:nvSpPr>
        <p:spPr>
          <a:xfrm>
            <a:off x="5190828" y="357257"/>
            <a:ext cx="20976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 ¿</a:t>
            </a:r>
            <a:r>
              <a:rPr lang="en-GB" sz="2400" dirty="0" smtClean="0">
                <a:solidFill>
                  <a:srgbClr val="002060"/>
                </a:solidFill>
                <a:latin typeface="Century Gothic" panose="020B0502020202020204" pitchFamily="34" charset="0"/>
              </a:rPr>
              <a:t>Quién </a:t>
            </a:r>
            <a:r>
              <a:rPr lang="en-GB" sz="2400" dirty="0" err="1" smtClean="0">
                <a:solidFill>
                  <a:srgbClr val="002060"/>
                </a:solidFill>
                <a:latin typeface="Century Gothic" panose="020B0502020202020204" pitchFamily="34" charset="0"/>
              </a:rPr>
              <a:t>es</a:t>
            </a:r>
            <a:r>
              <a:rPr lang="en-GB" sz="2400" dirty="0" smtClean="0">
                <a:solidFill>
                  <a:srgbClr val="002060"/>
                </a:solidFill>
                <a:latin typeface="Century Gothic" panose="020B0502020202020204" pitchFamily="34" charset="0"/>
              </a:rPr>
              <a:t>? </a:t>
            </a:r>
            <a:endParaRPr lang="en-GB" sz="2400" dirty="0"/>
          </a:p>
        </p:txBody>
      </p:sp>
      <p:sp>
        <p:nvSpPr>
          <p:cNvPr id="59" name="Rectangle 58"/>
          <p:cNvSpPr/>
          <p:nvPr/>
        </p:nvSpPr>
        <p:spPr>
          <a:xfrm>
            <a:off x="5265896" y="-61419"/>
            <a:ext cx="2903359" cy="461665"/>
          </a:xfrm>
          <a:prstGeom prst="rect">
            <a:avLst/>
          </a:prstGeom>
        </p:spPr>
        <p:txBody>
          <a:bodyPr wrap="none">
            <a:spAutoFit/>
          </a:bodyPr>
          <a:lstStyle/>
          <a:p>
            <a:r>
              <a:rPr lang="en-GB" sz="2400" dirty="0" smtClean="0">
                <a:solidFill>
                  <a:srgbClr val="002060"/>
                </a:solidFill>
                <a:latin typeface="Century Gothic" panose="020B0502020202020204" pitchFamily="34" charset="0"/>
              </a:rPr>
              <a:t>Escucha </a:t>
            </a:r>
            <a:r>
              <a:rPr lang="en-GB" sz="2400" dirty="0" err="1" smtClean="0">
                <a:solidFill>
                  <a:srgbClr val="002060"/>
                </a:solidFill>
                <a:latin typeface="Century Gothic" panose="020B0502020202020204" pitchFamily="34" charset="0"/>
              </a:rPr>
              <a:t>otra</a:t>
            </a:r>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vez</a:t>
            </a:r>
            <a:r>
              <a:rPr lang="en-GB" sz="2400" dirty="0" smtClean="0">
                <a:solidFill>
                  <a:srgbClr val="002060"/>
                </a:solidFill>
                <a:latin typeface="Century Gothic" panose="020B0502020202020204" pitchFamily="34" charset="0"/>
              </a:rPr>
              <a:t>. </a:t>
            </a:r>
            <a:endParaRPr lang="en-GB" sz="2400" dirty="0">
              <a:solidFill>
                <a:srgbClr val="002060"/>
              </a:solidFill>
              <a:latin typeface="Century Gothic" panose="020B0502020202020204" pitchFamily="34" charset="0"/>
            </a:endParaRPr>
          </a:p>
        </p:txBody>
      </p:sp>
      <p:sp>
        <p:nvSpPr>
          <p:cNvPr id="60" name="Oval 59"/>
          <p:cNvSpPr/>
          <p:nvPr/>
        </p:nvSpPr>
        <p:spPr>
          <a:xfrm>
            <a:off x="4933165" y="2694001"/>
            <a:ext cx="1625104" cy="7617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199152" y="3599608"/>
            <a:ext cx="1625104" cy="7617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5052096" y="4462395"/>
            <a:ext cx="1625104" cy="7617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7144075" y="5390359"/>
            <a:ext cx="1625104" cy="76174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6" descr="Friendship Clip art - Is a good friend png download - 1182*1050 - Free Transparent Friendship png Download."/>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36747"/>
          <a:stretch/>
        </p:blipFill>
        <p:spPr bwMode="auto">
          <a:xfrm>
            <a:off x="9890236" y="2070207"/>
            <a:ext cx="2301764" cy="323259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0436773" y="5302805"/>
            <a:ext cx="1051034"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Andrés</a:t>
            </a:r>
            <a:endParaRPr lang="en-GB" sz="2000" dirty="0">
              <a:solidFill>
                <a:srgbClr val="002060"/>
              </a:solidFill>
              <a:latin typeface="Century Gothic" panose="020B0502020202020204" pitchFamily="34" charset="0"/>
            </a:endParaRPr>
          </a:p>
        </p:txBody>
      </p:sp>
      <p:sp>
        <p:nvSpPr>
          <p:cNvPr id="43" name="Rectangle 42"/>
          <p:cNvSpPr/>
          <p:nvPr/>
        </p:nvSpPr>
        <p:spPr>
          <a:xfrm>
            <a:off x="83717" y="388501"/>
            <a:ext cx="7142002" cy="461665"/>
          </a:xfrm>
          <a:prstGeom prst="rect">
            <a:avLst/>
          </a:prstGeom>
        </p:spPr>
        <p:txBody>
          <a:bodyPr wrap="square">
            <a:spAutoFit/>
          </a:bodyPr>
          <a:lstStyle/>
          <a:p>
            <a:r>
              <a:rPr lang="en-GB" sz="2400" dirty="0" smtClean="0">
                <a:solidFill>
                  <a:srgbClr val="002060"/>
                </a:solidFill>
                <a:latin typeface="Century Gothic" panose="020B0502020202020204" pitchFamily="34" charset="0"/>
              </a:rPr>
              <a:t>Marca</a:t>
            </a:r>
            <a:r>
              <a:rPr lang="en-GB" sz="2400" dirty="0">
                <a:solidFill>
                  <a:srgbClr val="002060"/>
                </a:solidFill>
                <a:latin typeface="Century Gothic" panose="020B0502020202020204" pitchFamily="34" charset="0"/>
              </a:rPr>
              <a:t> </a:t>
            </a:r>
            <a:r>
              <a:rPr lang="en-GB" sz="2400" dirty="0" smtClean="0">
                <a:solidFill>
                  <a:srgbClr val="002060"/>
                </a:solidFill>
                <a:latin typeface="Century Gothic" panose="020B0502020202020204" pitchFamily="34" charset="0"/>
              </a:rPr>
              <a:t>‘</a:t>
            </a:r>
            <a:r>
              <a:rPr lang="en-GB" sz="2400" i="1" dirty="0" err="1" smtClean="0">
                <a:solidFill>
                  <a:srgbClr val="002060"/>
                </a:solidFill>
                <a:latin typeface="Century Gothic" panose="020B0502020202020204" pitchFamily="34" charset="0"/>
              </a:rPr>
              <a:t>afirmativo</a:t>
            </a:r>
            <a:r>
              <a:rPr lang="en-GB" sz="2400" dirty="0" smtClean="0">
                <a:solidFill>
                  <a:srgbClr val="002060"/>
                </a:solidFill>
                <a:latin typeface="Century Gothic" panose="020B0502020202020204" pitchFamily="34" charset="0"/>
              </a:rPr>
              <a:t>’ o ‘</a:t>
            </a:r>
            <a:r>
              <a:rPr lang="en-GB" sz="2400" i="1" dirty="0" err="1" smtClean="0">
                <a:solidFill>
                  <a:srgbClr val="002060"/>
                </a:solidFill>
                <a:latin typeface="Century Gothic" panose="020B0502020202020204" pitchFamily="34" charset="0"/>
              </a:rPr>
              <a:t>negativo</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44" name="TextBox 43"/>
          <p:cNvSpPr txBox="1"/>
          <p:nvPr/>
        </p:nvSpPr>
        <p:spPr>
          <a:xfrm>
            <a:off x="609092" y="834935"/>
            <a:ext cx="1748380" cy="461665"/>
          </a:xfrm>
          <a:prstGeom prst="rect">
            <a:avLst/>
          </a:prstGeom>
          <a:noFill/>
        </p:spPr>
        <p:txBody>
          <a:bodyPr wrap="square" rtlCol="0">
            <a:spAutoFit/>
          </a:bodyPr>
          <a:lstStyle/>
          <a:p>
            <a:r>
              <a:rPr lang="en-GB" sz="2400" b="1" dirty="0" err="1" smtClean="0">
                <a:solidFill>
                  <a:srgbClr val="002060"/>
                </a:solidFill>
                <a:latin typeface="Century Gothic" panose="020B0502020202020204" pitchFamily="34" charset="0"/>
              </a:rPr>
              <a:t>afirmativo</a:t>
            </a:r>
            <a:endParaRPr lang="en-GB" sz="2400" b="1" dirty="0">
              <a:solidFill>
                <a:srgbClr val="002060"/>
              </a:solidFill>
              <a:latin typeface="Century Gothic" panose="020B0502020202020204" pitchFamily="34" charset="0"/>
            </a:endParaRPr>
          </a:p>
        </p:txBody>
      </p:sp>
      <p:sp>
        <p:nvSpPr>
          <p:cNvPr id="58" name="TextBox 57"/>
          <p:cNvSpPr txBox="1"/>
          <p:nvPr/>
        </p:nvSpPr>
        <p:spPr>
          <a:xfrm>
            <a:off x="2662526" y="801505"/>
            <a:ext cx="1707954" cy="461665"/>
          </a:xfrm>
          <a:prstGeom prst="rect">
            <a:avLst/>
          </a:prstGeom>
          <a:noFill/>
        </p:spPr>
        <p:txBody>
          <a:bodyPr wrap="square" rtlCol="0">
            <a:spAutoFit/>
          </a:bodyPr>
          <a:lstStyle/>
          <a:p>
            <a:r>
              <a:rPr lang="en-GB" sz="2400" b="1" dirty="0" err="1" smtClean="0">
                <a:solidFill>
                  <a:srgbClr val="002060"/>
                </a:solidFill>
                <a:latin typeface="Century Gothic" panose="020B0502020202020204" pitchFamily="34" charset="0"/>
              </a:rPr>
              <a:t>negativo</a:t>
            </a:r>
            <a:endParaRPr lang="en-GB" sz="24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9414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117" grpId="0"/>
      <p:bldP spid="118" grpId="0"/>
      <p:bldP spid="36" grpId="0" animBg="1"/>
      <p:bldP spid="3" grpId="0"/>
      <p:bldP spid="6" grpId="0"/>
      <p:bldP spid="7" grpId="0"/>
      <p:bldP spid="45" grpId="0"/>
      <p:bldP spid="46" grpId="0"/>
      <p:bldP spid="47" grpId="0"/>
      <p:bldP spid="48" grpId="0"/>
      <p:bldP spid="49" grpId="0"/>
      <p:bldP spid="50" grpId="0"/>
      <p:bldP spid="51" grpId="0"/>
      <p:bldP spid="52" grpId="0"/>
      <p:bldP spid="53" grpId="0"/>
      <p:bldP spid="8" grpId="0"/>
      <p:bldP spid="59" grpId="0"/>
      <p:bldP spid="60" grpId="0" animBg="1"/>
      <p:bldP spid="67" grpId="0" animBg="1"/>
      <p:bldP spid="68" grpId="0" animBg="1"/>
      <p:bldP spid="69" grpId="0" animBg="1"/>
      <p:bldP spid="43" grpId="0"/>
      <p:bldP spid="44"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98278" y="319749"/>
            <a:ext cx="7262435" cy="461665"/>
          </a:xfrm>
          <a:prstGeom prst="rect">
            <a:avLst/>
          </a:prstGeom>
        </p:spPr>
        <p:txBody>
          <a:bodyPr wrap="square">
            <a:spAutoFit/>
          </a:bodyPr>
          <a:lstStyle/>
          <a:p>
            <a:r>
              <a:rPr lang="en-GB" sz="2400" b="1" dirty="0" smtClean="0">
                <a:solidFill>
                  <a:srgbClr val="002060"/>
                </a:solidFill>
                <a:latin typeface="Century Gothic" panose="020B0502020202020204" pitchFamily="34" charset="0"/>
              </a:rPr>
              <a:t>Escucha </a:t>
            </a:r>
            <a:r>
              <a:rPr lang="en-GB" sz="2400" b="1" dirty="0" err="1" smtClean="0">
                <a:solidFill>
                  <a:srgbClr val="002060"/>
                </a:solidFill>
                <a:latin typeface="Century Gothic" panose="020B0502020202020204" pitchFamily="34" charset="0"/>
              </a:rPr>
              <a:t>otra</a:t>
            </a:r>
            <a:r>
              <a:rPr lang="en-GB" sz="2400" b="1" dirty="0" smtClean="0">
                <a:solidFill>
                  <a:srgbClr val="002060"/>
                </a:solidFill>
                <a:latin typeface="Century Gothic" panose="020B0502020202020204" pitchFamily="34" charset="0"/>
              </a:rPr>
              <a:t> </a:t>
            </a:r>
            <a:r>
              <a:rPr lang="en-GB" sz="2400" b="1" dirty="0" err="1" smtClean="0">
                <a:solidFill>
                  <a:srgbClr val="002060"/>
                </a:solidFill>
                <a:latin typeface="Century Gothic" panose="020B0502020202020204" pitchFamily="34" charset="0"/>
              </a:rPr>
              <a:t>vez</a:t>
            </a:r>
            <a:r>
              <a:rPr lang="en-GB" sz="2400" b="1" dirty="0" smtClean="0">
                <a:solidFill>
                  <a:srgbClr val="002060"/>
                </a:solidFill>
                <a:latin typeface="Century Gothic" panose="020B0502020202020204" pitchFamily="34" charset="0"/>
              </a:rPr>
              <a:t>. Escribe en español. </a:t>
            </a:r>
            <a:endParaRPr lang="en-GB" sz="2400" b="1" dirty="0">
              <a:solidFill>
                <a:srgbClr val="002060"/>
              </a:solidFill>
              <a:latin typeface="Century Gothic" panose="020B0502020202020204" pitchFamily="34" charset="0"/>
            </a:endParaRPr>
          </a:p>
        </p:txBody>
      </p:sp>
      <p:sp>
        <p:nvSpPr>
          <p:cNvPr id="16" name="TextBox 15"/>
          <p:cNvSpPr txBox="1"/>
          <p:nvPr/>
        </p:nvSpPr>
        <p:spPr>
          <a:xfrm>
            <a:off x="1214051" y="876369"/>
            <a:ext cx="2995448"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Usa un bolígrafo.</a:t>
            </a:r>
            <a:endParaRPr lang="en-GB" sz="2400" dirty="0">
              <a:solidFill>
                <a:srgbClr val="002060"/>
              </a:solidFill>
              <a:latin typeface="Century Gothic" panose="020B0502020202020204" pitchFamily="34" charset="0"/>
            </a:endParaRPr>
          </a:p>
        </p:txBody>
      </p:sp>
      <p:sp>
        <p:nvSpPr>
          <p:cNvPr id="17" name="TextBox 16"/>
          <p:cNvSpPr txBox="1"/>
          <p:nvPr/>
        </p:nvSpPr>
        <p:spPr>
          <a:xfrm>
            <a:off x="1214051" y="1428718"/>
            <a:ext cx="2995448"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No usa una </a:t>
            </a:r>
            <a:r>
              <a:rPr lang="en-GB" sz="2400" dirty="0" err="1" smtClean="0">
                <a:solidFill>
                  <a:srgbClr val="002060"/>
                </a:solidFill>
                <a:latin typeface="Century Gothic" panose="020B0502020202020204" pitchFamily="34" charset="0"/>
              </a:rPr>
              <a:t>bolsa</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18" name="TextBox 17"/>
          <p:cNvSpPr txBox="1"/>
          <p:nvPr/>
        </p:nvSpPr>
        <p:spPr>
          <a:xfrm>
            <a:off x="1214051" y="1968048"/>
            <a:ext cx="2995448"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Llevo una camisa.</a:t>
            </a:r>
            <a:endParaRPr lang="en-GB" sz="2400" dirty="0">
              <a:solidFill>
                <a:srgbClr val="002060"/>
              </a:solidFill>
              <a:latin typeface="Century Gothic" panose="020B0502020202020204" pitchFamily="34" charset="0"/>
            </a:endParaRPr>
          </a:p>
        </p:txBody>
      </p:sp>
      <p:sp>
        <p:nvSpPr>
          <p:cNvPr id="19" name="TextBox 18"/>
          <p:cNvSpPr txBox="1"/>
          <p:nvPr/>
        </p:nvSpPr>
        <p:spPr>
          <a:xfrm>
            <a:off x="1214051" y="2507378"/>
            <a:ext cx="2995448"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No lleva zapatos.</a:t>
            </a:r>
            <a:endParaRPr lang="en-GB" sz="2400" dirty="0">
              <a:solidFill>
                <a:srgbClr val="002060"/>
              </a:solidFill>
              <a:latin typeface="Century Gothic" panose="020B0502020202020204" pitchFamily="34" charset="0"/>
            </a:endParaRPr>
          </a:p>
        </p:txBody>
      </p:sp>
      <p:sp>
        <p:nvSpPr>
          <p:cNvPr id="20" name="TextBox 19"/>
          <p:cNvSpPr txBox="1"/>
          <p:nvPr/>
        </p:nvSpPr>
        <p:spPr>
          <a:xfrm>
            <a:off x="1214049" y="3003623"/>
            <a:ext cx="3368459"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No llego en </a:t>
            </a:r>
            <a:r>
              <a:rPr lang="en-GB" sz="2400" dirty="0" err="1" smtClean="0">
                <a:solidFill>
                  <a:srgbClr val="002060"/>
                </a:solidFill>
                <a:latin typeface="Century Gothic" panose="020B0502020202020204" pitchFamily="34" charset="0"/>
              </a:rPr>
              <a:t>bici</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21" name="TextBox 20"/>
          <p:cNvSpPr txBox="1"/>
          <p:nvPr/>
        </p:nvSpPr>
        <p:spPr>
          <a:xfrm>
            <a:off x="1214049" y="3535996"/>
            <a:ext cx="3368459"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No llega </a:t>
            </a:r>
            <a:r>
              <a:rPr lang="en-GB" sz="2400" dirty="0" err="1" smtClean="0">
                <a:solidFill>
                  <a:srgbClr val="002060"/>
                </a:solidFill>
                <a:latin typeface="Century Gothic" panose="020B0502020202020204" pitchFamily="34" charset="0"/>
              </a:rPr>
              <a:t>temprano</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22" name="TextBox 21"/>
          <p:cNvSpPr txBox="1"/>
          <p:nvPr/>
        </p:nvSpPr>
        <p:spPr>
          <a:xfrm>
            <a:off x="1214048" y="4052457"/>
            <a:ext cx="3925511"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Necesita un </a:t>
            </a:r>
            <a:r>
              <a:rPr lang="en-GB" sz="2400" dirty="0" err="1" smtClean="0">
                <a:solidFill>
                  <a:srgbClr val="002060"/>
                </a:solidFill>
                <a:latin typeface="Century Gothic" panose="020B0502020202020204" pitchFamily="34" charset="0"/>
              </a:rPr>
              <a:t>producto</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23" name="TextBox 22"/>
          <p:cNvSpPr txBox="1"/>
          <p:nvPr/>
        </p:nvSpPr>
        <p:spPr>
          <a:xfrm>
            <a:off x="1214048" y="4654924"/>
            <a:ext cx="3925511" cy="461665"/>
          </a:xfrm>
          <a:prstGeom prst="rect">
            <a:avLst/>
          </a:prstGeom>
          <a:noFill/>
        </p:spPr>
        <p:txBody>
          <a:bodyPr wrap="square" rtlCol="0">
            <a:spAutoFit/>
          </a:bodyPr>
          <a:lstStyle/>
          <a:p>
            <a:r>
              <a:rPr lang="en-GB" sz="2400" dirty="0" err="1" smtClean="0">
                <a:solidFill>
                  <a:srgbClr val="002060"/>
                </a:solidFill>
                <a:latin typeface="Century Gothic" panose="020B0502020202020204" pitchFamily="34" charset="0"/>
              </a:rPr>
              <a:t>Necesito</a:t>
            </a:r>
            <a:r>
              <a:rPr lang="en-GB" sz="2400" dirty="0" smtClean="0">
                <a:solidFill>
                  <a:srgbClr val="002060"/>
                </a:solidFill>
                <a:latin typeface="Century Gothic" panose="020B0502020202020204" pitchFamily="34" charset="0"/>
              </a:rPr>
              <a:t> estudiar arte.</a:t>
            </a:r>
            <a:endParaRPr lang="en-GB" sz="2400" dirty="0">
              <a:solidFill>
                <a:srgbClr val="002060"/>
              </a:solidFill>
              <a:latin typeface="Century Gothic" panose="020B0502020202020204" pitchFamily="34" charset="0"/>
            </a:endParaRPr>
          </a:p>
        </p:txBody>
      </p:sp>
      <p:sp>
        <p:nvSpPr>
          <p:cNvPr id="24" name="TextBox 23"/>
          <p:cNvSpPr txBox="1"/>
          <p:nvPr/>
        </p:nvSpPr>
        <p:spPr>
          <a:xfrm>
            <a:off x="1214048" y="5165697"/>
            <a:ext cx="4366945"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No compro mucho.</a:t>
            </a:r>
            <a:endParaRPr lang="en-GB" sz="2400" dirty="0">
              <a:solidFill>
                <a:srgbClr val="002060"/>
              </a:solidFill>
              <a:latin typeface="Century Gothic" panose="020B0502020202020204" pitchFamily="34" charset="0"/>
            </a:endParaRPr>
          </a:p>
        </p:txBody>
      </p:sp>
      <p:sp>
        <p:nvSpPr>
          <p:cNvPr id="25" name="TextBox 24"/>
          <p:cNvSpPr txBox="1"/>
          <p:nvPr/>
        </p:nvSpPr>
        <p:spPr>
          <a:xfrm>
            <a:off x="1214048" y="5698634"/>
            <a:ext cx="4366945" cy="461665"/>
          </a:xfrm>
          <a:prstGeom prst="rect">
            <a:avLst/>
          </a:prstGeom>
          <a:noFill/>
        </p:spPr>
        <p:txBody>
          <a:bodyPr wrap="square" rtlCol="0">
            <a:spAutoFit/>
          </a:bodyPr>
          <a:lstStyle/>
          <a:p>
            <a:r>
              <a:rPr lang="en-GB" sz="2400" dirty="0" err="1" smtClean="0">
                <a:solidFill>
                  <a:srgbClr val="002060"/>
                </a:solidFill>
                <a:latin typeface="Century Gothic" panose="020B0502020202020204" pitchFamily="34" charset="0"/>
              </a:rPr>
              <a:t>Compra</a:t>
            </a:r>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unas</a:t>
            </a:r>
            <a:r>
              <a:rPr lang="en-GB" sz="2400" dirty="0" smtClean="0">
                <a:solidFill>
                  <a:srgbClr val="002060"/>
                </a:solidFill>
                <a:latin typeface="Century Gothic" panose="020B0502020202020204" pitchFamily="34" charset="0"/>
              </a:rPr>
              <a:t> cosas.</a:t>
            </a:r>
            <a:endParaRPr lang="en-GB" sz="2400" dirty="0">
              <a:solidFill>
                <a:srgbClr val="002060"/>
              </a:solidFill>
              <a:latin typeface="Century Gothic" panose="020B0502020202020204" pitchFamily="34" charset="0"/>
            </a:endParaRPr>
          </a:p>
        </p:txBody>
      </p:sp>
      <p:sp>
        <p:nvSpPr>
          <p:cNvPr id="26" name="Rounded Rectangle 25"/>
          <p:cNvSpPr/>
          <p:nvPr/>
        </p:nvSpPr>
        <p:spPr>
          <a:xfrm>
            <a:off x="9764110" y="5885338"/>
            <a:ext cx="2308993"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schemeClr val="bg1"/>
                </a:solidFill>
                <a:latin typeface="Century Gothic" panose="020B0502020202020204" pitchFamily="34" charset="0"/>
              </a:rPr>
              <a:t>escuchar / </a:t>
            </a:r>
            <a:r>
              <a:rPr lang="en-GB" b="1" dirty="0" err="1" smtClean="0">
                <a:solidFill>
                  <a:schemeClr val="bg1"/>
                </a:solidFill>
                <a:latin typeface="Century Gothic" panose="020B0502020202020204" pitchFamily="34" charset="0"/>
              </a:rPr>
              <a:t>escribir</a:t>
            </a:r>
            <a:endParaRPr lang="en-GB" b="1" dirty="0">
              <a:solidFill>
                <a:schemeClr val="bg1"/>
              </a:solidFill>
              <a:latin typeface="Century Gothic" panose="020B0502020202020204" pitchFamily="34" charset="0"/>
            </a:endParaRPr>
          </a:p>
        </p:txBody>
      </p:sp>
      <p:sp>
        <p:nvSpPr>
          <p:cNvPr id="27" name="Action Button: Custom 26">
            <a:hlinkClick r:id="" action="ppaction://noaction" highlightClick="1">
              <a:snd r:embed="rId3" name="usa un bolígrafo.wav"/>
            </a:hlinkClick>
          </p:cNvPr>
          <p:cNvSpPr/>
          <p:nvPr/>
        </p:nvSpPr>
        <p:spPr>
          <a:xfrm>
            <a:off x="859045" y="91757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28" name="Action Button: Custom 27">
            <a:hlinkClick r:id="" action="ppaction://noaction" highlightClick="1">
              <a:snd r:embed="rId4" name="no usa una bolsa.wav"/>
            </a:hlinkClick>
          </p:cNvPr>
          <p:cNvSpPr/>
          <p:nvPr/>
        </p:nvSpPr>
        <p:spPr>
          <a:xfrm>
            <a:off x="844605" y="150575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29" name="Action Button: Custom 28">
            <a:hlinkClick r:id="" action="ppaction://noaction" highlightClick="1">
              <a:snd r:embed="rId5" name="llevo una camisa.wav"/>
            </a:hlinkClick>
          </p:cNvPr>
          <p:cNvSpPr/>
          <p:nvPr/>
        </p:nvSpPr>
        <p:spPr>
          <a:xfrm>
            <a:off x="840364" y="203123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30" name="Action Button: Custom 29">
            <a:hlinkClick r:id="" action="ppaction://noaction" highlightClick="1">
              <a:snd r:embed="rId6" name="no lleva zapatos.wav"/>
            </a:hlinkClick>
          </p:cNvPr>
          <p:cNvSpPr/>
          <p:nvPr/>
        </p:nvSpPr>
        <p:spPr>
          <a:xfrm>
            <a:off x="840363" y="255671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31" name="Action Button: Custom 30">
            <a:hlinkClick r:id="" action="ppaction://noaction" highlightClick="1">
              <a:snd r:embed="rId7" name="no llego en bici.wav"/>
            </a:hlinkClick>
          </p:cNvPr>
          <p:cNvSpPr/>
          <p:nvPr/>
        </p:nvSpPr>
        <p:spPr>
          <a:xfrm>
            <a:off x="859042" y="309119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32" name="Action Button: Custom 31">
            <a:hlinkClick r:id="" action="ppaction://noaction" highlightClick="1">
              <a:snd r:embed="rId8" name="no llega temprano.wav"/>
            </a:hlinkClick>
          </p:cNvPr>
          <p:cNvSpPr/>
          <p:nvPr/>
        </p:nvSpPr>
        <p:spPr>
          <a:xfrm>
            <a:off x="840362" y="360767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6</a:t>
            </a:r>
            <a:endParaRPr lang="en-GB" sz="2000" b="1" dirty="0">
              <a:latin typeface="Century Gothic" panose="020B0502020202020204" pitchFamily="34" charset="0"/>
            </a:endParaRPr>
          </a:p>
        </p:txBody>
      </p:sp>
      <p:sp>
        <p:nvSpPr>
          <p:cNvPr id="33" name="Action Button: Custom 32">
            <a:hlinkClick r:id="" action="ppaction://noaction" highlightClick="1">
              <a:snd r:embed="rId9" name="necesita un producto.wav"/>
            </a:hlinkClick>
          </p:cNvPr>
          <p:cNvSpPr/>
          <p:nvPr/>
        </p:nvSpPr>
        <p:spPr>
          <a:xfrm>
            <a:off x="859042" y="413490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7</a:t>
            </a:r>
            <a:endParaRPr lang="en-GB" sz="2000" b="1" dirty="0">
              <a:latin typeface="Century Gothic" panose="020B0502020202020204" pitchFamily="34" charset="0"/>
            </a:endParaRPr>
          </a:p>
        </p:txBody>
      </p:sp>
      <p:sp>
        <p:nvSpPr>
          <p:cNvPr id="34" name="Action Button: Custom 33">
            <a:hlinkClick r:id="" action="ppaction://noaction" highlightClick="1">
              <a:snd r:embed="rId10" name="necesito estudiar arte.wav"/>
            </a:hlinkClick>
          </p:cNvPr>
          <p:cNvSpPr/>
          <p:nvPr/>
        </p:nvSpPr>
        <p:spPr>
          <a:xfrm>
            <a:off x="859043" y="472563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8</a:t>
            </a:r>
            <a:endParaRPr lang="en-GB" sz="2000" b="1" dirty="0">
              <a:latin typeface="Century Gothic" panose="020B0502020202020204" pitchFamily="34" charset="0"/>
            </a:endParaRPr>
          </a:p>
        </p:txBody>
      </p:sp>
      <p:sp>
        <p:nvSpPr>
          <p:cNvPr id="35" name="Action Button: Custom 34">
            <a:hlinkClick r:id="" action="ppaction://noaction" highlightClick="1">
              <a:snd r:embed="rId11" name="no compro mucho.wav"/>
            </a:hlinkClick>
          </p:cNvPr>
          <p:cNvSpPr/>
          <p:nvPr/>
        </p:nvSpPr>
        <p:spPr>
          <a:xfrm>
            <a:off x="859043" y="524870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9</a:t>
            </a:r>
            <a:endParaRPr lang="en-GB" sz="2000" b="1" dirty="0">
              <a:latin typeface="Century Gothic" panose="020B0502020202020204" pitchFamily="34" charset="0"/>
            </a:endParaRPr>
          </a:p>
        </p:txBody>
      </p:sp>
      <p:sp>
        <p:nvSpPr>
          <p:cNvPr id="36" name="Action Button: Custom 35">
            <a:hlinkClick r:id="" action="ppaction://noaction" highlightClick="1">
              <a:snd r:embed="rId12" name="compra unas cosas.wav"/>
            </a:hlinkClick>
          </p:cNvPr>
          <p:cNvSpPr/>
          <p:nvPr/>
        </p:nvSpPr>
        <p:spPr>
          <a:xfrm>
            <a:off x="859042" y="578046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latin typeface="Century Gothic" panose="020B0502020202020204" pitchFamily="34" charset="0"/>
              </a:rPr>
              <a:t>10</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137878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43" y="1860910"/>
            <a:ext cx="4034540" cy="40244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2200" dirty="0" smtClean="0">
                <a:solidFill>
                  <a:srgbClr val="002060"/>
                </a:solidFill>
                <a:latin typeface="Century Gothic" panose="020B0502020202020204" pitchFamily="34" charset="0"/>
              </a:rPr>
              <a:t>I </a:t>
            </a:r>
            <a:r>
              <a:rPr lang="en-GB" sz="2200" u="sng" dirty="0" smtClean="0">
                <a:solidFill>
                  <a:srgbClr val="002060"/>
                </a:solidFill>
                <a:latin typeface="Century Gothic" panose="020B0502020202020204" pitchFamily="34" charset="0"/>
              </a:rPr>
              <a:t>don’t</a:t>
            </a:r>
            <a:r>
              <a:rPr lang="en-GB" sz="2200" dirty="0" smtClean="0">
                <a:solidFill>
                  <a:srgbClr val="002060"/>
                </a:solidFill>
                <a:latin typeface="Century Gothic" panose="020B0502020202020204" pitchFamily="34" charset="0"/>
              </a:rPr>
              <a:t> use a phone.</a:t>
            </a:r>
          </a:p>
          <a:p>
            <a:pPr marL="457200" indent="-457200">
              <a:buFont typeface="Arial" panose="020B0604020202020204" pitchFamily="34" charset="0"/>
              <a:buChar char="•"/>
            </a:pPr>
            <a:r>
              <a:rPr lang="en-GB" sz="2200" dirty="0" smtClean="0">
                <a:solidFill>
                  <a:srgbClr val="002060"/>
                </a:solidFill>
                <a:latin typeface="Century Gothic" panose="020B0502020202020204" pitchFamily="34" charset="0"/>
              </a:rPr>
              <a:t>He uses a phone.</a:t>
            </a:r>
          </a:p>
          <a:p>
            <a:pPr marL="457200" indent="-457200">
              <a:buFont typeface="Arial" panose="020B0604020202020204" pitchFamily="34" charset="0"/>
              <a:buChar char="•"/>
            </a:pPr>
            <a:r>
              <a:rPr lang="en-GB" sz="2200" dirty="0" smtClean="0">
                <a:solidFill>
                  <a:srgbClr val="002060"/>
                </a:solidFill>
                <a:latin typeface="Century Gothic" panose="020B0502020202020204" pitchFamily="34" charset="0"/>
              </a:rPr>
              <a:t>I wear a shirt.</a:t>
            </a:r>
          </a:p>
          <a:p>
            <a:pPr marL="457200" indent="-457200">
              <a:buFont typeface="Arial" panose="020B0604020202020204" pitchFamily="34" charset="0"/>
              <a:buChar char="•"/>
            </a:pPr>
            <a:r>
              <a:rPr lang="en-GB" sz="2200" dirty="0" smtClean="0">
                <a:solidFill>
                  <a:srgbClr val="002060"/>
                </a:solidFill>
                <a:latin typeface="Century Gothic" panose="020B0502020202020204" pitchFamily="34" charset="0"/>
              </a:rPr>
              <a:t>He </a:t>
            </a:r>
            <a:r>
              <a:rPr lang="en-GB" sz="2200" u="sng" dirty="0" smtClean="0">
                <a:solidFill>
                  <a:srgbClr val="002060"/>
                </a:solidFill>
                <a:latin typeface="Century Gothic" panose="020B0502020202020204" pitchFamily="34" charset="0"/>
              </a:rPr>
              <a:t>doesn’t</a:t>
            </a:r>
            <a:r>
              <a:rPr lang="en-GB" sz="2200" dirty="0" smtClean="0">
                <a:solidFill>
                  <a:srgbClr val="002060"/>
                </a:solidFill>
                <a:latin typeface="Century Gothic" panose="020B0502020202020204" pitchFamily="34" charset="0"/>
              </a:rPr>
              <a:t> wear a shirt.</a:t>
            </a:r>
          </a:p>
          <a:p>
            <a:pPr marL="457200" indent="-457200">
              <a:buFont typeface="Arial" panose="020B0604020202020204" pitchFamily="34" charset="0"/>
              <a:buChar char="•"/>
            </a:pPr>
            <a:r>
              <a:rPr lang="en-GB" sz="2200" dirty="0" smtClean="0">
                <a:solidFill>
                  <a:srgbClr val="002060"/>
                </a:solidFill>
                <a:latin typeface="Century Gothic" panose="020B0502020202020204" pitchFamily="34" charset="0"/>
              </a:rPr>
              <a:t>He </a:t>
            </a:r>
            <a:r>
              <a:rPr lang="en-GB" sz="2200" u="sng" dirty="0" smtClean="0">
                <a:solidFill>
                  <a:srgbClr val="002060"/>
                </a:solidFill>
                <a:latin typeface="Century Gothic" panose="020B0502020202020204" pitchFamily="34" charset="0"/>
              </a:rPr>
              <a:t>doesn’t</a:t>
            </a:r>
            <a:r>
              <a:rPr lang="en-GB" sz="2200" dirty="0" smtClean="0">
                <a:solidFill>
                  <a:srgbClr val="002060"/>
                </a:solidFill>
                <a:latin typeface="Century Gothic" panose="020B0502020202020204" pitchFamily="34" charset="0"/>
              </a:rPr>
              <a:t> arrive by bike.</a:t>
            </a:r>
          </a:p>
          <a:p>
            <a:pPr marL="457200" indent="-457200">
              <a:buFont typeface="Arial" panose="020B0604020202020204" pitchFamily="34" charset="0"/>
              <a:buChar char="•"/>
            </a:pPr>
            <a:r>
              <a:rPr lang="en-GB" sz="2200" dirty="0" smtClean="0">
                <a:solidFill>
                  <a:srgbClr val="002060"/>
                </a:solidFill>
                <a:latin typeface="Century Gothic" panose="020B0502020202020204" pitchFamily="34" charset="0"/>
              </a:rPr>
              <a:t>I arrive by bike.</a:t>
            </a:r>
          </a:p>
          <a:p>
            <a:pPr marL="457200" indent="-457200">
              <a:buFont typeface="Arial" panose="020B0604020202020204" pitchFamily="34" charset="0"/>
              <a:buChar char="•"/>
            </a:pPr>
            <a:r>
              <a:rPr lang="en-GB" sz="2200" dirty="0" smtClean="0">
                <a:solidFill>
                  <a:srgbClr val="002060"/>
                </a:solidFill>
                <a:latin typeface="Century Gothic" panose="020B0502020202020204" pitchFamily="34" charset="0"/>
              </a:rPr>
              <a:t>I </a:t>
            </a:r>
            <a:r>
              <a:rPr lang="en-GB" sz="2200" u="sng" dirty="0" smtClean="0">
                <a:solidFill>
                  <a:srgbClr val="002060"/>
                </a:solidFill>
                <a:latin typeface="Century Gothic" panose="020B0502020202020204" pitchFamily="34" charset="0"/>
              </a:rPr>
              <a:t>don’t</a:t>
            </a:r>
            <a:r>
              <a:rPr lang="en-GB" sz="2200" dirty="0" smtClean="0">
                <a:solidFill>
                  <a:srgbClr val="002060"/>
                </a:solidFill>
                <a:latin typeface="Century Gothic" panose="020B0502020202020204" pitchFamily="34" charset="0"/>
              </a:rPr>
              <a:t> carry a bag</a:t>
            </a:r>
          </a:p>
          <a:p>
            <a:pPr marL="457200" indent="-457200">
              <a:buFont typeface="Arial" panose="020B0604020202020204" pitchFamily="34" charset="0"/>
              <a:buChar char="•"/>
            </a:pPr>
            <a:r>
              <a:rPr lang="en-GB" sz="2200" dirty="0" smtClean="0">
                <a:solidFill>
                  <a:srgbClr val="002060"/>
                </a:solidFill>
                <a:latin typeface="Century Gothic" panose="020B0502020202020204" pitchFamily="34" charset="0"/>
              </a:rPr>
              <a:t>He carries a bag.</a:t>
            </a:r>
          </a:p>
          <a:p>
            <a:pPr marL="457200" indent="-457200">
              <a:buFont typeface="Arial" panose="020B0604020202020204" pitchFamily="34" charset="0"/>
              <a:buChar char="•"/>
            </a:pPr>
            <a:r>
              <a:rPr lang="en-GB" sz="2200" dirty="0" smtClean="0">
                <a:solidFill>
                  <a:srgbClr val="002060"/>
                </a:solidFill>
                <a:latin typeface="Century Gothic" panose="020B0502020202020204" pitchFamily="34" charset="0"/>
              </a:rPr>
              <a:t>I </a:t>
            </a:r>
            <a:r>
              <a:rPr lang="en-GB" sz="2200" u="sng" dirty="0" smtClean="0">
                <a:solidFill>
                  <a:srgbClr val="002060"/>
                </a:solidFill>
                <a:latin typeface="Century Gothic" panose="020B0502020202020204" pitchFamily="34" charset="0"/>
              </a:rPr>
              <a:t>don’t</a:t>
            </a:r>
            <a:r>
              <a:rPr lang="en-GB" sz="2200" dirty="0" smtClean="0">
                <a:solidFill>
                  <a:srgbClr val="002060"/>
                </a:solidFill>
                <a:latin typeface="Century Gothic" panose="020B0502020202020204" pitchFamily="34" charset="0"/>
              </a:rPr>
              <a:t> dance well.</a:t>
            </a:r>
          </a:p>
          <a:p>
            <a:pPr marL="457200" indent="-457200">
              <a:buFont typeface="Arial" panose="020B0604020202020204" pitchFamily="34" charset="0"/>
              <a:buChar char="•"/>
            </a:pPr>
            <a:r>
              <a:rPr lang="en-GB" sz="2200" dirty="0" smtClean="0">
                <a:solidFill>
                  <a:srgbClr val="002060"/>
                </a:solidFill>
                <a:latin typeface="Century Gothic" panose="020B0502020202020204" pitchFamily="34" charset="0"/>
              </a:rPr>
              <a:t>He dances well.</a:t>
            </a:r>
            <a:endParaRPr lang="en-GB" sz="2200" dirty="0">
              <a:solidFill>
                <a:srgbClr val="002060"/>
              </a:solidFill>
              <a:latin typeface="Century Gothic" panose="020B0502020202020204" pitchFamily="34" charset="0"/>
            </a:endParaRPr>
          </a:p>
        </p:txBody>
      </p:sp>
      <p:sp>
        <p:nvSpPr>
          <p:cNvPr id="10" name="TextBox 9"/>
          <p:cNvSpPr txBox="1"/>
          <p:nvPr/>
        </p:nvSpPr>
        <p:spPr>
          <a:xfrm>
            <a:off x="8846444" y="1885845"/>
            <a:ext cx="3220790"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No  uso un teléfono.</a:t>
            </a:r>
            <a:endParaRPr lang="en-GB" sz="2400" dirty="0">
              <a:solidFill>
                <a:srgbClr val="002060"/>
              </a:solidFill>
              <a:latin typeface="Century Gothic" panose="020B0502020202020204" pitchFamily="34" charset="0"/>
            </a:endParaRPr>
          </a:p>
        </p:txBody>
      </p:sp>
      <p:sp>
        <p:nvSpPr>
          <p:cNvPr id="13" name="TextBox 12"/>
          <p:cNvSpPr txBox="1"/>
          <p:nvPr/>
        </p:nvSpPr>
        <p:spPr>
          <a:xfrm>
            <a:off x="-15308" y="85066"/>
            <a:ext cx="6038738" cy="430887"/>
          </a:xfrm>
          <a:prstGeom prst="rect">
            <a:avLst/>
          </a:prstGeom>
          <a:noFill/>
        </p:spPr>
        <p:txBody>
          <a:bodyPr wrap="square" rtlCol="0">
            <a:spAutoFit/>
          </a:bodyPr>
          <a:lstStyle/>
          <a:p>
            <a:r>
              <a:rPr lang="en-GB" sz="2200" dirty="0" smtClean="0">
                <a:solidFill>
                  <a:srgbClr val="002060"/>
                </a:solidFill>
                <a:latin typeface="Century Gothic" panose="020B0502020202020204" pitchFamily="34" charset="0"/>
              </a:rPr>
              <a:t>Andrés tiene una tarea en inglés y español. </a:t>
            </a:r>
            <a:endParaRPr lang="en-GB" sz="2200" dirty="0">
              <a:solidFill>
                <a:srgbClr val="002060"/>
              </a:solidFill>
              <a:latin typeface="Century Gothic" panose="020B0502020202020204" pitchFamily="34" charset="0"/>
            </a:endParaRPr>
          </a:p>
        </p:txBody>
      </p:sp>
      <p:sp>
        <p:nvSpPr>
          <p:cNvPr id="18" name="TextBox 17"/>
          <p:cNvSpPr txBox="1"/>
          <p:nvPr/>
        </p:nvSpPr>
        <p:spPr>
          <a:xfrm>
            <a:off x="-15309" y="498702"/>
            <a:ext cx="12207309" cy="430887"/>
          </a:xfrm>
          <a:prstGeom prst="rect">
            <a:avLst/>
          </a:prstGeom>
          <a:noFill/>
        </p:spPr>
        <p:txBody>
          <a:bodyPr wrap="square" rtlCol="0">
            <a:spAutoFit/>
          </a:bodyPr>
          <a:lstStyle/>
          <a:p>
            <a:r>
              <a:rPr lang="en-GB" sz="2200" dirty="0" smtClean="0">
                <a:solidFill>
                  <a:srgbClr val="002060"/>
                </a:solidFill>
                <a:latin typeface="Century Gothic" panose="020B0502020202020204" pitchFamily="34" charset="0"/>
              </a:rPr>
              <a:t>Lee el </a:t>
            </a:r>
            <a:r>
              <a:rPr lang="en-GB" sz="2200" dirty="0" err="1" smtClean="0">
                <a:solidFill>
                  <a:srgbClr val="002060"/>
                </a:solidFill>
                <a:latin typeface="Century Gothic" panose="020B0502020202020204" pitchFamily="34" charset="0"/>
              </a:rPr>
              <a:t>inglés</a:t>
            </a:r>
            <a:r>
              <a:rPr lang="en-GB" sz="2200" dirty="0" smtClean="0">
                <a:solidFill>
                  <a:srgbClr val="002060"/>
                </a:solidFill>
                <a:latin typeface="Century Gothic" panose="020B0502020202020204" pitchFamily="34" charset="0"/>
              </a:rPr>
              <a:t>. ¿</a:t>
            </a:r>
            <a:r>
              <a:rPr lang="en-GB" sz="2200" dirty="0" err="1" smtClean="0">
                <a:solidFill>
                  <a:srgbClr val="002060"/>
                </a:solidFill>
                <a:latin typeface="Century Gothic" panose="020B0502020202020204" pitchFamily="34" charset="0"/>
              </a:rPr>
              <a:t>Dónde</a:t>
            </a:r>
            <a:r>
              <a:rPr lang="en-GB" sz="2200" dirty="0" smtClean="0">
                <a:solidFill>
                  <a:srgbClr val="002060"/>
                </a:solidFill>
                <a:latin typeface="Century Gothic" panose="020B0502020202020204" pitchFamily="34" charset="0"/>
              </a:rPr>
              <a:t> </a:t>
            </a:r>
            <a:r>
              <a:rPr lang="en-GB" sz="2200" dirty="0" err="1" smtClean="0">
                <a:solidFill>
                  <a:srgbClr val="002060"/>
                </a:solidFill>
                <a:latin typeface="Century Gothic" panose="020B0502020202020204" pitchFamily="34" charset="0"/>
              </a:rPr>
              <a:t>está</a:t>
            </a:r>
            <a:r>
              <a:rPr lang="en-GB" sz="2200" dirty="0" smtClean="0">
                <a:solidFill>
                  <a:srgbClr val="002060"/>
                </a:solidFill>
                <a:latin typeface="Century Gothic" panose="020B0502020202020204" pitchFamily="34" charset="0"/>
              </a:rPr>
              <a:t> ‘no’ </a:t>
            </a:r>
            <a:r>
              <a:rPr lang="en-GB" sz="2200" dirty="0" err="1" smtClean="0">
                <a:solidFill>
                  <a:srgbClr val="002060"/>
                </a:solidFill>
                <a:latin typeface="Century Gothic" panose="020B0502020202020204" pitchFamily="34" charset="0"/>
              </a:rPr>
              <a:t>en</a:t>
            </a:r>
            <a:r>
              <a:rPr lang="en-GB" sz="2200" dirty="0" smtClean="0">
                <a:solidFill>
                  <a:srgbClr val="002060"/>
                </a:solidFill>
                <a:latin typeface="Century Gothic" panose="020B0502020202020204" pitchFamily="34" charset="0"/>
              </a:rPr>
              <a:t> las </a:t>
            </a:r>
            <a:r>
              <a:rPr lang="en-GB" sz="2200" dirty="0" err="1" smtClean="0">
                <a:solidFill>
                  <a:srgbClr val="002060"/>
                </a:solidFill>
                <a:latin typeface="Century Gothic" panose="020B0502020202020204" pitchFamily="34" charset="0"/>
              </a:rPr>
              <a:t>frases</a:t>
            </a:r>
            <a:r>
              <a:rPr lang="en-GB" sz="2200" dirty="0" smtClean="0">
                <a:solidFill>
                  <a:srgbClr val="002060"/>
                </a:solidFill>
                <a:latin typeface="Century Gothic" panose="020B0502020202020204" pitchFamily="34" charset="0"/>
              </a:rPr>
              <a:t> A - J? </a:t>
            </a:r>
            <a:endParaRPr lang="en-GB" sz="2200" dirty="0">
              <a:solidFill>
                <a:srgbClr val="002060"/>
              </a:solidFill>
              <a:latin typeface="Century Gothic" panose="020B0502020202020204" pitchFamily="34" charset="0"/>
            </a:endParaRPr>
          </a:p>
        </p:txBody>
      </p:sp>
      <p:sp>
        <p:nvSpPr>
          <p:cNvPr id="19" name="TextBox 18"/>
          <p:cNvSpPr txBox="1"/>
          <p:nvPr/>
        </p:nvSpPr>
        <p:spPr>
          <a:xfrm>
            <a:off x="5589139" y="1854303"/>
            <a:ext cx="3235463"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usa un telefóno.</a:t>
            </a:r>
            <a:endParaRPr lang="en-GB" sz="2400" dirty="0">
              <a:solidFill>
                <a:srgbClr val="002060"/>
              </a:solidFill>
              <a:latin typeface="Century Gothic" panose="020B0502020202020204" pitchFamily="34" charset="0"/>
            </a:endParaRPr>
          </a:p>
        </p:txBody>
      </p:sp>
      <p:sp>
        <p:nvSpPr>
          <p:cNvPr id="20" name="Explosion 1 19"/>
          <p:cNvSpPr/>
          <p:nvPr/>
        </p:nvSpPr>
        <p:spPr>
          <a:xfrm>
            <a:off x="4634734" y="1691402"/>
            <a:ext cx="1033837" cy="842700"/>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A</a:t>
            </a:r>
            <a:endParaRPr lang="en-GB" b="1" dirty="0">
              <a:solidFill>
                <a:srgbClr val="002060"/>
              </a:solidFill>
              <a:latin typeface="Century Gothic" panose="020B0502020202020204" pitchFamily="34" charset="0"/>
            </a:endParaRPr>
          </a:p>
        </p:txBody>
      </p:sp>
      <p:sp>
        <p:nvSpPr>
          <p:cNvPr id="21" name="Explosion 1 20"/>
          <p:cNvSpPr/>
          <p:nvPr/>
        </p:nvSpPr>
        <p:spPr>
          <a:xfrm>
            <a:off x="8480200" y="1741423"/>
            <a:ext cx="1033837" cy="842700"/>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B</a:t>
            </a:r>
            <a:endParaRPr lang="en-GB" b="1" dirty="0">
              <a:solidFill>
                <a:srgbClr val="002060"/>
              </a:solidFill>
              <a:latin typeface="Century Gothic" panose="020B0502020202020204" pitchFamily="34" charset="0"/>
            </a:endParaRPr>
          </a:p>
        </p:txBody>
      </p:sp>
      <p:sp>
        <p:nvSpPr>
          <p:cNvPr id="22" name="TextBox 21"/>
          <p:cNvSpPr txBox="1"/>
          <p:nvPr/>
        </p:nvSpPr>
        <p:spPr>
          <a:xfrm>
            <a:off x="8699386" y="2745715"/>
            <a:ext cx="3582596"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No   lleva una camisa.</a:t>
            </a:r>
            <a:endParaRPr lang="en-GB" sz="2400" dirty="0">
              <a:solidFill>
                <a:srgbClr val="002060"/>
              </a:solidFill>
              <a:latin typeface="Century Gothic" panose="020B0502020202020204" pitchFamily="34" charset="0"/>
            </a:endParaRPr>
          </a:p>
        </p:txBody>
      </p:sp>
      <p:sp>
        <p:nvSpPr>
          <p:cNvPr id="23" name="TextBox 22"/>
          <p:cNvSpPr txBox="1"/>
          <p:nvPr/>
        </p:nvSpPr>
        <p:spPr>
          <a:xfrm>
            <a:off x="5575451" y="2783057"/>
            <a:ext cx="2861067"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llevo una camisa.</a:t>
            </a:r>
            <a:endParaRPr lang="en-GB" sz="2400" dirty="0">
              <a:solidFill>
                <a:srgbClr val="002060"/>
              </a:solidFill>
              <a:latin typeface="Century Gothic" panose="020B0502020202020204" pitchFamily="34" charset="0"/>
            </a:endParaRPr>
          </a:p>
        </p:txBody>
      </p:sp>
      <p:sp>
        <p:nvSpPr>
          <p:cNvPr id="24" name="Explosion 1 23"/>
          <p:cNvSpPr/>
          <p:nvPr/>
        </p:nvSpPr>
        <p:spPr>
          <a:xfrm>
            <a:off x="4634736" y="2605689"/>
            <a:ext cx="1033837" cy="842700"/>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C</a:t>
            </a:r>
            <a:endParaRPr lang="en-GB" b="1" dirty="0">
              <a:solidFill>
                <a:srgbClr val="002060"/>
              </a:solidFill>
              <a:latin typeface="Century Gothic" panose="020B0502020202020204" pitchFamily="34" charset="0"/>
            </a:endParaRPr>
          </a:p>
        </p:txBody>
      </p:sp>
      <p:sp>
        <p:nvSpPr>
          <p:cNvPr id="25" name="Explosion 1 24"/>
          <p:cNvSpPr/>
          <p:nvPr/>
        </p:nvSpPr>
        <p:spPr>
          <a:xfrm>
            <a:off x="8436518" y="2592540"/>
            <a:ext cx="1033837" cy="842700"/>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D</a:t>
            </a:r>
            <a:endParaRPr lang="en-GB" b="1" dirty="0">
              <a:solidFill>
                <a:srgbClr val="002060"/>
              </a:solidFill>
              <a:latin typeface="Century Gothic" panose="020B0502020202020204" pitchFamily="34" charset="0"/>
            </a:endParaRPr>
          </a:p>
        </p:txBody>
      </p:sp>
      <p:sp>
        <p:nvSpPr>
          <p:cNvPr id="26" name="TextBox 25"/>
          <p:cNvSpPr txBox="1"/>
          <p:nvPr/>
        </p:nvSpPr>
        <p:spPr>
          <a:xfrm>
            <a:off x="-15309" y="1247264"/>
            <a:ext cx="12396494" cy="430887"/>
          </a:xfrm>
          <a:prstGeom prst="rect">
            <a:avLst/>
          </a:prstGeom>
          <a:noFill/>
        </p:spPr>
        <p:txBody>
          <a:bodyPr wrap="square" rtlCol="0">
            <a:spAutoFit/>
          </a:bodyPr>
          <a:lstStyle/>
          <a:p>
            <a:r>
              <a:rPr lang="en-GB" sz="2200" dirty="0" smtClean="0">
                <a:solidFill>
                  <a:srgbClr val="002060"/>
                </a:solidFill>
                <a:latin typeface="Century Gothic" panose="020B0502020202020204" pitchFamily="34" charset="0"/>
              </a:rPr>
              <a:t>¡Cuidado! The English and Spanish sentences aren’t in the same order.</a:t>
            </a:r>
            <a:endParaRPr lang="en-GB" sz="2200" dirty="0">
              <a:solidFill>
                <a:srgbClr val="002060"/>
              </a:solidFill>
              <a:latin typeface="Century Gothic" panose="020B0502020202020204" pitchFamily="34" charset="0"/>
            </a:endParaRPr>
          </a:p>
        </p:txBody>
      </p:sp>
      <p:sp>
        <p:nvSpPr>
          <p:cNvPr id="27" name="TextBox 26"/>
          <p:cNvSpPr txBox="1"/>
          <p:nvPr/>
        </p:nvSpPr>
        <p:spPr>
          <a:xfrm>
            <a:off x="9348713" y="3583540"/>
            <a:ext cx="2216251"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 llego en </a:t>
            </a:r>
            <a:r>
              <a:rPr lang="en-GB" sz="2400" dirty="0" err="1" smtClean="0">
                <a:solidFill>
                  <a:srgbClr val="002060"/>
                </a:solidFill>
                <a:latin typeface="Century Gothic" panose="020B0502020202020204" pitchFamily="34" charset="0"/>
              </a:rPr>
              <a:t>bici</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28" name="TextBox 27"/>
          <p:cNvSpPr txBox="1"/>
          <p:nvPr/>
        </p:nvSpPr>
        <p:spPr>
          <a:xfrm>
            <a:off x="5001993" y="3625757"/>
            <a:ext cx="2861067"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No  llega en </a:t>
            </a:r>
            <a:r>
              <a:rPr lang="en-GB" sz="2400" dirty="0" err="1" smtClean="0">
                <a:solidFill>
                  <a:srgbClr val="002060"/>
                </a:solidFill>
                <a:latin typeface="Century Gothic" panose="020B0502020202020204" pitchFamily="34" charset="0"/>
              </a:rPr>
              <a:t>bici</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29" name="Explosion 1 28"/>
          <p:cNvSpPr/>
          <p:nvPr/>
        </p:nvSpPr>
        <p:spPr>
          <a:xfrm>
            <a:off x="4634735" y="3461213"/>
            <a:ext cx="1033837" cy="842700"/>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E</a:t>
            </a:r>
            <a:endParaRPr lang="en-GB" b="1" dirty="0">
              <a:solidFill>
                <a:srgbClr val="002060"/>
              </a:solidFill>
              <a:latin typeface="Century Gothic" panose="020B0502020202020204" pitchFamily="34" charset="0"/>
            </a:endParaRPr>
          </a:p>
        </p:txBody>
      </p:sp>
      <p:sp>
        <p:nvSpPr>
          <p:cNvPr id="30" name="Explosion 1 29"/>
          <p:cNvSpPr/>
          <p:nvPr/>
        </p:nvSpPr>
        <p:spPr>
          <a:xfrm>
            <a:off x="8480200" y="3461213"/>
            <a:ext cx="1033837" cy="842700"/>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F</a:t>
            </a:r>
            <a:endParaRPr lang="en-GB" b="1" dirty="0">
              <a:solidFill>
                <a:srgbClr val="002060"/>
              </a:solidFill>
              <a:latin typeface="Century Gothic" panose="020B0502020202020204" pitchFamily="34" charset="0"/>
            </a:endParaRPr>
          </a:p>
        </p:txBody>
      </p:sp>
      <p:sp>
        <p:nvSpPr>
          <p:cNvPr id="31" name="TextBox 30"/>
          <p:cNvSpPr txBox="1"/>
          <p:nvPr/>
        </p:nvSpPr>
        <p:spPr>
          <a:xfrm>
            <a:off x="8699386" y="4543142"/>
            <a:ext cx="3582596"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No   llevo una </a:t>
            </a:r>
            <a:r>
              <a:rPr lang="en-GB" sz="2400" dirty="0" err="1" smtClean="0">
                <a:solidFill>
                  <a:srgbClr val="002060"/>
                </a:solidFill>
                <a:latin typeface="Century Gothic" panose="020B0502020202020204" pitchFamily="34" charset="0"/>
              </a:rPr>
              <a:t>bolsa</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32" name="TextBox 31"/>
          <p:cNvSpPr txBox="1"/>
          <p:nvPr/>
        </p:nvSpPr>
        <p:spPr>
          <a:xfrm>
            <a:off x="5575451" y="4543142"/>
            <a:ext cx="2861067"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lleva una </a:t>
            </a:r>
            <a:r>
              <a:rPr lang="en-GB" sz="2400" dirty="0" err="1" smtClean="0">
                <a:solidFill>
                  <a:srgbClr val="002060"/>
                </a:solidFill>
                <a:latin typeface="Century Gothic" panose="020B0502020202020204" pitchFamily="34" charset="0"/>
              </a:rPr>
              <a:t>bolsa</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33" name="Explosion 1 32"/>
          <p:cNvSpPr/>
          <p:nvPr/>
        </p:nvSpPr>
        <p:spPr>
          <a:xfrm>
            <a:off x="4634735" y="4388065"/>
            <a:ext cx="1033837" cy="842700"/>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G</a:t>
            </a:r>
            <a:endParaRPr lang="en-GB" b="1" dirty="0">
              <a:solidFill>
                <a:srgbClr val="002060"/>
              </a:solidFill>
              <a:latin typeface="Century Gothic" panose="020B0502020202020204" pitchFamily="34" charset="0"/>
            </a:endParaRPr>
          </a:p>
        </p:txBody>
      </p:sp>
      <p:sp>
        <p:nvSpPr>
          <p:cNvPr id="34" name="Explosion 1 33"/>
          <p:cNvSpPr/>
          <p:nvPr/>
        </p:nvSpPr>
        <p:spPr>
          <a:xfrm>
            <a:off x="8436517" y="4384282"/>
            <a:ext cx="1033837" cy="842700"/>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H</a:t>
            </a:r>
            <a:endParaRPr lang="en-GB" b="1" dirty="0">
              <a:solidFill>
                <a:srgbClr val="002060"/>
              </a:solidFill>
              <a:latin typeface="Century Gothic" panose="020B0502020202020204" pitchFamily="34" charset="0"/>
            </a:endParaRPr>
          </a:p>
        </p:txBody>
      </p:sp>
      <p:sp>
        <p:nvSpPr>
          <p:cNvPr id="35" name="TextBox 34"/>
          <p:cNvSpPr txBox="1"/>
          <p:nvPr/>
        </p:nvSpPr>
        <p:spPr>
          <a:xfrm>
            <a:off x="9308847" y="5444814"/>
            <a:ext cx="3582596"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baila</a:t>
            </a:r>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bien</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36" name="TextBox 35"/>
          <p:cNvSpPr txBox="1"/>
          <p:nvPr/>
        </p:nvSpPr>
        <p:spPr>
          <a:xfrm>
            <a:off x="5001992" y="5466694"/>
            <a:ext cx="2861067"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No  </a:t>
            </a:r>
            <a:r>
              <a:rPr lang="en-GB" sz="2400" dirty="0" err="1" smtClean="0">
                <a:solidFill>
                  <a:srgbClr val="002060"/>
                </a:solidFill>
                <a:latin typeface="Century Gothic" panose="020B0502020202020204" pitchFamily="34" charset="0"/>
              </a:rPr>
              <a:t>bailo</a:t>
            </a:r>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bien</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37" name="Explosion 1 36"/>
          <p:cNvSpPr/>
          <p:nvPr/>
        </p:nvSpPr>
        <p:spPr>
          <a:xfrm>
            <a:off x="4634735" y="5307352"/>
            <a:ext cx="1033837" cy="842700"/>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I</a:t>
            </a:r>
            <a:endParaRPr lang="en-GB" b="1" dirty="0">
              <a:solidFill>
                <a:srgbClr val="002060"/>
              </a:solidFill>
              <a:latin typeface="Century Gothic" panose="020B0502020202020204" pitchFamily="34" charset="0"/>
            </a:endParaRPr>
          </a:p>
        </p:txBody>
      </p:sp>
      <p:sp>
        <p:nvSpPr>
          <p:cNvPr id="38" name="Explosion 1 37"/>
          <p:cNvSpPr/>
          <p:nvPr/>
        </p:nvSpPr>
        <p:spPr>
          <a:xfrm>
            <a:off x="8436517" y="5357046"/>
            <a:ext cx="1033837" cy="842700"/>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latin typeface="Century Gothic" panose="020B0502020202020204" pitchFamily="34" charset="0"/>
              </a:rPr>
              <a:t>J</a:t>
            </a:r>
            <a:endParaRPr lang="en-GB" b="1" dirty="0">
              <a:solidFill>
                <a:srgbClr val="002060"/>
              </a:solidFill>
              <a:latin typeface="Century Gothic" panose="020B0502020202020204" pitchFamily="34" charset="0"/>
            </a:endParaRPr>
          </a:p>
        </p:txBody>
      </p:sp>
      <p:sp>
        <p:nvSpPr>
          <p:cNvPr id="39" name="Rounded Rectangle 38"/>
          <p:cNvSpPr/>
          <p:nvPr/>
        </p:nvSpPr>
        <p:spPr>
          <a:xfrm>
            <a:off x="11382703" y="5906479"/>
            <a:ext cx="739884" cy="376157"/>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smtClean="0">
                <a:latin typeface="Century Gothic" panose="020B0502020202020204" pitchFamily="34" charset="0"/>
              </a:rPr>
              <a:t>leer</a:t>
            </a:r>
            <a:endParaRPr lang="en-GB" sz="2000" b="1" dirty="0">
              <a:latin typeface="Century Gothic" panose="020B0502020202020204" pitchFamily="34" charset="0"/>
            </a:endParaRPr>
          </a:p>
        </p:txBody>
      </p:sp>
      <p:sp>
        <p:nvSpPr>
          <p:cNvPr id="40" name="TextBox 39"/>
          <p:cNvSpPr txBox="1"/>
          <p:nvPr/>
        </p:nvSpPr>
        <p:spPr>
          <a:xfrm>
            <a:off x="9992" y="855668"/>
            <a:ext cx="4182242" cy="430887"/>
          </a:xfrm>
          <a:prstGeom prst="rect">
            <a:avLst/>
          </a:prstGeom>
          <a:noFill/>
        </p:spPr>
        <p:txBody>
          <a:bodyPr wrap="square" rtlCol="0">
            <a:spAutoFit/>
          </a:bodyPr>
          <a:lstStyle/>
          <a:p>
            <a:r>
              <a:rPr lang="en-GB" sz="2200" b="1" dirty="0" smtClean="0">
                <a:solidFill>
                  <a:srgbClr val="002060"/>
                </a:solidFill>
                <a:latin typeface="Century Gothic" panose="020B0502020202020204" pitchFamily="34" charset="0"/>
              </a:rPr>
              <a:t>Escribe 5 letras.</a:t>
            </a:r>
            <a:endParaRPr lang="en-GB" sz="22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66902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0"/>
                    </p:tgtEl>
                  </p:cond>
                </p:stCondLst>
                <p:endSync evt="end" delay="0">
                  <p:rtn val="all"/>
                </p:endSync>
                <p:childTnLst>
                  <p:par>
                    <p:cTn id="20" fill="hold">
                      <p:stCondLst>
                        <p:cond delay="0"/>
                      </p:stCondLst>
                      <p:childTnLst>
                        <p:par>
                          <p:cTn id="21" fill="hold">
                            <p:stCondLst>
                              <p:cond delay="0"/>
                            </p:stCondLst>
                            <p:childTnLst>
                              <p:par>
                                <p:cTn id="22" presetID="22" presetClass="exit" presetSubtype="4" fill="hold" grpId="0" nodeType="clickEffect">
                                  <p:stCondLst>
                                    <p:cond delay="0"/>
                                  </p:stCondLst>
                                  <p:childTnLst>
                                    <p:animEffect transition="out" filter="wipe(down)">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5" restart="whenNotActive" fill="hold" evtFilter="cancelBubble" nodeType="interactiveSeq">
                <p:stCondLst>
                  <p:cond evt="onClick" delay="0">
                    <p:tgtEl>
                      <p:spTgt spid="24"/>
                    </p:tgtEl>
                  </p:cond>
                </p:stCondLst>
                <p:endSync evt="end" delay="0">
                  <p:rtn val="all"/>
                </p:endSync>
                <p:childTnLst>
                  <p:par>
                    <p:cTn id="26" fill="hold">
                      <p:stCondLst>
                        <p:cond delay="0"/>
                      </p:stCondLst>
                      <p:childTnLst>
                        <p:par>
                          <p:cTn id="27" fill="hold">
                            <p:stCondLst>
                              <p:cond delay="0"/>
                            </p:stCondLst>
                            <p:childTnLst>
                              <p:par>
                                <p:cTn id="28" presetID="22" presetClass="exit" presetSubtype="4" fill="hold" grpId="0" nodeType="clickEffect">
                                  <p:stCondLst>
                                    <p:cond delay="0"/>
                                  </p:stCondLst>
                                  <p:childTnLst>
                                    <p:animEffect transition="out" filter="wipe(down)">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3" restart="whenNotActive" fill="hold" evtFilter="cancelBubble" nodeType="interactiveSeq">
                <p:stCondLst>
                  <p:cond evt="onClick" delay="0">
                    <p:tgtEl>
                      <p:spTgt spid="30"/>
                    </p:tgtEl>
                  </p:cond>
                </p:stCondLst>
                <p:endSync evt="end" delay="0">
                  <p:rtn val="all"/>
                </p:endSync>
                <p:childTnLst>
                  <p:par>
                    <p:cTn id="44" fill="hold">
                      <p:stCondLst>
                        <p:cond delay="0"/>
                      </p:stCondLst>
                      <p:childTnLst>
                        <p:par>
                          <p:cTn id="45" fill="hold">
                            <p:stCondLst>
                              <p:cond delay="0"/>
                            </p:stCondLst>
                            <p:childTnLst>
                              <p:par>
                                <p:cTn id="46" presetID="22" presetClass="exit" presetSubtype="4" fill="hold" grpId="0" nodeType="clickEffect">
                                  <p:stCondLst>
                                    <p:cond delay="0"/>
                                  </p:stCondLst>
                                  <p:childTnLst>
                                    <p:animEffect transition="out" filter="wipe(down)">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9" restart="whenNotActive" fill="hold" evtFilter="cancelBubble" nodeType="interactiveSeq">
                <p:stCondLst>
                  <p:cond evt="onClick" delay="0">
                    <p:tgtEl>
                      <p:spTgt spid="33"/>
                    </p:tgtEl>
                  </p:cond>
                </p:stCondLst>
                <p:endSync evt="end" delay="0">
                  <p:rtn val="all"/>
                </p:endSync>
                <p:childTnLst>
                  <p:par>
                    <p:cTn id="50" fill="hold">
                      <p:stCondLst>
                        <p:cond delay="0"/>
                      </p:stCondLst>
                      <p:childTnLst>
                        <p:par>
                          <p:cTn id="51" fill="hold">
                            <p:stCondLst>
                              <p:cond delay="0"/>
                            </p:stCondLst>
                            <p:childTnLst>
                              <p:par>
                                <p:cTn id="52" presetID="22" presetClass="exit" presetSubtype="4" fill="hold" grpId="0" nodeType="clickEffect">
                                  <p:stCondLst>
                                    <p:cond delay="0"/>
                                  </p:stCondLst>
                                  <p:childTnLst>
                                    <p:animEffect transition="out" filter="wipe(down)">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5" restart="whenNotActive" fill="hold" evtFilter="cancelBubble" nodeType="interactiveSeq">
                <p:stCondLst>
                  <p:cond evt="onClick" delay="0">
                    <p:tgtEl>
                      <p:spTgt spid="34"/>
                    </p:tgtEl>
                  </p:cond>
                </p:stCondLst>
                <p:endSync evt="end" delay="0">
                  <p:rtn val="all"/>
                </p:endSync>
                <p:childTnLst>
                  <p:par>
                    <p:cTn id="56" fill="hold">
                      <p:stCondLst>
                        <p:cond delay="0"/>
                      </p:stCondLst>
                      <p:childTnLst>
                        <p:par>
                          <p:cTn id="57" fill="hold">
                            <p:stCondLst>
                              <p:cond delay="0"/>
                            </p:stCondLst>
                            <p:childTnLst>
                              <p:par>
                                <p:cTn id="58" presetID="22" presetClass="exit" presetSubtype="4" fill="hold" grpId="0" nodeType="clickEffect">
                                  <p:stCondLst>
                                    <p:cond delay="0"/>
                                  </p:stCondLst>
                                  <p:childTnLst>
                                    <p:animEffect transition="out" filter="wipe(down)">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1" restart="whenNotActive" fill="hold" evtFilter="cancelBubble" nodeType="interactiveSeq">
                <p:stCondLst>
                  <p:cond evt="onClick" delay="0">
                    <p:tgtEl>
                      <p:spTgt spid="37"/>
                    </p:tgtEl>
                  </p:cond>
                </p:stCondLst>
                <p:endSync evt="end" delay="0">
                  <p:rtn val="all"/>
                </p:endSync>
                <p:childTnLst>
                  <p:par>
                    <p:cTn id="62" fill="hold">
                      <p:stCondLst>
                        <p:cond delay="0"/>
                      </p:stCondLst>
                      <p:childTnLst>
                        <p:par>
                          <p:cTn id="63" fill="hold">
                            <p:stCondLst>
                              <p:cond delay="0"/>
                            </p:stCondLst>
                            <p:childTnLst>
                              <p:par>
                                <p:cTn id="64" presetID="22" presetClass="exit" presetSubtype="4" fill="hold" grpId="0" nodeType="clickEffect">
                                  <p:stCondLst>
                                    <p:cond delay="0"/>
                                  </p:stCondLst>
                                  <p:childTnLst>
                                    <p:animEffect transition="out" filter="wipe(down)">
                                      <p:cBhvr>
                                        <p:cTn id="65" dur="500"/>
                                        <p:tgtEl>
                                          <p:spTgt spid="37"/>
                                        </p:tgtEl>
                                      </p:cBhvr>
                                    </p:animEffect>
                                    <p:set>
                                      <p:cBhvr>
                                        <p:cTn id="6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7" restart="whenNotActive" fill="hold" evtFilter="cancelBubble" nodeType="interactiveSeq">
                <p:stCondLst>
                  <p:cond evt="onClick" delay="0">
                    <p:tgtEl>
                      <p:spTgt spid="38"/>
                    </p:tgtEl>
                  </p:cond>
                </p:stCondLst>
                <p:endSync evt="end" delay="0">
                  <p:rtn val="all"/>
                </p:endSync>
                <p:childTnLst>
                  <p:par>
                    <p:cTn id="68" fill="hold">
                      <p:stCondLst>
                        <p:cond delay="0"/>
                      </p:stCondLst>
                      <p:childTnLst>
                        <p:par>
                          <p:cTn id="69" fill="hold">
                            <p:stCondLst>
                              <p:cond delay="0"/>
                            </p:stCondLst>
                            <p:childTnLst>
                              <p:par>
                                <p:cTn id="70" presetID="22" presetClass="exit" presetSubtype="4" fill="hold" grpId="0" nodeType="clickEffect">
                                  <p:stCondLst>
                                    <p:cond delay="0"/>
                                  </p:stCondLst>
                                  <p:childTnLst>
                                    <p:animEffect transition="out" filter="wipe(down)">
                                      <p:cBhvr>
                                        <p:cTn id="71" dur="500"/>
                                        <p:tgtEl>
                                          <p:spTgt spid="38"/>
                                        </p:tgtEl>
                                      </p:cBhvr>
                                    </p:animEffect>
                                    <p:set>
                                      <p:cBhvr>
                                        <p:cTn id="72"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3" restart="whenNotActive" fill="hold" evtFilter="cancelBubble" nodeType="interactiveSeq">
                <p:stCondLst>
                  <p:cond evt="onClick" delay="0">
                    <p:tgtEl>
                      <p:spTgt spid="21"/>
                    </p:tgtEl>
                  </p:cond>
                </p:stCondLst>
                <p:endSync evt="end" delay="0">
                  <p:rtn val="all"/>
                </p:endSync>
                <p:childTnLst>
                  <p:par>
                    <p:cTn id="74" fill="hold">
                      <p:stCondLst>
                        <p:cond delay="0"/>
                      </p:stCondLst>
                      <p:childTnLst>
                        <p:par>
                          <p:cTn id="75" fill="hold">
                            <p:stCondLst>
                              <p:cond delay="0"/>
                            </p:stCondLst>
                            <p:childTnLst>
                              <p:par>
                                <p:cTn id="76" presetID="22" presetClass="exit" presetSubtype="4" fill="hold" grpId="0" nodeType="clickEffect">
                                  <p:stCondLst>
                                    <p:cond delay="0"/>
                                  </p:stCondLst>
                                  <p:childTnLst>
                                    <p:animEffect transition="out" filter="wipe(down)">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3" grpId="0"/>
      <p:bldP spid="18" grpId="0"/>
      <p:bldP spid="20" grpId="0" animBg="1"/>
      <p:bldP spid="21" grpId="0" animBg="1"/>
      <p:bldP spid="24" grpId="0" animBg="1"/>
      <p:bldP spid="25" grpId="0" animBg="1"/>
      <p:bldP spid="26" grpId="0"/>
      <p:bldP spid="29" grpId="0" animBg="1"/>
      <p:bldP spid="30" grpId="0" animBg="1"/>
      <p:bldP spid="33" grpId="0" animBg="1"/>
      <p:bldP spid="34" grpId="0" animBg="1"/>
      <p:bldP spid="37" grpId="0" animBg="1"/>
      <p:bldP spid="38"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7965" y="322503"/>
            <a:ext cx="6013555"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smtClean="0"/>
              <a:t>Escribe un texto en español.</a:t>
            </a:r>
            <a:endParaRPr lang="en-GB" sz="2800" b="1" dirty="0"/>
          </a:p>
        </p:txBody>
      </p:sp>
      <p:sp>
        <p:nvSpPr>
          <p:cNvPr id="7" name="Title 1"/>
          <p:cNvSpPr txBox="1">
            <a:spLocks/>
          </p:cNvSpPr>
          <p:nvPr/>
        </p:nvSpPr>
        <p:spPr>
          <a:xfrm>
            <a:off x="659830" y="2657396"/>
            <a:ext cx="8640640"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2800" b="1" dirty="0" smtClean="0"/>
          </a:p>
        </p:txBody>
      </p:sp>
      <p:sp>
        <p:nvSpPr>
          <p:cNvPr id="8" name="Title 1"/>
          <p:cNvSpPr txBox="1">
            <a:spLocks/>
          </p:cNvSpPr>
          <p:nvPr/>
        </p:nvSpPr>
        <p:spPr>
          <a:xfrm>
            <a:off x="305665" y="1061112"/>
            <a:ext cx="10556526"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dirty="0" smtClean="0"/>
              <a:t>Write 10 sentences about</a:t>
            </a:r>
          </a:p>
        </p:txBody>
      </p:sp>
      <p:sp>
        <p:nvSpPr>
          <p:cNvPr id="9" name="Title 1"/>
          <p:cNvSpPr txBox="1">
            <a:spLocks/>
          </p:cNvSpPr>
          <p:nvPr/>
        </p:nvSpPr>
        <p:spPr>
          <a:xfrm>
            <a:off x="305665" y="1566103"/>
            <a:ext cx="10556526"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dirty="0" smtClean="0"/>
              <a:t>a) what you do and what you don’t do! </a:t>
            </a:r>
          </a:p>
        </p:txBody>
      </p:sp>
      <p:sp>
        <p:nvSpPr>
          <p:cNvPr id="10" name="Title 1"/>
          <p:cNvSpPr txBox="1">
            <a:spLocks/>
          </p:cNvSpPr>
          <p:nvPr/>
        </p:nvSpPr>
        <p:spPr>
          <a:xfrm>
            <a:off x="305665" y="2050021"/>
            <a:ext cx="10556526"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dirty="0" smtClean="0"/>
              <a:t>b) what </a:t>
            </a:r>
            <a:r>
              <a:rPr lang="en-GB" sz="2800" i="1" dirty="0" smtClean="0"/>
              <a:t>a friend </a:t>
            </a:r>
            <a:r>
              <a:rPr lang="en-GB" sz="2800" dirty="0" smtClean="0"/>
              <a:t>does and doesn’t do! </a:t>
            </a:r>
          </a:p>
        </p:txBody>
      </p:sp>
      <p:pic>
        <p:nvPicPr>
          <p:cNvPr id="12" name="Picture 2" descr="http://www.clker.com/cliparts/b/e/e/e/11949839881243335407note.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982" y="261757"/>
            <a:ext cx="1821872" cy="202430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87964" y="3598129"/>
            <a:ext cx="5746791"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dirty="0" smtClean="0"/>
              <a:t>Use at least 5 different –ar verbs:</a:t>
            </a:r>
          </a:p>
        </p:txBody>
      </p:sp>
      <p:sp>
        <p:nvSpPr>
          <p:cNvPr id="15" name="Rounded Rectangle 14"/>
          <p:cNvSpPr/>
          <p:nvPr/>
        </p:nvSpPr>
        <p:spPr>
          <a:xfrm>
            <a:off x="128147" y="4420854"/>
            <a:ext cx="1566231"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hablar</a:t>
            </a:r>
            <a:endParaRPr lang="en-GB" sz="3200" dirty="0">
              <a:solidFill>
                <a:srgbClr val="002060"/>
              </a:solidFill>
              <a:latin typeface="Century Gothic" panose="020B0502020202020204" pitchFamily="34" charset="0"/>
            </a:endParaRPr>
          </a:p>
        </p:txBody>
      </p:sp>
      <p:sp>
        <p:nvSpPr>
          <p:cNvPr id="16" name="Rounded Rectangle 15"/>
          <p:cNvSpPr/>
          <p:nvPr/>
        </p:nvSpPr>
        <p:spPr>
          <a:xfrm>
            <a:off x="1910272" y="4420854"/>
            <a:ext cx="1566231"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bailar</a:t>
            </a:r>
            <a:endParaRPr lang="en-GB" sz="3200" dirty="0">
              <a:solidFill>
                <a:srgbClr val="002060"/>
              </a:solidFill>
              <a:latin typeface="Century Gothic" panose="020B0502020202020204" pitchFamily="34" charset="0"/>
            </a:endParaRPr>
          </a:p>
        </p:txBody>
      </p:sp>
      <p:sp>
        <p:nvSpPr>
          <p:cNvPr id="17" name="Rounded Rectangle 16"/>
          <p:cNvSpPr/>
          <p:nvPr/>
        </p:nvSpPr>
        <p:spPr>
          <a:xfrm>
            <a:off x="3656103" y="4420854"/>
            <a:ext cx="2051156"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comprar</a:t>
            </a:r>
            <a:endParaRPr lang="en-GB" sz="3200" dirty="0">
              <a:solidFill>
                <a:srgbClr val="002060"/>
              </a:solidFill>
              <a:latin typeface="Century Gothic" panose="020B0502020202020204" pitchFamily="34" charset="0"/>
            </a:endParaRPr>
          </a:p>
        </p:txBody>
      </p:sp>
      <p:sp>
        <p:nvSpPr>
          <p:cNvPr id="18" name="Rounded Rectangle 17"/>
          <p:cNvSpPr/>
          <p:nvPr/>
        </p:nvSpPr>
        <p:spPr>
          <a:xfrm>
            <a:off x="5879427" y="4420854"/>
            <a:ext cx="2266232"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escuchar</a:t>
            </a:r>
            <a:endParaRPr lang="en-GB" sz="3200" dirty="0">
              <a:solidFill>
                <a:srgbClr val="002060"/>
              </a:solidFill>
              <a:latin typeface="Century Gothic" panose="020B0502020202020204" pitchFamily="34" charset="0"/>
            </a:endParaRPr>
          </a:p>
        </p:txBody>
      </p:sp>
      <p:sp>
        <p:nvSpPr>
          <p:cNvPr id="19" name="Rounded Rectangle 18"/>
          <p:cNvSpPr/>
          <p:nvPr/>
        </p:nvSpPr>
        <p:spPr>
          <a:xfrm>
            <a:off x="8317827" y="4420854"/>
            <a:ext cx="1496975"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llegar</a:t>
            </a:r>
            <a:endParaRPr lang="en-GB" sz="3200" dirty="0">
              <a:solidFill>
                <a:srgbClr val="002060"/>
              </a:solidFill>
              <a:latin typeface="Century Gothic" panose="020B0502020202020204" pitchFamily="34" charset="0"/>
            </a:endParaRPr>
          </a:p>
        </p:txBody>
      </p:sp>
      <p:sp>
        <p:nvSpPr>
          <p:cNvPr id="20" name="Rounded Rectangle 19"/>
          <p:cNvSpPr/>
          <p:nvPr/>
        </p:nvSpPr>
        <p:spPr>
          <a:xfrm>
            <a:off x="8488306" y="5332748"/>
            <a:ext cx="1496975"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llevar</a:t>
            </a:r>
            <a:endParaRPr lang="en-GB" sz="3200" dirty="0">
              <a:solidFill>
                <a:srgbClr val="002060"/>
              </a:solidFill>
              <a:latin typeface="Century Gothic" panose="020B0502020202020204" pitchFamily="34" charset="0"/>
            </a:endParaRPr>
          </a:p>
        </p:txBody>
      </p:sp>
      <p:sp>
        <p:nvSpPr>
          <p:cNvPr id="21" name="Title 1"/>
          <p:cNvSpPr txBox="1">
            <a:spLocks/>
          </p:cNvSpPr>
          <p:nvPr/>
        </p:nvSpPr>
        <p:spPr>
          <a:xfrm>
            <a:off x="305665" y="2872746"/>
            <a:ext cx="11519189"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dirty="0" smtClean="0"/>
              <a:t>Remember to use ‘no’ when needed and verbs for ‘I’ and ‘s/he’.</a:t>
            </a:r>
          </a:p>
        </p:txBody>
      </p:sp>
      <p:sp>
        <p:nvSpPr>
          <p:cNvPr id="22" name="Rounded Rectangle 21"/>
          <p:cNvSpPr/>
          <p:nvPr/>
        </p:nvSpPr>
        <p:spPr>
          <a:xfrm>
            <a:off x="128147" y="5332748"/>
            <a:ext cx="1218496"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usar</a:t>
            </a:r>
            <a:endParaRPr lang="en-GB" sz="3200" dirty="0">
              <a:solidFill>
                <a:srgbClr val="002060"/>
              </a:solidFill>
              <a:latin typeface="Century Gothic" panose="020B0502020202020204" pitchFamily="34" charset="0"/>
            </a:endParaRPr>
          </a:p>
        </p:txBody>
      </p:sp>
      <p:sp>
        <p:nvSpPr>
          <p:cNvPr id="23" name="Rounded Rectangle 22"/>
          <p:cNvSpPr/>
          <p:nvPr/>
        </p:nvSpPr>
        <p:spPr>
          <a:xfrm>
            <a:off x="1591006" y="5332748"/>
            <a:ext cx="2194035"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necesitar</a:t>
            </a:r>
            <a:endParaRPr lang="en-GB" sz="3200" dirty="0">
              <a:solidFill>
                <a:srgbClr val="002060"/>
              </a:solidFill>
              <a:latin typeface="Century Gothic" panose="020B0502020202020204" pitchFamily="34" charset="0"/>
            </a:endParaRPr>
          </a:p>
        </p:txBody>
      </p:sp>
      <p:sp>
        <p:nvSpPr>
          <p:cNvPr id="24" name="Rounded Rectangle 23"/>
          <p:cNvSpPr/>
          <p:nvPr/>
        </p:nvSpPr>
        <p:spPr>
          <a:xfrm>
            <a:off x="3967608" y="5332748"/>
            <a:ext cx="2194035"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caminar</a:t>
            </a:r>
            <a:endParaRPr lang="en-GB" sz="3200" dirty="0">
              <a:solidFill>
                <a:srgbClr val="002060"/>
              </a:solidFill>
              <a:latin typeface="Century Gothic" panose="020B0502020202020204" pitchFamily="34" charset="0"/>
            </a:endParaRPr>
          </a:p>
        </p:txBody>
      </p:sp>
      <p:sp>
        <p:nvSpPr>
          <p:cNvPr id="25" name="Rounded Rectangle 24"/>
          <p:cNvSpPr/>
          <p:nvPr/>
        </p:nvSpPr>
        <p:spPr>
          <a:xfrm>
            <a:off x="6344210" y="5332748"/>
            <a:ext cx="1973617"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estudiar</a:t>
            </a:r>
            <a:endParaRPr lang="en-GB" sz="3200" dirty="0">
              <a:solidFill>
                <a:srgbClr val="002060"/>
              </a:solidFill>
              <a:latin typeface="Century Gothic" panose="020B0502020202020204" pitchFamily="34" charset="0"/>
            </a:endParaRPr>
          </a:p>
        </p:txBody>
      </p:sp>
      <p:sp>
        <p:nvSpPr>
          <p:cNvPr id="26" name="Rounded Rectangle 25"/>
          <p:cNvSpPr/>
          <p:nvPr/>
        </p:nvSpPr>
        <p:spPr>
          <a:xfrm>
            <a:off x="10862191" y="5885338"/>
            <a:ext cx="1210911"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smtClean="0">
                <a:solidFill>
                  <a:schemeClr val="bg1"/>
                </a:solidFill>
                <a:latin typeface="Century Gothic" panose="020B0502020202020204" pitchFamily="34" charset="0"/>
              </a:rPr>
              <a:t>escribir</a:t>
            </a:r>
            <a:endParaRPr lang="en-GB" b="1" dirty="0">
              <a:solidFill>
                <a:schemeClr val="bg1"/>
              </a:solidFill>
              <a:latin typeface="Century Gothic" panose="020B0502020202020204" pitchFamily="34" charset="0"/>
            </a:endParaRPr>
          </a:p>
        </p:txBody>
      </p:sp>
      <p:sp>
        <p:nvSpPr>
          <p:cNvPr id="27" name="Rounded Rectangular Callout 26"/>
          <p:cNvSpPr/>
          <p:nvPr/>
        </p:nvSpPr>
        <p:spPr>
          <a:xfrm>
            <a:off x="8488305" y="35186"/>
            <a:ext cx="3484619" cy="2441490"/>
          </a:xfrm>
          <a:prstGeom prst="wedgeRoundRectCallou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Century Gothic" panose="020B0502020202020204" pitchFamily="34" charset="0"/>
              </a:rPr>
              <a:t>Use ‘y’, ‘</a:t>
            </a:r>
            <a:r>
              <a:rPr lang="en-GB" sz="2800" dirty="0" err="1" smtClean="0">
                <a:solidFill>
                  <a:schemeClr val="bg1"/>
                </a:solidFill>
                <a:latin typeface="Century Gothic" panose="020B0502020202020204" pitchFamily="34" charset="0"/>
              </a:rPr>
              <a:t>pero</a:t>
            </a:r>
            <a:r>
              <a:rPr lang="en-GB" sz="2800" dirty="0" smtClean="0">
                <a:solidFill>
                  <a:schemeClr val="bg1"/>
                </a:solidFill>
                <a:latin typeface="Century Gothic" panose="020B0502020202020204" pitchFamily="34" charset="0"/>
              </a:rPr>
              <a:t>’ and ‘</a:t>
            </a:r>
            <a:r>
              <a:rPr lang="en-GB" sz="2800" dirty="0" err="1" smtClean="0">
                <a:solidFill>
                  <a:schemeClr val="bg1"/>
                </a:solidFill>
                <a:latin typeface="Century Gothic" panose="020B0502020202020204" pitchFamily="34" charset="0"/>
              </a:rPr>
              <a:t>también</a:t>
            </a:r>
            <a:r>
              <a:rPr lang="en-GB" sz="2800" dirty="0" smtClean="0">
                <a:solidFill>
                  <a:schemeClr val="bg1"/>
                </a:solidFill>
                <a:latin typeface="Century Gothic" panose="020B0502020202020204" pitchFamily="34" charset="0"/>
              </a:rPr>
              <a:t>’ to join ideas together.</a:t>
            </a:r>
            <a:endParaRPr lang="en-GB"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6227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3" grpId="0"/>
      <p:bldP spid="15" grpId="0" animBg="1"/>
      <p:bldP spid="16" grpId="0" animBg="1"/>
      <p:bldP spid="17" grpId="0" animBg="1"/>
      <p:bldP spid="18" grpId="0" animBg="1"/>
      <p:bldP spid="19" grpId="0" animBg="1"/>
      <p:bldP spid="20" grpId="0" animBg="1"/>
      <p:bldP spid="21" grpId="0"/>
      <p:bldP spid="22" grpId="0" animBg="1"/>
      <p:bldP spid="23" grpId="0" animBg="1"/>
      <p:bldP spid="24" grpId="0" animBg="1"/>
      <p:bldP spid="25"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3">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4805904" y="1057560"/>
            <a:ext cx="971721" cy="2557475"/>
          </a:xfrm>
          <a:prstGeom prst="rect">
            <a:avLst/>
          </a:prstGeom>
        </p:spPr>
      </p:pic>
      <p:sp>
        <p:nvSpPr>
          <p:cNvPr id="63" name="Rectangular Callout 62"/>
          <p:cNvSpPr/>
          <p:nvPr/>
        </p:nvSpPr>
        <p:spPr>
          <a:xfrm>
            <a:off x="152819" y="4013616"/>
            <a:ext cx="10370038" cy="2341681"/>
          </a:xfrm>
          <a:prstGeom prst="wedgeRectCallout">
            <a:avLst>
              <a:gd name="adj1" fmla="val -6048"/>
              <a:gd name="adj2" fmla="val -11889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Rounded Rectangle 3"/>
          <p:cNvSpPr/>
          <p:nvPr/>
        </p:nvSpPr>
        <p:spPr>
          <a:xfrm>
            <a:off x="11007579" y="5906478"/>
            <a:ext cx="1115007"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8" name="TextBox 27"/>
          <p:cNvSpPr txBox="1"/>
          <p:nvPr/>
        </p:nvSpPr>
        <p:spPr>
          <a:xfrm>
            <a:off x="152819" y="4023025"/>
            <a:ext cx="8872498" cy="45461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“No tengo caballos, pero tengo un amigo. Es muy alegre.”</a:t>
            </a:r>
            <a:endParaRPr kumimoji="0" lang="es-ES" sz="2200" b="0"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38" name="TextBox 37"/>
          <p:cNvSpPr txBox="1"/>
          <p:nvPr/>
        </p:nvSpPr>
        <p:spPr>
          <a:xfrm>
            <a:off x="31172" y="220779"/>
            <a:ext cx="57926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Elena habla con una amiga.</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9" name="TextBox 38"/>
          <p:cNvSpPr txBox="1"/>
          <p:nvPr/>
        </p:nvSpPr>
        <p:spPr>
          <a:xfrm>
            <a:off x="124618" y="941882"/>
            <a:ext cx="40419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¿Qué tiene Elena?</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0" name="TextBox 39"/>
          <p:cNvSpPr txBox="1"/>
          <p:nvPr/>
        </p:nvSpPr>
        <p:spPr>
          <a:xfrm>
            <a:off x="118860" y="1512768"/>
            <a:ext cx="33265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¿Qué no tiene?</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1" name="TextBox 40"/>
          <p:cNvSpPr txBox="1"/>
          <p:nvPr/>
        </p:nvSpPr>
        <p:spPr>
          <a:xfrm>
            <a:off x="152819" y="5458835"/>
            <a:ext cx="9458881" cy="45461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“Tengo un periódico, y tengo una revista de arte también”.</a:t>
            </a:r>
            <a:endParaRPr kumimoji="0" lang="es-ES" sz="2200" b="0"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42" name="TextBox 41"/>
          <p:cNvSpPr txBox="1"/>
          <p:nvPr/>
        </p:nvSpPr>
        <p:spPr>
          <a:xfrm>
            <a:off x="118861" y="4958575"/>
            <a:ext cx="7605413" cy="45461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“En clase tengo preguntas. No tengo una cámara.”</a:t>
            </a:r>
            <a:endParaRPr kumimoji="0" lang="es-ES" sz="2200" b="0"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43" name="TextBox 42"/>
          <p:cNvSpPr txBox="1"/>
          <p:nvPr/>
        </p:nvSpPr>
        <p:spPr>
          <a:xfrm>
            <a:off x="118860" y="4479505"/>
            <a:ext cx="6721069" cy="45461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“En casa no tengo tareas. ¡Es perfecto!”</a:t>
            </a:r>
            <a:endParaRPr kumimoji="0" lang="es-ES" sz="2200" b="0"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44" name="TextBox 43"/>
          <p:cNvSpPr txBox="1"/>
          <p:nvPr/>
        </p:nvSpPr>
        <p:spPr>
          <a:xfrm>
            <a:off x="152819" y="5893611"/>
            <a:ext cx="7917123" cy="45461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“Tengo libros en inglés, pero no tengo libros en español.”</a:t>
            </a:r>
            <a:endParaRPr kumimoji="0" lang="es-ES" sz="2200" b="0"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graphicFrame>
        <p:nvGraphicFramePr>
          <p:cNvPr id="47" name="Table 46"/>
          <p:cNvGraphicFramePr>
            <a:graphicFrameLocks noGrp="1"/>
          </p:cNvGraphicFramePr>
          <p:nvPr>
            <p:extLst/>
          </p:nvPr>
        </p:nvGraphicFramePr>
        <p:xfrm>
          <a:off x="5793035" y="71624"/>
          <a:ext cx="6362523" cy="3662698"/>
        </p:xfrm>
        <a:graphic>
          <a:graphicData uri="http://schemas.openxmlformats.org/drawingml/2006/table">
            <a:tbl>
              <a:tblPr firstRow="1" bandRow="1">
                <a:tableStyleId>{8A107856-5554-42FB-B03E-39F5DBC370BA}</a:tableStyleId>
              </a:tblPr>
              <a:tblGrid>
                <a:gridCol w="3060679">
                  <a:extLst>
                    <a:ext uri="{9D8B030D-6E8A-4147-A177-3AD203B41FA5}">
                      <a16:colId xmlns:a16="http://schemas.microsoft.com/office/drawing/2014/main" val="1045808446"/>
                    </a:ext>
                  </a:extLst>
                </a:gridCol>
                <a:gridCol w="3301844">
                  <a:extLst>
                    <a:ext uri="{9D8B030D-6E8A-4147-A177-3AD203B41FA5}">
                      <a16:colId xmlns:a16="http://schemas.microsoft.com/office/drawing/2014/main" val="4240097082"/>
                    </a:ext>
                  </a:extLst>
                </a:gridCol>
              </a:tblGrid>
              <a:tr h="746290">
                <a:tc>
                  <a:txBody>
                    <a:bodyPr/>
                    <a:lstStyle/>
                    <a:p>
                      <a:endParaRPr lang="en-GB" dirty="0"/>
                    </a:p>
                  </a:txBody>
                  <a:tcPr>
                    <a:solidFill>
                      <a:schemeClr val="accent4">
                        <a:lumMod val="20000"/>
                        <a:lumOff val="80000"/>
                      </a:schemeClr>
                    </a:solidFill>
                  </a:tcPr>
                </a:tc>
                <a:tc>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3073541150"/>
                  </a:ext>
                </a:extLst>
              </a:tr>
              <a:tr h="2916408">
                <a:tc>
                  <a:txBody>
                    <a:bodyPr/>
                    <a:lstStyle/>
                    <a:p>
                      <a:endParaRPr lang="en-GB" dirty="0"/>
                    </a:p>
                  </a:txBody>
                  <a:tcPr>
                    <a:solidFill>
                      <a:schemeClr val="accent4">
                        <a:lumMod val="20000"/>
                        <a:lumOff val="80000"/>
                      </a:schemeClr>
                    </a:solidFill>
                  </a:tcPr>
                </a:tc>
                <a:tc>
                  <a:txBody>
                    <a:bodyPr/>
                    <a:lstStyle/>
                    <a:p>
                      <a:endParaRPr lang="en-GB" dirty="0"/>
                    </a:p>
                  </a:txBody>
                  <a:tcPr>
                    <a:solidFill>
                      <a:schemeClr val="accent4">
                        <a:lumMod val="20000"/>
                        <a:lumOff val="80000"/>
                      </a:schemeClr>
                    </a:solidFill>
                  </a:tcPr>
                </a:tc>
                <a:extLst>
                  <a:ext uri="{0D108BD9-81ED-4DB2-BD59-A6C34878D82A}">
                    <a16:rowId xmlns:a16="http://schemas.microsoft.com/office/drawing/2014/main" val="1549992386"/>
                  </a:ext>
                </a:extLst>
              </a:tr>
            </a:tbl>
          </a:graphicData>
        </a:graphic>
      </p:graphicFrame>
      <p:sp>
        <p:nvSpPr>
          <p:cNvPr id="48" name="TextBox 47"/>
          <p:cNvSpPr txBox="1"/>
          <p:nvPr/>
        </p:nvSpPr>
        <p:spPr>
          <a:xfrm>
            <a:off x="5941243" y="229225"/>
            <a:ext cx="22498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Elena tiene…</a:t>
            </a:r>
            <a:endPar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9" name="TextBox 48"/>
          <p:cNvSpPr txBox="1"/>
          <p:nvPr/>
        </p:nvSpPr>
        <p:spPr>
          <a:xfrm>
            <a:off x="9222038" y="201698"/>
            <a:ext cx="27522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Elena no tiene…</a:t>
            </a:r>
            <a:endPar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2" name="TextBox 51"/>
          <p:cNvSpPr txBox="1"/>
          <p:nvPr/>
        </p:nvSpPr>
        <p:spPr>
          <a:xfrm>
            <a:off x="5805369" y="1000462"/>
            <a:ext cx="22184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 amigo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p:cNvSpPr txBox="1"/>
          <p:nvPr/>
        </p:nvSpPr>
        <p:spPr>
          <a:xfrm>
            <a:off x="5823854" y="1462589"/>
            <a:ext cx="24485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 periódico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p:cNvSpPr txBox="1"/>
          <p:nvPr/>
        </p:nvSpPr>
        <p:spPr>
          <a:xfrm>
            <a:off x="5805369" y="1969989"/>
            <a:ext cx="24485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 revista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p:cNvSpPr txBox="1"/>
          <p:nvPr/>
        </p:nvSpPr>
        <p:spPr>
          <a:xfrm>
            <a:off x="5793034" y="2477389"/>
            <a:ext cx="33509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preguntas</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en </a:t>
            </a:r>
            <a:r>
              <a:rPr kumimoji="0" lang="en-GB" sz="2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clase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p:cNvSpPr txBox="1"/>
          <p:nvPr/>
        </p:nvSpPr>
        <p:spPr>
          <a:xfrm>
            <a:off x="5805369" y="2993660"/>
            <a:ext cx="26556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libros en inglés</a:t>
            </a:r>
            <a:endParaRPr kumimoji="0" lang="en-GB" sz="23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p:cNvSpPr txBox="1"/>
          <p:nvPr/>
        </p:nvSpPr>
        <p:spPr>
          <a:xfrm>
            <a:off x="8863561" y="966926"/>
            <a:ext cx="18173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caballos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p:cNvSpPr txBox="1"/>
          <p:nvPr/>
        </p:nvSpPr>
        <p:spPr>
          <a:xfrm>
            <a:off x="8911742" y="1451434"/>
            <a:ext cx="35670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 teléfono en clase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p:cNvSpPr txBox="1"/>
          <p:nvPr/>
        </p:nvSpPr>
        <p:spPr>
          <a:xfrm>
            <a:off x="8863561" y="2461135"/>
            <a:ext cx="31107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tareas en casa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p:cNvSpPr txBox="1"/>
          <p:nvPr/>
        </p:nvSpPr>
        <p:spPr>
          <a:xfrm>
            <a:off x="8872027" y="2976844"/>
            <a:ext cx="28446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libros en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español</a:t>
            </a:r>
          </a:p>
        </p:txBody>
      </p:sp>
      <p:sp>
        <p:nvSpPr>
          <p:cNvPr id="62" name="TextBox 61"/>
          <p:cNvSpPr txBox="1"/>
          <p:nvPr/>
        </p:nvSpPr>
        <p:spPr>
          <a:xfrm>
            <a:off x="8911741" y="1944864"/>
            <a:ext cx="35670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una cámara en clase</a:t>
            </a:r>
            <a:endParaRPr kumimoji="0" lang="en-GB" sz="23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1155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8" grpId="0"/>
      <p:bldP spid="38" grpId="0"/>
      <p:bldP spid="39" grpId="0"/>
      <p:bldP spid="40" grpId="0"/>
      <p:bldP spid="41" grpId="0"/>
      <p:bldP spid="42" grpId="0"/>
      <p:bldP spid="43" grpId="0"/>
      <p:bldP spid="44" grpId="0"/>
      <p:bldP spid="48" grpId="0"/>
      <p:bldP spid="49" grpId="0"/>
      <p:bldP spid="52" grpId="0"/>
      <p:bldP spid="53" grpId="0"/>
      <p:bldP spid="54" grpId="0"/>
      <p:bldP spid="55" grpId="0"/>
      <p:bldP spid="56" grpId="0"/>
      <p:bldP spid="57" grpId="0"/>
      <p:bldP spid="58" grpId="0"/>
      <p:bldP spid="59" grpId="0"/>
      <p:bldP spid="61"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348809" y="223109"/>
            <a:ext cx="57926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¿Cómo se dice en inglés? </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9" name="TextBox 18"/>
          <p:cNvSpPr txBox="1"/>
          <p:nvPr/>
        </p:nvSpPr>
        <p:spPr>
          <a:xfrm>
            <a:off x="248885" y="1036230"/>
            <a:ext cx="10767457" cy="45512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“No tengo caballos, pero tengo un amigo. Es muy alegre.”</a:t>
            </a:r>
            <a:endPar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20" name="TextBox 19"/>
          <p:cNvSpPr txBox="1"/>
          <p:nvPr/>
        </p:nvSpPr>
        <p:spPr>
          <a:xfrm>
            <a:off x="248885" y="4261746"/>
            <a:ext cx="8028841"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“Tengo un periódico y una revista de arte también”.</a:t>
            </a:r>
            <a:endPar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21" name="TextBox 20"/>
          <p:cNvSpPr txBox="1"/>
          <p:nvPr/>
        </p:nvSpPr>
        <p:spPr>
          <a:xfrm>
            <a:off x="309085" y="3186574"/>
            <a:ext cx="8197241"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“En clase tengo preguntas. No tengo una cámara.”</a:t>
            </a:r>
            <a:endPar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22" name="TextBox 21"/>
          <p:cNvSpPr txBox="1"/>
          <p:nvPr/>
        </p:nvSpPr>
        <p:spPr>
          <a:xfrm>
            <a:off x="248885" y="2111402"/>
            <a:ext cx="8156533" cy="45512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“En casa no tengo tareas. ¡Es perfecto!”</a:t>
            </a:r>
            <a:endPar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23" name="TextBox 22"/>
          <p:cNvSpPr txBox="1"/>
          <p:nvPr/>
        </p:nvSpPr>
        <p:spPr>
          <a:xfrm>
            <a:off x="309085" y="5289036"/>
            <a:ext cx="9608036"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a:t>
            </a:r>
            <a:r>
              <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T</a:t>
            </a:r>
            <a:r>
              <a:rPr kumimoji="0" lang="es-ES" sz="2400" b="1" i="1" u="none" strike="noStrike" kern="1200" cap="none" spc="0" normalizeH="0" baseline="0" noProof="0" dirty="0" smtClean="0">
                <a:ln>
                  <a:noFill/>
                </a:ln>
                <a:solidFill>
                  <a:srgbClr val="002060"/>
                </a:solidFill>
                <a:effectLst/>
                <a:uLnTx/>
                <a:uFillTx/>
                <a:latin typeface="Century Gothic" panose="020B0502020202020204" pitchFamily="34" charset="0"/>
                <a:ea typeface="Century Gothic"/>
                <a:cs typeface="Century Gothic"/>
                <a:sym typeface="Century Gothic"/>
              </a:rPr>
              <a:t>engo libros en inglés, pero no tengo libros en español.”</a:t>
            </a:r>
            <a:endParaRPr kumimoji="0" lang="es-ES" sz="2400" b="1" i="1"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endParaRPr>
          </a:p>
        </p:txBody>
      </p:sp>
      <p:sp>
        <p:nvSpPr>
          <p:cNvPr id="24" name="TextBox 23"/>
          <p:cNvSpPr txBox="1"/>
          <p:nvPr/>
        </p:nvSpPr>
        <p:spPr>
          <a:xfrm>
            <a:off x="309085" y="1539237"/>
            <a:ext cx="11200743"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I don’t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have</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horses, but I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have</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a (male) friend. He’s very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cheerful</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a:t>
            </a:r>
            <a:endPar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endParaRPr>
          </a:p>
        </p:txBody>
      </p:sp>
      <p:sp>
        <p:nvSpPr>
          <p:cNvPr id="26" name="TextBox 25"/>
          <p:cNvSpPr txBox="1"/>
          <p:nvPr/>
        </p:nvSpPr>
        <p:spPr>
          <a:xfrm>
            <a:off x="309086" y="2619993"/>
            <a:ext cx="6773885"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At home I don’t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have</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tasks</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jobs</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It’s</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perfect</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a:t>
            </a:r>
            <a:endPar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endParaRPr>
          </a:p>
        </p:txBody>
      </p:sp>
      <p:sp>
        <p:nvSpPr>
          <p:cNvPr id="27" name="TextBox 26"/>
          <p:cNvSpPr txBox="1"/>
          <p:nvPr/>
        </p:nvSpPr>
        <p:spPr>
          <a:xfrm>
            <a:off x="443577" y="3706348"/>
            <a:ext cx="7581486"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In class I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have</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questions</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I don’t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have</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a camera.</a:t>
            </a:r>
            <a:endPar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endParaRPr>
          </a:p>
        </p:txBody>
      </p:sp>
      <p:sp>
        <p:nvSpPr>
          <p:cNvPr id="28" name="TextBox 27"/>
          <p:cNvSpPr txBox="1"/>
          <p:nvPr/>
        </p:nvSpPr>
        <p:spPr>
          <a:xfrm>
            <a:off x="443577" y="4749407"/>
            <a:ext cx="9473544"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I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have</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a newspaper and an art magazine too.</a:t>
            </a:r>
            <a:endPar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endParaRPr>
          </a:p>
        </p:txBody>
      </p:sp>
      <p:sp>
        <p:nvSpPr>
          <p:cNvPr id="29" name="TextBox 28"/>
          <p:cNvSpPr txBox="1"/>
          <p:nvPr/>
        </p:nvSpPr>
        <p:spPr>
          <a:xfrm>
            <a:off x="443577" y="5762704"/>
            <a:ext cx="9473544" cy="48750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I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have</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books</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in English, but I </a:t>
            </a:r>
            <a:r>
              <a:rPr kumimoji="0" lang="es-ES" sz="2400" b="1" i="1" u="none" strike="noStrike" kern="1200" cap="none" spc="0" normalizeH="0" baseline="0" noProof="0" dirty="0" err="1">
                <a:ln>
                  <a:noFill/>
                </a:ln>
                <a:solidFill>
                  <a:srgbClr val="ED7D31"/>
                </a:solidFill>
                <a:effectLst/>
                <a:uLnTx/>
                <a:uFillTx/>
                <a:latin typeface="Century Gothic" panose="020B0502020202020204" pitchFamily="34" charset="0"/>
                <a:ea typeface="Century Gothic"/>
                <a:cs typeface="Century Gothic"/>
                <a:sym typeface="Century Gothic"/>
              </a:rPr>
              <a:t>don’t</a:t>
            </a:r>
            <a:r>
              <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rPr>
              <a:t> </a:t>
            </a:r>
            <a:r>
              <a:rPr kumimoji="0" lang="es-ES" sz="2400" b="1" i="1" u="none" strike="noStrike" kern="1200" cap="none" spc="0" normalizeH="0" baseline="0" noProof="0" dirty="0" err="1">
                <a:ln>
                  <a:noFill/>
                </a:ln>
                <a:solidFill>
                  <a:srgbClr val="ED7D31"/>
                </a:solidFill>
                <a:effectLst/>
                <a:uLnTx/>
                <a:uFillTx/>
                <a:latin typeface="Century Gothic" panose="020B0502020202020204" pitchFamily="34" charset="0"/>
                <a:ea typeface="Century Gothic"/>
                <a:cs typeface="Century Gothic"/>
                <a:sym typeface="Century Gothic"/>
              </a:rPr>
              <a:t>have</a:t>
            </a:r>
            <a:r>
              <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rPr>
              <a:t>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books</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 in </a:t>
            </a:r>
            <a:r>
              <a:rPr kumimoji="0" lang="es-ES" sz="2400" b="1" i="1" u="none" strike="noStrike" kern="1200" cap="none" spc="0" normalizeH="0" baseline="0" noProof="0" dirty="0" err="1" smtClean="0">
                <a:ln>
                  <a:noFill/>
                </a:ln>
                <a:solidFill>
                  <a:srgbClr val="ED7D31"/>
                </a:solidFill>
                <a:effectLst/>
                <a:uLnTx/>
                <a:uFillTx/>
                <a:latin typeface="Century Gothic" panose="020B0502020202020204" pitchFamily="34" charset="0"/>
                <a:ea typeface="Century Gothic"/>
                <a:cs typeface="Century Gothic"/>
                <a:sym typeface="Century Gothic"/>
              </a:rPr>
              <a:t>Spanish</a:t>
            </a:r>
            <a:r>
              <a:rPr kumimoji="0" lang="es-ES" sz="2400" b="1" i="1" u="none" strike="noStrike" kern="1200" cap="none" spc="0" normalizeH="0" baseline="0" noProof="0" dirty="0" smtClean="0">
                <a:ln>
                  <a:noFill/>
                </a:ln>
                <a:solidFill>
                  <a:srgbClr val="ED7D31"/>
                </a:solidFill>
                <a:effectLst/>
                <a:uLnTx/>
                <a:uFillTx/>
                <a:latin typeface="Century Gothic" panose="020B0502020202020204" pitchFamily="34" charset="0"/>
                <a:ea typeface="Century Gothic"/>
                <a:cs typeface="Century Gothic"/>
                <a:sym typeface="Century Gothic"/>
              </a:rPr>
              <a:t>.</a:t>
            </a:r>
            <a:endParaRPr kumimoji="0" lang="es-ES" sz="2400" b="1" i="1" u="none" strike="noStrike" kern="1200" cap="none" spc="0" normalizeH="0" baseline="0" noProof="0" dirty="0">
              <a:ln>
                <a:noFill/>
              </a:ln>
              <a:solidFill>
                <a:srgbClr val="ED7D31"/>
              </a:solidFill>
              <a:effectLst/>
              <a:uLnTx/>
              <a:uFillTx/>
              <a:latin typeface="Century Gothic" panose="020B0502020202020204" pitchFamily="34" charset="0"/>
              <a:ea typeface="Century Gothic"/>
              <a:cs typeface="Century Gothic"/>
              <a:sym typeface="Century Gothic"/>
            </a:endParaRPr>
          </a:p>
        </p:txBody>
      </p:sp>
      <p:sp>
        <p:nvSpPr>
          <p:cNvPr id="30" name="Rounded Rectangle 29"/>
          <p:cNvSpPr/>
          <p:nvPr/>
        </p:nvSpPr>
        <p:spPr>
          <a:xfrm>
            <a:off x="309085" y="1512132"/>
            <a:ext cx="9851777" cy="520733"/>
          </a:xfrm>
          <a:prstGeom prst="roundRect">
            <a:avLst/>
          </a:prstGeom>
          <a:solidFill>
            <a:schemeClr val="accent2"/>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1" name="Rounded Rectangle 30"/>
          <p:cNvSpPr/>
          <p:nvPr/>
        </p:nvSpPr>
        <p:spPr>
          <a:xfrm>
            <a:off x="366280" y="3660072"/>
            <a:ext cx="7658783" cy="520733"/>
          </a:xfrm>
          <a:prstGeom prst="roundRect">
            <a:avLst/>
          </a:prstGeom>
          <a:solidFill>
            <a:schemeClr val="accent2"/>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2" name="Rounded Rectangle 31"/>
          <p:cNvSpPr/>
          <p:nvPr/>
        </p:nvSpPr>
        <p:spPr>
          <a:xfrm>
            <a:off x="366280" y="4701257"/>
            <a:ext cx="7251211" cy="520733"/>
          </a:xfrm>
          <a:prstGeom prst="roundRect">
            <a:avLst/>
          </a:prstGeom>
          <a:solidFill>
            <a:schemeClr val="accent2"/>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Rounded Rectangle 32"/>
          <p:cNvSpPr/>
          <p:nvPr/>
        </p:nvSpPr>
        <p:spPr>
          <a:xfrm>
            <a:off x="309085" y="5695658"/>
            <a:ext cx="8775211" cy="520733"/>
          </a:xfrm>
          <a:prstGeom prst="roundRect">
            <a:avLst/>
          </a:prstGeom>
          <a:solidFill>
            <a:schemeClr val="accent2"/>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Rounded Rectangle 33"/>
          <p:cNvSpPr/>
          <p:nvPr/>
        </p:nvSpPr>
        <p:spPr>
          <a:xfrm>
            <a:off x="11007579" y="5906478"/>
            <a:ext cx="1115007"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5" name="Picture 34"/>
          <p:cNvPicPr>
            <a:picLocks noChangeAspect="1"/>
          </p:cNvPicPr>
          <p:nvPr/>
        </p:nvPicPr>
        <p:blipFill>
          <a:blip r:embed="rId3">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11016342" y="-151876"/>
            <a:ext cx="1127085" cy="2966378"/>
          </a:xfrm>
          <a:prstGeom prst="rect">
            <a:avLst/>
          </a:prstGeom>
        </p:spPr>
      </p:pic>
      <p:sp>
        <p:nvSpPr>
          <p:cNvPr id="2" name="Rounded Rectangle 1"/>
          <p:cNvSpPr/>
          <p:nvPr/>
        </p:nvSpPr>
        <p:spPr>
          <a:xfrm>
            <a:off x="309085" y="2619993"/>
            <a:ext cx="6773886" cy="4875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07284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0"/>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3" restart="whenNotActive" fill="hold" evtFilter="cancelBubble" nodeType="interactiveSeq">
                <p:stCondLst>
                  <p:cond evt="onClick" delay="0">
                    <p:tgtEl>
                      <p:spTgt spid="31"/>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1"/>
                                        </p:tgtEl>
                                      </p:cBhvr>
                                    </p:animEffect>
                                    <p:set>
                                      <p:cBhvr>
                                        <p:cTn id="1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9" restart="whenNotActive" fill="hold" evtFilter="cancelBubble" nodeType="interactiveSeq">
                <p:stCondLst>
                  <p:cond evt="onClick" delay="0">
                    <p:tgtEl>
                      <p:spTgt spid="3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32"/>
                                        </p:tgtEl>
                                      </p:cBhvr>
                                    </p:animEffect>
                                    <p:set>
                                      <p:cBhvr>
                                        <p:cTn id="2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5" restart="whenNotActive" fill="hold" evtFilter="cancelBubble" nodeType="interactiveSeq">
                <p:stCondLst>
                  <p:cond evt="onClick" delay="0">
                    <p:tgtEl>
                      <p:spTgt spid="3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30" grpId="0" animBg="1"/>
      <p:bldP spid="31" grpId="0" animBg="1"/>
      <p:bldP spid="32" grpId="0" animBg="1"/>
      <p:bldP spid="3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82789045"/>
              </p:ext>
            </p:extLst>
          </p:nvPr>
        </p:nvGraphicFramePr>
        <p:xfrm>
          <a:off x="472162" y="158573"/>
          <a:ext cx="5474260" cy="6030584"/>
        </p:xfrm>
        <a:graphic>
          <a:graphicData uri="http://schemas.openxmlformats.org/drawingml/2006/table">
            <a:tbl>
              <a:tblPr firstRow="1" bandRow="1">
                <a:tableStyleId>{8A107856-5554-42FB-B03E-39F5DBC370BA}</a:tableStyleId>
              </a:tblPr>
              <a:tblGrid>
                <a:gridCol w="2737130">
                  <a:extLst>
                    <a:ext uri="{9D8B030D-6E8A-4147-A177-3AD203B41FA5}">
                      <a16:colId xmlns:a16="http://schemas.microsoft.com/office/drawing/2014/main" val="1680511109"/>
                    </a:ext>
                  </a:extLst>
                </a:gridCol>
                <a:gridCol w="2737130">
                  <a:extLst>
                    <a:ext uri="{9D8B030D-6E8A-4147-A177-3AD203B41FA5}">
                      <a16:colId xmlns:a16="http://schemas.microsoft.com/office/drawing/2014/main" val="2263217271"/>
                    </a:ext>
                  </a:extLst>
                </a:gridCol>
              </a:tblGrid>
              <a:tr h="661894">
                <a:tc>
                  <a:txBody>
                    <a:bodyPr/>
                    <a:lstStyle/>
                    <a:p>
                      <a:pPr algn="ctr"/>
                      <a:r>
                        <a:rPr lang="en-GB" sz="2600" b="1" dirty="0" err="1" smtClean="0">
                          <a:solidFill>
                            <a:srgbClr val="002060"/>
                          </a:solidFill>
                          <a:latin typeface="Century Gothic" panose="020B0502020202020204" pitchFamily="34" charset="0"/>
                        </a:rPr>
                        <a:t>afirmativo</a:t>
                      </a:r>
                      <a:endParaRPr lang="en-GB" sz="2600" b="1" dirty="0">
                        <a:solidFill>
                          <a:srgbClr val="002060"/>
                        </a:solidFill>
                        <a:latin typeface="Century Gothic" panose="020B0502020202020204" pitchFamily="34" charset="0"/>
                      </a:endParaRPr>
                    </a:p>
                  </a:txBody>
                  <a:tcPr anchor="ctr"/>
                </a:tc>
                <a:tc>
                  <a:txBody>
                    <a:bodyPr/>
                    <a:lstStyle/>
                    <a:p>
                      <a:pPr algn="ctr"/>
                      <a:r>
                        <a:rPr lang="en-GB" sz="2600" b="1" dirty="0" err="1" smtClean="0">
                          <a:solidFill>
                            <a:srgbClr val="002060"/>
                          </a:solidFill>
                          <a:latin typeface="Century Gothic" panose="020B0502020202020204" pitchFamily="34" charset="0"/>
                        </a:rPr>
                        <a:t>negativo</a:t>
                      </a:r>
                      <a:endParaRPr lang="en-GB" sz="26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054535450"/>
                  </a:ext>
                </a:extLst>
              </a:tr>
              <a:tr h="536869">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3507444990"/>
                  </a:ext>
                </a:extLst>
              </a:tr>
              <a:tr h="536869">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855811971"/>
                  </a:ext>
                </a:extLst>
              </a:tr>
              <a:tr h="536869">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4065783592"/>
                  </a:ext>
                </a:extLst>
              </a:tr>
              <a:tr h="536869">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1536364961"/>
                  </a:ext>
                </a:extLst>
              </a:tr>
              <a:tr h="536869">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2863120359"/>
                  </a:ext>
                </a:extLst>
              </a:tr>
              <a:tr h="536869">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440436369"/>
                  </a:ext>
                </a:extLst>
              </a:tr>
              <a:tr h="536869">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38923758"/>
                  </a:ext>
                </a:extLst>
              </a:tr>
              <a:tr h="536869">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3467282125"/>
                  </a:ext>
                </a:extLst>
              </a:tr>
              <a:tr h="536869">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966170195"/>
                  </a:ext>
                </a:extLst>
              </a:tr>
              <a:tr h="536869">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546907822"/>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3189" y="789637"/>
            <a:ext cx="522871" cy="5446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415" y="1346566"/>
            <a:ext cx="522871" cy="5446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324" y="1866678"/>
            <a:ext cx="522871" cy="5446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413" y="2435880"/>
            <a:ext cx="522871" cy="54465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324" y="2955992"/>
            <a:ext cx="522871" cy="54465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324" y="3510882"/>
            <a:ext cx="522871" cy="54465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414" y="4045306"/>
            <a:ext cx="522871" cy="54465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324" y="4577691"/>
            <a:ext cx="522871" cy="54465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1391" y="5125353"/>
            <a:ext cx="522871" cy="54465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412" y="5646255"/>
            <a:ext cx="522871" cy="544657"/>
          </a:xfrm>
          <a:prstGeom prst="rect">
            <a:avLst/>
          </a:prstGeom>
        </p:spPr>
      </p:pic>
      <p:sp>
        <p:nvSpPr>
          <p:cNvPr id="2" name="TextBox 1"/>
          <p:cNvSpPr txBox="1"/>
          <p:nvPr/>
        </p:nvSpPr>
        <p:spPr>
          <a:xfrm>
            <a:off x="6222195" y="239090"/>
            <a:ext cx="61194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Elena describe a un amigo.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5" name="Picture 14"/>
          <p:cNvPicPr>
            <a:picLocks noChangeAspect="1"/>
          </p:cNvPicPr>
          <p:nvPr/>
        </p:nvPicPr>
        <p:blipFill>
          <a:blip r:embed="rId4">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7105999" y="2232106"/>
            <a:ext cx="1338935" cy="3523947"/>
          </a:xfrm>
          <a:prstGeom prst="rect">
            <a:avLst/>
          </a:prstGeom>
        </p:spPr>
      </p:pic>
      <p:sp>
        <p:nvSpPr>
          <p:cNvPr id="16" name="TextBox 15"/>
          <p:cNvSpPr txBox="1"/>
          <p:nvPr/>
        </p:nvSpPr>
        <p:spPr>
          <a:xfrm>
            <a:off x="6222195" y="796019"/>
            <a:ext cx="61194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Escribe 1-10. </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TextBox 16"/>
          <p:cNvSpPr txBox="1"/>
          <p:nvPr/>
        </p:nvSpPr>
        <p:spPr>
          <a:xfrm>
            <a:off x="6222195" y="1306967"/>
            <a:ext cx="61194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 </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TextBox 18"/>
          <p:cNvSpPr txBox="1"/>
          <p:nvPr/>
        </p:nvSpPr>
        <p:spPr>
          <a:xfrm>
            <a:off x="6222195" y="1830187"/>
            <a:ext cx="61194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Marca ‘afirmativo’ o ‘negativo’. </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 name="Picture 2"/>
          <p:cNvPicPr>
            <a:picLocks noChangeAspect="1"/>
          </p:cNvPicPr>
          <p:nvPr/>
        </p:nvPicPr>
        <p:blipFill rotWithShape="1">
          <a:blip r:embed="rId5">
            <a:clrChange>
              <a:clrFrom>
                <a:srgbClr val="FCFAFB"/>
              </a:clrFrom>
              <a:clrTo>
                <a:srgbClr val="FCFAFB">
                  <a:alpha val="0"/>
                </a:srgbClr>
              </a:clrTo>
            </a:clrChange>
            <a:extLst>
              <a:ext uri="{28A0092B-C50C-407E-A947-70E740481C1C}">
                <a14:useLocalDpi xmlns:a14="http://schemas.microsoft.com/office/drawing/2010/main" val="0"/>
              </a:ext>
            </a:extLst>
          </a:blip>
          <a:srcRect l="39336" t="36033" r="42133"/>
          <a:stretch/>
        </p:blipFill>
        <p:spPr>
          <a:xfrm>
            <a:off x="9281918" y="2726931"/>
            <a:ext cx="1638918" cy="3182181"/>
          </a:xfrm>
          <a:prstGeom prst="rect">
            <a:avLst/>
          </a:prstGeom>
        </p:spPr>
      </p:pic>
      <p:sp>
        <p:nvSpPr>
          <p:cNvPr id="21" name="Action Button: Custom 20">
            <a:hlinkClick r:id="" action="ppaction://noaction" highlightClick="1">
              <a:snd r:embed="rId6" name="estudia mucho en casa.wav"/>
            </a:hlinkClick>
          </p:cNvPr>
          <p:cNvSpPr/>
          <p:nvPr/>
        </p:nvSpPr>
        <p:spPr>
          <a:xfrm>
            <a:off x="107596" y="93264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22" name="Action Button: Custom 21">
            <a:hlinkClick r:id="" action="ppaction://noaction" highlightClick="1">
              <a:snd r:embed="rId7" name="no estudia historia.wav"/>
            </a:hlinkClick>
          </p:cNvPr>
          <p:cNvSpPr/>
          <p:nvPr/>
        </p:nvSpPr>
        <p:spPr>
          <a:xfrm>
            <a:off x="107595" y="148499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23" name="Action Button: Custom 22">
            <a:hlinkClick r:id="" action="ppaction://noaction" highlightClick="1">
              <a:snd r:embed="rId8" name="habla espanol con senor lopez.wav"/>
            </a:hlinkClick>
          </p:cNvPr>
          <p:cNvSpPr/>
          <p:nvPr/>
        </p:nvSpPr>
        <p:spPr>
          <a:xfrm>
            <a:off x="92230" y="198966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24" name="Action Button: Custom 23">
            <a:hlinkClick r:id="" action="ppaction://noaction" highlightClick="1">
              <a:snd r:embed="rId9" name="no habla inglés.wav"/>
            </a:hlinkClick>
          </p:cNvPr>
          <p:cNvSpPr/>
          <p:nvPr/>
        </p:nvSpPr>
        <p:spPr>
          <a:xfrm>
            <a:off x="92230" y="254186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25" name="Action Button: Custom 24">
            <a:hlinkClick r:id="" action="ppaction://noaction" highlightClick="1">
              <a:snd r:embed="rId10" name="tiene amigos.wav"/>
            </a:hlinkClick>
          </p:cNvPr>
          <p:cNvSpPr/>
          <p:nvPr/>
        </p:nvSpPr>
        <p:spPr>
          <a:xfrm>
            <a:off x="79069" y="305990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26" name="Action Button: Custom 25">
            <a:hlinkClick r:id="" action="ppaction://noaction" highlightClick="1">
              <a:snd r:embed="rId11" name="tiene preguntas en clase.wav"/>
            </a:hlinkClick>
          </p:cNvPr>
          <p:cNvSpPr/>
          <p:nvPr/>
        </p:nvSpPr>
        <p:spPr>
          <a:xfrm>
            <a:off x="79069" y="3590702"/>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27" name="Action Button: Custom 26">
            <a:hlinkClick r:id="" action="ppaction://noaction" highlightClick="1">
              <a:snd r:embed="rId12" name="no escucha música.wav"/>
            </a:hlinkClick>
          </p:cNvPr>
          <p:cNvSpPr/>
          <p:nvPr/>
        </p:nvSpPr>
        <p:spPr>
          <a:xfrm>
            <a:off x="79069" y="410873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28" name="Action Button: Custom 27">
            <a:hlinkClick r:id="" action="ppaction://noaction" highlightClick="1">
              <a:snd r:embed="rId13" name="escucha en clase.wav"/>
            </a:hlinkClick>
          </p:cNvPr>
          <p:cNvSpPr/>
          <p:nvPr/>
        </p:nvSpPr>
        <p:spPr>
          <a:xfrm>
            <a:off x="79069" y="465684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29" name="Action Button: Custom 28">
            <a:hlinkClick r:id="" action="ppaction://noaction" highlightClick="1">
              <a:snd r:embed="rId14" name="no camina mucho.wav"/>
            </a:hlinkClick>
          </p:cNvPr>
          <p:cNvSpPr/>
          <p:nvPr/>
        </p:nvSpPr>
        <p:spPr>
          <a:xfrm>
            <a:off x="79069" y="520494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30" name="Action Button: Custom 29">
            <a:hlinkClick r:id="" action="ppaction://noaction" highlightClick="1">
              <a:snd r:embed="rId15" name="no camina con amigos.wav"/>
            </a:hlinkClick>
          </p:cNvPr>
          <p:cNvSpPr/>
          <p:nvPr/>
        </p:nvSpPr>
        <p:spPr>
          <a:xfrm>
            <a:off x="92230" y="573574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32" name="Rounded Rectangle 31"/>
          <p:cNvSpPr/>
          <p:nvPr/>
        </p:nvSpPr>
        <p:spPr>
          <a:xfrm>
            <a:off x="10701867" y="5906479"/>
            <a:ext cx="1420720" cy="376157"/>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8184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9"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984777"/>
            <a:ext cx="424757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Marca ‘verdad’ o ‘falso’.</a:t>
            </a:r>
            <a:endParaRPr kumimoji="0" lang="en-GB" sz="25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TextBox 6"/>
          <p:cNvSpPr txBox="1"/>
          <p:nvPr/>
        </p:nvSpPr>
        <p:spPr>
          <a:xfrm>
            <a:off x="21944" y="548086"/>
            <a:ext cx="424757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 otra vez.</a:t>
            </a:r>
            <a:endPar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29" name="Table 28"/>
          <p:cNvGraphicFramePr>
            <a:graphicFrameLocks noGrp="1"/>
          </p:cNvGraphicFramePr>
          <p:nvPr>
            <p:extLst/>
          </p:nvPr>
        </p:nvGraphicFramePr>
        <p:xfrm>
          <a:off x="4291466" y="53297"/>
          <a:ext cx="7900533" cy="6030584"/>
        </p:xfrm>
        <a:graphic>
          <a:graphicData uri="http://schemas.openxmlformats.org/drawingml/2006/table">
            <a:tbl>
              <a:tblPr firstRow="1" bandRow="1">
                <a:tableStyleId>{8A107856-5554-42FB-B03E-39F5DBC370BA}</a:tableStyleId>
              </a:tblPr>
              <a:tblGrid>
                <a:gridCol w="5450411">
                  <a:extLst>
                    <a:ext uri="{9D8B030D-6E8A-4147-A177-3AD203B41FA5}">
                      <a16:colId xmlns:a16="http://schemas.microsoft.com/office/drawing/2014/main" val="2851653297"/>
                    </a:ext>
                  </a:extLst>
                </a:gridCol>
                <a:gridCol w="1459523">
                  <a:extLst>
                    <a:ext uri="{9D8B030D-6E8A-4147-A177-3AD203B41FA5}">
                      <a16:colId xmlns:a16="http://schemas.microsoft.com/office/drawing/2014/main" val="1680511109"/>
                    </a:ext>
                  </a:extLst>
                </a:gridCol>
                <a:gridCol w="990599">
                  <a:extLst>
                    <a:ext uri="{9D8B030D-6E8A-4147-A177-3AD203B41FA5}">
                      <a16:colId xmlns:a16="http://schemas.microsoft.com/office/drawing/2014/main" val="2263217271"/>
                    </a:ext>
                  </a:extLst>
                </a:gridCol>
              </a:tblGrid>
              <a:tr h="661894">
                <a:tc>
                  <a:txBody>
                    <a:bodyPr/>
                    <a:lstStyle/>
                    <a:p>
                      <a:pPr algn="ctr"/>
                      <a:endParaRPr lang="en-GB" sz="2600" b="1" dirty="0">
                        <a:solidFill>
                          <a:srgbClr val="002060"/>
                        </a:solidFill>
                        <a:latin typeface="Century Gothic" panose="020B0502020202020204" pitchFamily="34" charset="0"/>
                      </a:endParaRPr>
                    </a:p>
                  </a:txBody>
                  <a:tcPr anchor="ctr"/>
                </a:tc>
                <a:tc>
                  <a:txBody>
                    <a:bodyPr/>
                    <a:lstStyle/>
                    <a:p>
                      <a:pPr algn="ctr"/>
                      <a:r>
                        <a:rPr lang="en-GB" sz="2600" b="1" dirty="0" smtClean="0">
                          <a:solidFill>
                            <a:srgbClr val="002060"/>
                          </a:solidFill>
                          <a:latin typeface="Century Gothic" panose="020B0502020202020204" pitchFamily="34" charset="0"/>
                        </a:rPr>
                        <a:t>verdad</a:t>
                      </a:r>
                      <a:endParaRPr lang="en-GB" sz="2600" b="1" dirty="0">
                        <a:solidFill>
                          <a:srgbClr val="002060"/>
                        </a:solidFill>
                        <a:latin typeface="Century Gothic" panose="020B0502020202020204" pitchFamily="34" charset="0"/>
                      </a:endParaRPr>
                    </a:p>
                  </a:txBody>
                  <a:tcPr anchor="ctr"/>
                </a:tc>
                <a:tc>
                  <a:txBody>
                    <a:bodyPr/>
                    <a:lstStyle/>
                    <a:p>
                      <a:pPr algn="ctr"/>
                      <a:r>
                        <a:rPr lang="en-GB" sz="2600" b="1" dirty="0" smtClean="0">
                          <a:solidFill>
                            <a:srgbClr val="002060"/>
                          </a:solidFill>
                          <a:latin typeface="Century Gothic" panose="020B0502020202020204" pitchFamily="34" charset="0"/>
                        </a:rPr>
                        <a:t>falso</a:t>
                      </a:r>
                      <a:endParaRPr lang="en-GB" sz="26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054535450"/>
                  </a:ext>
                </a:extLst>
              </a:tr>
              <a:tr h="536869">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3507444990"/>
                  </a:ext>
                </a:extLst>
              </a:tr>
              <a:tr h="536869">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855811971"/>
                  </a:ext>
                </a:extLst>
              </a:tr>
              <a:tr h="536869">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4065783592"/>
                  </a:ext>
                </a:extLst>
              </a:tr>
              <a:tr h="536869">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1536364961"/>
                  </a:ext>
                </a:extLst>
              </a:tr>
              <a:tr h="536869">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2863120359"/>
                  </a:ext>
                </a:extLst>
              </a:tr>
              <a:tr h="536869">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440436369"/>
                  </a:ext>
                </a:extLst>
              </a:tr>
              <a:tr h="536869">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38923758"/>
                  </a:ext>
                </a:extLst>
              </a:tr>
              <a:tr h="536869">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3467282125"/>
                  </a:ext>
                </a:extLst>
              </a:tr>
              <a:tr h="536869">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966170195"/>
                  </a:ext>
                </a:extLst>
              </a:tr>
              <a:tr h="536869">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546907822"/>
                  </a:ext>
                </a:extLst>
              </a:tr>
            </a:tbl>
          </a:graphicData>
        </a:graphic>
      </p:graphicFrame>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4388" y="698219"/>
            <a:ext cx="522871" cy="544657"/>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3813" y="1239535"/>
            <a:ext cx="522871" cy="544657"/>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8523" y="1775260"/>
            <a:ext cx="522871" cy="544657"/>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1275" y="2334489"/>
            <a:ext cx="522871" cy="544657"/>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9175" y="2865472"/>
            <a:ext cx="522871" cy="544657"/>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8523" y="3377627"/>
            <a:ext cx="522871" cy="544657"/>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3812" y="3938275"/>
            <a:ext cx="522871" cy="544657"/>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8523" y="4486273"/>
            <a:ext cx="522871" cy="544657"/>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8523" y="5030930"/>
            <a:ext cx="522871" cy="544657"/>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3810" y="5539224"/>
            <a:ext cx="522871" cy="544657"/>
          </a:xfrm>
          <a:prstGeom prst="rect">
            <a:avLst/>
          </a:prstGeom>
        </p:spPr>
      </p:pic>
      <p:pic>
        <p:nvPicPr>
          <p:cNvPr id="50" name="Picture 49"/>
          <p:cNvPicPr>
            <a:picLocks noChangeAspect="1"/>
          </p:cNvPicPr>
          <p:nvPr/>
        </p:nvPicPr>
        <p:blipFill>
          <a:blip r:embed="rId4">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379705" y="1784192"/>
            <a:ext cx="1157244" cy="3045753"/>
          </a:xfrm>
          <a:prstGeom prst="rect">
            <a:avLst/>
          </a:prstGeom>
        </p:spPr>
      </p:pic>
      <p:pic>
        <p:nvPicPr>
          <p:cNvPr id="51" name="Picture 50"/>
          <p:cNvPicPr>
            <a:picLocks noChangeAspect="1"/>
          </p:cNvPicPr>
          <p:nvPr/>
        </p:nvPicPr>
        <p:blipFill rotWithShape="1">
          <a:blip r:embed="rId5">
            <a:clrChange>
              <a:clrFrom>
                <a:srgbClr val="FCFAFB"/>
              </a:clrFrom>
              <a:clrTo>
                <a:srgbClr val="FCFAFB">
                  <a:alpha val="0"/>
                </a:srgbClr>
              </a:clrTo>
            </a:clrChange>
            <a:extLst>
              <a:ext uri="{28A0092B-C50C-407E-A947-70E740481C1C}">
                <a14:useLocalDpi xmlns:a14="http://schemas.microsoft.com/office/drawing/2010/main" val="0"/>
              </a:ext>
            </a:extLst>
          </a:blip>
          <a:srcRect l="39336" t="36033" r="42133"/>
          <a:stretch/>
        </p:blipFill>
        <p:spPr>
          <a:xfrm>
            <a:off x="1977316" y="2032312"/>
            <a:ext cx="1476789" cy="2867386"/>
          </a:xfrm>
          <a:prstGeom prst="rect">
            <a:avLst/>
          </a:prstGeom>
        </p:spPr>
      </p:pic>
      <p:sp>
        <p:nvSpPr>
          <p:cNvPr id="52" name="TextBox 51"/>
          <p:cNvSpPr txBox="1"/>
          <p:nvPr/>
        </p:nvSpPr>
        <p:spPr>
          <a:xfrm>
            <a:off x="4407790" y="758634"/>
            <a:ext cx="40092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 studies a lot at home.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p:cNvSpPr txBox="1"/>
          <p:nvPr/>
        </p:nvSpPr>
        <p:spPr>
          <a:xfrm>
            <a:off x="4409145" y="1295970"/>
            <a:ext cx="40092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 studies history.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p:cNvSpPr txBox="1"/>
          <p:nvPr/>
        </p:nvSpPr>
        <p:spPr>
          <a:xfrm>
            <a:off x="4424508" y="1799141"/>
            <a:ext cx="5475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 speaks Spanish with Mr. Lopez.</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p:cNvSpPr txBox="1"/>
          <p:nvPr/>
        </p:nvSpPr>
        <p:spPr>
          <a:xfrm>
            <a:off x="4392310" y="2319917"/>
            <a:ext cx="5475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 doesn’t speak English.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p:cNvSpPr txBox="1"/>
          <p:nvPr/>
        </p:nvSpPr>
        <p:spPr>
          <a:xfrm>
            <a:off x="4407790" y="2857253"/>
            <a:ext cx="5475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 doesn’t have (male) friends.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p:cNvSpPr txBox="1"/>
          <p:nvPr/>
        </p:nvSpPr>
        <p:spPr>
          <a:xfrm>
            <a:off x="4424508" y="3410129"/>
            <a:ext cx="5475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 has questions in class.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p:cNvSpPr txBox="1"/>
          <p:nvPr/>
        </p:nvSpPr>
        <p:spPr>
          <a:xfrm>
            <a:off x="4424508" y="3960383"/>
            <a:ext cx="5475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 listens to music.</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p:cNvSpPr txBox="1"/>
          <p:nvPr/>
        </p:nvSpPr>
        <p:spPr>
          <a:xfrm>
            <a:off x="4424508" y="4468241"/>
            <a:ext cx="5475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 listens in class.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p:cNvSpPr txBox="1"/>
          <p:nvPr/>
        </p:nvSpPr>
        <p:spPr>
          <a:xfrm>
            <a:off x="4424508" y="5022534"/>
            <a:ext cx="5475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 doesn’t walk much.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p:cNvSpPr txBox="1"/>
          <p:nvPr/>
        </p:nvSpPr>
        <p:spPr>
          <a:xfrm>
            <a:off x="4424508" y="5539224"/>
            <a:ext cx="5475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He walks with (male) friends.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p:cNvSpPr txBox="1"/>
          <p:nvPr/>
        </p:nvSpPr>
        <p:spPr>
          <a:xfrm>
            <a:off x="9225" y="112705"/>
            <a:ext cx="424757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Escribir 1-10.</a:t>
            </a:r>
            <a:endPar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Rounded Rectangle 62"/>
          <p:cNvSpPr/>
          <p:nvPr/>
        </p:nvSpPr>
        <p:spPr>
          <a:xfrm>
            <a:off x="38801" y="6000889"/>
            <a:ext cx="1352986" cy="376158"/>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4" name="Action Button: Custom 63">
            <a:hlinkClick r:id="" action="ppaction://noaction" highlightClick="1">
              <a:snd r:embed="rId6" name="estudia mucho en casa.wav"/>
            </a:hlinkClick>
          </p:cNvPr>
          <p:cNvSpPr/>
          <p:nvPr/>
        </p:nvSpPr>
        <p:spPr>
          <a:xfrm>
            <a:off x="3891097" y="82465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5" name="Action Button: Custom 64">
            <a:hlinkClick r:id="" action="ppaction://noaction" highlightClick="1">
              <a:snd r:embed="rId7" name="no estudia historia.wav"/>
            </a:hlinkClick>
          </p:cNvPr>
          <p:cNvSpPr/>
          <p:nvPr/>
        </p:nvSpPr>
        <p:spPr>
          <a:xfrm>
            <a:off x="3891096" y="137700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66" name="Action Button: Custom 65">
            <a:hlinkClick r:id="" action="ppaction://noaction" highlightClick="1">
              <a:snd r:embed="rId8" name="habla espanol con senor lopez.wav"/>
            </a:hlinkClick>
          </p:cNvPr>
          <p:cNvSpPr/>
          <p:nvPr/>
        </p:nvSpPr>
        <p:spPr>
          <a:xfrm>
            <a:off x="3875731" y="188166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67" name="Action Button: Custom 66">
            <a:hlinkClick r:id="" action="ppaction://noaction" highlightClick="1">
              <a:snd r:embed="rId9" name="no habla inglés.wav"/>
            </a:hlinkClick>
          </p:cNvPr>
          <p:cNvSpPr/>
          <p:nvPr/>
        </p:nvSpPr>
        <p:spPr>
          <a:xfrm>
            <a:off x="3875731" y="243387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68" name="Action Button: Custom 67">
            <a:hlinkClick r:id="" action="ppaction://noaction" highlightClick="1">
              <a:snd r:embed="rId10" name="tiene amigos.wav"/>
            </a:hlinkClick>
          </p:cNvPr>
          <p:cNvSpPr/>
          <p:nvPr/>
        </p:nvSpPr>
        <p:spPr>
          <a:xfrm>
            <a:off x="3862570" y="295190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69" name="Action Button: Custom 68">
            <a:hlinkClick r:id="" action="ppaction://noaction" highlightClick="1">
              <a:snd r:embed="rId11" name="tiene preguntas en clase.wav"/>
            </a:hlinkClick>
          </p:cNvPr>
          <p:cNvSpPr/>
          <p:nvPr/>
        </p:nvSpPr>
        <p:spPr>
          <a:xfrm>
            <a:off x="3862570" y="3482704"/>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70" name="Action Button: Custom 69">
            <a:hlinkClick r:id="" action="ppaction://noaction" highlightClick="1">
              <a:snd r:embed="rId12" name="no escucha música.wav"/>
            </a:hlinkClick>
          </p:cNvPr>
          <p:cNvSpPr/>
          <p:nvPr/>
        </p:nvSpPr>
        <p:spPr>
          <a:xfrm>
            <a:off x="3862570" y="400073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71" name="Action Button: Custom 70">
            <a:hlinkClick r:id="" action="ppaction://noaction" highlightClick="1">
              <a:snd r:embed="rId13" name="escucha en clase.wav"/>
            </a:hlinkClick>
          </p:cNvPr>
          <p:cNvSpPr/>
          <p:nvPr/>
        </p:nvSpPr>
        <p:spPr>
          <a:xfrm>
            <a:off x="3862570" y="454884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72" name="Action Button: Custom 71">
            <a:hlinkClick r:id="" action="ppaction://noaction" highlightClick="1">
              <a:snd r:embed="rId14" name="no camina mucho.wav"/>
            </a:hlinkClick>
          </p:cNvPr>
          <p:cNvSpPr/>
          <p:nvPr/>
        </p:nvSpPr>
        <p:spPr>
          <a:xfrm>
            <a:off x="3862570" y="509694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73" name="Action Button: Custom 72">
            <a:hlinkClick r:id="" action="ppaction://noaction" highlightClick="1">
              <a:snd r:embed="rId15" name="no camina con amigos.wav"/>
            </a:hlinkClick>
          </p:cNvPr>
          <p:cNvSpPr/>
          <p:nvPr/>
        </p:nvSpPr>
        <p:spPr>
          <a:xfrm>
            <a:off x="3875731" y="562774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Tree>
    <p:extLst>
      <p:ext uri="{BB962C8B-B14F-4D97-AF65-F5344CB8AC3E}">
        <p14:creationId xmlns:p14="http://schemas.microsoft.com/office/powerpoint/2010/main" val="124148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2" grpId="0"/>
      <p:bldP spid="53" grpId="0"/>
      <p:bldP spid="54" grpId="0"/>
      <p:bldP spid="55" grpId="0"/>
      <p:bldP spid="56" grpId="0"/>
      <p:bldP spid="57" grpId="0"/>
      <p:bldP spid="58" grpId="0"/>
      <p:bldP spid="59" grpId="0"/>
      <p:bldP spid="60" grpId="0"/>
      <p:bldP spid="61" grpId="0"/>
      <p:bldP spid="62" grpId="0"/>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341" y="34294"/>
            <a:ext cx="5509846" cy="793552"/>
          </a:xfrm>
        </p:spPr>
        <p:txBody>
          <a:bodyPr>
            <a:normAutofit/>
          </a:bodyPr>
          <a:lstStyle/>
          <a:p>
            <a:r>
              <a:rPr lang="en-GB" sz="4000" b="1" dirty="0" smtClean="0"/>
              <a:t>¡Escucha y habla!</a:t>
            </a:r>
            <a:endParaRPr lang="en-GB" sz="4000" b="1" dirty="0"/>
          </a:p>
        </p:txBody>
      </p:sp>
      <p:sp>
        <p:nvSpPr>
          <p:cNvPr id="5" name="Rounded Rectangle 4"/>
          <p:cNvSpPr/>
          <p:nvPr/>
        </p:nvSpPr>
        <p:spPr>
          <a:xfrm>
            <a:off x="9567333" y="5926469"/>
            <a:ext cx="2547549" cy="400919"/>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hablar / 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itle 1"/>
          <p:cNvSpPr txBox="1">
            <a:spLocks/>
          </p:cNvSpPr>
          <p:nvPr/>
        </p:nvSpPr>
        <p:spPr>
          <a:xfrm>
            <a:off x="257908" y="698744"/>
            <a:ext cx="110665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1"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Student A: </a:t>
            </a:r>
            <a:r>
              <a:rPr kumimoji="0" lang="en-GB" sz="36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Ask your partner questions using the prompts. Then complete your grid.</a:t>
            </a:r>
            <a:endPar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9" name="Title 1"/>
          <p:cNvSpPr txBox="1">
            <a:spLocks/>
          </p:cNvSpPr>
          <p:nvPr/>
        </p:nvSpPr>
        <p:spPr>
          <a:xfrm>
            <a:off x="168664" y="42540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Swap roles afterwards. </a:t>
            </a:r>
            <a:endPar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10" name="Title 1"/>
          <p:cNvSpPr txBox="1">
            <a:spLocks/>
          </p:cNvSpPr>
          <p:nvPr/>
        </p:nvSpPr>
        <p:spPr>
          <a:xfrm>
            <a:off x="168664" y="28686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1"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Student B: </a:t>
            </a:r>
            <a:r>
              <a:rPr kumimoji="0" lang="en-GB" sz="36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Answer your partner’s questions.</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3" name="Oval Callout 2"/>
          <p:cNvSpPr/>
          <p:nvPr/>
        </p:nvSpPr>
        <p:spPr>
          <a:xfrm>
            <a:off x="7161880" y="1877260"/>
            <a:ext cx="4747846" cy="1263523"/>
          </a:xfrm>
          <a:prstGeom prst="wedgeEllipseCallout">
            <a:avLst>
              <a:gd name="adj1" fmla="val -59036"/>
              <a:gd name="adj2" fmla="val -5301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“¿Escuchas en </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clase</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Oval Callout 11"/>
          <p:cNvSpPr/>
          <p:nvPr/>
        </p:nvSpPr>
        <p:spPr>
          <a:xfrm>
            <a:off x="4220306" y="5063865"/>
            <a:ext cx="4953002" cy="1263523"/>
          </a:xfrm>
          <a:prstGeom prst="wedgeEllipseCallout">
            <a:avLst>
              <a:gd name="adj1" fmla="val -16247"/>
              <a:gd name="adj2" fmla="val -11285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scucho</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en </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clase</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Oval Callout 12"/>
          <p:cNvSpPr/>
          <p:nvPr/>
        </p:nvSpPr>
        <p:spPr>
          <a:xfrm>
            <a:off x="7175414" y="3820231"/>
            <a:ext cx="4953002" cy="1441788"/>
          </a:xfrm>
          <a:prstGeom prst="wedgeEllipseCallout">
            <a:avLst>
              <a:gd name="adj1" fmla="val -59206"/>
              <a:gd name="adj2" fmla="val -5022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“No </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escucho</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en </a:t>
            </a:r>
            <a:r>
              <a:rPr kumimoji="0" lang="en-GB" sz="22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clase</a:t>
            </a:r>
            <a:r>
              <a:rPr kumimoji="0" lang="en-GB" sz="2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 name="Rounded Rectangular Callout 3"/>
          <p:cNvSpPr/>
          <p:nvPr/>
        </p:nvSpPr>
        <p:spPr>
          <a:xfrm>
            <a:off x="376866" y="1541616"/>
            <a:ext cx="5559552" cy="2594371"/>
          </a:xfrm>
          <a:prstGeom prst="wedgeRoundRectCallou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Play this as the ‘yes/no’ game. Answer </a:t>
            </a:r>
            <a:r>
              <a:rPr kumimoji="0" lang="en-GB" sz="2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without </a:t>
            </a:r>
            <a:r>
              <a:rPr kumimoji="0" lang="en-GB" sz="2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saying ‘</a:t>
            </a:r>
            <a:r>
              <a:rPr kumimoji="0" lang="en-GB" sz="2800" b="0"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sí</a:t>
            </a:r>
            <a:r>
              <a:rPr kumimoji="0" lang="en-GB" sz="2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 or ‘no’. If you forget, your partner gets a point!</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0255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3" grpId="0" animBg="1"/>
      <p:bldP spid="12" grpId="0" animBg="1"/>
      <p:bldP spid="1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143" y="4209386"/>
            <a:ext cx="120468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mean ‘you’ (singular), remove –ar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from the infinitive and add </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–as</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883300" y="1835098"/>
            <a:ext cx="118714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Compare: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TextBox 14"/>
          <p:cNvSpPr txBox="1"/>
          <p:nvPr/>
        </p:nvSpPr>
        <p:spPr>
          <a:xfrm>
            <a:off x="892256" y="3077332"/>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Lleg</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as</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temprano.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TextBox 15"/>
          <p:cNvSpPr txBox="1"/>
          <p:nvPr/>
        </p:nvSpPr>
        <p:spPr>
          <a:xfrm>
            <a:off x="5104410" y="3074112"/>
            <a:ext cx="56817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You</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arrive early.</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TextBox 16"/>
          <p:cNvSpPr txBox="1"/>
          <p:nvPr/>
        </p:nvSpPr>
        <p:spPr>
          <a:xfrm>
            <a:off x="892256" y="2404188"/>
            <a:ext cx="38517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Lleg</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o</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temprano.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TextBox 17"/>
          <p:cNvSpPr txBox="1"/>
          <p:nvPr/>
        </p:nvSpPr>
        <p:spPr>
          <a:xfrm>
            <a:off x="5095454" y="2407811"/>
            <a:ext cx="4400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arrive early.</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TextBox 18"/>
          <p:cNvSpPr txBox="1"/>
          <p:nvPr/>
        </p:nvSpPr>
        <p:spPr>
          <a:xfrm>
            <a:off x="883300" y="4882530"/>
            <a:ext cx="20204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TextBox 19"/>
          <p:cNvSpPr txBox="1"/>
          <p:nvPr/>
        </p:nvSpPr>
        <p:spPr>
          <a:xfrm>
            <a:off x="5095454" y="4920199"/>
            <a:ext cx="56817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as</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cxnSp>
        <p:nvCxnSpPr>
          <p:cNvPr id="12" name="Straight Arrow Connector 11"/>
          <p:cNvCxnSpPr/>
          <p:nvPr/>
        </p:nvCxnSpPr>
        <p:spPr>
          <a:xfrm>
            <a:off x="3268351" y="5204864"/>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92257" y="5497491"/>
            <a:ext cx="17951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hablar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TextBox 21"/>
          <p:cNvSpPr txBox="1"/>
          <p:nvPr/>
        </p:nvSpPr>
        <p:spPr>
          <a:xfrm>
            <a:off x="5104410" y="5535160"/>
            <a:ext cx="56817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habl</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as</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cxnSp>
        <p:nvCxnSpPr>
          <p:cNvPr id="23" name="Straight Arrow Connector 22"/>
          <p:cNvCxnSpPr/>
          <p:nvPr/>
        </p:nvCxnSpPr>
        <p:spPr>
          <a:xfrm>
            <a:off x="3277307" y="5819825"/>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48668" y="4943254"/>
            <a:ext cx="43666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 name="Rectangle 23"/>
          <p:cNvSpPr/>
          <p:nvPr/>
        </p:nvSpPr>
        <p:spPr>
          <a:xfrm>
            <a:off x="1754593" y="5471354"/>
            <a:ext cx="43666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TextBox 24"/>
          <p:cNvSpPr txBox="1"/>
          <p:nvPr/>
        </p:nvSpPr>
        <p:spPr>
          <a:xfrm>
            <a:off x="145143" y="1279076"/>
            <a:ext cx="121674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Verb endings change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depending on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who the verb refers to.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34"/>
            <a:ext cx="7258756" cy="867128"/>
          </a:xfrm>
          <a:prstGeom prst="rect">
            <a:avLst/>
          </a:prstGeom>
        </p:spPr>
      </p:pic>
      <p:sp>
        <p:nvSpPr>
          <p:cNvPr id="28" name="Title 1"/>
          <p:cNvSpPr txBox="1">
            <a:spLocks/>
          </p:cNvSpPr>
          <p:nvPr/>
        </p:nvSpPr>
        <p:spPr>
          <a:xfrm>
            <a:off x="0" y="204334"/>
            <a:ext cx="6860392" cy="798797"/>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Saying what ‘I’ do and what ‘you’ do</a:t>
            </a:r>
            <a:endParaRPr kumimoji="0" lang="en-GB"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-ar verbs –1</a:t>
            </a:r>
            <a:r>
              <a:rPr kumimoji="0" lang="en-GB" sz="2400" b="0" i="0" u="none" strike="noStrike" kern="1200" cap="none" spc="0" normalizeH="0" baseline="30000" noProof="0" dirty="0" smtClean="0">
                <a:ln>
                  <a:noFill/>
                </a:ln>
                <a:solidFill>
                  <a:prstClr val="white"/>
                </a:solidFill>
                <a:effectLst/>
                <a:uLnTx/>
                <a:uFillTx/>
                <a:latin typeface="Century Gothic" panose="020B0502020202020204" pitchFamily="34" charset="0"/>
                <a:ea typeface="+mj-ea"/>
                <a:cs typeface="+mj-cs"/>
              </a:rPr>
              <a:t>st</a:t>
            </a:r>
            <a:r>
              <a:rPr kumimoji="0" lang="en-GB"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and 2</a:t>
            </a:r>
            <a:r>
              <a:rPr kumimoji="0" lang="en-GB" sz="2400" b="0" i="0" u="none" strike="noStrike" kern="1200" cap="none" spc="0" normalizeH="0" baseline="30000" noProof="0" dirty="0" smtClean="0">
                <a:ln>
                  <a:noFill/>
                </a:ln>
                <a:solidFill>
                  <a:prstClr val="white"/>
                </a:solidFill>
                <a:effectLst/>
                <a:uLnTx/>
                <a:uFillTx/>
                <a:latin typeface="Century Gothic" panose="020B0502020202020204" pitchFamily="34" charset="0"/>
                <a:ea typeface="+mj-ea"/>
                <a:cs typeface="+mj-cs"/>
              </a:rPr>
              <a:t>nd</a:t>
            </a:r>
            <a:r>
              <a:rPr kumimoji="0" lang="en-GB"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person singular</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228336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P spid="17" grpId="0"/>
      <p:bldP spid="18" grpId="0"/>
      <p:bldP spid="19" grpId="0"/>
      <p:bldP spid="20" grpId="0"/>
      <p:bldP spid="21" grpId="0"/>
      <p:bldP spid="22" grpId="0"/>
      <p:bldP spid="13" grpId="0" animBg="1"/>
      <p:bldP spid="24"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737"/>
            <a:ext cx="6649156" cy="867128"/>
          </a:xfrm>
          <a:prstGeom prst="rect">
            <a:avLst/>
          </a:prstGeom>
        </p:spPr>
      </p:pic>
      <p:sp>
        <p:nvSpPr>
          <p:cNvPr id="5" name="Title 1"/>
          <p:cNvSpPr txBox="1">
            <a:spLocks/>
          </p:cNvSpPr>
          <p:nvPr/>
        </p:nvSpPr>
        <p:spPr>
          <a:xfrm>
            <a:off x="0" y="344705"/>
            <a:ext cx="648458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Yes/no questions</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6" name="TextBox 5"/>
          <p:cNvSpPr txBox="1"/>
          <p:nvPr/>
        </p:nvSpPr>
        <p:spPr>
          <a:xfrm>
            <a:off x="396279" y="1335688"/>
            <a:ext cx="1074198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In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Spanish, change a statement into a question by raising your voice at the end:</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3" name="TextBox 12"/>
          <p:cNvSpPr txBox="1"/>
          <p:nvPr/>
        </p:nvSpPr>
        <p:spPr>
          <a:xfrm>
            <a:off x="587424" y="3024633"/>
            <a:ext cx="2425749" cy="584775"/>
          </a:xfrm>
          <a:prstGeom prst="rect">
            <a:avLst/>
          </a:prstGeom>
          <a:solidFill>
            <a:srgbClr val="115076"/>
          </a:solidFill>
          <a:ln w="28575">
            <a:solidFill>
              <a:srgbClr val="E25B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t>
            </a:r>
            <a:r>
              <a:rPr kumimoji="0" lang="en-GB" sz="32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tatement</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TextBox 14"/>
          <p:cNvSpPr txBox="1"/>
          <p:nvPr/>
        </p:nvSpPr>
        <p:spPr>
          <a:xfrm>
            <a:off x="3543456" y="2996814"/>
            <a:ext cx="42289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Compras</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zapatos.</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7" name="TextBox 16"/>
          <p:cNvSpPr txBox="1"/>
          <p:nvPr/>
        </p:nvSpPr>
        <p:spPr>
          <a:xfrm>
            <a:off x="7557551" y="2990380"/>
            <a:ext cx="390631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You buy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shoes.</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8" name="TextBox 17"/>
          <p:cNvSpPr txBox="1"/>
          <p:nvPr/>
        </p:nvSpPr>
        <p:spPr>
          <a:xfrm>
            <a:off x="587424" y="4488834"/>
            <a:ext cx="2425749" cy="584775"/>
          </a:xfrm>
          <a:prstGeom prst="rect">
            <a:avLst/>
          </a:prstGeom>
          <a:solidFill>
            <a:srgbClr val="115076"/>
          </a:solidFill>
          <a:ln w="28575">
            <a:solidFill>
              <a:srgbClr val="E25B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Question</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TextBox 22"/>
          <p:cNvSpPr txBox="1"/>
          <p:nvPr/>
        </p:nvSpPr>
        <p:spPr>
          <a:xfrm>
            <a:off x="3479526" y="4465467"/>
            <a:ext cx="429287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r>
              <a:rPr kumimoji="0" lang="en-GB" sz="32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Compras</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zapatos</a:t>
            </a:r>
            <a:r>
              <a:rPr kumimoji="0" lang="en-GB" sz="32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4" name="TextBox 23"/>
          <p:cNvSpPr txBox="1"/>
          <p:nvPr/>
        </p:nvSpPr>
        <p:spPr>
          <a:xfrm>
            <a:off x="7885108" y="4419301"/>
            <a:ext cx="390631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Do you buy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shoes?</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5832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5" grpId="0"/>
      <p:bldP spid="17" grpId="0"/>
      <p:bldP spid="18"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0"/>
            <a:ext cx="2454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Response grids</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31" name="Table 30"/>
          <p:cNvGraphicFramePr>
            <a:graphicFrameLocks noGrp="1"/>
          </p:cNvGraphicFramePr>
          <p:nvPr>
            <p:extLst/>
          </p:nvPr>
        </p:nvGraphicFramePr>
        <p:xfrm>
          <a:off x="865748" y="698732"/>
          <a:ext cx="7900533" cy="5084578"/>
        </p:xfrm>
        <a:graphic>
          <a:graphicData uri="http://schemas.openxmlformats.org/drawingml/2006/table">
            <a:tbl>
              <a:tblPr firstRow="1" bandRow="1">
                <a:tableStyleId>{8A107856-5554-42FB-B03E-39F5DBC370BA}</a:tableStyleId>
              </a:tblPr>
              <a:tblGrid>
                <a:gridCol w="5653585">
                  <a:extLst>
                    <a:ext uri="{9D8B030D-6E8A-4147-A177-3AD203B41FA5}">
                      <a16:colId xmlns:a16="http://schemas.microsoft.com/office/drawing/2014/main" val="2851653297"/>
                    </a:ext>
                  </a:extLst>
                </a:gridCol>
                <a:gridCol w="1256349">
                  <a:extLst>
                    <a:ext uri="{9D8B030D-6E8A-4147-A177-3AD203B41FA5}">
                      <a16:colId xmlns:a16="http://schemas.microsoft.com/office/drawing/2014/main" val="1680511109"/>
                    </a:ext>
                  </a:extLst>
                </a:gridCol>
                <a:gridCol w="990599">
                  <a:extLst>
                    <a:ext uri="{9D8B030D-6E8A-4147-A177-3AD203B41FA5}">
                      <a16:colId xmlns:a16="http://schemas.microsoft.com/office/drawing/2014/main" val="2263217271"/>
                    </a:ext>
                  </a:extLst>
                </a:gridCol>
              </a:tblGrid>
              <a:tr h="543538">
                <a:tc>
                  <a:txBody>
                    <a:bodyPr/>
                    <a:lstStyle/>
                    <a:p>
                      <a:pPr algn="l"/>
                      <a:r>
                        <a:rPr lang="en-GB" sz="2600" b="1" dirty="0" smtClean="0">
                          <a:solidFill>
                            <a:srgbClr val="002060"/>
                          </a:solidFill>
                          <a:latin typeface="Century Gothic" panose="020B0502020202020204" pitchFamily="34" charset="0"/>
                        </a:rPr>
                        <a:t>Does your partner…</a:t>
                      </a:r>
                      <a:endParaRPr lang="en-GB" sz="2600" b="1" dirty="0">
                        <a:solidFill>
                          <a:srgbClr val="002060"/>
                        </a:solidFill>
                        <a:latin typeface="Century Gothic" panose="020B0502020202020204" pitchFamily="34" charset="0"/>
                      </a:endParaRPr>
                    </a:p>
                  </a:txBody>
                  <a:tcPr anchor="ctr"/>
                </a:tc>
                <a:tc>
                  <a:txBody>
                    <a:bodyPr/>
                    <a:lstStyle/>
                    <a:p>
                      <a:pPr algn="ctr"/>
                      <a:endParaRPr lang="en-GB" sz="2600" b="1" dirty="0">
                        <a:solidFill>
                          <a:srgbClr val="002060"/>
                        </a:solidFill>
                        <a:latin typeface="Century Gothic" panose="020B0502020202020204" pitchFamily="34" charset="0"/>
                      </a:endParaRPr>
                    </a:p>
                  </a:txBody>
                  <a:tcPr anchor="ctr"/>
                </a:tc>
                <a:tc>
                  <a:txBody>
                    <a:bodyPr/>
                    <a:lstStyle/>
                    <a:p>
                      <a:pPr algn="ctr"/>
                      <a:endParaRPr lang="en-GB" sz="26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054535450"/>
                  </a:ext>
                </a:extLst>
              </a:tr>
              <a:tr h="562266">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3507444990"/>
                  </a:ext>
                </a:extLst>
              </a:tr>
              <a:tr h="562266">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855811971"/>
                  </a:ext>
                </a:extLst>
              </a:tr>
              <a:tr h="562266">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4065783592"/>
                  </a:ext>
                </a:extLst>
              </a:tr>
              <a:tr h="562266">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1536364961"/>
                  </a:ext>
                </a:extLst>
              </a:tr>
              <a:tr h="605178">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2863120359"/>
                  </a:ext>
                </a:extLst>
              </a:tr>
              <a:tr h="562266">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440436369"/>
                  </a:ext>
                </a:extLst>
              </a:tr>
              <a:tr h="562266">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038923758"/>
                  </a:ext>
                </a:extLst>
              </a:tr>
              <a:tr h="562266">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3467282125"/>
                  </a:ext>
                </a:extLst>
              </a:tr>
            </a:tbl>
          </a:graphicData>
        </a:graphic>
      </p:graphicFrame>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6254" y="1235349"/>
            <a:ext cx="522871" cy="544657"/>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149" y="1780006"/>
            <a:ext cx="522871" cy="544657"/>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569" y="2350563"/>
            <a:ext cx="522871" cy="544657"/>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2804" y="2947235"/>
            <a:ext cx="522871" cy="544657"/>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2804" y="3549732"/>
            <a:ext cx="522871" cy="544657"/>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4201" y="4050876"/>
            <a:ext cx="522871" cy="544657"/>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094" y="4601855"/>
            <a:ext cx="522871" cy="544657"/>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2805" y="5177746"/>
            <a:ext cx="522871" cy="544657"/>
          </a:xfrm>
          <a:prstGeom prst="rect">
            <a:avLst/>
          </a:prstGeom>
        </p:spPr>
      </p:pic>
      <p:sp>
        <p:nvSpPr>
          <p:cNvPr id="44" name="TextBox 43"/>
          <p:cNvSpPr txBox="1"/>
          <p:nvPr/>
        </p:nvSpPr>
        <p:spPr>
          <a:xfrm>
            <a:off x="982072" y="1299105"/>
            <a:ext cx="40092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study much?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p:cNvSpPr txBox="1"/>
          <p:nvPr/>
        </p:nvSpPr>
        <p:spPr>
          <a:xfrm>
            <a:off x="983427" y="1836441"/>
            <a:ext cx="40092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study history?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p:cNvSpPr txBox="1"/>
          <p:nvPr/>
        </p:nvSpPr>
        <p:spPr>
          <a:xfrm>
            <a:off x="998790" y="2423413"/>
            <a:ext cx="5475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speak English?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p:cNvSpPr txBox="1"/>
          <p:nvPr/>
        </p:nvSpPr>
        <p:spPr>
          <a:xfrm>
            <a:off x="978037" y="2964406"/>
            <a:ext cx="5475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speak with Mr López?</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p:cNvSpPr txBox="1"/>
          <p:nvPr/>
        </p:nvSpPr>
        <p:spPr>
          <a:xfrm>
            <a:off x="998790" y="3576073"/>
            <a:ext cx="5475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listen in class?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TextBox 48"/>
          <p:cNvSpPr txBox="1"/>
          <p:nvPr/>
        </p:nvSpPr>
        <p:spPr>
          <a:xfrm>
            <a:off x="949700" y="4092371"/>
            <a:ext cx="48262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listen to music?</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p:cNvSpPr txBox="1"/>
          <p:nvPr/>
        </p:nvSpPr>
        <p:spPr>
          <a:xfrm>
            <a:off x="978037" y="4658059"/>
            <a:ext cx="48262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walk much?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1" name="TextBox 50"/>
          <p:cNvSpPr txBox="1"/>
          <p:nvPr/>
        </p:nvSpPr>
        <p:spPr>
          <a:xfrm>
            <a:off x="873730" y="5228989"/>
            <a:ext cx="58045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walk with a (male) friend?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p:cNvSpPr txBox="1"/>
          <p:nvPr/>
        </p:nvSpPr>
        <p:spPr>
          <a:xfrm>
            <a:off x="6822804" y="203127"/>
            <a:ext cx="17530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Student 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p:cNvSpPr txBox="1"/>
          <p:nvPr/>
        </p:nvSpPr>
        <p:spPr>
          <a:xfrm>
            <a:off x="9928864" y="185144"/>
            <a:ext cx="2454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Student B</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14" name="Table 13"/>
          <p:cNvGraphicFramePr>
            <a:graphicFrameLocks noGrp="1"/>
          </p:cNvGraphicFramePr>
          <p:nvPr>
            <p:extLst/>
          </p:nvPr>
        </p:nvGraphicFramePr>
        <p:xfrm>
          <a:off x="9381588" y="665745"/>
          <a:ext cx="2450122" cy="5074654"/>
        </p:xfrm>
        <a:graphic>
          <a:graphicData uri="http://schemas.openxmlformats.org/drawingml/2006/table">
            <a:tbl>
              <a:tblPr firstRow="1" bandRow="1">
                <a:tableStyleId>{8A107856-5554-42FB-B03E-39F5DBC370BA}</a:tableStyleId>
              </a:tblPr>
              <a:tblGrid>
                <a:gridCol w="1459523">
                  <a:extLst>
                    <a:ext uri="{9D8B030D-6E8A-4147-A177-3AD203B41FA5}">
                      <a16:colId xmlns:a16="http://schemas.microsoft.com/office/drawing/2014/main" val="2690283769"/>
                    </a:ext>
                  </a:extLst>
                </a:gridCol>
                <a:gridCol w="990599">
                  <a:extLst>
                    <a:ext uri="{9D8B030D-6E8A-4147-A177-3AD203B41FA5}">
                      <a16:colId xmlns:a16="http://schemas.microsoft.com/office/drawing/2014/main" val="4238550676"/>
                    </a:ext>
                  </a:extLst>
                </a:gridCol>
              </a:tblGrid>
              <a:tr h="547094">
                <a:tc>
                  <a:txBody>
                    <a:bodyPr/>
                    <a:lstStyle/>
                    <a:p>
                      <a:pPr algn="ctr"/>
                      <a:endParaRPr lang="en-GB" sz="2600" b="1" dirty="0">
                        <a:solidFill>
                          <a:srgbClr val="002060"/>
                        </a:solidFill>
                        <a:latin typeface="Century Gothic" panose="020B0502020202020204" pitchFamily="34" charset="0"/>
                      </a:endParaRPr>
                    </a:p>
                  </a:txBody>
                  <a:tcPr anchor="ctr"/>
                </a:tc>
                <a:tc>
                  <a:txBody>
                    <a:bodyPr/>
                    <a:lstStyle/>
                    <a:p>
                      <a:pPr algn="ctr"/>
                      <a:endParaRPr lang="en-GB" sz="26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189815539"/>
                  </a:ext>
                </a:extLst>
              </a:tr>
              <a:tr h="565945">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408400331"/>
                  </a:ext>
                </a:extLst>
              </a:tr>
              <a:tr h="565945">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3262832585"/>
                  </a:ext>
                </a:extLst>
              </a:tr>
              <a:tr h="565945">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2932172929"/>
                  </a:ext>
                </a:extLst>
              </a:tr>
              <a:tr h="565945">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992896169"/>
                  </a:ext>
                </a:extLst>
              </a:tr>
              <a:tr h="565945">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343180709"/>
                  </a:ext>
                </a:extLst>
              </a:tr>
              <a:tr h="565945">
                <a:tc>
                  <a:txBody>
                    <a:bodyPr/>
                    <a:lstStyle/>
                    <a:p>
                      <a:endParaRPr lang="en-GB" dirty="0">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3122366608"/>
                  </a:ext>
                </a:extLst>
              </a:tr>
              <a:tr h="565945">
                <a:tc>
                  <a:txBody>
                    <a:bodyPr/>
                    <a:lstStyle/>
                    <a:p>
                      <a:endParaRPr lang="en-GB" dirty="0">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92644765"/>
                  </a:ext>
                </a:extLst>
              </a:tr>
              <a:tr h="565945">
                <a:tc>
                  <a:txBody>
                    <a:bodyPr/>
                    <a:lstStyle/>
                    <a:p>
                      <a:endParaRPr lang="en-GB">
                        <a:latin typeface="Century Gothic" panose="020B0502020202020204" pitchFamily="34" charset="0"/>
                      </a:endParaRPr>
                    </a:p>
                  </a:txBody>
                  <a:tcPr/>
                </a:tc>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896326446"/>
                  </a:ext>
                </a:extLst>
              </a:tr>
            </a:tbl>
          </a:graphicData>
        </a:graphic>
      </p:graphicFrame>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2221" y="1216113"/>
            <a:ext cx="522871" cy="544657"/>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281" y="1756758"/>
            <a:ext cx="522871" cy="544657"/>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659" y="2327863"/>
            <a:ext cx="522871" cy="544657"/>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659" y="2947236"/>
            <a:ext cx="522871" cy="544657"/>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5944" y="3482245"/>
            <a:ext cx="522871" cy="544657"/>
          </a:xfrm>
          <a:prstGeom prst="rect">
            <a:avLst/>
          </a:prstGeom>
        </p:spPr>
      </p:pic>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1499" y="4055549"/>
            <a:ext cx="522871" cy="544657"/>
          </a:xfrm>
          <a:prstGeom prst="rect">
            <a:avLst/>
          </a:prstGeom>
        </p:spPr>
      </p:pic>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281" y="4601854"/>
            <a:ext cx="522871" cy="544657"/>
          </a:xfrm>
          <a:prstGeom prst="rect">
            <a:avLst/>
          </a:prstGeom>
        </p:spPr>
      </p:pic>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281" y="5176806"/>
            <a:ext cx="522871" cy="544657"/>
          </a:xfrm>
          <a:prstGeom prst="rect">
            <a:avLst/>
          </a:prstGeom>
        </p:spPr>
      </p:pic>
      <p:pic>
        <p:nvPicPr>
          <p:cNvPr id="32" name="Picture 31" descr="http://www.clker.com/cliparts/7/c/5/6/11970917061177064412TzeenieWheenie_red_green_OK_not_OK_Icons.svg.med.png"/>
          <p:cNvPicPr/>
          <p:nvPr/>
        </p:nvPicPr>
        <p:blipFill rotWithShape="1">
          <a:blip r:embed="rId4" cstate="print">
            <a:extLst>
              <a:ext uri="{28A0092B-C50C-407E-A947-70E740481C1C}">
                <a14:useLocalDpi xmlns:a14="http://schemas.microsoft.com/office/drawing/2010/main" val="0"/>
              </a:ext>
            </a:extLst>
          </a:blip>
          <a:srcRect l="50868" t="-4269" r="-939"/>
          <a:stretch/>
        </p:blipFill>
        <p:spPr bwMode="auto">
          <a:xfrm>
            <a:off x="7984413" y="751633"/>
            <a:ext cx="537004" cy="430815"/>
          </a:xfrm>
          <a:prstGeom prst="rect">
            <a:avLst/>
          </a:prstGeom>
          <a:noFill/>
          <a:extLst/>
        </p:spPr>
      </p:pic>
      <p:pic>
        <p:nvPicPr>
          <p:cNvPr id="33" name="Picture 32" descr="http://www.clker.com/cliparts/7/c/5/6/11970917061177064412TzeenieWheenie_red_green_OK_not_OK_Icons.svg.med.png"/>
          <p:cNvPicPr/>
          <p:nvPr/>
        </p:nvPicPr>
        <p:blipFill rotWithShape="1">
          <a:blip r:embed="rId4" cstate="print">
            <a:extLst>
              <a:ext uri="{28A0092B-C50C-407E-A947-70E740481C1C}">
                <a14:useLocalDpi xmlns:a14="http://schemas.microsoft.com/office/drawing/2010/main" val="0"/>
              </a:ext>
            </a:extLst>
          </a:blip>
          <a:srcRect l="50868" t="-4269" r="-939"/>
          <a:stretch/>
        </p:blipFill>
        <p:spPr bwMode="auto">
          <a:xfrm>
            <a:off x="11110244" y="761633"/>
            <a:ext cx="537004" cy="430815"/>
          </a:xfrm>
          <a:prstGeom prst="rect">
            <a:avLst/>
          </a:prstGeom>
          <a:noFill/>
          <a:extLst/>
        </p:spPr>
      </p:pic>
      <p:pic>
        <p:nvPicPr>
          <p:cNvPr id="42" name="Picture 41" descr="http://www.clker.com/cliparts/7/c/5/6/11970917061177064412TzeenieWheenie_red_green_OK_not_OK_Icons.svg.med.png"/>
          <p:cNvPicPr/>
          <p:nvPr/>
        </p:nvPicPr>
        <p:blipFill rotWithShape="1">
          <a:blip r:embed="rId4" cstate="print">
            <a:extLst>
              <a:ext uri="{28A0092B-C50C-407E-A947-70E740481C1C}">
                <a14:useLocalDpi xmlns:a14="http://schemas.microsoft.com/office/drawing/2010/main" val="0"/>
              </a:ext>
            </a:extLst>
          </a:blip>
          <a:srcRect r="48656"/>
          <a:stretch/>
        </p:blipFill>
        <p:spPr bwMode="auto">
          <a:xfrm>
            <a:off x="6945768" y="732096"/>
            <a:ext cx="499520" cy="460352"/>
          </a:xfrm>
          <a:prstGeom prst="rect">
            <a:avLst/>
          </a:prstGeom>
          <a:noFill/>
          <a:extLst/>
        </p:spPr>
      </p:pic>
      <p:pic>
        <p:nvPicPr>
          <p:cNvPr id="43" name="Picture 42" descr="http://www.clker.com/cliparts/7/c/5/6/11970917061177064412TzeenieWheenie_red_green_OK_not_OK_Icons.svg.med.png"/>
          <p:cNvPicPr/>
          <p:nvPr/>
        </p:nvPicPr>
        <p:blipFill rotWithShape="1">
          <a:blip r:embed="rId4" cstate="print">
            <a:extLst>
              <a:ext uri="{28A0092B-C50C-407E-A947-70E740481C1C}">
                <a14:useLocalDpi xmlns:a14="http://schemas.microsoft.com/office/drawing/2010/main" val="0"/>
              </a:ext>
            </a:extLst>
          </a:blip>
          <a:srcRect r="48656"/>
          <a:stretch/>
        </p:blipFill>
        <p:spPr bwMode="auto">
          <a:xfrm>
            <a:off x="10011499" y="698461"/>
            <a:ext cx="499520" cy="460352"/>
          </a:xfrm>
          <a:prstGeom prst="rect">
            <a:avLst/>
          </a:prstGeom>
          <a:noFill/>
          <a:extLst/>
        </p:spPr>
      </p:pic>
      <p:sp>
        <p:nvSpPr>
          <p:cNvPr id="52" name="Rounded Rectangular Callout 51"/>
          <p:cNvSpPr/>
          <p:nvPr/>
        </p:nvSpPr>
        <p:spPr>
          <a:xfrm>
            <a:off x="371906" y="2454225"/>
            <a:ext cx="5559552" cy="2441490"/>
          </a:xfrm>
          <a:prstGeom prst="wedgeRoundRectCallou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Remember: Answer </a:t>
            </a:r>
            <a:r>
              <a:rPr kumimoji="0" lang="en-GB" sz="2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without </a:t>
            </a:r>
            <a:r>
              <a:rPr kumimoji="0" lang="en-GB" sz="2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saying ‘</a:t>
            </a:r>
            <a:r>
              <a:rPr kumimoji="0" lang="en-GB" sz="2800" b="0"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sí</a:t>
            </a:r>
            <a:r>
              <a:rPr kumimoji="0" lang="en-GB" sz="2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 or ‘no’. If you forget, your partner gets a point!</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6574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P spid="54" grpId="0"/>
      <p:bldP spid="55" grpId="0"/>
      <p:bldP spid="52" grpId="0" animBg="1"/>
      <p:bldP spid="52" grpId="1"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2583</Words>
  <Application>Microsoft Office PowerPoint</Application>
  <PresentationFormat>Widescreen</PresentationFormat>
  <Paragraphs>380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Tw Cen MT</vt:lpstr>
      <vt:lpstr>Wingdings</vt:lpstr>
      <vt:lpstr>1_Office Theme</vt:lpstr>
      <vt:lpstr>Saying what I and others don’t do:  Using the negative ‘no’</vt:lpstr>
      <vt:lpstr>PowerPoint Presentation</vt:lpstr>
      <vt:lpstr>PowerPoint Presentation</vt:lpstr>
      <vt:lpstr>PowerPoint Presentation</vt:lpstr>
      <vt:lpstr>PowerPoint Presentation</vt:lpstr>
      <vt:lpstr>¡Escucha y habla!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don’t do:  Using the negative ‘no’</dc:title>
  <dc:creator>Nicholas Avery</dc:creator>
  <cp:lastModifiedBy>Nicholas Avery</cp:lastModifiedBy>
  <cp:revision>1</cp:revision>
  <dcterms:created xsi:type="dcterms:W3CDTF">2019-10-18T15:02:34Z</dcterms:created>
  <dcterms:modified xsi:type="dcterms:W3CDTF">2019-10-18T15:03:30Z</dcterms:modified>
</cp:coreProperties>
</file>