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5146" autoAdjust="0"/>
  </p:normalViewPr>
  <p:slideViewPr>
    <p:cSldViewPr snapToGrid="0">
      <p:cViewPr varScale="1">
        <p:scale>
          <a:sx n="47" d="100"/>
          <a:sy n="47" d="100"/>
        </p:scale>
        <p:origin x="16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83295-3CFA-4D34-BF40-FED0567CB58E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2E3F9-0758-4331-B9AE-BA5FD18145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33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826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Click on the orange number next to each picture to hear the corresponding</a:t>
            </a:r>
            <a:r>
              <a:rPr lang="en-GB" baseline="0" dirty="0" smtClean="0"/>
              <a:t> word.</a:t>
            </a:r>
            <a:endParaRPr lang="en-GB" dirty="0" smtClean="0"/>
          </a:p>
          <a:p>
            <a:r>
              <a:rPr lang="en-GB" dirty="0" smtClean="0"/>
              <a:t>Learners then write</a:t>
            </a:r>
            <a:r>
              <a:rPr lang="en-GB" baseline="0" dirty="0" smtClean="0"/>
              <a:t> down the missing graphemes in the word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524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Variation: same task as on the last</a:t>
            </a:r>
            <a:r>
              <a:rPr lang="en-GB" baseline="0" dirty="0" smtClean="0"/>
              <a:t> slide, but students have to write the whole word.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579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Starter task to recap this week’s SSCs.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The</a:t>
            </a:r>
            <a:r>
              <a:rPr lang="en-GB" baseline="0" dirty="0" smtClean="0"/>
              <a:t> 3 SSCs lost the rest of their words! Students work in pairs to put the words back together. </a:t>
            </a:r>
          </a:p>
          <a:p>
            <a:endParaRPr lang="en-GB" dirty="0" smtClean="0"/>
          </a:p>
          <a:p>
            <a:r>
              <a:rPr lang="en-GB" dirty="0" smtClean="0"/>
              <a:t>Student A chooses an SSC and says it aloud to their partner CUE,</a:t>
            </a:r>
            <a:r>
              <a:rPr lang="en-GB" baseline="0" dirty="0" smtClean="0"/>
              <a:t> CUA or CUI. Student B has to listen and write that SSC, then complete it with a fragment in the middle.</a:t>
            </a:r>
          </a:p>
          <a:p>
            <a:r>
              <a:rPr lang="en-GB" baseline="0" dirty="0" smtClean="0"/>
              <a:t>Students then swap roles.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Then ask students to translate the words that they wrote (together each pair should be able to produce the six words in English)</a:t>
            </a:r>
          </a:p>
          <a:p>
            <a:endParaRPr lang="en-GB" baseline="0" dirty="0" smtClean="0"/>
          </a:p>
          <a:p>
            <a:r>
              <a:rPr lang="en-GB" baseline="0" dirty="0" smtClean="0"/>
              <a:t>Exclamation </a:t>
            </a:r>
            <a:r>
              <a:rPr lang="en-GB" baseline="0" dirty="0" smtClean="0"/>
              <a:t>marks were not included with ‘cui’ and ‘dado’ to avoid giving away the answer.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8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326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10/10/2019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0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10/10/2019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0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680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667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7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72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10/10/2019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3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10/10/2019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6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10/10/2019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0" y="-61459"/>
            <a:ext cx="1627856" cy="563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75200" cy="41783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088583" y="6572243"/>
            <a:ext cx="84346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sz="1100" b="1" u="sng" dirty="0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sz="11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6572241"/>
            <a:ext cx="84346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12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8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audio" Target="../media/audio7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8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audio" Target="../media/audio10.wav"/><Relationship Id="rId4" Type="http://schemas.openxmlformats.org/officeDocument/2006/relationships/audio" Target="../media/audio9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../media/audio2.wav"/><Relationship Id="rId3" Type="http://schemas.openxmlformats.org/officeDocument/2006/relationships/image" Target="../media/image5.png"/><Relationship Id="rId7" Type="http://schemas.openxmlformats.org/officeDocument/2006/relationships/audio" Target="../media/audio4.wav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audio" Target="../media/audio10.wav"/><Relationship Id="rId5" Type="http://schemas.openxmlformats.org/officeDocument/2006/relationships/image" Target="../media/image7.png"/><Relationship Id="rId10" Type="http://schemas.openxmlformats.org/officeDocument/2006/relationships/audio" Target="../media/audio7.wav"/><Relationship Id="rId4" Type="http://schemas.openxmlformats.org/officeDocument/2006/relationships/image" Target="../media/image6.png"/><Relationship Id="rId9" Type="http://schemas.openxmlformats.org/officeDocument/2006/relationships/audio" Target="../media/audio9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../media/audio2.wav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audio" Target="../media/audio10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audio" Target="../media/audio7.wav"/><Relationship Id="rId5" Type="http://schemas.openxmlformats.org/officeDocument/2006/relationships/image" Target="../media/image7.png"/><Relationship Id="rId10" Type="http://schemas.openxmlformats.org/officeDocument/2006/relationships/audio" Target="../media/audio9.wav"/><Relationship Id="rId4" Type="http://schemas.openxmlformats.org/officeDocument/2006/relationships/image" Target="../media/image6.png"/><Relationship Id="rId9" Type="http://schemas.openxmlformats.org/officeDocument/2006/relationships/audio" Target="../media/audio6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006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¡A pronunciar!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818" y="81390"/>
            <a:ext cx="933024" cy="933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00169" y="879560"/>
            <a:ext cx="2491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 + vowel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(CUE/CUA/CUI)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79323" y="1149673"/>
            <a:ext cx="4245839" cy="3985389"/>
          </a:xfrm>
          <a:prstGeom prst="roundRect">
            <a:avLst/>
          </a:prstGeom>
          <a:noFill/>
          <a:ln w="2222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TextBox 7">
            <a:hlinkClick r:id="" action="ppaction://noaction">
              <a:snd r:embed="rId3" name="CUERPO.wav"/>
            </a:hlinkClick>
          </p:cNvPr>
          <p:cNvSpPr txBox="1"/>
          <p:nvPr/>
        </p:nvSpPr>
        <p:spPr>
          <a:xfrm>
            <a:off x="3948694" y="2772228"/>
            <a:ext cx="3698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87D1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cue</a:t>
            </a:r>
            <a:r>
              <a:rPr kumimoji="0" lang="en-GB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rpo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hlinkClick r:id="" action="ppaction://noaction">
              <a:snd r:embed="rId2" name="CUE.wav"/>
            </a:hlinkClick>
          </p:cNvPr>
          <p:cNvSpPr txBox="1"/>
          <p:nvPr/>
        </p:nvSpPr>
        <p:spPr>
          <a:xfrm>
            <a:off x="37061" y="535226"/>
            <a:ext cx="29061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CUE</a:t>
            </a:r>
            <a:endParaRPr kumimoji="0" lang="en-GB" sz="96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" name="Picture 4" descr="http://www.clker.com/cliparts/7/e/a/9/11949845501937991943silhouette_male_2.svg.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575" y="1295059"/>
            <a:ext cx="993725" cy="369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hlinkClick r:id="" action="ppaction://noaction">
              <a:snd r:embed="rId5" name="ESCUELA.wav"/>
            </a:hlinkClick>
          </p:cNvPr>
          <p:cNvSpPr txBox="1"/>
          <p:nvPr/>
        </p:nvSpPr>
        <p:spPr>
          <a:xfrm>
            <a:off x="188109" y="3280059"/>
            <a:ext cx="3469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es</a:t>
            </a:r>
            <a:r>
              <a:rPr kumimoji="0" lang="en-GB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87D1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cue</a:t>
            </a:r>
            <a:r>
              <a:rPr kumimoji="0" lang="en-GB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la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7" name="Picture 8" descr="http://www.clker.com/cliparts/H/e/L/H/P/2/school-building-h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51" y="4385752"/>
            <a:ext cx="2928898" cy="149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59609" y="6438900"/>
            <a:ext cx="1471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Nick Avery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82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UERP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scue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SCUE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" action="ppaction://noaction">
              <a:snd r:embed="rId2" name="CUA.wav"/>
            </a:hlinkClick>
          </p:cNvPr>
          <p:cNvSpPr txBox="1"/>
          <p:nvPr/>
        </p:nvSpPr>
        <p:spPr>
          <a:xfrm>
            <a:off x="37061" y="535226"/>
            <a:ext cx="29061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CUA</a:t>
            </a:r>
            <a:endParaRPr kumimoji="0" lang="en-GB" sz="96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006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¡A pronunciar!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818" y="81390"/>
            <a:ext cx="933024" cy="933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00169" y="800168"/>
            <a:ext cx="2491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 + vowel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(CUE/CUA/CUI)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8" name="Picture 2" descr="http://www.clker.com/cliparts/Z/V/F/n/z/Q/blue-number-four-m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298" y="2918791"/>
            <a:ext cx="1508210" cy="15082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hlinkClick r:id="" action="ppaction://noaction">
              <a:snd r:embed="rId3" name="CUATRO.wav"/>
            </a:hlinkClick>
          </p:cNvPr>
          <p:cNvSpPr txBox="1"/>
          <p:nvPr/>
        </p:nvSpPr>
        <p:spPr>
          <a:xfrm>
            <a:off x="4196688" y="1658610"/>
            <a:ext cx="3084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>
                <a:ln>
                  <a:noFill/>
                </a:ln>
                <a:solidFill>
                  <a:srgbClr val="E87D1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cu</a:t>
            </a:r>
            <a:r>
              <a:rPr kumimoji="0" lang="es-CO" sz="6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a</a:t>
            </a:r>
            <a:r>
              <a:rPr kumimoji="0" lang="es-CO" sz="6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tro</a:t>
            </a:r>
          </a:p>
        </p:txBody>
      </p:sp>
      <p:pic>
        <p:nvPicPr>
          <p:cNvPr id="10" name="Picture 6" descr="http://www.clker.com/cliparts/e/f/c/6/1194984474799472689picture_frame_jakob_chao_.svg.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139" y="3855648"/>
            <a:ext cx="2805191" cy="221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hlinkClick r:id="" action="ppaction://noaction">
              <a:snd r:embed="rId4" name="CUADRO.wav"/>
            </a:hlinkClick>
          </p:cNvPr>
          <p:cNvSpPr txBox="1"/>
          <p:nvPr/>
        </p:nvSpPr>
        <p:spPr>
          <a:xfrm>
            <a:off x="8163617" y="2928127"/>
            <a:ext cx="3817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>
                <a:ln>
                  <a:noFill/>
                </a:ln>
                <a:solidFill>
                  <a:srgbClr val="E87D1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cu</a:t>
            </a:r>
            <a:r>
              <a:rPr kumimoji="0" lang="es-CO" sz="6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a</a:t>
            </a:r>
            <a:r>
              <a:rPr kumimoji="0" lang="es-CO" sz="6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dro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430484" y="1139573"/>
            <a:ext cx="4245839" cy="3985389"/>
          </a:xfrm>
          <a:prstGeom prst="roundRect">
            <a:avLst/>
          </a:prstGeom>
          <a:noFill/>
          <a:ln w="2222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59609" y="6438900"/>
            <a:ext cx="1471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Nick Avery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36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UA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UA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UA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UAD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UAD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" action="ppaction://noaction">
              <a:snd r:embed="rId3" name="CUI.wav"/>
            </a:hlinkClick>
          </p:cNvPr>
          <p:cNvSpPr txBox="1"/>
          <p:nvPr/>
        </p:nvSpPr>
        <p:spPr>
          <a:xfrm>
            <a:off x="37061" y="535226"/>
            <a:ext cx="29061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CUI</a:t>
            </a:r>
            <a:endParaRPr kumimoji="0" lang="en-GB" sz="96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006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¡A pronunciar!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818" y="81390"/>
            <a:ext cx="933024" cy="933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00169" y="798283"/>
            <a:ext cx="2491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 + vowel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(CUE/CUA/CUI)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62252" y="1147278"/>
            <a:ext cx="4465514" cy="3672345"/>
          </a:xfrm>
          <a:prstGeom prst="roundRect">
            <a:avLst/>
          </a:prstGeom>
          <a:noFill/>
          <a:ln w="2222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7064" y="3631081"/>
            <a:ext cx="3135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87D1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cui</a:t>
            </a:r>
            <a:r>
              <a:rPr kumimoji="0" lang="es-CO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dar</a:t>
            </a:r>
            <a:endParaRPr kumimoji="0" lang="es-CO" sz="6000" b="0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" name="Picture 2" descr="http://www.clker.com/cliparts/w/d/u/B/w/V/stamp1-md.png">
            <a:hlinkClick r:id="" action="ppaction://noaction">
              <a:snd r:embed="rId4" name="CUIDAR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4363246" y="763023"/>
            <a:ext cx="4195537" cy="380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21305855">
            <a:off x="5079754" y="2125080"/>
            <a:ext cx="39485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to look after;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take care of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>
            <a:hlinkClick r:id="" action="ppaction://noaction">
              <a:snd r:embed="rId5" name="CUIDADO.wav"/>
            </a:hlinkClick>
          </p:cNvPr>
          <p:cNvSpPr txBox="1"/>
          <p:nvPr/>
        </p:nvSpPr>
        <p:spPr>
          <a:xfrm>
            <a:off x="37061" y="5212231"/>
            <a:ext cx="4083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87D1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¡cui</a:t>
            </a:r>
            <a:r>
              <a:rPr kumimoji="0" lang="es-CO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dado!</a:t>
            </a:r>
            <a:endParaRPr kumimoji="0" lang="es-CO" sz="6000" b="0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6" name="Picture 2" descr="http://www.clker.com/cliparts/H/J/f/T/j/B/danger-m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1" y="4349203"/>
            <a:ext cx="882649" cy="77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459609" y="6438900"/>
            <a:ext cx="1471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Nick Avery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77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UID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UID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clker.com/cliparts/7/e/a/9/11949845501937991943silhouette_male_2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265" y="3844330"/>
            <a:ext cx="631787" cy="234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clker.com/cliparts/H/e/L/H/P/2/school-building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70" y="511968"/>
            <a:ext cx="2928898" cy="149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clker.com/cliparts/Z/V/F/n/z/Q/blue-number-four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3369">
            <a:off x="745820" y="3459349"/>
            <a:ext cx="1693536" cy="169353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clker.com/cliparts/e/f/c/6/1194984474799472689picture_frame_jakob_chao_.svg.h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440" y="3724440"/>
            <a:ext cx="2183751" cy="172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rot="21103582">
            <a:off x="5024375" y="1209804"/>
            <a:ext cx="28642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[to look after; take care of]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7417" y="1894095"/>
            <a:ext cx="3492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r>
              <a:rPr kumimoji="0" lang="en-GB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____la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1673" y="1886878"/>
            <a:ext cx="1918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cue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7007" y="5269950"/>
            <a:ext cx="3492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____tro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2330" y="5269950"/>
            <a:ext cx="1918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4500" y="2236257"/>
            <a:ext cx="3492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___dar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4500" y="2234339"/>
            <a:ext cx="1918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cui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85313" y="5361338"/>
            <a:ext cx="3492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___rpo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29052" y="5361338"/>
            <a:ext cx="1918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cue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34324" y="5269950"/>
            <a:ext cx="3492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___dro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75413" y="5269950"/>
            <a:ext cx="1918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86664" y="0"/>
            <a:ext cx="5452491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CUE, CUA or CUI?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Action Button: Custom 22">
            <a:hlinkClick r:id="" action="ppaction://noaction" highlightClick="1">
              <a:snd r:embed="rId7" name="ESCUELA.wav"/>
            </a:hlinkClick>
          </p:cNvPr>
          <p:cNvSpPr/>
          <p:nvPr/>
        </p:nvSpPr>
        <p:spPr>
          <a:xfrm>
            <a:off x="151454" y="1263456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4" name="Action Button: Custom 23">
            <a:hlinkClick r:id="" action="ppaction://noaction" highlightClick="1">
              <a:snd r:embed="rId8" name="CUATRO.wav"/>
            </a:hlinkClick>
          </p:cNvPr>
          <p:cNvSpPr/>
          <p:nvPr/>
        </p:nvSpPr>
        <p:spPr>
          <a:xfrm>
            <a:off x="144867" y="4150521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5" name="Action Button: Custom 24">
            <a:hlinkClick r:id="" action="ppaction://noaction" highlightClick="1">
              <a:snd r:embed="rId9" name="CUIDAR.wav"/>
            </a:hlinkClick>
          </p:cNvPr>
          <p:cNvSpPr/>
          <p:nvPr/>
        </p:nvSpPr>
        <p:spPr>
          <a:xfrm>
            <a:off x="4293801" y="1239607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6" name="Action Button: Custom 25">
            <a:hlinkClick r:id="" action="ppaction://noaction" highlightClick="1">
              <a:snd r:embed="rId10" name="CUADRO.wav"/>
            </a:hlinkClick>
          </p:cNvPr>
          <p:cNvSpPr/>
          <p:nvPr/>
        </p:nvSpPr>
        <p:spPr>
          <a:xfrm>
            <a:off x="4277922" y="4133260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7" name="Action Button: Custom 26">
            <a:hlinkClick r:id="" action="ppaction://noaction" highlightClick="1">
              <a:snd r:embed="rId11" name="CUIDADO.wav"/>
            </a:hlinkClick>
          </p:cNvPr>
          <p:cNvSpPr/>
          <p:nvPr/>
        </p:nvSpPr>
        <p:spPr>
          <a:xfrm>
            <a:off x="8456144" y="1239607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002428" y="698280"/>
            <a:ext cx="3492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___dado!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75798" y="690663"/>
            <a:ext cx="1918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¡cui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2" name="Picture 2" descr="http://www.clker.com/cliparts/H/J/f/T/j/B/danger-md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730" y="1636756"/>
            <a:ext cx="1207532" cy="10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Action Button: Custom 32">
            <a:hlinkClick r:id="" action="ppaction://noaction" highlightClick="1">
              <a:snd r:embed="rId13" name="CUERPO.wav"/>
            </a:hlinkClick>
          </p:cNvPr>
          <p:cNvSpPr/>
          <p:nvPr/>
        </p:nvSpPr>
        <p:spPr>
          <a:xfrm>
            <a:off x="8456144" y="4133261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  <a:endParaRPr kumimoji="0" lang="en-GB" sz="2000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59609" y="6438900"/>
            <a:ext cx="1471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Nick Avery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62947" y="0"/>
            <a:ext cx="2329053" cy="378823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escuchar / escribir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33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6" grpId="0"/>
      <p:bldP spid="18" grpId="0"/>
      <p:bldP spid="2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clker.com/cliparts/7/e/a/9/11949845501937991943silhouette_male_2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265" y="3844330"/>
            <a:ext cx="631787" cy="234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clker.com/cliparts/H/e/L/H/P/2/school-building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70" y="511968"/>
            <a:ext cx="2928898" cy="149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clker.com/cliparts/Z/V/F/n/z/Q/blue-number-four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3369">
            <a:off x="745820" y="3459349"/>
            <a:ext cx="1693536" cy="169353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clker.com/cliparts/e/f/c/6/1194984474799472689picture_frame_jakob_chao_.svg.h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440" y="3724440"/>
            <a:ext cx="2183751" cy="172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rot="21103582">
            <a:off x="4980760" y="1132193"/>
            <a:ext cx="28642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[to look after; take care of]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3970" y="1948227"/>
            <a:ext cx="2891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r>
              <a:rPr kumimoji="0" lang="en-GB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r>
              <a:rPr kumimoji="0" lang="en-GB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cue</a:t>
            </a:r>
            <a:r>
              <a:rPr kumimoji="0" lang="en-GB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2329" y="5269950"/>
            <a:ext cx="2442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</a:t>
            </a: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tro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2327" y="2269343"/>
            <a:ext cx="3594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cui</a:t>
            </a: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29052" y="5361338"/>
            <a:ext cx="2872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cue</a:t>
            </a: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rpo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75413" y="5269950"/>
            <a:ext cx="2923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</a:t>
            </a: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dro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86664" y="0"/>
            <a:ext cx="5452491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CUE, CUA or CUI?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811147" y="885539"/>
            <a:ext cx="3416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¡cui</a:t>
            </a: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dado!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2" name="Picture 2" descr="http://www.clker.com/cliparts/H/J/f/T/j/B/danger-m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909" y="1765433"/>
            <a:ext cx="1207532" cy="10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ction Button: Custom 21">
            <a:hlinkClick r:id="" action="ppaction://noaction" highlightClick="1">
              <a:snd r:embed="rId8" name="ESCUELA.wav"/>
            </a:hlinkClick>
          </p:cNvPr>
          <p:cNvSpPr/>
          <p:nvPr/>
        </p:nvSpPr>
        <p:spPr>
          <a:xfrm>
            <a:off x="151454" y="1263456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8" name="Action Button: Custom 27">
            <a:hlinkClick r:id="" action="ppaction://noaction" highlightClick="1">
              <a:snd r:embed="rId9" name="CUATRO.wav"/>
            </a:hlinkClick>
          </p:cNvPr>
          <p:cNvSpPr/>
          <p:nvPr/>
        </p:nvSpPr>
        <p:spPr>
          <a:xfrm>
            <a:off x="144867" y="4150521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9" name="Action Button: Custom 28">
            <a:hlinkClick r:id="" action="ppaction://noaction" highlightClick="1">
              <a:snd r:embed="rId10" name="CUIDAR.wav"/>
            </a:hlinkClick>
          </p:cNvPr>
          <p:cNvSpPr/>
          <p:nvPr/>
        </p:nvSpPr>
        <p:spPr>
          <a:xfrm>
            <a:off x="4293801" y="1239607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0" name="Action Button: Custom 29">
            <a:hlinkClick r:id="" action="ppaction://noaction" highlightClick="1">
              <a:snd r:embed="rId11" name="CUADRO.wav"/>
            </a:hlinkClick>
          </p:cNvPr>
          <p:cNvSpPr/>
          <p:nvPr/>
        </p:nvSpPr>
        <p:spPr>
          <a:xfrm>
            <a:off x="4277922" y="4133260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4" name="Action Button: Custom 33">
            <a:hlinkClick r:id="" action="ppaction://noaction" highlightClick="1">
              <a:snd r:embed="rId12" name="CUIDADO.wav"/>
            </a:hlinkClick>
          </p:cNvPr>
          <p:cNvSpPr/>
          <p:nvPr/>
        </p:nvSpPr>
        <p:spPr>
          <a:xfrm>
            <a:off x="8456144" y="1239607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35" name="Action Button: Custom 34">
            <a:hlinkClick r:id="" action="ppaction://noaction" highlightClick="1">
              <a:snd r:embed="rId13" name="CUERPO.wav"/>
            </a:hlinkClick>
          </p:cNvPr>
          <p:cNvSpPr/>
          <p:nvPr/>
        </p:nvSpPr>
        <p:spPr>
          <a:xfrm>
            <a:off x="8456144" y="4133261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  <a:endParaRPr kumimoji="0" lang="en-GB" sz="2000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59609" y="6438900"/>
            <a:ext cx="1471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Nick Avery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862947" y="1"/>
            <a:ext cx="2329053" cy="365760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escuchar / escribir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8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6" grpId="0"/>
      <p:bldP spid="18" grpId="0"/>
      <p:bldP spid="2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1073" y="3614327"/>
            <a:ext cx="1064129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dro</a:t>
            </a:r>
            <a:endParaRPr lang="en-GB" sz="40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73" y="2691509"/>
            <a:ext cx="102543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tro</a:t>
            </a:r>
            <a:endParaRPr lang="en-GB" sz="40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63348" y="2695110"/>
            <a:ext cx="102075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rpo</a:t>
            </a:r>
            <a:endParaRPr lang="en-GB" sz="40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6559" y="2695110"/>
            <a:ext cx="108638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dar</a:t>
            </a:r>
            <a:endParaRPr lang="en-GB" sz="40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6560" y="3614327"/>
            <a:ext cx="255241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es ____ la</a:t>
            </a:r>
            <a:endParaRPr lang="en-GB" sz="40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9898" y="4142651"/>
            <a:ext cx="116509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cue</a:t>
            </a:r>
            <a:endParaRPr lang="en-GB" sz="40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67913" y="4393479"/>
            <a:ext cx="117223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cua</a:t>
            </a:r>
            <a:endParaRPr lang="en-GB" sz="40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3658" y="218533"/>
            <a:ext cx="97763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cui</a:t>
            </a:r>
            <a:endParaRPr lang="en-GB" sz="40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37924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Make a word.</a:t>
            </a:r>
          </a:p>
          <a:p>
            <a:r>
              <a:rPr lang="en-GB" sz="28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Translate it!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67913" y="5242641"/>
            <a:ext cx="119104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cua</a:t>
            </a:r>
            <a:endParaRPr lang="en-GB" sz="40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2145" y="4977020"/>
            <a:ext cx="120053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cue</a:t>
            </a:r>
            <a:endParaRPr lang="en-GB" sz="40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6856" y="4496594"/>
            <a:ext cx="161058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dado</a:t>
            </a:r>
            <a:endParaRPr lang="en-GB" sz="40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83659" y="1141351"/>
            <a:ext cx="97763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cui</a:t>
            </a:r>
            <a:endParaRPr lang="en-GB" sz="40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miley Face 1"/>
          <p:cNvSpPr/>
          <p:nvPr/>
        </p:nvSpPr>
        <p:spPr>
          <a:xfrm>
            <a:off x="388355" y="2423674"/>
            <a:ext cx="1890445" cy="1592494"/>
          </a:xfrm>
          <a:prstGeom prst="smileyFac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Smiley Face 20"/>
          <p:cNvSpPr/>
          <p:nvPr/>
        </p:nvSpPr>
        <p:spPr>
          <a:xfrm>
            <a:off x="2832692" y="216470"/>
            <a:ext cx="1890445" cy="1592494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Callout 2"/>
          <p:cNvSpPr/>
          <p:nvPr/>
        </p:nvSpPr>
        <p:spPr>
          <a:xfrm>
            <a:off x="288758" y="1422914"/>
            <a:ext cx="1646233" cy="852645"/>
          </a:xfrm>
          <a:prstGeom prst="wedgeEllipseCallout">
            <a:avLst>
              <a:gd name="adj1" fmla="val 119348"/>
              <a:gd name="adj2" fmla="val -5311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¡Hola! Soy CUI.</a:t>
            </a:r>
            <a:endParaRPr lang="en-GB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2085654" y="2367276"/>
            <a:ext cx="1775365" cy="852645"/>
          </a:xfrm>
          <a:prstGeom prst="wedgeEllipseCallout">
            <a:avLst>
              <a:gd name="adj1" fmla="val -76857"/>
              <a:gd name="adj2" fmla="val 8786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Soy CUE. </a:t>
            </a:r>
            <a:endParaRPr lang="en-GB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Smiley Face 23"/>
          <p:cNvSpPr/>
          <p:nvPr/>
        </p:nvSpPr>
        <p:spPr>
          <a:xfrm>
            <a:off x="8534905" y="2432004"/>
            <a:ext cx="1890445" cy="1592494"/>
          </a:xfrm>
          <a:prstGeom prst="smileyFac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Oval Callout 25"/>
          <p:cNvSpPr/>
          <p:nvPr/>
        </p:nvSpPr>
        <p:spPr>
          <a:xfrm>
            <a:off x="10425350" y="2375606"/>
            <a:ext cx="1766650" cy="852645"/>
          </a:xfrm>
          <a:prstGeom prst="wedgeEllipseCallout">
            <a:avLst>
              <a:gd name="adj1" fmla="val -76857"/>
              <a:gd name="adj2" fmla="val 8786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Soy CUA. </a:t>
            </a:r>
            <a:endParaRPr lang="en-GB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59609" y="6438900"/>
            <a:ext cx="1471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Nick Avery</a:t>
            </a: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811084" y="130531"/>
            <a:ext cx="2260600" cy="461369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Century Gothic" panose="020B0502020202020204" pitchFamily="34" charset="0"/>
              </a:rPr>
              <a:t>hablar / escuchar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85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0.52825 0.24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06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02552 -0.361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-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40339 0.210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69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0.52826 0.236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06" y="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-0.44271 0.199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35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07407E-6 L 0.0444 -0.4891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-2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man SSCs Presentation" id="{D7EAE5A2-D63E-41EC-90F5-265942C6CAF1}" vid="{1E1D1D12-6C51-42D5-AE20-3CDAAE0CA8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229</Words>
  <Application>Microsoft Office PowerPoint</Application>
  <PresentationFormat>Widescreen</PresentationFormat>
  <Paragraphs>96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Tw Cen MT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Avery</dc:creator>
  <cp:lastModifiedBy>Nicholas Avery</cp:lastModifiedBy>
  <cp:revision>2</cp:revision>
  <dcterms:created xsi:type="dcterms:W3CDTF">2019-10-10T18:53:36Z</dcterms:created>
  <dcterms:modified xsi:type="dcterms:W3CDTF">2019-10-10T18:55:53Z</dcterms:modified>
</cp:coreProperties>
</file>