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8"/>
  </p:notesMasterIdLst>
  <p:sldIdLst>
    <p:sldId id="264" r:id="rId2"/>
    <p:sldId id="720" r:id="rId3"/>
    <p:sldId id="753" r:id="rId4"/>
    <p:sldId id="714" r:id="rId5"/>
    <p:sldId id="748" r:id="rId6"/>
    <p:sldId id="749" r:id="rId7"/>
    <p:sldId id="676" r:id="rId8"/>
    <p:sldId id="742" r:id="rId9"/>
    <p:sldId id="743" r:id="rId10"/>
    <p:sldId id="744" r:id="rId11"/>
    <p:sldId id="745" r:id="rId12"/>
    <p:sldId id="747" r:id="rId13"/>
    <p:sldId id="740" r:id="rId14"/>
    <p:sldId id="750" r:id="rId15"/>
    <p:sldId id="751" r:id="rId16"/>
    <p:sldId id="775" r:id="rId17"/>
    <p:sldId id="777" r:id="rId18"/>
    <p:sldId id="266" r:id="rId19"/>
    <p:sldId id="784" r:id="rId20"/>
    <p:sldId id="791" r:id="rId21"/>
    <p:sldId id="788" r:id="rId22"/>
    <p:sldId id="789" r:id="rId23"/>
    <p:sldId id="306" r:id="rId24"/>
    <p:sldId id="307" r:id="rId25"/>
    <p:sldId id="328" r:id="rId26"/>
    <p:sldId id="361" r:id="rId27"/>
    <p:sldId id="275" r:id="rId28"/>
    <p:sldId id="298" r:id="rId29"/>
    <p:sldId id="735" r:id="rId30"/>
    <p:sldId id="689" r:id="rId31"/>
    <p:sldId id="780" r:id="rId32"/>
    <p:sldId id="758" r:id="rId33"/>
    <p:sldId id="778" r:id="rId34"/>
    <p:sldId id="783" r:id="rId35"/>
    <p:sldId id="781" r:id="rId36"/>
    <p:sldId id="754" r:id="rId37"/>
    <p:sldId id="759" r:id="rId38"/>
    <p:sldId id="765" r:id="rId39"/>
    <p:sldId id="760" r:id="rId40"/>
    <p:sldId id="761" r:id="rId41"/>
    <p:sldId id="762" r:id="rId42"/>
    <p:sldId id="763" r:id="rId43"/>
    <p:sldId id="764" r:id="rId44"/>
    <p:sldId id="756" r:id="rId45"/>
    <p:sldId id="766" r:id="rId46"/>
    <p:sldId id="322" r:id="rId47"/>
    <p:sldId id="785" r:id="rId48"/>
    <p:sldId id="793" r:id="rId49"/>
    <p:sldId id="794" r:id="rId50"/>
    <p:sldId id="786" r:id="rId51"/>
    <p:sldId id="790" r:id="rId52"/>
    <p:sldId id="787" r:id="rId53"/>
    <p:sldId id="305" r:id="rId54"/>
    <p:sldId id="772" r:id="rId55"/>
    <p:sldId id="736" r:id="rId56"/>
    <p:sldId id="795" r:id="rId57"/>
  </p:sldIdLst>
  <p:sldSz cx="12192000" cy="6858000"/>
  <p:notesSz cx="6888163" cy="100187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5A5"/>
    <a:srgbClr val="FFF6D4"/>
    <a:srgbClr val="BADEFF"/>
    <a:srgbClr val="E6E6E6"/>
    <a:srgbClr val="FF9933"/>
    <a:srgbClr val="115076"/>
    <a:srgbClr val="EBF5FF"/>
    <a:srgbClr val="EFF7FF"/>
    <a:srgbClr val="FFCC00"/>
    <a:srgbClr val="FFEE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712" autoAdjust="0"/>
    <p:restoredTop sz="66205" autoAdjust="0"/>
  </p:normalViewPr>
  <p:slideViewPr>
    <p:cSldViewPr snapToGrid="0">
      <p:cViewPr varScale="1">
        <p:scale>
          <a:sx n="48" d="100"/>
          <a:sy n="48" d="100"/>
        </p:scale>
        <p:origin x="1470" y="42"/>
      </p:cViewPr>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802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871" cy="502676"/>
          </a:xfrm>
          <a:prstGeom prst="rect">
            <a:avLst/>
          </a:prstGeom>
        </p:spPr>
        <p:txBody>
          <a:bodyPr vert="horz" lIns="96606" tIns="48303" rIns="96606" bIns="48303" rtlCol="0"/>
          <a:lstStyle>
            <a:lvl1pPr algn="l">
              <a:defRPr sz="1300"/>
            </a:lvl1pPr>
          </a:lstStyle>
          <a:p>
            <a:endParaRPr lang="en-GB" dirty="0"/>
          </a:p>
        </p:txBody>
      </p:sp>
      <p:sp>
        <p:nvSpPr>
          <p:cNvPr id="3" name="Date Placeholder 2"/>
          <p:cNvSpPr>
            <a:spLocks noGrp="1"/>
          </p:cNvSpPr>
          <p:nvPr>
            <p:ph type="dt" idx="1"/>
          </p:nvPr>
        </p:nvSpPr>
        <p:spPr>
          <a:xfrm>
            <a:off x="3901698" y="0"/>
            <a:ext cx="2984871" cy="502676"/>
          </a:xfrm>
          <a:prstGeom prst="rect">
            <a:avLst/>
          </a:prstGeom>
        </p:spPr>
        <p:txBody>
          <a:bodyPr vert="horz" lIns="96606" tIns="48303" rIns="96606" bIns="48303" rtlCol="0"/>
          <a:lstStyle>
            <a:lvl1pPr algn="r">
              <a:defRPr sz="1300"/>
            </a:lvl1pPr>
          </a:lstStyle>
          <a:p>
            <a:fld id="{F79BAE9C-ACF2-4362-814B-1AB50972AD2E}" type="datetimeFigureOut">
              <a:rPr lang="en-GB" smtClean="0"/>
              <a:t>20/12/2022</a:t>
            </a:fld>
            <a:endParaRPr lang="en-GB" dirty="0"/>
          </a:p>
        </p:txBody>
      </p:sp>
      <p:sp>
        <p:nvSpPr>
          <p:cNvPr id="4" name="Slide Image Placeholder 3"/>
          <p:cNvSpPr>
            <a:spLocks noGrp="1" noRot="1" noChangeAspect="1"/>
          </p:cNvSpPr>
          <p:nvPr>
            <p:ph type="sldImg" idx="2"/>
          </p:nvPr>
        </p:nvSpPr>
        <p:spPr>
          <a:xfrm>
            <a:off x="439738" y="1252538"/>
            <a:ext cx="6008687" cy="3381375"/>
          </a:xfrm>
          <a:prstGeom prst="rect">
            <a:avLst/>
          </a:prstGeom>
          <a:noFill/>
          <a:ln w="12700">
            <a:solidFill>
              <a:prstClr val="black"/>
            </a:solidFill>
          </a:ln>
        </p:spPr>
        <p:txBody>
          <a:bodyPr vert="horz" lIns="96606" tIns="48303" rIns="96606" bIns="48303" rtlCol="0" anchor="ctr"/>
          <a:lstStyle/>
          <a:p>
            <a:endParaRPr lang="en-GB" dirty="0"/>
          </a:p>
        </p:txBody>
      </p:sp>
      <p:sp>
        <p:nvSpPr>
          <p:cNvPr id="5" name="Notes Placeholder 4"/>
          <p:cNvSpPr>
            <a:spLocks noGrp="1"/>
          </p:cNvSpPr>
          <p:nvPr>
            <p:ph type="body" sz="quarter" idx="3"/>
          </p:nvPr>
        </p:nvSpPr>
        <p:spPr>
          <a:xfrm>
            <a:off x="688817" y="4821506"/>
            <a:ext cx="5510530" cy="3944868"/>
          </a:xfrm>
          <a:prstGeom prst="rect">
            <a:avLst/>
          </a:prstGeom>
        </p:spPr>
        <p:txBody>
          <a:bodyPr vert="horz" lIns="96606" tIns="48303" rIns="96606" bIns="4830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516039"/>
            <a:ext cx="2984871" cy="502674"/>
          </a:xfrm>
          <a:prstGeom prst="rect">
            <a:avLst/>
          </a:prstGeom>
        </p:spPr>
        <p:txBody>
          <a:bodyPr vert="horz" lIns="96606" tIns="48303" rIns="96606" bIns="48303" rtlCol="0" anchor="b"/>
          <a:lstStyle>
            <a:lvl1pPr algn="l">
              <a:defRPr sz="1300"/>
            </a:lvl1pPr>
          </a:lstStyle>
          <a:p>
            <a:endParaRPr lang="en-GB" dirty="0"/>
          </a:p>
        </p:txBody>
      </p:sp>
      <p:sp>
        <p:nvSpPr>
          <p:cNvPr id="7" name="Slide Number Placeholder 6"/>
          <p:cNvSpPr>
            <a:spLocks noGrp="1"/>
          </p:cNvSpPr>
          <p:nvPr>
            <p:ph type="sldNum" sz="quarter" idx="5"/>
          </p:nvPr>
        </p:nvSpPr>
        <p:spPr>
          <a:xfrm>
            <a:off x="3901698" y="9516039"/>
            <a:ext cx="2984871" cy="502674"/>
          </a:xfrm>
          <a:prstGeom prst="rect">
            <a:avLst/>
          </a:prstGeom>
        </p:spPr>
        <p:txBody>
          <a:bodyPr vert="horz" lIns="96606" tIns="48303" rIns="96606" bIns="48303" rtlCol="0" anchor="b"/>
          <a:lstStyle>
            <a:lvl1pPr algn="r">
              <a:defRPr sz="1300"/>
            </a:lvl1pPr>
          </a:lstStyle>
          <a:p>
            <a:fld id="{051212F4-EB5A-464B-92EC-DACFCB1CC2CD}" type="slidenum">
              <a:rPr lang="en-GB" smtClean="0"/>
              <a:t>‹#›</a:t>
            </a:fld>
            <a:endParaRPr lang="en-GB" dirty="0"/>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histoire-immigration.fr/"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www.histoire-pour-tous.fr/dossiers/4230-lindependance-de-lalgerie-5-juillet-1962.html" TargetMode="External"/><Relationship Id="rId2" Type="http://schemas.openxmlformats.org/officeDocument/2006/relationships/slide" Target="../slides/slide53.xml"/><Relationship Id="rId1" Type="http://schemas.openxmlformats.org/officeDocument/2006/relationships/notesMaster" Target="../notesMasters/notesMaster1.xml"/><Relationship Id="rId4" Type="http://schemas.openxmlformats.org/officeDocument/2006/relationships/hyperlink" Target="https://fr.wikipedia.org/wiki/Histoire_de_l%27Alg%C3%A9rie" TargetMode="Externa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www.histoire-pour-tous.fr/dossiers/4230-lindependance-de-lalgerie-5-juillet-1962.html" TargetMode="External"/><Relationship Id="rId2" Type="http://schemas.openxmlformats.org/officeDocument/2006/relationships/slide" Target="../slides/slide54.xml"/><Relationship Id="rId1" Type="http://schemas.openxmlformats.org/officeDocument/2006/relationships/notesMaster" Target="../notesMasters/notesMaster1.xml"/><Relationship Id="rId4" Type="http://schemas.openxmlformats.org/officeDocument/2006/relationships/hyperlink" Target="https://fr.wikipedia.org/wiki/Histoire_de_l%27Alg%C3%A9rie" TargetMode="Externa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20647" fontAlgn="base">
              <a:defRPr/>
            </a:pPr>
            <a:r>
              <a:rPr lang="en-CA" sz="1400" dirty="0"/>
              <a:t>Artwork by Chloé Motard. All additional pictures selected are available under a Creative Commons license, no attribution required.</a:t>
            </a:r>
          </a:p>
          <a:p>
            <a:pPr defTabSz="1020647" fontAlgn="base">
              <a:defRPr/>
            </a:pPr>
            <a:r>
              <a:rPr lang="en-CA" sz="1400" dirty="0"/>
              <a:t>Native speaker feedback provided by </a:t>
            </a:r>
            <a:r>
              <a:rPr lang="fr-FR" b="0" i="0" dirty="0">
                <a:solidFill>
                  <a:srgbClr val="000000"/>
                </a:solidFill>
                <a:effectLst/>
                <a:latin typeface="Calibri" panose="020F0502020204030204" pitchFamily="34" charset="0"/>
              </a:rPr>
              <a:t>Stéphanie Schmitt.</a:t>
            </a:r>
            <a:endParaRPr lang="en-CA" sz="1400" dirty="0"/>
          </a:p>
          <a:p>
            <a:pPr defTabSz="1020647" fontAlgn="base">
              <a:defRPr/>
            </a:pPr>
            <a:r>
              <a:rPr lang="en-GB" noProof="0" dirty="0">
                <a:solidFill>
                  <a:srgbClr val="000000"/>
                </a:solidFill>
                <a:latin typeface="Calibri" panose="020F0502020204030204" pitchFamily="34" charset="0"/>
              </a:rPr>
              <a:t>With thanks to Rachel Hawkes for her input on lesson material.</a:t>
            </a:r>
            <a:endParaRPr lang="en-GB" noProof="0" dirty="0"/>
          </a:p>
          <a:p>
            <a:pPr defTabSz="1020647" fontAlgn="base">
              <a:defRPr/>
            </a:pPr>
            <a:endParaRPr lang="en-GB" b="1" dirty="0"/>
          </a:p>
          <a:p>
            <a:pPr defTabSz="1020647" fontAlgn="base">
              <a:defRPr/>
            </a:pPr>
            <a:r>
              <a:rPr lang="en-GB" b="1" dirty="0"/>
              <a:t>Learning outcomes (lesson 1):</a:t>
            </a:r>
            <a:endParaRPr lang="en-GB" b="0" dirty="0"/>
          </a:p>
          <a:p>
            <a:pPr defTabSz="1020647">
              <a:defRPr/>
            </a:pPr>
            <a:r>
              <a:rPr lang="en-GB" b="0" u="none" dirty="0"/>
              <a:t>Introduction to verbs like </a:t>
            </a:r>
            <a:r>
              <a:rPr lang="fr-FR" b="0" i="1" u="none" noProof="0" dirty="0"/>
              <a:t>ouvrir</a:t>
            </a:r>
            <a:r>
              <a:rPr lang="en-GB" b="0" u="none" dirty="0"/>
              <a:t> (present) – plural forms</a:t>
            </a:r>
          </a:p>
          <a:p>
            <a:pPr defTabSz="1020647">
              <a:defRPr/>
            </a:pPr>
            <a:r>
              <a:rPr lang="en-GB" sz="1400" b="0" u="none" dirty="0">
                <a:solidFill>
                  <a:prstClr val="white"/>
                </a:solidFill>
                <a:latin typeface="Calibri" panose="020F0502020204030204" pitchFamily="34" charset="0"/>
                <a:cs typeface="Calibri" panose="020F0502020204030204" pitchFamily="34" charset="0"/>
              </a:rPr>
              <a:t>Stress syllabification</a:t>
            </a:r>
            <a:endParaRPr lang="fr-FR" sz="1400" dirty="0">
              <a:solidFill>
                <a:prstClr val="white"/>
              </a:solidFill>
              <a:latin typeface="Calibri" panose="020F0502020204030204" pitchFamily="34" charset="0"/>
              <a:cs typeface="Calibri" panose="020F0502020204030204" pitchFamily="34" charset="0"/>
            </a:endParaRPr>
          </a:p>
          <a:p>
            <a:pPr defTabSz="1020647">
              <a:defRPr/>
            </a:pPr>
            <a:br>
              <a:rPr lang="en-GB" baseline="0" dirty="0"/>
            </a:br>
            <a:r>
              <a:rPr lang="en-GB" b="1" dirty="0"/>
              <a:t>Word frequency </a:t>
            </a:r>
            <a:r>
              <a:rPr lang="en-GB" b="1" baseline="0" dirty="0"/>
              <a:t>(1 is the most frequent word in French): </a:t>
            </a:r>
            <a:endParaRPr lang="en-GB" sz="1400" b="1" dirty="0">
              <a:ea typeface="Calibri"/>
              <a:cs typeface="Calibri"/>
              <a:sym typeface="Calibri"/>
            </a:endParaRPr>
          </a:p>
          <a:p>
            <a:pPr defTabSz="1020647">
              <a:defRPr/>
            </a:pPr>
            <a:r>
              <a:rPr lang="en-GB" sz="1400" b="1" dirty="0">
                <a:ea typeface="Calibri"/>
                <a:cs typeface="Calibri"/>
                <a:sym typeface="Calibri"/>
              </a:rPr>
              <a:t>(vocabulary introduced) </a:t>
            </a:r>
            <a:r>
              <a:rPr lang="fr-FR" dirty="0">
                <a:solidFill>
                  <a:srgbClr val="000000"/>
                </a:solidFill>
                <a:latin typeface="Century Gothic" panose="020B0502020202020204" pitchFamily="34" charset="0"/>
              </a:rPr>
              <a:t>égalité [1898], identité [1437], leçon [1300], peau [2122], sentiment [886], central [992], riche [599], diminuer (H) [1507], offrir à … 1 (H) [224], souffrir (H) [642], bataille (H) [1303], dizaine (H) [1628], honte (H) [1943], révolution (H) [1617], Sénégal (H) [n/a], victoire (H) [1373], terrible (H) [1310] </a:t>
            </a:r>
          </a:p>
          <a:p>
            <a:pPr defTabSz="1020647">
              <a:defRPr/>
            </a:pPr>
            <a:r>
              <a:rPr lang="en-GB" sz="1400" b="1" dirty="0">
                <a:ea typeface="Calibri"/>
                <a:cs typeface="Calibri"/>
                <a:sym typeface="Calibri"/>
              </a:rPr>
              <a:t>(revisited function words)</a:t>
            </a:r>
            <a:r>
              <a:rPr lang="en-GB" sz="1400" dirty="0">
                <a:ea typeface="Calibri"/>
                <a:cs typeface="Calibri"/>
                <a:sym typeface="Calibri"/>
              </a:rPr>
              <a:t> </a:t>
            </a:r>
            <a:r>
              <a:rPr lang="fr-FR" sz="1400" dirty="0">
                <a:ea typeface="Calibri"/>
                <a:cs typeface="Calibri"/>
                <a:sym typeface="Calibri"/>
              </a:rPr>
              <a:t>à, au, à la, à l’, aux, il y a </a:t>
            </a:r>
          </a:p>
          <a:p>
            <a:pPr defTabSz="1020647">
              <a:defRPr/>
            </a:pPr>
            <a:r>
              <a:rPr lang="en-GB" sz="1400" b="1" dirty="0">
                <a:ea typeface="Calibri"/>
                <a:cs typeface="Calibri"/>
                <a:sym typeface="Calibri"/>
              </a:rPr>
              <a:t>(spaced repetition 1) </a:t>
            </a:r>
            <a:r>
              <a:rPr lang="fr-FR" sz="1400" dirty="0">
                <a:ea typeface="Calibri"/>
                <a:cs typeface="Calibri"/>
                <a:sym typeface="Calibri"/>
              </a:rPr>
              <a:t>raconter [890], surprendre [1053], écrivain [1738], tour [523], pauvre [699], quelques [70], banlieue (H) [2944]</a:t>
            </a:r>
          </a:p>
          <a:p>
            <a:pPr defTabSz="1020647">
              <a:defRPr/>
            </a:pPr>
            <a:r>
              <a:rPr lang="en-GB" sz="1400" b="1" dirty="0">
                <a:ea typeface="Calibri"/>
                <a:cs typeface="Calibri"/>
                <a:sym typeface="Calibri"/>
              </a:rPr>
              <a:t>(spaced repetition 2) </a:t>
            </a:r>
            <a:r>
              <a:rPr lang="fr-FR" sz="1400" dirty="0">
                <a:ea typeface="Calibri"/>
                <a:cs typeface="Calibri"/>
                <a:sym typeface="Calibri"/>
              </a:rPr>
              <a:t>grandir [1936], réussir2 (à) [279], servir [177], début [364], fin [111], gouvernement [160], est [4603], nord [1090], ouest [1690], sud [1242], fournir (H) [731], ressentir (H) [1593], état/État (H) [333]</a:t>
            </a:r>
          </a:p>
          <a:p>
            <a:pPr defTabSz="1020647">
              <a:defRPr/>
            </a:pPr>
            <a:r>
              <a:rPr lang="en-GB" sz="1400" b="1" dirty="0">
                <a:ea typeface="Calibri"/>
                <a:cs typeface="Calibri"/>
                <a:sym typeface="Calibri"/>
              </a:rPr>
              <a:t>(thematic revisited vocabulary)</a:t>
            </a:r>
            <a:r>
              <a:rPr lang="en-GB" sz="1400" dirty="0">
                <a:ea typeface="Calibri"/>
                <a:cs typeface="Calibri"/>
                <a:sym typeface="Calibri"/>
              </a:rPr>
              <a:t> </a:t>
            </a:r>
            <a:r>
              <a:rPr lang="fr-FR" sz="1400" dirty="0">
                <a:ea typeface="Calibri"/>
                <a:cs typeface="Calibri"/>
                <a:sym typeface="Calibri"/>
              </a:rPr>
              <a:t>blesser [2024], tuer [591], accident [1227], année [102], anniversaire [2043], armée [1011], attention [482], endroit [650], guerre [266], histoire [263], indépendance [1651], liberté [320], musée [2218], paix [579], passé [501], soldat [1090], symbole [1497], africain [2289], algérien [4163], faux [555], grave [443], juif [1510], pauvre [699], silence [1281], Afrique [n/a], Algérie [n/a], Métropole [n/a], à cause de [mwp]</a:t>
            </a:r>
          </a:p>
          <a:p>
            <a:pPr defTabSz="1020647">
              <a:defRPr/>
            </a:pPr>
            <a:r>
              <a:rPr lang="en-GB" sz="1400" dirty="0">
                <a:ea typeface="Calibri"/>
                <a:cs typeface="Calibri"/>
                <a:sym typeface="Calibri"/>
              </a:rPr>
              <a:t>Source: Lonsdale, D., &amp; Le Bras, Y.  (2009). </a:t>
            </a:r>
            <a:r>
              <a:rPr lang="en-GB" sz="1400" i="1" dirty="0">
                <a:ea typeface="Calibri"/>
                <a:cs typeface="Calibri"/>
                <a:sym typeface="Calibri"/>
              </a:rPr>
              <a:t>A Frequency Dictionary of French: Core vocabulary for learners </a:t>
            </a:r>
            <a:r>
              <a:rPr lang="en-GB" sz="1400" dirty="0">
                <a:ea typeface="Calibri"/>
                <a:cs typeface="Calibri"/>
                <a:sym typeface="Calibri"/>
              </a:rPr>
              <a:t>London: Routledge.</a:t>
            </a:r>
          </a:p>
          <a:p>
            <a:pPr defTabSz="1020647">
              <a:defRPr/>
            </a:pPr>
            <a:endParaRPr lang="en-GB" sz="1400" dirty="0">
              <a:ea typeface="Calibri"/>
              <a:cs typeface="Calibri"/>
              <a:sym typeface="Calibri"/>
            </a:endParaRPr>
          </a:p>
          <a:p>
            <a:r>
              <a:rPr lang="en-CA" sz="1400" dirty="0"/>
              <a:t>The frequency rankings for words that occur in this PowerPoint which have been</a:t>
            </a:r>
            <a:r>
              <a:rPr lang="en-CA" sz="1400" i="1" dirty="0"/>
              <a:t> previously</a:t>
            </a:r>
            <a:r>
              <a:rPr lang="en-CA" sz="1400" dirty="0"/>
              <a:t> introduced in NCELP resources are given in the NCELP SOW and in the resources that first introduced and formally re-visited those words. </a:t>
            </a:r>
          </a:p>
          <a:p>
            <a:r>
              <a:rPr lang="en-CA" sz="1400" dirty="0"/>
              <a:t>For any </a:t>
            </a:r>
            <a:r>
              <a:rPr lang="en-CA" sz="1400" i="1" dirty="0"/>
              <a:t>other </a:t>
            </a:r>
            <a:r>
              <a:rPr lang="en-CA" sz="1400" dirty="0"/>
              <a:t>words that occur incidentally in this PowerPoint, frequency rankings will be provided in the notes field wherever possible.</a:t>
            </a: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1</a:t>
            </a:fld>
            <a:endParaRPr lang="en-GB" dirty="0"/>
          </a:p>
        </p:txBody>
      </p:sp>
    </p:spTree>
    <p:extLst>
      <p:ext uri="{BB962C8B-B14F-4D97-AF65-F5344CB8AC3E}">
        <p14:creationId xmlns:p14="http://schemas.microsoft.com/office/powerpoint/2010/main" val="24889829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1" noProof="0" dirty="0">
                <a:solidFill>
                  <a:srgbClr val="0055A5"/>
                </a:solidFill>
              </a:rPr>
              <a:t>Slide 3 of 4</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1" noProof="0" dirty="0">
                <a:solidFill>
                  <a:srgbClr val="0055A5"/>
                </a:solidFill>
              </a:rPr>
              <a:t>Higher version</a:t>
            </a: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10</a:t>
            </a:fld>
            <a:endParaRPr lang="en-GB"/>
          </a:p>
        </p:txBody>
      </p:sp>
    </p:spTree>
    <p:extLst>
      <p:ext uri="{BB962C8B-B14F-4D97-AF65-F5344CB8AC3E}">
        <p14:creationId xmlns:p14="http://schemas.microsoft.com/office/powerpoint/2010/main" val="40461890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1" noProof="0" dirty="0">
                <a:solidFill>
                  <a:srgbClr val="0055A5"/>
                </a:solidFill>
              </a:rPr>
              <a:t>Slide 4 of 4</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1" noProof="0">
                <a:solidFill>
                  <a:srgbClr val="0055A5"/>
                </a:solidFill>
              </a:rPr>
              <a:t>Higher </a:t>
            </a:r>
            <a:r>
              <a:rPr lang="en-GB" sz="1200" b="1" noProof="0" dirty="0">
                <a:solidFill>
                  <a:srgbClr val="0055A5"/>
                </a:solidFill>
              </a:rPr>
              <a:t>version - answers</a:t>
            </a: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11</a:t>
            </a:fld>
            <a:endParaRPr lang="en-GB"/>
          </a:p>
        </p:txBody>
      </p:sp>
    </p:spTree>
    <p:extLst>
      <p:ext uri="{BB962C8B-B14F-4D97-AF65-F5344CB8AC3E}">
        <p14:creationId xmlns:p14="http://schemas.microsoft.com/office/powerpoint/2010/main" val="27168739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1 of 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Foundation version</a:t>
            </a:r>
          </a:p>
          <a:p>
            <a:r>
              <a:rPr lang="en-US" b="1" dirty="0"/>
              <a:t>Timing: 6 minutes for two slides</a:t>
            </a:r>
          </a:p>
          <a:p>
            <a:endParaRPr lang="en-GB" sz="1200" b="1" dirty="0">
              <a:solidFill>
                <a:srgbClr val="0055A5"/>
              </a:solidFill>
            </a:endParaRPr>
          </a:p>
          <a:p>
            <a:pPr lvl="0">
              <a:defRPr/>
            </a:pPr>
            <a:r>
              <a:rPr lang="en-US" b="1" dirty="0"/>
              <a:t>Aim: </a:t>
            </a:r>
            <a:r>
              <a:rPr lang="en-US" b="0" dirty="0"/>
              <a:t>Listening comprehension with </a:t>
            </a:r>
            <a:r>
              <a:rPr lang="fr-FR" b="0" i="1" noProof="0" dirty="0"/>
              <a:t>ils</a:t>
            </a:r>
            <a:r>
              <a:rPr lang="en-US" b="0" dirty="0"/>
              <a:t> and </a:t>
            </a:r>
            <a:r>
              <a:rPr lang="fr-FR" b="0" i="1" noProof="0" dirty="0"/>
              <a:t>elles</a:t>
            </a:r>
            <a:r>
              <a:rPr lang="en-US" b="0" dirty="0"/>
              <a:t> forms of verbs like </a:t>
            </a:r>
            <a:r>
              <a:rPr lang="fr-FR" b="0" i="1" noProof="0" dirty="0"/>
              <a:t>ouvrir</a:t>
            </a:r>
            <a:r>
              <a:rPr lang="en-US" b="0" dirty="0"/>
              <a:t> to practise</a:t>
            </a:r>
            <a:r>
              <a:rPr lang="en-US" b="0" baseline="0" dirty="0"/>
              <a:t> distinguishing between people and things as referents.</a:t>
            </a:r>
          </a:p>
          <a:p>
            <a:pPr lvl="0">
              <a:defRPr/>
            </a:pPr>
            <a:endParaRPr lang="en-US" b="1" dirty="0"/>
          </a:p>
          <a:p>
            <a:r>
              <a:rPr lang="en-US" b="1" dirty="0"/>
              <a:t>Procedure: </a:t>
            </a:r>
          </a:p>
          <a:p>
            <a:pPr marL="228600" indent="-228600">
              <a:buFont typeface="+mj-lt"/>
              <a:buAutoNum type="arabicPeriod"/>
            </a:pPr>
            <a:r>
              <a:rPr lang="en-GB" b="0" noProof="0" dirty="0"/>
              <a:t>Click on the audio to hear sentences starting with </a:t>
            </a:r>
            <a:r>
              <a:rPr lang="fr-FR" b="0" i="1" noProof="0" dirty="0"/>
              <a:t>ils</a:t>
            </a:r>
            <a:r>
              <a:rPr lang="en-GB" b="0" noProof="0" dirty="0"/>
              <a:t> or </a:t>
            </a:r>
            <a:r>
              <a:rPr lang="fr-FR" b="0" i="1" noProof="0" dirty="0"/>
              <a:t>elles</a:t>
            </a:r>
            <a:r>
              <a:rPr lang="en-GB" b="0" noProof="0" dirty="0"/>
              <a:t> and a verb like </a:t>
            </a:r>
            <a:r>
              <a:rPr lang="fr-FR" b="0" i="1" noProof="0" dirty="0"/>
              <a:t>ouvrir</a:t>
            </a:r>
            <a:r>
              <a:rPr lang="en-GB" b="0" noProof="0" dirty="0"/>
              <a:t>.</a:t>
            </a:r>
          </a:p>
          <a:p>
            <a:pPr marL="228600" indent="-228600">
              <a:buFont typeface="+mj-lt"/>
              <a:buAutoNum type="arabicPeriod"/>
            </a:pPr>
            <a:r>
              <a:rPr lang="en-GB" b="0" noProof="0" dirty="0"/>
              <a:t>Students decide whether the sentence can refer to the first option (people), the second option (things) or the third option (could be either),</a:t>
            </a:r>
            <a:r>
              <a:rPr lang="en-GB" b="0" baseline="0" noProof="0" dirty="0"/>
              <a:t> based on the context.</a:t>
            </a:r>
            <a:endParaRPr lang="en-GB" b="0" noProof="0" dirty="0"/>
          </a:p>
          <a:p>
            <a:pPr marL="228600" indent="-228600">
              <a:buFont typeface="+mj-lt"/>
              <a:buAutoNum type="arabicPeriod"/>
            </a:pPr>
            <a:endParaRPr lang="en-GB" b="1" noProof="0" dirty="0"/>
          </a:p>
          <a:p>
            <a:r>
              <a:rPr lang="en-US" b="1" u="none" dirty="0"/>
              <a:t>Transcript: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dirty="0">
                <a:solidFill>
                  <a:srgbClr val="0055A5"/>
                </a:solidFill>
              </a:rPr>
              <a:t>Elles ouvrent la grande porte du musée.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dirty="0">
                <a:solidFill>
                  <a:srgbClr val="0055A5"/>
                </a:solidFill>
              </a:rPr>
              <a:t>Ils couvrent les soldats quand il fait froid.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dirty="0">
                <a:solidFill>
                  <a:srgbClr val="0055A5"/>
                </a:solidFill>
              </a:rPr>
              <a:t>Elles découvrent l’histoire des pays d’Afrique au musée.</a:t>
            </a:r>
          </a:p>
          <a:p>
            <a:endParaRPr lang="en-US" b="0" u="sng" dirty="0"/>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12</a:t>
            </a:fld>
            <a:endParaRPr lang="en-GB"/>
          </a:p>
        </p:txBody>
      </p:sp>
    </p:spTree>
    <p:extLst>
      <p:ext uri="{BB962C8B-B14F-4D97-AF65-F5344CB8AC3E}">
        <p14:creationId xmlns:p14="http://schemas.microsoft.com/office/powerpoint/2010/main" val="1646445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2 of 4</a:t>
            </a:r>
          </a:p>
          <a:p>
            <a:r>
              <a:rPr lang="en-US" b="1" dirty="0"/>
              <a:t>Foundation version</a:t>
            </a:r>
          </a:p>
          <a:p>
            <a:endParaRPr lang="en-GB" sz="1200" b="1" dirty="0">
              <a:solidFill>
                <a:srgbClr val="0055A5"/>
              </a:solidFill>
            </a:endParaRPr>
          </a:p>
          <a:p>
            <a:pPr lvl="0">
              <a:defRPr/>
            </a:pPr>
            <a:r>
              <a:rPr lang="en-US" b="1" dirty="0"/>
              <a:t>Aim: </a:t>
            </a:r>
            <a:r>
              <a:rPr lang="en-US" b="0" dirty="0"/>
              <a:t>Listening comprehension using the </a:t>
            </a:r>
            <a:r>
              <a:rPr lang="fr-FR" b="0" i="1" noProof="0" dirty="0"/>
              <a:t>vous</a:t>
            </a:r>
            <a:r>
              <a:rPr lang="en-US" b="0" dirty="0"/>
              <a:t> form of verbs like </a:t>
            </a:r>
            <a:r>
              <a:rPr lang="fr-FR" b="0" i="1" noProof="0" dirty="0"/>
              <a:t>ouvrir</a:t>
            </a:r>
            <a:r>
              <a:rPr lang="en-US" b="0" dirty="0"/>
              <a:t> where students decide whether the pronoun refers to one person (polite singular use of </a:t>
            </a:r>
            <a:r>
              <a:rPr lang="fr-FR" b="0" i="1" noProof="0" dirty="0"/>
              <a:t>vous</a:t>
            </a:r>
            <a:r>
              <a:rPr lang="en-US" b="0" dirty="0"/>
              <a:t>), or several people (plural use of </a:t>
            </a:r>
            <a:r>
              <a:rPr lang="fr-FR" b="0" i="1" noProof="0" dirty="0"/>
              <a:t>vous</a:t>
            </a:r>
            <a:r>
              <a:rPr lang="en-US" b="0" dirty="0"/>
              <a:t>).</a:t>
            </a:r>
            <a:endParaRPr lang="en-GB" sz="1200" b="0" dirty="0">
              <a:solidFill>
                <a:srgbClr val="52505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Procedure: </a:t>
            </a:r>
          </a:p>
          <a:p>
            <a:pPr marL="228600" indent="-228600">
              <a:buFont typeface="+mj-lt"/>
              <a:buAutoNum type="arabicPeriod"/>
            </a:pPr>
            <a:r>
              <a:rPr lang="en-GB" b="0" noProof="0" dirty="0"/>
              <a:t>Click on the audio to hear sentences starting with </a:t>
            </a:r>
            <a:r>
              <a:rPr lang="fr-FR" b="0" i="1" noProof="0" dirty="0"/>
              <a:t>vous</a:t>
            </a:r>
            <a:r>
              <a:rPr lang="en-GB" b="0" noProof="0" dirty="0"/>
              <a:t> and a verb like </a:t>
            </a:r>
            <a:r>
              <a:rPr lang="fr-FR" b="0" i="1" noProof="0" dirty="0"/>
              <a:t>ouvrir</a:t>
            </a:r>
            <a:r>
              <a:rPr lang="en-GB" b="0" noProof="0" dirty="0"/>
              <a:t>.</a:t>
            </a:r>
          </a:p>
          <a:p>
            <a:pPr marL="228600" indent="-228600">
              <a:buFont typeface="+mj-lt"/>
              <a:buAutoNum type="arabicPeriod"/>
            </a:pPr>
            <a:r>
              <a:rPr lang="en-GB" b="0" noProof="0" dirty="0"/>
              <a:t>Students decide whether the sentence refers to the first option (polite singular), the second option (plural) or the third option (could be either).</a:t>
            </a:r>
          </a:p>
          <a:p>
            <a:pPr marL="228600" indent="-228600">
              <a:buFont typeface="+mj-lt"/>
              <a:buAutoNum type="arabicPeriod"/>
            </a:pPr>
            <a:r>
              <a:rPr lang="en-GB" b="0" noProof="0" dirty="0"/>
              <a:t>Explain to students that they need to take clues from the complete sentences to decide, such as in the first sentence which refers to the subject as </a:t>
            </a:r>
            <a:r>
              <a:rPr lang="fr-FR" b="0" i="1" noProof="0" dirty="0"/>
              <a:t>‘le directeur’ </a:t>
            </a:r>
            <a:r>
              <a:rPr lang="en-GB" b="0" noProof="0" dirty="0"/>
              <a:t>(singular).</a:t>
            </a:r>
          </a:p>
          <a:p>
            <a:pPr marL="0" indent="0">
              <a:buFont typeface="+mj-lt"/>
              <a:buNone/>
            </a:pPr>
            <a:endParaRPr lang="en-GB" b="1" noProof="0" dirty="0"/>
          </a:p>
          <a:p>
            <a:r>
              <a:rPr lang="en-US" b="1" u="none" dirty="0"/>
              <a:t>Transcript:</a:t>
            </a:r>
          </a:p>
          <a:p>
            <a:pPr marL="228600" indent="-228600">
              <a:buFont typeface="+mj-lt"/>
              <a:buAutoNum type="arabicPeriod"/>
            </a:pPr>
            <a:r>
              <a:rPr lang="fr-FR" sz="1200" dirty="0">
                <a:solidFill>
                  <a:srgbClr val="0055A5"/>
                </a:solidFill>
              </a:rPr>
              <a:t>Vous ouvrez la porte du musée, parce que vous êtes le directeur.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dirty="0">
                <a:solidFill>
                  <a:srgbClr val="0055A5"/>
                </a:solidFill>
              </a:rPr>
              <a:t>Vous couvrez l’histoire de l’Algérie dans les leçons au collège.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dirty="0">
                <a:solidFill>
                  <a:srgbClr val="0055A5"/>
                </a:solidFill>
              </a:rPr>
              <a:t>Vous découvrez les histoires uniques de vos pères.</a:t>
            </a:r>
          </a:p>
          <a:p>
            <a:endParaRPr lang="en-US" b="0" u="sng" dirty="0"/>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13</a:t>
            </a:fld>
            <a:endParaRPr lang="en-GB"/>
          </a:p>
        </p:txBody>
      </p:sp>
    </p:spTree>
    <p:extLst>
      <p:ext uri="{BB962C8B-B14F-4D97-AF65-F5344CB8AC3E}">
        <p14:creationId xmlns:p14="http://schemas.microsoft.com/office/powerpoint/2010/main" val="12368815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3 of 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Higher version: with </a:t>
            </a:r>
            <a:r>
              <a:rPr lang="fr-FR" b="1" i="1" noProof="0" dirty="0"/>
              <a:t>offrir</a:t>
            </a:r>
            <a:r>
              <a:rPr lang="en-US" b="1" dirty="0"/>
              <a:t> and </a:t>
            </a:r>
            <a:r>
              <a:rPr lang="fr-FR" b="1" i="1" noProof="0" dirty="0"/>
              <a:t>souffrir</a:t>
            </a:r>
          </a:p>
          <a:p>
            <a:endParaRPr lang="en-GB" sz="1200" b="1" dirty="0">
              <a:solidFill>
                <a:srgbClr val="0055A5"/>
              </a:solidFill>
            </a:endParaRPr>
          </a:p>
          <a:p>
            <a:r>
              <a:rPr lang="en-US" b="1" u="none" dirty="0"/>
              <a:t>Transcript: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dirty="0">
                <a:solidFill>
                  <a:srgbClr val="0055A5"/>
                </a:solidFill>
              </a:rPr>
              <a:t>Elles ouvrent la grande porte du musée.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dirty="0">
                <a:solidFill>
                  <a:srgbClr val="0055A5"/>
                </a:solidFill>
              </a:rPr>
              <a:t>Ils couvrent les batailles et les endroits importants de la guerre.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dirty="0">
                <a:solidFill>
                  <a:srgbClr val="0055A5"/>
                </a:solidFill>
              </a:rPr>
              <a:t>Ils offrent des symboles forts de la liberté après l’indépendance.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dirty="0">
                <a:solidFill>
                  <a:srgbClr val="0055A5"/>
                </a:solidFill>
              </a:rPr>
              <a:t>Ils souffrent à cause de mauvais gouvernements</a:t>
            </a:r>
            <a:r>
              <a:rPr lang="en-GB" sz="1200" dirty="0">
                <a:solidFill>
                  <a:srgbClr val="0055A5"/>
                </a:solidFill>
              </a:rPr>
              <a:t>. </a:t>
            </a:r>
            <a:endParaRPr lang="fr-FR" sz="1200" dirty="0">
              <a:solidFill>
                <a:srgbClr val="0055A5"/>
              </a:solidFill>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dirty="0">
                <a:solidFill>
                  <a:srgbClr val="0055A5"/>
                </a:solidFill>
              </a:rPr>
              <a:t>Elles découvrent l’histoire des pays d’Afrique au musée.</a:t>
            </a:r>
          </a:p>
          <a:p>
            <a:endParaRPr lang="en-US" b="0" u="sng" dirty="0"/>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14</a:t>
            </a:fld>
            <a:endParaRPr lang="en-GB"/>
          </a:p>
        </p:txBody>
      </p:sp>
    </p:spTree>
    <p:extLst>
      <p:ext uri="{BB962C8B-B14F-4D97-AF65-F5344CB8AC3E}">
        <p14:creationId xmlns:p14="http://schemas.microsoft.com/office/powerpoint/2010/main" val="14235578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4 of 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Higher version: with </a:t>
            </a:r>
            <a:r>
              <a:rPr lang="fr-FR" b="1" i="1" noProof="0" dirty="0"/>
              <a:t>offrir</a:t>
            </a:r>
            <a:r>
              <a:rPr lang="en-US" b="1" dirty="0"/>
              <a:t> and </a:t>
            </a:r>
            <a:r>
              <a:rPr lang="fr-FR" b="1" i="1" noProof="0" dirty="0"/>
              <a:t>souffrir</a:t>
            </a:r>
          </a:p>
          <a:p>
            <a:endParaRPr lang="en-GB" sz="1200" b="1" dirty="0">
              <a:solidFill>
                <a:srgbClr val="0055A5"/>
              </a:solidFill>
            </a:endParaRPr>
          </a:p>
          <a:p>
            <a:r>
              <a:rPr lang="en-US" b="1" u="none" dirty="0"/>
              <a:t>Transcript:</a:t>
            </a:r>
          </a:p>
          <a:p>
            <a:pPr marL="228600" indent="-228600">
              <a:buFont typeface="+mj-lt"/>
              <a:buAutoNum type="arabicPeriod"/>
            </a:pPr>
            <a:r>
              <a:rPr lang="fr-FR" sz="1200" dirty="0">
                <a:solidFill>
                  <a:srgbClr val="0055A5"/>
                </a:solidFill>
              </a:rPr>
              <a:t>Vous ouvrez la porte du musée, parce que vous êtes le directeur.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dirty="0">
                <a:solidFill>
                  <a:srgbClr val="0055A5"/>
                </a:solidFill>
              </a:rPr>
              <a:t>Vous couvrez l’histoire de l’Algérie dans les leçons au collège.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dirty="0">
                <a:solidFill>
                  <a:srgbClr val="0055A5"/>
                </a:solidFill>
              </a:rPr>
              <a:t>Vous offrez des photos du musée à vos familles.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dirty="0">
                <a:solidFill>
                  <a:srgbClr val="0055A5"/>
                </a:solidFill>
              </a:rPr>
              <a:t>Vous souffrez à cause des guerres</a:t>
            </a:r>
            <a:r>
              <a:rPr lang="en-GB" sz="1200" dirty="0">
                <a:solidFill>
                  <a:srgbClr val="0055A5"/>
                </a:solidFill>
              </a:rPr>
              <a:t>. </a:t>
            </a:r>
            <a:endParaRPr lang="fr-FR" sz="1200" dirty="0">
              <a:solidFill>
                <a:srgbClr val="0055A5"/>
              </a:solidFill>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dirty="0">
                <a:solidFill>
                  <a:srgbClr val="0055A5"/>
                </a:solidFill>
              </a:rPr>
              <a:t>Vous découvrez l’histoire unique de votre père.</a:t>
            </a:r>
          </a:p>
          <a:p>
            <a:endParaRPr lang="en-US" b="0" u="sng" dirty="0"/>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15</a:t>
            </a:fld>
            <a:endParaRPr lang="en-GB"/>
          </a:p>
        </p:txBody>
      </p:sp>
    </p:spTree>
    <p:extLst>
      <p:ext uri="{BB962C8B-B14F-4D97-AF65-F5344CB8AC3E}">
        <p14:creationId xmlns:p14="http://schemas.microsoft.com/office/powerpoint/2010/main" val="16513006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b="1" dirty="0"/>
              <a:t>Slide 1 of 2</a:t>
            </a:r>
          </a:p>
          <a:p>
            <a:r>
              <a:rPr lang="en-US" b="1" dirty="0"/>
              <a:t>This task is on the accompanying worksheet (in Foundation and Higher version), which contains a vocabulary list.</a:t>
            </a:r>
          </a:p>
          <a:p>
            <a:r>
              <a:rPr lang="en-US" b="1" dirty="0"/>
              <a:t>Timing: 15 minutes</a:t>
            </a:r>
          </a:p>
          <a:p>
            <a:endParaRPr lang="en-GB" sz="1200" b="1" dirty="0">
              <a:solidFill>
                <a:srgbClr val="0055A5"/>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Notetaking</a:t>
            </a:r>
            <a:r>
              <a:rPr lang="en-US" b="0" baseline="0" dirty="0"/>
              <a:t> in an L2; oral production of L2 sentences from notes</a:t>
            </a:r>
            <a:r>
              <a:rPr kumimoji="0" lang="en-GB" b="0" i="0" u="none" strike="noStrike" kern="1200" cap="none" spc="0" normalizeH="0" baseline="0" noProof="0" dirty="0">
                <a:ln>
                  <a:noFill/>
                </a:ln>
                <a:solidFill>
                  <a:schemeClr val="accent2"/>
                </a:solidFill>
                <a:effectLst/>
                <a:uLnTx/>
                <a:uFillTx/>
                <a:latin typeface="Century Gothic"/>
                <a:ea typeface="+mn-ea"/>
                <a:cs typeface="+mn-cs"/>
              </a:rPr>
              <a:t>, discussing monuments.</a:t>
            </a:r>
            <a:endParaRPr lang="en-US" b="1" dirty="0"/>
          </a:p>
          <a:p>
            <a:endParaRPr lang="en-US" b="1" dirty="0"/>
          </a:p>
          <a:p>
            <a:r>
              <a:rPr lang="en-US" b="1" dirty="0"/>
              <a:t>Procedure: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solidFill>
                  <a:schemeClr val="tx2"/>
                </a:solidFill>
              </a:rPr>
              <a:t>The teacher first reads the six questions in French about the two monuments to the students, checking</a:t>
            </a:r>
            <a:r>
              <a:rPr lang="en-GB" baseline="0" dirty="0">
                <a:solidFill>
                  <a:schemeClr val="tx2"/>
                </a:solidFill>
              </a:rPr>
              <a:t> </a:t>
            </a:r>
            <a:r>
              <a:rPr lang="en-GB" dirty="0">
                <a:solidFill>
                  <a:schemeClr val="tx2"/>
                </a:solidFill>
              </a:rPr>
              <a:t>comprehension.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solidFill>
                  <a:schemeClr val="tx2"/>
                </a:solidFill>
              </a:rPr>
              <a:t>At Foundation level, the students read the two paragraphs in English about the monuments on the worksheet.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solidFill>
                  <a:schemeClr val="tx2"/>
                </a:solidFill>
              </a:rPr>
              <a:t>At Higher level, the teacher slowly reads the English paragraphs aloud</a:t>
            </a:r>
            <a:r>
              <a:rPr lang="en-GB" baseline="0" dirty="0">
                <a:solidFill>
                  <a:schemeClr val="tx2"/>
                </a:solidFill>
              </a:rPr>
              <a:t> </a:t>
            </a:r>
            <a:r>
              <a:rPr lang="en-GB" dirty="0">
                <a:solidFill>
                  <a:schemeClr val="tx2"/>
                </a:solidFill>
              </a:rPr>
              <a:t>while students make notes in French,</a:t>
            </a:r>
            <a:r>
              <a:rPr lang="en-GB" baseline="0" dirty="0">
                <a:solidFill>
                  <a:schemeClr val="tx2"/>
                </a:solidFill>
              </a:rPr>
              <a:t> using the six questions as headings.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solidFill>
                  <a:schemeClr val="tx2"/>
                </a:solidFill>
              </a:rPr>
              <a:t>Working individually or in pairs, students choose one monument and take it in turns to ask and answer the six questions in French, drawing upon the English texts or French notes they have made. French words on the screen and vocabulary lists on the worksheets are provided for support. Answers must be in complete sentences.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solidFill>
                  <a:schemeClr val="tx2"/>
                </a:solidFill>
              </a:rPr>
              <a:t>Higher students should be encouraged to make their answers longer and give more opinions, using a dictionary if required. They can be encouraged to speak about both monuments</a:t>
            </a:r>
            <a:r>
              <a:rPr lang="en-GB" baseline="0" dirty="0">
                <a:solidFill>
                  <a:schemeClr val="tx2"/>
                </a:solidFill>
              </a:rPr>
              <a:t> </a:t>
            </a:r>
            <a:r>
              <a:rPr lang="en-GB" dirty="0">
                <a:solidFill>
                  <a:schemeClr val="tx2"/>
                </a:solidFill>
              </a:rPr>
              <a:t>rather than one, or to speak in French about any other information they found interesting in the English text as an additional level of challenge.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solidFill>
                  <a:schemeClr val="tx2"/>
                </a:solidFill>
              </a:rPr>
              <a:t>If time allows, the teacher can select students to answer individual questions about their chosen monument.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GB" dirty="0">
              <a:solidFill>
                <a:schemeClr val="tx2"/>
              </a:solidFill>
            </a:endParaRPr>
          </a:p>
          <a:p>
            <a:pPr defTabSz="1020647">
              <a:defRPr/>
            </a:pPr>
            <a:r>
              <a:rPr lang="en-GB" sz="1400" b="1" dirty="0"/>
              <a:t>Word frequency of cognates used (1 is the most frequent word in French): </a:t>
            </a:r>
            <a:br>
              <a:rPr lang="en-GB" sz="1400" dirty="0"/>
            </a:br>
            <a:r>
              <a:rPr lang="fr-FR" sz="1400" dirty="0"/>
              <a:t>arc [&gt;5000], tombe [3426], monument [4113], triomphe [4829], statue [4020]</a:t>
            </a:r>
          </a:p>
          <a:p>
            <a:pPr defTabSz="1020647">
              <a:defRPr/>
            </a:pPr>
            <a:r>
              <a:rPr lang="de-DE" sz="1200" dirty="0">
                <a:latin typeface="Century Gothic" panose="020B0502020202020204" pitchFamily="34" charset="0"/>
              </a:rPr>
              <a:t>Source: </a:t>
            </a:r>
            <a:r>
              <a:rPr lang="en-GB" sz="1200" dirty="0">
                <a:latin typeface="Century Gothic" panose="020B0502020202020204" pitchFamily="34" charset="0"/>
              </a:rPr>
              <a:t>Lonsdale, D., &amp; Le Bras, Y.  (2009). </a:t>
            </a:r>
            <a:r>
              <a:rPr lang="en-GB" sz="1200" i="1" dirty="0">
                <a:latin typeface="Century Gothic" panose="020B0502020202020204" pitchFamily="34" charset="0"/>
              </a:rPr>
              <a:t>A Frequency Dictionary of French: Core vocabulary for learners </a:t>
            </a:r>
            <a:r>
              <a:rPr lang="en-GB" sz="1200" dirty="0">
                <a:latin typeface="Century Gothic" panose="020B0502020202020204" pitchFamily="34" charset="0"/>
              </a:rPr>
              <a:t>London: Routledge.</a:t>
            </a:r>
          </a:p>
          <a:p>
            <a:pPr defTabSz="1020647">
              <a:defRPr/>
            </a:pPr>
            <a:endParaRPr lang="en-GB" sz="1200" dirty="0">
              <a:latin typeface="Century Gothic" panose="020B0502020202020204" pitchFamily="34" charset="0"/>
            </a:endParaRPr>
          </a:p>
          <a:p>
            <a:pPr defTabSz="1020647">
              <a:defRPr/>
            </a:pPr>
            <a:r>
              <a:rPr lang="en-GB" sz="1200" b="1" dirty="0"/>
              <a:t>Word frequency of unknown words used (1 is the most frequent word in French): </a:t>
            </a:r>
            <a:br>
              <a:rPr lang="en-GB" sz="1200" dirty="0"/>
            </a:br>
            <a:r>
              <a:rPr lang="fr-FR" sz="1200" dirty="0"/>
              <a:t>inconnu [1451]</a:t>
            </a:r>
          </a:p>
          <a:p>
            <a:pPr defTabSz="1020647">
              <a:defRPr/>
            </a:pPr>
            <a:r>
              <a:rPr lang="de-DE" sz="1100" dirty="0">
                <a:latin typeface="Century Gothic" panose="020B0502020202020204" pitchFamily="34" charset="0"/>
              </a:rPr>
              <a:t>Source: </a:t>
            </a:r>
            <a:r>
              <a:rPr lang="en-GB" sz="1100" dirty="0">
                <a:latin typeface="Century Gothic" panose="020B0502020202020204" pitchFamily="34" charset="0"/>
              </a:rPr>
              <a:t>Lonsdale, D., &amp; Le Bras, Y.  (2009). </a:t>
            </a:r>
            <a:r>
              <a:rPr lang="en-GB" sz="1100" i="1" dirty="0">
                <a:latin typeface="Century Gothic" panose="020B0502020202020204" pitchFamily="34" charset="0"/>
              </a:rPr>
              <a:t>A Frequency Dictionary of French: Core vocabulary for learners </a:t>
            </a:r>
            <a:r>
              <a:rPr lang="en-GB" sz="1100" dirty="0">
                <a:latin typeface="Century Gothic" panose="020B0502020202020204" pitchFamily="34" charset="0"/>
              </a:rPr>
              <a:t>London: Routledge.</a:t>
            </a:r>
          </a:p>
          <a:p>
            <a:endParaRPr lang="en-GB" sz="1200" b="1" dirty="0">
              <a:solidFill>
                <a:srgbClr val="0055A5"/>
              </a:solidFill>
            </a:endParaRPr>
          </a:p>
          <a:p>
            <a:r>
              <a:rPr lang="en-GB" sz="1200" b="1" dirty="0">
                <a:solidFill>
                  <a:srgbClr val="0055A5"/>
                </a:solidFill>
              </a:rPr>
              <a:t>Attribution of Creative Commons Images:</a:t>
            </a:r>
          </a:p>
          <a:p>
            <a:r>
              <a:rPr lang="en-US" b="0" u="none" noProof="0" dirty="0">
                <a:effectLst/>
              </a:rPr>
              <a:t>By Albert Fernique - NYDL / Flickr: [Head of the Statue of Liberty on display in a park in Paris..., Public Domain, https://commons.wikimedia.org/w/index.php?curid=22269768</a:t>
            </a:r>
          </a:p>
          <a:p>
            <a:r>
              <a:rPr lang="en-US" dirty="0"/>
              <a:t>Tomb of the unknown soldier: By Zairon - Own work, CC BY-SA 4.0, https://commons.wikimedia.org/w/index.php?curid=70324545</a:t>
            </a:r>
            <a:endParaRPr lang="en-GB" dirty="0"/>
          </a:p>
          <a:p>
            <a:endParaRPr lang="en-US" b="0" u="sng" dirty="0"/>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16</a:t>
            </a:fld>
            <a:endParaRPr lang="en-GB"/>
          </a:p>
        </p:txBody>
      </p:sp>
    </p:spTree>
    <p:extLst>
      <p:ext uri="{BB962C8B-B14F-4D97-AF65-F5344CB8AC3E}">
        <p14:creationId xmlns:p14="http://schemas.microsoft.com/office/powerpoint/2010/main" val="28148793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2 of 2</a:t>
            </a:r>
          </a:p>
          <a:p>
            <a:r>
              <a:rPr lang="en-GB" b="1" dirty="0"/>
              <a:t>Not for display on screen: English script</a:t>
            </a:r>
          </a:p>
          <a:p>
            <a:endParaRPr lang="en-US" b="0" u="sng" dirty="0"/>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17</a:t>
            </a:fld>
            <a:endParaRPr lang="en-GB"/>
          </a:p>
        </p:txBody>
      </p:sp>
    </p:spTree>
    <p:extLst>
      <p:ext uri="{BB962C8B-B14F-4D97-AF65-F5344CB8AC3E}">
        <p14:creationId xmlns:p14="http://schemas.microsoft.com/office/powerpoint/2010/main" val="35040660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20647" fontAlgn="base">
              <a:defRPr/>
            </a:pPr>
            <a:r>
              <a:rPr lang="en-CA" sz="1600" dirty="0"/>
              <a:t>Artwork by Chloé Motard. All additional pictures selected are available under a Creative Commons license, no attribution required.</a:t>
            </a:r>
          </a:p>
          <a:p>
            <a:pPr defTabSz="1020647" fontAlgn="base">
              <a:defRPr/>
            </a:pPr>
            <a:r>
              <a:rPr lang="en-CA" sz="1600" dirty="0"/>
              <a:t>Native speaker feedback provided by </a:t>
            </a:r>
            <a:r>
              <a:rPr lang="fr-FR" sz="1400" b="0" i="0" dirty="0">
                <a:solidFill>
                  <a:srgbClr val="000000"/>
                </a:solidFill>
                <a:effectLst/>
                <a:latin typeface="Calibri" panose="020F0502020204030204" pitchFamily="34" charset="0"/>
              </a:rPr>
              <a:t>Stéphanie Schmitt.</a:t>
            </a:r>
            <a:endParaRPr lang="en-CA" sz="1600" dirty="0"/>
          </a:p>
          <a:p>
            <a:pPr defTabSz="1020647" fontAlgn="base">
              <a:defRPr/>
            </a:pPr>
            <a:r>
              <a:rPr lang="en-GB" sz="1400" noProof="0" dirty="0">
                <a:solidFill>
                  <a:srgbClr val="000000"/>
                </a:solidFill>
                <a:latin typeface="Calibri" panose="020F0502020204030204" pitchFamily="34" charset="0"/>
              </a:rPr>
              <a:t>With thanks to Rachel Hawkes for her input on lesson material.</a:t>
            </a:r>
            <a:endParaRPr lang="en-GB" sz="1400" noProof="0" dirty="0"/>
          </a:p>
          <a:p>
            <a:pPr defTabSz="1020647" fontAlgn="base">
              <a:defRPr/>
            </a:pPr>
            <a:endParaRPr lang="en-GB" sz="1400" b="1" dirty="0"/>
          </a:p>
          <a:p>
            <a:pPr defTabSz="1020647" fontAlgn="base">
              <a:defRPr/>
            </a:pPr>
            <a:r>
              <a:rPr lang="en-GB" sz="1400" b="1" dirty="0"/>
              <a:t>Learning outcomes (lesson 2):</a:t>
            </a:r>
            <a:endParaRPr lang="en-GB" sz="1400" b="0" dirty="0"/>
          </a:p>
          <a:p>
            <a:r>
              <a:rPr lang="en-GB" sz="2800" dirty="0"/>
              <a:t>Il (n)’y </a:t>
            </a:r>
            <a:r>
              <a:rPr lang="en-GB" sz="2800"/>
              <a:t>a (pas de</a:t>
            </a:r>
            <a:r>
              <a:rPr lang="en-GB" sz="2800" dirty="0"/>
              <a:t>)</a:t>
            </a:r>
          </a:p>
          <a:p>
            <a:r>
              <a:rPr lang="en-US" sz="2800" dirty="0"/>
              <a:t>Stress syllabification with </a:t>
            </a:r>
            <a:r>
              <a:rPr lang="en-GB" sz="2800" dirty="0"/>
              <a:t>consonant +[r] + </a:t>
            </a:r>
            <a:r>
              <a:rPr lang="en-GB" sz="2800" dirty="0" err="1"/>
              <a:t>SFe</a:t>
            </a:r>
            <a:endParaRPr lang="en-GB" sz="2800" dirty="0"/>
          </a:p>
          <a:p>
            <a:pPr defTabSz="1020647">
              <a:defRPr/>
            </a:pPr>
            <a:br>
              <a:rPr lang="en-GB" sz="1400" baseline="0" dirty="0"/>
            </a:br>
            <a:r>
              <a:rPr lang="en-GB" sz="1400" b="1" dirty="0"/>
              <a:t>Word frequency </a:t>
            </a:r>
            <a:r>
              <a:rPr lang="en-GB" sz="1400" b="1" baseline="0" dirty="0"/>
              <a:t>(1 is the most frequent word in French): </a:t>
            </a:r>
            <a:endParaRPr lang="en-GB" sz="1400" b="1" dirty="0">
              <a:ea typeface="Calibri"/>
              <a:cs typeface="Calibri"/>
              <a:sym typeface="Calibri"/>
            </a:endParaRPr>
          </a:p>
          <a:p>
            <a:pPr defTabSz="1020647">
              <a:defRPr/>
            </a:pPr>
            <a:r>
              <a:rPr lang="en-GB" sz="1400" b="1" dirty="0">
                <a:ea typeface="Calibri"/>
                <a:cs typeface="Calibri"/>
                <a:sym typeface="Calibri"/>
              </a:rPr>
              <a:t>(vocabulary introduced) </a:t>
            </a:r>
            <a:r>
              <a:rPr lang="fr-FR" sz="1400" dirty="0">
                <a:solidFill>
                  <a:srgbClr val="000000"/>
                </a:solidFill>
                <a:latin typeface="Century Gothic" panose="020B0502020202020204" pitchFamily="34" charset="0"/>
              </a:rPr>
              <a:t>égalité [1898], identité [1437], leçon [1300], peau [2122], sentiment [886], central [992], riche [599], diminuer (H) [1507], offrir à … 1 (H) [224], souffrir (H) [642], bataille (H) [1303], dizaine (H) [1628], honte (H) [1943], révolution (H) [1617], Sénégal (H) [n/a], victoire (H) [1373], terrible (H) [1310] </a:t>
            </a:r>
          </a:p>
          <a:p>
            <a:pPr defTabSz="1020647">
              <a:defRPr/>
            </a:pPr>
            <a:r>
              <a:rPr lang="en-GB" sz="1400" b="1" dirty="0">
                <a:ea typeface="Calibri"/>
                <a:cs typeface="Calibri"/>
                <a:sym typeface="Calibri"/>
              </a:rPr>
              <a:t>(revisited function words)</a:t>
            </a:r>
            <a:r>
              <a:rPr lang="en-GB" sz="1400" dirty="0">
                <a:ea typeface="Calibri"/>
                <a:cs typeface="Calibri"/>
                <a:sym typeface="Calibri"/>
              </a:rPr>
              <a:t> </a:t>
            </a:r>
            <a:r>
              <a:rPr lang="fr-FR" sz="1400" dirty="0">
                <a:ea typeface="Calibri"/>
                <a:cs typeface="Calibri"/>
                <a:sym typeface="Calibri"/>
              </a:rPr>
              <a:t>à, au, à la, à l’, aux, il y a</a:t>
            </a:r>
          </a:p>
          <a:p>
            <a:pPr defTabSz="1020647">
              <a:defRPr/>
            </a:pPr>
            <a:r>
              <a:rPr lang="en-GB" sz="1400" b="1" dirty="0">
                <a:ea typeface="Calibri"/>
                <a:cs typeface="Calibri"/>
                <a:sym typeface="Calibri"/>
              </a:rPr>
              <a:t>(spaced repetition 1) </a:t>
            </a:r>
            <a:r>
              <a:rPr lang="fr-FR" sz="1400" dirty="0">
                <a:ea typeface="Calibri"/>
                <a:cs typeface="Calibri"/>
                <a:sym typeface="Calibri"/>
              </a:rPr>
              <a:t>raconter [890], surprendre [1053], écrivain [1738], tour [523], pauvre [699], quelques [70], banlieue (H) [2944]</a:t>
            </a:r>
          </a:p>
          <a:p>
            <a:pPr defTabSz="1020647">
              <a:defRPr/>
            </a:pPr>
            <a:r>
              <a:rPr lang="en-GB" sz="1400" b="1" dirty="0">
                <a:ea typeface="Calibri"/>
                <a:cs typeface="Calibri"/>
                <a:sym typeface="Calibri"/>
              </a:rPr>
              <a:t>(spaced repetition 2) </a:t>
            </a:r>
            <a:r>
              <a:rPr lang="fr-FR" sz="1400" dirty="0">
                <a:ea typeface="Calibri"/>
                <a:cs typeface="Calibri"/>
                <a:sym typeface="Calibri"/>
              </a:rPr>
              <a:t>grandir [1936], réussir2 (à) [279], servir [177], début [364], fin [111], gouvernement [160], est [4603], nord [1090], ouest [1690], sud [1242], fournir (H) [731], ressentir (H) [1593], état/État (H) [333]</a:t>
            </a:r>
          </a:p>
          <a:p>
            <a:pPr defTabSz="1020647">
              <a:defRPr/>
            </a:pPr>
            <a:r>
              <a:rPr lang="en-GB" sz="1400" b="1" dirty="0">
                <a:ea typeface="Calibri"/>
                <a:cs typeface="Calibri"/>
                <a:sym typeface="Calibri"/>
              </a:rPr>
              <a:t>(thematic revisited vocabulary)</a:t>
            </a:r>
            <a:r>
              <a:rPr lang="en-GB" sz="1400" dirty="0">
                <a:ea typeface="Calibri"/>
                <a:cs typeface="Calibri"/>
                <a:sym typeface="Calibri"/>
              </a:rPr>
              <a:t> </a:t>
            </a:r>
            <a:r>
              <a:rPr lang="fr-FR" sz="1400" dirty="0">
                <a:ea typeface="Calibri"/>
                <a:cs typeface="Calibri"/>
                <a:sym typeface="Calibri"/>
              </a:rPr>
              <a:t>blesser [2024], tuer [591], accident [1227], année [102], anniversaire [2043], armée [1011], attention [482], endroit [650], guerre [266], histoire [263], indépendance [1651], liberté [320], musée [2218], paix [579], passé [501], soldat [1090], symbole [1497], africain [2289], algérien [4163], faux [555], grave [443], juif [1510], pauvre [699], silence [1281], Afrique [n/a], Algérie [n/a], Métropole [n/a], à cause de [mwp]</a:t>
            </a:r>
          </a:p>
          <a:p>
            <a:pPr defTabSz="1020647">
              <a:defRPr/>
            </a:pPr>
            <a:r>
              <a:rPr lang="en-GB" sz="1400" dirty="0">
                <a:ea typeface="Calibri"/>
                <a:cs typeface="Calibri"/>
                <a:sym typeface="Calibri"/>
              </a:rPr>
              <a:t>Source: Lonsdale, D., &amp; Le Bras, Y.  (2009). </a:t>
            </a:r>
            <a:r>
              <a:rPr lang="en-GB" sz="1400" i="1" dirty="0">
                <a:ea typeface="Calibri"/>
                <a:cs typeface="Calibri"/>
                <a:sym typeface="Calibri"/>
              </a:rPr>
              <a:t>A Frequency Dictionary of French: Core vocabulary for learners </a:t>
            </a:r>
            <a:r>
              <a:rPr lang="en-GB" sz="1400" dirty="0">
                <a:ea typeface="Calibri"/>
                <a:cs typeface="Calibri"/>
                <a:sym typeface="Calibri"/>
              </a:rPr>
              <a:t>London: Routledge.</a:t>
            </a:r>
          </a:p>
          <a:p>
            <a:pPr defTabSz="1020647">
              <a:defRPr/>
            </a:pPr>
            <a:endParaRPr lang="en-GB" sz="1600" dirty="0">
              <a:ea typeface="Calibri"/>
              <a:cs typeface="Calibri"/>
              <a:sym typeface="Calibri"/>
            </a:endParaRPr>
          </a:p>
          <a:p>
            <a:r>
              <a:rPr lang="en-CA" sz="1600" dirty="0"/>
              <a:t>The frequency rankings for words that occur in this PowerPoint which have been</a:t>
            </a:r>
            <a:r>
              <a:rPr lang="en-CA" sz="1600" i="1" dirty="0"/>
              <a:t> previously</a:t>
            </a:r>
            <a:r>
              <a:rPr lang="en-CA" sz="1600" dirty="0"/>
              <a:t> introduced in NCELP resources are given in the NCELP SOW and in the resources that first introduced and formally re-visited those words. </a:t>
            </a:r>
          </a:p>
          <a:p>
            <a:r>
              <a:rPr lang="en-CA" sz="1600" dirty="0"/>
              <a:t>For any </a:t>
            </a:r>
            <a:r>
              <a:rPr lang="en-CA" sz="1600" i="1" dirty="0"/>
              <a:t>other </a:t>
            </a:r>
            <a:r>
              <a:rPr lang="en-CA" sz="1600" dirty="0"/>
              <a:t>words that occur incidentally in this PowerPoint, frequency rankings will be provided in the notes field wherever possible.</a:t>
            </a:r>
          </a:p>
        </p:txBody>
      </p:sp>
      <p:sp>
        <p:nvSpPr>
          <p:cNvPr id="4" name="Slide Number Placeholder 3"/>
          <p:cNvSpPr>
            <a:spLocks noGrp="1"/>
          </p:cNvSpPr>
          <p:nvPr>
            <p:ph type="sldNum" sz="quarter" idx="5"/>
          </p:nvPr>
        </p:nvSpPr>
        <p:spPr/>
        <p:txBody>
          <a:bodyPr/>
          <a:lstStyle/>
          <a:p>
            <a:fld id="{051212F4-EB5A-464B-92EC-DACFCB1CC2CD}" type="slidenum">
              <a:rPr lang="en-GB" smtClean="0"/>
              <a:t>18</a:t>
            </a:fld>
            <a:endParaRPr lang="en-GB"/>
          </a:p>
        </p:txBody>
      </p:sp>
    </p:spTree>
    <p:extLst>
      <p:ext uri="{BB962C8B-B14F-4D97-AF65-F5344CB8AC3E}">
        <p14:creationId xmlns:p14="http://schemas.microsoft.com/office/powerpoint/2010/main" val="40399423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Foundation version</a:t>
            </a:r>
          </a:p>
          <a:p>
            <a:r>
              <a:rPr lang="en-US" b="1" dirty="0"/>
              <a:t>Timing: 4 minutes</a:t>
            </a:r>
          </a:p>
          <a:p>
            <a:endParaRPr lang="en-GB" sz="1200" b="1" dirty="0">
              <a:solidFill>
                <a:srgbClr val="0055A5"/>
              </a:solidFill>
            </a:endParaRPr>
          </a:p>
          <a:p>
            <a:r>
              <a:rPr lang="en-US" b="1" dirty="0"/>
              <a:t>Aim: </a:t>
            </a:r>
            <a:r>
              <a:rPr lang="en-GB" sz="1200" b="0" kern="1200" dirty="0">
                <a:solidFill>
                  <a:schemeClr val="tx1"/>
                </a:solidFill>
                <a:effectLst/>
                <a:latin typeface="+mn-lt"/>
                <a:ea typeface="+mn-ea"/>
                <a:cs typeface="+mn-cs"/>
              </a:rPr>
              <a:t>O</a:t>
            </a:r>
            <a:r>
              <a:rPr lang="en-GB" sz="1200" kern="1200" dirty="0">
                <a:solidFill>
                  <a:schemeClr val="tx1"/>
                </a:solidFill>
                <a:effectLst/>
                <a:latin typeface="+mn-lt"/>
                <a:ea typeface="+mn-ea"/>
                <a:cs typeface="+mn-cs"/>
              </a:rPr>
              <a:t>ral or written production of new </a:t>
            </a:r>
            <a:r>
              <a:rPr lang="en-US" b="0" dirty="0"/>
              <a:t>vocabulary in context.</a:t>
            </a:r>
          </a:p>
          <a:p>
            <a:endParaRPr lang="en-US" b="1" dirty="0"/>
          </a:p>
          <a:p>
            <a:r>
              <a:rPr lang="en-US" b="1" dirty="0"/>
              <a:t>Procedure:</a:t>
            </a:r>
          </a:p>
          <a:p>
            <a:pPr marL="228600" indent="-228600">
              <a:buFont typeface="+mj-lt"/>
              <a:buAutoNum type="arabicPeriod"/>
            </a:pPr>
            <a:r>
              <a:rPr lang="en-US" b="0" dirty="0"/>
              <a:t>Foundation version: Students read the full sentences and try to identify words from this week’s new vocabulary based on the first letter, the number of letters, the picture and the context of the sentence.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t>Higher version: Students read the full sentences and try to identify words from this week’s new vocabulary based on the first letter, the picture and the context of the sentence.</a:t>
            </a:r>
          </a:p>
          <a:p>
            <a:pPr marL="228600" indent="-228600">
              <a:buFont typeface="+mj-lt"/>
              <a:buAutoNum type="arabicPeriod"/>
            </a:pPr>
            <a:r>
              <a:rPr lang="en-US" b="0" dirty="0"/>
              <a:t>Students give answers either orally or by writing the words on mini-whiteboards.</a:t>
            </a:r>
          </a:p>
          <a:p>
            <a:pPr marL="228600" indent="-228600">
              <a:buFont typeface="+mj-lt"/>
              <a:buAutoNum type="arabicPeriod"/>
            </a:pPr>
            <a:r>
              <a:rPr lang="en-US" b="0" dirty="0"/>
              <a:t>Click to reveal answers.</a:t>
            </a:r>
          </a:p>
        </p:txBody>
      </p:sp>
      <p:sp>
        <p:nvSpPr>
          <p:cNvPr id="4" name="Slide Number Placeholder 3"/>
          <p:cNvSpPr>
            <a:spLocks noGrp="1"/>
          </p:cNvSpPr>
          <p:nvPr>
            <p:ph type="sldNum" sz="quarter" idx="5"/>
          </p:nvPr>
        </p:nvSpPr>
        <p:spPr/>
        <p:txBody>
          <a:bodyPr/>
          <a:lstStyle/>
          <a:p>
            <a:fld id="{051212F4-EB5A-464B-92EC-DACFCB1CC2CD}" type="slidenum">
              <a:rPr lang="en-GB" smtClean="0"/>
              <a:t>19</a:t>
            </a:fld>
            <a:endParaRPr lang="en-GB"/>
          </a:p>
        </p:txBody>
      </p:sp>
    </p:spTree>
    <p:extLst>
      <p:ext uri="{BB962C8B-B14F-4D97-AF65-F5344CB8AC3E}">
        <p14:creationId xmlns:p14="http://schemas.microsoft.com/office/powerpoint/2010/main" val="37832474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GB" sz="1200" b="1" dirty="0">
              <a:solidFill>
                <a:srgbClr val="0055A5"/>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revise stress syllabification patterns in French</a:t>
            </a:r>
            <a:r>
              <a:rPr lang="en-US" b="0" baseline="0" dirty="0"/>
              <a:t> and contrast these with English.</a:t>
            </a:r>
            <a:endParaRPr lang="en-US" b="1" dirty="0"/>
          </a:p>
          <a:p>
            <a:endParaRPr lang="en-US" b="1" dirty="0"/>
          </a:p>
          <a:p>
            <a:r>
              <a:rPr lang="en-US" b="1" dirty="0"/>
              <a:t>Procedure:</a:t>
            </a:r>
          </a:p>
          <a:p>
            <a:pPr marL="228600" indent="-228600">
              <a:buFont typeface="+mj-lt"/>
              <a:buAutoNum type="arabicPeriod"/>
            </a:pPr>
            <a:r>
              <a:rPr lang="en-US" b="0" dirty="0"/>
              <a:t>Click to reveal the information about English and French stress patterns.</a:t>
            </a:r>
          </a:p>
          <a:p>
            <a:pPr marL="228600" indent="-228600">
              <a:buFont typeface="+mj-lt"/>
              <a:buAutoNum type="arabicPeriod"/>
            </a:pPr>
            <a:r>
              <a:rPr lang="en-US" b="0" dirty="0"/>
              <a:t>Click to reveal the examples, and to hear the words spoken aloud.</a:t>
            </a:r>
          </a:p>
          <a:p>
            <a:pPr marL="228600" indent="-228600">
              <a:buFont typeface="+mj-lt"/>
              <a:buAutoNum type="arabicPeriod"/>
            </a:pPr>
            <a:r>
              <a:rPr lang="en-US" b="0" dirty="0"/>
              <a:t>Students listen and repeat.</a:t>
            </a:r>
          </a:p>
          <a:p>
            <a:endParaRPr lang="en-GB" b="1" noProof="0" dirty="0"/>
          </a:p>
          <a:p>
            <a:r>
              <a:rPr lang="en-US" b="1" u="none" dirty="0"/>
              <a:t>Transcript:</a:t>
            </a:r>
          </a:p>
          <a:p>
            <a:r>
              <a:rPr lang="en-US" b="0" u="none" dirty="0"/>
              <a:t>revolution (English)</a:t>
            </a:r>
          </a:p>
          <a:p>
            <a:r>
              <a:rPr lang="fr-FR" b="0" u="none" noProof="0" dirty="0"/>
              <a:t>révolution (French)</a:t>
            </a:r>
          </a:p>
          <a:p>
            <a:r>
              <a:rPr lang="en-US" b="0" u="none" dirty="0"/>
              <a:t>identity (English)</a:t>
            </a:r>
          </a:p>
          <a:p>
            <a:r>
              <a:rPr lang="fr-FR" b="0" u="none" noProof="0" dirty="0"/>
              <a:t>identité (French)</a:t>
            </a:r>
          </a:p>
        </p:txBody>
      </p:sp>
      <p:sp>
        <p:nvSpPr>
          <p:cNvPr id="4" name="Slide Number Placeholder 3"/>
          <p:cNvSpPr>
            <a:spLocks noGrp="1"/>
          </p:cNvSpPr>
          <p:nvPr>
            <p:ph type="sldNum" sz="quarter" idx="5"/>
          </p:nvPr>
        </p:nvSpPr>
        <p:spPr/>
        <p:txBody>
          <a:bodyPr/>
          <a:lstStyle/>
          <a:p>
            <a:fld id="{051212F4-EB5A-464B-92EC-DACFCB1CC2CD}" type="slidenum">
              <a:rPr lang="en-GB" smtClean="0"/>
              <a:t>2</a:t>
            </a:fld>
            <a:endParaRPr lang="en-GB"/>
          </a:p>
        </p:txBody>
      </p:sp>
    </p:spTree>
    <p:extLst>
      <p:ext uri="{BB962C8B-B14F-4D97-AF65-F5344CB8AC3E}">
        <p14:creationId xmlns:p14="http://schemas.microsoft.com/office/powerpoint/2010/main" val="42484238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Higher version:</a:t>
            </a:r>
          </a:p>
          <a:p>
            <a:r>
              <a:rPr lang="en-US" b="1" dirty="0"/>
              <a:t>Slide 1 of 3</a:t>
            </a:r>
          </a:p>
          <a:p>
            <a:r>
              <a:rPr lang="en-US" b="1" dirty="0"/>
              <a:t>Timing: 8 minutes</a:t>
            </a:r>
          </a:p>
          <a:p>
            <a:endParaRPr lang="en-GB" sz="1200" b="1" dirty="0">
              <a:solidFill>
                <a:srgbClr val="0055A5"/>
              </a:solidFill>
            </a:endParaRPr>
          </a:p>
        </p:txBody>
      </p:sp>
      <p:sp>
        <p:nvSpPr>
          <p:cNvPr id="4" name="Slide Number Placeholder 3"/>
          <p:cNvSpPr>
            <a:spLocks noGrp="1"/>
          </p:cNvSpPr>
          <p:nvPr>
            <p:ph type="sldNum" sz="quarter" idx="5"/>
          </p:nvPr>
        </p:nvSpPr>
        <p:spPr/>
        <p:txBody>
          <a:bodyPr/>
          <a:lstStyle/>
          <a:p>
            <a:fld id="{051212F4-EB5A-464B-92EC-DACFCB1CC2CD}" type="slidenum">
              <a:rPr lang="en-GB" smtClean="0"/>
              <a:t>20</a:t>
            </a:fld>
            <a:endParaRPr lang="en-GB"/>
          </a:p>
        </p:txBody>
      </p:sp>
    </p:spTree>
    <p:extLst>
      <p:ext uri="{BB962C8B-B14F-4D97-AF65-F5344CB8AC3E}">
        <p14:creationId xmlns:p14="http://schemas.microsoft.com/office/powerpoint/2010/main" val="16590930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2 of 3</a:t>
            </a:r>
            <a:endParaRPr lang="en-GB" sz="120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fld id="{051212F4-EB5A-464B-92EC-DACFCB1CC2CD}" type="slidenum">
              <a:rPr lang="en-GB" smtClean="0"/>
              <a:t>21</a:t>
            </a:fld>
            <a:endParaRPr lang="en-GB"/>
          </a:p>
        </p:txBody>
      </p:sp>
    </p:spTree>
    <p:extLst>
      <p:ext uri="{BB962C8B-B14F-4D97-AF65-F5344CB8AC3E}">
        <p14:creationId xmlns:p14="http://schemas.microsoft.com/office/powerpoint/2010/main" val="17734601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3 of 3</a:t>
            </a:r>
          </a:p>
        </p:txBody>
      </p:sp>
      <p:sp>
        <p:nvSpPr>
          <p:cNvPr id="4" name="Slide Number Placeholder 3"/>
          <p:cNvSpPr>
            <a:spLocks noGrp="1"/>
          </p:cNvSpPr>
          <p:nvPr>
            <p:ph type="sldNum" sz="quarter" idx="5"/>
          </p:nvPr>
        </p:nvSpPr>
        <p:spPr/>
        <p:txBody>
          <a:bodyPr/>
          <a:lstStyle/>
          <a:p>
            <a:fld id="{051212F4-EB5A-464B-92EC-DACFCB1CC2CD}" type="slidenum">
              <a:rPr lang="en-GB" smtClean="0"/>
              <a:t>22</a:t>
            </a:fld>
            <a:endParaRPr lang="en-GB"/>
          </a:p>
        </p:txBody>
      </p:sp>
    </p:spTree>
    <p:extLst>
      <p:ext uri="{BB962C8B-B14F-4D97-AF65-F5344CB8AC3E}">
        <p14:creationId xmlns:p14="http://schemas.microsoft.com/office/powerpoint/2010/main" val="37443299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6688" y="1371600"/>
            <a:ext cx="6584950" cy="3705225"/>
          </a:xfrm>
        </p:spPr>
      </p:sp>
      <p:sp>
        <p:nvSpPr>
          <p:cNvPr id="3" name="Notes Placeholder 2"/>
          <p:cNvSpPr>
            <a:spLocks noGrp="1"/>
          </p:cNvSpPr>
          <p:nvPr>
            <p:ph type="body" idx="1"/>
          </p:nvPr>
        </p:nvSpPr>
        <p:spPr/>
        <p:txBody>
          <a:bodyPr/>
          <a:lstStyle/>
          <a:p>
            <a:pPr defTabSz="1020647">
              <a:defRPr/>
            </a:pPr>
            <a:r>
              <a:rPr lang="en-GB" b="1" baseline="0" dirty="0"/>
              <a:t>Timing: 30 seconds</a:t>
            </a:r>
          </a:p>
          <a:p>
            <a:pPr defTabSz="1020647">
              <a:defRPr/>
            </a:pPr>
            <a:r>
              <a:rPr lang="en-GB" b="1" baseline="0" dirty="0"/>
              <a:t>Teachers can choose either or both SSC slides – the first is with audio, the second is without.</a:t>
            </a:r>
          </a:p>
          <a:p>
            <a:pPr defTabSz="1020647">
              <a:defRPr/>
            </a:pPr>
            <a:endParaRPr lang="en-GB" b="1" baseline="0" dirty="0"/>
          </a:p>
          <a:p>
            <a:r>
              <a:rPr lang="en-GB" b="1" baseline="0" dirty="0"/>
              <a:t>Aim: </a:t>
            </a:r>
            <a:r>
              <a:rPr lang="en-GB" b="0" baseline="0" dirty="0"/>
              <a:t>To consolidate SSC </a:t>
            </a:r>
            <a:r>
              <a:rPr lang="en-GB" b="1" baseline="0" dirty="0"/>
              <a:t>[r] </a:t>
            </a:r>
            <a:r>
              <a:rPr lang="en-GB" b="0" baseline="0" dirty="0"/>
              <a:t>in preparation for practising </a:t>
            </a:r>
            <a:r>
              <a:rPr lang="en-GB" sz="1200" dirty="0"/>
              <a:t>stress syllabification with consonant +[r] + </a:t>
            </a:r>
            <a:r>
              <a:rPr lang="en-GB" sz="1200" dirty="0" err="1"/>
              <a:t>SFe</a:t>
            </a:r>
            <a:r>
              <a:rPr lang="en-GB" sz="1200" dirty="0"/>
              <a:t>.</a:t>
            </a:r>
          </a:p>
          <a:p>
            <a:pPr defTabSz="1020647">
              <a:defRPr/>
            </a:pPr>
            <a:endParaRPr lang="en-GB" b="1" baseline="0" dirty="0"/>
          </a:p>
          <a:p>
            <a:pPr defTabSz="1020647">
              <a:defRPr/>
            </a:pPr>
            <a:r>
              <a:rPr lang="en-GB" b="1" baseline="0" dirty="0"/>
              <a:t>Procedure:</a:t>
            </a:r>
            <a:br>
              <a:rPr lang="en-GB" b="0" dirty="0"/>
            </a:br>
            <a:r>
              <a:rPr lang="en-GB" b="0" dirty="0"/>
              <a:t>1. Present the letter(s) and say the </a:t>
            </a:r>
            <a:r>
              <a:rPr lang="en-GB" b="1" dirty="0"/>
              <a:t>[r] </a:t>
            </a:r>
            <a:r>
              <a:rPr lang="en-GB" b="0" dirty="0"/>
              <a:t>sound first, on its own. Students repeat it with you.</a:t>
            </a:r>
            <a:br>
              <a:rPr lang="en-GB" b="0" dirty="0"/>
            </a:br>
            <a:r>
              <a:rPr lang="en-GB" b="0" dirty="0"/>
              <a:t>2. Bring up the word </a:t>
            </a:r>
            <a:r>
              <a:rPr lang="en-GB" b="0" baseline="0" dirty="0"/>
              <a:t>”</a:t>
            </a:r>
            <a:r>
              <a:rPr lang="en-GB" sz="1400" b="1" dirty="0">
                <a:solidFill>
                  <a:srgbClr val="002060"/>
                </a:solidFill>
                <a:latin typeface="Century Gothic" panose="020B0502020202020204" pitchFamily="34" charset="0"/>
              </a:rPr>
              <a:t>rue</a:t>
            </a:r>
            <a:r>
              <a:rPr lang="en-GB" sz="1400" dirty="0"/>
              <a:t>”</a:t>
            </a:r>
            <a:r>
              <a:rPr lang="en-GB" b="0" dirty="0"/>
              <a:t> on its own, say</a:t>
            </a:r>
            <a:r>
              <a:rPr lang="en-GB" b="0" baseline="0" dirty="0"/>
              <a:t> it, students repeat it, so that they have the opportunity to focus all of their attention on the connection between the written word and its sound.</a:t>
            </a:r>
          </a:p>
          <a:p>
            <a:pPr defTabSz="1020647">
              <a:defRPr/>
            </a:pPr>
            <a:r>
              <a:rPr lang="en-GB" b="0" baseline="0" dirty="0"/>
              <a:t>3. </a:t>
            </a:r>
            <a:r>
              <a:rPr lang="en-GB" dirty="0"/>
              <a:t>A</a:t>
            </a:r>
            <a:r>
              <a:rPr lang="en-GB" baseline="0" dirty="0"/>
              <a:t> possible gesture for this would be to look </a:t>
            </a:r>
            <a:r>
              <a:rPr lang="en-GB" b="1" baseline="0" dirty="0"/>
              <a:t>left and right and mime crossing a road.</a:t>
            </a:r>
            <a:br>
              <a:rPr lang="en-GB" b="1" baseline="0" dirty="0"/>
            </a:br>
            <a:r>
              <a:rPr lang="en-GB" baseline="0" dirty="0"/>
              <a:t>4. Roll back the animations and work through 1-3 again, but this time, dropping your voice completely to listen carefully to the students saying the </a:t>
            </a:r>
            <a:r>
              <a:rPr lang="en-GB" b="1" dirty="0"/>
              <a:t>[r] </a:t>
            </a:r>
            <a:r>
              <a:rPr lang="en-GB" baseline="0" dirty="0"/>
              <a:t>sound, pronouncing </a:t>
            </a:r>
            <a:r>
              <a:rPr lang="en-GB" b="0" baseline="0" dirty="0"/>
              <a:t>”</a:t>
            </a:r>
            <a:r>
              <a:rPr lang="en-GB" b="1" baseline="0" dirty="0"/>
              <a:t>rue</a:t>
            </a:r>
            <a:r>
              <a:rPr lang="en-GB" sz="1400" dirty="0"/>
              <a:t>” </a:t>
            </a:r>
            <a:r>
              <a:rPr lang="en-GB" baseline="0" dirty="0"/>
              <a:t>and, if using, doing the gesture.</a:t>
            </a:r>
          </a:p>
          <a:p>
            <a:pPr defTabSz="1020647">
              <a:defRPr/>
            </a:pPr>
            <a:endParaRPr lang="en-GB" baseline="0" dirty="0"/>
          </a:p>
          <a:p>
            <a:pPr defTabSz="1020647">
              <a:defRPr/>
            </a:pPr>
            <a:r>
              <a:rPr lang="en-GB" b="1" dirty="0"/>
              <a:t>Word frequency </a:t>
            </a:r>
            <a:r>
              <a:rPr lang="en-GB" b="1" baseline="0" dirty="0"/>
              <a:t>(1 is the most frequent word in French): </a:t>
            </a:r>
            <a:endParaRPr lang="en-GB" b="1" dirty="0"/>
          </a:p>
          <a:p>
            <a:pPr defTabSz="1020647">
              <a:defRPr/>
            </a:pPr>
            <a:r>
              <a:rPr lang="en-GB" b="1" dirty="0"/>
              <a:t>rue </a:t>
            </a:r>
            <a:r>
              <a:rPr lang="en-GB" b="0" dirty="0"/>
              <a:t>[598]</a:t>
            </a:r>
          </a:p>
          <a:p>
            <a:pPr defTabSz="1020647">
              <a:defRPr/>
            </a:pPr>
            <a:r>
              <a:rPr lang="de-DE" sz="1400" dirty="0">
                <a:latin typeface="Century Gothic" panose="020B0502020202020204" pitchFamily="34" charset="0"/>
              </a:rPr>
              <a:t>Source: </a:t>
            </a:r>
            <a:r>
              <a:rPr lang="en-GB" sz="1400" dirty="0">
                <a:latin typeface="Century Gothic" panose="020B0502020202020204" pitchFamily="34" charset="0"/>
              </a:rPr>
              <a:t>Lonsdale, D., &amp; Le Bras, Y.  (2009). </a:t>
            </a:r>
            <a:r>
              <a:rPr lang="en-GB" sz="1400" i="1" dirty="0">
                <a:latin typeface="Century Gothic" panose="020B0502020202020204" pitchFamily="34" charset="0"/>
              </a:rPr>
              <a:t>A Frequency Dictionary of French: Core vocabulary for learners </a:t>
            </a:r>
            <a:r>
              <a:rPr lang="en-GB" sz="1400" dirty="0">
                <a:latin typeface="Century Gothic" panose="020B0502020202020204" pitchFamily="34" charset="0"/>
              </a:rPr>
              <a:t>London: Routledge.</a:t>
            </a:r>
            <a:endParaRPr lang="en-GB" dirty="0"/>
          </a:p>
        </p:txBody>
      </p:sp>
      <p:sp>
        <p:nvSpPr>
          <p:cNvPr id="4" name="Slide Number Placeholder 3"/>
          <p:cNvSpPr>
            <a:spLocks noGrp="1"/>
          </p:cNvSpPr>
          <p:nvPr>
            <p:ph type="sldNum" sz="quarter" idx="10"/>
          </p:nvPr>
        </p:nvSpPr>
        <p:spPr/>
        <p:txBody>
          <a:bodyPr/>
          <a:lstStyle/>
          <a:p>
            <a:pPr defTabSz="1020647">
              <a:defRPr/>
            </a:pPr>
            <a:fld id="{672843D9-4757-4631-B0CD-BAA271821DF5}" type="slidenum">
              <a:rPr lang="en-GB" sz="1400">
                <a:solidFill>
                  <a:prstClr val="black"/>
                </a:solidFill>
                <a:latin typeface="Century Gothic" panose="020B0502020202020204" pitchFamily="34" charset="0"/>
              </a:rPr>
              <a:pPr defTabSz="1020647">
                <a:defRPr/>
              </a:pPr>
              <a:t>23</a:t>
            </a:fld>
            <a:endParaRPr lang="en-GB" sz="140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18286306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pPr defTabSz="966064">
              <a:defRPr/>
            </a:pPr>
            <a:r>
              <a:rPr lang="en-GB" dirty="0"/>
              <a:t>Without sound</a:t>
            </a:r>
            <a:r>
              <a:rPr lang="en-GB" baseline="0" dirty="0"/>
              <a:t> to elicit pronunciation (without first hearing the teacher). </a:t>
            </a:r>
          </a:p>
          <a:p>
            <a:pPr defTabSz="966064">
              <a:defRPr/>
            </a:pPr>
            <a:endParaRPr lang="en-GB" baseline="0" dirty="0"/>
          </a:p>
          <a:p>
            <a:pPr defTabSz="966064">
              <a:defRPr/>
            </a:pPr>
            <a:r>
              <a:rPr lang="en-GB" baseline="0" dirty="0"/>
              <a:t>Teacher to elicit pronunciation by asking “</a:t>
            </a:r>
            <a:r>
              <a:rPr lang="en-GB" i="1" baseline="0" dirty="0"/>
              <a:t>Comment dit-on …”</a:t>
            </a:r>
            <a:endParaRPr lang="en-GB" i="0" dirty="0"/>
          </a:p>
        </p:txBody>
      </p:sp>
      <p:sp>
        <p:nvSpPr>
          <p:cNvPr id="4" name="Slide Number Placeholder 3"/>
          <p:cNvSpPr>
            <a:spLocks noGrp="1"/>
          </p:cNvSpPr>
          <p:nvPr>
            <p:ph type="sldNum" sz="quarter" idx="10"/>
          </p:nvPr>
        </p:nvSpPr>
        <p:spPr/>
        <p:txBody>
          <a:bodyPr/>
          <a:lstStyle/>
          <a:p>
            <a:pPr defTabSz="966064">
              <a:defRPr/>
            </a:pPr>
            <a:fld id="{672843D9-4757-4631-B0CD-BAA271821DF5}" type="slidenum">
              <a:rPr lang="en-GB">
                <a:solidFill>
                  <a:prstClr val="black"/>
                </a:solidFill>
                <a:latin typeface="Century Gothic" panose="020B0502020202020204" pitchFamily="34" charset="0"/>
              </a:rPr>
              <a:pPr defTabSz="966064">
                <a:defRPr/>
              </a:pPr>
              <a:t>24</a:t>
            </a:fld>
            <a:endParaRPr lang="en-GB"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13235897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b="1" baseline="0" dirty="0"/>
              <a:t>Aim: </a:t>
            </a:r>
            <a:r>
              <a:rPr lang="en-US" b="0" baseline="0" dirty="0"/>
              <a:t>To </a:t>
            </a:r>
            <a:r>
              <a:rPr lang="en-GB" b="0" baseline="0" noProof="0" dirty="0"/>
              <a:t>consolidate SSC [SFE] in preparation for practising stress syllabification with consonant + [r] + SFe</a:t>
            </a:r>
            <a:r>
              <a:rPr lang="en-GB" sz="1200" noProof="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[SFE]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centre</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 possible gesture for the word centre would be to draw a circle in the air and mimic shooting an arrow into the centre as on the image.</a:t>
            </a:r>
            <a:br>
              <a:rPr lang="en-GB" baseline="0" dirty="0"/>
            </a:br>
            <a:r>
              <a:rPr lang="en-GB" baseline="0" dirty="0"/>
              <a:t>4. Roll back the animations and work through 1-3 again, but this time, dropping your voice completely to listen carefully to the students saying the </a:t>
            </a:r>
            <a:r>
              <a:rPr lang="en-GB" b="1" dirty="0"/>
              <a:t>[SFE] </a:t>
            </a:r>
            <a:r>
              <a:rPr lang="en-GB" baseline="0" dirty="0"/>
              <a:t>sound, pronouncing </a:t>
            </a:r>
            <a:r>
              <a:rPr lang="en-GB" b="0" baseline="0" dirty="0"/>
              <a:t>”</a:t>
            </a:r>
            <a:r>
              <a:rPr lang="en-GB" b="1" baseline="0" dirty="0"/>
              <a:t>centre</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centre </a:t>
            </a:r>
            <a:r>
              <a:rPr lang="en-GB" baseline="0" dirty="0"/>
              <a:t>[491]</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4404069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52984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[SFE] </a:t>
            </a:r>
            <a:r>
              <a:rPr lang="en-GB" b="0" baseline="0" noProof="0" dirty="0"/>
              <a:t>in preparation for practising stress syllabification with consonant + [r] + SFe.</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[SFE] </a:t>
            </a:r>
            <a:r>
              <a:rPr lang="en-GB" baseline="0" dirty="0"/>
              <a:t>and then the </a:t>
            </a:r>
            <a:r>
              <a:rPr lang="en-GB" b="1" baseline="0" dirty="0"/>
              <a:t>source</a:t>
            </a:r>
            <a:r>
              <a:rPr lang="en-GB" baseline="0" dirty="0"/>
              <a:t> word again ‘</a:t>
            </a:r>
            <a:r>
              <a:rPr lang="en-GB" b="1" baseline="0" dirty="0"/>
              <a:t>centre</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fr-FR" b="1" baseline="0" noProof="0" dirty="0"/>
              <a:t>monde</a:t>
            </a:r>
            <a:r>
              <a:rPr lang="fr-FR" baseline="0" noProof="0" dirty="0"/>
              <a:t> [77]; </a:t>
            </a:r>
            <a:r>
              <a:rPr lang="fr-FR" b="1" baseline="0" noProof="0" dirty="0"/>
              <a:t>moderne </a:t>
            </a:r>
            <a:r>
              <a:rPr lang="fr-FR" b="0" baseline="0" noProof="0" dirty="0"/>
              <a:t>[1239]</a:t>
            </a:r>
            <a:r>
              <a:rPr lang="fr-FR" baseline="0" noProof="0" dirty="0"/>
              <a:t> </a:t>
            </a:r>
            <a:r>
              <a:rPr lang="fr-FR" b="1" baseline="0" noProof="0" dirty="0"/>
              <a:t>centre </a:t>
            </a:r>
            <a:r>
              <a:rPr lang="fr-FR" baseline="0" noProof="0" dirty="0"/>
              <a:t>[491]; </a:t>
            </a:r>
            <a:r>
              <a:rPr lang="fr-FR" b="1" baseline="0" noProof="0" dirty="0"/>
              <a:t>vie</a:t>
            </a:r>
            <a:r>
              <a:rPr lang="fr-FR" baseline="0" noProof="0" dirty="0"/>
              <a:t> [132]; </a:t>
            </a:r>
            <a:r>
              <a:rPr lang="fr-FR" b="1" baseline="0" noProof="0" dirty="0"/>
              <a:t>douze</a:t>
            </a:r>
            <a:r>
              <a:rPr lang="fr-FR" baseline="0" noProof="0" dirty="0"/>
              <a:t> [1664]; </a:t>
            </a:r>
            <a:r>
              <a:rPr lang="fr-FR" b="1" baseline="0" noProof="0" dirty="0"/>
              <a:t>timide </a:t>
            </a:r>
            <a:r>
              <a:rPr lang="fr-FR" baseline="0" noProof="0" dirty="0"/>
              <a:t>[3835].</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fld id="{041B59E2-4D50-4B14-BF39-82B610062CD8}" type="slidenum">
              <a:rPr lang="en-GB" smtClean="0"/>
              <a:pPr/>
              <a:t>27</a:t>
            </a:fld>
            <a:endParaRPr lang="en-GB" dirty="0"/>
          </a:p>
        </p:txBody>
      </p:sp>
    </p:spTree>
    <p:extLst>
      <p:ext uri="{BB962C8B-B14F-4D97-AF65-F5344CB8AC3E}">
        <p14:creationId xmlns:p14="http://schemas.microsoft.com/office/powerpoint/2010/main" val="3656338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fld id="{041B59E2-4D50-4B14-BF39-82B610062CD8}" type="slidenum">
              <a:rPr lang="en-GB" smtClean="0"/>
              <a:pPr/>
              <a:t>28</a:t>
            </a:fld>
            <a:endParaRPr lang="en-GB" dirty="0"/>
          </a:p>
        </p:txBody>
      </p:sp>
    </p:spTree>
    <p:extLst>
      <p:ext uri="{BB962C8B-B14F-4D97-AF65-F5344CB8AC3E}">
        <p14:creationId xmlns:p14="http://schemas.microsoft.com/office/powerpoint/2010/main" val="31129527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7 minutes (2 slides)</a:t>
            </a:r>
          </a:p>
          <a:p>
            <a:endParaRPr lang="en-GB" sz="1200" b="1" dirty="0">
              <a:solidFill>
                <a:srgbClr val="0055A5"/>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sz="1200" dirty="0"/>
              <a:t>To introduce the stress syllabification pattern for </a:t>
            </a:r>
            <a:r>
              <a:rPr lang="en-GB" sz="1200" dirty="0">
                <a:solidFill>
                  <a:srgbClr val="0055A5"/>
                </a:solidFill>
                <a:latin typeface="+mj-lt"/>
              </a:rPr>
              <a:t>multisyllable words ending in </a:t>
            </a:r>
            <a:r>
              <a:rPr lang="en-GB" sz="1200" dirty="0"/>
              <a:t>consonant +[r] + SFe</a:t>
            </a:r>
            <a:r>
              <a:rPr lang="en-GB" sz="1200" dirty="0">
                <a:solidFill>
                  <a:srgbClr val="0055A5"/>
                </a:solidFill>
                <a:latin typeface="+mj-lt"/>
              </a:rPr>
              <a:t>.</a:t>
            </a:r>
            <a:endParaRPr lang="en-US" b="1" dirty="0"/>
          </a:p>
          <a:p>
            <a:endParaRPr lang="en-US" b="1" dirty="0"/>
          </a:p>
          <a:p>
            <a:r>
              <a:rPr lang="en-US" b="1" dirty="0"/>
              <a:t>Procedure: </a:t>
            </a:r>
          </a:p>
          <a:p>
            <a:pPr marL="228600" indent="-228600">
              <a:buFont typeface="+mj-lt"/>
              <a:buAutoNum type="arabicPeriod"/>
            </a:pPr>
            <a:r>
              <a:rPr lang="en-GB" sz="1200" dirty="0"/>
              <a:t>Print the picture cards on slide 30 and distribute to pairs/groups of students.</a:t>
            </a:r>
          </a:p>
          <a:p>
            <a:pPr marL="228600" indent="-228600">
              <a:buFont typeface="+mj-lt"/>
              <a:buAutoNum type="arabicPeriod"/>
            </a:pPr>
            <a:r>
              <a:rPr lang="en-GB" sz="1200" dirty="0"/>
              <a:t>Click to reveal the images on this slide and hear the words pronounced by a native speaker. </a:t>
            </a:r>
            <a:r>
              <a:rPr lang="en-GB" sz="1200" b="0" u="none" dirty="0"/>
              <a:t>Students repeat, focusing on the soft pronunciation of [r].</a:t>
            </a:r>
            <a:r>
              <a:rPr lang="en-GB" sz="1200" b="0" u="none" baseline="0" dirty="0"/>
              <a:t> </a:t>
            </a:r>
          </a:p>
          <a:p>
            <a:pPr marL="228600" indent="-228600">
              <a:buFont typeface="+mj-lt"/>
              <a:buAutoNum type="arabicPeriod"/>
            </a:pPr>
            <a:r>
              <a:rPr lang="en-GB" sz="1200" dirty="0"/>
              <a:t>In pairs or groups, students take it in turns to pick up a picture card and pronounce the words correctly, focusing on saying only the [r] at the end, and </a:t>
            </a:r>
            <a:r>
              <a:rPr lang="en-GB" sz="1200" b="0" u="none" dirty="0"/>
              <a:t>avoiding pronouncing the SFe</a:t>
            </a:r>
            <a:r>
              <a:rPr lang="en-GB" sz="1200" b="0" u="none" baseline="0" dirty="0"/>
              <a:t> (and SFC)</a:t>
            </a:r>
            <a:r>
              <a:rPr lang="en-GB" sz="1200" dirty="0"/>
              <a:t>.</a:t>
            </a:r>
          </a:p>
          <a:p>
            <a:pPr marL="228600" indent="-228600">
              <a:buFont typeface="+mj-lt"/>
              <a:buAutoNum type="arabicPeriod"/>
            </a:pPr>
            <a:r>
              <a:rPr lang="en-GB" sz="1200" dirty="0"/>
              <a:t>Partners or other team members award points for correctly-pronounced words and remove points</a:t>
            </a:r>
            <a:r>
              <a:rPr lang="en-GB" sz="1200" baseline="0" dirty="0"/>
              <a:t> if they hear </a:t>
            </a:r>
            <a:r>
              <a:rPr lang="en-GB" sz="1200" dirty="0"/>
              <a:t>SFe or SFC after [r].</a:t>
            </a:r>
          </a:p>
          <a:p>
            <a:pPr marL="228600" indent="-228600">
              <a:buFont typeface="+mj-lt"/>
              <a:buAutoNum type="arabicPeriod"/>
            </a:pPr>
            <a:r>
              <a:rPr lang="en-GB" sz="1200" b="0" noProof="0" dirty="0"/>
              <a:t>The person with the most points is the winner.</a:t>
            </a:r>
          </a:p>
          <a:p>
            <a:pPr marL="0" indent="0">
              <a:buFont typeface="+mj-lt"/>
              <a:buNone/>
            </a:pPr>
            <a:endParaRPr lang="en-GB" b="1" noProof="0" dirty="0"/>
          </a:p>
          <a:p>
            <a:r>
              <a:rPr lang="en-US" b="1" u="none" dirty="0"/>
              <a:t>Transcript:</a:t>
            </a:r>
          </a:p>
          <a:p>
            <a:r>
              <a:rPr lang="fr-FR" b="0" u="none" noProof="0" dirty="0"/>
              <a:t>r</a:t>
            </a:r>
          </a:p>
          <a:p>
            <a:r>
              <a:rPr lang="fr-FR" b="0" u="none" noProof="0" dirty="0"/>
              <a:t>ouvre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u="none" noProof="0" dirty="0"/>
              <a:t>arbres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u="none" noProof="0" dirty="0"/>
              <a:t>pauvre</a:t>
            </a:r>
          </a:p>
          <a:p>
            <a:r>
              <a:rPr lang="fr-FR" b="0" u="none" noProof="0" dirty="0"/>
              <a:t>monstre</a:t>
            </a:r>
          </a:p>
          <a:p>
            <a:r>
              <a:rPr lang="fr-FR" b="0" u="none" noProof="0" dirty="0"/>
              <a:t>découvres</a:t>
            </a:r>
          </a:p>
          <a:p>
            <a:endParaRPr lang="en-US" b="0" u="sng" dirty="0"/>
          </a:p>
          <a:p>
            <a:pPr defTabSz="1020647">
              <a:defRPr/>
            </a:pPr>
            <a:r>
              <a:rPr lang="en-GB" b="1" u="none" baseline="0" dirty="0"/>
              <a:t>Word frequency of unknown words used (1 is the most frequent word in French): </a:t>
            </a:r>
            <a:br>
              <a:rPr lang="en-GB" u="none" baseline="0" dirty="0"/>
            </a:br>
            <a:r>
              <a:rPr lang="fr-FR" u="none" baseline="0" noProof="0" dirty="0"/>
              <a:t>ancre [&gt;5000], propre [237], ventre [3150], cadre [483], encre [&gt;5000], fièvre [4105], feutre [&gt;5000], havre [&gt;5000], sucre [3258], gaufre [&gt;5000]</a:t>
            </a:r>
            <a:endParaRPr lang="fr-FR" b="0" u="none" baseline="0" dirty="0"/>
          </a:p>
          <a:p>
            <a:pPr defTabSz="1020647">
              <a:defRPr/>
            </a:pPr>
            <a:r>
              <a:rPr lang="de-DE" sz="1200" dirty="0">
                <a:latin typeface="Century Gothic" panose="020B0502020202020204" pitchFamily="34" charset="0"/>
              </a:rPr>
              <a:t>Source: </a:t>
            </a:r>
            <a:r>
              <a:rPr lang="en-GB" sz="1200" dirty="0">
                <a:latin typeface="Century Gothic" panose="020B0502020202020204" pitchFamily="34" charset="0"/>
              </a:rPr>
              <a:t>Lonsdale, D., &amp; Le Bras, Y.  (2009). </a:t>
            </a:r>
            <a:r>
              <a:rPr lang="en-GB" sz="1200" i="1" dirty="0">
                <a:latin typeface="Century Gothic" panose="020B0502020202020204" pitchFamily="34" charset="0"/>
              </a:rPr>
              <a:t>A Frequency Dictionary of French: Core vocabulary for learners </a:t>
            </a:r>
            <a:r>
              <a:rPr lang="en-GB" sz="1200" dirty="0">
                <a:latin typeface="Century Gothic" panose="020B0502020202020204" pitchFamily="34" charset="0"/>
              </a:rPr>
              <a:t>London: Routledge.</a:t>
            </a:r>
          </a:p>
          <a:p>
            <a:pPr defTabSz="1020647">
              <a:defRPr/>
            </a:pPr>
            <a:endParaRPr lang="en-GB" sz="1200" dirty="0">
              <a:latin typeface="Century Gothic" panose="020B0502020202020204" pitchFamily="34" charset="0"/>
            </a:endParaRPr>
          </a:p>
          <a:p>
            <a:pPr defTabSz="1020647">
              <a:defRPr/>
            </a:pPr>
            <a:r>
              <a:rPr lang="en-GB" sz="1400" b="1" dirty="0"/>
              <a:t>Word frequency of cognates used (1 is the most frequent word in French): </a:t>
            </a:r>
            <a:br>
              <a:rPr lang="en-GB" sz="1400" dirty="0"/>
            </a:br>
            <a:r>
              <a:rPr lang="en-GB" sz="1400" dirty="0"/>
              <a:t>monster [3353], </a:t>
            </a:r>
            <a:r>
              <a:rPr lang="fr-FR" sz="1400" dirty="0"/>
              <a:t>zèbre [&gt;5000], fibre [&gt;5000]</a:t>
            </a:r>
          </a:p>
          <a:p>
            <a:pPr defTabSz="1020647">
              <a:defRPr/>
            </a:pPr>
            <a:r>
              <a:rPr lang="de-DE" sz="1200" dirty="0">
                <a:latin typeface="Century Gothic" panose="020B0502020202020204" pitchFamily="34" charset="0"/>
              </a:rPr>
              <a:t>Source: </a:t>
            </a:r>
            <a:r>
              <a:rPr lang="en-GB" sz="1200" dirty="0">
                <a:latin typeface="Century Gothic" panose="020B0502020202020204" pitchFamily="34" charset="0"/>
              </a:rPr>
              <a:t>Lonsdale, D., &amp; Le Bras, Y.  (2009). </a:t>
            </a:r>
            <a:r>
              <a:rPr lang="en-GB" sz="1200" i="1" dirty="0">
                <a:latin typeface="Century Gothic" panose="020B0502020202020204" pitchFamily="34" charset="0"/>
              </a:rPr>
              <a:t>A Frequency Dictionary of French: Core vocabulary for learners </a:t>
            </a:r>
            <a:r>
              <a:rPr lang="en-GB" sz="1200" dirty="0">
                <a:latin typeface="Century Gothic" panose="020B0502020202020204" pitchFamily="34" charset="0"/>
              </a:rPr>
              <a:t>London: Routledge.</a:t>
            </a: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29</a:t>
            </a:fld>
            <a:endParaRPr lang="en-GB" dirty="0"/>
          </a:p>
        </p:txBody>
      </p:sp>
    </p:spTree>
    <p:extLst>
      <p:ext uri="{BB962C8B-B14F-4D97-AF65-F5344CB8AC3E}">
        <p14:creationId xmlns:p14="http://schemas.microsoft.com/office/powerpoint/2010/main" val="16272192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4 minutes</a:t>
            </a:r>
          </a:p>
          <a:p>
            <a:endParaRPr lang="en-GB" sz="1200" b="1" dirty="0">
              <a:solidFill>
                <a:srgbClr val="0055A5"/>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practise pronouncing cognates in English and French to highlight differences</a:t>
            </a:r>
            <a:r>
              <a:rPr lang="en-US" b="0" baseline="0" dirty="0"/>
              <a:t> in </a:t>
            </a:r>
            <a:r>
              <a:rPr lang="en-US" b="0" dirty="0"/>
              <a:t>stress patterns.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dirty="0"/>
              <a:t>As a whole class, the teacher asks all students to say each pair of words that appear on the screen. Sometimes the French is said first, sometimes the English. The teacher listens for wrongly-placed stress.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dirty="0"/>
              <a:t>After each pair of words has been said, the teacher asks students (as a class or individually) to indicate which part of each word is stressed. This can be done by students putting up one, two or three fingers: One for the start of the word, two for the middle, three for the end.</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dirty="0"/>
              <a:t>Click to reveal the lines under the stressed part of each word.</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dirty="0"/>
              <a:t>Click on the audio buttons to hear the pairs of words spoken.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dirty="0"/>
              <a:t>Repeat the process for all of the word pairs.</a:t>
            </a:r>
          </a:p>
          <a:p>
            <a:endParaRPr lang="en-GB" b="1" noProof="0" dirty="0"/>
          </a:p>
          <a:p>
            <a:r>
              <a:rPr lang="en-US" b="1" u="none" dirty="0"/>
              <a:t>Transcript:</a:t>
            </a:r>
          </a:p>
          <a:p>
            <a:r>
              <a:rPr lang="en-GB" dirty="0"/>
              <a:t>sentiment (English); </a:t>
            </a:r>
            <a:r>
              <a:rPr lang="fr-FR" noProof="0" dirty="0"/>
              <a:t>sentiment</a:t>
            </a:r>
            <a:r>
              <a:rPr lang="en-GB" dirty="0"/>
              <a:t> (French)</a:t>
            </a:r>
          </a:p>
          <a:p>
            <a:r>
              <a:rPr lang="en-GB" dirty="0"/>
              <a:t>independence (English); </a:t>
            </a:r>
            <a:r>
              <a:rPr lang="fr-FR" noProof="0" dirty="0"/>
              <a:t>indépendance</a:t>
            </a:r>
            <a:r>
              <a:rPr lang="en-GB" dirty="0"/>
              <a:t> (French)</a:t>
            </a:r>
          </a:p>
          <a:p>
            <a:r>
              <a:rPr lang="en-GB" dirty="0"/>
              <a:t>liberty (English); </a:t>
            </a:r>
            <a:r>
              <a:rPr lang="fr-FR" noProof="0" dirty="0"/>
              <a:t>liberté</a:t>
            </a:r>
            <a:r>
              <a:rPr lang="en-GB" dirty="0"/>
              <a:t> (French)</a:t>
            </a:r>
          </a:p>
          <a:p>
            <a:r>
              <a:rPr lang="en-GB" dirty="0"/>
              <a:t>government (English); </a:t>
            </a:r>
            <a:r>
              <a:rPr lang="fr-FR" noProof="0" dirty="0"/>
              <a:t>gouvernement</a:t>
            </a:r>
            <a:r>
              <a:rPr lang="en-GB" dirty="0"/>
              <a:t> (French)</a:t>
            </a:r>
          </a:p>
          <a:p>
            <a:r>
              <a:rPr lang="en-GB" dirty="0"/>
              <a:t>attention (English); </a:t>
            </a:r>
            <a:r>
              <a:rPr lang="fr-FR" noProof="0" dirty="0"/>
              <a:t>attention</a:t>
            </a:r>
            <a:r>
              <a:rPr lang="en-GB" dirty="0"/>
              <a:t> (French)</a:t>
            </a:r>
          </a:p>
          <a:p>
            <a:r>
              <a:rPr lang="en-GB" dirty="0"/>
              <a:t>experience (English); </a:t>
            </a:r>
            <a:r>
              <a:rPr lang="fr-FR" noProof="0" dirty="0"/>
              <a:t>expérience</a:t>
            </a:r>
            <a:r>
              <a:rPr lang="en-GB" dirty="0"/>
              <a:t> (French)</a:t>
            </a:r>
          </a:p>
          <a:p>
            <a:r>
              <a:rPr lang="en-GB" dirty="0"/>
              <a:t>symbol (English); </a:t>
            </a:r>
            <a:r>
              <a:rPr lang="fr-FR" noProof="0" dirty="0"/>
              <a:t>symbole</a:t>
            </a:r>
            <a:r>
              <a:rPr lang="en-GB" dirty="0"/>
              <a:t> (French)</a:t>
            </a:r>
          </a:p>
          <a:p>
            <a:r>
              <a:rPr lang="en-GB" dirty="0"/>
              <a:t>Algerian (English); </a:t>
            </a:r>
            <a:r>
              <a:rPr lang="fr-FR" noProof="0" dirty="0"/>
              <a:t>algérien</a:t>
            </a:r>
            <a:r>
              <a:rPr lang="en-GB" dirty="0"/>
              <a:t> (French)</a:t>
            </a:r>
          </a:p>
        </p:txBody>
      </p:sp>
      <p:sp>
        <p:nvSpPr>
          <p:cNvPr id="4" name="Slide Number Placeholder 3"/>
          <p:cNvSpPr>
            <a:spLocks noGrp="1"/>
          </p:cNvSpPr>
          <p:nvPr>
            <p:ph type="sldNum" sz="quarter" idx="5"/>
          </p:nvPr>
        </p:nvSpPr>
        <p:spPr/>
        <p:txBody>
          <a:bodyPr/>
          <a:lstStyle/>
          <a:p>
            <a:fld id="{051212F4-EB5A-464B-92EC-DACFCB1CC2CD}" type="slidenum">
              <a:rPr lang="en-GB" smtClean="0"/>
              <a:t>3</a:t>
            </a:fld>
            <a:endParaRPr lang="en-GB"/>
          </a:p>
        </p:txBody>
      </p:sp>
    </p:spTree>
    <p:extLst>
      <p:ext uri="{BB962C8B-B14F-4D97-AF65-F5344CB8AC3E}">
        <p14:creationId xmlns:p14="http://schemas.microsoft.com/office/powerpoint/2010/main" val="27332286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Picture cards for printing</a:t>
            </a:r>
          </a:p>
          <a:p>
            <a:endParaRPr lang="en-US" b="1" dirty="0"/>
          </a:p>
          <a:p>
            <a:endParaRPr lang="en-US" b="1" dirty="0"/>
          </a:p>
        </p:txBody>
      </p:sp>
      <p:sp>
        <p:nvSpPr>
          <p:cNvPr id="4" name="Slide Number Placeholder 3"/>
          <p:cNvSpPr>
            <a:spLocks noGrp="1"/>
          </p:cNvSpPr>
          <p:nvPr>
            <p:ph type="sldNum" sz="quarter" idx="5"/>
          </p:nvPr>
        </p:nvSpPr>
        <p:spPr/>
        <p:txBody>
          <a:bodyPr/>
          <a:lstStyle/>
          <a:p>
            <a:fld id="{051212F4-EB5A-464B-92EC-DACFCB1CC2CD}" type="slidenum">
              <a:rPr lang="en-GB" smtClean="0"/>
              <a:t>30</a:t>
            </a:fld>
            <a:endParaRPr lang="en-GB" dirty="0"/>
          </a:p>
        </p:txBody>
      </p:sp>
    </p:spTree>
    <p:extLst>
      <p:ext uri="{BB962C8B-B14F-4D97-AF65-F5344CB8AC3E}">
        <p14:creationId xmlns:p14="http://schemas.microsoft.com/office/powerpoint/2010/main" val="7621232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8 minutes</a:t>
            </a:r>
          </a:p>
          <a:p>
            <a:r>
              <a:rPr lang="en-GB" sz="1200" b="1" dirty="0">
                <a:solidFill>
                  <a:srgbClr val="0055A5"/>
                </a:solidFill>
              </a:rPr>
              <a:t>Foundation version: with additional words selected from the thematic revisited vocabulary</a:t>
            </a:r>
            <a:endParaRPr lang="en-GB" sz="1200"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Aural recognition of this week’s vocabulary;</a:t>
            </a:r>
            <a:r>
              <a:rPr lang="en-US" b="0" baseline="0" dirty="0"/>
              <a:t> pronunciation practice</a:t>
            </a:r>
            <a:r>
              <a:rPr lang="en-US" b="0" dirty="0"/>
              <a:t> with a focus on stress patterns.</a:t>
            </a:r>
            <a:endParaRPr lang="en-GB" sz="1200" b="0" dirty="0">
              <a:solidFill>
                <a:srgbClr val="0055A5"/>
              </a:solidFill>
            </a:endParaRPr>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dirty="0">
                <a:solidFill>
                  <a:srgbClr val="0055A5"/>
                </a:solidFill>
              </a:rPr>
              <a:t>The teacher prints one picture grid (Foundation or Higher available) for each pair of students. The two players (</a:t>
            </a:r>
            <a:r>
              <a:rPr lang="fr-FR" sz="1200" i="1" noProof="0" dirty="0">
                <a:solidFill>
                  <a:srgbClr val="0055A5"/>
                </a:solidFill>
              </a:rPr>
              <a:t>joueur/joueuse </a:t>
            </a:r>
            <a:r>
              <a:rPr lang="en-GB" sz="1200" dirty="0">
                <a:solidFill>
                  <a:srgbClr val="0055A5"/>
                </a:solidFill>
              </a:rPr>
              <a:t>1 and 2) each choose a different coloured pen and put a tick with their colour in the player 1 or 2 boxes below the grid. </a:t>
            </a:r>
          </a:p>
          <a:p>
            <a:pPr marL="228600" indent="-228600">
              <a:buFont typeface="+mj-lt"/>
              <a:buAutoNum type="arabicPeriod"/>
            </a:pPr>
            <a:r>
              <a:rPr lang="en-GB" sz="1200" dirty="0">
                <a:solidFill>
                  <a:srgbClr val="0055A5"/>
                </a:solidFill>
              </a:rPr>
              <a:t>The teacher chooses words from the quizmaster grid (Foundation and Higher available) and says them in French to the class, paying close attention to the stress patterns in their pronunciation.</a:t>
            </a:r>
          </a:p>
          <a:p>
            <a:pPr marL="228600" indent="-228600">
              <a:buFont typeface="+mj-lt"/>
              <a:buAutoNum type="arabicPeriod"/>
            </a:pPr>
            <a:r>
              <a:rPr lang="en-GB" sz="1200" dirty="0">
                <a:solidFill>
                  <a:srgbClr val="0055A5"/>
                </a:solidFill>
              </a:rPr>
              <a:t>Players one and two are competing against each other to understand the word they hear and tick the image associated with the word faster than their opponent.</a:t>
            </a:r>
          </a:p>
          <a:p>
            <a:pPr marL="228600" indent="-228600">
              <a:buFont typeface="+mj-lt"/>
              <a:buAutoNum type="arabicPeriod"/>
            </a:pPr>
            <a:r>
              <a:rPr lang="en-GB" sz="1200" dirty="0">
                <a:solidFill>
                  <a:srgbClr val="0055A5"/>
                </a:solidFill>
              </a:rPr>
              <a:t>The teacher then indicates the correct image on the screen and clicks on the image to hear a native speaker saying the word. Students repeat the word before the teacher says the next one. This continues until all the words have been said, and the players count the number of ticks in their colour to determine who is the winner.</a:t>
            </a:r>
          </a:p>
          <a:p>
            <a:pPr marL="228600" indent="-228600">
              <a:buFont typeface="+mj-lt"/>
              <a:buAutoNum type="arabicPeriod"/>
            </a:pPr>
            <a:endParaRPr lang="en-GB" sz="1200" dirty="0">
              <a:solidFill>
                <a:srgbClr val="0055A5"/>
              </a:solidFill>
            </a:endParaRPr>
          </a:p>
          <a:p>
            <a:pPr marL="0" indent="0">
              <a:buFontTx/>
              <a:buNone/>
            </a:pPr>
            <a:r>
              <a:rPr lang="en-GB" sz="1200" b="1" dirty="0">
                <a:solidFill>
                  <a:srgbClr val="0055A5"/>
                </a:solidFill>
              </a:rPr>
              <a:t>Transcript:</a:t>
            </a:r>
          </a:p>
          <a:p>
            <a:pPr marL="0" indent="0">
              <a:buFont typeface="+mj-lt"/>
              <a:buNone/>
            </a:pPr>
            <a:r>
              <a:rPr lang="fr-FR" sz="1200" noProof="0" dirty="0">
                <a:solidFill>
                  <a:srgbClr val="0055A5"/>
                </a:solidFill>
              </a:rPr>
              <a:t>la liberté</a:t>
            </a:r>
          </a:p>
          <a:p>
            <a:pPr marL="0" indent="0">
              <a:buFont typeface="+mj-lt"/>
              <a:buNone/>
            </a:pPr>
            <a:r>
              <a:rPr lang="fr-FR" sz="1200" noProof="0" dirty="0">
                <a:solidFill>
                  <a:srgbClr val="0055A5"/>
                </a:solidFill>
              </a:rPr>
              <a:t>pauvre</a:t>
            </a:r>
          </a:p>
          <a:p>
            <a:pPr marL="0" indent="0">
              <a:buFont typeface="+mj-lt"/>
              <a:buNone/>
            </a:pPr>
            <a:r>
              <a:rPr lang="fr-FR" sz="1200" noProof="0" dirty="0">
                <a:solidFill>
                  <a:srgbClr val="0055A5"/>
                </a:solidFill>
              </a:rPr>
              <a:t>l’accident</a:t>
            </a:r>
          </a:p>
          <a:p>
            <a:pPr marL="0" indent="0">
              <a:buFont typeface="+mj-lt"/>
              <a:buNone/>
            </a:pPr>
            <a:r>
              <a:rPr lang="fr-FR" sz="1200" noProof="0" dirty="0">
                <a:solidFill>
                  <a:srgbClr val="0055A5"/>
                </a:solidFill>
              </a:rPr>
              <a:t>le début</a:t>
            </a:r>
          </a:p>
          <a:p>
            <a:pPr marL="0" indent="0">
              <a:buFont typeface="+mj-lt"/>
              <a:buNone/>
            </a:pPr>
            <a:r>
              <a:rPr lang="fr-FR" sz="1200" noProof="0" dirty="0">
                <a:solidFill>
                  <a:srgbClr val="0055A5"/>
                </a:solidFill>
              </a:rPr>
              <a:t>l'égalité</a:t>
            </a:r>
          </a:p>
          <a:p>
            <a:pPr marL="0" indent="0">
              <a:buFont typeface="+mj-lt"/>
              <a:buNone/>
            </a:pPr>
            <a:r>
              <a:rPr lang="fr-FR" sz="1200" noProof="0" dirty="0">
                <a:solidFill>
                  <a:srgbClr val="0055A5"/>
                </a:solidFill>
              </a:rPr>
              <a:t>central</a:t>
            </a:r>
          </a:p>
          <a:p>
            <a:pPr marL="0" indent="0">
              <a:buFont typeface="+mj-lt"/>
              <a:buNone/>
            </a:pPr>
            <a:r>
              <a:rPr lang="fr-FR" sz="1200" noProof="0" dirty="0">
                <a:solidFill>
                  <a:srgbClr val="0055A5"/>
                </a:solidFill>
              </a:rPr>
              <a:t>l’armée</a:t>
            </a:r>
          </a:p>
          <a:p>
            <a:pPr marL="0" indent="0">
              <a:buFont typeface="+mj-lt"/>
              <a:buNone/>
            </a:pPr>
            <a:r>
              <a:rPr lang="fr-FR" sz="1200" noProof="0" dirty="0">
                <a:solidFill>
                  <a:srgbClr val="0055A5"/>
                </a:solidFill>
              </a:rPr>
              <a:t>le sentiment</a:t>
            </a:r>
          </a:p>
          <a:p>
            <a:pPr marL="0" indent="0">
              <a:buFont typeface="+mj-lt"/>
              <a:buNone/>
            </a:pPr>
            <a:r>
              <a:rPr lang="fr-FR" sz="1200" noProof="0" dirty="0">
                <a:solidFill>
                  <a:srgbClr val="0055A5"/>
                </a:solidFill>
              </a:rPr>
              <a:t>africain</a:t>
            </a:r>
          </a:p>
          <a:p>
            <a:pPr marL="0" indent="0">
              <a:buFont typeface="+mj-lt"/>
              <a:buNone/>
            </a:pPr>
            <a:r>
              <a:rPr lang="fr-FR" sz="1200" noProof="0" dirty="0">
                <a:solidFill>
                  <a:srgbClr val="0055A5"/>
                </a:solidFill>
              </a:rPr>
              <a:t>la silence</a:t>
            </a:r>
          </a:p>
          <a:p>
            <a:pPr marL="0" indent="0">
              <a:buFont typeface="+mj-lt"/>
              <a:buNone/>
            </a:pPr>
            <a:r>
              <a:rPr lang="fr-FR" sz="1200" noProof="0" dirty="0">
                <a:solidFill>
                  <a:srgbClr val="0055A5"/>
                </a:solidFill>
              </a:rPr>
              <a:t>l’Algérie</a:t>
            </a:r>
          </a:p>
          <a:p>
            <a:pPr marL="0" indent="0">
              <a:buFont typeface="+mj-lt"/>
              <a:buNone/>
            </a:pPr>
            <a:r>
              <a:rPr lang="fr-FR" sz="1200" noProof="0" dirty="0">
                <a:solidFill>
                  <a:srgbClr val="0055A5"/>
                </a:solidFill>
              </a:rPr>
              <a:t>surprendre</a:t>
            </a:r>
          </a:p>
          <a:p>
            <a:pPr marL="0" indent="0">
              <a:buFont typeface="+mj-lt"/>
              <a:buNone/>
            </a:pPr>
            <a:r>
              <a:rPr lang="fr-FR" sz="1200" noProof="0" dirty="0">
                <a:solidFill>
                  <a:srgbClr val="0055A5"/>
                </a:solidFill>
              </a:rPr>
              <a:t>la leçon</a:t>
            </a:r>
          </a:p>
          <a:p>
            <a:pPr marL="0" indent="0">
              <a:buFont typeface="+mj-lt"/>
              <a:buNone/>
            </a:pPr>
            <a:r>
              <a:rPr lang="fr-FR" sz="1200" noProof="0" dirty="0">
                <a:solidFill>
                  <a:srgbClr val="0055A5"/>
                </a:solidFill>
              </a:rPr>
              <a:t>la peau</a:t>
            </a:r>
          </a:p>
          <a:p>
            <a:pPr marL="0" indent="0">
              <a:buFont typeface="+mj-lt"/>
              <a:buNone/>
            </a:pPr>
            <a:r>
              <a:rPr lang="fr-FR" sz="1200" noProof="0" dirty="0">
                <a:solidFill>
                  <a:srgbClr val="0055A5"/>
                </a:solidFill>
              </a:rPr>
              <a:t>l’identité</a:t>
            </a:r>
          </a:p>
          <a:p>
            <a:pPr marL="0" indent="0">
              <a:buFont typeface="+mj-lt"/>
              <a:buNone/>
            </a:pPr>
            <a:r>
              <a:rPr lang="fr-FR" sz="1200" noProof="0" dirty="0">
                <a:solidFill>
                  <a:srgbClr val="0055A5"/>
                </a:solidFill>
              </a:rPr>
              <a:t>riche</a:t>
            </a:r>
          </a:p>
          <a:p>
            <a:pPr marL="0" indent="0">
              <a:buFont typeface="+mj-lt"/>
              <a:buNone/>
            </a:pPr>
            <a:endParaRPr lang="en-GB" sz="1200" dirty="0">
              <a:solidFill>
                <a:srgbClr val="0055A5"/>
              </a:solidFill>
            </a:endParaRPr>
          </a:p>
          <a:p>
            <a:pPr marL="0" indent="0">
              <a:buFont typeface="+mj-lt"/>
              <a:buNone/>
            </a:pPr>
            <a:endParaRPr lang="en-GB" sz="1200" dirty="0">
              <a:solidFill>
                <a:srgbClr val="0055A5"/>
              </a:solidFill>
            </a:endParaRPr>
          </a:p>
          <a:p>
            <a:pPr marL="0" indent="0">
              <a:buFont typeface="+mj-lt"/>
              <a:buNone/>
            </a:pPr>
            <a:endParaRPr lang="en-GB" sz="1200" dirty="0">
              <a:solidFill>
                <a:srgbClr val="0055A5"/>
              </a:solidFill>
            </a:endParaRPr>
          </a:p>
          <a:p>
            <a:pPr marL="0" indent="0">
              <a:buFont typeface="+mj-lt"/>
              <a:buNone/>
            </a:pPr>
            <a:endParaRPr lang="en-GB" sz="1200" dirty="0">
              <a:solidFill>
                <a:srgbClr val="0055A5"/>
              </a:solidFill>
            </a:endParaRPr>
          </a:p>
        </p:txBody>
      </p:sp>
      <p:sp>
        <p:nvSpPr>
          <p:cNvPr id="4" name="Slide Number Placeholder 3"/>
          <p:cNvSpPr>
            <a:spLocks noGrp="1"/>
          </p:cNvSpPr>
          <p:nvPr>
            <p:ph type="sldNum" sz="quarter" idx="5"/>
          </p:nvPr>
        </p:nvSpPr>
        <p:spPr/>
        <p:txBody>
          <a:bodyPr/>
          <a:lstStyle/>
          <a:p>
            <a:fld id="{051212F4-EB5A-464B-92EC-DACFCB1CC2CD}" type="slidenum">
              <a:rPr lang="en-GB" smtClean="0"/>
              <a:t>31</a:t>
            </a:fld>
            <a:endParaRPr lang="en-GB"/>
          </a:p>
        </p:txBody>
      </p:sp>
    </p:spTree>
    <p:extLst>
      <p:ext uri="{BB962C8B-B14F-4D97-AF65-F5344CB8AC3E}">
        <p14:creationId xmlns:p14="http://schemas.microsoft.com/office/powerpoint/2010/main" val="35192756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Higher version: new vocabulary</a:t>
            </a:r>
          </a:p>
          <a:p>
            <a:endParaRPr lang="en-US" b="1" dirty="0"/>
          </a:p>
          <a:p>
            <a:r>
              <a:rPr lang="en-US" b="1" dirty="0"/>
              <a:t>Transcript:</a:t>
            </a:r>
          </a:p>
          <a:p>
            <a:pPr marL="0" indent="0">
              <a:buFont typeface="+mj-lt"/>
              <a:buNone/>
            </a:pPr>
            <a:r>
              <a:rPr lang="fr-FR" sz="1200" noProof="0" dirty="0">
                <a:solidFill>
                  <a:srgbClr val="0055A5"/>
                </a:solidFill>
              </a:rPr>
              <a:t>offrir à</a:t>
            </a:r>
          </a:p>
          <a:p>
            <a:pPr marL="0" indent="0">
              <a:buFont typeface="+mj-lt"/>
              <a:buNone/>
            </a:pPr>
            <a:r>
              <a:rPr lang="fr-FR" sz="1200" noProof="0" dirty="0">
                <a:solidFill>
                  <a:srgbClr val="0055A5"/>
                </a:solidFill>
              </a:rPr>
              <a:t>la honte</a:t>
            </a:r>
          </a:p>
          <a:p>
            <a:pPr marL="0" indent="0">
              <a:buFont typeface="+mj-lt"/>
              <a:buNone/>
            </a:pPr>
            <a:r>
              <a:rPr lang="fr-FR" sz="1200" noProof="0" dirty="0">
                <a:solidFill>
                  <a:srgbClr val="0055A5"/>
                </a:solidFill>
              </a:rPr>
              <a:t>le Sénégal</a:t>
            </a:r>
          </a:p>
          <a:p>
            <a:pPr marL="0" indent="0">
              <a:buFont typeface="+mj-lt"/>
              <a:buNone/>
            </a:pPr>
            <a:r>
              <a:rPr lang="fr-FR" sz="1200" noProof="0" dirty="0">
                <a:solidFill>
                  <a:srgbClr val="0055A5"/>
                </a:solidFill>
              </a:rPr>
              <a:t>la victoire</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fr-FR" sz="1200" noProof="0" dirty="0">
                <a:solidFill>
                  <a:srgbClr val="0055A5"/>
                </a:solidFill>
              </a:rPr>
              <a:t>l'égalité</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fr-FR" sz="1200" noProof="0" dirty="0">
                <a:solidFill>
                  <a:srgbClr val="0055A5"/>
                </a:solidFill>
              </a:rPr>
              <a:t>central</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fr-FR" sz="1200" noProof="0" dirty="0">
                <a:solidFill>
                  <a:srgbClr val="0055A5"/>
                </a:solidFill>
              </a:rPr>
              <a:t>l’identité</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fr-FR" sz="1200" noProof="0" dirty="0">
                <a:solidFill>
                  <a:srgbClr val="0055A5"/>
                </a:solidFill>
              </a:rPr>
              <a:t>le sentiment</a:t>
            </a:r>
          </a:p>
          <a:p>
            <a:pPr marL="0" indent="0">
              <a:buFont typeface="+mj-lt"/>
              <a:buNone/>
            </a:pPr>
            <a:r>
              <a:rPr lang="fr-FR" sz="1200" noProof="0" dirty="0">
                <a:solidFill>
                  <a:srgbClr val="0055A5"/>
                </a:solidFill>
              </a:rPr>
              <a:t>la bataille</a:t>
            </a:r>
          </a:p>
          <a:p>
            <a:pPr marL="0" indent="0">
              <a:buFont typeface="+mj-lt"/>
              <a:buNone/>
            </a:pPr>
            <a:r>
              <a:rPr lang="fr-FR" sz="1200" noProof="0" dirty="0">
                <a:solidFill>
                  <a:srgbClr val="0055A5"/>
                </a:solidFill>
              </a:rPr>
              <a:t>la révolution</a:t>
            </a:r>
          </a:p>
          <a:p>
            <a:pPr marL="0" indent="0">
              <a:buFont typeface="+mj-lt"/>
              <a:buNone/>
            </a:pPr>
            <a:r>
              <a:rPr lang="fr-FR" sz="1200" noProof="0" dirty="0">
                <a:solidFill>
                  <a:srgbClr val="0055A5"/>
                </a:solidFill>
              </a:rPr>
              <a:t>la peau</a:t>
            </a:r>
          </a:p>
          <a:p>
            <a:pPr marL="0" indent="0">
              <a:buFont typeface="+mj-lt"/>
              <a:buNone/>
            </a:pPr>
            <a:r>
              <a:rPr lang="fr-FR" sz="1200" noProof="0" dirty="0">
                <a:solidFill>
                  <a:srgbClr val="0055A5"/>
                </a:solidFill>
              </a:rPr>
              <a:t>souffrir</a:t>
            </a:r>
          </a:p>
          <a:p>
            <a:pPr marL="0" indent="0">
              <a:buFont typeface="+mj-lt"/>
              <a:buNone/>
            </a:pPr>
            <a:r>
              <a:rPr lang="fr-FR" sz="1200" noProof="0" dirty="0">
                <a:solidFill>
                  <a:srgbClr val="0055A5"/>
                </a:solidFill>
              </a:rPr>
              <a:t>la leçon</a:t>
            </a:r>
          </a:p>
          <a:p>
            <a:pPr marL="0" indent="0">
              <a:buFont typeface="+mj-lt"/>
              <a:buNone/>
            </a:pPr>
            <a:r>
              <a:rPr lang="fr-FR" sz="1200" noProof="0" dirty="0">
                <a:solidFill>
                  <a:srgbClr val="0055A5"/>
                </a:solidFill>
              </a:rPr>
              <a:t>la dizaine</a:t>
            </a:r>
          </a:p>
          <a:p>
            <a:pPr marL="0" indent="0">
              <a:buFont typeface="+mj-lt"/>
              <a:buNone/>
            </a:pPr>
            <a:r>
              <a:rPr lang="fr-FR" sz="1200" noProof="0" dirty="0">
                <a:solidFill>
                  <a:srgbClr val="0055A5"/>
                </a:solidFill>
              </a:rPr>
              <a:t>terrible</a:t>
            </a:r>
          </a:p>
          <a:p>
            <a:pPr marL="0" indent="0">
              <a:buFont typeface="+mj-lt"/>
              <a:buNone/>
            </a:pPr>
            <a:r>
              <a:rPr lang="fr-FR" sz="1200" noProof="0" dirty="0">
                <a:solidFill>
                  <a:srgbClr val="0055A5"/>
                </a:solidFill>
              </a:rPr>
              <a:t>diminuer</a:t>
            </a:r>
          </a:p>
          <a:p>
            <a:pPr marL="0" indent="0">
              <a:buFont typeface="+mj-lt"/>
              <a:buNone/>
            </a:pPr>
            <a:r>
              <a:rPr lang="fr-FR" sz="1200" noProof="0" dirty="0">
                <a:solidFill>
                  <a:srgbClr val="0055A5"/>
                </a:solidFill>
              </a:rPr>
              <a:t>riche</a:t>
            </a:r>
            <a:endParaRPr lang="en-GB" sz="1200" b="1" dirty="0">
              <a:solidFill>
                <a:srgbClr val="0055A5"/>
              </a:solidFill>
            </a:endParaRPr>
          </a:p>
        </p:txBody>
      </p:sp>
      <p:sp>
        <p:nvSpPr>
          <p:cNvPr id="4" name="Slide Number Placeholder 3"/>
          <p:cNvSpPr>
            <a:spLocks noGrp="1"/>
          </p:cNvSpPr>
          <p:nvPr>
            <p:ph type="sldNum" sz="quarter" idx="5"/>
          </p:nvPr>
        </p:nvSpPr>
        <p:spPr/>
        <p:txBody>
          <a:bodyPr/>
          <a:lstStyle/>
          <a:p>
            <a:fld id="{051212F4-EB5A-464B-92EC-DACFCB1CC2CD}" type="slidenum">
              <a:rPr lang="en-GB" smtClean="0"/>
              <a:t>32</a:t>
            </a:fld>
            <a:endParaRPr lang="en-GB"/>
          </a:p>
        </p:txBody>
      </p:sp>
    </p:spTree>
    <p:extLst>
      <p:ext uri="{BB962C8B-B14F-4D97-AF65-F5344CB8AC3E}">
        <p14:creationId xmlns:p14="http://schemas.microsoft.com/office/powerpoint/2010/main" val="39266369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Quizmaster grids for the teacher: Foundation and Higher versions</a:t>
            </a:r>
          </a:p>
        </p:txBody>
      </p:sp>
      <p:sp>
        <p:nvSpPr>
          <p:cNvPr id="4" name="Slide Number Placeholder 3"/>
          <p:cNvSpPr>
            <a:spLocks noGrp="1"/>
          </p:cNvSpPr>
          <p:nvPr>
            <p:ph type="sldNum" sz="quarter" idx="5"/>
          </p:nvPr>
        </p:nvSpPr>
        <p:spPr/>
        <p:txBody>
          <a:bodyPr/>
          <a:lstStyle/>
          <a:p>
            <a:fld id="{051212F4-EB5A-464B-92EC-DACFCB1CC2CD}" type="slidenum">
              <a:rPr lang="en-GB" smtClean="0"/>
              <a:t>33</a:t>
            </a:fld>
            <a:endParaRPr lang="en-GB"/>
          </a:p>
        </p:txBody>
      </p:sp>
    </p:spTree>
    <p:extLst>
      <p:ext uri="{BB962C8B-B14F-4D97-AF65-F5344CB8AC3E}">
        <p14:creationId xmlns:p14="http://schemas.microsoft.com/office/powerpoint/2010/main" val="1005029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Answer cards for printing: Foundation version</a:t>
            </a:r>
          </a:p>
        </p:txBody>
      </p:sp>
      <p:sp>
        <p:nvSpPr>
          <p:cNvPr id="4" name="Slide Number Placeholder 3"/>
          <p:cNvSpPr>
            <a:spLocks noGrp="1"/>
          </p:cNvSpPr>
          <p:nvPr>
            <p:ph type="sldNum" sz="quarter" idx="5"/>
          </p:nvPr>
        </p:nvSpPr>
        <p:spPr/>
        <p:txBody>
          <a:bodyPr/>
          <a:lstStyle/>
          <a:p>
            <a:fld id="{051212F4-EB5A-464B-92EC-DACFCB1CC2CD}" type="slidenum">
              <a:rPr lang="en-GB" smtClean="0"/>
              <a:t>34</a:t>
            </a:fld>
            <a:endParaRPr lang="en-GB"/>
          </a:p>
        </p:txBody>
      </p:sp>
    </p:spTree>
    <p:extLst>
      <p:ext uri="{BB962C8B-B14F-4D97-AF65-F5344CB8AC3E}">
        <p14:creationId xmlns:p14="http://schemas.microsoft.com/office/powerpoint/2010/main" val="22114121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Answer cards for printing: Higher version</a:t>
            </a:r>
          </a:p>
        </p:txBody>
      </p:sp>
      <p:sp>
        <p:nvSpPr>
          <p:cNvPr id="4" name="Slide Number Placeholder 3"/>
          <p:cNvSpPr>
            <a:spLocks noGrp="1"/>
          </p:cNvSpPr>
          <p:nvPr>
            <p:ph type="sldNum" sz="quarter" idx="5"/>
          </p:nvPr>
        </p:nvSpPr>
        <p:spPr/>
        <p:txBody>
          <a:bodyPr/>
          <a:lstStyle/>
          <a:p>
            <a:fld id="{051212F4-EB5A-464B-92EC-DACFCB1CC2CD}" type="slidenum">
              <a:rPr lang="en-GB" smtClean="0"/>
              <a:t>35</a:t>
            </a:fld>
            <a:endParaRPr lang="en-GB"/>
          </a:p>
        </p:txBody>
      </p:sp>
    </p:spTree>
    <p:extLst>
      <p:ext uri="{BB962C8B-B14F-4D97-AF65-F5344CB8AC3E}">
        <p14:creationId xmlns:p14="http://schemas.microsoft.com/office/powerpoint/2010/main" val="37104688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GB" sz="1200" b="1" dirty="0">
              <a:solidFill>
                <a:srgbClr val="0055A5"/>
              </a:solidFill>
            </a:endParaRPr>
          </a:p>
          <a:p>
            <a:r>
              <a:rPr lang="en-US" b="1" dirty="0"/>
              <a:t>Aim: </a:t>
            </a:r>
            <a:r>
              <a:rPr lang="en-US" b="0" dirty="0"/>
              <a:t>To revise the use of </a:t>
            </a:r>
            <a:r>
              <a:rPr lang="fr-FR" b="0" i="1" noProof="0" dirty="0"/>
              <a:t>il y a </a:t>
            </a:r>
            <a:r>
              <a:rPr lang="en-US" b="0" dirty="0"/>
              <a:t>+ indefinite article and </a:t>
            </a:r>
            <a:r>
              <a:rPr lang="fr-FR" b="0" i="1" noProof="0" dirty="0"/>
              <a:t>il n’y a pas </a:t>
            </a:r>
            <a:r>
              <a:rPr lang="fr-FR" b="0" i="0" noProof="0" dirty="0"/>
              <a:t>+ </a:t>
            </a:r>
            <a:r>
              <a:rPr lang="fr-FR" b="0" i="1" noProof="0" dirty="0"/>
              <a:t>de</a:t>
            </a:r>
            <a:endParaRPr lang="fr-FR" b="0" i="0" noProof="0" dirty="0"/>
          </a:p>
          <a:p>
            <a:endParaRPr lang="en-US" b="1" dirty="0"/>
          </a:p>
          <a:p>
            <a:r>
              <a:rPr lang="en-US" b="1" dirty="0"/>
              <a:t>Procedure:</a:t>
            </a:r>
          </a:p>
          <a:p>
            <a:pPr marL="228600" indent="-228600">
              <a:buFont typeface="+mj-lt"/>
              <a:buAutoNum type="arabicPeriod"/>
            </a:pPr>
            <a:r>
              <a:rPr lang="en-GB" b="0" noProof="0" dirty="0"/>
              <a:t>Click to reveal the information and examples.</a:t>
            </a:r>
          </a:p>
        </p:txBody>
      </p:sp>
      <p:sp>
        <p:nvSpPr>
          <p:cNvPr id="4" name="Slide Number Placeholder 3"/>
          <p:cNvSpPr>
            <a:spLocks noGrp="1"/>
          </p:cNvSpPr>
          <p:nvPr>
            <p:ph type="sldNum" sz="quarter" idx="5"/>
          </p:nvPr>
        </p:nvSpPr>
        <p:spPr/>
        <p:txBody>
          <a:bodyPr/>
          <a:lstStyle/>
          <a:p>
            <a:fld id="{051212F4-EB5A-464B-92EC-DACFCB1CC2CD}" type="slidenum">
              <a:rPr lang="en-GB" smtClean="0"/>
              <a:t>36</a:t>
            </a:fld>
            <a:endParaRPr lang="en-GB"/>
          </a:p>
        </p:txBody>
      </p:sp>
    </p:spTree>
    <p:extLst>
      <p:ext uri="{BB962C8B-B14F-4D97-AF65-F5344CB8AC3E}">
        <p14:creationId xmlns:p14="http://schemas.microsoft.com/office/powerpoint/2010/main" val="30546345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55A5"/>
                </a:solidFill>
                <a:effectLst/>
                <a:uLnTx/>
                <a:uFillTx/>
                <a:latin typeface="Century Gothic"/>
              </a:rPr>
              <a:t>Slide 1 of 7</a:t>
            </a:r>
          </a:p>
          <a:p>
            <a:endParaRPr lang="en-US" b="1" dirty="0"/>
          </a:p>
          <a:p>
            <a:r>
              <a:rPr lang="en-US" b="1" dirty="0"/>
              <a:t>Timing: 12 minutes</a:t>
            </a:r>
          </a:p>
          <a:p>
            <a:endParaRPr lang="en-GB" sz="1200" b="1" dirty="0">
              <a:solidFill>
                <a:srgbClr val="0055A5"/>
              </a:solidFill>
            </a:endParaRPr>
          </a:p>
          <a:p>
            <a:r>
              <a:rPr lang="en-US" b="1" dirty="0"/>
              <a:t>Aim: </a:t>
            </a:r>
            <a:r>
              <a:rPr lang="en-US" b="0" dirty="0"/>
              <a:t>Aural</a:t>
            </a:r>
            <a:r>
              <a:rPr lang="en-US" b="0" baseline="0" dirty="0"/>
              <a:t> recognition and written production of </a:t>
            </a:r>
            <a:r>
              <a:rPr lang="fr-FR" b="0" i="1" noProof="0" dirty="0"/>
              <a:t>il y a </a:t>
            </a:r>
            <a:r>
              <a:rPr lang="en-US" b="0" dirty="0"/>
              <a:t>and </a:t>
            </a:r>
            <a:r>
              <a:rPr lang="fr-FR" b="0" i="1" noProof="0" dirty="0"/>
              <a:t>il n’y a pas de </a:t>
            </a:r>
            <a:r>
              <a:rPr lang="en-US" b="0" i="0" noProof="0" dirty="0"/>
              <a:t>in a combined </a:t>
            </a:r>
            <a:r>
              <a:rPr lang="en-US" b="0" dirty="0"/>
              <a:t>listening and writing task.</a:t>
            </a:r>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55A5"/>
                </a:solidFill>
                <a:effectLst/>
                <a:uLnTx/>
                <a:uFillTx/>
                <a:latin typeface="Century Gothic"/>
              </a:rPr>
              <a:t>Click to reveal the introduction by Magali, who is trying to recruit tour guides for her museum.</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55A5"/>
                </a:solidFill>
                <a:effectLst/>
                <a:uLnTx/>
                <a:uFillTx/>
                <a:latin typeface="Century Gothic"/>
              </a:rPr>
              <a:t>At this point, the teacher may wish to highlight the difference between the French and English pronunciation of three words that students will hear in this task that they may not have previously heard, but which are cognates: </a:t>
            </a:r>
            <a:r>
              <a:rPr kumimoji="0" lang="fr-FR" sz="1200" b="0" i="1" u="none" strike="noStrike" kern="1200" cap="none" spc="0" normalizeH="0" baseline="0" noProof="0" dirty="0">
                <a:ln>
                  <a:noFill/>
                </a:ln>
                <a:solidFill>
                  <a:srgbClr val="0055A5"/>
                </a:solidFill>
                <a:effectLst/>
                <a:uLnTx/>
                <a:uFillTx/>
                <a:latin typeface="Century Gothic"/>
              </a:rPr>
              <a:t>guide, visiteur, monument</a:t>
            </a:r>
            <a:r>
              <a:rPr kumimoji="0" lang="en-GB" sz="1200" b="0" i="0" u="none" strike="noStrike" kern="1200" cap="none" spc="0" normalizeH="0" baseline="0" noProof="0" dirty="0">
                <a:ln>
                  <a:noFill/>
                </a:ln>
                <a:solidFill>
                  <a:srgbClr val="0055A5"/>
                </a:solidFill>
                <a:effectLst/>
                <a:uLnTx/>
                <a:uFillTx/>
                <a:latin typeface="Century Gothic"/>
              </a:rPr>
              <a:t>. The teacher may wish to say these words and ask students to repeat them.</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55A5"/>
                </a:solidFill>
                <a:effectLst/>
                <a:uLnTx/>
                <a:uFillTx/>
                <a:latin typeface="Century Gothic"/>
              </a:rPr>
              <a:t>Click to reveal the first applicant and click on the audio button (several times if desired). Students will hear the guide make a statement, but with the [</a:t>
            </a:r>
            <a:r>
              <a:rPr kumimoji="0" lang="fr-FR" sz="1200" b="0" i="1" u="none" strike="noStrike" kern="1200" cap="none" spc="0" normalizeH="0" baseline="0" noProof="0" dirty="0">
                <a:ln>
                  <a:noFill/>
                </a:ln>
                <a:solidFill>
                  <a:srgbClr val="0055A5"/>
                </a:solidFill>
                <a:effectLst/>
                <a:uLnTx/>
                <a:uFillTx/>
                <a:latin typeface="Century Gothic"/>
              </a:rPr>
              <a:t>y a]</a:t>
            </a:r>
            <a:r>
              <a:rPr kumimoji="0" lang="en-GB" sz="1200" b="0" i="1" u="none" strike="noStrike" kern="1200" cap="none" spc="0" normalizeH="0" baseline="0" noProof="0" dirty="0">
                <a:ln>
                  <a:noFill/>
                </a:ln>
                <a:solidFill>
                  <a:srgbClr val="0055A5"/>
                </a:solidFill>
                <a:effectLst/>
                <a:uLnTx/>
                <a:uFillTx/>
                <a:latin typeface="Century Gothic"/>
              </a:rPr>
              <a:t> </a:t>
            </a:r>
            <a:r>
              <a:rPr kumimoji="0" lang="en-GB" sz="1200" b="0" i="0" u="none" strike="noStrike" kern="1200" cap="none" spc="0" normalizeH="0" baseline="0" noProof="0" dirty="0">
                <a:ln>
                  <a:noFill/>
                </a:ln>
                <a:solidFill>
                  <a:srgbClr val="0055A5"/>
                </a:solidFill>
                <a:effectLst/>
                <a:uLnTx/>
                <a:uFillTx/>
                <a:latin typeface="Century Gothic"/>
              </a:rPr>
              <a:t>or [</a:t>
            </a:r>
            <a:r>
              <a:rPr kumimoji="0" lang="fr-FR" sz="1200" b="0" i="1" u="none" strike="noStrike" kern="1200" cap="none" spc="0" normalizeH="0" baseline="0" noProof="0" dirty="0">
                <a:ln>
                  <a:noFill/>
                </a:ln>
                <a:solidFill>
                  <a:srgbClr val="0055A5"/>
                </a:solidFill>
                <a:effectLst/>
                <a:uLnTx/>
                <a:uFillTx/>
                <a:latin typeface="Century Gothic"/>
              </a:rPr>
              <a:t>n’y a pas] </a:t>
            </a:r>
            <a:r>
              <a:rPr kumimoji="0" lang="en-GB" sz="1200" b="0" i="0" u="none" strike="noStrike" kern="1200" cap="none" spc="0" normalizeH="0" baseline="0" noProof="0" dirty="0">
                <a:ln>
                  <a:noFill/>
                </a:ln>
                <a:solidFill>
                  <a:srgbClr val="0055A5"/>
                </a:solidFill>
                <a:effectLst/>
                <a:uLnTx/>
                <a:uFillTx/>
                <a:latin typeface="Century Gothic"/>
              </a:rPr>
              <a:t>beeped out. DO NOT click again until the students have completed the following written task.</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55A5"/>
                </a:solidFill>
                <a:effectLst/>
                <a:uLnTx/>
                <a:uFillTx/>
                <a:latin typeface="Century Gothic"/>
              </a:rPr>
              <a:t>Students first need to decide whether the beep hides a positive or negative statement by listening carefully to word which follows the beep: If they hear </a:t>
            </a:r>
            <a:r>
              <a:rPr kumimoji="0" lang="en-GB" sz="1200" b="0" i="1" u="none" strike="noStrike" kern="1200" cap="none" spc="0" normalizeH="0" baseline="0" noProof="0" dirty="0">
                <a:ln>
                  <a:noFill/>
                </a:ln>
                <a:solidFill>
                  <a:srgbClr val="0055A5"/>
                </a:solidFill>
                <a:effectLst/>
                <a:uLnTx/>
                <a:uFillTx/>
                <a:latin typeface="Century Gothic"/>
              </a:rPr>
              <a:t>un, une </a:t>
            </a:r>
            <a:r>
              <a:rPr kumimoji="0" lang="en-GB" sz="1200" b="0" i="0" u="none" strike="noStrike" kern="1200" cap="none" spc="0" normalizeH="0" baseline="0" noProof="0" dirty="0">
                <a:ln>
                  <a:noFill/>
                </a:ln>
                <a:solidFill>
                  <a:srgbClr val="0055A5"/>
                </a:solidFill>
                <a:effectLst/>
                <a:uLnTx/>
                <a:uFillTx/>
                <a:latin typeface="Century Gothic"/>
              </a:rPr>
              <a:t>or </a:t>
            </a:r>
            <a:r>
              <a:rPr kumimoji="0" lang="en-GB" sz="1200" b="0" i="1" u="none" strike="noStrike" kern="1200" cap="none" spc="0" normalizeH="0" baseline="0" noProof="0" dirty="0">
                <a:ln>
                  <a:noFill/>
                </a:ln>
                <a:solidFill>
                  <a:srgbClr val="0055A5"/>
                </a:solidFill>
                <a:effectLst/>
                <a:uLnTx/>
                <a:uFillTx/>
                <a:latin typeface="Century Gothic"/>
              </a:rPr>
              <a:t>des</a:t>
            </a:r>
            <a:r>
              <a:rPr kumimoji="0" lang="en-GB" sz="1200" b="0" i="0" u="none" strike="noStrike" kern="1200" cap="none" spc="0" normalizeH="0" baseline="0" noProof="0" dirty="0">
                <a:ln>
                  <a:noFill/>
                </a:ln>
                <a:solidFill>
                  <a:srgbClr val="0055A5"/>
                </a:solidFill>
                <a:effectLst/>
                <a:uLnTx/>
                <a:uFillTx/>
                <a:latin typeface="Century Gothic"/>
              </a:rPr>
              <a:t> after the beep, then they know it is a positive statement. If they hear </a:t>
            </a:r>
            <a:r>
              <a:rPr kumimoji="0" lang="en-GB" sz="1200" b="0" i="1" u="none" strike="noStrike" kern="1200" cap="none" spc="0" normalizeH="0" baseline="0" noProof="0" dirty="0">
                <a:ln>
                  <a:noFill/>
                </a:ln>
                <a:solidFill>
                  <a:srgbClr val="0055A5"/>
                </a:solidFill>
                <a:effectLst/>
                <a:uLnTx/>
                <a:uFillTx/>
                <a:latin typeface="Century Gothic"/>
              </a:rPr>
              <a:t>de</a:t>
            </a:r>
            <a:r>
              <a:rPr kumimoji="0" lang="en-GB" sz="1200" b="0" i="0" u="none" strike="noStrike" kern="1200" cap="none" spc="0" normalizeH="0" baseline="0" noProof="0" dirty="0">
                <a:ln>
                  <a:noFill/>
                </a:ln>
                <a:solidFill>
                  <a:srgbClr val="0055A5"/>
                </a:solidFill>
                <a:effectLst/>
                <a:uLnTx/>
                <a:uFillTx/>
                <a:latin typeface="Century Gothic"/>
              </a:rPr>
              <a:t> or </a:t>
            </a:r>
            <a:r>
              <a:rPr kumimoji="0" lang="en-GB" sz="1200" b="0" i="1" u="none" strike="noStrike" kern="1200" cap="none" spc="0" normalizeH="0" baseline="0" noProof="0" dirty="0">
                <a:ln>
                  <a:noFill/>
                </a:ln>
                <a:solidFill>
                  <a:srgbClr val="0055A5"/>
                </a:solidFill>
                <a:effectLst/>
                <a:uLnTx/>
                <a:uFillTx/>
                <a:latin typeface="Century Gothic"/>
              </a:rPr>
              <a:t>d’ </a:t>
            </a:r>
            <a:r>
              <a:rPr kumimoji="0" lang="en-GB" sz="1200" b="0" i="0" u="none" strike="noStrike" kern="1200" cap="none" spc="0" normalizeH="0" baseline="0" noProof="0" dirty="0">
                <a:ln>
                  <a:noFill/>
                </a:ln>
                <a:solidFill>
                  <a:srgbClr val="0055A5"/>
                </a:solidFill>
                <a:effectLst/>
                <a:uLnTx/>
                <a:uFillTx/>
                <a:latin typeface="Century Gothic"/>
              </a:rPr>
              <a:t>after the beep, they know it’s a negative statement.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55A5"/>
                </a:solidFill>
                <a:effectLst/>
                <a:uLnTx/>
                <a:uFillTx/>
                <a:latin typeface="Century Gothic"/>
              </a:rPr>
              <a:t>Students then decide whether or not the statement (positive or negative) corresponds with the picture they see on the screen. If the statement matches the picture the applicant’s trial is successful (hired). If the statement does not match the picture, the applicant’s trial is unsuccessful (fired).</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55A5"/>
                </a:solidFill>
                <a:effectLst/>
                <a:uLnTx/>
                <a:uFillTx/>
                <a:latin typeface="Century Gothic"/>
              </a:rPr>
              <a:t>Students write a short statement which agrees or disagrees with the tour guide, paying close attention to the correct use of articles, e.g., </a:t>
            </a:r>
            <a:r>
              <a:rPr kumimoji="0" lang="fr-FR" sz="1200" b="0" i="1" u="none" strike="noStrike" kern="1200" cap="none" spc="0" normalizeH="0" baseline="0" noProof="0" dirty="0">
                <a:ln>
                  <a:noFill/>
                </a:ln>
                <a:solidFill>
                  <a:srgbClr val="0055A5"/>
                </a:solidFill>
                <a:effectLst/>
                <a:uLnTx/>
                <a:uFillTx/>
                <a:latin typeface="Century Gothic"/>
              </a:rPr>
              <a:t>C’est faux ! Il y a des visiteurs au musée aujourd’hui. </a:t>
            </a:r>
            <a:r>
              <a:rPr kumimoji="0" lang="en-GB" sz="1200" b="0" i="0" u="none" strike="noStrike" kern="1200" cap="none" spc="0" normalizeH="0" baseline="0" noProof="0" dirty="0">
                <a:ln>
                  <a:noFill/>
                </a:ln>
                <a:solidFill>
                  <a:srgbClr val="0055A5"/>
                </a:solidFill>
                <a:effectLst/>
                <a:uLnTx/>
                <a:uFillTx/>
                <a:latin typeface="Century Gothic"/>
              </a:rPr>
              <a:t>Higher students should be encouraged to write a longer sentence to respond to the statement they hear, </a:t>
            </a:r>
            <a:r>
              <a:rPr kumimoji="0" lang="fr-FR" sz="1200" b="0" i="1" u="none" strike="noStrike" kern="1200" cap="none" spc="0" normalizeH="0" baseline="0" noProof="0" dirty="0">
                <a:ln>
                  <a:noFill/>
                </a:ln>
                <a:solidFill>
                  <a:srgbClr val="0055A5"/>
                </a:solidFill>
                <a:effectLst/>
                <a:uLnTx/>
                <a:uFillTx/>
                <a:latin typeface="Century Gothic"/>
              </a:rPr>
              <a:t>C’est faux. Il n’y a pas de carte d’Afrique ici. Il y a une carte de France et une carte d’Europe ici.</a:t>
            </a:r>
            <a:r>
              <a:rPr kumimoji="0" lang="en-GB" sz="1200" b="0" i="0" u="none" strike="noStrike" kern="1200" cap="none" spc="0" normalizeH="0" baseline="0" noProof="0" dirty="0">
                <a:ln>
                  <a:noFill/>
                </a:ln>
                <a:solidFill>
                  <a:srgbClr val="0055A5"/>
                </a:solidFill>
                <a:effectLst/>
                <a:uLnTx/>
                <a:uFillTx/>
                <a:latin typeface="Century Gothic"/>
              </a:rPr>
              <a:t> This can be done on paper or on mini whiteboards.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55A5"/>
                </a:solidFill>
                <a:effectLst/>
                <a:uLnTx/>
                <a:uFillTx/>
                <a:latin typeface="Century Gothic"/>
              </a:rPr>
              <a:t>When the writing task is completed, click to reveal and hear the full sentence spoken by the guide without the beeps, followed by a model answer given by Magali for the students to compare their own sentences against.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55A5"/>
                </a:solidFill>
                <a:effectLst/>
                <a:uLnTx/>
                <a:uFillTx/>
                <a:latin typeface="Century Gothic"/>
              </a:rPr>
              <a:t>Ask the whole class to put their thumbs up if they think the guide should be hired, and thumbs down if they should be fired.</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55A5"/>
                </a:solidFill>
                <a:effectLst/>
                <a:uLnTx/>
                <a:uFillTx/>
                <a:latin typeface="Century Gothic"/>
              </a:rPr>
              <a:t>Click to reveal Magali’s decision.</a:t>
            </a:r>
          </a:p>
          <a:p>
            <a:endParaRPr lang="en-US" b="1" u="none" dirty="0"/>
          </a:p>
          <a:p>
            <a:r>
              <a:rPr lang="en-US" b="1" u="none"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bg2"/>
                </a:solidFill>
                <a:effectLst/>
                <a:latin typeface="+mn-lt"/>
                <a:ea typeface="+mn-ea"/>
                <a:cs typeface="+mn-cs"/>
              </a:rPr>
              <a:t>Bonjour ! Je m’appelle Magali. Je cherche de nouveaux guides pour </a:t>
            </a:r>
            <a:r>
              <a:rPr lang="fr-FR" sz="1200" dirty="0">
                <a:solidFill>
                  <a:schemeClr val="bg2"/>
                </a:solidFill>
              </a:rPr>
              <a:t>le</a:t>
            </a:r>
            <a:r>
              <a:rPr lang="fr-FR" sz="1200" kern="1200" dirty="0">
                <a:solidFill>
                  <a:schemeClr val="bg2"/>
                </a:solidFill>
                <a:effectLst/>
                <a:latin typeface="+mn-lt"/>
                <a:ea typeface="+mn-ea"/>
                <a:cs typeface="+mn-cs"/>
              </a:rPr>
              <a:t> musée. Les guides travaillent pour moi aujourd’hui, et tu vas décider s’</a:t>
            </a:r>
            <a:r>
              <a:rPr lang="fr-FR" sz="1200" dirty="0">
                <a:solidFill>
                  <a:schemeClr val="bg2"/>
                </a:solidFill>
              </a:rPr>
              <a:t>ils sont embauchés* ou licenciés*.</a:t>
            </a:r>
            <a:endParaRPr lang="en-GB" sz="1200" kern="1200" dirty="0">
              <a:solidFill>
                <a:schemeClr val="bg2"/>
              </a:solidFill>
              <a:effectLst/>
            </a:endParaRPr>
          </a:p>
          <a:p>
            <a:r>
              <a:rPr lang="fr-FR" b="0" u="none" noProof="0" dirty="0"/>
              <a:t>Il [n’y a pas] de visiteurs au musée aujourd’hui.</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u="none" noProof="0" dirty="0"/>
              <a:t>Il n’y a pas de visiteurs au musée aujourd’hui.</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bg2"/>
                </a:solidFill>
                <a:effectLst/>
                <a:latin typeface="+mn-lt"/>
                <a:ea typeface="+mn-ea"/>
                <a:cs typeface="+mn-cs"/>
              </a:rPr>
              <a:t>C’est faux ! Il y a des visiteurs au musée aujourd’hui.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bg2"/>
                </a:solidFill>
                <a:effectLst/>
                <a:latin typeface="+mn-lt"/>
                <a:ea typeface="+mn-ea"/>
                <a:cs typeface="+mn-cs"/>
              </a:rPr>
              <a:t>Tu es licenciée ! </a:t>
            </a:r>
            <a:endParaRPr lang="en-GB" sz="1200" kern="1200" dirty="0">
              <a:solidFill>
                <a:schemeClr val="bg2"/>
              </a:solidFill>
              <a:effectLst/>
              <a:latin typeface="+mn-lt"/>
              <a:ea typeface="+mn-ea"/>
              <a:cs typeface="+mn-cs"/>
            </a:endParaRPr>
          </a:p>
          <a:p>
            <a:endParaRPr lang="en-US" b="0" u="sng" dirty="0"/>
          </a:p>
          <a:p>
            <a:pPr defTabSz="1020647">
              <a:defRPr/>
            </a:pPr>
            <a:r>
              <a:rPr lang="en-GB" b="1" u="none" baseline="0" dirty="0"/>
              <a:t>Word frequency of unknown words used (1 is the most frequent word in French): </a:t>
            </a:r>
            <a:br>
              <a:rPr lang="en-GB" u="none" baseline="0" dirty="0"/>
            </a:br>
            <a:r>
              <a:rPr lang="fr-FR" u="none" baseline="0" noProof="0" dirty="0"/>
              <a:t>embaucher [3743], licencier [&gt;5000]</a:t>
            </a:r>
            <a:endParaRPr lang="fr-FR" b="0" u="none" baseline="0" dirty="0"/>
          </a:p>
          <a:p>
            <a:pPr defTabSz="1020647">
              <a:defRPr/>
            </a:pPr>
            <a:r>
              <a:rPr lang="de-DE" sz="1200" dirty="0">
                <a:latin typeface="Century Gothic" panose="020B0502020202020204" pitchFamily="34" charset="0"/>
              </a:rPr>
              <a:t>Source: </a:t>
            </a:r>
            <a:r>
              <a:rPr lang="en-GB" sz="1200" dirty="0">
                <a:latin typeface="Century Gothic" panose="020B0502020202020204" pitchFamily="34" charset="0"/>
              </a:rPr>
              <a:t>Lonsdale, D., &amp; Le Bras, Y.  (2009). </a:t>
            </a:r>
            <a:r>
              <a:rPr lang="en-GB" sz="1200" i="1" dirty="0">
                <a:latin typeface="Century Gothic" panose="020B0502020202020204" pitchFamily="34" charset="0"/>
              </a:rPr>
              <a:t>A Frequency Dictionary of French: Core vocabulary for learners </a:t>
            </a:r>
            <a:r>
              <a:rPr lang="en-GB" sz="1200" dirty="0">
                <a:latin typeface="Century Gothic" panose="020B0502020202020204" pitchFamily="34" charset="0"/>
              </a:rPr>
              <a:t>London: Routledge.</a:t>
            </a:r>
          </a:p>
          <a:p>
            <a:pPr defTabSz="1020647">
              <a:defRPr/>
            </a:pPr>
            <a:endParaRPr lang="en-GB" sz="1200" dirty="0">
              <a:latin typeface="Century Gothic" panose="020B0502020202020204" pitchFamily="34" charset="0"/>
            </a:endParaRPr>
          </a:p>
          <a:p>
            <a:pPr defTabSz="1020647">
              <a:defRPr/>
            </a:pPr>
            <a:r>
              <a:rPr lang="en-GB" sz="1400" b="1" dirty="0"/>
              <a:t>Word frequency of cognates used (1 is the most frequent word in French): </a:t>
            </a:r>
            <a:br>
              <a:rPr lang="en-GB" sz="1400" dirty="0"/>
            </a:br>
            <a:r>
              <a:rPr lang="en-GB" sz="1400" dirty="0"/>
              <a:t>guide [2392], </a:t>
            </a:r>
            <a:r>
              <a:rPr lang="fr-FR" sz="1400" dirty="0"/>
              <a:t>visiteur [2266]</a:t>
            </a:r>
          </a:p>
          <a:p>
            <a:pPr defTabSz="1020647">
              <a:defRPr/>
            </a:pPr>
            <a:r>
              <a:rPr lang="de-DE" sz="1200" dirty="0">
                <a:latin typeface="Century Gothic" panose="020B0502020202020204" pitchFamily="34" charset="0"/>
              </a:rPr>
              <a:t>Source: </a:t>
            </a:r>
            <a:r>
              <a:rPr lang="en-GB" sz="1200" dirty="0">
                <a:latin typeface="Century Gothic" panose="020B0502020202020204" pitchFamily="34" charset="0"/>
              </a:rPr>
              <a:t>Lonsdale, D., &amp; Le Bras, Y.  (2009). </a:t>
            </a:r>
            <a:r>
              <a:rPr lang="en-GB" sz="1200" i="1" dirty="0">
                <a:latin typeface="Century Gothic" panose="020B0502020202020204" pitchFamily="34" charset="0"/>
              </a:rPr>
              <a:t>A Frequency Dictionary of French: Core vocabulary for learners </a:t>
            </a:r>
            <a:r>
              <a:rPr lang="en-GB" sz="1200" dirty="0">
                <a:latin typeface="Century Gothic" panose="020B0502020202020204" pitchFamily="34" charset="0"/>
              </a:rPr>
              <a:t>London: Routledge.</a:t>
            </a:r>
          </a:p>
          <a:p>
            <a:endParaRPr lang="en-GB" b="1" dirty="0"/>
          </a:p>
        </p:txBody>
      </p:sp>
      <p:sp>
        <p:nvSpPr>
          <p:cNvPr id="4" name="Slide Number Placeholder 3"/>
          <p:cNvSpPr>
            <a:spLocks noGrp="1"/>
          </p:cNvSpPr>
          <p:nvPr>
            <p:ph type="sldNum" sz="quarter" idx="5"/>
          </p:nvPr>
        </p:nvSpPr>
        <p:spPr/>
        <p:txBody>
          <a:bodyPr/>
          <a:lstStyle/>
          <a:p>
            <a:fld id="{051212F4-EB5A-464B-92EC-DACFCB1CC2CD}" type="slidenum">
              <a:rPr lang="en-GB" smtClean="0"/>
              <a:t>37</a:t>
            </a:fld>
            <a:endParaRPr lang="en-GB"/>
          </a:p>
        </p:txBody>
      </p:sp>
    </p:spTree>
    <p:extLst>
      <p:ext uri="{BB962C8B-B14F-4D97-AF65-F5344CB8AC3E}">
        <p14:creationId xmlns:p14="http://schemas.microsoft.com/office/powerpoint/2010/main" val="15848986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2 of 7</a:t>
            </a:r>
          </a:p>
          <a:p>
            <a:endParaRPr lang="en-GB" b="1" dirty="0"/>
          </a:p>
          <a:p>
            <a:r>
              <a:rPr lang="en-GB" b="1" dirty="0"/>
              <a:t>Transcript:</a:t>
            </a:r>
          </a:p>
          <a:p>
            <a:r>
              <a:rPr lang="fr-FR" b="0" noProof="0" dirty="0"/>
              <a:t>Il [n’y a pas] de photos dans ce musée.</a:t>
            </a:r>
          </a:p>
          <a:p>
            <a:r>
              <a:rPr lang="fr-FR" b="0" noProof="0" dirty="0"/>
              <a:t>Il n’y a pas de photos dans ce musée. </a:t>
            </a:r>
          </a:p>
          <a:p>
            <a:r>
              <a:rPr lang="fr-FR" b="0" noProof="0" dirty="0"/>
              <a:t>C’est faux ! Il y a des photos dans ce musée. </a:t>
            </a:r>
          </a:p>
          <a:p>
            <a:r>
              <a:rPr lang="fr-FR" b="0" noProof="0" dirty="0"/>
              <a:t>Tu es licenciée, même si tu es ma sœur! </a:t>
            </a:r>
          </a:p>
        </p:txBody>
      </p:sp>
      <p:sp>
        <p:nvSpPr>
          <p:cNvPr id="4" name="Slide Number Placeholder 3"/>
          <p:cNvSpPr>
            <a:spLocks noGrp="1"/>
          </p:cNvSpPr>
          <p:nvPr>
            <p:ph type="sldNum" sz="quarter" idx="5"/>
          </p:nvPr>
        </p:nvSpPr>
        <p:spPr/>
        <p:txBody>
          <a:bodyPr/>
          <a:lstStyle/>
          <a:p>
            <a:fld id="{051212F4-EB5A-464B-92EC-DACFCB1CC2CD}" type="slidenum">
              <a:rPr lang="en-GB" smtClean="0"/>
              <a:t>38</a:t>
            </a:fld>
            <a:endParaRPr lang="en-GB"/>
          </a:p>
        </p:txBody>
      </p:sp>
    </p:spTree>
    <p:extLst>
      <p:ext uri="{BB962C8B-B14F-4D97-AF65-F5344CB8AC3E}">
        <p14:creationId xmlns:p14="http://schemas.microsoft.com/office/powerpoint/2010/main" val="30057984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3 of 7</a:t>
            </a:r>
          </a:p>
          <a:p>
            <a:endParaRPr lang="en-GB" b="1" dirty="0"/>
          </a:p>
          <a:p>
            <a:r>
              <a:rPr lang="en-GB" b="1" dirty="0"/>
              <a:t>Transcript:</a:t>
            </a:r>
          </a:p>
          <a:p>
            <a:r>
              <a:rPr lang="fr-FR" b="0" noProof="0" dirty="0"/>
              <a:t>Il [y a] des visiteurs au musée aujourd’hui.</a:t>
            </a:r>
          </a:p>
          <a:p>
            <a:r>
              <a:rPr lang="fr-FR" b="0" noProof="0" dirty="0"/>
              <a:t>Il y a des visiteurs au musée aujourd’hui.</a:t>
            </a:r>
          </a:p>
          <a:p>
            <a:r>
              <a:rPr lang="fr-FR" b="0" noProof="0" dirty="0"/>
              <a:t>C’est vrai ! Il y a des visiteurs au musée aujourd’hui. </a:t>
            </a:r>
          </a:p>
          <a:p>
            <a:r>
              <a:rPr lang="fr-FR" b="0" noProof="0" dirty="0"/>
              <a:t>Tu es embauchée.</a:t>
            </a:r>
          </a:p>
        </p:txBody>
      </p:sp>
      <p:sp>
        <p:nvSpPr>
          <p:cNvPr id="4" name="Slide Number Placeholder 3"/>
          <p:cNvSpPr>
            <a:spLocks noGrp="1"/>
          </p:cNvSpPr>
          <p:nvPr>
            <p:ph type="sldNum" sz="quarter" idx="5"/>
          </p:nvPr>
        </p:nvSpPr>
        <p:spPr/>
        <p:txBody>
          <a:bodyPr/>
          <a:lstStyle/>
          <a:p>
            <a:fld id="{051212F4-EB5A-464B-92EC-DACFCB1CC2CD}" type="slidenum">
              <a:rPr lang="en-GB" smtClean="0"/>
              <a:t>39</a:t>
            </a:fld>
            <a:endParaRPr lang="en-GB"/>
          </a:p>
        </p:txBody>
      </p:sp>
    </p:spTree>
    <p:extLst>
      <p:ext uri="{BB962C8B-B14F-4D97-AF65-F5344CB8AC3E}">
        <p14:creationId xmlns:p14="http://schemas.microsoft.com/office/powerpoint/2010/main" val="21667437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1 of 3</a:t>
            </a:r>
          </a:p>
          <a:p>
            <a:r>
              <a:rPr lang="en-US" b="1" dirty="0"/>
              <a:t>This task is available on the accompanying worksheet</a:t>
            </a:r>
          </a:p>
          <a:p>
            <a:r>
              <a:rPr lang="en-US" b="1" dirty="0"/>
              <a:t>Foundation version</a:t>
            </a:r>
          </a:p>
          <a:p>
            <a:r>
              <a:rPr lang="en-US" b="1" dirty="0"/>
              <a:t>Timing: 10 minutes</a:t>
            </a:r>
          </a:p>
          <a:p>
            <a:endParaRPr lang="en-GB" sz="1200" b="1" dirty="0">
              <a:solidFill>
                <a:srgbClr val="0055A5"/>
              </a:solidFill>
            </a:endParaRPr>
          </a:p>
          <a:p>
            <a:r>
              <a:rPr lang="en-US" b="1" dirty="0"/>
              <a:t>Aim: </a:t>
            </a:r>
            <a:r>
              <a:rPr lang="en-US" b="0" dirty="0"/>
              <a:t>Reading comprehension using this week’s new vocabulary, in the form of an English to French gap-fill task, and a comprehension (true, false or not mentioned) task.</a:t>
            </a:r>
          </a:p>
          <a:p>
            <a:endParaRPr lang="en-US" b="0" dirty="0"/>
          </a:p>
          <a:p>
            <a:r>
              <a:rPr lang="en-US" b="1" dirty="0"/>
              <a:t>Procedure:</a:t>
            </a:r>
          </a:p>
          <a:p>
            <a:pPr marL="228600" indent="-228600">
              <a:buFont typeface="+mj-lt"/>
              <a:buAutoNum type="arabicPeriod"/>
            </a:pPr>
            <a:r>
              <a:rPr lang="en-US" b="0" dirty="0"/>
              <a:t>Print this week’s worksheet for students to complete.</a:t>
            </a:r>
          </a:p>
          <a:p>
            <a:pPr marL="228600" indent="-228600">
              <a:buFont typeface="+mj-lt"/>
              <a:buAutoNum type="arabicPeriod"/>
            </a:pPr>
            <a:r>
              <a:rPr lang="en-US" b="0" dirty="0"/>
              <a:t>Students read the text and replace the English words with the French translations (this week’s new vocabulary).</a:t>
            </a:r>
          </a:p>
          <a:p>
            <a:pPr marL="228600" indent="-228600">
              <a:buFont typeface="+mj-lt"/>
              <a:buAutoNum type="arabicPeriod"/>
            </a:pPr>
            <a:r>
              <a:rPr lang="en-US" b="0" dirty="0"/>
              <a:t>Point out to students the flags (in the shape of the countries) of Senegal (Assane) and Algeria (Amir).</a:t>
            </a:r>
          </a:p>
          <a:p>
            <a:pPr marL="228600" indent="-228600">
              <a:buFont typeface="+mj-lt"/>
              <a:buAutoNum type="arabicPeriod"/>
            </a:pPr>
            <a:r>
              <a:rPr lang="en-US" b="0" dirty="0"/>
              <a:t>Click to reveal answers.</a:t>
            </a:r>
          </a:p>
          <a:p>
            <a:pPr marL="228600" indent="-228600">
              <a:buFont typeface="+mj-lt"/>
              <a:buAutoNum type="arabicPeriod"/>
            </a:pPr>
            <a:r>
              <a:rPr lang="en-US" b="0" dirty="0"/>
              <a:t>The second part of the task is to complete the table by ticking true, false or not mentioned for each statement.</a:t>
            </a:r>
          </a:p>
          <a:p>
            <a:pPr marL="228600" indent="-228600">
              <a:buFont typeface="+mj-lt"/>
              <a:buAutoNum type="arabicPeriod"/>
            </a:pPr>
            <a:r>
              <a:rPr lang="en-US" b="0" dirty="0"/>
              <a:t>Click to reveal answers.</a:t>
            </a:r>
          </a:p>
          <a:p>
            <a:pPr marL="0" indent="0">
              <a:buFont typeface="+mj-lt"/>
              <a:buNone/>
            </a:pPr>
            <a:endParaRPr lang="en-US" b="0" dirty="0"/>
          </a:p>
          <a:p>
            <a:pPr marL="0" indent="0">
              <a:buFont typeface="+mj-lt"/>
              <a:buNone/>
            </a:pPr>
            <a:r>
              <a:rPr lang="fr-FR" sz="1200" b="1" i="0" dirty="0">
                <a:solidFill>
                  <a:srgbClr val="0055A5"/>
                </a:solidFill>
                <a:effectLst/>
              </a:rPr>
              <a:t>Link to the Cité nationale de l’histoire de l’immigration, Paris.</a:t>
            </a:r>
            <a:endParaRPr lang="en-US" b="1" dirty="0"/>
          </a:p>
          <a:p>
            <a:r>
              <a:rPr lang="fr-FR" dirty="0">
                <a:hlinkClick r:id="rId3"/>
              </a:rPr>
              <a:t>Musée de l'histoire de l'immigration | Palais de la Porte Dorée (histoire-immigration.fr)</a:t>
            </a:r>
            <a:endParaRPr lang="fr-FR" dirty="0"/>
          </a:p>
          <a:p>
            <a:endParaRPr lang="en-GB" b="1" noProof="0" dirty="0"/>
          </a:p>
          <a:p>
            <a:pPr defTabSz="1020647">
              <a:defRPr/>
            </a:pPr>
            <a:r>
              <a:rPr lang="en-GB" b="1" u="none" baseline="0" dirty="0"/>
              <a:t>Word frequency of unknown words used (1 is the most frequent word in French): </a:t>
            </a:r>
            <a:br>
              <a:rPr lang="en-GB" u="none" baseline="0" dirty="0"/>
            </a:br>
            <a:r>
              <a:rPr lang="fr-FR" u="none" baseline="0" noProof="0" dirty="0"/>
              <a:t>foncé [&gt;5000] </a:t>
            </a:r>
          </a:p>
          <a:p>
            <a:pPr defTabSz="1020647">
              <a:defRPr/>
            </a:pPr>
            <a:r>
              <a:rPr lang="de-DE" sz="1200" dirty="0">
                <a:latin typeface="Century Gothic" panose="020B0502020202020204" pitchFamily="34" charset="0"/>
              </a:rPr>
              <a:t>Source: </a:t>
            </a:r>
            <a:r>
              <a:rPr lang="en-GB" sz="1200" dirty="0">
                <a:latin typeface="Century Gothic" panose="020B0502020202020204" pitchFamily="34" charset="0"/>
              </a:rPr>
              <a:t>Lonsdale, D., &amp; Le Bras, Y.  (2009). </a:t>
            </a:r>
            <a:r>
              <a:rPr lang="en-GB" sz="1200" i="1" dirty="0">
                <a:latin typeface="Century Gothic" panose="020B0502020202020204" pitchFamily="34" charset="0"/>
              </a:rPr>
              <a:t>A Frequency Dictionary of French: Core vocabulary for learners </a:t>
            </a:r>
            <a:r>
              <a:rPr lang="en-GB" sz="1200" dirty="0">
                <a:latin typeface="Century Gothic" panose="020B0502020202020204" pitchFamily="34" charset="0"/>
              </a:rPr>
              <a:t>London: Routledge.</a:t>
            </a:r>
          </a:p>
          <a:p>
            <a:pPr defTabSz="1020647">
              <a:defRPr/>
            </a:pPr>
            <a:endParaRPr lang="en-GB" sz="1200" dirty="0">
              <a:latin typeface="Century Gothic" panose="020B0502020202020204" pitchFamily="34" charset="0"/>
            </a:endParaRPr>
          </a:p>
          <a:p>
            <a:pPr marL="0" marR="0" lvl="0" indent="0" algn="l" defTabSz="1020647" rtl="0" eaLnBrk="1" fontAlgn="auto" latinLnBrk="0" hangingPunct="1">
              <a:lnSpc>
                <a:spcPct val="100000"/>
              </a:lnSpc>
              <a:spcBef>
                <a:spcPts val="0"/>
              </a:spcBef>
              <a:spcAft>
                <a:spcPts val="0"/>
              </a:spcAft>
              <a:buClrTx/>
              <a:buSzTx/>
              <a:buFontTx/>
              <a:buNone/>
              <a:tabLst/>
              <a:defRPr/>
            </a:pPr>
            <a:r>
              <a:rPr lang="en-GB" sz="1400" b="1" dirty="0"/>
              <a:t>Word frequency of cognates used (1 is the most frequent word in French): </a:t>
            </a:r>
            <a:br>
              <a:rPr lang="en-GB" sz="1400" dirty="0"/>
            </a:br>
            <a:r>
              <a:rPr lang="fr-FR" sz="1400" noProof="0" dirty="0"/>
              <a:t>cit</a:t>
            </a:r>
            <a:r>
              <a:rPr lang="fr-FR" sz="1400" u="none" baseline="0" noProof="0" dirty="0"/>
              <a:t>é [1246]</a:t>
            </a:r>
            <a:r>
              <a:rPr lang="fr-FR" sz="1400" noProof="0" dirty="0"/>
              <a:t>, immigration [2255], thème [1720], colonie [3375], guide [2392], racisme [4044],</a:t>
            </a:r>
            <a:r>
              <a:rPr lang="fr-FR" sz="1400" u="none" baseline="0" noProof="0" dirty="0"/>
              <a:t> éliminer [1454]</a:t>
            </a:r>
            <a:endParaRPr lang="fr-FR" sz="1400" noProof="0" dirty="0"/>
          </a:p>
          <a:p>
            <a:pPr defTabSz="1020647">
              <a:defRPr/>
            </a:pPr>
            <a:r>
              <a:rPr lang="de-DE" sz="1200" dirty="0">
                <a:latin typeface="Century Gothic" panose="020B0502020202020204" pitchFamily="34" charset="0"/>
              </a:rPr>
              <a:t>Source: </a:t>
            </a:r>
            <a:r>
              <a:rPr lang="en-GB" sz="1200" dirty="0">
                <a:latin typeface="Century Gothic" panose="020B0502020202020204" pitchFamily="34" charset="0"/>
              </a:rPr>
              <a:t>Lonsdale, D., &amp; Le Bras, Y.  (2009). </a:t>
            </a:r>
            <a:r>
              <a:rPr lang="en-GB" sz="1200" i="1" dirty="0">
                <a:latin typeface="Century Gothic" panose="020B0502020202020204" pitchFamily="34" charset="0"/>
              </a:rPr>
              <a:t>A Frequency Dictionary of French: Core vocabulary for learners </a:t>
            </a:r>
            <a:r>
              <a:rPr lang="en-GB" sz="1200" dirty="0">
                <a:latin typeface="Century Gothic" panose="020B0502020202020204" pitchFamily="34" charset="0"/>
              </a:rPr>
              <a:t>London: Routledge.</a:t>
            </a: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4</a:t>
            </a:fld>
            <a:endParaRPr lang="en-GB" dirty="0"/>
          </a:p>
        </p:txBody>
      </p:sp>
    </p:spTree>
    <p:extLst>
      <p:ext uri="{BB962C8B-B14F-4D97-AF65-F5344CB8AC3E}">
        <p14:creationId xmlns:p14="http://schemas.microsoft.com/office/powerpoint/2010/main" val="34842118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4 of 7</a:t>
            </a:r>
          </a:p>
          <a:p>
            <a:endParaRPr lang="en-GB" b="1" dirty="0"/>
          </a:p>
          <a:p>
            <a:r>
              <a:rPr lang="en-GB" b="1" dirty="0"/>
              <a:t>Transcript:</a:t>
            </a:r>
          </a:p>
          <a:p>
            <a:r>
              <a:rPr lang="fr-FR" b="0" noProof="0" dirty="0"/>
              <a:t>Ici, il [n’y a pas] d’histoire très intéressante sur les soldats.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noProof="0" dirty="0"/>
              <a:t>Ici, il n’y a pas d’histoire très intéressante sur les soldats.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noProof="0" dirty="0"/>
              <a:t>C’est faux ! Il y a une histoire très intéressante sur les soldats ici.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noProof="0" dirty="0"/>
              <a:t>Tu es licencié.</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1" noProof="0" dirty="0"/>
              <a:t>Note: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noProof="0" dirty="0"/>
              <a:t>Here, students can write their answer using the singular or plural form of </a:t>
            </a:r>
            <a:r>
              <a:rPr lang="fr-FR" b="0" i="1" noProof="0" dirty="0"/>
              <a:t>histoire</a:t>
            </a:r>
            <a:r>
              <a:rPr lang="en-GB" b="0" noProof="0" dirty="0"/>
              <a:t>, (</a:t>
            </a:r>
            <a:r>
              <a:rPr lang="fr-FR" b="0" i="1" noProof="0" dirty="0"/>
              <a:t>il y a une histoire</a:t>
            </a:r>
            <a:r>
              <a:rPr lang="en-GB" b="0" noProof="0" dirty="0"/>
              <a:t>, or </a:t>
            </a:r>
            <a:r>
              <a:rPr lang="fr-FR" b="0" i="1" noProof="0" dirty="0"/>
              <a:t>il y a des histoires</a:t>
            </a:r>
            <a:r>
              <a:rPr lang="en-GB" b="0" noProof="0" dirty="0"/>
              <a:t>) as listening alone will not determine the quantity of stories.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0" noProof="0" dirty="0"/>
          </a:p>
          <a:p>
            <a:r>
              <a:rPr lang="en-US" b="1" noProof="0" dirty="0"/>
              <a:t>Photos of Algerian soldiers:</a:t>
            </a:r>
          </a:p>
          <a:p>
            <a:r>
              <a:rPr lang="en-US" b="0" noProof="0" dirty="0"/>
              <a:t>Creative Commons, By Zdravko </a:t>
            </a:r>
            <a:r>
              <a:rPr lang="en-US" b="0" noProof="0" dirty="0" err="1"/>
              <a:t>Pečar</a:t>
            </a:r>
            <a:r>
              <a:rPr lang="en-US" b="0" noProof="0" dirty="0"/>
              <a:t> - Museum of African Art (Belgrade), CC BY-SA 4.0, https://commons.wikimedia.org/w/index.php?curid=100018424</a:t>
            </a:r>
            <a:endParaRPr lang="fr-FR" b="0" noProof="0" dirty="0"/>
          </a:p>
        </p:txBody>
      </p:sp>
      <p:sp>
        <p:nvSpPr>
          <p:cNvPr id="4" name="Slide Number Placeholder 3"/>
          <p:cNvSpPr>
            <a:spLocks noGrp="1"/>
          </p:cNvSpPr>
          <p:nvPr>
            <p:ph type="sldNum" sz="quarter" idx="5"/>
          </p:nvPr>
        </p:nvSpPr>
        <p:spPr/>
        <p:txBody>
          <a:bodyPr/>
          <a:lstStyle/>
          <a:p>
            <a:fld id="{051212F4-EB5A-464B-92EC-DACFCB1CC2CD}" type="slidenum">
              <a:rPr lang="en-GB" smtClean="0"/>
              <a:t>40</a:t>
            </a:fld>
            <a:endParaRPr lang="en-GB"/>
          </a:p>
        </p:txBody>
      </p:sp>
    </p:spTree>
    <p:extLst>
      <p:ext uri="{BB962C8B-B14F-4D97-AF65-F5344CB8AC3E}">
        <p14:creationId xmlns:p14="http://schemas.microsoft.com/office/powerpoint/2010/main" val="22264382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5 of 7</a:t>
            </a:r>
          </a:p>
          <a:p>
            <a:endParaRPr lang="en-GB" b="1" dirty="0"/>
          </a:p>
          <a:p>
            <a:r>
              <a:rPr lang="en-GB" b="1" dirty="0"/>
              <a:t>Transcript:</a:t>
            </a:r>
          </a:p>
          <a:p>
            <a:r>
              <a:rPr lang="fr-FR" b="0" noProof="0" dirty="0"/>
              <a:t>Ici, il [y a] une carte d’Afrique.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noProof="0" dirty="0"/>
              <a:t>Ici, il y a une carte d’Afrique.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noProof="0" dirty="0"/>
              <a:t>C’est faux. Il n’y a pas de carte d’Afrique ici. Il y a une carte de France et une carte d’Europe ici.</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noProof="0" dirty="0"/>
              <a:t>Tu es licencié.</a:t>
            </a:r>
          </a:p>
          <a:p>
            <a:endParaRPr lang="fr-FR" b="0" noProof="0" dirty="0"/>
          </a:p>
        </p:txBody>
      </p:sp>
      <p:sp>
        <p:nvSpPr>
          <p:cNvPr id="4" name="Slide Number Placeholder 3"/>
          <p:cNvSpPr>
            <a:spLocks noGrp="1"/>
          </p:cNvSpPr>
          <p:nvPr>
            <p:ph type="sldNum" sz="quarter" idx="5"/>
          </p:nvPr>
        </p:nvSpPr>
        <p:spPr/>
        <p:txBody>
          <a:bodyPr/>
          <a:lstStyle/>
          <a:p>
            <a:fld id="{051212F4-EB5A-464B-92EC-DACFCB1CC2CD}" type="slidenum">
              <a:rPr lang="en-GB" smtClean="0"/>
              <a:t>41</a:t>
            </a:fld>
            <a:endParaRPr lang="en-GB"/>
          </a:p>
        </p:txBody>
      </p:sp>
    </p:spTree>
    <p:extLst>
      <p:ext uri="{BB962C8B-B14F-4D97-AF65-F5344CB8AC3E}">
        <p14:creationId xmlns:p14="http://schemas.microsoft.com/office/powerpoint/2010/main" val="42126747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6 of 7</a:t>
            </a:r>
          </a:p>
          <a:p>
            <a:endParaRPr lang="en-GB" b="1" dirty="0"/>
          </a:p>
          <a:p>
            <a:r>
              <a:rPr lang="en-GB" b="1" dirty="0"/>
              <a:t>Transcript:</a:t>
            </a:r>
          </a:p>
          <a:p>
            <a:r>
              <a:rPr lang="fr-FR" b="0" noProof="0" dirty="0"/>
              <a:t>Dans cet endroit, il [y a] un énorme monument de la guerre d’Algérie.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noProof="0" dirty="0"/>
              <a:t>Dans cet endroit, il y a un énorme monument de la guerre d’Algérie. </a:t>
            </a:r>
          </a:p>
          <a:p>
            <a:r>
              <a:rPr lang="fr-FR" b="0" noProof="0" dirty="0"/>
              <a:t>C’est vrai ! Il y a un énorme monument de la guerre d’Algérie dans cet endroit. </a:t>
            </a:r>
          </a:p>
          <a:p>
            <a:r>
              <a:rPr lang="fr-FR" b="0" noProof="0" dirty="0"/>
              <a:t>Tu es embauchée.</a:t>
            </a:r>
          </a:p>
        </p:txBody>
      </p:sp>
      <p:sp>
        <p:nvSpPr>
          <p:cNvPr id="4" name="Slide Number Placeholder 3"/>
          <p:cNvSpPr>
            <a:spLocks noGrp="1"/>
          </p:cNvSpPr>
          <p:nvPr>
            <p:ph type="sldNum" sz="quarter" idx="5"/>
          </p:nvPr>
        </p:nvSpPr>
        <p:spPr/>
        <p:txBody>
          <a:bodyPr/>
          <a:lstStyle/>
          <a:p>
            <a:fld id="{051212F4-EB5A-464B-92EC-DACFCB1CC2CD}" type="slidenum">
              <a:rPr lang="en-GB" smtClean="0"/>
              <a:t>42</a:t>
            </a:fld>
            <a:endParaRPr lang="en-GB"/>
          </a:p>
        </p:txBody>
      </p:sp>
    </p:spTree>
    <p:extLst>
      <p:ext uri="{BB962C8B-B14F-4D97-AF65-F5344CB8AC3E}">
        <p14:creationId xmlns:p14="http://schemas.microsoft.com/office/powerpoint/2010/main" val="38394001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7 of 7</a:t>
            </a:r>
          </a:p>
          <a:p>
            <a:endParaRPr lang="en-GB" b="1" dirty="0"/>
          </a:p>
          <a:p>
            <a:r>
              <a:rPr lang="en-GB" b="1" dirty="0"/>
              <a:t>Transcript:</a:t>
            </a:r>
          </a:p>
          <a:p>
            <a:r>
              <a:rPr lang="fr-FR" b="0" noProof="0" dirty="0"/>
              <a:t>Ici, il [n’y a pas] de monument africain.</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noProof="0" dirty="0"/>
              <a:t>Ici, il n’y a pas de monument africain.</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noProof="0" dirty="0"/>
              <a:t>C’est vrai ! Il n’y a pas de monument africain ici. Ce monument est français.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noProof="0" dirty="0"/>
              <a:t>Tu es embauchée.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noProof="0" dirty="0"/>
              <a:t>C’est terrible ! Seulement trois guides embauchés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0" noProof="0" dirty="0"/>
          </a:p>
          <a:p>
            <a:endParaRPr lang="fr-FR" b="0" noProof="0" dirty="0"/>
          </a:p>
        </p:txBody>
      </p:sp>
      <p:sp>
        <p:nvSpPr>
          <p:cNvPr id="4" name="Slide Number Placeholder 3"/>
          <p:cNvSpPr>
            <a:spLocks noGrp="1"/>
          </p:cNvSpPr>
          <p:nvPr>
            <p:ph type="sldNum" sz="quarter" idx="5"/>
          </p:nvPr>
        </p:nvSpPr>
        <p:spPr/>
        <p:txBody>
          <a:bodyPr/>
          <a:lstStyle/>
          <a:p>
            <a:fld id="{051212F4-EB5A-464B-92EC-DACFCB1CC2CD}" type="slidenum">
              <a:rPr lang="en-GB" smtClean="0"/>
              <a:t>43</a:t>
            </a:fld>
            <a:endParaRPr lang="en-GB"/>
          </a:p>
        </p:txBody>
      </p:sp>
    </p:spTree>
    <p:extLst>
      <p:ext uri="{BB962C8B-B14F-4D97-AF65-F5344CB8AC3E}">
        <p14:creationId xmlns:p14="http://schemas.microsoft.com/office/powerpoint/2010/main" val="17270591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1 of 2</a:t>
            </a:r>
          </a:p>
          <a:p>
            <a:r>
              <a:rPr lang="en-US" b="1" dirty="0"/>
              <a:t>This slide is available as a printable handout on the next slide</a:t>
            </a:r>
          </a:p>
          <a:p>
            <a:r>
              <a:rPr lang="en-US" b="1" dirty="0"/>
              <a:t>Timing: 12 minutes</a:t>
            </a:r>
          </a:p>
          <a:p>
            <a:endParaRPr lang="en-GB" sz="1200" b="1" dirty="0">
              <a:solidFill>
                <a:srgbClr val="0055A5"/>
              </a:solidFill>
            </a:endParaRPr>
          </a:p>
          <a:p>
            <a:r>
              <a:rPr lang="en-US" b="1" dirty="0"/>
              <a:t>Aim: </a:t>
            </a:r>
            <a:r>
              <a:rPr lang="en-US" b="0" dirty="0"/>
              <a:t>Oral</a:t>
            </a:r>
            <a:r>
              <a:rPr lang="en-US" b="0" baseline="0" dirty="0"/>
              <a:t> production of statements with </a:t>
            </a:r>
            <a:r>
              <a:rPr lang="fr-FR" b="0" i="1" noProof="0" dirty="0"/>
              <a:t>il y a </a:t>
            </a:r>
            <a:r>
              <a:rPr lang="en-US" b="0" dirty="0"/>
              <a:t>and </a:t>
            </a:r>
            <a:r>
              <a:rPr lang="fr-FR" b="0" i="1" noProof="0" dirty="0"/>
              <a:t>il n’y a pas de </a:t>
            </a:r>
            <a:r>
              <a:rPr lang="en-US" b="0" dirty="0"/>
              <a:t>to describe the differences and similarities between selected landmarks on city skylines.</a:t>
            </a:r>
          </a:p>
          <a:p>
            <a:endParaRPr lang="en-US" b="1" dirty="0"/>
          </a:p>
          <a:p>
            <a:r>
              <a:rPr lang="en-US" b="1" dirty="0"/>
              <a:t>Procedure:</a:t>
            </a:r>
          </a:p>
          <a:p>
            <a:pPr marL="228600" indent="-228600">
              <a:buFont typeface="+mj-lt"/>
              <a:buAutoNum type="arabicPeriod"/>
            </a:pPr>
            <a:r>
              <a:rPr lang="en-GB" b="0" noProof="0" dirty="0"/>
              <a:t>Before starting the game, talk through the landmarks, highlighting unknown words and cognates and practising their pronunciation.</a:t>
            </a:r>
          </a:p>
          <a:p>
            <a:pPr marL="228600" indent="-228600">
              <a:buFont typeface="+mj-lt"/>
              <a:buAutoNum type="arabicPeriod"/>
            </a:pPr>
            <a:r>
              <a:rPr lang="en-GB" b="0" noProof="0" dirty="0"/>
              <a:t>In pairs or groups, students look at the selected landmarks on four city skylines and take it in turns to identify differences and similarities between two city skylines. For the purposes of the task, students are asked to only focus on labelled landmarks in order to avoid discussions around what is really in each city!</a:t>
            </a:r>
          </a:p>
          <a:p>
            <a:pPr marL="228600" indent="-228600">
              <a:buFont typeface="+mj-lt"/>
              <a:buAutoNum type="arabicPeriod"/>
            </a:pPr>
            <a:r>
              <a:rPr lang="en-GB" b="0" noProof="0" dirty="0"/>
              <a:t>When a student sees a difference between the two skylines they have chosen, they say, for example, </a:t>
            </a:r>
            <a:r>
              <a:rPr lang="fr-FR" b="0" i="1" noProof="0" dirty="0"/>
              <a:t>À Paris il y a un monument, mais à Londres il n’y a pas de monument, </a:t>
            </a:r>
            <a:r>
              <a:rPr lang="fr-FR" b="0" i="0" noProof="0" dirty="0"/>
              <a:t>or</a:t>
            </a:r>
            <a:r>
              <a:rPr lang="fr-FR" b="0" i="1" noProof="0" dirty="0"/>
              <a:t> À Berlin il y a un pont, mais à Paris il n’y a pas de pont.</a:t>
            </a:r>
            <a:endParaRPr lang="en-GB" b="0" noProof="0" dirty="0"/>
          </a:p>
          <a:p>
            <a:pPr marL="228600" indent="-228600">
              <a:buFont typeface="+mj-lt"/>
              <a:buAutoNum type="arabicPeriod"/>
            </a:pPr>
            <a:r>
              <a:rPr lang="en-GB" b="0" noProof="0" dirty="0"/>
              <a:t>When they see a similarity they say, for example, </a:t>
            </a:r>
            <a:r>
              <a:rPr lang="fr-FR" b="0" i="1" noProof="0" dirty="0"/>
              <a:t>À Paris et Londres il y a une cathédrale.</a:t>
            </a:r>
            <a:endParaRPr lang="fr-FR" b="0" noProof="0" dirty="0"/>
          </a:p>
          <a:p>
            <a:pPr marL="228600" indent="-228600">
              <a:buFont typeface="+mj-lt"/>
              <a:buAutoNum type="arabicPeriod"/>
            </a:pPr>
            <a:r>
              <a:rPr lang="en-GB" b="0" noProof="0" dirty="0"/>
              <a:t>When a student has made a statement, their partner or other group members check the images to see if they agree with the statement, and they must use the </a:t>
            </a:r>
            <a:r>
              <a:rPr lang="fr-FR" b="0" i="1" noProof="0" dirty="0"/>
              <a:t>il y a </a:t>
            </a:r>
            <a:r>
              <a:rPr lang="en-GB" b="0" noProof="0" dirty="0"/>
              <a:t>and </a:t>
            </a:r>
            <a:r>
              <a:rPr lang="fr-FR" b="0" i="1" noProof="0" dirty="0"/>
              <a:t>il n’y a pas de </a:t>
            </a:r>
            <a:r>
              <a:rPr lang="en-GB" b="0" noProof="0" dirty="0"/>
              <a:t>constructions correctly. If they do, then a point is awarded to the speaking student.</a:t>
            </a:r>
          </a:p>
          <a:p>
            <a:pPr marL="228600" indent="-228600">
              <a:buFont typeface="+mj-lt"/>
              <a:buAutoNum type="arabicPeriod"/>
            </a:pPr>
            <a:r>
              <a:rPr lang="en-GB" b="0" noProof="0" dirty="0"/>
              <a:t>Points are added up at the end to find a winner.</a:t>
            </a:r>
          </a:p>
          <a:p>
            <a:pPr marL="228600" indent="-228600">
              <a:buFont typeface="+mj-lt"/>
              <a:buAutoNum type="arabicPeriod"/>
            </a:pPr>
            <a:r>
              <a:rPr lang="en-GB" b="0" noProof="0" dirty="0"/>
              <a:t>This activity can also be made into a front of class competition, with students coming to the front in pairs to make their statements, with the whole class agreeing or disagreeing with statements using thumbs up or thumbs down.</a:t>
            </a:r>
          </a:p>
          <a:p>
            <a:endParaRPr lang="en-US" b="0" u="sng" dirty="0"/>
          </a:p>
          <a:p>
            <a:pPr defTabSz="1020647">
              <a:defRPr/>
            </a:pPr>
            <a:r>
              <a:rPr lang="en-GB" b="1" u="none" baseline="0" dirty="0"/>
              <a:t>Word frequency of unknown words used (1 is the most frequent word in French): </a:t>
            </a:r>
            <a:br>
              <a:rPr lang="en-GB" u="none" baseline="0" dirty="0"/>
            </a:br>
            <a:r>
              <a:rPr lang="fr-FR" sz="1200" noProof="0" dirty="0"/>
              <a:t>financier [688], </a:t>
            </a:r>
            <a:r>
              <a:rPr lang="fr-FR" u="none" baseline="0" noProof="0" dirty="0"/>
              <a:t>espion [&gt;5000</a:t>
            </a:r>
            <a:r>
              <a:rPr lang="en-GB" u="none" baseline="0" noProof="0" dirty="0"/>
              <a:t>], roue [3916]</a:t>
            </a:r>
            <a:endParaRPr lang="en-GB" b="0" u="none" baseline="0" dirty="0"/>
          </a:p>
          <a:p>
            <a:pPr defTabSz="1020647">
              <a:defRPr/>
            </a:pPr>
            <a:r>
              <a:rPr lang="de-DE" sz="1200" dirty="0">
                <a:latin typeface="Century Gothic" panose="020B0502020202020204" pitchFamily="34" charset="0"/>
              </a:rPr>
              <a:t>Source: </a:t>
            </a:r>
            <a:r>
              <a:rPr lang="en-GB" sz="1200" dirty="0">
                <a:latin typeface="Century Gothic" panose="020B0502020202020204" pitchFamily="34" charset="0"/>
              </a:rPr>
              <a:t>Lonsdale, D., &amp; Le Bras, Y.  (2009). </a:t>
            </a:r>
            <a:r>
              <a:rPr lang="en-GB" sz="1200" i="1" dirty="0">
                <a:latin typeface="Century Gothic" panose="020B0502020202020204" pitchFamily="34" charset="0"/>
              </a:rPr>
              <a:t>A Frequency Dictionary of French: Core vocabulary for learners </a:t>
            </a:r>
            <a:r>
              <a:rPr lang="en-GB" sz="1200" dirty="0">
                <a:latin typeface="Century Gothic" panose="020B0502020202020204" pitchFamily="34" charset="0"/>
              </a:rPr>
              <a:t>London: Routledge.</a:t>
            </a:r>
          </a:p>
          <a:p>
            <a:pPr defTabSz="1020647">
              <a:defRPr/>
            </a:pPr>
            <a:endParaRPr lang="en-GB" sz="1200" dirty="0">
              <a:latin typeface="Century Gothic" panose="020B0502020202020204" pitchFamily="34" charset="0"/>
            </a:endParaRPr>
          </a:p>
          <a:p>
            <a:pPr defTabSz="1020647">
              <a:defRPr/>
            </a:pPr>
            <a:r>
              <a:rPr lang="en-GB" sz="1400" b="1" dirty="0"/>
              <a:t>Word frequency of cognates used (1 is the most frequent word in French): </a:t>
            </a:r>
            <a:br>
              <a:rPr lang="en-GB" sz="1400" dirty="0"/>
            </a:br>
            <a:r>
              <a:rPr lang="fr-FR" sz="1400" noProof="0" dirty="0"/>
              <a:t>zone [860], monument [4113], cathédrale [&gt;5000], communication [1036], statue [4020]</a:t>
            </a:r>
          </a:p>
          <a:p>
            <a:pPr defTabSz="1020647">
              <a:defRPr/>
            </a:pPr>
            <a:r>
              <a:rPr lang="de-DE" sz="1200" dirty="0">
                <a:latin typeface="Century Gothic" panose="020B0502020202020204" pitchFamily="34" charset="0"/>
              </a:rPr>
              <a:t>Source: </a:t>
            </a:r>
            <a:r>
              <a:rPr lang="en-GB" sz="1200" dirty="0">
                <a:latin typeface="Century Gothic" panose="020B0502020202020204" pitchFamily="34" charset="0"/>
              </a:rPr>
              <a:t>Lonsdale, D., &amp; Le Bras, Y.  (2009). </a:t>
            </a:r>
            <a:r>
              <a:rPr lang="en-GB" sz="1200" i="1" dirty="0">
                <a:latin typeface="Century Gothic" panose="020B0502020202020204" pitchFamily="34" charset="0"/>
              </a:rPr>
              <a:t>A Frequency Dictionary of French: Core vocabulary for learners </a:t>
            </a:r>
            <a:r>
              <a:rPr lang="en-GB" sz="1200" dirty="0">
                <a:latin typeface="Century Gothic" panose="020B0502020202020204" pitchFamily="34" charset="0"/>
              </a:rPr>
              <a:t>London: Routledge.</a:t>
            </a: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44</a:t>
            </a:fld>
            <a:endParaRPr lang="en-GB"/>
          </a:p>
        </p:txBody>
      </p:sp>
    </p:spTree>
    <p:extLst>
      <p:ext uri="{BB962C8B-B14F-4D97-AF65-F5344CB8AC3E}">
        <p14:creationId xmlns:p14="http://schemas.microsoft.com/office/powerpoint/2010/main" val="10357895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latin typeface="Century Gothic" panose="020B0502020202020204" pitchFamily="34" charset="0"/>
              </a:rPr>
              <a:t>Handout for printing</a:t>
            </a:r>
            <a:endParaRPr lang="en-GB" sz="1200" dirty="0">
              <a:latin typeface="Century Gothic" panose="020B0502020202020204" pitchFamily="34" charset="0"/>
            </a:endParaRP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45</a:t>
            </a:fld>
            <a:endParaRPr lang="en-GB"/>
          </a:p>
        </p:txBody>
      </p:sp>
    </p:spTree>
    <p:extLst>
      <p:ext uri="{BB962C8B-B14F-4D97-AF65-F5344CB8AC3E}">
        <p14:creationId xmlns:p14="http://schemas.microsoft.com/office/powerpoint/2010/main" val="22542416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20647" fontAlgn="base">
              <a:defRPr/>
            </a:pPr>
            <a:r>
              <a:rPr lang="en-CA" sz="1600" dirty="0"/>
              <a:t>Artwork by Chloé Motard. All additional pictures selected are available under a Creative Commons license, no attribution required.</a:t>
            </a:r>
          </a:p>
          <a:p>
            <a:pPr defTabSz="1020647" fontAlgn="base">
              <a:defRPr/>
            </a:pPr>
            <a:r>
              <a:rPr lang="en-CA" sz="1600" dirty="0"/>
              <a:t>Native speaker feedback provided by </a:t>
            </a:r>
            <a:r>
              <a:rPr lang="fr-FR" sz="1400" b="0" i="0" dirty="0">
                <a:solidFill>
                  <a:srgbClr val="000000"/>
                </a:solidFill>
                <a:effectLst/>
                <a:latin typeface="Calibri" panose="020F0502020204030204" pitchFamily="34" charset="0"/>
              </a:rPr>
              <a:t>Stéphanie Schmitt.</a:t>
            </a:r>
            <a:endParaRPr lang="en-CA" sz="1600" dirty="0"/>
          </a:p>
          <a:p>
            <a:pPr defTabSz="1020647" fontAlgn="base">
              <a:defRPr/>
            </a:pPr>
            <a:r>
              <a:rPr lang="en-GB" sz="1400" noProof="0" dirty="0">
                <a:solidFill>
                  <a:srgbClr val="000000"/>
                </a:solidFill>
                <a:latin typeface="Calibri" panose="020F0502020204030204" pitchFamily="34" charset="0"/>
              </a:rPr>
              <a:t>With thanks to Rachel Hawkes for her input on lesson material.</a:t>
            </a:r>
            <a:endParaRPr lang="en-GB" sz="1400" noProof="0" dirty="0"/>
          </a:p>
          <a:p>
            <a:pPr defTabSz="1020647" fontAlgn="base">
              <a:defRPr/>
            </a:pPr>
            <a:endParaRPr lang="en-GB" sz="1400" b="1" dirty="0"/>
          </a:p>
          <a:p>
            <a:pPr defTabSz="1020647" fontAlgn="base">
              <a:defRPr/>
            </a:pPr>
            <a:r>
              <a:rPr lang="en-GB" sz="1400" b="1" dirty="0"/>
              <a:t>Learning outcomes (lesson 3):</a:t>
            </a:r>
            <a:endParaRPr lang="en-GB" sz="1400" b="0" dirty="0"/>
          </a:p>
          <a:p>
            <a:r>
              <a:rPr lang="en-GB" sz="1400" noProof="0" dirty="0"/>
              <a:t>Contraction of definite article after </a:t>
            </a:r>
            <a:r>
              <a:rPr lang="fr-FR" sz="1400" dirty="0"/>
              <a:t>à (au, à la, aux)</a:t>
            </a:r>
          </a:p>
          <a:p>
            <a:r>
              <a:rPr lang="fr-FR" sz="1400" dirty="0"/>
              <a:t>Stress </a:t>
            </a:r>
            <a:r>
              <a:rPr lang="fr-FR" sz="1400" dirty="0" err="1"/>
              <a:t>syllabification</a:t>
            </a:r>
            <a:r>
              <a:rPr lang="fr-FR" sz="1400" dirty="0"/>
              <a:t> </a:t>
            </a:r>
            <a:r>
              <a:rPr lang="fr-FR" sz="1400" dirty="0" err="1"/>
              <a:t>with</a:t>
            </a:r>
            <a:r>
              <a:rPr lang="fr-FR" sz="1400" dirty="0"/>
              <a:t> consonant + [r]/[l] + </a:t>
            </a:r>
            <a:r>
              <a:rPr lang="fr-FR" sz="1400" dirty="0" err="1"/>
              <a:t>SFe</a:t>
            </a:r>
            <a:endParaRPr lang="en-GB" sz="1400" dirty="0"/>
          </a:p>
          <a:p>
            <a:pPr defTabSz="1020647">
              <a:defRPr/>
            </a:pPr>
            <a:br>
              <a:rPr lang="en-GB" sz="1400" baseline="0" dirty="0"/>
            </a:br>
            <a:r>
              <a:rPr lang="en-GB" sz="1400" b="1" dirty="0"/>
              <a:t>Word frequency </a:t>
            </a:r>
            <a:r>
              <a:rPr lang="en-GB" sz="1400" b="1" baseline="0" dirty="0"/>
              <a:t>(1 is the most frequent word in French): </a:t>
            </a:r>
            <a:endParaRPr lang="en-GB" sz="1400" b="1" dirty="0">
              <a:ea typeface="Calibri"/>
              <a:cs typeface="Calibri"/>
              <a:sym typeface="Calibri"/>
            </a:endParaRPr>
          </a:p>
          <a:p>
            <a:pPr defTabSz="1020647">
              <a:defRPr/>
            </a:pPr>
            <a:r>
              <a:rPr lang="en-GB" sz="1400" b="1" dirty="0">
                <a:ea typeface="Calibri"/>
                <a:cs typeface="Calibri"/>
                <a:sym typeface="Calibri"/>
              </a:rPr>
              <a:t>(vocabulary introduced) </a:t>
            </a:r>
            <a:r>
              <a:rPr lang="fr-FR" sz="1400" dirty="0">
                <a:solidFill>
                  <a:srgbClr val="000000"/>
                </a:solidFill>
                <a:latin typeface="Century Gothic" panose="020B0502020202020204" pitchFamily="34" charset="0"/>
              </a:rPr>
              <a:t>égalité [1898], identité [1437], leçon [1300], peau [2122], sentiment [886], central [992], riche [599], diminuer (H) [1507], offrir à … 1 (H) [224], souffrir (H) [642], bataille (H) [1303], dizaine (H) [1628], honte (H) [1943], révolution (H) [1617], Sénégal (H) [n/a], victoire (H) [1373], terrible (H) [1310] </a:t>
            </a:r>
            <a:r>
              <a:rPr lang="en-GB" sz="1400" b="1" dirty="0">
                <a:ea typeface="Calibri"/>
                <a:cs typeface="Calibri"/>
                <a:sym typeface="Calibri"/>
              </a:rPr>
              <a:t>(revisited function words)</a:t>
            </a:r>
            <a:r>
              <a:rPr lang="en-GB" sz="1400" dirty="0">
                <a:ea typeface="Calibri"/>
                <a:cs typeface="Calibri"/>
                <a:sym typeface="Calibri"/>
              </a:rPr>
              <a:t> </a:t>
            </a:r>
            <a:r>
              <a:rPr lang="fr-FR" sz="1400" dirty="0">
                <a:ea typeface="Calibri"/>
                <a:cs typeface="Calibri"/>
                <a:sym typeface="Calibri"/>
              </a:rPr>
              <a:t>à, au, à la, à l’, aux, il y a</a:t>
            </a:r>
          </a:p>
          <a:p>
            <a:pPr defTabSz="1020647">
              <a:defRPr/>
            </a:pPr>
            <a:r>
              <a:rPr lang="en-GB" sz="1400" b="1" dirty="0">
                <a:ea typeface="Calibri"/>
                <a:cs typeface="Calibri"/>
                <a:sym typeface="Calibri"/>
              </a:rPr>
              <a:t>(spaced repetition 1) </a:t>
            </a:r>
            <a:r>
              <a:rPr lang="fr-FR" sz="1400" dirty="0">
                <a:ea typeface="Calibri"/>
                <a:cs typeface="Calibri"/>
                <a:sym typeface="Calibri"/>
              </a:rPr>
              <a:t>raconter [890], surprendre [1053], écrivain [1738], tour [523], pauvre [699], quelques [70], banlieue (H) [2944]</a:t>
            </a:r>
          </a:p>
          <a:p>
            <a:pPr defTabSz="1020647">
              <a:defRPr/>
            </a:pPr>
            <a:r>
              <a:rPr lang="en-GB" sz="1400" b="1" dirty="0">
                <a:ea typeface="Calibri"/>
                <a:cs typeface="Calibri"/>
                <a:sym typeface="Calibri"/>
              </a:rPr>
              <a:t>(spaced repetition 2) </a:t>
            </a:r>
            <a:r>
              <a:rPr lang="fr-FR" sz="1400" dirty="0">
                <a:ea typeface="Calibri"/>
                <a:cs typeface="Calibri"/>
                <a:sym typeface="Calibri"/>
              </a:rPr>
              <a:t>grandir [1936], réussir2 (à) [279], servir [177], début [364], fin [111], gouvernement [160], est [4603], nord [1090], ouest [1690], sud [1242], fournir (H) [731], ressentir (H) [1593], état/État (H) [333]</a:t>
            </a:r>
          </a:p>
          <a:p>
            <a:pPr defTabSz="1020647">
              <a:defRPr/>
            </a:pPr>
            <a:r>
              <a:rPr lang="en-GB" sz="1400" b="1" dirty="0">
                <a:ea typeface="Calibri"/>
                <a:cs typeface="Calibri"/>
                <a:sym typeface="Calibri"/>
              </a:rPr>
              <a:t>(thematic revisited vocabulary)</a:t>
            </a:r>
            <a:r>
              <a:rPr lang="en-GB" sz="1400" dirty="0">
                <a:ea typeface="Calibri"/>
                <a:cs typeface="Calibri"/>
                <a:sym typeface="Calibri"/>
              </a:rPr>
              <a:t> </a:t>
            </a:r>
            <a:r>
              <a:rPr lang="fr-FR" sz="1400" dirty="0">
                <a:ea typeface="Calibri"/>
                <a:cs typeface="Calibri"/>
                <a:sym typeface="Calibri"/>
              </a:rPr>
              <a:t>blesser [2024], tuer [591], accident [1227], année [102], anniversaire [2043], armée [1011], attention [482], endroit [650], guerre [266], histoire [263], indépendance [1651], liberté [320], musée [2218], paix [579], passé [501], soldat [1090], symbole [1497], africain [2289], algérien [4163], faux [555], grave [443], juif [1510], pauvre [699], silence [1281], Afrique [n/a], Algérie [n/a], Métropole [n/a], à cause de [mwp]</a:t>
            </a:r>
          </a:p>
          <a:p>
            <a:pPr defTabSz="1020647">
              <a:defRPr/>
            </a:pPr>
            <a:r>
              <a:rPr lang="en-GB" sz="1400" dirty="0">
                <a:ea typeface="Calibri"/>
                <a:cs typeface="Calibri"/>
                <a:sym typeface="Calibri"/>
              </a:rPr>
              <a:t>Source: Lonsdale, D., &amp; Le Bras, Y.  (2009). </a:t>
            </a:r>
            <a:r>
              <a:rPr lang="en-GB" sz="1400" i="1" dirty="0">
                <a:ea typeface="Calibri"/>
                <a:cs typeface="Calibri"/>
                <a:sym typeface="Calibri"/>
              </a:rPr>
              <a:t>A Frequency Dictionary of French: Core vocabulary for learners </a:t>
            </a:r>
            <a:r>
              <a:rPr lang="en-GB" sz="1400" dirty="0">
                <a:ea typeface="Calibri"/>
                <a:cs typeface="Calibri"/>
                <a:sym typeface="Calibri"/>
              </a:rPr>
              <a:t>London: Routledge.</a:t>
            </a:r>
          </a:p>
          <a:p>
            <a:pPr defTabSz="1020647">
              <a:defRPr/>
            </a:pPr>
            <a:endParaRPr lang="en-GB" sz="1600" dirty="0">
              <a:ea typeface="Calibri"/>
              <a:cs typeface="Calibri"/>
              <a:sym typeface="Calibri"/>
            </a:endParaRPr>
          </a:p>
          <a:p>
            <a:r>
              <a:rPr lang="en-CA" sz="1600" dirty="0"/>
              <a:t>The frequency rankings for words that occur in this PowerPoint which have been</a:t>
            </a:r>
            <a:r>
              <a:rPr lang="en-CA" sz="1600" i="1" dirty="0"/>
              <a:t> previously</a:t>
            </a:r>
            <a:r>
              <a:rPr lang="en-CA" sz="1600" dirty="0"/>
              <a:t> introduced in NCELP resources are given in the NCELP SOW and in the resources that first introduced and formally re-visited those words. </a:t>
            </a:r>
          </a:p>
          <a:p>
            <a:r>
              <a:rPr lang="en-CA" sz="1600" dirty="0"/>
              <a:t>For any </a:t>
            </a:r>
            <a:r>
              <a:rPr lang="en-CA" sz="1600" i="1" dirty="0"/>
              <a:t>other </a:t>
            </a:r>
            <a:r>
              <a:rPr lang="en-CA" sz="1600" dirty="0"/>
              <a:t>words that occur incidentally in this PowerPoint, frequency rankings will be provided in the notes field wherever possible.</a:t>
            </a:r>
          </a:p>
        </p:txBody>
      </p:sp>
      <p:sp>
        <p:nvSpPr>
          <p:cNvPr id="4" name="Slide Number Placeholder 3"/>
          <p:cNvSpPr>
            <a:spLocks noGrp="1"/>
          </p:cNvSpPr>
          <p:nvPr>
            <p:ph type="sldNum" sz="quarter" idx="5"/>
          </p:nvPr>
        </p:nvSpPr>
        <p:spPr/>
        <p:txBody>
          <a:bodyPr/>
          <a:lstStyle/>
          <a:p>
            <a:fld id="{051212F4-EB5A-464B-92EC-DACFCB1CC2CD}" type="slidenum">
              <a:rPr lang="en-GB" smtClean="0"/>
              <a:t>46</a:t>
            </a:fld>
            <a:endParaRPr lang="en-GB"/>
          </a:p>
        </p:txBody>
      </p:sp>
    </p:spTree>
    <p:extLst>
      <p:ext uri="{BB962C8B-B14F-4D97-AF65-F5344CB8AC3E}">
        <p14:creationId xmlns:p14="http://schemas.microsoft.com/office/powerpoint/2010/main" val="28783383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a:t>
            </a:r>
          </a:p>
          <a:p>
            <a:endParaRPr lang="en-GB" sz="1200" b="1" dirty="0">
              <a:solidFill>
                <a:srgbClr val="0055A5"/>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Dominos-style speaking game to deepen knowledge of word meaning through association;</a:t>
            </a:r>
            <a:r>
              <a:rPr lang="en-US" b="0" baseline="0" dirty="0"/>
              <a:t> written recognition of words in this week’s</a:t>
            </a:r>
            <a:r>
              <a:rPr lang="en-US" b="0" dirty="0"/>
              <a:t> new and revisited</a:t>
            </a:r>
            <a:r>
              <a:rPr lang="en-US" b="0" baseline="0" dirty="0"/>
              <a:t> sets; reading aloud.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a:t>
            </a:r>
          </a:p>
          <a:p>
            <a:pPr marL="228600" indent="-228600">
              <a:buFont typeface="+mj-lt"/>
              <a:buAutoNum type="arabicPeriod"/>
            </a:pPr>
            <a:r>
              <a:rPr lang="en-US" b="0" dirty="0"/>
              <a:t>Print and distribute domino cards to students in pairs or groups.</a:t>
            </a:r>
          </a:p>
          <a:p>
            <a:pPr marL="228600" indent="-228600">
              <a:buFont typeface="+mj-lt"/>
              <a:buAutoNum type="arabicPeriod"/>
            </a:pPr>
            <a:r>
              <a:rPr lang="en-US" b="0" dirty="0"/>
              <a:t>Click to reveal instructions and examples.</a:t>
            </a:r>
          </a:p>
          <a:p>
            <a:pPr marL="228600" indent="-228600">
              <a:buFont typeface="+mj-lt"/>
              <a:buAutoNum type="arabicPeriod"/>
            </a:pPr>
            <a:r>
              <a:rPr lang="en-US" b="0" dirty="0"/>
              <a:t>Students share the cards between the pairs or groups. The first student puts down and card and reads both words on the card aloud, e.g., </a:t>
            </a:r>
            <a:r>
              <a:rPr lang="fr-FR" b="0" i="1" noProof="0" dirty="0"/>
              <a:t>le nord/l’indépendance</a:t>
            </a:r>
            <a:r>
              <a:rPr lang="en-US" b="0" dirty="0"/>
              <a:t>. The next student looks at their own cards and decides if they have a word which could be associated. They put down their card and say the two associated words e.g., </a:t>
            </a:r>
            <a:r>
              <a:rPr lang="fr-FR" b="0" i="1" dirty="0"/>
              <a:t>l’ind</a:t>
            </a:r>
            <a:r>
              <a:rPr lang="fr-FR" b="0" i="1" noProof="0" dirty="0"/>
              <a:t>épendance – la liberté. </a:t>
            </a:r>
            <a:r>
              <a:rPr lang="en-GB" b="0" i="0" noProof="0" dirty="0"/>
              <a:t>This is followed by </a:t>
            </a:r>
            <a:r>
              <a:rPr lang="fr-FR" b="0" i="1" noProof="0" dirty="0"/>
              <a:t>le soldat – la guerre </a:t>
            </a:r>
            <a:r>
              <a:rPr lang="fr-FR" b="0" i="0" noProof="0" dirty="0"/>
              <a:t>etc.</a:t>
            </a:r>
          </a:p>
          <a:p>
            <a:pPr marL="228600" indent="-228600">
              <a:buFont typeface="+mj-lt"/>
              <a:buAutoNum type="arabicPeriod"/>
            </a:pPr>
            <a:r>
              <a:rPr lang="en-GB" b="0" i="0" noProof="0" dirty="0"/>
              <a:t>Students continue until they cannot make any more associations. </a:t>
            </a:r>
          </a:p>
          <a:p>
            <a:pPr marL="228600" indent="-228600">
              <a:buFont typeface="+mj-lt"/>
              <a:buAutoNum type="arabicPeriod"/>
            </a:pPr>
            <a:r>
              <a:rPr lang="en-GB" b="0" i="0" noProof="0" dirty="0"/>
              <a:t>The person with the fewest cards remaining at the end is the winner.</a:t>
            </a:r>
          </a:p>
        </p:txBody>
      </p:sp>
      <p:sp>
        <p:nvSpPr>
          <p:cNvPr id="4" name="Slide Number Placeholder 3"/>
          <p:cNvSpPr>
            <a:spLocks noGrp="1"/>
          </p:cNvSpPr>
          <p:nvPr>
            <p:ph type="sldNum" sz="quarter" idx="5"/>
          </p:nvPr>
        </p:nvSpPr>
        <p:spPr/>
        <p:txBody>
          <a:bodyPr/>
          <a:lstStyle/>
          <a:p>
            <a:fld id="{051212F4-EB5A-464B-92EC-DACFCB1CC2CD}" type="slidenum">
              <a:rPr lang="en-GB" smtClean="0"/>
              <a:t>47</a:t>
            </a:fld>
            <a:endParaRPr lang="en-GB" dirty="0"/>
          </a:p>
        </p:txBody>
      </p:sp>
    </p:spTree>
    <p:extLst>
      <p:ext uri="{BB962C8B-B14F-4D97-AF65-F5344CB8AC3E}">
        <p14:creationId xmlns:p14="http://schemas.microsoft.com/office/powerpoint/2010/main" val="4346626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latin typeface="Century Gothic" panose="020B0502020202020204" pitchFamily="34" charset="0"/>
              </a:rPr>
              <a:t>Dominos for printing: Foundation vocabulary</a:t>
            </a:r>
          </a:p>
        </p:txBody>
      </p:sp>
      <p:sp>
        <p:nvSpPr>
          <p:cNvPr id="4" name="Slide Number Placeholder 3"/>
          <p:cNvSpPr>
            <a:spLocks noGrp="1"/>
          </p:cNvSpPr>
          <p:nvPr>
            <p:ph type="sldNum" sz="quarter" idx="5"/>
          </p:nvPr>
        </p:nvSpPr>
        <p:spPr/>
        <p:txBody>
          <a:bodyPr/>
          <a:lstStyle/>
          <a:p>
            <a:fld id="{051212F4-EB5A-464B-92EC-DACFCB1CC2CD}" type="slidenum">
              <a:rPr lang="en-GB" smtClean="0"/>
              <a:t>48</a:t>
            </a:fld>
            <a:endParaRPr lang="en-GB" dirty="0"/>
          </a:p>
        </p:txBody>
      </p:sp>
    </p:spTree>
    <p:extLst>
      <p:ext uri="{BB962C8B-B14F-4D97-AF65-F5344CB8AC3E}">
        <p14:creationId xmlns:p14="http://schemas.microsoft.com/office/powerpoint/2010/main" val="298611699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latin typeface="Century Gothic" panose="020B0502020202020204" pitchFamily="34" charset="0"/>
              </a:rPr>
              <a:t>Dominos for printing: Foundation and Higher vocabulary </a:t>
            </a:r>
          </a:p>
        </p:txBody>
      </p:sp>
      <p:sp>
        <p:nvSpPr>
          <p:cNvPr id="4" name="Slide Number Placeholder 3"/>
          <p:cNvSpPr>
            <a:spLocks noGrp="1"/>
          </p:cNvSpPr>
          <p:nvPr>
            <p:ph type="sldNum" sz="quarter" idx="5"/>
          </p:nvPr>
        </p:nvSpPr>
        <p:spPr/>
        <p:txBody>
          <a:bodyPr/>
          <a:lstStyle/>
          <a:p>
            <a:fld id="{051212F4-EB5A-464B-92EC-DACFCB1CC2CD}" type="slidenum">
              <a:rPr lang="en-GB" smtClean="0"/>
              <a:t>49</a:t>
            </a:fld>
            <a:endParaRPr lang="en-GB" dirty="0"/>
          </a:p>
        </p:txBody>
      </p:sp>
    </p:spTree>
    <p:extLst>
      <p:ext uri="{BB962C8B-B14F-4D97-AF65-F5344CB8AC3E}">
        <p14:creationId xmlns:p14="http://schemas.microsoft.com/office/powerpoint/2010/main" val="20586322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2 of 3</a:t>
            </a:r>
          </a:p>
          <a:p>
            <a:r>
              <a:rPr lang="en-US" b="1" dirty="0"/>
              <a:t>Higher version</a:t>
            </a: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5</a:t>
            </a:fld>
            <a:endParaRPr lang="en-GB" dirty="0"/>
          </a:p>
        </p:txBody>
      </p:sp>
    </p:spTree>
    <p:extLst>
      <p:ext uri="{BB962C8B-B14F-4D97-AF65-F5344CB8AC3E}">
        <p14:creationId xmlns:p14="http://schemas.microsoft.com/office/powerpoint/2010/main" val="94467767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7 minutes (2 slides)</a:t>
            </a:r>
          </a:p>
          <a:p>
            <a:endParaRPr lang="en-GB" sz="1200" b="1" dirty="0">
              <a:solidFill>
                <a:srgbClr val="0055A5"/>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sz="1200" dirty="0"/>
              <a:t>To recap the stress syllabification pattern for </a:t>
            </a:r>
            <a:r>
              <a:rPr lang="en-GB" sz="1200" kern="1200" dirty="0">
                <a:solidFill>
                  <a:srgbClr val="0055A5"/>
                </a:solidFill>
                <a:latin typeface="+mn-lt"/>
                <a:ea typeface="+mn-ea"/>
                <a:cs typeface="+mn-cs"/>
              </a:rPr>
              <a:t>multisyllable words ending in </a:t>
            </a:r>
            <a:r>
              <a:rPr lang="en-GB" sz="1200" dirty="0"/>
              <a:t>consonant +[r] + SFe</a:t>
            </a:r>
            <a:r>
              <a:rPr lang="en-GB" sz="1200" kern="1200" dirty="0">
                <a:solidFill>
                  <a:srgbClr val="0055A5"/>
                </a:solidFill>
                <a:latin typeface="+mn-lt"/>
                <a:ea typeface="+mn-ea"/>
                <a:cs typeface="+mn-cs"/>
              </a:rPr>
              <a:t> and extend this to </a:t>
            </a:r>
            <a:r>
              <a:rPr lang="en-GB" sz="1200" dirty="0"/>
              <a:t>consonant +[l] + SFe</a:t>
            </a:r>
            <a:r>
              <a:rPr lang="en-GB" sz="1200" kern="1200" dirty="0">
                <a:solidFill>
                  <a:srgbClr val="0055A5"/>
                </a:solidFill>
                <a:latin typeface="+mn-lt"/>
                <a:ea typeface="+mn-ea"/>
                <a:cs typeface="+mn-cs"/>
              </a:rPr>
              <a:t>.</a:t>
            </a:r>
            <a:endParaRPr lang="en-US" b="1" dirty="0"/>
          </a:p>
          <a:p>
            <a:endParaRPr lang="en-US" b="1" dirty="0"/>
          </a:p>
          <a:p>
            <a:r>
              <a:rPr lang="en-US" b="1" dirty="0"/>
              <a:t>Procedure: </a:t>
            </a:r>
          </a:p>
          <a:p>
            <a:pPr marL="228600" indent="-228600">
              <a:buFont typeface="+mj-lt"/>
              <a:buAutoNum type="arabicPeriod"/>
            </a:pPr>
            <a:r>
              <a:rPr lang="en-GB" sz="1200" dirty="0"/>
              <a:t>Print the picture cards on slide 51 and distribute to pairs/groups of students.</a:t>
            </a:r>
          </a:p>
          <a:p>
            <a:pPr marL="228600" indent="-228600">
              <a:buFont typeface="+mj-lt"/>
              <a:buAutoNum type="arabicPeriod"/>
            </a:pPr>
            <a:r>
              <a:rPr lang="en-GB" sz="1200" dirty="0"/>
              <a:t>Click to reveal the images on this slide and hear the words pronounced by a native speaker. </a:t>
            </a:r>
            <a:r>
              <a:rPr lang="en-GB" sz="1200" b="0" u="none" dirty="0"/>
              <a:t>Students repeat, focusing on the soft pronunciation of [l].</a:t>
            </a:r>
            <a:r>
              <a:rPr lang="en-GB" sz="1200" b="0" u="none" baseline="0" dirty="0"/>
              <a:t> </a:t>
            </a:r>
          </a:p>
          <a:p>
            <a:pPr marL="228600" indent="-228600">
              <a:buFont typeface="+mj-lt"/>
              <a:buAutoNum type="arabicPeriod"/>
            </a:pPr>
            <a:r>
              <a:rPr lang="en-GB" sz="1200" dirty="0"/>
              <a:t>In pairs or groups, students take it in turns to pick up a picture card and pronounce the words correctly, focusing on saying only the [l] at the end, and </a:t>
            </a:r>
            <a:r>
              <a:rPr lang="en-GB" sz="1200" b="0" u="none" dirty="0"/>
              <a:t>avoiding pronouncing the SFe</a:t>
            </a:r>
            <a:r>
              <a:rPr lang="en-GB" sz="1200" b="0" u="none" baseline="0" dirty="0"/>
              <a:t> (and SFC)</a:t>
            </a:r>
            <a:r>
              <a:rPr lang="en-GB" sz="1200" dirty="0"/>
              <a:t>.</a:t>
            </a:r>
          </a:p>
          <a:p>
            <a:pPr marL="228600" indent="-228600">
              <a:buFont typeface="+mj-lt"/>
              <a:buAutoNum type="arabicPeriod"/>
            </a:pPr>
            <a:r>
              <a:rPr lang="en-GB" sz="1200" dirty="0"/>
              <a:t>Partners or other team members award points for correctly-pronounced words and remove points</a:t>
            </a:r>
            <a:r>
              <a:rPr lang="en-GB" sz="1200" baseline="0" dirty="0"/>
              <a:t> if they hear </a:t>
            </a:r>
            <a:r>
              <a:rPr lang="en-GB" sz="1200" dirty="0"/>
              <a:t>SFe or SFC after [l].</a:t>
            </a:r>
          </a:p>
          <a:p>
            <a:pPr marL="228600" indent="-228600">
              <a:buFont typeface="+mj-lt"/>
              <a:buAutoNum type="arabicPeriod"/>
            </a:pPr>
            <a:r>
              <a:rPr lang="en-GB" sz="1200" b="0" noProof="0" dirty="0"/>
              <a:t>The person with the most points is the winner.</a:t>
            </a:r>
          </a:p>
          <a:p>
            <a:pPr marL="0" indent="0">
              <a:buFont typeface="+mj-lt"/>
              <a:buNone/>
            </a:pPr>
            <a:endParaRPr lang="en-GB" b="1" noProof="0" dirty="0"/>
          </a:p>
          <a:p>
            <a:r>
              <a:rPr lang="en-US" b="1" u="none"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i="0" dirty="0">
                <a:solidFill>
                  <a:srgbClr val="222222"/>
                </a:solidFill>
                <a:effectLst/>
                <a:latin typeface="Arial" panose="020B0604020202020204" pitchFamily="34" charset="0"/>
              </a:rPr>
              <a:t>livres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i="0" dirty="0">
                <a:solidFill>
                  <a:srgbClr val="222222"/>
                </a:solidFill>
                <a:effectLst/>
                <a:latin typeface="Arial" panose="020B0604020202020204" pitchFamily="34" charset="0"/>
              </a:rPr>
              <a:t>terrible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i="0" dirty="0">
                <a:solidFill>
                  <a:srgbClr val="222222"/>
                </a:solidFill>
                <a:effectLst/>
                <a:latin typeface="Arial" panose="020B0604020202020204" pitchFamily="34" charset="0"/>
              </a:rPr>
              <a:t>décembre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i="0" dirty="0">
                <a:solidFill>
                  <a:srgbClr val="222222"/>
                </a:solidFill>
                <a:effectLst/>
                <a:latin typeface="Arial" panose="020B0604020202020204" pitchFamily="34" charset="0"/>
              </a:rPr>
              <a:t>ensemble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i="0" dirty="0">
                <a:solidFill>
                  <a:srgbClr val="222222"/>
                </a:solidFill>
                <a:effectLst/>
                <a:latin typeface="Arial" panose="020B0604020202020204" pitchFamily="34" charset="0"/>
              </a:rPr>
              <a:t>impossible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u="none" baseline="0" dirty="0"/>
              <a:t>Word frequency of unknown words used (1 is the most frequent word in French): </a:t>
            </a:r>
            <a:br>
              <a:rPr lang="en-GB" u="none" baseline="0" dirty="0"/>
            </a:br>
            <a:r>
              <a:rPr lang="fr-FR" b="0" i="0" dirty="0">
                <a:solidFill>
                  <a:srgbClr val="222222"/>
                </a:solidFill>
                <a:effectLst/>
                <a:latin typeface="Arial" panose="020B0604020202020204" pitchFamily="34" charset="0"/>
              </a:rPr>
              <a:t>ancêtre [3067], convaincre [575], interrompre [1479], manœuvre [1931], concombre [&gt;5000], </a:t>
            </a:r>
            <a:r>
              <a:rPr lang="fr-FR" sz="1200" b="0" i="0" dirty="0">
                <a:solidFill>
                  <a:srgbClr val="222222"/>
                </a:solidFill>
                <a:effectLst/>
                <a:latin typeface="Arial" panose="020B0604020202020204" pitchFamily="34" charset="0"/>
              </a:rPr>
              <a:t>prévisible [4513], </a:t>
            </a:r>
            <a:r>
              <a:rPr lang="fr-FR" b="0" i="0" dirty="0">
                <a:solidFill>
                  <a:srgbClr val="222222"/>
                </a:solidFill>
                <a:effectLst/>
                <a:latin typeface="Arial" panose="020B0604020202020204" pitchFamily="34" charset="0"/>
              </a:rPr>
              <a:t>vignoble [&gt;5000], immeuble [1865]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latin typeface="Century Gothic" panose="020B0502020202020204" pitchFamily="34" charset="0"/>
              </a:rPr>
              <a:t>Source: </a:t>
            </a:r>
            <a:r>
              <a:rPr lang="en-GB" sz="1200" dirty="0">
                <a:latin typeface="Century Gothic" panose="020B0502020202020204" pitchFamily="34" charset="0"/>
              </a:rPr>
              <a:t>Lonsdale, D., &amp; Le Bras, Y.  (2009). </a:t>
            </a:r>
            <a:r>
              <a:rPr lang="en-GB" sz="1200" i="1" dirty="0">
                <a:latin typeface="Century Gothic" panose="020B0502020202020204" pitchFamily="34" charset="0"/>
              </a:rPr>
              <a:t>A Frequency Dictionary of French: Core vocabulary for learners </a:t>
            </a:r>
            <a:r>
              <a:rPr lang="en-GB" sz="1200" dirty="0">
                <a:latin typeface="Century Gothic" panose="020B0502020202020204" pitchFamily="34" charset="0"/>
              </a:rPr>
              <a:t>London: Routledge.</a:t>
            </a:r>
          </a:p>
          <a:p>
            <a:pPr defTabSz="1020647">
              <a:defRPr/>
            </a:pPr>
            <a:endParaRPr lang="en-GB" sz="1200" dirty="0">
              <a:latin typeface="Century Gothic" panose="020B0502020202020204" pitchFamily="34" charset="0"/>
            </a:endParaRPr>
          </a:p>
          <a:p>
            <a:pPr marL="0" marR="0" lvl="0" indent="0" algn="l" defTabSz="1020647" rtl="0" eaLnBrk="1" fontAlgn="auto" latinLnBrk="0" hangingPunct="1">
              <a:lnSpc>
                <a:spcPct val="100000"/>
              </a:lnSpc>
              <a:spcBef>
                <a:spcPts val="0"/>
              </a:spcBef>
              <a:spcAft>
                <a:spcPts val="0"/>
              </a:spcAft>
              <a:buClrTx/>
              <a:buSzTx/>
              <a:buFontTx/>
              <a:buNone/>
              <a:tabLst/>
              <a:defRPr/>
            </a:pPr>
            <a:r>
              <a:rPr lang="en-GB" sz="1400" b="1" dirty="0"/>
              <a:t>Word frequency of cognates used (1 is the most frequent word in French): </a:t>
            </a:r>
            <a:br>
              <a:rPr lang="en-GB" sz="1400" dirty="0"/>
            </a:br>
            <a:r>
              <a:rPr lang="fr-FR" sz="1400" b="0" i="0" dirty="0">
                <a:solidFill>
                  <a:srgbClr val="222222"/>
                </a:solidFill>
                <a:effectLst/>
                <a:latin typeface="Arial" panose="020B0604020202020204" pitchFamily="34" charset="0"/>
              </a:rPr>
              <a:t>algèbre [&gt;5000] horrible [3190], incapable [1605], favorable [1443], probable [2186], instable [4110]</a:t>
            </a:r>
            <a:endParaRPr lang="en-US" sz="1400" b="1" dirty="0"/>
          </a:p>
          <a:p>
            <a:pPr defTabSz="1020647">
              <a:defRPr/>
            </a:pPr>
            <a:r>
              <a:rPr lang="de-DE" sz="1200" dirty="0">
                <a:latin typeface="Century Gothic" panose="020B0502020202020204" pitchFamily="34" charset="0"/>
              </a:rPr>
              <a:t>Source: </a:t>
            </a:r>
            <a:r>
              <a:rPr lang="en-GB" sz="1200" dirty="0">
                <a:latin typeface="Century Gothic" panose="020B0502020202020204" pitchFamily="34" charset="0"/>
              </a:rPr>
              <a:t>Lonsdale, D., &amp; Le Bras, Y.  (2009). </a:t>
            </a:r>
            <a:r>
              <a:rPr lang="en-GB" sz="1200" i="1" dirty="0">
                <a:latin typeface="Century Gothic" panose="020B0502020202020204" pitchFamily="34" charset="0"/>
              </a:rPr>
              <a:t>A Frequency Dictionary of French: Core vocabulary for learners </a:t>
            </a:r>
            <a:r>
              <a:rPr lang="en-GB" sz="1200" dirty="0">
                <a:latin typeface="Century Gothic" panose="020B0502020202020204" pitchFamily="34" charset="0"/>
              </a:rPr>
              <a:t>London: Routledge.</a:t>
            </a:r>
          </a:p>
        </p:txBody>
      </p:sp>
      <p:sp>
        <p:nvSpPr>
          <p:cNvPr id="4" name="Slide Number Placeholder 3"/>
          <p:cNvSpPr>
            <a:spLocks noGrp="1"/>
          </p:cNvSpPr>
          <p:nvPr>
            <p:ph type="sldNum" sz="quarter" idx="5"/>
          </p:nvPr>
        </p:nvSpPr>
        <p:spPr/>
        <p:txBody>
          <a:bodyPr/>
          <a:lstStyle/>
          <a:p>
            <a:fld id="{051212F4-EB5A-464B-92EC-DACFCB1CC2CD}" type="slidenum">
              <a:rPr lang="en-GB" smtClean="0"/>
              <a:t>50</a:t>
            </a:fld>
            <a:endParaRPr lang="en-GB" dirty="0"/>
          </a:p>
        </p:txBody>
      </p:sp>
    </p:spTree>
    <p:extLst>
      <p:ext uri="{BB962C8B-B14F-4D97-AF65-F5344CB8AC3E}">
        <p14:creationId xmlns:p14="http://schemas.microsoft.com/office/powerpoint/2010/main" val="304309413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Picture cards for printing: words ending -re and -le after a consonant</a:t>
            </a:r>
          </a:p>
          <a:p>
            <a:endParaRPr lang="en-US" b="1" dirty="0"/>
          </a:p>
        </p:txBody>
      </p:sp>
      <p:sp>
        <p:nvSpPr>
          <p:cNvPr id="4" name="Slide Number Placeholder 3"/>
          <p:cNvSpPr>
            <a:spLocks noGrp="1"/>
          </p:cNvSpPr>
          <p:nvPr>
            <p:ph type="sldNum" sz="quarter" idx="5"/>
          </p:nvPr>
        </p:nvSpPr>
        <p:spPr/>
        <p:txBody>
          <a:bodyPr/>
          <a:lstStyle/>
          <a:p>
            <a:fld id="{051212F4-EB5A-464B-92EC-DACFCB1CC2CD}" type="slidenum">
              <a:rPr lang="en-GB" smtClean="0"/>
              <a:t>51</a:t>
            </a:fld>
            <a:endParaRPr lang="en-GB" dirty="0"/>
          </a:p>
        </p:txBody>
      </p:sp>
    </p:spTree>
    <p:extLst>
      <p:ext uri="{BB962C8B-B14F-4D97-AF65-F5344CB8AC3E}">
        <p14:creationId xmlns:p14="http://schemas.microsoft.com/office/powerpoint/2010/main" val="420977471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GB" sz="1200" b="1" dirty="0">
              <a:solidFill>
                <a:srgbClr val="0055A5"/>
              </a:solidFill>
            </a:endParaRPr>
          </a:p>
          <a:p>
            <a:r>
              <a:rPr lang="en-US" b="1" dirty="0"/>
              <a:t>Aim: </a:t>
            </a:r>
            <a:r>
              <a:rPr lang="en-US" b="0" dirty="0"/>
              <a:t>To revise </a:t>
            </a:r>
            <a:r>
              <a:rPr lang="en-GB" sz="1200" b="0" dirty="0"/>
              <a:t>forms of </a:t>
            </a:r>
            <a:r>
              <a:rPr lang="fr-FR" sz="1200" b="0" i="1" noProof="0" dirty="0"/>
              <a:t>à</a:t>
            </a:r>
            <a:r>
              <a:rPr lang="en-GB" sz="1200" b="0" dirty="0"/>
              <a:t> (</a:t>
            </a:r>
            <a:r>
              <a:rPr lang="fr-FR" sz="1200" b="0" i="1" noProof="0" dirty="0"/>
              <a:t>à la, au, à l’, aux</a:t>
            </a:r>
            <a:r>
              <a:rPr lang="en-GB" sz="1200" b="0" dirty="0"/>
              <a:t>) with nouns </a:t>
            </a:r>
            <a:r>
              <a:rPr lang="en-US" b="0" dirty="0"/>
              <a:t>in preparation for the following reading task.</a:t>
            </a:r>
            <a:endParaRPr lang="fr-FR" b="0" i="0" noProof="0" dirty="0"/>
          </a:p>
          <a:p>
            <a:endParaRPr lang="en-US" b="1" dirty="0"/>
          </a:p>
          <a:p>
            <a:r>
              <a:rPr lang="en-US" b="1" dirty="0"/>
              <a:t>Procedure:</a:t>
            </a:r>
          </a:p>
          <a:p>
            <a:pPr marL="228600" indent="-228600">
              <a:buFont typeface="+mj-lt"/>
              <a:buAutoNum type="arabicPeriod"/>
            </a:pPr>
            <a:r>
              <a:rPr lang="en-GB" b="0" noProof="0" dirty="0"/>
              <a:t>Click to reveal the information, drawing attention to the different forms of </a:t>
            </a:r>
            <a:r>
              <a:rPr lang="fr-FR" b="0" i="1" noProof="0" dirty="0"/>
              <a:t>à</a:t>
            </a:r>
            <a:r>
              <a:rPr lang="en-GB" b="0" noProof="0" dirty="0"/>
              <a:t> before nouns.</a:t>
            </a:r>
          </a:p>
        </p:txBody>
      </p:sp>
      <p:sp>
        <p:nvSpPr>
          <p:cNvPr id="4" name="Slide Number Placeholder 3"/>
          <p:cNvSpPr>
            <a:spLocks noGrp="1"/>
          </p:cNvSpPr>
          <p:nvPr>
            <p:ph type="sldNum" sz="quarter" idx="5"/>
          </p:nvPr>
        </p:nvSpPr>
        <p:spPr/>
        <p:txBody>
          <a:bodyPr/>
          <a:lstStyle/>
          <a:p>
            <a:fld id="{051212F4-EB5A-464B-92EC-DACFCB1CC2CD}" type="slidenum">
              <a:rPr lang="en-GB" smtClean="0"/>
              <a:t>52</a:t>
            </a:fld>
            <a:endParaRPr lang="en-GB" dirty="0"/>
          </a:p>
        </p:txBody>
      </p:sp>
    </p:spTree>
    <p:extLst>
      <p:ext uri="{BB962C8B-B14F-4D97-AF65-F5344CB8AC3E}">
        <p14:creationId xmlns:p14="http://schemas.microsoft.com/office/powerpoint/2010/main" val="54691381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1 of 2</a:t>
            </a:r>
          </a:p>
          <a:p>
            <a:r>
              <a:rPr lang="en-GB" b="1" dirty="0"/>
              <a:t>Timing: 10 minutes for two slides</a:t>
            </a:r>
          </a:p>
          <a:p>
            <a:endParaRPr lang="en-GB" dirty="0"/>
          </a:p>
          <a:p>
            <a:r>
              <a:rPr lang="en-GB" b="1" dirty="0"/>
              <a:t>Aim: </a:t>
            </a:r>
            <a:r>
              <a:rPr lang="en-GB" sz="1200" b="0" dirty="0"/>
              <a:t>Written recognition of </a:t>
            </a:r>
            <a:r>
              <a:rPr lang="fr-FR" sz="1200" b="0" i="1" noProof="0" dirty="0"/>
              <a:t>à la, au, à l’</a:t>
            </a:r>
            <a:r>
              <a:rPr lang="fr-FR" sz="1200" b="0" i="1" baseline="0" noProof="0" dirty="0"/>
              <a:t> </a:t>
            </a:r>
            <a:r>
              <a:rPr lang="fr-FR" sz="1200" b="0" i="0" baseline="0" noProof="0" dirty="0"/>
              <a:t>and </a:t>
            </a:r>
            <a:r>
              <a:rPr lang="fr-FR" sz="1200" b="0" i="1" noProof="0" dirty="0"/>
              <a:t>aux</a:t>
            </a:r>
            <a:r>
              <a:rPr lang="en-GB" sz="1200" b="0" i="0" baseline="0" noProof="0" dirty="0"/>
              <a:t> and connecting these </a:t>
            </a:r>
            <a:r>
              <a:rPr lang="en-GB" sz="1200" b="0" dirty="0"/>
              <a:t>with noun gender and number; </a:t>
            </a:r>
            <a:r>
              <a:rPr lang="en-GB" sz="1200" b="0" i="0" baseline="0" noProof="0" dirty="0"/>
              <a:t>reading comprehension.</a:t>
            </a:r>
            <a:endParaRPr lang="en-GB" b="1" noProof="0" dirty="0"/>
          </a:p>
          <a:p>
            <a:endParaRPr lang="en-GB" dirty="0"/>
          </a:p>
          <a:p>
            <a:r>
              <a:rPr lang="en-GB" b="1" dirty="0"/>
              <a:t>Procedure:</a:t>
            </a:r>
          </a:p>
          <a:p>
            <a:pPr marL="228600" indent="-228600">
              <a:buAutoNum type="arabicPeriod"/>
            </a:pPr>
            <a:r>
              <a:rPr lang="en-GB" dirty="0"/>
              <a:t>Click to reveal sentences one by one.</a:t>
            </a:r>
          </a:p>
          <a:p>
            <a:pPr marL="228600" indent="-228600">
              <a:buAutoNum type="arabicPeriod"/>
            </a:pPr>
            <a:r>
              <a:rPr lang="en-GB" dirty="0"/>
              <a:t>Students read the</a:t>
            </a:r>
            <a:r>
              <a:rPr lang="en-GB" baseline="0" dirty="0"/>
              <a:t> </a:t>
            </a:r>
            <a:r>
              <a:rPr lang="en-GB" dirty="0"/>
              <a:t>sentences and decide which of the two words highlighted in red fits based on the form of </a:t>
            </a:r>
            <a:r>
              <a:rPr lang="en-GB" i="1" dirty="0"/>
              <a:t>à</a:t>
            </a:r>
            <a:r>
              <a:rPr lang="en-GB" dirty="0"/>
              <a:t> + definite article that they see. Answers can be written on mini-whiteboards to allow the teacher to immediately assess understanding.</a:t>
            </a:r>
          </a:p>
          <a:p>
            <a:pPr marL="228600" indent="-228600">
              <a:buAutoNum type="arabicPeriod"/>
            </a:pPr>
            <a:r>
              <a:rPr lang="en-GB" dirty="0"/>
              <a:t>Click to reveal answers.</a:t>
            </a:r>
          </a:p>
          <a:p>
            <a:pPr marL="228600" indent="-228600">
              <a:buAutoNum type="arabicPeriod"/>
            </a:pPr>
            <a:r>
              <a:rPr lang="en-GB" dirty="0"/>
              <a:t>On the following slide, students read the text and answer the comprehension questions in English on paper, orally or on mini-whiteboards.</a:t>
            </a:r>
          </a:p>
          <a:p>
            <a:pPr marL="228600" indent="-228600">
              <a:buAutoNum type="arabicPeriod"/>
            </a:pPr>
            <a:r>
              <a:rPr lang="en-GB" dirty="0"/>
              <a:t>Elicit answers from students, then click to reveal the answers.</a:t>
            </a:r>
          </a:p>
          <a:p>
            <a:pPr marL="228600" indent="-228600">
              <a:buAutoNum type="arabicPeriod"/>
            </a:pPr>
            <a:r>
              <a:rPr lang="en-GB" dirty="0"/>
              <a:t>Click to reveal information on Napoleon III and Charles de Gaulle.</a:t>
            </a:r>
          </a:p>
          <a:p>
            <a:endParaRPr lang="en-GB" dirty="0"/>
          </a:p>
          <a:p>
            <a:pPr marL="0" marR="0" lvl="0" indent="0" algn="l" defTabSz="1020647" rtl="0" eaLnBrk="1" fontAlgn="auto" latinLnBrk="0" hangingPunct="1">
              <a:lnSpc>
                <a:spcPct val="100000"/>
              </a:lnSpc>
              <a:spcBef>
                <a:spcPts val="0"/>
              </a:spcBef>
              <a:spcAft>
                <a:spcPts val="0"/>
              </a:spcAft>
              <a:buClrTx/>
              <a:buSzTx/>
              <a:buFontTx/>
              <a:buNone/>
              <a:tabLst/>
              <a:defRPr/>
            </a:pPr>
            <a:r>
              <a:rPr lang="en-GB" sz="1400" b="1" dirty="0"/>
              <a:t>Word frequency of cognates used (1 is the most frequent word in French): </a:t>
            </a:r>
            <a:br>
              <a:rPr lang="en-GB" sz="1400" dirty="0"/>
            </a:br>
            <a:r>
              <a:rPr lang="fr-FR" sz="1400" noProof="0" dirty="0"/>
              <a:t>nation [576], compromise [&gt;5000], terme [311], </a:t>
            </a:r>
            <a:r>
              <a:rPr lang="fr-FR" sz="1400" dirty="0"/>
              <a:t>support [3708], violent [1119], exil [4010], populaire [1349], empire [3367], colonial [4143], monarque [&gt;5000], président [268], invasion [3911], résistance [1330], président [268]</a:t>
            </a:r>
          </a:p>
          <a:p>
            <a:pPr defTabSz="1020647">
              <a:defRPr/>
            </a:pPr>
            <a:r>
              <a:rPr lang="de-DE" sz="1200" dirty="0">
                <a:latin typeface="Century Gothic" panose="020B0502020202020204" pitchFamily="34" charset="0"/>
              </a:rPr>
              <a:t>Source: </a:t>
            </a:r>
            <a:r>
              <a:rPr lang="en-GB" sz="1200" dirty="0">
                <a:latin typeface="Century Gothic" panose="020B0502020202020204" pitchFamily="34" charset="0"/>
              </a:rPr>
              <a:t>Lonsdale, D., &amp; Le Bras, Y.  (2009). </a:t>
            </a:r>
            <a:r>
              <a:rPr lang="en-GB" sz="1200" i="1" dirty="0">
                <a:latin typeface="Century Gothic" panose="020B0502020202020204" pitchFamily="34" charset="0"/>
              </a:rPr>
              <a:t>A Frequency Dictionary of French: Core vocabulary for learners </a:t>
            </a:r>
            <a:r>
              <a:rPr lang="en-GB" sz="1200" dirty="0">
                <a:latin typeface="Century Gothic" panose="020B0502020202020204" pitchFamily="34" charset="0"/>
              </a:rPr>
              <a:t>London: Routledge.</a:t>
            </a:r>
          </a:p>
          <a:p>
            <a:pPr defTabSz="1020647">
              <a:defRPr/>
            </a:pPr>
            <a:endParaRPr lang="en-GB" sz="1200" dirty="0">
              <a:latin typeface="Century Gothic" panose="020B0502020202020204" pitchFamily="34" charset="0"/>
            </a:endParaRPr>
          </a:p>
          <a:p>
            <a:pPr marL="0" marR="0" lvl="0" indent="0" algn="l" defTabSz="1020647" rtl="0" eaLnBrk="1" fontAlgn="auto" latinLnBrk="0" hangingPunct="1">
              <a:lnSpc>
                <a:spcPct val="100000"/>
              </a:lnSpc>
              <a:spcBef>
                <a:spcPts val="0"/>
              </a:spcBef>
              <a:spcAft>
                <a:spcPts val="0"/>
              </a:spcAft>
              <a:buClrTx/>
              <a:buSzTx/>
              <a:buFontTx/>
              <a:buNone/>
              <a:tabLst/>
              <a:defRPr/>
            </a:pPr>
            <a:r>
              <a:rPr lang="en-GB" sz="1200" b="1" dirty="0"/>
              <a:t>Word frequency of unknown words used (1 is the most frequent word in French): </a:t>
            </a:r>
            <a:br>
              <a:rPr lang="en-GB" sz="1200" dirty="0"/>
            </a:br>
            <a:r>
              <a:rPr lang="fr-FR" sz="1100" noProof="0" dirty="0"/>
              <a:t>citoyenneté [3895], unir [1483], peuple [378], égal [1183], </a:t>
            </a:r>
            <a:r>
              <a:rPr lang="fr-FR" sz="1100" b="0" i="0" dirty="0">
                <a:solidFill>
                  <a:srgbClr val="E6851E"/>
                </a:solidFill>
                <a:effectLst/>
                <a:latin typeface="Helvetica" panose="020B0604020202020204" pitchFamily="34" charset="0"/>
              </a:rPr>
              <a:t>augmenter [823], manifestation [1835], </a:t>
            </a:r>
            <a:r>
              <a:rPr lang="fr-FR" sz="1100" b="0" i="0" dirty="0">
                <a:solidFill>
                  <a:srgbClr val="E6851E"/>
                </a:solidFill>
                <a:effectLst/>
                <a:latin typeface="+mn-lt"/>
              </a:rPr>
              <a:t>permettre (H) [158], carrière [1247] étendre [1173], rassembler [1635]</a:t>
            </a:r>
          </a:p>
          <a:p>
            <a:pPr defTabSz="1020647">
              <a:defRPr/>
            </a:pPr>
            <a:r>
              <a:rPr lang="de-DE" sz="1100" dirty="0">
                <a:latin typeface="Century Gothic" panose="020B0502020202020204" pitchFamily="34" charset="0"/>
              </a:rPr>
              <a:t>Source: </a:t>
            </a:r>
            <a:r>
              <a:rPr lang="en-GB" sz="1100" dirty="0">
                <a:latin typeface="Century Gothic" panose="020B0502020202020204" pitchFamily="34" charset="0"/>
              </a:rPr>
              <a:t>Lonsdale, D., &amp; Le Bras, Y.  (2009). </a:t>
            </a:r>
            <a:r>
              <a:rPr lang="en-GB" sz="1100" i="1" dirty="0">
                <a:latin typeface="Century Gothic" panose="020B0502020202020204" pitchFamily="34" charset="0"/>
              </a:rPr>
              <a:t>A Frequency Dictionary of French: Core vocabulary for learners </a:t>
            </a:r>
            <a:r>
              <a:rPr lang="en-GB" sz="1100" dirty="0">
                <a:latin typeface="Century Gothic" panose="020B0502020202020204" pitchFamily="34" charset="0"/>
              </a:rPr>
              <a:t>London: Routledge.</a:t>
            </a:r>
          </a:p>
          <a:p>
            <a:endParaRPr lang="en-GB" dirty="0"/>
          </a:p>
          <a:p>
            <a:r>
              <a:rPr lang="en-GB" b="1" dirty="0"/>
              <a:t>Source of information: </a:t>
            </a:r>
          </a:p>
          <a:p>
            <a:r>
              <a:rPr lang="fr-FR" dirty="0">
                <a:hlinkClick r:id="rId3"/>
              </a:rPr>
              <a:t>https://www.histoire-pour-tous.fr/dossiers/4230-lindependance-de-lalgerie-5-juillet-1962.html</a:t>
            </a:r>
            <a:r>
              <a:rPr lang="fr-FR" dirty="0"/>
              <a:t> </a:t>
            </a:r>
          </a:p>
          <a:p>
            <a:r>
              <a:rPr lang="fr-FR" dirty="0">
                <a:hlinkClick r:id="rId4"/>
              </a:rPr>
              <a:t>https://fr.wikipedia.org/wiki/Histoire_de_l%27Alg%C3%A9rie</a:t>
            </a:r>
            <a:r>
              <a:rPr lang="fr-FR" dirty="0"/>
              <a:t> </a:t>
            </a:r>
          </a:p>
          <a:p>
            <a:r>
              <a:rPr lang="en-US" b="1" dirty="0"/>
              <a:t>Photograph of Charles de Gaulle: </a:t>
            </a:r>
            <a:r>
              <a:rPr lang="en-US" dirty="0"/>
              <a:t>By Office of War Information, Overseas Picture Division. Public Domain, https://commons.wikimedia.org/w/index.php?curid=107273333</a:t>
            </a:r>
          </a:p>
          <a:p>
            <a:r>
              <a:rPr lang="en-US" b="1" dirty="0"/>
              <a:t>Portrait of Napoleon III: </a:t>
            </a:r>
            <a:r>
              <a:rPr lang="en-US" dirty="0"/>
              <a:t>By After Franz Xaver Winterhalter - Unknown source, Public Domain, https://commons.wikimedia.org/w/index.php?curid=827652</a:t>
            </a:r>
            <a:endParaRPr lang="fr-F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02B4C8-8541-44F7-9616-3953B307032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153037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2 of 2</a:t>
            </a:r>
            <a:endParaRPr lang="en-GB" dirty="0"/>
          </a:p>
          <a:p>
            <a:endParaRPr lang="en-GB" dirty="0"/>
          </a:p>
          <a:p>
            <a:r>
              <a:rPr lang="en-GB" b="1" dirty="0"/>
              <a:t>Information sources: </a:t>
            </a:r>
          </a:p>
          <a:p>
            <a:r>
              <a:rPr lang="fr-FR" dirty="0">
                <a:hlinkClick r:id="rId3"/>
              </a:rPr>
              <a:t>https://www.histoire-pour-tous.fr/dossiers/4230-lindependance-de-lalgerie-5-juillet-1962.html</a:t>
            </a:r>
            <a:r>
              <a:rPr lang="fr-FR" dirty="0"/>
              <a:t> </a:t>
            </a:r>
          </a:p>
          <a:p>
            <a:r>
              <a:rPr lang="fr-FR" dirty="0">
                <a:hlinkClick r:id="rId4"/>
              </a:rPr>
              <a:t>https://fr.wikipedia.org/wiki/Histoire_de_l%27Alg%C3%A9rie</a:t>
            </a:r>
            <a:r>
              <a:rPr lang="fr-FR" dirty="0"/>
              <a:t>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02B4C8-8541-44F7-9616-3953B307032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84360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1 of 2</a:t>
            </a:r>
          </a:p>
          <a:p>
            <a:r>
              <a:rPr lang="en-US" b="1" dirty="0"/>
              <a:t>This questions for this task are on the following slide and are also provided on the accompanying worksheet (Foundation and Higher versions) with additional useful vocabulary.</a:t>
            </a:r>
          </a:p>
          <a:p>
            <a:r>
              <a:rPr lang="en-US" b="1" dirty="0"/>
              <a:t>Timing: 12 minutes</a:t>
            </a:r>
          </a:p>
          <a:p>
            <a:endParaRPr lang="en-GB" sz="1200" b="1" dirty="0">
              <a:solidFill>
                <a:srgbClr val="0055A5"/>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kumimoji="0" lang="en-GB" b="0" i="0" u="none" strike="noStrike" kern="1200" cap="none" spc="0" normalizeH="0" baseline="0" noProof="0" dirty="0">
                <a:ln>
                  <a:noFill/>
                </a:ln>
                <a:solidFill>
                  <a:schemeClr val="accent2"/>
                </a:solidFill>
                <a:effectLst/>
                <a:uLnTx/>
                <a:uFillTx/>
                <a:latin typeface="Century Gothic"/>
                <a:ea typeface="+mn-ea"/>
                <a:cs typeface="+mn-cs"/>
              </a:rPr>
              <a:t>Semi-structured conversation about two important African monuments.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Procedure: </a:t>
            </a:r>
          </a:p>
          <a:p>
            <a:pPr marL="228600" indent="-228600">
              <a:buFont typeface="+mj-lt"/>
              <a:buAutoNum type="arabicPeriod"/>
            </a:pPr>
            <a:r>
              <a:rPr lang="en-GB" b="0" noProof="0" dirty="0"/>
              <a:t>Click to reveal photographs and information on two important monuments in Algeria and Senegal.</a:t>
            </a:r>
          </a:p>
          <a:p>
            <a:pPr marL="228600" indent="-228600">
              <a:buFont typeface="+mj-lt"/>
              <a:buAutoNum type="arabicPeriod"/>
            </a:pPr>
            <a:r>
              <a:rPr lang="en-GB" b="0" noProof="0" dirty="0"/>
              <a:t>The teacher works with the students to orally translate the texts under the images and explains to students that the text under the Senegal photograph is on the small bronze plaque at the base of the monument (which was inaugurated in the presence of nineteen African heads of state).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b="0" noProof="0" dirty="0"/>
              <a:t>To provide guidance to students in answering the questions, click through the Q&amp;A pop-ups on the following slide, which provide models for starting answers to the questions.</a:t>
            </a:r>
          </a:p>
          <a:p>
            <a:pPr marL="228600" indent="-228600">
              <a:buFont typeface="+mj-lt"/>
              <a:buAutoNum type="arabicPeriod"/>
            </a:pPr>
            <a:r>
              <a:rPr lang="en-GB" b="0" noProof="0" dirty="0"/>
              <a:t>Students then work individually or in pairs to prepare responses to the questions about the monuments on the worksheets, using the vocabulary provided.</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b="0" noProof="0" dirty="0"/>
              <a:t>The teacher leads a discussion about the pictures, asking students for a selection of responses.</a:t>
            </a:r>
          </a:p>
          <a:p>
            <a:pPr marL="228600" indent="-228600">
              <a:buFont typeface="+mj-lt"/>
              <a:buAutoNum type="arabicPeriod"/>
            </a:pPr>
            <a:r>
              <a:rPr lang="en-GB" b="0" noProof="0" dirty="0"/>
              <a:t>At Higher level, students can be encouraged to say longer sentences, comparing images, e.g., When I look at picture one, I feel… but when I look at picture two, I feel…</a:t>
            </a:r>
          </a:p>
          <a:p>
            <a:pPr defTabSz="1020647">
              <a:defRPr/>
            </a:pPr>
            <a:endParaRPr lang="en-GB" sz="1400" b="1" dirty="0"/>
          </a:p>
          <a:p>
            <a:pPr defTabSz="1020647">
              <a:defRPr/>
            </a:pPr>
            <a:r>
              <a:rPr lang="en-GB" sz="1400" b="1" dirty="0"/>
              <a:t>Word frequency of cognates used (1 is the most frequent word in French): </a:t>
            </a:r>
            <a:br>
              <a:rPr lang="en-GB" sz="1400" dirty="0"/>
            </a:br>
            <a:r>
              <a:rPr lang="fr-FR" sz="1400" dirty="0"/>
              <a:t>forme [369], base [416], flamme [3590], éternel [3433], sacrifier [2649], renaissance [&gt;5000]</a:t>
            </a:r>
          </a:p>
          <a:p>
            <a:pPr defTabSz="1020647">
              <a:defRPr/>
            </a:pPr>
            <a:r>
              <a:rPr lang="de-DE" sz="1200" dirty="0">
                <a:latin typeface="Century Gothic" panose="020B0502020202020204" pitchFamily="34" charset="0"/>
              </a:rPr>
              <a:t>Source: </a:t>
            </a:r>
            <a:r>
              <a:rPr lang="en-GB" sz="1200" dirty="0">
                <a:latin typeface="Century Gothic" panose="020B0502020202020204" pitchFamily="34" charset="0"/>
              </a:rPr>
              <a:t>Lonsdale, D., &amp; Le Bras, Y.  (2009). </a:t>
            </a:r>
            <a:r>
              <a:rPr lang="en-GB" sz="1200" i="1" dirty="0">
                <a:latin typeface="Century Gothic" panose="020B0502020202020204" pitchFamily="34" charset="0"/>
              </a:rPr>
              <a:t>A Frequency Dictionary of French: Core vocabulary for learners </a:t>
            </a:r>
            <a:r>
              <a:rPr lang="en-GB" sz="1200" dirty="0">
                <a:latin typeface="Century Gothic" panose="020B0502020202020204" pitchFamily="34" charset="0"/>
              </a:rPr>
              <a:t>London: Routledge.</a:t>
            </a:r>
          </a:p>
          <a:p>
            <a:pPr defTabSz="1020647">
              <a:defRPr/>
            </a:pPr>
            <a:endParaRPr lang="en-GB" sz="1200" dirty="0">
              <a:latin typeface="Century Gothic" panose="020B0502020202020204" pitchFamily="34" charset="0"/>
            </a:endParaRPr>
          </a:p>
          <a:p>
            <a:pPr defTabSz="1020647">
              <a:defRPr/>
            </a:pPr>
            <a:r>
              <a:rPr lang="en-GB" sz="1200" b="1" dirty="0"/>
              <a:t>Word frequency of unknown words used (1 is the most frequent word in French): </a:t>
            </a:r>
            <a:br>
              <a:rPr lang="en-GB" sz="1200" dirty="0"/>
            </a:br>
            <a:r>
              <a:rPr lang="fr-FR" sz="1200" dirty="0"/>
              <a:t>feuille [2440], palmier [&gt;5000], diaspora [&gt;5000], pas [18], ceux (celui) [45], dispersion [&gt;5000], déplacer [714], esclavage [&gt;5000]</a:t>
            </a:r>
          </a:p>
          <a:p>
            <a:pPr defTabSz="1020647">
              <a:defRPr/>
            </a:pPr>
            <a:r>
              <a:rPr lang="de-DE" sz="1100" dirty="0">
                <a:latin typeface="Century Gothic" panose="020B0502020202020204" pitchFamily="34" charset="0"/>
              </a:rPr>
              <a:t>Source: </a:t>
            </a:r>
            <a:r>
              <a:rPr lang="en-GB" sz="1100" dirty="0">
                <a:latin typeface="Century Gothic" panose="020B0502020202020204" pitchFamily="34" charset="0"/>
              </a:rPr>
              <a:t>Lonsdale, D., &amp; Le Bras, Y.  (2009). </a:t>
            </a:r>
            <a:r>
              <a:rPr lang="en-GB" sz="1100" i="1" dirty="0">
                <a:latin typeface="Century Gothic" panose="020B0502020202020204" pitchFamily="34" charset="0"/>
              </a:rPr>
              <a:t>A Frequency Dictionary of French: Core vocabulary for learners </a:t>
            </a:r>
            <a:r>
              <a:rPr lang="en-GB" sz="1100" dirty="0">
                <a:latin typeface="Century Gothic" panose="020B0502020202020204" pitchFamily="34" charset="0"/>
              </a:rPr>
              <a:t>London: Routledge.</a:t>
            </a:r>
          </a:p>
          <a:p>
            <a:pPr algn="ctr"/>
            <a:endParaRPr lang="fr-FR" sz="1200" dirty="0">
              <a:solidFill>
                <a:schemeClr val="bg1"/>
              </a:solidFill>
            </a:endParaRPr>
          </a:p>
          <a:p>
            <a:pPr algn="l"/>
            <a:r>
              <a:rPr lang="fr-FR" sz="1200" b="1" dirty="0">
                <a:solidFill>
                  <a:schemeClr val="bg1"/>
                </a:solidFill>
              </a:rPr>
              <a:t>Diaspora: </a:t>
            </a:r>
          </a:p>
          <a:p>
            <a:pPr algn="l"/>
            <a:r>
              <a:rPr lang="fr-FR" sz="1200" dirty="0">
                <a:solidFill>
                  <a:schemeClr val="bg1"/>
                </a:solidFill>
              </a:rPr>
              <a:t>C'est un mot qu’on utilise pour décrire le déplacement* des Juifs pendant et après la deuxième guerre mondiale, mais aujourd’hui il est aussi utilisé pour décrire la dispersion* de populations partout dans le monde, comme le déplacement de millions d’Africains à cause de l’esclavage*. </a:t>
            </a:r>
          </a:p>
          <a:p>
            <a:endParaRPr lang="en-GB" sz="1200" b="1" dirty="0">
              <a:solidFill>
                <a:srgbClr val="0055A5"/>
              </a:solidFill>
            </a:endParaRPr>
          </a:p>
          <a:p>
            <a:r>
              <a:rPr lang="en-GB" sz="1200" b="1" dirty="0">
                <a:solidFill>
                  <a:srgbClr val="0055A5"/>
                </a:solidFill>
              </a:rPr>
              <a:t>Attribution of Creative Commons Images:</a:t>
            </a:r>
          </a:p>
          <a:p>
            <a:r>
              <a:rPr lang="fr-FR" b="0" u="none" noProof="0" dirty="0">
                <a:effectLst/>
              </a:rPr>
              <a:t>Mémorial</a:t>
            </a:r>
            <a:r>
              <a:rPr lang="fr-FR" b="0" u="none" dirty="0">
                <a:effectLst/>
              </a:rPr>
              <a:t> du Martyr, Alger, Algérie </a:t>
            </a:r>
            <a:r>
              <a:rPr lang="en-GB" b="0" u="none" dirty="0">
                <a:effectLst/>
              </a:rPr>
              <a:t>(statue): Creative Commons. </a:t>
            </a:r>
            <a:r>
              <a:rPr lang="en-US" b="0" u="none" dirty="0">
                <a:effectLst/>
              </a:rPr>
              <a:t>By David Bjorgen - Own work, CC BY-SA 3.0, https://commons.wikimedia.org/w/index.php?curid=2686436</a:t>
            </a:r>
          </a:p>
          <a:p>
            <a:r>
              <a:rPr lang="fr-FR" b="0" u="none" noProof="0" dirty="0">
                <a:effectLst/>
              </a:rPr>
              <a:t>Mémorial</a:t>
            </a:r>
            <a:r>
              <a:rPr lang="fr-FR" b="0" u="none" dirty="0">
                <a:effectLst/>
              </a:rPr>
              <a:t> du Martyr, Alger, Algérie  </a:t>
            </a:r>
            <a:r>
              <a:rPr lang="en-GB" b="0" u="none" dirty="0">
                <a:effectLst/>
              </a:rPr>
              <a:t>(full monument): Creative Commons. </a:t>
            </a:r>
            <a:r>
              <a:rPr lang="en-US" b="0" u="none" noProof="0" dirty="0"/>
              <a:t>By Mehnimalik,</a:t>
            </a:r>
            <a:r>
              <a:rPr lang="en-US" b="0" u="none" dirty="0">
                <a:effectLst/>
              </a:rPr>
              <a:t> CC BY-SA 2.0</a:t>
            </a:r>
            <a:r>
              <a:rPr lang="en-US" b="0" u="none" noProof="0" dirty="0"/>
              <a:t> https://commons.wikimedia.org/w/index.php?curid=18644660 </a:t>
            </a:r>
          </a:p>
          <a:p>
            <a:r>
              <a:rPr lang="fr-FR" b="0" u="none" noProof="0" dirty="0"/>
              <a:t>Monument de la Renaissance Africaine, Sénégal </a:t>
            </a:r>
            <a:r>
              <a:rPr lang="en-GB" b="0" u="none" noProof="0" dirty="0"/>
              <a:t>(plaques at base of monument): Creative Commons. </a:t>
            </a:r>
            <a:r>
              <a:rPr lang="pl-PL" b="0" u="none" noProof="0" dirty="0"/>
              <a:t>By jbdodane - 20130503-IMG_2242, CC BY 2.0, https://commons.wikimedia.org/w/index.php?curid=29235911</a:t>
            </a:r>
            <a:endParaRPr lang="en-GB" b="0" u="none" noProof="0" dirty="0"/>
          </a:p>
          <a:p>
            <a:r>
              <a:rPr lang="fr-FR" b="0" u="none" noProof="0" dirty="0"/>
              <a:t>Monument de la Renaissance Africaine, Sénégal </a:t>
            </a:r>
            <a:r>
              <a:rPr lang="en-GB" b="0" u="none" noProof="0" dirty="0"/>
              <a:t>(whole monument)</a:t>
            </a:r>
            <a:r>
              <a:rPr lang="en-US" b="0" u="none" noProof="0" dirty="0"/>
              <a:t>: Creative Commons. By Christof46 - Own work, CC BY-SA 4.0, https://commons.wikimedia.org/w/index.php?curid=115155119</a:t>
            </a: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55</a:t>
            </a:fld>
            <a:endParaRPr lang="en-GB" dirty="0"/>
          </a:p>
        </p:txBody>
      </p:sp>
    </p:spTree>
    <p:extLst>
      <p:ext uri="{BB962C8B-B14F-4D97-AF65-F5344CB8AC3E}">
        <p14:creationId xmlns:p14="http://schemas.microsoft.com/office/powerpoint/2010/main" val="128194664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2 of 2</a:t>
            </a:r>
          </a:p>
          <a:p>
            <a:r>
              <a:rPr lang="en-US" b="1" dirty="0"/>
              <a:t>Questions from worksheet</a:t>
            </a:r>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56</a:t>
            </a:fld>
            <a:endParaRPr lang="en-GB" dirty="0"/>
          </a:p>
        </p:txBody>
      </p:sp>
    </p:spTree>
    <p:extLst>
      <p:ext uri="{BB962C8B-B14F-4D97-AF65-F5344CB8AC3E}">
        <p14:creationId xmlns:p14="http://schemas.microsoft.com/office/powerpoint/2010/main" val="15476391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3 of 3</a:t>
            </a:r>
          </a:p>
          <a:p>
            <a:r>
              <a:rPr lang="en-US" b="1" dirty="0"/>
              <a:t>Answers to comprehension task</a:t>
            </a: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6</a:t>
            </a:fld>
            <a:endParaRPr lang="en-GB" dirty="0"/>
          </a:p>
        </p:txBody>
      </p:sp>
    </p:spTree>
    <p:extLst>
      <p:ext uri="{BB962C8B-B14F-4D97-AF65-F5344CB8AC3E}">
        <p14:creationId xmlns:p14="http://schemas.microsoft.com/office/powerpoint/2010/main" val="430360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t>Timing: 3 minutes</a:t>
            </a:r>
          </a:p>
          <a:p>
            <a:endParaRPr lang="en-US" b="1" dirty="0"/>
          </a:p>
          <a:p>
            <a:r>
              <a:rPr lang="en-US" b="1" dirty="0"/>
              <a:t>Aim: </a:t>
            </a:r>
            <a:r>
              <a:rPr lang="en-US" b="0" dirty="0"/>
              <a:t>To introduce all forms of -IR verbs like </a:t>
            </a:r>
            <a:r>
              <a:rPr lang="fr-FR" b="0" i="1" noProof="0" dirty="0"/>
              <a:t>ouvrir</a:t>
            </a:r>
            <a:r>
              <a:rPr lang="fr-FR" b="0" noProof="0" dirty="0"/>
              <a:t> </a:t>
            </a:r>
            <a:r>
              <a:rPr lang="en-US" b="0" dirty="0"/>
              <a:t>in the present tense.</a:t>
            </a:r>
            <a:endParaRPr lang="fr-FR" b="1" noProof="0" dirty="0"/>
          </a:p>
          <a:p>
            <a:endParaRPr lang="fr-FR" b="1" noProof="0" dirty="0"/>
          </a:p>
          <a:p>
            <a:r>
              <a:rPr lang="en-US" b="1" dirty="0"/>
              <a:t>Procedure:</a:t>
            </a:r>
          </a:p>
          <a:p>
            <a:pPr marL="255162" indent="-255162">
              <a:buAutoNum type="arabicPeriod"/>
            </a:pPr>
            <a:r>
              <a:rPr lang="en-US" b="0" dirty="0"/>
              <a:t>Click to reveal the information.</a:t>
            </a:r>
          </a:p>
          <a:p>
            <a:pPr marL="255162" indent="-255162">
              <a:buAutoNum type="arabicPeriod"/>
            </a:pPr>
            <a:r>
              <a:rPr lang="en-US" b="0" dirty="0"/>
              <a:t>Say</a:t>
            </a:r>
            <a:r>
              <a:rPr lang="en-US" b="0" baseline="0" dirty="0"/>
              <a:t> each word form aloud. Students repeat.</a:t>
            </a:r>
            <a:endParaRPr lang="en-US" b="0" dirty="0"/>
          </a:p>
          <a:p>
            <a:pPr marL="255162" indent="-255162">
              <a:buAutoNum type="arabicPeriod"/>
            </a:pPr>
            <a:r>
              <a:rPr lang="en-US" b="0" dirty="0"/>
              <a:t>Click on the audio button to hear the short forms conjugated by a native speaker.</a:t>
            </a:r>
          </a:p>
          <a:p>
            <a:pPr marL="255162" indent="-255162">
              <a:buAutoNum type="arabicPeriod"/>
            </a:pPr>
            <a:r>
              <a:rPr lang="en-US" b="0" dirty="0"/>
              <a:t>Draw attention to the endings of verbs like </a:t>
            </a:r>
            <a:r>
              <a:rPr lang="fr-FR" b="0" i="1" noProof="0" dirty="0"/>
              <a:t>ouvrir</a:t>
            </a:r>
            <a:r>
              <a:rPr lang="en-US" b="0" dirty="0"/>
              <a:t> being the same as for -ER verbs.</a:t>
            </a:r>
          </a:p>
          <a:p>
            <a:pPr marL="255162" indent="-255162">
              <a:buAutoNum type="arabicPeriod"/>
            </a:pPr>
            <a:r>
              <a:rPr lang="en-US" b="0" dirty="0"/>
              <a:t>For Higher students, click to reveal a box drawing attention to the verbs </a:t>
            </a:r>
            <a:r>
              <a:rPr lang="fr-FR" b="0" i="1" noProof="0" dirty="0"/>
              <a:t>offrir</a:t>
            </a:r>
            <a:r>
              <a:rPr lang="fr-FR" b="0" noProof="0" dirty="0"/>
              <a:t> </a:t>
            </a:r>
            <a:r>
              <a:rPr lang="en-US" b="0" dirty="0"/>
              <a:t>and </a:t>
            </a:r>
            <a:r>
              <a:rPr lang="fr-FR" b="0" i="1" noProof="0" dirty="0"/>
              <a:t>souffrir</a:t>
            </a:r>
            <a:r>
              <a:rPr lang="en-US" b="0" dirty="0"/>
              <a:t> which follow the same pattern as verbs like </a:t>
            </a:r>
            <a:r>
              <a:rPr lang="fr-FR" b="0" i="1" noProof="0" dirty="0"/>
              <a:t>ouvrir</a:t>
            </a:r>
            <a:r>
              <a:rPr lang="en-US" b="0" dirty="0"/>
              <a:t>. For Foundation-only classes, this box can be removed if desired.</a:t>
            </a:r>
          </a:p>
          <a:p>
            <a:endParaRPr lang="en-US" b="0" dirty="0"/>
          </a:p>
          <a:p>
            <a:r>
              <a:rPr lang="en-US" b="1" dirty="0"/>
              <a:t>Transcript:</a:t>
            </a:r>
          </a:p>
          <a:p>
            <a:r>
              <a:rPr lang="fr-FR" b="0" noProof="0" dirty="0"/>
              <a:t>j’ouvres</a:t>
            </a:r>
          </a:p>
          <a:p>
            <a:r>
              <a:rPr lang="fr-FR" b="0" noProof="0" dirty="0"/>
              <a:t>tu ouvres</a:t>
            </a:r>
          </a:p>
          <a:p>
            <a:r>
              <a:rPr lang="fr-FR" b="0" noProof="0" dirty="0"/>
              <a:t>il ouvre</a:t>
            </a:r>
          </a:p>
          <a:p>
            <a:r>
              <a:rPr lang="fr-FR" b="0" noProof="0" dirty="0"/>
              <a:t>elle ouvre</a:t>
            </a:r>
          </a:p>
          <a:p>
            <a:r>
              <a:rPr lang="fr-FR" b="0" noProof="0" dirty="0"/>
              <a:t>on ouvre</a:t>
            </a:r>
          </a:p>
          <a:p>
            <a:r>
              <a:rPr lang="fr-FR" b="0" noProof="0" dirty="0"/>
              <a:t>nous ouvrons</a:t>
            </a:r>
          </a:p>
          <a:p>
            <a:r>
              <a:rPr lang="fr-FR" b="0" noProof="0" dirty="0"/>
              <a:t>vous ouvrez</a:t>
            </a:r>
          </a:p>
          <a:p>
            <a:r>
              <a:rPr lang="fr-FR" b="0" noProof="0" dirty="0"/>
              <a:t>ils ouvrent</a:t>
            </a:r>
          </a:p>
          <a:p>
            <a:r>
              <a:rPr lang="fr-FR" b="0" noProof="0" dirty="0"/>
              <a:t>elles ouvrent</a:t>
            </a:r>
          </a:p>
        </p:txBody>
      </p:sp>
      <p:sp>
        <p:nvSpPr>
          <p:cNvPr id="4" name="Slide Number Placeholder 3"/>
          <p:cNvSpPr>
            <a:spLocks noGrp="1"/>
          </p:cNvSpPr>
          <p:nvPr>
            <p:ph type="sldNum" sz="quarter" idx="5"/>
          </p:nvPr>
        </p:nvSpPr>
        <p:spPr/>
        <p:txBody>
          <a:bodyPr/>
          <a:lstStyle/>
          <a:p>
            <a:pPr defTabSz="966064">
              <a:defRPr/>
            </a:pPr>
            <a:fld id="{051212F4-EB5A-464B-92EC-DACFCB1CC2CD}" type="slidenum">
              <a:rPr lang="en-GB" sz="1400">
                <a:solidFill>
                  <a:prstClr val="black"/>
                </a:solidFill>
                <a:latin typeface="Calibri" panose="020F0502020204030204"/>
              </a:rPr>
              <a:pPr defTabSz="966064">
                <a:defRPr/>
              </a:pPr>
              <a:t>7</a:t>
            </a:fld>
            <a:endParaRPr lang="en-GB" sz="1400" dirty="0">
              <a:solidFill>
                <a:prstClr val="black"/>
              </a:solidFill>
              <a:latin typeface="Calibri" panose="020F0502020204030204"/>
            </a:endParaRPr>
          </a:p>
        </p:txBody>
      </p:sp>
    </p:spTree>
    <p:extLst>
      <p:ext uri="{BB962C8B-B14F-4D97-AF65-F5344CB8AC3E}">
        <p14:creationId xmlns:p14="http://schemas.microsoft.com/office/powerpoint/2010/main" val="281165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1" noProof="0" dirty="0">
                <a:solidFill>
                  <a:srgbClr val="0055A5"/>
                </a:solidFill>
              </a:rPr>
              <a:t>This task is available on the accompanying worksheet</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1" noProof="0" dirty="0">
                <a:solidFill>
                  <a:srgbClr val="0055A5"/>
                </a:solidFill>
              </a:rPr>
              <a:t>Slide 1 of 4</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1" noProof="0" dirty="0">
                <a:solidFill>
                  <a:srgbClr val="0055A5"/>
                </a:solidFill>
              </a:rPr>
              <a:t>Foundation version</a:t>
            </a:r>
          </a:p>
          <a:p>
            <a:r>
              <a:rPr lang="en-US" b="1" dirty="0"/>
              <a:t>Timing: 10 minutes</a:t>
            </a:r>
          </a:p>
          <a:p>
            <a:endParaRPr lang="en-GB" sz="1200" b="1" dirty="0">
              <a:solidFill>
                <a:srgbClr val="0055A5"/>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sz="1200" b="0" dirty="0"/>
              <a:t>To practise associating the correct pronoun with the spelling of the </a:t>
            </a:r>
            <a:r>
              <a:rPr lang="fr-FR" sz="1200" b="0" i="1" noProof="0" dirty="0"/>
              <a:t>nous, vous, ils </a:t>
            </a:r>
            <a:r>
              <a:rPr lang="fr-FR" sz="1200" b="0" i="0" noProof="0" dirty="0"/>
              <a:t>and </a:t>
            </a:r>
            <a:r>
              <a:rPr lang="fr-FR" sz="1200" b="0" i="1" noProof="0" dirty="0"/>
              <a:t>elles</a:t>
            </a:r>
            <a:r>
              <a:rPr lang="en-GB" sz="1200" b="0" dirty="0"/>
              <a:t> forms of verbs like </a:t>
            </a:r>
            <a:r>
              <a:rPr lang="fr-FR" sz="1200" b="0" i="1" noProof="0" dirty="0"/>
              <a:t>ouvrir</a:t>
            </a:r>
            <a:r>
              <a:rPr lang="fr-FR" sz="1200" b="0" i="0" noProof="0" dirty="0"/>
              <a:t>;</a:t>
            </a:r>
            <a:r>
              <a:rPr lang="fr-FR" sz="1200" b="0" i="0" baseline="0" noProof="0" dirty="0"/>
              <a:t> </a:t>
            </a:r>
            <a:r>
              <a:rPr lang="en-GB" sz="1200" b="0" i="0" baseline="0" noProof="0" dirty="0"/>
              <a:t>reading comprehension.</a:t>
            </a:r>
            <a:endParaRPr lang="en-GB" sz="1200" b="0" i="0"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Procedure: </a:t>
            </a:r>
          </a:p>
          <a:p>
            <a:pPr marL="241516" indent="-241516" defTabSz="966064">
              <a:buFontTx/>
              <a:buAutoNum type="arabicPeriod"/>
              <a:defRPr/>
            </a:pPr>
            <a:r>
              <a:rPr lang="en-GB" sz="1200" dirty="0"/>
              <a:t>First, students read the dialogue bubbles and identify the correct pronoun (</a:t>
            </a:r>
            <a:r>
              <a:rPr lang="fr-FR" sz="1200" i="1" noProof="0" dirty="0"/>
              <a:t>nous, vous, ils, elles</a:t>
            </a:r>
            <a:r>
              <a:rPr lang="en-GB" sz="1200" dirty="0"/>
              <a:t>) behind the white boxes by looking at the associated spelling of the verbs like </a:t>
            </a:r>
            <a:r>
              <a:rPr lang="fr-FR" sz="1200" i="1" noProof="0" dirty="0"/>
              <a:t>ouvrir, </a:t>
            </a:r>
            <a:r>
              <a:rPr lang="en-GB" sz="1200" i="0" noProof="0" dirty="0"/>
              <a:t>either</a:t>
            </a:r>
            <a:r>
              <a:rPr lang="fr-FR" sz="1200" i="1" noProof="0" dirty="0"/>
              <a:t> </a:t>
            </a:r>
            <a:r>
              <a:rPr lang="en-GB" sz="1200" i="0" noProof="0" dirty="0"/>
              <a:t>orally or using mini-whiteboards.</a:t>
            </a:r>
            <a:endParaRPr lang="en-GB" sz="1200" i="0" dirty="0"/>
          </a:p>
          <a:p>
            <a:pPr marL="241516" indent="-241516" defTabSz="966064">
              <a:buFontTx/>
              <a:buAutoNum type="arabicPeriod"/>
              <a:defRPr/>
            </a:pPr>
            <a:r>
              <a:rPr lang="en-GB" sz="1200" dirty="0"/>
              <a:t>Click to reveal the answers.</a:t>
            </a:r>
          </a:p>
          <a:p>
            <a:pPr marL="241516" indent="-241516">
              <a:buAutoNum type="arabicPeriod"/>
            </a:pPr>
            <a:r>
              <a:rPr lang="en-GB" sz="1200" dirty="0"/>
              <a:t>The second step is for students to put the conversation between </a:t>
            </a:r>
            <a:r>
              <a:rPr lang="en-GB" sz="1200" dirty="0">
                <a:solidFill>
                  <a:schemeClr val="bg1"/>
                </a:solidFill>
              </a:rPr>
              <a:t>Amir</a:t>
            </a:r>
            <a:r>
              <a:rPr lang="en-GB" sz="1200" dirty="0"/>
              <a:t> and his father Bilal into the correct order.</a:t>
            </a:r>
          </a:p>
          <a:p>
            <a:pPr marL="241516" indent="-241516">
              <a:buAutoNum type="arabicPeriod"/>
            </a:pPr>
            <a:r>
              <a:rPr lang="en-GB" sz="1200" dirty="0"/>
              <a:t>The correct sequence is on the following slide.</a:t>
            </a:r>
          </a:p>
          <a:p>
            <a:pPr algn="l"/>
            <a:endParaRPr lang="fr-FR" sz="1200" b="1" dirty="0">
              <a:solidFill>
                <a:srgbClr val="0055A5"/>
              </a:solidFill>
            </a:endParaRPr>
          </a:p>
          <a:p>
            <a:pPr algn="l"/>
            <a:r>
              <a:rPr lang="fr-FR" sz="1200" b="1" dirty="0">
                <a:solidFill>
                  <a:srgbClr val="0055A5"/>
                </a:solidFill>
              </a:rPr>
              <a:t>Note:</a:t>
            </a:r>
          </a:p>
          <a:p>
            <a:pPr algn="l"/>
            <a:r>
              <a:rPr lang="en-GB" sz="1200" b="0" noProof="0" dirty="0">
                <a:solidFill>
                  <a:srgbClr val="0055A5"/>
                </a:solidFill>
              </a:rPr>
              <a:t>The photograph on this series of slides is a view of the </a:t>
            </a:r>
            <a:r>
              <a:rPr lang="fr-FR" sz="1200" b="0" i="1" noProof="0" dirty="0">
                <a:solidFill>
                  <a:srgbClr val="0055A5"/>
                </a:solidFill>
              </a:rPr>
              <a:t>Mémorial </a:t>
            </a:r>
            <a:r>
              <a:rPr lang="fr-FR" sz="1200" b="0" i="1" noProof="0" dirty="0">
                <a:solidFill>
                  <a:srgbClr val="0055A5"/>
                </a:solidFill>
                <a:effectLst/>
              </a:rPr>
              <a:t>du Martyr </a:t>
            </a:r>
            <a:r>
              <a:rPr lang="en-GB" sz="1200" b="0" noProof="0" dirty="0">
                <a:solidFill>
                  <a:srgbClr val="0055A5"/>
                </a:solidFill>
                <a:effectLst/>
              </a:rPr>
              <a:t>in Algiers, a monument opened in 1982 on the 20th anniversary of the end of the Algerian war of independence.</a:t>
            </a:r>
          </a:p>
          <a:p>
            <a:pPr marL="0" indent="0">
              <a:buFont typeface="+mj-lt"/>
              <a:buNone/>
            </a:pPr>
            <a:endParaRPr lang="en-GB" b="1" noProof="0" dirty="0"/>
          </a:p>
          <a:p>
            <a:pPr defTabSz="1020647">
              <a:defRPr/>
            </a:pPr>
            <a:r>
              <a:rPr lang="en-GB" sz="1400" b="1" dirty="0"/>
              <a:t>Word frequency of cognates used (1 is the most frequent word in French): </a:t>
            </a:r>
            <a:br>
              <a:rPr lang="en-GB" sz="1400" dirty="0"/>
            </a:br>
            <a:r>
              <a:rPr lang="fr-FR" sz="1400" dirty="0"/>
              <a:t>action [355], thème [1720], cité [1246], immigration [2255], album [2874], correct [2617] </a:t>
            </a:r>
          </a:p>
          <a:p>
            <a:pPr defTabSz="1020647">
              <a:defRPr/>
            </a:pPr>
            <a:r>
              <a:rPr lang="de-DE" sz="1200" dirty="0">
                <a:latin typeface="Century Gothic" panose="020B0502020202020204" pitchFamily="34" charset="0"/>
              </a:rPr>
              <a:t>Source: </a:t>
            </a:r>
            <a:r>
              <a:rPr lang="en-GB" sz="1200" dirty="0">
                <a:latin typeface="Century Gothic" panose="020B0502020202020204" pitchFamily="34" charset="0"/>
              </a:rPr>
              <a:t>Lonsdale, D., &amp; Le Bras, Y.  (2009). </a:t>
            </a:r>
            <a:r>
              <a:rPr lang="en-GB" sz="1200" i="1" dirty="0">
                <a:latin typeface="Century Gothic" panose="020B0502020202020204" pitchFamily="34" charset="0"/>
              </a:rPr>
              <a:t>A Frequency Dictionary of French: Core vocabulary for learners </a:t>
            </a:r>
            <a:r>
              <a:rPr lang="en-GB" sz="1200" dirty="0">
                <a:latin typeface="Century Gothic" panose="020B0502020202020204" pitchFamily="34" charset="0"/>
              </a:rPr>
              <a:t>London: Routledge.</a:t>
            </a: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8</a:t>
            </a:fld>
            <a:endParaRPr lang="en-GB"/>
          </a:p>
        </p:txBody>
      </p:sp>
    </p:spTree>
    <p:extLst>
      <p:ext uri="{BB962C8B-B14F-4D97-AF65-F5344CB8AC3E}">
        <p14:creationId xmlns:p14="http://schemas.microsoft.com/office/powerpoint/2010/main" val="4098517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1" noProof="0" dirty="0">
                <a:solidFill>
                  <a:srgbClr val="0055A5"/>
                </a:solidFill>
              </a:rPr>
              <a:t>Slide 2 of 4</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1" noProof="0" dirty="0">
                <a:solidFill>
                  <a:srgbClr val="0055A5"/>
                </a:solidFill>
              </a:rPr>
              <a:t>Foundation version - answers</a:t>
            </a: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9</a:t>
            </a:fld>
            <a:endParaRPr lang="en-GB"/>
          </a:p>
        </p:txBody>
      </p:sp>
    </p:spTree>
    <p:extLst>
      <p:ext uri="{BB962C8B-B14F-4D97-AF65-F5344CB8AC3E}">
        <p14:creationId xmlns:p14="http://schemas.microsoft.com/office/powerpoint/2010/main" val="2770768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8467F76C-DA5B-49DF-A177-918DB6A6C24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31478" y="6483598"/>
            <a:ext cx="2274092" cy="212871"/>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US"/>
              <a:t>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spTree>
    <p:extLst>
      <p:ext uri="{BB962C8B-B14F-4D97-AF65-F5344CB8AC3E}">
        <p14:creationId xmlns:p14="http://schemas.microsoft.com/office/powerpoint/2010/main" val="11794183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9960433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4" name="Title 3">
            <a:extLst>
              <a:ext uri="{FF2B5EF4-FFF2-40B4-BE49-F238E27FC236}">
                <a16:creationId xmlns:a16="http://schemas.microsoft.com/office/drawing/2014/main" id="{7F486051-81AD-43B6-AD4C-7A61DE5F90DD}"/>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5568103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27072861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
        <p:nvSpPr>
          <p:cNvPr id="11" name="Title 3">
            <a:extLst>
              <a:ext uri="{FF2B5EF4-FFF2-40B4-BE49-F238E27FC236}">
                <a16:creationId xmlns:a16="http://schemas.microsoft.com/office/drawing/2014/main" id="{09994A4A-D944-41F2-8DEA-F17F60432A5D}"/>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8638233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BE1EE79E-FB38-4A37-BA9B-631DCFF801A7}"/>
              </a:ext>
            </a:extLst>
          </p:cNvPr>
          <p:cNvSpPr>
            <a:spLocks noGrp="1"/>
          </p:cNvSpPr>
          <p:nvPr>
            <p:ph type="body" sz="quarter" idx="14" hasCustomPrompt="1"/>
          </p:nvPr>
        </p:nvSpPr>
        <p:spPr>
          <a:xfrm>
            <a:off x="1089401" y="132777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11" name="Text Placeholder 15">
            <a:extLst>
              <a:ext uri="{FF2B5EF4-FFF2-40B4-BE49-F238E27FC236}">
                <a16:creationId xmlns:a16="http://schemas.microsoft.com/office/drawing/2014/main" id="{A3CECB09-ECFC-4213-8BBB-5E3A94F6E479}"/>
              </a:ext>
            </a:extLst>
          </p:cNvPr>
          <p:cNvSpPr>
            <a:spLocks noGrp="1"/>
          </p:cNvSpPr>
          <p:nvPr>
            <p:ph type="body" sz="quarter" idx="43" hasCustomPrompt="1"/>
          </p:nvPr>
        </p:nvSpPr>
        <p:spPr>
          <a:xfrm>
            <a:off x="1072836" y="2374699"/>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12" name="Text Placeholder 15">
            <a:extLst>
              <a:ext uri="{FF2B5EF4-FFF2-40B4-BE49-F238E27FC236}">
                <a16:creationId xmlns:a16="http://schemas.microsoft.com/office/drawing/2014/main" id="{E599634D-BD6D-4834-A7C9-980C8B48934F}"/>
              </a:ext>
            </a:extLst>
          </p:cNvPr>
          <p:cNvSpPr>
            <a:spLocks noGrp="1"/>
          </p:cNvSpPr>
          <p:nvPr>
            <p:ph type="body" sz="quarter" idx="44" hasCustomPrompt="1"/>
          </p:nvPr>
        </p:nvSpPr>
        <p:spPr>
          <a:xfrm>
            <a:off x="1066210" y="348125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13" name="Text Placeholder 15">
            <a:extLst>
              <a:ext uri="{FF2B5EF4-FFF2-40B4-BE49-F238E27FC236}">
                <a16:creationId xmlns:a16="http://schemas.microsoft.com/office/drawing/2014/main" id="{46DC617B-6FDE-4A8F-B7D5-282D64FD78F8}"/>
              </a:ext>
            </a:extLst>
          </p:cNvPr>
          <p:cNvSpPr>
            <a:spLocks noGrp="1"/>
          </p:cNvSpPr>
          <p:nvPr>
            <p:ph type="body" sz="quarter" idx="45" hasCustomPrompt="1"/>
          </p:nvPr>
        </p:nvSpPr>
        <p:spPr>
          <a:xfrm>
            <a:off x="1079462" y="4697143"/>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14" name="Text Placeholder 15">
            <a:extLst>
              <a:ext uri="{FF2B5EF4-FFF2-40B4-BE49-F238E27FC236}">
                <a16:creationId xmlns:a16="http://schemas.microsoft.com/office/drawing/2014/main" id="{1A456C8A-BE46-4D0F-8213-46E52C20CD60}"/>
              </a:ext>
            </a:extLst>
          </p:cNvPr>
          <p:cNvSpPr>
            <a:spLocks noGrp="1"/>
          </p:cNvSpPr>
          <p:nvPr>
            <p:ph type="body" sz="quarter" idx="46" hasCustomPrompt="1"/>
          </p:nvPr>
        </p:nvSpPr>
        <p:spPr>
          <a:xfrm>
            <a:off x="6598993" y="1341030"/>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15" name="Text Placeholder 15">
            <a:extLst>
              <a:ext uri="{FF2B5EF4-FFF2-40B4-BE49-F238E27FC236}">
                <a16:creationId xmlns:a16="http://schemas.microsoft.com/office/drawing/2014/main" id="{55766683-7AC3-4E4F-A9A7-9EDC76C39CE8}"/>
              </a:ext>
            </a:extLst>
          </p:cNvPr>
          <p:cNvSpPr>
            <a:spLocks noGrp="1"/>
          </p:cNvSpPr>
          <p:nvPr>
            <p:ph type="body" sz="quarter" idx="47" hasCustomPrompt="1"/>
          </p:nvPr>
        </p:nvSpPr>
        <p:spPr>
          <a:xfrm>
            <a:off x="6582428" y="2387951"/>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16" name="Text Placeholder 15">
            <a:extLst>
              <a:ext uri="{FF2B5EF4-FFF2-40B4-BE49-F238E27FC236}">
                <a16:creationId xmlns:a16="http://schemas.microsoft.com/office/drawing/2014/main" id="{B465416C-6A60-4818-972A-2F8D549106CB}"/>
              </a:ext>
            </a:extLst>
          </p:cNvPr>
          <p:cNvSpPr>
            <a:spLocks noGrp="1"/>
          </p:cNvSpPr>
          <p:nvPr>
            <p:ph type="body" sz="quarter" idx="48" hasCustomPrompt="1"/>
          </p:nvPr>
        </p:nvSpPr>
        <p:spPr>
          <a:xfrm>
            <a:off x="6575802" y="349450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17" name="Text Placeholder 15">
            <a:extLst>
              <a:ext uri="{FF2B5EF4-FFF2-40B4-BE49-F238E27FC236}">
                <a16:creationId xmlns:a16="http://schemas.microsoft.com/office/drawing/2014/main" id="{8B48A780-5959-4411-94B3-5C6A479C2B6F}"/>
              </a:ext>
            </a:extLst>
          </p:cNvPr>
          <p:cNvSpPr>
            <a:spLocks noGrp="1"/>
          </p:cNvSpPr>
          <p:nvPr>
            <p:ph type="body" sz="quarter" idx="49" hasCustomPrompt="1"/>
          </p:nvPr>
        </p:nvSpPr>
        <p:spPr>
          <a:xfrm>
            <a:off x="6589054" y="4710395"/>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Tree>
    <p:extLst>
      <p:ext uri="{BB962C8B-B14F-4D97-AF65-F5344CB8AC3E}">
        <p14:creationId xmlns:p14="http://schemas.microsoft.com/office/powerpoint/2010/main" val="18020041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5408556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90363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3">
            <a:extLst>
              <a:ext uri="{FF2B5EF4-FFF2-40B4-BE49-F238E27FC236}">
                <a16:creationId xmlns:a16="http://schemas.microsoft.com/office/drawing/2014/main" id="{B5626083-07F5-422B-BAF9-8C03F4F10DDA}"/>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237907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980470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4B2BAD87-395B-431E-B3EE-E8110C1FEBA2}"/>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6568431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2230405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1C96604B-D187-48EB-B216-EF8EB1032A75}"/>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8085253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2480959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3">
            <a:extLst>
              <a:ext uri="{FF2B5EF4-FFF2-40B4-BE49-F238E27FC236}">
                <a16:creationId xmlns:a16="http://schemas.microsoft.com/office/drawing/2014/main" id="{6A75DCF8-1088-417D-A2D4-5DAC15A25951}"/>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809169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7" r:id="rId1"/>
    <p:sldLayoutId id="2147483673" r:id="rId2"/>
    <p:sldLayoutId id="2147483662" r:id="rId3"/>
    <p:sldLayoutId id="2147483669" r:id="rId4"/>
    <p:sldLayoutId id="2147483668" r:id="rId5"/>
    <p:sldLayoutId id="2147483670" r:id="rId6"/>
    <p:sldLayoutId id="2147483671" r:id="rId7"/>
    <p:sldLayoutId id="2147483672" r:id="rId8"/>
    <p:sldLayoutId id="2147483676" r:id="rId9"/>
    <p:sldLayoutId id="2147483677" r:id="rId10"/>
    <p:sldLayoutId id="2147483674" r:id="rId11"/>
    <p:sldLayoutId id="2147483675" r:id="rId12"/>
    <p:sldLayoutId id="2147483678" r:id="rId13"/>
    <p:sldLayoutId id="2147483679" r:id="rId14"/>
    <p:sldLayoutId id="2147483697" r:id="rId15"/>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16.png"/><Relationship Id="rId3" Type="http://schemas.openxmlformats.org/officeDocument/2006/relationships/audio" Target="../media/audio14.wav"/><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audio" Target="../media/audio16.wav"/><Relationship Id="rId10" Type="http://schemas.openxmlformats.org/officeDocument/2006/relationships/image" Target="../media/image30.png"/><Relationship Id="rId4" Type="http://schemas.openxmlformats.org/officeDocument/2006/relationships/audio" Target="../media/audio15.wav"/><Relationship Id="rId9" Type="http://schemas.openxmlformats.org/officeDocument/2006/relationships/image" Target="../media/image29.png"/></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audio17.wav"/><Relationship Id="rId7"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33.png"/><Relationship Id="rId11" Type="http://schemas.openxmlformats.org/officeDocument/2006/relationships/image" Target="../media/image37.png"/><Relationship Id="rId5" Type="http://schemas.openxmlformats.org/officeDocument/2006/relationships/audio" Target="../media/audio19.wav"/><Relationship Id="rId10" Type="http://schemas.openxmlformats.org/officeDocument/2006/relationships/image" Target="../media/image16.png"/><Relationship Id="rId4" Type="http://schemas.openxmlformats.org/officeDocument/2006/relationships/audio" Target="../media/audio18.wav"/><Relationship Id="rId9" Type="http://schemas.openxmlformats.org/officeDocument/2006/relationships/image" Target="../media/image36.png"/></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18" Type="http://schemas.openxmlformats.org/officeDocument/2006/relationships/image" Target="../media/image16.png"/><Relationship Id="rId3" Type="http://schemas.openxmlformats.org/officeDocument/2006/relationships/audio" Target="../media/audio14.wav"/><Relationship Id="rId7" Type="http://schemas.openxmlformats.org/officeDocument/2006/relationships/audio" Target="../media/audio16.wav"/><Relationship Id="rId12" Type="http://schemas.openxmlformats.org/officeDocument/2006/relationships/image" Target="../media/image42.jpeg"/><Relationship Id="rId17" Type="http://schemas.openxmlformats.org/officeDocument/2006/relationships/image" Target="../media/image47.png"/><Relationship Id="rId2" Type="http://schemas.openxmlformats.org/officeDocument/2006/relationships/notesSlide" Target="../notesSlides/notesSlide14.xml"/><Relationship Id="rId16" Type="http://schemas.openxmlformats.org/officeDocument/2006/relationships/image" Target="../media/image46.png"/><Relationship Id="rId20" Type="http://schemas.openxmlformats.org/officeDocument/2006/relationships/image" Target="../media/image49.png"/><Relationship Id="rId1" Type="http://schemas.openxmlformats.org/officeDocument/2006/relationships/slideLayout" Target="../slideLayouts/slideLayout3.xml"/><Relationship Id="rId6" Type="http://schemas.openxmlformats.org/officeDocument/2006/relationships/audio" Target="../media/audio22.wav"/><Relationship Id="rId11" Type="http://schemas.openxmlformats.org/officeDocument/2006/relationships/image" Target="../media/image41.png"/><Relationship Id="rId5" Type="http://schemas.openxmlformats.org/officeDocument/2006/relationships/audio" Target="../media/audio21.wav"/><Relationship Id="rId15" Type="http://schemas.openxmlformats.org/officeDocument/2006/relationships/image" Target="../media/image45.png"/><Relationship Id="rId10" Type="http://schemas.openxmlformats.org/officeDocument/2006/relationships/image" Target="../media/image40.png"/><Relationship Id="rId19" Type="http://schemas.openxmlformats.org/officeDocument/2006/relationships/image" Target="../media/image48.png"/><Relationship Id="rId4" Type="http://schemas.openxmlformats.org/officeDocument/2006/relationships/audio" Target="../media/audio20.wav"/><Relationship Id="rId9" Type="http://schemas.openxmlformats.org/officeDocument/2006/relationships/image" Target="../media/image39.png"/><Relationship Id="rId14" Type="http://schemas.openxmlformats.org/officeDocument/2006/relationships/image" Target="../media/image44.png"/></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50.png"/><Relationship Id="rId3" Type="http://schemas.openxmlformats.org/officeDocument/2006/relationships/audio" Target="../media/audio17.wav"/><Relationship Id="rId7" Type="http://schemas.openxmlformats.org/officeDocument/2006/relationships/audio" Target="../media/audio25.wav"/><Relationship Id="rId12"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audio" Target="../media/audio24.wav"/><Relationship Id="rId11" Type="http://schemas.openxmlformats.org/officeDocument/2006/relationships/image" Target="../media/image36.png"/><Relationship Id="rId5" Type="http://schemas.openxmlformats.org/officeDocument/2006/relationships/audio" Target="../media/audio23.wav"/><Relationship Id="rId15" Type="http://schemas.openxmlformats.org/officeDocument/2006/relationships/image" Target="../media/image51.jpeg"/><Relationship Id="rId10" Type="http://schemas.openxmlformats.org/officeDocument/2006/relationships/image" Target="../media/image35.png"/><Relationship Id="rId4" Type="http://schemas.openxmlformats.org/officeDocument/2006/relationships/audio" Target="../media/audio18.wav"/><Relationship Id="rId9" Type="http://schemas.openxmlformats.org/officeDocument/2006/relationships/image" Target="../media/image34.png"/><Relationship Id="rId1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55.jpg"/><Relationship Id="rId5" Type="http://schemas.openxmlformats.org/officeDocument/2006/relationships/image" Target="../media/image54.jpg"/><Relationship Id="rId4" Type="http://schemas.openxmlformats.org/officeDocument/2006/relationships/image" Target="../media/image53.jp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59.jpe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jpeg"/></Relationships>
</file>

<file path=ppt/slides/_rels/slide2.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audio" Target="../media/audio1.wav"/><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64.png"/><Relationship Id="rId7" Type="http://schemas.openxmlformats.org/officeDocument/2006/relationships/image" Target="../media/image67.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56.png"/><Relationship Id="rId5" Type="http://schemas.openxmlformats.org/officeDocument/2006/relationships/image" Target="../media/image66.png"/><Relationship Id="rId4" Type="http://schemas.openxmlformats.org/officeDocument/2006/relationships/image" Target="../media/image65.png"/></Relationships>
</file>

<file path=ppt/slides/_rels/slide21.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8.png"/><Relationship Id="rId7" Type="http://schemas.openxmlformats.org/officeDocument/2006/relationships/image" Target="../media/image59.jpe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71.png"/><Relationship Id="rId5" Type="http://schemas.openxmlformats.org/officeDocument/2006/relationships/image" Target="../media/image70.jpeg"/><Relationship Id="rId4" Type="http://schemas.openxmlformats.org/officeDocument/2006/relationships/image" Target="../media/image69.png"/><Relationship Id="rId9" Type="http://schemas.openxmlformats.org/officeDocument/2006/relationships/image" Target="../media/image73.png"/></Relationships>
</file>

<file path=ppt/slides/_rels/slide22.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8.png"/><Relationship Id="rId7" Type="http://schemas.openxmlformats.org/officeDocument/2006/relationships/image" Target="../media/image75.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74.png"/><Relationship Id="rId5" Type="http://schemas.openxmlformats.org/officeDocument/2006/relationships/image" Target="../media/image18.png"/><Relationship Id="rId10" Type="http://schemas.openxmlformats.org/officeDocument/2006/relationships/image" Target="../media/image78.png"/><Relationship Id="rId4" Type="http://schemas.openxmlformats.org/officeDocument/2006/relationships/image" Target="../media/image17.jpeg"/><Relationship Id="rId9" Type="http://schemas.openxmlformats.org/officeDocument/2006/relationships/image" Target="../media/image77.png"/></Relationships>
</file>

<file path=ppt/slides/_rels/slide23.xml.rels><?xml version="1.0" encoding="UTF-8" standalone="yes"?>
<Relationships xmlns="http://schemas.openxmlformats.org/package/2006/relationships"><Relationship Id="rId3" Type="http://schemas.openxmlformats.org/officeDocument/2006/relationships/audio" Target="../media/audio26.wav"/><Relationship Id="rId2" Type="http://schemas.openxmlformats.org/officeDocument/2006/relationships/notesSlide" Target="../notesSlides/notesSlide23.xml"/><Relationship Id="rId1" Type="http://schemas.openxmlformats.org/officeDocument/2006/relationships/slideLayout" Target="../slideLayouts/slideLayout15.xml"/><Relationship Id="rId5" Type="http://schemas.openxmlformats.org/officeDocument/2006/relationships/image" Target="../media/image79.png"/><Relationship Id="rId4" Type="http://schemas.openxmlformats.org/officeDocument/2006/relationships/audio" Target="../media/audio27.wav"/></Relationships>
</file>

<file path=ppt/slides/_rels/slide2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audio" Target="../media/audio28.wav"/><Relationship Id="rId2" Type="http://schemas.openxmlformats.org/officeDocument/2006/relationships/notesSlide" Target="../notesSlides/notesSlide25.xml"/><Relationship Id="rId1" Type="http://schemas.openxmlformats.org/officeDocument/2006/relationships/slideLayout" Target="../slideLayouts/slideLayout15.xml"/><Relationship Id="rId5" Type="http://schemas.openxmlformats.org/officeDocument/2006/relationships/image" Target="../media/image81.png"/><Relationship Id="rId4" Type="http://schemas.openxmlformats.org/officeDocument/2006/relationships/image" Target="../media/image80.png"/></Relationships>
</file>

<file path=ppt/slides/_rels/slide2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6.xml"/><Relationship Id="rId1" Type="http://schemas.openxmlformats.org/officeDocument/2006/relationships/slideLayout" Target="../slideLayouts/slideLayout15.xml"/><Relationship Id="rId4" Type="http://schemas.openxmlformats.org/officeDocument/2006/relationships/image" Target="../media/image81.png"/></Relationships>
</file>

<file path=ppt/slides/_rels/slide27.xml.rels><?xml version="1.0" encoding="UTF-8" standalone="yes"?>
<Relationships xmlns="http://schemas.openxmlformats.org/package/2006/relationships"><Relationship Id="rId8" Type="http://schemas.openxmlformats.org/officeDocument/2006/relationships/audio" Target="../media/audio33.wav"/><Relationship Id="rId13" Type="http://schemas.openxmlformats.org/officeDocument/2006/relationships/image" Target="../media/image84.png"/><Relationship Id="rId3" Type="http://schemas.openxmlformats.org/officeDocument/2006/relationships/audio" Target="../media/audio28.wav"/><Relationship Id="rId7" Type="http://schemas.openxmlformats.org/officeDocument/2006/relationships/audio" Target="../media/audio32.wav"/><Relationship Id="rId12" Type="http://schemas.openxmlformats.org/officeDocument/2006/relationships/image" Target="../media/image83.png"/><Relationship Id="rId17" Type="http://schemas.openxmlformats.org/officeDocument/2006/relationships/image" Target="../media/image88.png"/><Relationship Id="rId2" Type="http://schemas.openxmlformats.org/officeDocument/2006/relationships/notesSlide" Target="../notesSlides/notesSlide27.xml"/><Relationship Id="rId16" Type="http://schemas.openxmlformats.org/officeDocument/2006/relationships/image" Target="../media/image87.png"/><Relationship Id="rId1" Type="http://schemas.openxmlformats.org/officeDocument/2006/relationships/slideLayout" Target="../slideLayouts/slideLayout15.xml"/><Relationship Id="rId6" Type="http://schemas.openxmlformats.org/officeDocument/2006/relationships/audio" Target="../media/audio31.wav"/><Relationship Id="rId11" Type="http://schemas.openxmlformats.org/officeDocument/2006/relationships/image" Target="../media/image81.png"/><Relationship Id="rId5" Type="http://schemas.openxmlformats.org/officeDocument/2006/relationships/audio" Target="../media/audio30.wav"/><Relationship Id="rId15" Type="http://schemas.openxmlformats.org/officeDocument/2006/relationships/image" Target="../media/image86.png"/><Relationship Id="rId10" Type="http://schemas.openxmlformats.org/officeDocument/2006/relationships/image" Target="../media/image82.png"/><Relationship Id="rId4" Type="http://schemas.openxmlformats.org/officeDocument/2006/relationships/audio" Target="../media/audio29.wav"/><Relationship Id="rId9" Type="http://schemas.openxmlformats.org/officeDocument/2006/relationships/image" Target="../media/image80.png"/><Relationship Id="rId14" Type="http://schemas.openxmlformats.org/officeDocument/2006/relationships/image" Target="../media/image85.png"/></Relationships>
</file>

<file path=ppt/slides/_rels/slide28.xml.rels><?xml version="1.0" encoding="UTF-8" standalone="yes"?>
<Relationships xmlns="http://schemas.openxmlformats.org/package/2006/relationships"><Relationship Id="rId8" Type="http://schemas.openxmlformats.org/officeDocument/2006/relationships/audio" Target="../media/audio33.wav"/><Relationship Id="rId3" Type="http://schemas.openxmlformats.org/officeDocument/2006/relationships/audio" Target="../media/audio28.wav"/><Relationship Id="rId7" Type="http://schemas.openxmlformats.org/officeDocument/2006/relationships/audio" Target="../media/audio32.wav"/><Relationship Id="rId2" Type="http://schemas.openxmlformats.org/officeDocument/2006/relationships/notesSlide" Target="../notesSlides/notesSlide28.xml"/><Relationship Id="rId1" Type="http://schemas.openxmlformats.org/officeDocument/2006/relationships/slideLayout" Target="../slideLayouts/slideLayout15.xml"/><Relationship Id="rId6" Type="http://schemas.openxmlformats.org/officeDocument/2006/relationships/audio" Target="../media/audio31.wav"/><Relationship Id="rId5" Type="http://schemas.openxmlformats.org/officeDocument/2006/relationships/audio" Target="../media/audio30.wav"/><Relationship Id="rId10" Type="http://schemas.openxmlformats.org/officeDocument/2006/relationships/image" Target="../media/image89.png"/><Relationship Id="rId4" Type="http://schemas.openxmlformats.org/officeDocument/2006/relationships/audio" Target="../media/audio29.wav"/><Relationship Id="rId9" Type="http://schemas.openxmlformats.org/officeDocument/2006/relationships/image" Target="../media/image80.png"/></Relationships>
</file>

<file path=ppt/slides/_rels/slide29.xml.rels><?xml version="1.0" encoding="UTF-8" standalone="yes"?>
<Relationships xmlns="http://schemas.openxmlformats.org/package/2006/relationships"><Relationship Id="rId8" Type="http://schemas.openxmlformats.org/officeDocument/2006/relationships/audio" Target="../media/audio38.wav"/><Relationship Id="rId13" Type="http://schemas.openxmlformats.org/officeDocument/2006/relationships/image" Target="../media/image93.png"/><Relationship Id="rId3" Type="http://schemas.openxmlformats.org/officeDocument/2006/relationships/audio" Target="../media/audio26.wav"/><Relationship Id="rId7" Type="http://schemas.openxmlformats.org/officeDocument/2006/relationships/audio" Target="../media/audio37.wav"/><Relationship Id="rId12" Type="http://schemas.openxmlformats.org/officeDocument/2006/relationships/image" Target="../media/image92.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audio" Target="../media/audio36.wav"/><Relationship Id="rId11" Type="http://schemas.openxmlformats.org/officeDocument/2006/relationships/image" Target="../media/image91.png"/><Relationship Id="rId5" Type="http://schemas.openxmlformats.org/officeDocument/2006/relationships/audio" Target="../media/audio35.wav"/><Relationship Id="rId15" Type="http://schemas.openxmlformats.org/officeDocument/2006/relationships/image" Target="../media/image95.png"/><Relationship Id="rId10" Type="http://schemas.openxmlformats.org/officeDocument/2006/relationships/image" Target="../media/image90.png"/><Relationship Id="rId4" Type="http://schemas.openxmlformats.org/officeDocument/2006/relationships/audio" Target="../media/audio34.wav"/><Relationship Id="rId9" Type="http://schemas.openxmlformats.org/officeDocument/2006/relationships/image" Target="../media/image22.png"/><Relationship Id="rId14" Type="http://schemas.openxmlformats.org/officeDocument/2006/relationships/image" Target="../media/image94.png"/></Relationships>
</file>

<file path=ppt/slides/_rels/slide3.xml.rels><?xml version="1.0" encoding="UTF-8" standalone="yes"?>
<Relationships xmlns="http://schemas.openxmlformats.org/package/2006/relationships"><Relationship Id="rId8" Type="http://schemas.openxmlformats.org/officeDocument/2006/relationships/audio" Target="../media/audio10.wav"/><Relationship Id="rId3" Type="http://schemas.openxmlformats.org/officeDocument/2006/relationships/audio" Target="../media/audio5.wav"/><Relationship Id="rId7" Type="http://schemas.openxmlformats.org/officeDocument/2006/relationships/audio" Target="../media/audio9.wav"/><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audio" Target="../media/audio8.wav"/><Relationship Id="rId5" Type="http://schemas.openxmlformats.org/officeDocument/2006/relationships/audio" Target="../media/audio7.wav"/><Relationship Id="rId10" Type="http://schemas.openxmlformats.org/officeDocument/2006/relationships/audio" Target="../media/audio12.wav"/><Relationship Id="rId4" Type="http://schemas.openxmlformats.org/officeDocument/2006/relationships/audio" Target="../media/audio6.wav"/><Relationship Id="rId9" Type="http://schemas.openxmlformats.org/officeDocument/2006/relationships/audio" Target="../media/audio11.wav"/></Relationships>
</file>

<file path=ppt/slides/_rels/slide30.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105.png"/><Relationship Id="rId18" Type="http://schemas.openxmlformats.org/officeDocument/2006/relationships/image" Target="../media/image110.png"/><Relationship Id="rId3" Type="http://schemas.openxmlformats.org/officeDocument/2006/relationships/image" Target="../media/image22.png"/><Relationship Id="rId7" Type="http://schemas.openxmlformats.org/officeDocument/2006/relationships/image" Target="../media/image99.png"/><Relationship Id="rId12" Type="http://schemas.openxmlformats.org/officeDocument/2006/relationships/image" Target="../media/image104.png"/><Relationship Id="rId17" Type="http://schemas.openxmlformats.org/officeDocument/2006/relationships/image" Target="../media/image109.png"/><Relationship Id="rId2" Type="http://schemas.openxmlformats.org/officeDocument/2006/relationships/notesSlide" Target="../notesSlides/notesSlide30.xml"/><Relationship Id="rId16" Type="http://schemas.openxmlformats.org/officeDocument/2006/relationships/image" Target="../media/image108.png"/><Relationship Id="rId1" Type="http://schemas.openxmlformats.org/officeDocument/2006/relationships/slideLayout" Target="../slideLayouts/slideLayout3.xml"/><Relationship Id="rId6" Type="http://schemas.openxmlformats.org/officeDocument/2006/relationships/image" Target="../media/image98.png"/><Relationship Id="rId11" Type="http://schemas.openxmlformats.org/officeDocument/2006/relationships/image" Target="../media/image103.png"/><Relationship Id="rId5" Type="http://schemas.openxmlformats.org/officeDocument/2006/relationships/image" Target="../media/image97.jpeg"/><Relationship Id="rId15" Type="http://schemas.openxmlformats.org/officeDocument/2006/relationships/image" Target="../media/image107.jpeg"/><Relationship Id="rId10" Type="http://schemas.openxmlformats.org/officeDocument/2006/relationships/image" Target="../media/image102.png"/><Relationship Id="rId4" Type="http://schemas.openxmlformats.org/officeDocument/2006/relationships/image" Target="../media/image96.png"/><Relationship Id="rId9" Type="http://schemas.openxmlformats.org/officeDocument/2006/relationships/image" Target="../media/image101.png"/><Relationship Id="rId14" Type="http://schemas.openxmlformats.org/officeDocument/2006/relationships/image" Target="../media/image106.jpeg"/></Relationships>
</file>

<file path=ppt/slides/_rels/slide31.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audio" Target="../media/audio44.wav"/><Relationship Id="rId18" Type="http://schemas.openxmlformats.org/officeDocument/2006/relationships/image" Target="../media/image113.png"/><Relationship Id="rId26" Type="http://schemas.openxmlformats.org/officeDocument/2006/relationships/image" Target="../media/image117.png"/><Relationship Id="rId3" Type="http://schemas.openxmlformats.org/officeDocument/2006/relationships/audio" Target="../media/audio39.wav"/><Relationship Id="rId21" Type="http://schemas.openxmlformats.org/officeDocument/2006/relationships/audio" Target="../media/audio48.wav"/><Relationship Id="rId34" Type="http://schemas.openxmlformats.org/officeDocument/2006/relationships/image" Target="../media/image121.png"/><Relationship Id="rId7" Type="http://schemas.openxmlformats.org/officeDocument/2006/relationships/audio" Target="../media/audio41.wav"/><Relationship Id="rId12" Type="http://schemas.openxmlformats.org/officeDocument/2006/relationships/image" Target="../media/image112.png"/><Relationship Id="rId17" Type="http://schemas.openxmlformats.org/officeDocument/2006/relationships/audio" Target="../media/audio46.wav"/><Relationship Id="rId25" Type="http://schemas.openxmlformats.org/officeDocument/2006/relationships/audio" Target="../media/audio50.wav"/><Relationship Id="rId33" Type="http://schemas.openxmlformats.org/officeDocument/2006/relationships/audio" Target="../media/audio53.wav"/><Relationship Id="rId2" Type="http://schemas.openxmlformats.org/officeDocument/2006/relationships/notesSlide" Target="../notesSlides/notesSlide31.xml"/><Relationship Id="rId16" Type="http://schemas.openxmlformats.org/officeDocument/2006/relationships/image" Target="../media/image77.png"/><Relationship Id="rId20" Type="http://schemas.openxmlformats.org/officeDocument/2006/relationships/image" Target="../media/image114.png"/><Relationship Id="rId29" Type="http://schemas.openxmlformats.org/officeDocument/2006/relationships/audio" Target="../media/audio51.wav"/><Relationship Id="rId1" Type="http://schemas.openxmlformats.org/officeDocument/2006/relationships/slideLayout" Target="../slideLayouts/slideLayout3.xml"/><Relationship Id="rId6" Type="http://schemas.openxmlformats.org/officeDocument/2006/relationships/image" Target="../media/image12.png"/><Relationship Id="rId11" Type="http://schemas.openxmlformats.org/officeDocument/2006/relationships/audio" Target="../media/audio43.wav"/><Relationship Id="rId24" Type="http://schemas.openxmlformats.org/officeDocument/2006/relationships/image" Target="../media/image116.png"/><Relationship Id="rId32" Type="http://schemas.openxmlformats.org/officeDocument/2006/relationships/image" Target="../media/image120.png"/><Relationship Id="rId5" Type="http://schemas.openxmlformats.org/officeDocument/2006/relationships/audio" Target="../media/audio40.wav"/><Relationship Id="rId15" Type="http://schemas.openxmlformats.org/officeDocument/2006/relationships/audio" Target="../media/audio45.wav"/><Relationship Id="rId23" Type="http://schemas.openxmlformats.org/officeDocument/2006/relationships/audio" Target="../media/audio49.wav"/><Relationship Id="rId28" Type="http://schemas.openxmlformats.org/officeDocument/2006/relationships/image" Target="../media/image118.png"/><Relationship Id="rId10" Type="http://schemas.openxmlformats.org/officeDocument/2006/relationships/image" Target="../media/image56.png"/><Relationship Id="rId19" Type="http://schemas.openxmlformats.org/officeDocument/2006/relationships/audio" Target="../media/audio47.wav"/><Relationship Id="rId31" Type="http://schemas.openxmlformats.org/officeDocument/2006/relationships/audio" Target="../media/audio52.wav"/><Relationship Id="rId4" Type="http://schemas.openxmlformats.org/officeDocument/2006/relationships/image" Target="../media/image111.jpeg"/><Relationship Id="rId9" Type="http://schemas.openxmlformats.org/officeDocument/2006/relationships/audio" Target="../media/audio42.wav"/><Relationship Id="rId14" Type="http://schemas.openxmlformats.org/officeDocument/2006/relationships/image" Target="../media/image72.png"/><Relationship Id="rId22" Type="http://schemas.openxmlformats.org/officeDocument/2006/relationships/image" Target="../media/image115.png"/><Relationship Id="rId27" Type="http://schemas.openxmlformats.org/officeDocument/2006/relationships/audio" Target="../media/audio36.wav"/><Relationship Id="rId30" Type="http://schemas.openxmlformats.org/officeDocument/2006/relationships/image" Target="../media/image119.png"/></Relationships>
</file>

<file path=ppt/slides/_rels/slide32.xml.rels><?xml version="1.0" encoding="UTF-8" standalone="yes"?>
<Relationships xmlns="http://schemas.openxmlformats.org/package/2006/relationships"><Relationship Id="rId8" Type="http://schemas.openxmlformats.org/officeDocument/2006/relationships/image" Target="../media/image123.png"/><Relationship Id="rId13" Type="http://schemas.openxmlformats.org/officeDocument/2006/relationships/audio" Target="../media/audio41.wav"/><Relationship Id="rId18" Type="http://schemas.openxmlformats.org/officeDocument/2006/relationships/image" Target="../media/image112.png"/><Relationship Id="rId26" Type="http://schemas.openxmlformats.org/officeDocument/2006/relationships/image" Target="../media/image125.jpeg"/><Relationship Id="rId3" Type="http://schemas.openxmlformats.org/officeDocument/2006/relationships/audio" Target="../media/audio54.wav"/><Relationship Id="rId21" Type="http://schemas.openxmlformats.org/officeDocument/2006/relationships/audio" Target="../media/audio45.wav"/><Relationship Id="rId34" Type="http://schemas.openxmlformats.org/officeDocument/2006/relationships/image" Target="../media/image76.png"/><Relationship Id="rId7" Type="http://schemas.openxmlformats.org/officeDocument/2006/relationships/audio" Target="../media/audio55.wav"/><Relationship Id="rId12" Type="http://schemas.openxmlformats.org/officeDocument/2006/relationships/image" Target="../media/image69.png"/><Relationship Id="rId17" Type="http://schemas.openxmlformats.org/officeDocument/2006/relationships/audio" Target="../media/audio43.wav"/><Relationship Id="rId25" Type="http://schemas.openxmlformats.org/officeDocument/2006/relationships/audio" Target="../media/audio59.wav"/><Relationship Id="rId33" Type="http://schemas.openxmlformats.org/officeDocument/2006/relationships/audio" Target="../media/audio62.wav"/><Relationship Id="rId2" Type="http://schemas.openxmlformats.org/officeDocument/2006/relationships/notesSlide" Target="../notesSlides/notesSlide32.xml"/><Relationship Id="rId16" Type="http://schemas.openxmlformats.org/officeDocument/2006/relationships/image" Target="../media/image56.png"/><Relationship Id="rId20" Type="http://schemas.openxmlformats.org/officeDocument/2006/relationships/image" Target="../media/image72.png"/><Relationship Id="rId29" Type="http://schemas.openxmlformats.org/officeDocument/2006/relationships/audio" Target="../media/audio60.wav"/><Relationship Id="rId1" Type="http://schemas.openxmlformats.org/officeDocument/2006/relationships/slideLayout" Target="../slideLayouts/slideLayout3.xml"/><Relationship Id="rId6" Type="http://schemas.openxmlformats.org/officeDocument/2006/relationships/image" Target="../media/image111.jpeg"/><Relationship Id="rId11" Type="http://schemas.openxmlformats.org/officeDocument/2006/relationships/audio" Target="../media/audio57.wav"/><Relationship Id="rId24" Type="http://schemas.openxmlformats.org/officeDocument/2006/relationships/image" Target="../media/image65.png"/><Relationship Id="rId32" Type="http://schemas.openxmlformats.org/officeDocument/2006/relationships/image" Target="../media/image127.png"/><Relationship Id="rId5" Type="http://schemas.openxmlformats.org/officeDocument/2006/relationships/audio" Target="../media/audio39.wav"/><Relationship Id="rId15" Type="http://schemas.openxmlformats.org/officeDocument/2006/relationships/audio" Target="../media/audio42.wav"/><Relationship Id="rId23" Type="http://schemas.openxmlformats.org/officeDocument/2006/relationships/audio" Target="../media/audio58.wav"/><Relationship Id="rId28" Type="http://schemas.openxmlformats.org/officeDocument/2006/relationships/image" Target="../media/image120.png"/><Relationship Id="rId36" Type="http://schemas.openxmlformats.org/officeDocument/2006/relationships/image" Target="../media/image128.png"/><Relationship Id="rId10" Type="http://schemas.openxmlformats.org/officeDocument/2006/relationships/image" Target="../media/image124.png"/><Relationship Id="rId19" Type="http://schemas.openxmlformats.org/officeDocument/2006/relationships/audio" Target="../media/audio44.wav"/><Relationship Id="rId31" Type="http://schemas.openxmlformats.org/officeDocument/2006/relationships/audio" Target="../media/audio61.wav"/><Relationship Id="rId4" Type="http://schemas.openxmlformats.org/officeDocument/2006/relationships/image" Target="../media/image122.png"/><Relationship Id="rId9" Type="http://schemas.openxmlformats.org/officeDocument/2006/relationships/audio" Target="../media/audio56.wav"/><Relationship Id="rId14" Type="http://schemas.openxmlformats.org/officeDocument/2006/relationships/image" Target="../media/image57.png"/><Relationship Id="rId22" Type="http://schemas.openxmlformats.org/officeDocument/2006/relationships/image" Target="../media/image77.png"/><Relationship Id="rId27" Type="http://schemas.openxmlformats.org/officeDocument/2006/relationships/audio" Target="../media/audio52.wav"/><Relationship Id="rId30" Type="http://schemas.openxmlformats.org/officeDocument/2006/relationships/image" Target="../media/image126.png"/><Relationship Id="rId35" Type="http://schemas.openxmlformats.org/officeDocument/2006/relationships/audio" Target="../media/audio63.wav"/></Relationships>
</file>

<file path=ppt/slides/_rels/slide33.xml.rels><?xml version="1.0" encoding="UTF-8" standalone="yes"?>
<Relationships xmlns="http://schemas.openxmlformats.org/package/2006/relationships"><Relationship Id="rId8" Type="http://schemas.openxmlformats.org/officeDocument/2006/relationships/image" Target="../media/image133.png"/><Relationship Id="rId13" Type="http://schemas.openxmlformats.org/officeDocument/2006/relationships/image" Target="../media/image116.png"/><Relationship Id="rId18" Type="http://schemas.openxmlformats.org/officeDocument/2006/relationships/image" Target="../media/image141.png"/><Relationship Id="rId26" Type="http://schemas.openxmlformats.org/officeDocument/2006/relationships/image" Target="../media/image72.png"/><Relationship Id="rId3" Type="http://schemas.openxmlformats.org/officeDocument/2006/relationships/image" Target="../media/image129.jpeg"/><Relationship Id="rId21" Type="http://schemas.openxmlformats.org/officeDocument/2006/relationships/image" Target="../media/image123.png"/><Relationship Id="rId34" Type="http://schemas.openxmlformats.org/officeDocument/2006/relationships/image" Target="../media/image128.png"/><Relationship Id="rId7" Type="http://schemas.openxmlformats.org/officeDocument/2006/relationships/image" Target="../media/image132.png"/><Relationship Id="rId12" Type="http://schemas.openxmlformats.org/officeDocument/2006/relationships/image" Target="../media/image136.png"/><Relationship Id="rId17" Type="http://schemas.openxmlformats.org/officeDocument/2006/relationships/image" Target="../media/image140.png"/><Relationship Id="rId25" Type="http://schemas.openxmlformats.org/officeDocument/2006/relationships/image" Target="../media/image112.png"/><Relationship Id="rId33" Type="http://schemas.openxmlformats.org/officeDocument/2006/relationships/image" Target="../media/image76.png"/><Relationship Id="rId2" Type="http://schemas.openxmlformats.org/officeDocument/2006/relationships/notesSlide" Target="../notesSlides/notesSlide33.xml"/><Relationship Id="rId16" Type="http://schemas.openxmlformats.org/officeDocument/2006/relationships/image" Target="../media/image139.png"/><Relationship Id="rId20" Type="http://schemas.openxmlformats.org/officeDocument/2006/relationships/image" Target="../media/image111.jpeg"/><Relationship Id="rId29" Type="http://schemas.openxmlformats.org/officeDocument/2006/relationships/image" Target="../media/image125.jpeg"/><Relationship Id="rId1" Type="http://schemas.openxmlformats.org/officeDocument/2006/relationships/slideLayout" Target="../slideLayouts/slideLayout3.xml"/><Relationship Id="rId6" Type="http://schemas.openxmlformats.org/officeDocument/2006/relationships/image" Target="../media/image131.png"/><Relationship Id="rId11" Type="http://schemas.openxmlformats.org/officeDocument/2006/relationships/image" Target="../media/image135.png"/><Relationship Id="rId24" Type="http://schemas.openxmlformats.org/officeDocument/2006/relationships/image" Target="../media/image56.png"/><Relationship Id="rId32" Type="http://schemas.openxmlformats.org/officeDocument/2006/relationships/image" Target="../media/image127.png"/><Relationship Id="rId5" Type="http://schemas.openxmlformats.org/officeDocument/2006/relationships/image" Target="../media/image130.png"/><Relationship Id="rId15" Type="http://schemas.openxmlformats.org/officeDocument/2006/relationships/image" Target="../media/image138.png"/><Relationship Id="rId23" Type="http://schemas.openxmlformats.org/officeDocument/2006/relationships/image" Target="../media/image69.png"/><Relationship Id="rId28" Type="http://schemas.openxmlformats.org/officeDocument/2006/relationships/image" Target="../media/image65.png"/><Relationship Id="rId10" Type="http://schemas.openxmlformats.org/officeDocument/2006/relationships/image" Target="../media/image134.png"/><Relationship Id="rId19" Type="http://schemas.openxmlformats.org/officeDocument/2006/relationships/image" Target="../media/image122.png"/><Relationship Id="rId31" Type="http://schemas.openxmlformats.org/officeDocument/2006/relationships/image" Target="../media/image126.png"/><Relationship Id="rId4" Type="http://schemas.openxmlformats.org/officeDocument/2006/relationships/image" Target="../media/image57.png"/><Relationship Id="rId9" Type="http://schemas.openxmlformats.org/officeDocument/2006/relationships/image" Target="../media/image12.png"/><Relationship Id="rId14" Type="http://schemas.openxmlformats.org/officeDocument/2006/relationships/image" Target="../media/image137.png"/><Relationship Id="rId22" Type="http://schemas.openxmlformats.org/officeDocument/2006/relationships/image" Target="../media/image124.png"/><Relationship Id="rId27" Type="http://schemas.openxmlformats.org/officeDocument/2006/relationships/image" Target="../media/image77.png"/><Relationship Id="rId30" Type="http://schemas.openxmlformats.org/officeDocument/2006/relationships/image" Target="../media/image120.png"/></Relationships>
</file>

<file path=ppt/slides/_rels/slide34.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144.png"/><Relationship Id="rId7" Type="http://schemas.openxmlformats.org/officeDocument/2006/relationships/image" Target="../media/image148.pn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145.png"/></Relationships>
</file>

<file path=ppt/slides/_rels/slide37.xml.rels><?xml version="1.0" encoding="UTF-8" standalone="yes"?>
<Relationships xmlns="http://schemas.openxmlformats.org/package/2006/relationships"><Relationship Id="rId8" Type="http://schemas.openxmlformats.org/officeDocument/2006/relationships/image" Target="../media/image149.jpg"/><Relationship Id="rId13" Type="http://schemas.openxmlformats.org/officeDocument/2006/relationships/image" Target="../media/image151.png"/><Relationship Id="rId3" Type="http://schemas.openxmlformats.org/officeDocument/2006/relationships/audio" Target="../media/audio64.wav"/><Relationship Id="rId7" Type="http://schemas.openxmlformats.org/officeDocument/2006/relationships/audio" Target="../media/audio68.wav"/><Relationship Id="rId12" Type="http://schemas.openxmlformats.org/officeDocument/2006/relationships/image" Target="../media/image21.pn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audio" Target="../media/audio67.wav"/><Relationship Id="rId11" Type="http://schemas.openxmlformats.org/officeDocument/2006/relationships/audio" Target="../media/audio70.wav"/><Relationship Id="rId5" Type="http://schemas.openxmlformats.org/officeDocument/2006/relationships/audio" Target="../media/audio66.wav"/><Relationship Id="rId15" Type="http://schemas.openxmlformats.org/officeDocument/2006/relationships/image" Target="../media/image145.png"/><Relationship Id="rId10" Type="http://schemas.openxmlformats.org/officeDocument/2006/relationships/image" Target="../media/image150.png"/><Relationship Id="rId4" Type="http://schemas.openxmlformats.org/officeDocument/2006/relationships/audio" Target="../media/audio65.wav"/><Relationship Id="rId9" Type="http://schemas.openxmlformats.org/officeDocument/2006/relationships/audio" Target="../media/audio69.wav"/><Relationship Id="rId14" Type="http://schemas.openxmlformats.org/officeDocument/2006/relationships/image" Target="../media/image152.png"/></Relationships>
</file>

<file path=ppt/slides/_rels/slide38.xml.rels><?xml version="1.0" encoding="UTF-8" standalone="yes"?>
<Relationships xmlns="http://schemas.openxmlformats.org/package/2006/relationships"><Relationship Id="rId8" Type="http://schemas.openxmlformats.org/officeDocument/2006/relationships/audio" Target="../media/audio69.wav"/><Relationship Id="rId13" Type="http://schemas.openxmlformats.org/officeDocument/2006/relationships/image" Target="../media/image157.jpeg"/><Relationship Id="rId18" Type="http://schemas.openxmlformats.org/officeDocument/2006/relationships/image" Target="../media/image151.png"/><Relationship Id="rId3" Type="http://schemas.openxmlformats.org/officeDocument/2006/relationships/audio" Target="../media/audio71.wav"/><Relationship Id="rId7" Type="http://schemas.openxmlformats.org/officeDocument/2006/relationships/image" Target="../media/image153.jpg"/><Relationship Id="rId12" Type="http://schemas.openxmlformats.org/officeDocument/2006/relationships/image" Target="../media/image156.jpeg"/><Relationship Id="rId17" Type="http://schemas.openxmlformats.org/officeDocument/2006/relationships/image" Target="../media/image159.png"/><Relationship Id="rId2" Type="http://schemas.openxmlformats.org/officeDocument/2006/relationships/notesSlide" Target="../notesSlides/notesSlide38.xml"/><Relationship Id="rId16" Type="http://schemas.openxmlformats.org/officeDocument/2006/relationships/image" Target="../media/image21.png"/><Relationship Id="rId1" Type="http://schemas.openxmlformats.org/officeDocument/2006/relationships/slideLayout" Target="../slideLayouts/slideLayout3.xml"/><Relationship Id="rId6" Type="http://schemas.openxmlformats.org/officeDocument/2006/relationships/audio" Target="../media/audio68.wav"/><Relationship Id="rId11" Type="http://schemas.openxmlformats.org/officeDocument/2006/relationships/image" Target="../media/image155.jpeg"/><Relationship Id="rId5" Type="http://schemas.openxmlformats.org/officeDocument/2006/relationships/audio" Target="../media/audio73.wav"/><Relationship Id="rId15" Type="http://schemas.openxmlformats.org/officeDocument/2006/relationships/audio" Target="../media/audio74.wav"/><Relationship Id="rId10" Type="http://schemas.openxmlformats.org/officeDocument/2006/relationships/image" Target="../media/image154.jpeg"/><Relationship Id="rId19" Type="http://schemas.openxmlformats.org/officeDocument/2006/relationships/image" Target="../media/image145.png"/><Relationship Id="rId4" Type="http://schemas.openxmlformats.org/officeDocument/2006/relationships/audio" Target="../media/audio72.wav"/><Relationship Id="rId9" Type="http://schemas.openxmlformats.org/officeDocument/2006/relationships/image" Target="../media/image150.png"/><Relationship Id="rId14" Type="http://schemas.openxmlformats.org/officeDocument/2006/relationships/image" Target="../media/image158.jpeg"/></Relationships>
</file>

<file path=ppt/slides/_rels/slide39.xml.rels><?xml version="1.0" encoding="UTF-8" standalone="yes"?>
<Relationships xmlns="http://schemas.openxmlformats.org/package/2006/relationships"><Relationship Id="rId8" Type="http://schemas.openxmlformats.org/officeDocument/2006/relationships/audio" Target="../media/audio79.wav"/><Relationship Id="rId13" Type="http://schemas.openxmlformats.org/officeDocument/2006/relationships/image" Target="../media/image163.jpeg"/><Relationship Id="rId18" Type="http://schemas.openxmlformats.org/officeDocument/2006/relationships/image" Target="../media/image144.png"/><Relationship Id="rId3" Type="http://schemas.openxmlformats.org/officeDocument/2006/relationships/audio" Target="../media/audio75.wav"/><Relationship Id="rId7" Type="http://schemas.openxmlformats.org/officeDocument/2006/relationships/image" Target="../media/image160.jpg"/><Relationship Id="rId12" Type="http://schemas.openxmlformats.org/officeDocument/2006/relationships/image" Target="../media/image154.jpeg"/><Relationship Id="rId17" Type="http://schemas.openxmlformats.org/officeDocument/2006/relationships/image" Target="../media/image165.png"/><Relationship Id="rId2" Type="http://schemas.openxmlformats.org/officeDocument/2006/relationships/notesSlide" Target="../notesSlides/notesSlide39.xml"/><Relationship Id="rId16" Type="http://schemas.openxmlformats.org/officeDocument/2006/relationships/image" Target="../media/image156.jpeg"/><Relationship Id="rId1" Type="http://schemas.openxmlformats.org/officeDocument/2006/relationships/slideLayout" Target="../slideLayouts/slideLayout3.xml"/><Relationship Id="rId6" Type="http://schemas.openxmlformats.org/officeDocument/2006/relationships/audio" Target="../media/audio78.wav"/><Relationship Id="rId11" Type="http://schemas.openxmlformats.org/officeDocument/2006/relationships/image" Target="../media/image162.png"/><Relationship Id="rId5" Type="http://schemas.openxmlformats.org/officeDocument/2006/relationships/audio" Target="../media/audio77.wav"/><Relationship Id="rId15" Type="http://schemas.openxmlformats.org/officeDocument/2006/relationships/image" Target="../media/image164.jpeg"/><Relationship Id="rId10" Type="http://schemas.openxmlformats.org/officeDocument/2006/relationships/image" Target="../media/image161.png"/><Relationship Id="rId19" Type="http://schemas.openxmlformats.org/officeDocument/2006/relationships/image" Target="../media/image151.png"/><Relationship Id="rId4" Type="http://schemas.openxmlformats.org/officeDocument/2006/relationships/audio" Target="../media/audio76.wav"/><Relationship Id="rId9" Type="http://schemas.openxmlformats.org/officeDocument/2006/relationships/image" Target="../media/image21.png"/><Relationship Id="rId14" Type="http://schemas.openxmlformats.org/officeDocument/2006/relationships/image" Target="../media/image155.jpe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0.jpg"/><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8" Type="http://schemas.openxmlformats.org/officeDocument/2006/relationships/audio" Target="../media/audio83.wav"/><Relationship Id="rId13" Type="http://schemas.openxmlformats.org/officeDocument/2006/relationships/image" Target="../media/image170.jpeg"/><Relationship Id="rId18" Type="http://schemas.openxmlformats.org/officeDocument/2006/relationships/audio" Target="../media/audio69.wav"/><Relationship Id="rId3" Type="http://schemas.openxmlformats.org/officeDocument/2006/relationships/audio" Target="../media/audio80.wav"/><Relationship Id="rId7" Type="http://schemas.openxmlformats.org/officeDocument/2006/relationships/image" Target="../media/image166.png"/><Relationship Id="rId12" Type="http://schemas.openxmlformats.org/officeDocument/2006/relationships/image" Target="../media/image169.jpeg"/><Relationship Id="rId17" Type="http://schemas.openxmlformats.org/officeDocument/2006/relationships/image" Target="../media/image151.png"/><Relationship Id="rId2" Type="http://schemas.openxmlformats.org/officeDocument/2006/relationships/notesSlide" Target="../notesSlides/notesSlide40.xml"/><Relationship Id="rId16" Type="http://schemas.openxmlformats.org/officeDocument/2006/relationships/image" Target="../media/image173.jpeg"/><Relationship Id="rId20" Type="http://schemas.openxmlformats.org/officeDocument/2006/relationships/image" Target="../media/image145.png"/><Relationship Id="rId1" Type="http://schemas.openxmlformats.org/officeDocument/2006/relationships/slideLayout" Target="../slideLayouts/slideLayout3.xml"/><Relationship Id="rId6" Type="http://schemas.openxmlformats.org/officeDocument/2006/relationships/audio" Target="../media/audio68.wav"/><Relationship Id="rId11" Type="http://schemas.openxmlformats.org/officeDocument/2006/relationships/image" Target="../media/image168.png"/><Relationship Id="rId5" Type="http://schemas.openxmlformats.org/officeDocument/2006/relationships/audio" Target="../media/audio82.wav"/><Relationship Id="rId15" Type="http://schemas.openxmlformats.org/officeDocument/2006/relationships/image" Target="../media/image172.png"/><Relationship Id="rId10" Type="http://schemas.openxmlformats.org/officeDocument/2006/relationships/image" Target="../media/image167.png"/><Relationship Id="rId19" Type="http://schemas.openxmlformats.org/officeDocument/2006/relationships/image" Target="../media/image150.png"/><Relationship Id="rId4" Type="http://schemas.openxmlformats.org/officeDocument/2006/relationships/audio" Target="../media/audio81.wav"/><Relationship Id="rId9" Type="http://schemas.openxmlformats.org/officeDocument/2006/relationships/image" Target="../media/image21.png"/><Relationship Id="rId14" Type="http://schemas.openxmlformats.org/officeDocument/2006/relationships/image" Target="../media/image171.png"/></Relationships>
</file>

<file path=ppt/slides/_rels/slide41.xml.rels><?xml version="1.0" encoding="UTF-8" standalone="yes"?>
<Relationships xmlns="http://schemas.openxmlformats.org/package/2006/relationships"><Relationship Id="rId8" Type="http://schemas.openxmlformats.org/officeDocument/2006/relationships/audio" Target="../media/audio87.wav"/><Relationship Id="rId13" Type="http://schemas.openxmlformats.org/officeDocument/2006/relationships/audio" Target="../media/audio69.wav"/><Relationship Id="rId3" Type="http://schemas.openxmlformats.org/officeDocument/2006/relationships/audio" Target="../media/audio84.wav"/><Relationship Id="rId7" Type="http://schemas.openxmlformats.org/officeDocument/2006/relationships/image" Target="../media/image174.jpg"/><Relationship Id="rId12" Type="http://schemas.openxmlformats.org/officeDocument/2006/relationships/image" Target="../media/image176.jpeg"/><Relationship Id="rId2" Type="http://schemas.openxmlformats.org/officeDocument/2006/relationships/notesSlide" Target="../notesSlides/notesSlide41.xml"/><Relationship Id="rId16" Type="http://schemas.openxmlformats.org/officeDocument/2006/relationships/image" Target="../media/image151.png"/><Relationship Id="rId1" Type="http://schemas.openxmlformats.org/officeDocument/2006/relationships/slideLayout" Target="../slideLayouts/slideLayout3.xml"/><Relationship Id="rId6" Type="http://schemas.openxmlformats.org/officeDocument/2006/relationships/audio" Target="../media/audio68.wav"/><Relationship Id="rId11" Type="http://schemas.openxmlformats.org/officeDocument/2006/relationships/image" Target="../media/image145.png"/><Relationship Id="rId5" Type="http://schemas.openxmlformats.org/officeDocument/2006/relationships/audio" Target="../media/audio86.wav"/><Relationship Id="rId15" Type="http://schemas.openxmlformats.org/officeDocument/2006/relationships/image" Target="../media/image177.png"/><Relationship Id="rId10" Type="http://schemas.openxmlformats.org/officeDocument/2006/relationships/image" Target="../media/image175.png"/><Relationship Id="rId4" Type="http://schemas.openxmlformats.org/officeDocument/2006/relationships/audio" Target="../media/audio85.wav"/><Relationship Id="rId9" Type="http://schemas.openxmlformats.org/officeDocument/2006/relationships/image" Target="../media/image21.png"/><Relationship Id="rId14" Type="http://schemas.openxmlformats.org/officeDocument/2006/relationships/image" Target="../media/image150.png"/></Relationships>
</file>

<file path=ppt/slides/_rels/slide42.xml.rels><?xml version="1.0" encoding="UTF-8" standalone="yes"?>
<Relationships xmlns="http://schemas.openxmlformats.org/package/2006/relationships"><Relationship Id="rId8" Type="http://schemas.openxmlformats.org/officeDocument/2006/relationships/audio" Target="../media/audio91.wav"/><Relationship Id="rId13" Type="http://schemas.openxmlformats.org/officeDocument/2006/relationships/image" Target="../media/image178.png"/><Relationship Id="rId3" Type="http://schemas.openxmlformats.org/officeDocument/2006/relationships/audio" Target="../media/audio88.wav"/><Relationship Id="rId7" Type="http://schemas.openxmlformats.org/officeDocument/2006/relationships/image" Target="../media/image24.jpg"/><Relationship Id="rId12" Type="http://schemas.openxmlformats.org/officeDocument/2006/relationships/image" Target="../media/image161.png"/><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audio" Target="../media/audio78.wav"/><Relationship Id="rId11" Type="http://schemas.openxmlformats.org/officeDocument/2006/relationships/image" Target="../media/image151.png"/><Relationship Id="rId5" Type="http://schemas.openxmlformats.org/officeDocument/2006/relationships/audio" Target="../media/audio90.wav"/><Relationship Id="rId10" Type="http://schemas.openxmlformats.org/officeDocument/2006/relationships/image" Target="../media/image144.png"/><Relationship Id="rId4" Type="http://schemas.openxmlformats.org/officeDocument/2006/relationships/audio" Target="../media/audio89.wav"/><Relationship Id="rId9" Type="http://schemas.openxmlformats.org/officeDocument/2006/relationships/image" Target="../media/image21.png"/></Relationships>
</file>

<file path=ppt/slides/_rels/slide43.xml.rels><?xml version="1.0" encoding="UTF-8" standalone="yes"?>
<Relationships xmlns="http://schemas.openxmlformats.org/package/2006/relationships"><Relationship Id="rId8" Type="http://schemas.openxmlformats.org/officeDocument/2006/relationships/image" Target="../media/image52.jpg"/><Relationship Id="rId13" Type="http://schemas.openxmlformats.org/officeDocument/2006/relationships/image" Target="../media/image180.png"/><Relationship Id="rId3" Type="http://schemas.openxmlformats.org/officeDocument/2006/relationships/audio" Target="../media/audio92.wav"/><Relationship Id="rId7" Type="http://schemas.openxmlformats.org/officeDocument/2006/relationships/audio" Target="../media/audio95.wav"/><Relationship Id="rId12" Type="http://schemas.openxmlformats.org/officeDocument/2006/relationships/image" Target="../media/image179.png"/><Relationship Id="rId17" Type="http://schemas.openxmlformats.org/officeDocument/2006/relationships/image" Target="../media/image161.png"/><Relationship Id="rId2" Type="http://schemas.openxmlformats.org/officeDocument/2006/relationships/notesSlide" Target="../notesSlides/notesSlide43.xml"/><Relationship Id="rId16" Type="http://schemas.openxmlformats.org/officeDocument/2006/relationships/image" Target="../media/image144.png"/><Relationship Id="rId1" Type="http://schemas.openxmlformats.org/officeDocument/2006/relationships/slideLayout" Target="../slideLayouts/slideLayout3.xml"/><Relationship Id="rId6" Type="http://schemas.openxmlformats.org/officeDocument/2006/relationships/audio" Target="../media/audio78.wav"/><Relationship Id="rId11" Type="http://schemas.openxmlformats.org/officeDocument/2006/relationships/image" Target="../media/image151.png"/><Relationship Id="rId5" Type="http://schemas.openxmlformats.org/officeDocument/2006/relationships/audio" Target="../media/audio94.wav"/><Relationship Id="rId15" Type="http://schemas.openxmlformats.org/officeDocument/2006/relationships/image" Target="../media/image181.png"/><Relationship Id="rId10" Type="http://schemas.openxmlformats.org/officeDocument/2006/relationships/image" Target="../media/image21.png"/><Relationship Id="rId4" Type="http://schemas.openxmlformats.org/officeDocument/2006/relationships/audio" Target="../media/audio93.wav"/><Relationship Id="rId9" Type="http://schemas.openxmlformats.org/officeDocument/2006/relationships/audio" Target="../media/audio96.wav"/><Relationship Id="rId14" Type="http://schemas.openxmlformats.org/officeDocument/2006/relationships/image" Target="../media/image178.png"/></Relationships>
</file>

<file path=ppt/slides/_rels/slide44.xml.rels><?xml version="1.0" encoding="UTF-8" standalone="yes"?>
<Relationships xmlns="http://schemas.openxmlformats.org/package/2006/relationships"><Relationship Id="rId8" Type="http://schemas.openxmlformats.org/officeDocument/2006/relationships/image" Target="../media/image187.png"/><Relationship Id="rId13" Type="http://schemas.openxmlformats.org/officeDocument/2006/relationships/image" Target="../media/image192.png"/><Relationship Id="rId3" Type="http://schemas.openxmlformats.org/officeDocument/2006/relationships/image" Target="../media/image182.png"/><Relationship Id="rId7" Type="http://schemas.openxmlformats.org/officeDocument/2006/relationships/image" Target="../media/image186.png"/><Relationship Id="rId12" Type="http://schemas.openxmlformats.org/officeDocument/2006/relationships/image" Target="../media/image191.png"/><Relationship Id="rId2" Type="http://schemas.openxmlformats.org/officeDocument/2006/relationships/notesSlide" Target="../notesSlides/notesSlide44.xml"/><Relationship Id="rId1" Type="http://schemas.openxmlformats.org/officeDocument/2006/relationships/slideLayout" Target="../slideLayouts/slideLayout3.xml"/><Relationship Id="rId6" Type="http://schemas.openxmlformats.org/officeDocument/2006/relationships/image" Target="../media/image185.png"/><Relationship Id="rId11" Type="http://schemas.openxmlformats.org/officeDocument/2006/relationships/image" Target="../media/image190.png"/><Relationship Id="rId5" Type="http://schemas.openxmlformats.org/officeDocument/2006/relationships/image" Target="../media/image184.png"/><Relationship Id="rId10" Type="http://schemas.openxmlformats.org/officeDocument/2006/relationships/image" Target="../media/image189.png"/><Relationship Id="rId4" Type="http://schemas.openxmlformats.org/officeDocument/2006/relationships/image" Target="../media/image183.png"/><Relationship Id="rId9" Type="http://schemas.openxmlformats.org/officeDocument/2006/relationships/image" Target="../media/image188.png"/></Relationships>
</file>

<file path=ppt/slides/_rels/slide45.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194.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195.png"/><Relationship Id="rId7" Type="http://schemas.openxmlformats.org/officeDocument/2006/relationships/image" Target="../media/image198.jpg"/><Relationship Id="rId2" Type="http://schemas.openxmlformats.org/officeDocument/2006/relationships/notesSlide" Target="../notesSlides/notesSlide47.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97.png"/><Relationship Id="rId4" Type="http://schemas.openxmlformats.org/officeDocument/2006/relationships/image" Target="../media/image196.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3.jpe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0.jpg"/><Relationship Id="rId5" Type="http://schemas.openxmlformats.org/officeDocument/2006/relationships/image" Target="../media/image15.png"/><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8" Type="http://schemas.openxmlformats.org/officeDocument/2006/relationships/image" Target="../media/image199.jpeg"/><Relationship Id="rId3" Type="http://schemas.openxmlformats.org/officeDocument/2006/relationships/audio" Target="../media/audio97.wav"/><Relationship Id="rId7" Type="http://schemas.openxmlformats.org/officeDocument/2006/relationships/audio" Target="../media/audio100.wav"/><Relationship Id="rId12" Type="http://schemas.openxmlformats.org/officeDocument/2006/relationships/image" Target="../media/image203.png"/><Relationship Id="rId2" Type="http://schemas.openxmlformats.org/officeDocument/2006/relationships/notesSlide" Target="../notesSlides/notesSlide50.xml"/><Relationship Id="rId1" Type="http://schemas.openxmlformats.org/officeDocument/2006/relationships/slideLayout" Target="../slideLayouts/slideLayout3.xml"/><Relationship Id="rId6" Type="http://schemas.openxmlformats.org/officeDocument/2006/relationships/audio" Target="../media/audio99.wav"/><Relationship Id="rId11" Type="http://schemas.openxmlformats.org/officeDocument/2006/relationships/image" Target="../media/image202.png"/><Relationship Id="rId5" Type="http://schemas.openxmlformats.org/officeDocument/2006/relationships/audio" Target="../media/audio98.wav"/><Relationship Id="rId10" Type="http://schemas.openxmlformats.org/officeDocument/2006/relationships/image" Target="../media/image201.png"/><Relationship Id="rId4" Type="http://schemas.openxmlformats.org/officeDocument/2006/relationships/audio" Target="../media/audio61.wav"/><Relationship Id="rId9" Type="http://schemas.openxmlformats.org/officeDocument/2006/relationships/image" Target="../media/image200.png"/></Relationships>
</file>

<file path=ppt/slides/_rels/slide51.xml.rels><?xml version="1.0" encoding="UTF-8" standalone="yes"?>
<Relationships xmlns="http://schemas.openxmlformats.org/package/2006/relationships"><Relationship Id="rId8" Type="http://schemas.openxmlformats.org/officeDocument/2006/relationships/image" Target="../media/image209.jpeg"/><Relationship Id="rId13" Type="http://schemas.openxmlformats.org/officeDocument/2006/relationships/image" Target="../media/image214.png"/><Relationship Id="rId18" Type="http://schemas.openxmlformats.org/officeDocument/2006/relationships/image" Target="../media/image219.png"/><Relationship Id="rId3" Type="http://schemas.openxmlformats.org/officeDocument/2006/relationships/image" Target="../media/image204.png"/><Relationship Id="rId7" Type="http://schemas.openxmlformats.org/officeDocument/2006/relationships/image" Target="../media/image208.jpeg"/><Relationship Id="rId12" Type="http://schemas.openxmlformats.org/officeDocument/2006/relationships/image" Target="../media/image213.png"/><Relationship Id="rId17" Type="http://schemas.openxmlformats.org/officeDocument/2006/relationships/image" Target="../media/image218.png"/><Relationship Id="rId2" Type="http://schemas.openxmlformats.org/officeDocument/2006/relationships/notesSlide" Target="../notesSlides/notesSlide51.xml"/><Relationship Id="rId16" Type="http://schemas.openxmlformats.org/officeDocument/2006/relationships/image" Target="../media/image217.png"/><Relationship Id="rId1" Type="http://schemas.openxmlformats.org/officeDocument/2006/relationships/slideLayout" Target="../slideLayouts/slideLayout3.xml"/><Relationship Id="rId6" Type="http://schemas.openxmlformats.org/officeDocument/2006/relationships/image" Target="../media/image207.png"/><Relationship Id="rId11" Type="http://schemas.openxmlformats.org/officeDocument/2006/relationships/image" Target="../media/image212.png"/><Relationship Id="rId5" Type="http://schemas.openxmlformats.org/officeDocument/2006/relationships/image" Target="../media/image206.png"/><Relationship Id="rId15" Type="http://schemas.openxmlformats.org/officeDocument/2006/relationships/image" Target="../media/image216.png"/><Relationship Id="rId10" Type="http://schemas.openxmlformats.org/officeDocument/2006/relationships/image" Target="../media/image211.png"/><Relationship Id="rId4" Type="http://schemas.openxmlformats.org/officeDocument/2006/relationships/image" Target="../media/image205.jpeg"/><Relationship Id="rId9" Type="http://schemas.openxmlformats.org/officeDocument/2006/relationships/image" Target="../media/image210.png"/><Relationship Id="rId14" Type="http://schemas.openxmlformats.org/officeDocument/2006/relationships/image" Target="../media/image215.png"/></Relationships>
</file>

<file path=ppt/slides/_rels/slide52.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52.xml"/><Relationship Id="rId1" Type="http://schemas.openxmlformats.org/officeDocument/2006/relationships/slideLayout" Target="../slideLayouts/slideLayout3.xml"/><Relationship Id="rId6" Type="http://schemas.openxmlformats.org/officeDocument/2006/relationships/image" Target="../media/image223.jpeg"/><Relationship Id="rId5" Type="http://schemas.openxmlformats.org/officeDocument/2006/relationships/image" Target="../media/image222.jpeg"/><Relationship Id="rId4" Type="http://schemas.openxmlformats.org/officeDocument/2006/relationships/image" Target="../media/image221.jpeg"/></Relationships>
</file>

<file path=ppt/slides/_rels/slide53.xml.rels><?xml version="1.0" encoding="UTF-8" standalone="yes"?>
<Relationships xmlns="http://schemas.openxmlformats.org/package/2006/relationships"><Relationship Id="rId3" Type="http://schemas.openxmlformats.org/officeDocument/2006/relationships/image" Target="../media/image224.jpeg"/><Relationship Id="rId7" Type="http://schemas.openxmlformats.org/officeDocument/2006/relationships/image" Target="../media/image228.jpg"/><Relationship Id="rId2" Type="http://schemas.openxmlformats.org/officeDocument/2006/relationships/notesSlide" Target="../notesSlides/notesSlide53.xml"/><Relationship Id="rId1" Type="http://schemas.openxmlformats.org/officeDocument/2006/relationships/slideLayout" Target="../slideLayouts/slideLayout3.xml"/><Relationship Id="rId6" Type="http://schemas.openxmlformats.org/officeDocument/2006/relationships/image" Target="../media/image227.jpg"/><Relationship Id="rId5" Type="http://schemas.openxmlformats.org/officeDocument/2006/relationships/image" Target="../media/image226.png"/><Relationship Id="rId4" Type="http://schemas.openxmlformats.org/officeDocument/2006/relationships/image" Target="../media/image225.png"/></Relationships>
</file>

<file path=ppt/slides/_rels/slide54.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54.xml"/><Relationship Id="rId1" Type="http://schemas.openxmlformats.org/officeDocument/2006/relationships/slideLayout" Target="../slideLayouts/slideLayout3.xml"/><Relationship Id="rId4" Type="http://schemas.openxmlformats.org/officeDocument/2006/relationships/image" Target="../media/image226.png"/></Relationships>
</file>

<file path=ppt/slides/_rels/slide55.xml.rels><?xml version="1.0" encoding="UTF-8" standalone="yes"?>
<Relationships xmlns="http://schemas.openxmlformats.org/package/2006/relationships"><Relationship Id="rId8" Type="http://schemas.openxmlformats.org/officeDocument/2006/relationships/image" Target="../media/image234.png"/><Relationship Id="rId3" Type="http://schemas.openxmlformats.org/officeDocument/2006/relationships/image" Target="../media/image229.jpg"/><Relationship Id="rId7" Type="http://schemas.openxmlformats.org/officeDocument/2006/relationships/image" Target="../media/image233.png"/><Relationship Id="rId2" Type="http://schemas.openxmlformats.org/officeDocument/2006/relationships/notesSlide" Target="../notesSlides/notesSlide55.xml"/><Relationship Id="rId1" Type="http://schemas.openxmlformats.org/officeDocument/2006/relationships/slideLayout" Target="../slideLayouts/slideLayout3.xml"/><Relationship Id="rId6" Type="http://schemas.openxmlformats.org/officeDocument/2006/relationships/image" Target="../media/image232.jpg"/><Relationship Id="rId5" Type="http://schemas.openxmlformats.org/officeDocument/2006/relationships/image" Target="../media/image231.jpg"/><Relationship Id="rId4" Type="http://schemas.openxmlformats.org/officeDocument/2006/relationships/image" Target="../media/image230.jpg"/><Relationship Id="rId9" Type="http://schemas.openxmlformats.org/officeDocument/2006/relationships/image" Target="../media/image12.png"/></Relationships>
</file>

<file path=ppt/slides/_rels/slide56.xml.rels><?xml version="1.0" encoding="UTF-8" standalone="yes"?>
<Relationships xmlns="http://schemas.openxmlformats.org/package/2006/relationships"><Relationship Id="rId8" Type="http://schemas.openxmlformats.org/officeDocument/2006/relationships/image" Target="../media/image234.png"/><Relationship Id="rId3" Type="http://schemas.openxmlformats.org/officeDocument/2006/relationships/image" Target="../media/image229.jpg"/><Relationship Id="rId7" Type="http://schemas.openxmlformats.org/officeDocument/2006/relationships/image" Target="../media/image233.png"/><Relationship Id="rId2" Type="http://schemas.openxmlformats.org/officeDocument/2006/relationships/notesSlide" Target="../notesSlides/notesSlide56.xml"/><Relationship Id="rId1" Type="http://schemas.openxmlformats.org/officeDocument/2006/relationships/slideLayout" Target="../slideLayouts/slideLayout3.xml"/><Relationship Id="rId6" Type="http://schemas.openxmlformats.org/officeDocument/2006/relationships/image" Target="../media/image232.jpg"/><Relationship Id="rId5" Type="http://schemas.openxmlformats.org/officeDocument/2006/relationships/image" Target="../media/image231.jpg"/><Relationship Id="rId4" Type="http://schemas.openxmlformats.org/officeDocument/2006/relationships/image" Target="../media/image230.jpg"/><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8.pn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0.jp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audio" Target="../media/audio13.wav"/><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327024" y="4328539"/>
            <a:ext cx="4129805" cy="1154112"/>
          </a:xfrm>
        </p:spPr>
        <p:txBody>
          <a:bodyP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Y10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1.1 - Week 3 - Lesson 1</a:t>
            </a:r>
            <a:endParaRPr lang="en-GB" sz="2000" dirty="0"/>
          </a:p>
          <a:p>
            <a:endParaRPr lang="en-GB" sz="2000" dirty="0"/>
          </a:p>
        </p:txBody>
      </p:sp>
      <p:sp>
        <p:nvSpPr>
          <p:cNvPr id="3" name="Text Placeholder 2"/>
          <p:cNvSpPr>
            <a:spLocks noGrp="1"/>
          </p:cNvSpPr>
          <p:nvPr>
            <p:ph type="body" sz="quarter" idx="13"/>
          </p:nvPr>
        </p:nvSpPr>
        <p:spPr>
          <a:xfrm>
            <a:off x="327024" y="2425702"/>
            <a:ext cx="7007648" cy="1459640"/>
          </a:xfrm>
        </p:spPr>
        <p:txBody>
          <a:bodyPr>
            <a:noAutofit/>
          </a:bodyPr>
          <a:lstStyle/>
          <a:p>
            <a:pPr>
              <a:lnSpc>
                <a:spcPct val="150000"/>
              </a:lnSpc>
            </a:pPr>
            <a:r>
              <a:rPr lang="en-GB" sz="2800" dirty="0"/>
              <a:t>Verbs like </a:t>
            </a:r>
            <a:r>
              <a:rPr lang="fr-FR" sz="2800" dirty="0"/>
              <a:t>ouvrir</a:t>
            </a:r>
            <a:r>
              <a:rPr lang="en-GB" sz="2800" dirty="0"/>
              <a:t> (present) – plural forms</a:t>
            </a:r>
          </a:p>
          <a:p>
            <a:r>
              <a:rPr lang="fr-FR" sz="2800" dirty="0"/>
              <a:t>Stress syllabification</a:t>
            </a:r>
            <a:endParaRPr lang="en-GB" sz="2800" dirty="0"/>
          </a:p>
        </p:txBody>
      </p:sp>
      <p:sp>
        <p:nvSpPr>
          <p:cNvPr id="4" name="Text Placeholder 3"/>
          <p:cNvSpPr>
            <a:spLocks noGrp="1"/>
          </p:cNvSpPr>
          <p:nvPr>
            <p:ph type="body" sz="quarter" idx="14"/>
          </p:nvPr>
        </p:nvSpPr>
        <p:spPr>
          <a:xfrm>
            <a:off x="363537" y="665209"/>
            <a:ext cx="8957444" cy="1715627"/>
          </a:xfrm>
        </p:spPr>
        <p:txBody>
          <a:bodyPr>
            <a:normAutofit fontScale="92500"/>
          </a:bodyPr>
          <a:lstStyle/>
          <a:p>
            <a:r>
              <a:rPr lang="en-GB" sz="5600" dirty="0"/>
              <a:t>Monuments and memorials</a:t>
            </a:r>
          </a:p>
          <a:p>
            <a:r>
              <a:rPr lang="en-GB" sz="3500" dirty="0"/>
              <a:t>Lesson 1</a:t>
            </a:r>
          </a:p>
        </p:txBody>
      </p:sp>
      <p:sp>
        <p:nvSpPr>
          <p:cNvPr id="6" name="TextBox 5">
            <a:extLst>
              <a:ext uri="{FF2B5EF4-FFF2-40B4-BE49-F238E27FC236}">
                <a16:creationId xmlns:a16="http://schemas.microsoft.com/office/drawing/2014/main" id="{B42EBBB0-1249-1211-E008-7180C0618B02}"/>
              </a:ext>
            </a:extLst>
          </p:cNvPr>
          <p:cNvSpPr txBox="1"/>
          <p:nvPr/>
        </p:nvSpPr>
        <p:spPr>
          <a:xfrm>
            <a:off x="327024" y="5214934"/>
            <a:ext cx="4202830" cy="1280351"/>
          </a:xfrm>
          <a:prstGeom prst="rect">
            <a:avLst/>
          </a:prstGeom>
          <a:noFill/>
        </p:spPr>
        <p:txBody>
          <a:bodyPr wrap="square">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Author name(s): </a:t>
            </a:r>
            <a:r>
              <a:rPr lang="en-GB" sz="1600" dirty="0">
                <a:solidFill>
                  <a:prstClr val="white"/>
                </a:solidFill>
                <a:latin typeface="Century Gothic" panose="020B0502020202020204" pitchFamily="34" charset="0"/>
              </a:rPr>
              <a:t>Louise Bibbey </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a:defRPr/>
            </a:pPr>
            <a:r>
              <a:rPr lang="en-GB" sz="1600" dirty="0">
                <a:solidFill>
                  <a:prstClr val="white"/>
                </a:solidFill>
                <a:latin typeface="Century Gothic" panose="020B0502020202020204" pitchFamily="34" charset="0"/>
              </a:rPr>
              <a:t>Artwork by: Chloé Motard</a:t>
            </a:r>
          </a:p>
          <a:p>
            <a:pPr>
              <a:defRPr/>
            </a:pPr>
            <a:endParaRPr kumimoji="0" lang="en-GB"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600" dirty="0">
                <a:solidFill>
                  <a:prstClr val="white"/>
                </a:solidFill>
                <a:latin typeface="Century Gothic" panose="020B0502020202020204" pitchFamily="34" charset="0"/>
              </a:rPr>
              <a:t>Date updated: 29/11/22</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 name="Picture 83" descr="A picture containing tree, sky, outdoor, surrounded&#10;&#10;Description automatically generated">
            <a:extLst>
              <a:ext uri="{FF2B5EF4-FFF2-40B4-BE49-F238E27FC236}">
                <a16:creationId xmlns:a16="http://schemas.microsoft.com/office/drawing/2014/main" id="{6EF67149-BE1C-7309-27A0-2320BFD64F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402552"/>
          </a:xfrm>
          <a:prstGeom prst="rect">
            <a:avLst/>
          </a:prstGeom>
        </p:spPr>
      </p:pic>
      <p:sp>
        <p:nvSpPr>
          <p:cNvPr id="3" name="Title 2">
            <a:extLst>
              <a:ext uri="{FF2B5EF4-FFF2-40B4-BE49-F238E27FC236}">
                <a16:creationId xmlns:a16="http://schemas.microsoft.com/office/drawing/2014/main" id="{AF667F8F-E87F-5201-CAA9-4411B0605F22}"/>
              </a:ext>
            </a:extLst>
          </p:cNvPr>
          <p:cNvSpPr>
            <a:spLocks noGrp="1"/>
          </p:cNvSpPr>
          <p:nvPr>
            <p:ph type="title"/>
          </p:nvPr>
        </p:nvSpPr>
        <p:spPr>
          <a:xfrm>
            <a:off x="-2" y="213557"/>
            <a:ext cx="7239001" cy="647577"/>
          </a:xfrm>
        </p:spPr>
        <p:txBody>
          <a:bodyPr>
            <a:normAutofit/>
          </a:bodyPr>
          <a:lstStyle/>
          <a:p>
            <a:r>
              <a:rPr lang="fr-FR" dirty="0"/>
              <a:t>Amir parle avec son papa</a:t>
            </a:r>
          </a:p>
        </p:txBody>
      </p:sp>
      <p:sp>
        <p:nvSpPr>
          <p:cNvPr id="6" name="Rounded Rectangle 46">
            <a:extLst>
              <a:ext uri="{FF2B5EF4-FFF2-40B4-BE49-F238E27FC236}">
                <a16:creationId xmlns:a16="http://schemas.microsoft.com/office/drawing/2014/main" id="{967130CB-9A89-FA57-9935-99361F961F82}"/>
              </a:ext>
            </a:extLst>
          </p:cNvPr>
          <p:cNvSpPr/>
          <p:nvPr/>
        </p:nvSpPr>
        <p:spPr>
          <a:xfrm>
            <a:off x="9888252" y="251614"/>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70" name="Speech Bubble: Rectangle with Corners Rounded 69">
            <a:extLst>
              <a:ext uri="{FF2B5EF4-FFF2-40B4-BE49-F238E27FC236}">
                <a16:creationId xmlns:a16="http://schemas.microsoft.com/office/drawing/2014/main" id="{066BD454-D344-6481-931A-5A7CDC0EE2D1}"/>
              </a:ext>
            </a:extLst>
          </p:cNvPr>
          <p:cNvSpPr/>
          <p:nvPr/>
        </p:nvSpPr>
        <p:spPr>
          <a:xfrm>
            <a:off x="457200" y="890941"/>
            <a:ext cx="11089141" cy="1003971"/>
          </a:xfrm>
          <a:prstGeom prst="wedgeRoundRectCallout">
            <a:avLst>
              <a:gd name="adj1" fmla="val 20623"/>
              <a:gd name="adj2" fmla="val -2518"/>
              <a:gd name="adj3" fmla="val 16667"/>
            </a:avLst>
          </a:prstGeom>
          <a:solidFill>
            <a:srgbClr val="005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sz="2000" dirty="0">
                <a:solidFill>
                  <a:schemeClr val="bg1"/>
                </a:solidFill>
              </a:rPr>
              <a:t>Oui, c’est très important.   </a:t>
            </a:r>
            <a:r>
              <a:rPr lang="fr-FR" sz="2000" b="1" dirty="0">
                <a:solidFill>
                  <a:schemeClr val="bg1"/>
                </a:solidFill>
              </a:rPr>
              <a:t>[Ils]   offrent </a:t>
            </a:r>
            <a:r>
              <a:rPr lang="fr-FR" sz="2000" dirty="0">
                <a:solidFill>
                  <a:schemeClr val="bg1"/>
                </a:solidFill>
              </a:rPr>
              <a:t>des leçons aux élèves sur la révolution algérienne au musée.  </a:t>
            </a:r>
            <a:r>
              <a:rPr lang="fr-FR" sz="2000" b="1" dirty="0">
                <a:solidFill>
                  <a:schemeClr val="bg1"/>
                </a:solidFill>
              </a:rPr>
              <a:t>[Ils]   couvrent </a:t>
            </a:r>
            <a:r>
              <a:rPr lang="fr-FR" sz="2000" dirty="0">
                <a:solidFill>
                  <a:schemeClr val="bg1"/>
                </a:solidFill>
              </a:rPr>
              <a:t>l’histoire des actions de l’état français et les soldats algériens, mais aussi   </a:t>
            </a:r>
            <a:r>
              <a:rPr lang="fr-FR" sz="2000" b="1" dirty="0">
                <a:solidFill>
                  <a:schemeClr val="bg1"/>
                </a:solidFill>
              </a:rPr>
              <a:t>[vous]   découvrez </a:t>
            </a:r>
            <a:r>
              <a:rPr lang="fr-FR" sz="2000" dirty="0">
                <a:solidFill>
                  <a:schemeClr val="bg1"/>
                </a:solidFill>
              </a:rPr>
              <a:t>la vie des femmes pendant la révolution.</a:t>
            </a:r>
          </a:p>
        </p:txBody>
      </p:sp>
      <p:pic>
        <p:nvPicPr>
          <p:cNvPr id="52" name="Picture 51" descr="A picture containing person, toy, doll, dark&#10;&#10;Description automatically generated">
            <a:extLst>
              <a:ext uri="{FF2B5EF4-FFF2-40B4-BE49-F238E27FC236}">
                <a16:creationId xmlns:a16="http://schemas.microsoft.com/office/drawing/2014/main" id="{CBB2BADB-E98B-9839-181D-F45DD1116F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30968" y="4936171"/>
            <a:ext cx="1440533" cy="1440533"/>
          </a:xfrm>
          <a:prstGeom prst="rect">
            <a:avLst/>
          </a:prstGeom>
        </p:spPr>
      </p:pic>
      <p:pic>
        <p:nvPicPr>
          <p:cNvPr id="46" name="Picture 45">
            <a:extLst>
              <a:ext uri="{FF2B5EF4-FFF2-40B4-BE49-F238E27FC236}">
                <a16:creationId xmlns:a16="http://schemas.microsoft.com/office/drawing/2014/main" id="{A9209ECA-1422-EEBE-7DCC-9CB44D8CAC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4962019"/>
            <a:ext cx="1440533" cy="1440533"/>
          </a:xfrm>
          <a:prstGeom prst="rect">
            <a:avLst/>
          </a:prstGeom>
        </p:spPr>
      </p:pic>
      <p:sp>
        <p:nvSpPr>
          <p:cNvPr id="60" name="Speech Bubble: Rectangle with Corners Rounded 59">
            <a:extLst>
              <a:ext uri="{FF2B5EF4-FFF2-40B4-BE49-F238E27FC236}">
                <a16:creationId xmlns:a16="http://schemas.microsoft.com/office/drawing/2014/main" id="{B2DD3FDF-2157-9920-DF96-71F1685E3235}"/>
              </a:ext>
            </a:extLst>
          </p:cNvPr>
          <p:cNvSpPr/>
          <p:nvPr/>
        </p:nvSpPr>
        <p:spPr>
          <a:xfrm>
            <a:off x="148591" y="1939530"/>
            <a:ext cx="11446180" cy="734959"/>
          </a:xfrm>
          <a:prstGeom prst="wedgeRoundRectCallout">
            <a:avLst>
              <a:gd name="adj1" fmla="val -10041"/>
              <a:gd name="adj2" fmla="val 5801"/>
              <a:gd name="adj3" fmla="val 16667"/>
            </a:avLst>
          </a:prstGeom>
          <a:solidFill>
            <a:srgbClr val="005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sz="2000" dirty="0">
                <a:solidFill>
                  <a:schemeClr val="bg1"/>
                </a:solidFill>
              </a:rPr>
              <a:t>Papa, </a:t>
            </a:r>
            <a:r>
              <a:rPr lang="fr-FR" sz="2000" b="1" dirty="0">
                <a:solidFill>
                  <a:schemeClr val="bg1"/>
                </a:solidFill>
              </a:rPr>
              <a:t>[nous] couvrons </a:t>
            </a:r>
            <a:r>
              <a:rPr lang="fr-FR" sz="2000" dirty="0">
                <a:solidFill>
                  <a:schemeClr val="bg1"/>
                </a:solidFill>
              </a:rPr>
              <a:t>les thèmes de l’égalité et de l’identité dans nos leçons au collège. </a:t>
            </a:r>
            <a:r>
              <a:rPr lang="fr-FR" sz="2000" b="1" dirty="0">
                <a:solidFill>
                  <a:schemeClr val="bg1"/>
                </a:solidFill>
              </a:rPr>
              <a:t>[Nous] découvrons </a:t>
            </a:r>
            <a:r>
              <a:rPr lang="fr-FR" sz="2000" dirty="0">
                <a:solidFill>
                  <a:schemeClr val="bg1"/>
                </a:solidFill>
              </a:rPr>
              <a:t>aujourd’hui le musée « la Cité nationale de l’histoire de l’immigration ».</a:t>
            </a:r>
          </a:p>
        </p:txBody>
      </p:sp>
      <p:sp>
        <p:nvSpPr>
          <p:cNvPr id="61" name="Speech Bubble: Rectangle with Corners Rounded 60">
            <a:extLst>
              <a:ext uri="{FF2B5EF4-FFF2-40B4-BE49-F238E27FC236}">
                <a16:creationId xmlns:a16="http://schemas.microsoft.com/office/drawing/2014/main" id="{BF8F6933-A20C-0AAE-A29A-EBE418E8FBDD}"/>
              </a:ext>
            </a:extLst>
          </p:cNvPr>
          <p:cNvSpPr/>
          <p:nvPr/>
        </p:nvSpPr>
        <p:spPr>
          <a:xfrm>
            <a:off x="690959" y="2719107"/>
            <a:ext cx="10540876" cy="734959"/>
          </a:xfrm>
          <a:prstGeom prst="wedgeRoundRectCallout">
            <a:avLst>
              <a:gd name="adj1" fmla="val 25077"/>
              <a:gd name="adj2" fmla="val 20747"/>
              <a:gd name="adj3" fmla="val 16667"/>
            </a:avLst>
          </a:prstGeom>
          <a:solidFill>
            <a:srgbClr val="005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sz="2000" dirty="0">
                <a:solidFill>
                  <a:schemeClr val="bg1"/>
                </a:solidFill>
              </a:rPr>
              <a:t>Intéressant ! </a:t>
            </a:r>
            <a:r>
              <a:rPr lang="fr-FR" sz="2000" b="1" dirty="0">
                <a:solidFill>
                  <a:schemeClr val="bg1"/>
                </a:solidFill>
              </a:rPr>
              <a:t>[Vous] découvrez </a:t>
            </a:r>
            <a:r>
              <a:rPr lang="fr-FR" sz="2000" dirty="0">
                <a:solidFill>
                  <a:schemeClr val="bg1"/>
                </a:solidFill>
              </a:rPr>
              <a:t>l’histoire de l’immigration, mais aussi l’histoire grave des batailles et des révolutions en Afrique. Ils ouvrent le musée à quelle heure?</a:t>
            </a:r>
          </a:p>
        </p:txBody>
      </p:sp>
      <p:sp>
        <p:nvSpPr>
          <p:cNvPr id="68" name="Speech Bubble: Rectangle with Corners Rounded 67">
            <a:extLst>
              <a:ext uri="{FF2B5EF4-FFF2-40B4-BE49-F238E27FC236}">
                <a16:creationId xmlns:a16="http://schemas.microsoft.com/office/drawing/2014/main" id="{19EA014D-5027-0067-D0F6-958979875ACD}"/>
              </a:ext>
            </a:extLst>
          </p:cNvPr>
          <p:cNvSpPr/>
          <p:nvPr/>
        </p:nvSpPr>
        <p:spPr>
          <a:xfrm>
            <a:off x="983972" y="3498684"/>
            <a:ext cx="9689486" cy="1003971"/>
          </a:xfrm>
          <a:prstGeom prst="wedgeRoundRectCallout">
            <a:avLst>
              <a:gd name="adj1" fmla="val 42252"/>
              <a:gd name="adj2" fmla="val 32179"/>
              <a:gd name="adj3" fmla="val 16667"/>
            </a:avLst>
          </a:prstGeom>
          <a:solidFill>
            <a:srgbClr val="005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sz="2000" dirty="0">
                <a:solidFill>
                  <a:schemeClr val="bg1"/>
                </a:solidFill>
              </a:rPr>
              <a:t>C’est correct Amir. À chaque anniversaire de l’indépendance d’Algérie, mes parents racontent l’histoire de leur vie pendant la révolution. </a:t>
            </a:r>
            <a:r>
              <a:rPr lang="fr-FR" sz="2000" b="1" dirty="0">
                <a:solidFill>
                  <a:schemeClr val="bg1"/>
                </a:solidFill>
              </a:rPr>
              <a:t>[Nous] ouvrons </a:t>
            </a:r>
            <a:r>
              <a:rPr lang="fr-FR" sz="2000" dirty="0">
                <a:solidFill>
                  <a:schemeClr val="bg1"/>
                </a:solidFill>
              </a:rPr>
              <a:t>souvent leurs albums photos pour voir la famille dans le passé.</a:t>
            </a:r>
          </a:p>
        </p:txBody>
      </p:sp>
      <p:sp>
        <p:nvSpPr>
          <p:cNvPr id="69" name="Speech Bubble: Rectangle with Corners Rounded 68">
            <a:extLst>
              <a:ext uri="{FF2B5EF4-FFF2-40B4-BE49-F238E27FC236}">
                <a16:creationId xmlns:a16="http://schemas.microsoft.com/office/drawing/2014/main" id="{A0CE23D7-BF36-D91A-FBD0-8B43070D7CB4}"/>
              </a:ext>
            </a:extLst>
          </p:cNvPr>
          <p:cNvSpPr/>
          <p:nvPr/>
        </p:nvSpPr>
        <p:spPr>
          <a:xfrm>
            <a:off x="1122359" y="4547273"/>
            <a:ext cx="9678077" cy="734959"/>
          </a:xfrm>
          <a:prstGeom prst="wedgeRoundRectCallout">
            <a:avLst>
              <a:gd name="adj1" fmla="val -36009"/>
              <a:gd name="adj2" fmla="val -19377"/>
              <a:gd name="adj3" fmla="val 16667"/>
            </a:avLst>
          </a:prstGeom>
          <a:solidFill>
            <a:srgbClr val="005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sz="2000" dirty="0">
                <a:solidFill>
                  <a:schemeClr val="bg1"/>
                </a:solidFill>
              </a:rPr>
              <a:t>Oui, c’est vrai. Souvent, on raconte seulement l’histoire des hommes dans les armées, mais les femmes, </a:t>
            </a:r>
            <a:r>
              <a:rPr lang="fr-FR" sz="2000" b="1" dirty="0">
                <a:solidFill>
                  <a:schemeClr val="bg1"/>
                </a:solidFill>
              </a:rPr>
              <a:t>[elles] souffrent </a:t>
            </a:r>
            <a:r>
              <a:rPr lang="fr-FR" sz="2000" dirty="0">
                <a:solidFill>
                  <a:schemeClr val="bg1"/>
                </a:solidFill>
              </a:rPr>
              <a:t>aussi à cause des guerres.</a:t>
            </a:r>
          </a:p>
        </p:txBody>
      </p:sp>
      <p:sp>
        <p:nvSpPr>
          <p:cNvPr id="67" name="Speech Bubble: Rectangle with Corners Rounded 66">
            <a:extLst>
              <a:ext uri="{FF2B5EF4-FFF2-40B4-BE49-F238E27FC236}">
                <a16:creationId xmlns:a16="http://schemas.microsoft.com/office/drawing/2014/main" id="{A760BEBA-75B5-146A-D9AC-B1EDB51E335D}"/>
              </a:ext>
            </a:extLst>
          </p:cNvPr>
          <p:cNvSpPr/>
          <p:nvPr/>
        </p:nvSpPr>
        <p:spPr>
          <a:xfrm>
            <a:off x="1262743" y="5326849"/>
            <a:ext cx="9232607" cy="1003971"/>
          </a:xfrm>
          <a:prstGeom prst="wedgeRoundRectCallout">
            <a:avLst>
              <a:gd name="adj1" fmla="val -48787"/>
              <a:gd name="adj2" fmla="val 15596"/>
              <a:gd name="adj3" fmla="val 16667"/>
            </a:avLst>
          </a:prstGeom>
          <a:solidFill>
            <a:srgbClr val="005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sz="2000" b="1" dirty="0">
                <a:solidFill>
                  <a:schemeClr val="bg1"/>
                </a:solidFill>
              </a:rPr>
              <a:t>[Ils] ouvrent </a:t>
            </a:r>
            <a:r>
              <a:rPr lang="fr-FR" sz="2000" dirty="0">
                <a:solidFill>
                  <a:schemeClr val="bg1"/>
                </a:solidFill>
              </a:rPr>
              <a:t>les portes à neuf heures du matin. C’est bien parce que je peux passer quelques heures au musée pour bien comprendre l’histoire de notre famille. C’est important pour moi, et pour mon identité.</a:t>
            </a:r>
          </a:p>
        </p:txBody>
      </p:sp>
      <p:sp>
        <p:nvSpPr>
          <p:cNvPr id="2" name="Rectangle: Rounded Corners 1">
            <a:extLst>
              <a:ext uri="{FF2B5EF4-FFF2-40B4-BE49-F238E27FC236}">
                <a16:creationId xmlns:a16="http://schemas.microsoft.com/office/drawing/2014/main" id="{EC33AB70-CAB4-7D1C-6B6B-7632EC2561C2}"/>
              </a:ext>
            </a:extLst>
          </p:cNvPr>
          <p:cNvSpPr/>
          <p:nvPr/>
        </p:nvSpPr>
        <p:spPr>
          <a:xfrm>
            <a:off x="3704169" y="934582"/>
            <a:ext cx="672249" cy="33255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55A5"/>
                </a:solidFill>
              </a:rPr>
              <a:t>?</a:t>
            </a:r>
          </a:p>
        </p:txBody>
      </p:sp>
      <p:sp>
        <p:nvSpPr>
          <p:cNvPr id="4" name="Rectangle: Rounded Corners 3">
            <a:extLst>
              <a:ext uri="{FF2B5EF4-FFF2-40B4-BE49-F238E27FC236}">
                <a16:creationId xmlns:a16="http://schemas.microsoft.com/office/drawing/2014/main" id="{DC500F9C-284F-9ECE-1F75-C65B1E3070FB}"/>
              </a:ext>
            </a:extLst>
          </p:cNvPr>
          <p:cNvSpPr/>
          <p:nvPr/>
        </p:nvSpPr>
        <p:spPr>
          <a:xfrm>
            <a:off x="2996849" y="1535240"/>
            <a:ext cx="833471" cy="33255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55A5"/>
                </a:solidFill>
              </a:rPr>
              <a:t>?</a:t>
            </a:r>
          </a:p>
        </p:txBody>
      </p:sp>
      <p:sp>
        <p:nvSpPr>
          <p:cNvPr id="5" name="Rectangle: Rounded Corners 4">
            <a:extLst>
              <a:ext uri="{FF2B5EF4-FFF2-40B4-BE49-F238E27FC236}">
                <a16:creationId xmlns:a16="http://schemas.microsoft.com/office/drawing/2014/main" id="{21DC8EEC-CB01-A6DC-E644-0AC723AE57C7}"/>
              </a:ext>
            </a:extLst>
          </p:cNvPr>
          <p:cNvSpPr/>
          <p:nvPr/>
        </p:nvSpPr>
        <p:spPr>
          <a:xfrm>
            <a:off x="315399" y="2299217"/>
            <a:ext cx="823747" cy="33255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55A5"/>
                </a:solidFill>
              </a:rPr>
              <a:t>?</a:t>
            </a:r>
          </a:p>
        </p:txBody>
      </p:sp>
      <p:sp>
        <p:nvSpPr>
          <p:cNvPr id="7" name="Rectangle: Rounded Corners 6">
            <a:extLst>
              <a:ext uri="{FF2B5EF4-FFF2-40B4-BE49-F238E27FC236}">
                <a16:creationId xmlns:a16="http://schemas.microsoft.com/office/drawing/2014/main" id="{96729102-7C89-BCDE-8067-4B65AD82F086}"/>
              </a:ext>
            </a:extLst>
          </p:cNvPr>
          <p:cNvSpPr/>
          <p:nvPr/>
        </p:nvSpPr>
        <p:spPr>
          <a:xfrm>
            <a:off x="1139146" y="1985887"/>
            <a:ext cx="823747" cy="33255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55A5"/>
                </a:solidFill>
              </a:rPr>
              <a:t>?</a:t>
            </a:r>
          </a:p>
        </p:txBody>
      </p:sp>
      <p:sp>
        <p:nvSpPr>
          <p:cNvPr id="8" name="Rectangle: Rounded Corners 7">
            <a:extLst>
              <a:ext uri="{FF2B5EF4-FFF2-40B4-BE49-F238E27FC236}">
                <a16:creationId xmlns:a16="http://schemas.microsoft.com/office/drawing/2014/main" id="{797FCF8B-7163-E637-973D-D5D414092030}"/>
              </a:ext>
            </a:extLst>
          </p:cNvPr>
          <p:cNvSpPr/>
          <p:nvPr/>
        </p:nvSpPr>
        <p:spPr>
          <a:xfrm>
            <a:off x="2339796" y="2785802"/>
            <a:ext cx="794657" cy="33255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55A5"/>
                </a:solidFill>
              </a:rPr>
              <a:t>?</a:t>
            </a:r>
          </a:p>
        </p:txBody>
      </p:sp>
      <p:sp>
        <p:nvSpPr>
          <p:cNvPr id="9" name="Rectangle: Rounded Corners 8">
            <a:extLst>
              <a:ext uri="{FF2B5EF4-FFF2-40B4-BE49-F238E27FC236}">
                <a16:creationId xmlns:a16="http://schemas.microsoft.com/office/drawing/2014/main" id="{57CB9AFE-8A7A-1D91-B126-19620DE57218}"/>
              </a:ext>
            </a:extLst>
          </p:cNvPr>
          <p:cNvSpPr/>
          <p:nvPr/>
        </p:nvSpPr>
        <p:spPr>
          <a:xfrm>
            <a:off x="9472336" y="3847947"/>
            <a:ext cx="802027" cy="33255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55A5"/>
                </a:solidFill>
              </a:rPr>
              <a:t>?</a:t>
            </a:r>
          </a:p>
        </p:txBody>
      </p:sp>
      <p:sp>
        <p:nvSpPr>
          <p:cNvPr id="10" name="Rectangle: Rounded Corners 9">
            <a:extLst>
              <a:ext uri="{FF2B5EF4-FFF2-40B4-BE49-F238E27FC236}">
                <a16:creationId xmlns:a16="http://schemas.microsoft.com/office/drawing/2014/main" id="{EF244DDD-9AA2-C74A-E406-2FE727F16A8D}"/>
              </a:ext>
            </a:extLst>
          </p:cNvPr>
          <p:cNvSpPr/>
          <p:nvPr/>
        </p:nvSpPr>
        <p:spPr>
          <a:xfrm>
            <a:off x="5175672" y="4896536"/>
            <a:ext cx="785725" cy="33255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55A5"/>
                </a:solidFill>
              </a:rPr>
              <a:t>?</a:t>
            </a:r>
          </a:p>
        </p:txBody>
      </p:sp>
      <p:sp>
        <p:nvSpPr>
          <p:cNvPr id="11" name="Rectangle: Rounded Corners 10">
            <a:extLst>
              <a:ext uri="{FF2B5EF4-FFF2-40B4-BE49-F238E27FC236}">
                <a16:creationId xmlns:a16="http://schemas.microsoft.com/office/drawing/2014/main" id="{78E9B376-42E5-A448-B144-C95828CDB47B}"/>
              </a:ext>
            </a:extLst>
          </p:cNvPr>
          <p:cNvSpPr/>
          <p:nvPr/>
        </p:nvSpPr>
        <p:spPr>
          <a:xfrm>
            <a:off x="1341593" y="5381671"/>
            <a:ext cx="710113" cy="33255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55A5"/>
                </a:solidFill>
              </a:rPr>
              <a:t>?</a:t>
            </a:r>
          </a:p>
        </p:txBody>
      </p:sp>
      <p:sp>
        <p:nvSpPr>
          <p:cNvPr id="12" name="Rectangle: Rounded Corners 11">
            <a:extLst>
              <a:ext uri="{FF2B5EF4-FFF2-40B4-BE49-F238E27FC236}">
                <a16:creationId xmlns:a16="http://schemas.microsoft.com/office/drawing/2014/main" id="{52FB1E64-6C70-A151-9B05-0E8ECA1D9379}"/>
              </a:ext>
            </a:extLst>
          </p:cNvPr>
          <p:cNvSpPr/>
          <p:nvPr/>
        </p:nvSpPr>
        <p:spPr>
          <a:xfrm>
            <a:off x="1962893" y="1231948"/>
            <a:ext cx="672250" cy="33255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55A5"/>
                </a:solidFill>
              </a:rPr>
              <a:t>?</a:t>
            </a:r>
          </a:p>
        </p:txBody>
      </p:sp>
      <p:sp>
        <p:nvSpPr>
          <p:cNvPr id="13" name="TextBox 12">
            <a:extLst>
              <a:ext uri="{FF2B5EF4-FFF2-40B4-BE49-F238E27FC236}">
                <a16:creationId xmlns:a16="http://schemas.microsoft.com/office/drawing/2014/main" id="{25FE7988-27E3-8930-4043-0952A15EE002}"/>
              </a:ext>
            </a:extLst>
          </p:cNvPr>
          <p:cNvSpPr txBox="1"/>
          <p:nvPr/>
        </p:nvSpPr>
        <p:spPr>
          <a:xfrm>
            <a:off x="11598607" y="2008862"/>
            <a:ext cx="530735" cy="523220"/>
          </a:xfrm>
          <a:prstGeom prst="rect">
            <a:avLst/>
          </a:prstGeom>
          <a:solidFill>
            <a:schemeClr val="accent2"/>
          </a:solidFill>
        </p:spPr>
        <p:txBody>
          <a:bodyPr wrap="square" rtlCol="0">
            <a:spAutoFit/>
          </a:bodyPr>
          <a:lstStyle/>
          <a:p>
            <a:pPr algn="ctr"/>
            <a:r>
              <a:rPr lang="en-GB" sz="2800" b="1" dirty="0">
                <a:solidFill>
                  <a:schemeClr val="bg1"/>
                </a:solidFill>
                <a:effectLst>
                  <a:outerShdw blurRad="38100" dist="38100" dir="2700000" algn="tl">
                    <a:srgbClr val="000000">
                      <a:alpha val="43137"/>
                    </a:srgbClr>
                  </a:outerShdw>
                </a:effectLst>
              </a:rPr>
              <a:t>B</a:t>
            </a:r>
          </a:p>
        </p:txBody>
      </p:sp>
      <p:sp>
        <p:nvSpPr>
          <p:cNvPr id="14" name="TextBox 13">
            <a:extLst>
              <a:ext uri="{FF2B5EF4-FFF2-40B4-BE49-F238E27FC236}">
                <a16:creationId xmlns:a16="http://schemas.microsoft.com/office/drawing/2014/main" id="{5D449FB5-A2D8-E1A8-977F-79C8726B6468}"/>
              </a:ext>
            </a:extLst>
          </p:cNvPr>
          <p:cNvSpPr txBox="1"/>
          <p:nvPr/>
        </p:nvSpPr>
        <p:spPr>
          <a:xfrm>
            <a:off x="11231835" y="2824976"/>
            <a:ext cx="530735" cy="523220"/>
          </a:xfrm>
          <a:prstGeom prst="rect">
            <a:avLst/>
          </a:prstGeom>
          <a:solidFill>
            <a:schemeClr val="accent2"/>
          </a:solidFill>
        </p:spPr>
        <p:txBody>
          <a:bodyPr wrap="square" rtlCol="0">
            <a:spAutoFit/>
          </a:bodyPr>
          <a:lstStyle/>
          <a:p>
            <a:pPr algn="ctr"/>
            <a:r>
              <a:rPr lang="en-GB" sz="2800" b="1" dirty="0">
                <a:solidFill>
                  <a:schemeClr val="bg1"/>
                </a:solidFill>
                <a:effectLst>
                  <a:outerShdw blurRad="38100" dist="38100" dir="2700000" algn="tl">
                    <a:srgbClr val="000000">
                      <a:alpha val="43137"/>
                    </a:srgbClr>
                  </a:outerShdw>
                </a:effectLst>
              </a:rPr>
              <a:t>C</a:t>
            </a:r>
          </a:p>
        </p:txBody>
      </p:sp>
      <p:sp>
        <p:nvSpPr>
          <p:cNvPr id="15" name="TextBox 14">
            <a:extLst>
              <a:ext uri="{FF2B5EF4-FFF2-40B4-BE49-F238E27FC236}">
                <a16:creationId xmlns:a16="http://schemas.microsoft.com/office/drawing/2014/main" id="{35839621-D8CC-9D2B-38F0-5F8611FD1EBB}"/>
              </a:ext>
            </a:extLst>
          </p:cNvPr>
          <p:cNvSpPr txBox="1"/>
          <p:nvPr/>
        </p:nvSpPr>
        <p:spPr>
          <a:xfrm>
            <a:off x="10495350" y="5584672"/>
            <a:ext cx="530735" cy="523220"/>
          </a:xfrm>
          <a:prstGeom prst="rect">
            <a:avLst/>
          </a:prstGeom>
          <a:solidFill>
            <a:schemeClr val="accent2"/>
          </a:solidFill>
        </p:spPr>
        <p:txBody>
          <a:bodyPr wrap="square" rtlCol="0">
            <a:spAutoFit/>
          </a:bodyPr>
          <a:lstStyle/>
          <a:p>
            <a:pPr algn="ctr"/>
            <a:r>
              <a:rPr lang="en-GB" sz="2800" b="1" dirty="0">
                <a:solidFill>
                  <a:schemeClr val="bg1"/>
                </a:solidFill>
                <a:effectLst>
                  <a:outerShdw blurRad="38100" dist="38100" dir="2700000" algn="tl">
                    <a:srgbClr val="000000">
                      <a:alpha val="43137"/>
                    </a:srgbClr>
                  </a:outerShdw>
                </a:effectLst>
              </a:rPr>
              <a:t>F</a:t>
            </a:r>
          </a:p>
        </p:txBody>
      </p:sp>
      <p:sp>
        <p:nvSpPr>
          <p:cNvPr id="16" name="TextBox 15">
            <a:extLst>
              <a:ext uri="{FF2B5EF4-FFF2-40B4-BE49-F238E27FC236}">
                <a16:creationId xmlns:a16="http://schemas.microsoft.com/office/drawing/2014/main" id="{E557A2E5-F347-53A8-3A66-83889228DBA3}"/>
              </a:ext>
            </a:extLst>
          </p:cNvPr>
          <p:cNvSpPr txBox="1"/>
          <p:nvPr/>
        </p:nvSpPr>
        <p:spPr>
          <a:xfrm>
            <a:off x="10808115" y="4648713"/>
            <a:ext cx="530735" cy="523220"/>
          </a:xfrm>
          <a:prstGeom prst="rect">
            <a:avLst/>
          </a:prstGeom>
          <a:solidFill>
            <a:schemeClr val="accent2"/>
          </a:solidFill>
        </p:spPr>
        <p:txBody>
          <a:bodyPr wrap="square" rtlCol="0">
            <a:spAutoFit/>
          </a:bodyPr>
          <a:lstStyle/>
          <a:p>
            <a:pPr algn="ctr"/>
            <a:r>
              <a:rPr lang="en-GB" sz="2800" b="1" dirty="0">
                <a:solidFill>
                  <a:schemeClr val="bg1"/>
                </a:solidFill>
                <a:effectLst>
                  <a:outerShdw blurRad="38100" dist="38100" dir="2700000" algn="tl">
                    <a:srgbClr val="000000">
                      <a:alpha val="43137"/>
                    </a:srgbClr>
                  </a:outerShdw>
                </a:effectLst>
              </a:rPr>
              <a:t>E</a:t>
            </a:r>
          </a:p>
        </p:txBody>
      </p:sp>
      <p:sp>
        <p:nvSpPr>
          <p:cNvPr id="17" name="TextBox 16">
            <a:extLst>
              <a:ext uri="{FF2B5EF4-FFF2-40B4-BE49-F238E27FC236}">
                <a16:creationId xmlns:a16="http://schemas.microsoft.com/office/drawing/2014/main" id="{31805558-53CC-00F4-C815-C613A2A35E69}"/>
              </a:ext>
            </a:extLst>
          </p:cNvPr>
          <p:cNvSpPr txBox="1"/>
          <p:nvPr/>
        </p:nvSpPr>
        <p:spPr>
          <a:xfrm>
            <a:off x="10677294" y="3701195"/>
            <a:ext cx="530735" cy="523220"/>
          </a:xfrm>
          <a:prstGeom prst="rect">
            <a:avLst/>
          </a:prstGeom>
          <a:solidFill>
            <a:schemeClr val="accent2"/>
          </a:solidFill>
        </p:spPr>
        <p:txBody>
          <a:bodyPr wrap="square" rtlCol="0">
            <a:spAutoFit/>
          </a:bodyPr>
          <a:lstStyle/>
          <a:p>
            <a:pPr algn="ctr"/>
            <a:r>
              <a:rPr lang="en-GB" sz="2800" b="1" dirty="0">
                <a:solidFill>
                  <a:schemeClr val="bg1"/>
                </a:solidFill>
                <a:effectLst>
                  <a:outerShdw blurRad="38100" dist="38100" dir="2700000" algn="tl">
                    <a:srgbClr val="000000">
                      <a:alpha val="43137"/>
                    </a:srgbClr>
                  </a:outerShdw>
                </a:effectLst>
              </a:rPr>
              <a:t>D</a:t>
            </a:r>
          </a:p>
        </p:txBody>
      </p:sp>
      <p:sp>
        <p:nvSpPr>
          <p:cNvPr id="18" name="TextBox 17">
            <a:extLst>
              <a:ext uri="{FF2B5EF4-FFF2-40B4-BE49-F238E27FC236}">
                <a16:creationId xmlns:a16="http://schemas.microsoft.com/office/drawing/2014/main" id="{579627A9-1236-8268-B70B-F8FBFC3975FC}"/>
              </a:ext>
            </a:extLst>
          </p:cNvPr>
          <p:cNvSpPr txBox="1"/>
          <p:nvPr/>
        </p:nvSpPr>
        <p:spPr>
          <a:xfrm>
            <a:off x="11546340" y="1120034"/>
            <a:ext cx="530735" cy="523220"/>
          </a:xfrm>
          <a:prstGeom prst="rect">
            <a:avLst/>
          </a:prstGeom>
          <a:solidFill>
            <a:schemeClr val="accent2"/>
          </a:solidFill>
        </p:spPr>
        <p:txBody>
          <a:bodyPr wrap="square" rtlCol="0">
            <a:spAutoFit/>
          </a:bodyPr>
          <a:lstStyle/>
          <a:p>
            <a:pPr algn="ctr"/>
            <a:r>
              <a:rPr lang="en-GB" sz="2800" b="1" dirty="0">
                <a:solidFill>
                  <a:schemeClr val="bg1"/>
                </a:solidFill>
                <a:effectLst>
                  <a:outerShdw blurRad="38100" dist="38100" dir="2700000" algn="tl">
                    <a:srgbClr val="000000">
                      <a:alpha val="43137"/>
                    </a:srgbClr>
                  </a:outerShdw>
                </a:effectLst>
              </a:rPr>
              <a:t>A</a:t>
            </a:r>
          </a:p>
        </p:txBody>
      </p:sp>
      <p:sp>
        <p:nvSpPr>
          <p:cNvPr id="19" name="TextBox 18">
            <a:extLst>
              <a:ext uri="{FF2B5EF4-FFF2-40B4-BE49-F238E27FC236}">
                <a16:creationId xmlns:a16="http://schemas.microsoft.com/office/drawing/2014/main" id="{CAE35811-D0C7-644F-647D-B86A21030B8F}"/>
              </a:ext>
            </a:extLst>
          </p:cNvPr>
          <p:cNvSpPr txBox="1"/>
          <p:nvPr/>
        </p:nvSpPr>
        <p:spPr>
          <a:xfrm>
            <a:off x="7105687" y="251104"/>
            <a:ext cx="2465716" cy="400110"/>
          </a:xfrm>
          <a:prstGeom prst="rect">
            <a:avLst/>
          </a:prstGeom>
          <a:noFill/>
        </p:spPr>
        <p:txBody>
          <a:bodyPr wrap="square">
            <a:spAutoFit/>
          </a:bodyPr>
          <a:lstStyle/>
          <a:p>
            <a:pPr algn="ctr"/>
            <a:r>
              <a:rPr lang="fr-FR" sz="2000" dirty="0">
                <a:solidFill>
                  <a:srgbClr val="0055A5"/>
                </a:solidFill>
              </a:rPr>
              <a:t>Écris les pronoms.</a:t>
            </a:r>
            <a:endParaRPr lang="en-GB" sz="2000" dirty="0"/>
          </a:p>
        </p:txBody>
      </p:sp>
    </p:spTree>
    <p:extLst>
      <p:ext uri="{BB962C8B-B14F-4D97-AF65-F5344CB8AC3E}">
        <p14:creationId xmlns:p14="http://schemas.microsoft.com/office/powerpoint/2010/main" val="3193808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7" grpId="0" animBg="1"/>
      <p:bldP spid="8" grpId="0" animBg="1"/>
      <p:bldP spid="9" grpId="0" animBg="1"/>
      <p:bldP spid="10" grpId="0" animBg="1"/>
      <p:bldP spid="11"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 name="Picture 83" descr="A picture containing tree, sky, outdoor, surrounded&#10;&#10;Description automatically generated">
            <a:extLst>
              <a:ext uri="{FF2B5EF4-FFF2-40B4-BE49-F238E27FC236}">
                <a16:creationId xmlns:a16="http://schemas.microsoft.com/office/drawing/2014/main" id="{6EF67149-BE1C-7309-27A0-2320BFD64F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402552"/>
          </a:xfrm>
          <a:prstGeom prst="rect">
            <a:avLst/>
          </a:prstGeom>
        </p:spPr>
      </p:pic>
      <p:sp>
        <p:nvSpPr>
          <p:cNvPr id="3" name="Title 2">
            <a:extLst>
              <a:ext uri="{FF2B5EF4-FFF2-40B4-BE49-F238E27FC236}">
                <a16:creationId xmlns:a16="http://schemas.microsoft.com/office/drawing/2014/main" id="{AF667F8F-E87F-5201-CAA9-4411B0605F22}"/>
              </a:ext>
            </a:extLst>
          </p:cNvPr>
          <p:cNvSpPr>
            <a:spLocks noGrp="1"/>
          </p:cNvSpPr>
          <p:nvPr>
            <p:ph type="title"/>
          </p:nvPr>
        </p:nvSpPr>
        <p:spPr>
          <a:xfrm>
            <a:off x="-2" y="213557"/>
            <a:ext cx="7097487" cy="647577"/>
          </a:xfrm>
        </p:spPr>
        <p:txBody>
          <a:bodyPr>
            <a:normAutofit/>
          </a:bodyPr>
          <a:lstStyle/>
          <a:p>
            <a:r>
              <a:rPr lang="fr-FR" dirty="0"/>
              <a:t>Amir parle avec son papa</a:t>
            </a:r>
          </a:p>
        </p:txBody>
      </p:sp>
      <p:sp>
        <p:nvSpPr>
          <p:cNvPr id="6" name="Rounded Rectangle 46">
            <a:extLst>
              <a:ext uri="{FF2B5EF4-FFF2-40B4-BE49-F238E27FC236}">
                <a16:creationId xmlns:a16="http://schemas.microsoft.com/office/drawing/2014/main" id="{967130CB-9A89-FA57-9935-99361F961F82}"/>
              </a:ext>
            </a:extLst>
          </p:cNvPr>
          <p:cNvSpPr/>
          <p:nvPr/>
        </p:nvSpPr>
        <p:spPr>
          <a:xfrm>
            <a:off x="9888252" y="251614"/>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0" name="Speech Bubble: Rectangle with Corners Rounded 59">
            <a:extLst>
              <a:ext uri="{FF2B5EF4-FFF2-40B4-BE49-F238E27FC236}">
                <a16:creationId xmlns:a16="http://schemas.microsoft.com/office/drawing/2014/main" id="{B2DD3FDF-2157-9920-DF96-71F1685E3235}"/>
              </a:ext>
            </a:extLst>
          </p:cNvPr>
          <p:cNvSpPr/>
          <p:nvPr/>
        </p:nvSpPr>
        <p:spPr>
          <a:xfrm>
            <a:off x="695175" y="884927"/>
            <a:ext cx="11329341" cy="734959"/>
          </a:xfrm>
          <a:prstGeom prst="wedgeRoundRectCallout">
            <a:avLst>
              <a:gd name="adj1" fmla="val -48302"/>
              <a:gd name="adj2" fmla="val 122811"/>
              <a:gd name="adj3" fmla="val 16667"/>
            </a:avLst>
          </a:prstGeom>
          <a:solidFill>
            <a:srgbClr val="005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sz="2000" dirty="0">
                <a:solidFill>
                  <a:schemeClr val="bg1"/>
                </a:solidFill>
              </a:rPr>
              <a:t>Papa, </a:t>
            </a:r>
            <a:r>
              <a:rPr lang="fr-FR" sz="2000" b="1" dirty="0">
                <a:solidFill>
                  <a:schemeClr val="bg1"/>
                </a:solidFill>
              </a:rPr>
              <a:t>nous couvrons </a:t>
            </a:r>
            <a:r>
              <a:rPr lang="fr-FR" sz="2000" dirty="0">
                <a:solidFill>
                  <a:schemeClr val="bg1"/>
                </a:solidFill>
              </a:rPr>
              <a:t>les thèmes de l’égalité et de l’identité dans nos leçons au collège. </a:t>
            </a:r>
            <a:r>
              <a:rPr lang="fr-FR" sz="2000" b="1" dirty="0">
                <a:solidFill>
                  <a:schemeClr val="bg1"/>
                </a:solidFill>
              </a:rPr>
              <a:t>Nous découvrons </a:t>
            </a:r>
            <a:r>
              <a:rPr lang="fr-FR" sz="2000" dirty="0">
                <a:solidFill>
                  <a:schemeClr val="bg1"/>
                </a:solidFill>
              </a:rPr>
              <a:t>aujourd’hui le musée « la Cité nationale de l’histoire de l’immigration ».</a:t>
            </a:r>
          </a:p>
        </p:txBody>
      </p:sp>
      <p:sp>
        <p:nvSpPr>
          <p:cNvPr id="61" name="Speech Bubble: Rectangle with Corners Rounded 60">
            <a:extLst>
              <a:ext uri="{FF2B5EF4-FFF2-40B4-BE49-F238E27FC236}">
                <a16:creationId xmlns:a16="http://schemas.microsoft.com/office/drawing/2014/main" id="{BF8F6933-A20C-0AAE-A29A-EBE418E8FBDD}"/>
              </a:ext>
            </a:extLst>
          </p:cNvPr>
          <p:cNvSpPr/>
          <p:nvPr/>
        </p:nvSpPr>
        <p:spPr>
          <a:xfrm>
            <a:off x="921456" y="1661271"/>
            <a:ext cx="10540876" cy="734959"/>
          </a:xfrm>
          <a:prstGeom prst="wedgeRoundRectCallout">
            <a:avLst>
              <a:gd name="adj1" fmla="val 40464"/>
              <a:gd name="adj2" fmla="val 75549"/>
              <a:gd name="adj3" fmla="val 16667"/>
            </a:avLst>
          </a:prstGeom>
          <a:solidFill>
            <a:srgbClr val="EF3E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sz="2000" dirty="0">
                <a:solidFill>
                  <a:schemeClr val="bg1"/>
                </a:solidFill>
              </a:rPr>
              <a:t>Intéressant ! </a:t>
            </a:r>
            <a:r>
              <a:rPr lang="fr-FR" sz="2000" b="1" dirty="0">
                <a:solidFill>
                  <a:schemeClr val="bg1"/>
                </a:solidFill>
              </a:rPr>
              <a:t>Vous découvrez </a:t>
            </a:r>
            <a:r>
              <a:rPr lang="fr-FR" sz="2000" dirty="0">
                <a:solidFill>
                  <a:schemeClr val="bg1"/>
                </a:solidFill>
              </a:rPr>
              <a:t>l’histoire de l’immigration, mais aussi l’histoire grave des batailles et des révolutions en Afrique. Ils ouvrent le musée à quelle heure?</a:t>
            </a:r>
          </a:p>
        </p:txBody>
      </p:sp>
      <p:sp>
        <p:nvSpPr>
          <p:cNvPr id="76" name="TextBox 75">
            <a:extLst>
              <a:ext uri="{FF2B5EF4-FFF2-40B4-BE49-F238E27FC236}">
                <a16:creationId xmlns:a16="http://schemas.microsoft.com/office/drawing/2014/main" id="{17618BBE-5546-07FF-94CE-CAEA5E159DC0}"/>
              </a:ext>
            </a:extLst>
          </p:cNvPr>
          <p:cNvSpPr txBox="1"/>
          <p:nvPr/>
        </p:nvSpPr>
        <p:spPr>
          <a:xfrm>
            <a:off x="133505" y="975110"/>
            <a:ext cx="530735" cy="523220"/>
          </a:xfrm>
          <a:prstGeom prst="rect">
            <a:avLst/>
          </a:prstGeom>
          <a:solidFill>
            <a:schemeClr val="accent2"/>
          </a:solidFill>
        </p:spPr>
        <p:txBody>
          <a:bodyPr wrap="square" rtlCol="0">
            <a:spAutoFit/>
          </a:bodyPr>
          <a:lstStyle/>
          <a:p>
            <a:pPr algn="ctr"/>
            <a:r>
              <a:rPr lang="en-GB" sz="2800" b="1" dirty="0">
                <a:solidFill>
                  <a:schemeClr val="bg1"/>
                </a:solidFill>
                <a:effectLst>
                  <a:outerShdw blurRad="38100" dist="38100" dir="2700000" algn="tl">
                    <a:srgbClr val="000000">
                      <a:alpha val="43137"/>
                    </a:srgbClr>
                  </a:outerShdw>
                </a:effectLst>
              </a:rPr>
              <a:t>B</a:t>
            </a:r>
          </a:p>
        </p:txBody>
      </p:sp>
      <p:sp>
        <p:nvSpPr>
          <p:cNvPr id="77" name="TextBox 76">
            <a:extLst>
              <a:ext uri="{FF2B5EF4-FFF2-40B4-BE49-F238E27FC236}">
                <a16:creationId xmlns:a16="http://schemas.microsoft.com/office/drawing/2014/main" id="{DED75FCA-717D-039F-93EE-964F275A5E1A}"/>
              </a:ext>
            </a:extLst>
          </p:cNvPr>
          <p:cNvSpPr txBox="1"/>
          <p:nvPr/>
        </p:nvSpPr>
        <p:spPr>
          <a:xfrm>
            <a:off x="11493782" y="1767995"/>
            <a:ext cx="530735" cy="523220"/>
          </a:xfrm>
          <a:prstGeom prst="rect">
            <a:avLst/>
          </a:prstGeom>
          <a:solidFill>
            <a:schemeClr val="accent2"/>
          </a:solidFill>
        </p:spPr>
        <p:txBody>
          <a:bodyPr wrap="square" rtlCol="0">
            <a:spAutoFit/>
          </a:bodyPr>
          <a:lstStyle/>
          <a:p>
            <a:pPr algn="ctr"/>
            <a:r>
              <a:rPr lang="en-GB" sz="2800" b="1" dirty="0">
                <a:solidFill>
                  <a:schemeClr val="bg1"/>
                </a:solidFill>
                <a:effectLst>
                  <a:outerShdw blurRad="38100" dist="38100" dir="2700000" algn="tl">
                    <a:srgbClr val="000000">
                      <a:alpha val="43137"/>
                    </a:srgbClr>
                  </a:outerShdw>
                </a:effectLst>
              </a:rPr>
              <a:t>C</a:t>
            </a:r>
          </a:p>
        </p:txBody>
      </p:sp>
      <p:sp>
        <p:nvSpPr>
          <p:cNvPr id="78" name="TextBox 77">
            <a:extLst>
              <a:ext uri="{FF2B5EF4-FFF2-40B4-BE49-F238E27FC236}">
                <a16:creationId xmlns:a16="http://schemas.microsoft.com/office/drawing/2014/main" id="{31543A9F-EE43-E7CC-107C-15269676E567}"/>
              </a:ext>
            </a:extLst>
          </p:cNvPr>
          <p:cNvSpPr txBox="1"/>
          <p:nvPr/>
        </p:nvSpPr>
        <p:spPr>
          <a:xfrm>
            <a:off x="108973" y="2658746"/>
            <a:ext cx="530735" cy="523220"/>
          </a:xfrm>
          <a:prstGeom prst="rect">
            <a:avLst/>
          </a:prstGeom>
          <a:solidFill>
            <a:schemeClr val="accent2"/>
          </a:solidFill>
        </p:spPr>
        <p:txBody>
          <a:bodyPr wrap="square" rtlCol="0">
            <a:spAutoFit/>
          </a:bodyPr>
          <a:lstStyle/>
          <a:p>
            <a:pPr algn="ctr"/>
            <a:r>
              <a:rPr lang="en-GB" sz="2800" b="1" dirty="0">
                <a:solidFill>
                  <a:schemeClr val="bg1"/>
                </a:solidFill>
                <a:effectLst>
                  <a:outerShdw blurRad="38100" dist="38100" dir="2700000" algn="tl">
                    <a:srgbClr val="000000">
                      <a:alpha val="43137"/>
                    </a:srgbClr>
                  </a:outerShdw>
                </a:effectLst>
              </a:rPr>
              <a:t>F</a:t>
            </a:r>
          </a:p>
        </p:txBody>
      </p:sp>
      <p:sp>
        <p:nvSpPr>
          <p:cNvPr id="79" name="TextBox 78">
            <a:extLst>
              <a:ext uri="{FF2B5EF4-FFF2-40B4-BE49-F238E27FC236}">
                <a16:creationId xmlns:a16="http://schemas.microsoft.com/office/drawing/2014/main" id="{C303CFF7-7D15-95EA-1B13-6D9218048B02}"/>
              </a:ext>
            </a:extLst>
          </p:cNvPr>
          <p:cNvSpPr txBox="1"/>
          <p:nvPr/>
        </p:nvSpPr>
        <p:spPr>
          <a:xfrm>
            <a:off x="492615" y="4650121"/>
            <a:ext cx="530735" cy="523220"/>
          </a:xfrm>
          <a:prstGeom prst="rect">
            <a:avLst/>
          </a:prstGeom>
          <a:solidFill>
            <a:schemeClr val="accent2"/>
          </a:solidFill>
        </p:spPr>
        <p:txBody>
          <a:bodyPr wrap="square" rtlCol="0">
            <a:spAutoFit/>
          </a:bodyPr>
          <a:lstStyle/>
          <a:p>
            <a:pPr algn="ctr"/>
            <a:r>
              <a:rPr lang="en-GB" sz="2800" b="1" dirty="0">
                <a:solidFill>
                  <a:schemeClr val="bg1"/>
                </a:solidFill>
                <a:effectLst>
                  <a:outerShdw blurRad="38100" dist="38100" dir="2700000" algn="tl">
                    <a:srgbClr val="000000">
                      <a:alpha val="43137"/>
                    </a:srgbClr>
                  </a:outerShdw>
                </a:effectLst>
              </a:rPr>
              <a:t>E</a:t>
            </a:r>
          </a:p>
        </p:txBody>
      </p:sp>
      <p:sp>
        <p:nvSpPr>
          <p:cNvPr id="81" name="TextBox 80">
            <a:extLst>
              <a:ext uri="{FF2B5EF4-FFF2-40B4-BE49-F238E27FC236}">
                <a16:creationId xmlns:a16="http://schemas.microsoft.com/office/drawing/2014/main" id="{4AA7C57D-1B56-FB60-EA94-9D13AC39B1FE}"/>
              </a:ext>
            </a:extLst>
          </p:cNvPr>
          <p:cNvSpPr txBox="1"/>
          <p:nvPr/>
        </p:nvSpPr>
        <p:spPr>
          <a:xfrm>
            <a:off x="10637914" y="5367950"/>
            <a:ext cx="530735" cy="523220"/>
          </a:xfrm>
          <a:prstGeom prst="rect">
            <a:avLst/>
          </a:prstGeom>
          <a:solidFill>
            <a:schemeClr val="accent2"/>
          </a:solidFill>
        </p:spPr>
        <p:txBody>
          <a:bodyPr wrap="square" rtlCol="0">
            <a:spAutoFit/>
          </a:bodyPr>
          <a:lstStyle/>
          <a:p>
            <a:pPr algn="ctr"/>
            <a:r>
              <a:rPr lang="en-GB" sz="2800" b="1" dirty="0">
                <a:solidFill>
                  <a:schemeClr val="bg1"/>
                </a:solidFill>
                <a:effectLst>
                  <a:outerShdw blurRad="38100" dist="38100" dir="2700000" algn="tl">
                    <a:srgbClr val="000000">
                      <a:alpha val="43137"/>
                    </a:srgbClr>
                  </a:outerShdw>
                </a:effectLst>
              </a:rPr>
              <a:t>D</a:t>
            </a:r>
          </a:p>
        </p:txBody>
      </p:sp>
      <p:sp>
        <p:nvSpPr>
          <p:cNvPr id="82" name="TextBox 81">
            <a:extLst>
              <a:ext uri="{FF2B5EF4-FFF2-40B4-BE49-F238E27FC236}">
                <a16:creationId xmlns:a16="http://schemas.microsoft.com/office/drawing/2014/main" id="{6D85C521-030E-7882-913F-17BAE88C4148}"/>
              </a:ext>
            </a:extLst>
          </p:cNvPr>
          <p:cNvSpPr txBox="1"/>
          <p:nvPr/>
        </p:nvSpPr>
        <p:spPr>
          <a:xfrm>
            <a:off x="11466103" y="3785067"/>
            <a:ext cx="530735" cy="523220"/>
          </a:xfrm>
          <a:prstGeom prst="rect">
            <a:avLst/>
          </a:prstGeom>
          <a:solidFill>
            <a:schemeClr val="accent2"/>
          </a:solidFill>
        </p:spPr>
        <p:txBody>
          <a:bodyPr wrap="square" rtlCol="0">
            <a:spAutoFit/>
          </a:bodyPr>
          <a:lstStyle/>
          <a:p>
            <a:pPr algn="ctr"/>
            <a:r>
              <a:rPr lang="en-GB" sz="2800" b="1" dirty="0">
                <a:solidFill>
                  <a:schemeClr val="bg1"/>
                </a:solidFill>
                <a:effectLst>
                  <a:outerShdw blurRad="38100" dist="38100" dir="2700000" algn="tl">
                    <a:srgbClr val="000000">
                      <a:alpha val="43137"/>
                    </a:srgbClr>
                  </a:outerShdw>
                </a:effectLst>
              </a:rPr>
              <a:t>A</a:t>
            </a:r>
          </a:p>
        </p:txBody>
      </p:sp>
      <p:sp>
        <p:nvSpPr>
          <p:cNvPr id="67" name="Speech Bubble: Rectangle with Corners Rounded 66">
            <a:extLst>
              <a:ext uri="{FF2B5EF4-FFF2-40B4-BE49-F238E27FC236}">
                <a16:creationId xmlns:a16="http://schemas.microsoft.com/office/drawing/2014/main" id="{A760BEBA-75B5-146A-D9AC-B1EDB51E335D}"/>
              </a:ext>
            </a:extLst>
          </p:cNvPr>
          <p:cNvSpPr/>
          <p:nvPr/>
        </p:nvSpPr>
        <p:spPr>
          <a:xfrm>
            <a:off x="695175" y="2437615"/>
            <a:ext cx="9067906" cy="1003971"/>
          </a:xfrm>
          <a:prstGeom prst="wedgeRoundRectCallout">
            <a:avLst>
              <a:gd name="adj1" fmla="val -42905"/>
              <a:gd name="adj2" fmla="val 82821"/>
              <a:gd name="adj3" fmla="val 16667"/>
            </a:avLst>
          </a:prstGeom>
          <a:solidFill>
            <a:srgbClr val="005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sz="2000" b="1" dirty="0">
                <a:solidFill>
                  <a:schemeClr val="bg1"/>
                </a:solidFill>
              </a:rPr>
              <a:t>Ils ouvrent </a:t>
            </a:r>
            <a:r>
              <a:rPr lang="fr-FR" sz="2000" dirty="0">
                <a:solidFill>
                  <a:schemeClr val="bg1"/>
                </a:solidFill>
              </a:rPr>
              <a:t>les portes à neuf heures du matin. C’est bien parce que je peux passer quelques heures au musée pour bien comprendre l’histoire de notre famille. C’est important pour moi, et pour mon identité.</a:t>
            </a:r>
          </a:p>
        </p:txBody>
      </p:sp>
      <p:sp>
        <p:nvSpPr>
          <p:cNvPr id="70" name="Speech Bubble: Rectangle with Corners Rounded 69">
            <a:extLst>
              <a:ext uri="{FF2B5EF4-FFF2-40B4-BE49-F238E27FC236}">
                <a16:creationId xmlns:a16="http://schemas.microsoft.com/office/drawing/2014/main" id="{066BD454-D344-6481-931A-5A7CDC0EE2D1}"/>
              </a:ext>
            </a:extLst>
          </p:cNvPr>
          <p:cNvSpPr/>
          <p:nvPr/>
        </p:nvSpPr>
        <p:spPr>
          <a:xfrm>
            <a:off x="695176" y="3482971"/>
            <a:ext cx="10741428" cy="1003971"/>
          </a:xfrm>
          <a:prstGeom prst="wedgeRoundRectCallout">
            <a:avLst>
              <a:gd name="adj1" fmla="val 41451"/>
              <a:gd name="adj2" fmla="val 73381"/>
              <a:gd name="adj3" fmla="val 16667"/>
            </a:avLst>
          </a:prstGeom>
          <a:solidFill>
            <a:srgbClr val="EF3E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sz="2000" dirty="0">
                <a:solidFill>
                  <a:schemeClr val="bg1"/>
                </a:solidFill>
              </a:rPr>
              <a:t>Oui, c’est très important. </a:t>
            </a:r>
            <a:r>
              <a:rPr lang="fr-FR" sz="2000" b="1" dirty="0">
                <a:solidFill>
                  <a:schemeClr val="bg1"/>
                </a:solidFill>
              </a:rPr>
              <a:t>Ils offrent </a:t>
            </a:r>
            <a:r>
              <a:rPr lang="fr-FR" sz="2000" dirty="0">
                <a:solidFill>
                  <a:schemeClr val="bg1"/>
                </a:solidFill>
              </a:rPr>
              <a:t>des leçons aux élèves sur la révolution algérienne au musée. </a:t>
            </a:r>
            <a:r>
              <a:rPr lang="fr-FR" sz="2000" b="1" dirty="0">
                <a:solidFill>
                  <a:schemeClr val="bg1"/>
                </a:solidFill>
              </a:rPr>
              <a:t>Ils couvrent </a:t>
            </a:r>
            <a:r>
              <a:rPr lang="fr-FR" sz="2000" dirty="0">
                <a:solidFill>
                  <a:schemeClr val="bg1"/>
                </a:solidFill>
              </a:rPr>
              <a:t>l’histoire des actions de l’état français et les soldats algériens, mais aussi </a:t>
            </a:r>
            <a:r>
              <a:rPr lang="fr-FR" sz="2000" b="1" dirty="0">
                <a:solidFill>
                  <a:schemeClr val="bg1"/>
                </a:solidFill>
              </a:rPr>
              <a:t>vous découvrez </a:t>
            </a:r>
            <a:r>
              <a:rPr lang="fr-FR" sz="2000" dirty="0">
                <a:solidFill>
                  <a:schemeClr val="bg1"/>
                </a:solidFill>
              </a:rPr>
              <a:t>la vie des femmes pendant la révolution.</a:t>
            </a:r>
          </a:p>
        </p:txBody>
      </p:sp>
      <p:pic>
        <p:nvPicPr>
          <p:cNvPr id="52" name="Picture 51" descr="A picture containing person, toy, doll, dark&#10;&#10;Description automatically generated">
            <a:extLst>
              <a:ext uri="{FF2B5EF4-FFF2-40B4-BE49-F238E27FC236}">
                <a16:creationId xmlns:a16="http://schemas.microsoft.com/office/drawing/2014/main" id="{CBB2BADB-E98B-9839-181D-F45DD1116F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28119" y="4944812"/>
            <a:ext cx="1440533" cy="1440533"/>
          </a:xfrm>
          <a:prstGeom prst="rect">
            <a:avLst/>
          </a:prstGeom>
        </p:spPr>
      </p:pic>
      <p:sp>
        <p:nvSpPr>
          <p:cNvPr id="69" name="Speech Bubble: Rectangle with Corners Rounded 68">
            <a:extLst>
              <a:ext uri="{FF2B5EF4-FFF2-40B4-BE49-F238E27FC236}">
                <a16:creationId xmlns:a16="http://schemas.microsoft.com/office/drawing/2014/main" id="{A0CE23D7-BF36-D91A-FBD0-8B43070D7CB4}"/>
              </a:ext>
            </a:extLst>
          </p:cNvPr>
          <p:cNvSpPr/>
          <p:nvPr/>
        </p:nvSpPr>
        <p:spPr>
          <a:xfrm>
            <a:off x="1073388" y="4528327"/>
            <a:ext cx="9678077" cy="734959"/>
          </a:xfrm>
          <a:prstGeom prst="wedgeRoundRectCallout">
            <a:avLst>
              <a:gd name="adj1" fmla="val -48382"/>
              <a:gd name="adj2" fmla="val 96151"/>
              <a:gd name="adj3" fmla="val 16667"/>
            </a:avLst>
          </a:prstGeom>
          <a:solidFill>
            <a:srgbClr val="005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sz="2000" dirty="0">
                <a:solidFill>
                  <a:schemeClr val="bg1"/>
                </a:solidFill>
              </a:rPr>
              <a:t>Oui, c’est vrai. Souvent, on raconte seulement l’histoire des hommes dans les armées, mais les femmes, </a:t>
            </a:r>
            <a:r>
              <a:rPr lang="fr-FR" sz="2000" b="1" dirty="0">
                <a:solidFill>
                  <a:schemeClr val="bg1"/>
                </a:solidFill>
              </a:rPr>
              <a:t>elles souffrent </a:t>
            </a:r>
            <a:r>
              <a:rPr lang="fr-FR" sz="2000" dirty="0">
                <a:solidFill>
                  <a:schemeClr val="bg1"/>
                </a:solidFill>
              </a:rPr>
              <a:t>aussi à cause des guerres.</a:t>
            </a:r>
          </a:p>
        </p:txBody>
      </p:sp>
      <p:sp>
        <p:nvSpPr>
          <p:cNvPr id="68" name="Speech Bubble: Rectangle with Corners Rounded 67">
            <a:extLst>
              <a:ext uri="{FF2B5EF4-FFF2-40B4-BE49-F238E27FC236}">
                <a16:creationId xmlns:a16="http://schemas.microsoft.com/office/drawing/2014/main" id="{19EA014D-5027-0067-D0F6-958979875ACD}"/>
              </a:ext>
            </a:extLst>
          </p:cNvPr>
          <p:cNvSpPr/>
          <p:nvPr/>
        </p:nvSpPr>
        <p:spPr>
          <a:xfrm>
            <a:off x="1174043" y="5304671"/>
            <a:ext cx="9424119" cy="1003971"/>
          </a:xfrm>
          <a:prstGeom prst="wedgeRoundRectCallout">
            <a:avLst>
              <a:gd name="adj1" fmla="val 51493"/>
              <a:gd name="adj2" fmla="val 36516"/>
              <a:gd name="adj3" fmla="val 16667"/>
            </a:avLst>
          </a:prstGeom>
          <a:solidFill>
            <a:srgbClr val="EF3E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sz="2000" dirty="0">
                <a:solidFill>
                  <a:schemeClr val="bg1"/>
                </a:solidFill>
              </a:rPr>
              <a:t>C’est correct Amir. À chaque anniversaire de l’indépendance d’Algérie, mes parents racontent l’histoire de leur vie pendant la révolution. </a:t>
            </a:r>
            <a:r>
              <a:rPr lang="fr-FR" sz="2000" b="1" dirty="0">
                <a:solidFill>
                  <a:schemeClr val="bg1"/>
                </a:solidFill>
              </a:rPr>
              <a:t>Nous ouvrons </a:t>
            </a:r>
            <a:r>
              <a:rPr lang="fr-FR" sz="2000" dirty="0">
                <a:solidFill>
                  <a:schemeClr val="bg1"/>
                </a:solidFill>
              </a:rPr>
              <a:t>souvent leurs albums photos pour voir la famille dans le passé.</a:t>
            </a:r>
          </a:p>
        </p:txBody>
      </p:sp>
      <p:pic>
        <p:nvPicPr>
          <p:cNvPr id="46" name="Picture 45">
            <a:extLst>
              <a:ext uri="{FF2B5EF4-FFF2-40B4-BE49-F238E27FC236}">
                <a16:creationId xmlns:a16="http://schemas.microsoft.com/office/drawing/2014/main" id="{A9209ECA-1422-EEBE-7DCC-9CB44D8CAC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4962019"/>
            <a:ext cx="1440533" cy="1440533"/>
          </a:xfrm>
          <a:prstGeom prst="rect">
            <a:avLst/>
          </a:prstGeom>
        </p:spPr>
      </p:pic>
      <p:sp>
        <p:nvSpPr>
          <p:cNvPr id="2" name="TextBox 1">
            <a:extLst>
              <a:ext uri="{FF2B5EF4-FFF2-40B4-BE49-F238E27FC236}">
                <a16:creationId xmlns:a16="http://schemas.microsoft.com/office/drawing/2014/main" id="{8E26F9B8-CB7E-AD7E-9A6F-62EDBD6C80A6}"/>
              </a:ext>
            </a:extLst>
          </p:cNvPr>
          <p:cNvSpPr txBox="1"/>
          <p:nvPr/>
        </p:nvSpPr>
        <p:spPr>
          <a:xfrm>
            <a:off x="7105687" y="251104"/>
            <a:ext cx="2465716" cy="400110"/>
          </a:xfrm>
          <a:prstGeom prst="rect">
            <a:avLst/>
          </a:prstGeom>
          <a:noFill/>
        </p:spPr>
        <p:txBody>
          <a:bodyPr wrap="square">
            <a:spAutoFit/>
          </a:bodyPr>
          <a:lstStyle/>
          <a:p>
            <a:pPr algn="ctr"/>
            <a:r>
              <a:rPr lang="fr-FR" sz="2000" dirty="0">
                <a:solidFill>
                  <a:srgbClr val="0055A5"/>
                </a:solidFill>
              </a:rPr>
              <a:t>Les réponses.</a:t>
            </a:r>
            <a:endParaRPr lang="en-GB" sz="2000" dirty="0"/>
          </a:p>
        </p:txBody>
      </p:sp>
    </p:spTree>
    <p:extLst>
      <p:ext uri="{BB962C8B-B14F-4D97-AF65-F5344CB8AC3E}">
        <p14:creationId xmlns:p14="http://schemas.microsoft.com/office/powerpoint/2010/main" val="2008172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1" grpId="0" animBg="1"/>
      <p:bldP spid="76" grpId="0" animBg="1"/>
      <p:bldP spid="77" grpId="0" animBg="1"/>
      <p:bldP spid="78" grpId="0" animBg="1"/>
      <p:bldP spid="79" grpId="0" animBg="1"/>
      <p:bldP spid="81" grpId="0" animBg="1"/>
      <p:bldP spid="82" grpId="0" animBg="1"/>
      <p:bldP spid="67" grpId="0" animBg="1"/>
      <p:bldP spid="70" grpId="0" animBg="1"/>
      <p:bldP spid="69" grpId="0" animBg="1"/>
      <p:bldP spid="6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667F8F-E87F-5201-CAA9-4411B0605F22}"/>
              </a:ext>
            </a:extLst>
          </p:cNvPr>
          <p:cNvSpPr>
            <a:spLocks noGrp="1"/>
          </p:cNvSpPr>
          <p:nvPr>
            <p:ph type="title"/>
          </p:nvPr>
        </p:nvSpPr>
        <p:spPr>
          <a:xfrm>
            <a:off x="-1" y="213557"/>
            <a:ext cx="7249888" cy="647577"/>
          </a:xfrm>
        </p:spPr>
        <p:txBody>
          <a:bodyPr>
            <a:normAutofit/>
          </a:bodyPr>
          <a:lstStyle/>
          <a:p>
            <a:r>
              <a:rPr lang="fr-FR" dirty="0"/>
              <a:t>Des personnes ou des objets ?</a:t>
            </a:r>
          </a:p>
        </p:txBody>
      </p:sp>
      <p:sp>
        <p:nvSpPr>
          <p:cNvPr id="6" name="Rounded Rectangle 46">
            <a:extLst>
              <a:ext uri="{FF2B5EF4-FFF2-40B4-BE49-F238E27FC236}">
                <a16:creationId xmlns:a16="http://schemas.microsoft.com/office/drawing/2014/main" id="{967130CB-9A89-FA57-9935-99361F961F82}"/>
              </a:ext>
            </a:extLst>
          </p:cNvPr>
          <p:cNvSpPr/>
          <p:nvPr/>
        </p:nvSpPr>
        <p:spPr>
          <a:xfrm>
            <a:off x="9888252" y="251614"/>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écouter</a:t>
            </a:r>
          </a:p>
        </p:txBody>
      </p:sp>
      <p:sp>
        <p:nvSpPr>
          <p:cNvPr id="14" name="TextBox 13">
            <a:extLst>
              <a:ext uri="{FF2B5EF4-FFF2-40B4-BE49-F238E27FC236}">
                <a16:creationId xmlns:a16="http://schemas.microsoft.com/office/drawing/2014/main" id="{8181DF8E-82AC-DF7E-F64A-138109356CE3}"/>
              </a:ext>
            </a:extLst>
          </p:cNvPr>
          <p:cNvSpPr txBox="1"/>
          <p:nvPr/>
        </p:nvSpPr>
        <p:spPr>
          <a:xfrm>
            <a:off x="793614" y="910969"/>
            <a:ext cx="7013259" cy="461665"/>
          </a:xfrm>
          <a:prstGeom prst="rect">
            <a:avLst/>
          </a:prstGeom>
          <a:noFill/>
        </p:spPr>
        <p:txBody>
          <a:bodyPr wrap="square" rtlCol="0">
            <a:spAutoFit/>
          </a:bodyPr>
          <a:lstStyle/>
          <a:p>
            <a:r>
              <a:rPr lang="fr-FR" sz="2400" dirty="0">
                <a:solidFill>
                  <a:srgbClr val="0055A5"/>
                </a:solidFill>
              </a:rPr>
              <a:t>Elles ouvrent la grande porte du musée. </a:t>
            </a:r>
          </a:p>
        </p:txBody>
      </p:sp>
      <p:sp>
        <p:nvSpPr>
          <p:cNvPr id="15" name="Rectangle: Rounded Corners 14">
            <a:extLst>
              <a:ext uri="{FF2B5EF4-FFF2-40B4-BE49-F238E27FC236}">
                <a16:creationId xmlns:a16="http://schemas.microsoft.com/office/drawing/2014/main" id="{BC6BDB02-9434-71BD-1D41-C2E1E97A3836}"/>
              </a:ext>
            </a:extLst>
          </p:cNvPr>
          <p:cNvSpPr/>
          <p:nvPr/>
        </p:nvSpPr>
        <p:spPr>
          <a:xfrm>
            <a:off x="797400" y="1477394"/>
            <a:ext cx="2668559" cy="97741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visitors</a:t>
            </a:r>
          </a:p>
        </p:txBody>
      </p:sp>
      <p:sp>
        <p:nvSpPr>
          <p:cNvPr id="16" name="Rectangle: Rounded Corners 15">
            <a:extLst>
              <a:ext uri="{FF2B5EF4-FFF2-40B4-BE49-F238E27FC236}">
                <a16:creationId xmlns:a16="http://schemas.microsoft.com/office/drawing/2014/main" id="{942B69AB-ED61-DE81-B2FA-A93C8736D2D9}"/>
              </a:ext>
            </a:extLst>
          </p:cNvPr>
          <p:cNvSpPr/>
          <p:nvPr/>
        </p:nvSpPr>
        <p:spPr>
          <a:xfrm>
            <a:off x="4872677" y="1477394"/>
            <a:ext cx="2668560" cy="97741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some old keys</a:t>
            </a:r>
          </a:p>
        </p:txBody>
      </p:sp>
      <p:sp>
        <p:nvSpPr>
          <p:cNvPr id="17" name="Rectangle: Rounded Corners 16">
            <a:extLst>
              <a:ext uri="{FF2B5EF4-FFF2-40B4-BE49-F238E27FC236}">
                <a16:creationId xmlns:a16="http://schemas.microsoft.com/office/drawing/2014/main" id="{2722E2D1-3FAA-D473-B6F8-5380499E90E9}"/>
              </a:ext>
            </a:extLst>
          </p:cNvPr>
          <p:cNvSpPr/>
          <p:nvPr/>
        </p:nvSpPr>
        <p:spPr>
          <a:xfrm>
            <a:off x="8750917" y="1477394"/>
            <a:ext cx="2668560" cy="977418"/>
          </a:xfrm>
          <a:prstGeom prst="roundRect">
            <a:avLst/>
          </a:prstGeom>
          <a:solidFill>
            <a:srgbClr val="BA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55A5"/>
                </a:solidFill>
              </a:rPr>
              <a:t>could be either</a:t>
            </a:r>
          </a:p>
        </p:txBody>
      </p:sp>
      <p:sp>
        <p:nvSpPr>
          <p:cNvPr id="18" name="TextBox 17">
            <a:extLst>
              <a:ext uri="{FF2B5EF4-FFF2-40B4-BE49-F238E27FC236}">
                <a16:creationId xmlns:a16="http://schemas.microsoft.com/office/drawing/2014/main" id="{115230CA-A5AC-18F7-A77F-C6F97AA6D85E}"/>
              </a:ext>
            </a:extLst>
          </p:cNvPr>
          <p:cNvSpPr txBox="1"/>
          <p:nvPr/>
        </p:nvSpPr>
        <p:spPr>
          <a:xfrm>
            <a:off x="838939" y="2791240"/>
            <a:ext cx="9472804" cy="461665"/>
          </a:xfrm>
          <a:prstGeom prst="rect">
            <a:avLst/>
          </a:prstGeom>
          <a:noFill/>
        </p:spPr>
        <p:txBody>
          <a:bodyPr wrap="square" rtlCol="0">
            <a:spAutoFit/>
          </a:bodyPr>
          <a:lstStyle/>
          <a:p>
            <a:r>
              <a:rPr lang="fr-FR" sz="2400" dirty="0">
                <a:solidFill>
                  <a:srgbClr val="0055A5"/>
                </a:solidFill>
              </a:rPr>
              <a:t>Ils couvrent les soldats quand il fait froid. </a:t>
            </a:r>
          </a:p>
        </p:txBody>
      </p:sp>
      <p:sp>
        <p:nvSpPr>
          <p:cNvPr id="19" name="Rectangle: Rounded Corners 18">
            <a:extLst>
              <a:ext uri="{FF2B5EF4-FFF2-40B4-BE49-F238E27FC236}">
                <a16:creationId xmlns:a16="http://schemas.microsoft.com/office/drawing/2014/main" id="{9C058C0E-3B1C-7DF1-D29F-CA6F56C6BA94}"/>
              </a:ext>
            </a:extLst>
          </p:cNvPr>
          <p:cNvSpPr/>
          <p:nvPr/>
        </p:nvSpPr>
        <p:spPr>
          <a:xfrm>
            <a:off x="842725" y="3340407"/>
            <a:ext cx="2668559" cy="97741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journalists</a:t>
            </a:r>
          </a:p>
        </p:txBody>
      </p:sp>
      <p:sp>
        <p:nvSpPr>
          <p:cNvPr id="20" name="Rectangle: Rounded Corners 19">
            <a:extLst>
              <a:ext uri="{FF2B5EF4-FFF2-40B4-BE49-F238E27FC236}">
                <a16:creationId xmlns:a16="http://schemas.microsoft.com/office/drawing/2014/main" id="{2EE2C687-4FEF-76B0-9C74-10BD2700BA72}"/>
              </a:ext>
            </a:extLst>
          </p:cNvPr>
          <p:cNvSpPr/>
          <p:nvPr/>
        </p:nvSpPr>
        <p:spPr>
          <a:xfrm>
            <a:off x="4918002" y="3340407"/>
            <a:ext cx="2668560" cy="97741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coats</a:t>
            </a:r>
          </a:p>
        </p:txBody>
      </p:sp>
      <p:sp>
        <p:nvSpPr>
          <p:cNvPr id="21" name="Rectangle: Rounded Corners 20">
            <a:extLst>
              <a:ext uri="{FF2B5EF4-FFF2-40B4-BE49-F238E27FC236}">
                <a16:creationId xmlns:a16="http://schemas.microsoft.com/office/drawing/2014/main" id="{4CF715E9-AE35-0641-4209-B32173A1DF41}"/>
              </a:ext>
            </a:extLst>
          </p:cNvPr>
          <p:cNvSpPr/>
          <p:nvPr/>
        </p:nvSpPr>
        <p:spPr>
          <a:xfrm>
            <a:off x="8796242" y="3340407"/>
            <a:ext cx="2668560" cy="977418"/>
          </a:xfrm>
          <a:prstGeom prst="roundRect">
            <a:avLst/>
          </a:prstGeom>
          <a:solidFill>
            <a:srgbClr val="BA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55A5"/>
                </a:solidFill>
              </a:rPr>
              <a:t>could be either</a:t>
            </a:r>
          </a:p>
        </p:txBody>
      </p:sp>
      <p:sp>
        <p:nvSpPr>
          <p:cNvPr id="26" name="TextBox 25">
            <a:extLst>
              <a:ext uri="{FF2B5EF4-FFF2-40B4-BE49-F238E27FC236}">
                <a16:creationId xmlns:a16="http://schemas.microsoft.com/office/drawing/2014/main" id="{57DE5C14-C93E-B103-EC19-8B79DAC897C9}"/>
              </a:ext>
            </a:extLst>
          </p:cNvPr>
          <p:cNvSpPr txBox="1"/>
          <p:nvPr/>
        </p:nvSpPr>
        <p:spPr>
          <a:xfrm>
            <a:off x="838939" y="4692843"/>
            <a:ext cx="9615577" cy="461665"/>
          </a:xfrm>
          <a:prstGeom prst="rect">
            <a:avLst/>
          </a:prstGeom>
          <a:noFill/>
        </p:spPr>
        <p:txBody>
          <a:bodyPr wrap="square" rtlCol="0">
            <a:spAutoFit/>
          </a:bodyPr>
          <a:lstStyle/>
          <a:p>
            <a:r>
              <a:rPr lang="fr-FR" sz="2400" dirty="0">
                <a:solidFill>
                  <a:srgbClr val="0055A5"/>
                </a:solidFill>
              </a:rPr>
              <a:t>Elles découvrent l’histoire des pays d’Afrique au musée.</a:t>
            </a:r>
          </a:p>
        </p:txBody>
      </p:sp>
      <p:sp>
        <p:nvSpPr>
          <p:cNvPr id="27" name="Rectangle: Rounded Corners 26">
            <a:extLst>
              <a:ext uri="{FF2B5EF4-FFF2-40B4-BE49-F238E27FC236}">
                <a16:creationId xmlns:a16="http://schemas.microsoft.com/office/drawing/2014/main" id="{79D53FFF-F90F-D93A-A2EE-B0FF18FA5F40}"/>
              </a:ext>
            </a:extLst>
          </p:cNvPr>
          <p:cNvSpPr/>
          <p:nvPr/>
        </p:nvSpPr>
        <p:spPr>
          <a:xfrm>
            <a:off x="860424" y="5204643"/>
            <a:ext cx="2668559" cy="97741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children</a:t>
            </a:r>
          </a:p>
        </p:txBody>
      </p:sp>
      <p:sp>
        <p:nvSpPr>
          <p:cNvPr id="28" name="Rectangle: Rounded Corners 27">
            <a:extLst>
              <a:ext uri="{FF2B5EF4-FFF2-40B4-BE49-F238E27FC236}">
                <a16:creationId xmlns:a16="http://schemas.microsoft.com/office/drawing/2014/main" id="{9DA3ECE9-7C9F-AB8B-F3C2-A7202F0283A3}"/>
              </a:ext>
            </a:extLst>
          </p:cNvPr>
          <p:cNvSpPr/>
          <p:nvPr/>
        </p:nvSpPr>
        <p:spPr>
          <a:xfrm>
            <a:off x="4935701" y="5204643"/>
            <a:ext cx="2668560" cy="97741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maps</a:t>
            </a:r>
          </a:p>
        </p:txBody>
      </p:sp>
      <p:sp>
        <p:nvSpPr>
          <p:cNvPr id="29" name="Rectangle: Rounded Corners 28">
            <a:extLst>
              <a:ext uri="{FF2B5EF4-FFF2-40B4-BE49-F238E27FC236}">
                <a16:creationId xmlns:a16="http://schemas.microsoft.com/office/drawing/2014/main" id="{7B624EC3-A104-478A-2124-AC00DA5633E1}"/>
              </a:ext>
            </a:extLst>
          </p:cNvPr>
          <p:cNvSpPr/>
          <p:nvPr/>
        </p:nvSpPr>
        <p:spPr>
          <a:xfrm>
            <a:off x="8813941" y="5204643"/>
            <a:ext cx="2668560" cy="977418"/>
          </a:xfrm>
          <a:prstGeom prst="roundRect">
            <a:avLst/>
          </a:prstGeom>
          <a:solidFill>
            <a:srgbClr val="BA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55A5"/>
                </a:solidFill>
              </a:rPr>
              <a:t>could be either</a:t>
            </a:r>
          </a:p>
        </p:txBody>
      </p:sp>
      <p:sp>
        <p:nvSpPr>
          <p:cNvPr id="38" name="Rectangle: Rounded Corners 37">
            <a:hlinkClick r:id="" action="ppaction://noaction">
              <a:snd r:embed="rId3" name="slide 14 elles ouvrent la grande porte du musee.wav"/>
            </a:hlinkClick>
            <a:extLst>
              <a:ext uri="{FF2B5EF4-FFF2-40B4-BE49-F238E27FC236}">
                <a16:creationId xmlns:a16="http://schemas.microsoft.com/office/drawing/2014/main" id="{C406D044-3308-AE6E-5DDD-0C27A6253240}"/>
              </a:ext>
            </a:extLst>
          </p:cNvPr>
          <p:cNvSpPr/>
          <p:nvPr/>
        </p:nvSpPr>
        <p:spPr>
          <a:xfrm>
            <a:off x="137159" y="1183315"/>
            <a:ext cx="519782" cy="519782"/>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a:ea typeface="+mn-ea"/>
                <a:cs typeface="+mn-cs"/>
              </a:rPr>
              <a:t>1</a:t>
            </a:r>
          </a:p>
        </p:txBody>
      </p:sp>
      <p:sp>
        <p:nvSpPr>
          <p:cNvPr id="39" name="Rectangle: Rounded Corners 38">
            <a:hlinkClick r:id="" action="ppaction://noaction">
              <a:snd r:embed="rId4" name="slide 14 ils couvrent les soldats quand il fait froid.wav"/>
            </a:hlinkClick>
            <a:extLst>
              <a:ext uri="{FF2B5EF4-FFF2-40B4-BE49-F238E27FC236}">
                <a16:creationId xmlns:a16="http://schemas.microsoft.com/office/drawing/2014/main" id="{CC955C70-ADCB-8DF9-5A0B-87D8EB43075F}"/>
              </a:ext>
            </a:extLst>
          </p:cNvPr>
          <p:cNvSpPr/>
          <p:nvPr/>
        </p:nvSpPr>
        <p:spPr>
          <a:xfrm>
            <a:off x="182484" y="3051458"/>
            <a:ext cx="519782" cy="519782"/>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a:ea typeface="+mn-ea"/>
                <a:cs typeface="+mn-cs"/>
              </a:rPr>
              <a:t>2</a:t>
            </a:r>
          </a:p>
        </p:txBody>
      </p:sp>
      <p:sp>
        <p:nvSpPr>
          <p:cNvPr id="40" name="Rectangle: Rounded Corners 39">
            <a:hlinkClick r:id="" action="ppaction://noaction">
              <a:snd r:embed="rId5" name="slide 14 elles decouvrent lhistoire.wav"/>
            </a:hlinkClick>
            <a:extLst>
              <a:ext uri="{FF2B5EF4-FFF2-40B4-BE49-F238E27FC236}">
                <a16:creationId xmlns:a16="http://schemas.microsoft.com/office/drawing/2014/main" id="{5041B19C-6B71-4794-8FC8-0FE990599CB9}"/>
              </a:ext>
            </a:extLst>
          </p:cNvPr>
          <p:cNvSpPr/>
          <p:nvPr/>
        </p:nvSpPr>
        <p:spPr>
          <a:xfrm>
            <a:off x="137159" y="5170175"/>
            <a:ext cx="519782" cy="519782"/>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a:ea typeface="+mn-ea"/>
                <a:cs typeface="+mn-cs"/>
              </a:rPr>
              <a:t>3</a:t>
            </a:r>
          </a:p>
        </p:txBody>
      </p:sp>
      <p:grpSp>
        <p:nvGrpSpPr>
          <p:cNvPr id="65" name="Group 64">
            <a:extLst>
              <a:ext uri="{FF2B5EF4-FFF2-40B4-BE49-F238E27FC236}">
                <a16:creationId xmlns:a16="http://schemas.microsoft.com/office/drawing/2014/main" id="{C6E92CE1-E618-6E81-5987-6681511C49A8}"/>
              </a:ext>
            </a:extLst>
          </p:cNvPr>
          <p:cNvGrpSpPr/>
          <p:nvPr/>
        </p:nvGrpSpPr>
        <p:grpSpPr>
          <a:xfrm>
            <a:off x="3094569" y="5297370"/>
            <a:ext cx="1081023" cy="861396"/>
            <a:chOff x="9803900" y="5314221"/>
            <a:chExt cx="1081023" cy="861396"/>
          </a:xfrm>
        </p:grpSpPr>
        <p:pic>
          <p:nvPicPr>
            <p:cNvPr id="46" name="Picture 45" descr="Icon&#10;&#10;Description automatically generated with medium confidence">
              <a:extLst>
                <a:ext uri="{FF2B5EF4-FFF2-40B4-BE49-F238E27FC236}">
                  <a16:creationId xmlns:a16="http://schemas.microsoft.com/office/drawing/2014/main" id="{A24069C1-B1CD-763D-EE10-7319884F4D6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77763" y="5314221"/>
              <a:ext cx="607160" cy="831192"/>
            </a:xfrm>
            <a:prstGeom prst="rect">
              <a:avLst/>
            </a:prstGeom>
          </p:spPr>
        </p:pic>
        <p:pic>
          <p:nvPicPr>
            <p:cNvPr id="48" name="Picture 47" descr="A picture containing vector graphics&#10;&#10;Description automatically generated">
              <a:extLst>
                <a:ext uri="{FF2B5EF4-FFF2-40B4-BE49-F238E27FC236}">
                  <a16:creationId xmlns:a16="http://schemas.microsoft.com/office/drawing/2014/main" id="{E573BBD6-0AFE-4642-235D-95CF4B02278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03900" y="5344425"/>
              <a:ext cx="463649" cy="831192"/>
            </a:xfrm>
            <a:prstGeom prst="rect">
              <a:avLst/>
            </a:prstGeom>
          </p:spPr>
        </p:pic>
      </p:grpSp>
      <p:pic>
        <p:nvPicPr>
          <p:cNvPr id="50" name="Picture 49" descr="Icon&#10;&#10;Description automatically generated">
            <a:extLst>
              <a:ext uri="{FF2B5EF4-FFF2-40B4-BE49-F238E27FC236}">
                <a16:creationId xmlns:a16="http://schemas.microsoft.com/office/drawing/2014/main" id="{15C752D9-B84A-F0DD-1420-CC7B504BFE3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74631" y="1468369"/>
            <a:ext cx="668915" cy="1057051"/>
          </a:xfrm>
          <a:prstGeom prst="rect">
            <a:avLst/>
          </a:prstGeom>
        </p:spPr>
      </p:pic>
      <p:pic>
        <p:nvPicPr>
          <p:cNvPr id="52" name="Picture 51" descr="A group of children posing for a photo&#10;&#10;Description automatically generated with medium confidence">
            <a:extLst>
              <a:ext uri="{FF2B5EF4-FFF2-40B4-BE49-F238E27FC236}">
                <a16:creationId xmlns:a16="http://schemas.microsoft.com/office/drawing/2014/main" id="{4A31CCA5-16EB-944F-1D39-F5442578DE3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8799" r="-1" b="9557"/>
          <a:stretch/>
        </p:blipFill>
        <p:spPr>
          <a:xfrm>
            <a:off x="2937112" y="1328596"/>
            <a:ext cx="1057693" cy="1320462"/>
          </a:xfrm>
          <a:prstGeom prst="rect">
            <a:avLst/>
          </a:prstGeom>
        </p:spPr>
      </p:pic>
      <p:pic>
        <p:nvPicPr>
          <p:cNvPr id="58" name="Picture 57" descr="A picture containing text, vector graphics, clipart&#10;&#10;Description automatically generated">
            <a:extLst>
              <a:ext uri="{FF2B5EF4-FFF2-40B4-BE49-F238E27FC236}">
                <a16:creationId xmlns:a16="http://schemas.microsoft.com/office/drawing/2014/main" id="{1F68444D-B873-C48C-EC86-0BB7804A21D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208474" y="3492602"/>
            <a:ext cx="605100" cy="1011134"/>
          </a:xfrm>
          <a:prstGeom prst="rect">
            <a:avLst/>
          </a:prstGeom>
        </p:spPr>
      </p:pic>
      <p:pic>
        <p:nvPicPr>
          <p:cNvPr id="60" name="Picture 59" descr="A picture containing clothing, coat&#10;&#10;Description automatically generated">
            <a:extLst>
              <a:ext uri="{FF2B5EF4-FFF2-40B4-BE49-F238E27FC236}">
                <a16:creationId xmlns:a16="http://schemas.microsoft.com/office/drawing/2014/main" id="{4330A9B5-DE3C-ECB0-1EDC-E289A06A62A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443873" y="3354978"/>
            <a:ext cx="850899" cy="947912"/>
          </a:xfrm>
          <a:prstGeom prst="rect">
            <a:avLst/>
          </a:prstGeom>
        </p:spPr>
      </p:pic>
      <p:pic>
        <p:nvPicPr>
          <p:cNvPr id="64" name="Picture 63" descr="Map&#10;&#10;Description automatically generated">
            <a:extLst>
              <a:ext uri="{FF2B5EF4-FFF2-40B4-BE49-F238E27FC236}">
                <a16:creationId xmlns:a16="http://schemas.microsoft.com/office/drawing/2014/main" id="{5D3CA20C-738D-51B6-A976-EE3DBBA01EB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178940" y="5231656"/>
            <a:ext cx="847993" cy="865575"/>
          </a:xfrm>
          <a:prstGeom prst="rect">
            <a:avLst/>
          </a:prstGeom>
        </p:spPr>
      </p:pic>
      <p:pic>
        <p:nvPicPr>
          <p:cNvPr id="2" name="Picture 1" descr="Shape&#10;&#10;Description automatically generated">
            <a:extLst>
              <a:ext uri="{FF2B5EF4-FFF2-40B4-BE49-F238E27FC236}">
                <a16:creationId xmlns:a16="http://schemas.microsoft.com/office/drawing/2014/main" id="{293EAADF-435D-7F21-8970-FEB1A3FFCDE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20381306">
            <a:off x="10881007" y="2069788"/>
            <a:ext cx="632770" cy="474084"/>
          </a:xfrm>
          <a:prstGeom prst="rect">
            <a:avLst/>
          </a:prstGeom>
        </p:spPr>
      </p:pic>
      <p:pic>
        <p:nvPicPr>
          <p:cNvPr id="4" name="Picture 3" descr="Shape&#10;&#10;Description automatically generated">
            <a:extLst>
              <a:ext uri="{FF2B5EF4-FFF2-40B4-BE49-F238E27FC236}">
                <a16:creationId xmlns:a16="http://schemas.microsoft.com/office/drawing/2014/main" id="{0F179493-5FFD-E891-E986-3892A4145DE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20381306">
            <a:off x="6845858" y="3810867"/>
            <a:ext cx="632770" cy="474084"/>
          </a:xfrm>
          <a:prstGeom prst="rect">
            <a:avLst/>
          </a:prstGeom>
        </p:spPr>
      </p:pic>
      <p:pic>
        <p:nvPicPr>
          <p:cNvPr id="8" name="Picture 7" descr="Shape&#10;&#10;Description automatically generated">
            <a:extLst>
              <a:ext uri="{FF2B5EF4-FFF2-40B4-BE49-F238E27FC236}">
                <a16:creationId xmlns:a16="http://schemas.microsoft.com/office/drawing/2014/main" id="{CDA55170-608A-11C1-7C46-932F9468B43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20381306">
            <a:off x="2632980" y="5712527"/>
            <a:ext cx="632770" cy="474084"/>
          </a:xfrm>
          <a:prstGeom prst="rect">
            <a:avLst/>
          </a:prstGeom>
        </p:spPr>
      </p:pic>
      <p:sp>
        <p:nvSpPr>
          <p:cNvPr id="9" name="Rectangle 8">
            <a:extLst>
              <a:ext uri="{FF2B5EF4-FFF2-40B4-BE49-F238E27FC236}">
                <a16:creationId xmlns:a16="http://schemas.microsoft.com/office/drawing/2014/main" id="{A5BFF9F7-0BBC-BDF8-3399-BF104A43C6F3}"/>
              </a:ext>
            </a:extLst>
          </p:cNvPr>
          <p:cNvSpPr/>
          <p:nvPr/>
        </p:nvSpPr>
        <p:spPr>
          <a:xfrm>
            <a:off x="838939" y="931097"/>
            <a:ext cx="8628224" cy="4117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a:extLst>
              <a:ext uri="{FF2B5EF4-FFF2-40B4-BE49-F238E27FC236}">
                <a16:creationId xmlns:a16="http://schemas.microsoft.com/office/drawing/2014/main" id="{F621A07A-2404-1EC1-25F1-FFFD14A1EBFE}"/>
              </a:ext>
            </a:extLst>
          </p:cNvPr>
          <p:cNvSpPr/>
          <p:nvPr/>
        </p:nvSpPr>
        <p:spPr>
          <a:xfrm>
            <a:off x="838939" y="2837532"/>
            <a:ext cx="8815851" cy="4117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2B454F86-5F3A-3258-3B55-DDFCE5980C54}"/>
              </a:ext>
            </a:extLst>
          </p:cNvPr>
          <p:cNvSpPr/>
          <p:nvPr/>
        </p:nvSpPr>
        <p:spPr>
          <a:xfrm>
            <a:off x="817165" y="4719782"/>
            <a:ext cx="9071087" cy="4117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TextBox 33">
            <a:extLst>
              <a:ext uri="{FF2B5EF4-FFF2-40B4-BE49-F238E27FC236}">
                <a16:creationId xmlns:a16="http://schemas.microsoft.com/office/drawing/2014/main" id="{2D077AF7-303A-985D-3E70-8B098BC409FC}"/>
              </a:ext>
            </a:extLst>
          </p:cNvPr>
          <p:cNvSpPr txBox="1"/>
          <p:nvPr/>
        </p:nvSpPr>
        <p:spPr>
          <a:xfrm>
            <a:off x="7239000" y="158687"/>
            <a:ext cx="2415790" cy="707886"/>
          </a:xfrm>
          <a:prstGeom prst="rect">
            <a:avLst/>
          </a:prstGeom>
          <a:noFill/>
        </p:spPr>
        <p:txBody>
          <a:bodyPr wrap="square">
            <a:spAutoFit/>
          </a:bodyPr>
          <a:lstStyle/>
          <a:p>
            <a:pPr algn="ctr"/>
            <a:r>
              <a:rPr lang="fr-FR" sz="2000" dirty="0">
                <a:solidFill>
                  <a:srgbClr val="0055A5"/>
                </a:solidFill>
              </a:rPr>
              <a:t>Écoute et choisis la bonne réponse</a:t>
            </a:r>
            <a:endParaRPr lang="fr-FR" sz="2000" dirty="0"/>
          </a:p>
        </p:txBody>
      </p:sp>
    </p:spTree>
    <p:extLst>
      <p:ext uri="{BB962C8B-B14F-4D97-AF65-F5344CB8AC3E}">
        <p14:creationId xmlns:p14="http://schemas.microsoft.com/office/powerpoint/2010/main" val="2054466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exit" presetSubtype="0" fill="hold" grpId="0" nodeType="afterEffect">
                                  <p:stCondLst>
                                    <p:cond delay="0"/>
                                  </p:stCondLst>
                                  <p:childTnLst>
                                    <p:set>
                                      <p:cBhvr>
                                        <p:cTn id="9" dur="1" fill="hold">
                                          <p:stCondLst>
                                            <p:cond delay="0"/>
                                          </p:stCondLst>
                                        </p:cTn>
                                        <p:tgtEl>
                                          <p:spTgt spid="9"/>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childTnLst>
                                </p:cTn>
                              </p:par>
                            </p:childTnLst>
                          </p:cTn>
                        </p:par>
                        <p:par>
                          <p:cTn id="14" fill="hold">
                            <p:stCondLst>
                              <p:cond delay="0"/>
                            </p:stCondLst>
                            <p:childTnLst>
                              <p:par>
                                <p:cTn id="15" presetID="1" presetClass="exit" presetSubtype="0" fill="hold" grpId="0" nodeType="afterEffect">
                                  <p:stCondLst>
                                    <p:cond delay="0"/>
                                  </p:stCondLst>
                                  <p:childTnLst>
                                    <p:set>
                                      <p:cBhvr>
                                        <p:cTn id="16" dur="1" fill="hold">
                                          <p:stCondLst>
                                            <p:cond delay="0"/>
                                          </p:stCondLst>
                                        </p:cTn>
                                        <p:tgtEl>
                                          <p:spTgt spid="10"/>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par>
                          <p:cTn id="21" fill="hold">
                            <p:stCondLst>
                              <p:cond delay="0"/>
                            </p:stCondLst>
                            <p:childTnLst>
                              <p:par>
                                <p:cTn id="22" presetID="1" presetClass="exit" presetSubtype="0" fill="hold" grpId="0" nodeType="afterEffect">
                                  <p:stCondLst>
                                    <p:cond delay="0"/>
                                  </p:stCondLst>
                                  <p:childTnLst>
                                    <p:set>
                                      <p:cBhvr>
                                        <p:cTn id="23"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667F8F-E87F-5201-CAA9-4411B0605F22}"/>
              </a:ext>
            </a:extLst>
          </p:cNvPr>
          <p:cNvSpPr>
            <a:spLocks noGrp="1"/>
          </p:cNvSpPr>
          <p:nvPr>
            <p:ph type="title"/>
          </p:nvPr>
        </p:nvSpPr>
        <p:spPr>
          <a:xfrm>
            <a:off x="-3" y="213557"/>
            <a:ext cx="7239003" cy="647577"/>
          </a:xfrm>
        </p:spPr>
        <p:txBody>
          <a:bodyPr>
            <a:normAutofit/>
          </a:bodyPr>
          <a:lstStyle/>
          <a:p>
            <a:r>
              <a:rPr lang="fr-FR" dirty="0"/>
              <a:t>Une ou plusieurs personnes ?</a:t>
            </a:r>
          </a:p>
        </p:txBody>
      </p:sp>
      <p:sp>
        <p:nvSpPr>
          <p:cNvPr id="6" name="Rounded Rectangle 46">
            <a:extLst>
              <a:ext uri="{FF2B5EF4-FFF2-40B4-BE49-F238E27FC236}">
                <a16:creationId xmlns:a16="http://schemas.microsoft.com/office/drawing/2014/main" id="{967130CB-9A89-FA57-9935-99361F961F82}"/>
              </a:ext>
            </a:extLst>
          </p:cNvPr>
          <p:cNvSpPr/>
          <p:nvPr/>
        </p:nvSpPr>
        <p:spPr>
          <a:xfrm>
            <a:off x="9888252" y="251614"/>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écouter</a:t>
            </a:r>
          </a:p>
        </p:txBody>
      </p:sp>
      <p:sp>
        <p:nvSpPr>
          <p:cNvPr id="14" name="TextBox 13">
            <a:extLst>
              <a:ext uri="{FF2B5EF4-FFF2-40B4-BE49-F238E27FC236}">
                <a16:creationId xmlns:a16="http://schemas.microsoft.com/office/drawing/2014/main" id="{8181DF8E-82AC-DF7E-F64A-138109356CE3}"/>
              </a:ext>
            </a:extLst>
          </p:cNvPr>
          <p:cNvSpPr txBox="1"/>
          <p:nvPr/>
        </p:nvSpPr>
        <p:spPr>
          <a:xfrm>
            <a:off x="758155" y="828225"/>
            <a:ext cx="9947838" cy="461665"/>
          </a:xfrm>
          <a:prstGeom prst="rect">
            <a:avLst/>
          </a:prstGeom>
          <a:noFill/>
        </p:spPr>
        <p:txBody>
          <a:bodyPr wrap="square" rtlCol="0">
            <a:spAutoFit/>
          </a:bodyPr>
          <a:lstStyle/>
          <a:p>
            <a:r>
              <a:rPr lang="fr-FR" sz="2400" dirty="0">
                <a:solidFill>
                  <a:srgbClr val="0055A5"/>
                </a:solidFill>
              </a:rPr>
              <a:t>Vous ouvrez la porte du musée, parce que vous êtes le directeur. </a:t>
            </a:r>
          </a:p>
        </p:txBody>
      </p:sp>
      <p:sp>
        <p:nvSpPr>
          <p:cNvPr id="15" name="Rectangle: Rounded Corners 14">
            <a:extLst>
              <a:ext uri="{FF2B5EF4-FFF2-40B4-BE49-F238E27FC236}">
                <a16:creationId xmlns:a16="http://schemas.microsoft.com/office/drawing/2014/main" id="{BC6BDB02-9434-71BD-1D41-C2E1E97A3836}"/>
              </a:ext>
            </a:extLst>
          </p:cNvPr>
          <p:cNvSpPr/>
          <p:nvPr/>
        </p:nvSpPr>
        <p:spPr>
          <a:xfrm>
            <a:off x="761941" y="1372338"/>
            <a:ext cx="2668559" cy="94399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one person</a:t>
            </a:r>
          </a:p>
        </p:txBody>
      </p:sp>
      <p:sp>
        <p:nvSpPr>
          <p:cNvPr id="16" name="Rectangle: Rounded Corners 15">
            <a:extLst>
              <a:ext uri="{FF2B5EF4-FFF2-40B4-BE49-F238E27FC236}">
                <a16:creationId xmlns:a16="http://schemas.microsoft.com/office/drawing/2014/main" id="{942B69AB-ED61-DE81-B2FA-A93C8736D2D9}"/>
              </a:ext>
            </a:extLst>
          </p:cNvPr>
          <p:cNvSpPr/>
          <p:nvPr/>
        </p:nvSpPr>
        <p:spPr>
          <a:xfrm>
            <a:off x="4303906" y="1372338"/>
            <a:ext cx="2668560" cy="94399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several people</a:t>
            </a:r>
          </a:p>
        </p:txBody>
      </p:sp>
      <p:sp>
        <p:nvSpPr>
          <p:cNvPr id="17" name="Rectangle: Rounded Corners 16">
            <a:extLst>
              <a:ext uri="{FF2B5EF4-FFF2-40B4-BE49-F238E27FC236}">
                <a16:creationId xmlns:a16="http://schemas.microsoft.com/office/drawing/2014/main" id="{2722E2D1-3FAA-D473-B6F8-5380499E90E9}"/>
              </a:ext>
            </a:extLst>
          </p:cNvPr>
          <p:cNvSpPr/>
          <p:nvPr/>
        </p:nvSpPr>
        <p:spPr>
          <a:xfrm>
            <a:off x="7652897" y="1372338"/>
            <a:ext cx="2668560" cy="943996"/>
          </a:xfrm>
          <a:prstGeom prst="roundRect">
            <a:avLst/>
          </a:prstGeom>
          <a:solidFill>
            <a:srgbClr val="BA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55A5"/>
                </a:solidFill>
              </a:rPr>
              <a:t>could be either</a:t>
            </a:r>
          </a:p>
        </p:txBody>
      </p:sp>
      <p:sp>
        <p:nvSpPr>
          <p:cNvPr id="18" name="TextBox 17">
            <a:extLst>
              <a:ext uri="{FF2B5EF4-FFF2-40B4-BE49-F238E27FC236}">
                <a16:creationId xmlns:a16="http://schemas.microsoft.com/office/drawing/2014/main" id="{115230CA-A5AC-18F7-A77F-C6F97AA6D85E}"/>
              </a:ext>
            </a:extLst>
          </p:cNvPr>
          <p:cNvSpPr txBox="1"/>
          <p:nvPr/>
        </p:nvSpPr>
        <p:spPr>
          <a:xfrm>
            <a:off x="763534" y="2770023"/>
            <a:ext cx="9472804" cy="461665"/>
          </a:xfrm>
          <a:prstGeom prst="rect">
            <a:avLst/>
          </a:prstGeom>
          <a:noFill/>
        </p:spPr>
        <p:txBody>
          <a:bodyPr wrap="square" rtlCol="0">
            <a:spAutoFit/>
          </a:bodyPr>
          <a:lstStyle/>
          <a:p>
            <a:r>
              <a:rPr lang="fr-FR" sz="2400" dirty="0">
                <a:solidFill>
                  <a:srgbClr val="0055A5"/>
                </a:solidFill>
              </a:rPr>
              <a:t>Vous couvrez l’histoire de l’Algérie dans les leçons au collège.</a:t>
            </a:r>
          </a:p>
        </p:txBody>
      </p:sp>
      <p:sp>
        <p:nvSpPr>
          <p:cNvPr id="19" name="Rectangle: Rounded Corners 18">
            <a:extLst>
              <a:ext uri="{FF2B5EF4-FFF2-40B4-BE49-F238E27FC236}">
                <a16:creationId xmlns:a16="http://schemas.microsoft.com/office/drawing/2014/main" id="{9C058C0E-3B1C-7DF1-D29F-CA6F56C6BA94}"/>
              </a:ext>
            </a:extLst>
          </p:cNvPr>
          <p:cNvSpPr/>
          <p:nvPr/>
        </p:nvSpPr>
        <p:spPr>
          <a:xfrm>
            <a:off x="765236" y="3274713"/>
            <a:ext cx="2668559" cy="94399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one person</a:t>
            </a:r>
          </a:p>
        </p:txBody>
      </p:sp>
      <p:sp>
        <p:nvSpPr>
          <p:cNvPr id="20" name="Rectangle: Rounded Corners 19">
            <a:extLst>
              <a:ext uri="{FF2B5EF4-FFF2-40B4-BE49-F238E27FC236}">
                <a16:creationId xmlns:a16="http://schemas.microsoft.com/office/drawing/2014/main" id="{2EE2C687-4FEF-76B0-9C74-10BD2700BA72}"/>
              </a:ext>
            </a:extLst>
          </p:cNvPr>
          <p:cNvSpPr/>
          <p:nvPr/>
        </p:nvSpPr>
        <p:spPr>
          <a:xfrm>
            <a:off x="4307201" y="3274713"/>
            <a:ext cx="2668560" cy="94399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several people</a:t>
            </a:r>
          </a:p>
        </p:txBody>
      </p:sp>
      <p:sp>
        <p:nvSpPr>
          <p:cNvPr id="21" name="Rectangle: Rounded Corners 20">
            <a:extLst>
              <a:ext uri="{FF2B5EF4-FFF2-40B4-BE49-F238E27FC236}">
                <a16:creationId xmlns:a16="http://schemas.microsoft.com/office/drawing/2014/main" id="{4CF715E9-AE35-0641-4209-B32173A1DF41}"/>
              </a:ext>
            </a:extLst>
          </p:cNvPr>
          <p:cNvSpPr/>
          <p:nvPr/>
        </p:nvSpPr>
        <p:spPr>
          <a:xfrm>
            <a:off x="7656192" y="3274713"/>
            <a:ext cx="2668560" cy="943996"/>
          </a:xfrm>
          <a:prstGeom prst="roundRect">
            <a:avLst/>
          </a:prstGeom>
          <a:solidFill>
            <a:srgbClr val="BA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55A5"/>
                </a:solidFill>
              </a:rPr>
              <a:t>could be either</a:t>
            </a:r>
          </a:p>
        </p:txBody>
      </p:sp>
      <p:sp>
        <p:nvSpPr>
          <p:cNvPr id="26" name="TextBox 25">
            <a:extLst>
              <a:ext uri="{FF2B5EF4-FFF2-40B4-BE49-F238E27FC236}">
                <a16:creationId xmlns:a16="http://schemas.microsoft.com/office/drawing/2014/main" id="{57DE5C14-C93E-B103-EC19-8B79DAC897C9}"/>
              </a:ext>
            </a:extLst>
          </p:cNvPr>
          <p:cNvSpPr txBox="1"/>
          <p:nvPr/>
        </p:nvSpPr>
        <p:spPr>
          <a:xfrm>
            <a:off x="765236" y="4684110"/>
            <a:ext cx="8453005" cy="461665"/>
          </a:xfrm>
          <a:prstGeom prst="rect">
            <a:avLst/>
          </a:prstGeom>
          <a:noFill/>
        </p:spPr>
        <p:txBody>
          <a:bodyPr wrap="square" rtlCol="0">
            <a:spAutoFit/>
          </a:bodyPr>
          <a:lstStyle/>
          <a:p>
            <a:r>
              <a:rPr lang="fr-FR" sz="2400" dirty="0">
                <a:solidFill>
                  <a:srgbClr val="0055A5"/>
                </a:solidFill>
              </a:rPr>
              <a:t>Vous découvrez les histoires uniques de vos pères.</a:t>
            </a:r>
          </a:p>
        </p:txBody>
      </p:sp>
      <p:sp>
        <p:nvSpPr>
          <p:cNvPr id="27" name="Rectangle: Rounded Corners 26">
            <a:extLst>
              <a:ext uri="{FF2B5EF4-FFF2-40B4-BE49-F238E27FC236}">
                <a16:creationId xmlns:a16="http://schemas.microsoft.com/office/drawing/2014/main" id="{79D53FFF-F90F-D93A-A2EE-B0FF18FA5F40}"/>
              </a:ext>
            </a:extLst>
          </p:cNvPr>
          <p:cNvSpPr/>
          <p:nvPr/>
        </p:nvSpPr>
        <p:spPr>
          <a:xfrm>
            <a:off x="765236" y="5196177"/>
            <a:ext cx="2668559" cy="94399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one person</a:t>
            </a:r>
          </a:p>
        </p:txBody>
      </p:sp>
      <p:sp>
        <p:nvSpPr>
          <p:cNvPr id="28" name="Rectangle: Rounded Corners 27">
            <a:extLst>
              <a:ext uri="{FF2B5EF4-FFF2-40B4-BE49-F238E27FC236}">
                <a16:creationId xmlns:a16="http://schemas.microsoft.com/office/drawing/2014/main" id="{9DA3ECE9-7C9F-AB8B-F3C2-A7202F0283A3}"/>
              </a:ext>
            </a:extLst>
          </p:cNvPr>
          <p:cNvSpPr/>
          <p:nvPr/>
        </p:nvSpPr>
        <p:spPr>
          <a:xfrm>
            <a:off x="4307201" y="5196177"/>
            <a:ext cx="2668560" cy="94399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several people</a:t>
            </a:r>
          </a:p>
        </p:txBody>
      </p:sp>
      <p:sp>
        <p:nvSpPr>
          <p:cNvPr id="29" name="Rectangle: Rounded Corners 28">
            <a:extLst>
              <a:ext uri="{FF2B5EF4-FFF2-40B4-BE49-F238E27FC236}">
                <a16:creationId xmlns:a16="http://schemas.microsoft.com/office/drawing/2014/main" id="{7B624EC3-A104-478A-2124-AC00DA5633E1}"/>
              </a:ext>
            </a:extLst>
          </p:cNvPr>
          <p:cNvSpPr/>
          <p:nvPr/>
        </p:nvSpPr>
        <p:spPr>
          <a:xfrm>
            <a:off x="7656192" y="5196177"/>
            <a:ext cx="2668560" cy="943996"/>
          </a:xfrm>
          <a:prstGeom prst="roundRect">
            <a:avLst/>
          </a:prstGeom>
          <a:solidFill>
            <a:srgbClr val="BA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55A5"/>
                </a:solidFill>
              </a:rPr>
              <a:t>could be either</a:t>
            </a:r>
          </a:p>
        </p:txBody>
      </p:sp>
      <p:sp>
        <p:nvSpPr>
          <p:cNvPr id="38" name="Rectangle: Rounded Corners 37">
            <a:hlinkClick r:id="" action="ppaction://noaction">
              <a:snd r:embed="rId3" name="vous ouvrez la porte du musee.wav"/>
            </a:hlinkClick>
            <a:extLst>
              <a:ext uri="{FF2B5EF4-FFF2-40B4-BE49-F238E27FC236}">
                <a16:creationId xmlns:a16="http://schemas.microsoft.com/office/drawing/2014/main" id="{C406D044-3308-AE6E-5DDD-0C27A6253240}"/>
              </a:ext>
            </a:extLst>
          </p:cNvPr>
          <p:cNvSpPr/>
          <p:nvPr/>
        </p:nvSpPr>
        <p:spPr>
          <a:xfrm>
            <a:off x="101700" y="1078259"/>
            <a:ext cx="519782" cy="519782"/>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a:ea typeface="+mn-ea"/>
                <a:cs typeface="+mn-cs"/>
              </a:rPr>
              <a:t>1</a:t>
            </a:r>
          </a:p>
        </p:txBody>
      </p:sp>
      <p:sp>
        <p:nvSpPr>
          <p:cNvPr id="39" name="Rectangle: Rounded Corners 38">
            <a:hlinkClick r:id="" action="ppaction://noaction">
              <a:snd r:embed="rId4" name="vous couvrez lhistoire.wav"/>
            </a:hlinkClick>
            <a:extLst>
              <a:ext uri="{FF2B5EF4-FFF2-40B4-BE49-F238E27FC236}">
                <a16:creationId xmlns:a16="http://schemas.microsoft.com/office/drawing/2014/main" id="{CC955C70-ADCB-8DF9-5A0B-87D8EB43075F}"/>
              </a:ext>
            </a:extLst>
          </p:cNvPr>
          <p:cNvSpPr/>
          <p:nvPr/>
        </p:nvSpPr>
        <p:spPr>
          <a:xfrm>
            <a:off x="104995" y="2985764"/>
            <a:ext cx="519782" cy="519782"/>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a:ea typeface="+mn-ea"/>
                <a:cs typeface="+mn-cs"/>
              </a:rPr>
              <a:t>2</a:t>
            </a:r>
          </a:p>
        </p:txBody>
      </p:sp>
      <p:sp>
        <p:nvSpPr>
          <p:cNvPr id="42" name="Rectangle: Rounded Corners 41">
            <a:hlinkClick r:id="" action="ppaction://noaction">
              <a:snd r:embed="rId5" name="vous decouvrez les histoires uniques.wav"/>
            </a:hlinkClick>
            <a:extLst>
              <a:ext uri="{FF2B5EF4-FFF2-40B4-BE49-F238E27FC236}">
                <a16:creationId xmlns:a16="http://schemas.microsoft.com/office/drawing/2014/main" id="{25206092-0DD2-4901-2955-D60430D06671}"/>
              </a:ext>
            </a:extLst>
          </p:cNvPr>
          <p:cNvSpPr/>
          <p:nvPr/>
        </p:nvSpPr>
        <p:spPr>
          <a:xfrm>
            <a:off x="104995" y="4935626"/>
            <a:ext cx="519782" cy="519782"/>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a:ea typeface="+mn-ea"/>
                <a:cs typeface="+mn-cs"/>
              </a:rPr>
              <a:t>3</a:t>
            </a:r>
          </a:p>
        </p:txBody>
      </p:sp>
      <p:pic>
        <p:nvPicPr>
          <p:cNvPr id="50" name="Picture 49" descr="Icon&#10;&#10;Description automatically generated">
            <a:extLst>
              <a:ext uri="{FF2B5EF4-FFF2-40B4-BE49-F238E27FC236}">
                <a16:creationId xmlns:a16="http://schemas.microsoft.com/office/drawing/2014/main" id="{15C752D9-B84A-F0DD-1420-CC7B504BFE3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62662" y="1396216"/>
            <a:ext cx="795035" cy="993554"/>
          </a:xfrm>
          <a:prstGeom prst="rect">
            <a:avLst/>
          </a:prstGeom>
        </p:spPr>
      </p:pic>
      <p:pic>
        <p:nvPicPr>
          <p:cNvPr id="68" name="Picture 67" descr="A picture containing text, clipart&#10;&#10;Description automatically generated">
            <a:extLst>
              <a:ext uri="{FF2B5EF4-FFF2-40B4-BE49-F238E27FC236}">
                <a16:creationId xmlns:a16="http://schemas.microsoft.com/office/drawing/2014/main" id="{79C0E99F-8BFB-B802-D32C-A740120B62C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3819415" y="1976491"/>
            <a:ext cx="955803" cy="618549"/>
          </a:xfrm>
          <a:prstGeom prst="rect">
            <a:avLst/>
          </a:prstGeom>
        </p:spPr>
      </p:pic>
      <p:pic>
        <p:nvPicPr>
          <p:cNvPr id="69" name="Picture 68" descr="A picture containing text, clipart&#10;&#10;Description automatically generated">
            <a:extLst>
              <a:ext uri="{FF2B5EF4-FFF2-40B4-BE49-F238E27FC236}">
                <a16:creationId xmlns:a16="http://schemas.microsoft.com/office/drawing/2014/main" id="{121035C3-AAFB-5D1F-94E0-2359F62749F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060" r="74713"/>
          <a:stretch/>
        </p:blipFill>
        <p:spPr>
          <a:xfrm>
            <a:off x="631701" y="1976491"/>
            <a:ext cx="370258" cy="630822"/>
          </a:xfrm>
          <a:prstGeom prst="rect">
            <a:avLst/>
          </a:prstGeom>
        </p:spPr>
      </p:pic>
      <p:pic>
        <p:nvPicPr>
          <p:cNvPr id="70" name="Picture 69" descr="A picture containing text, clipart&#10;&#10;Description automatically generated">
            <a:extLst>
              <a:ext uri="{FF2B5EF4-FFF2-40B4-BE49-F238E27FC236}">
                <a16:creationId xmlns:a16="http://schemas.microsoft.com/office/drawing/2014/main" id="{8D581156-CBB8-79B9-31F8-04BF805D800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3819415" y="3818146"/>
            <a:ext cx="962392" cy="618549"/>
          </a:xfrm>
          <a:prstGeom prst="rect">
            <a:avLst/>
          </a:prstGeom>
        </p:spPr>
      </p:pic>
      <p:pic>
        <p:nvPicPr>
          <p:cNvPr id="71" name="Picture 70" descr="A picture containing text, clipart&#10;&#10;Description automatically generated">
            <a:extLst>
              <a:ext uri="{FF2B5EF4-FFF2-40B4-BE49-F238E27FC236}">
                <a16:creationId xmlns:a16="http://schemas.microsoft.com/office/drawing/2014/main" id="{AB75A42C-857E-33E7-459C-696D335FC73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060" r="74713"/>
          <a:stretch/>
        </p:blipFill>
        <p:spPr>
          <a:xfrm>
            <a:off x="631701" y="3818146"/>
            <a:ext cx="370258" cy="630822"/>
          </a:xfrm>
          <a:prstGeom prst="rect">
            <a:avLst/>
          </a:prstGeom>
        </p:spPr>
      </p:pic>
      <p:pic>
        <p:nvPicPr>
          <p:cNvPr id="73" name="Picture 72" descr="Logo, icon&#10;&#10;Description automatically generated">
            <a:extLst>
              <a:ext uri="{FF2B5EF4-FFF2-40B4-BE49-F238E27FC236}">
                <a16:creationId xmlns:a16="http://schemas.microsoft.com/office/drawing/2014/main" id="{1DD91BF8-2630-78AD-1DA4-2B935F2D606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64597" y="3149847"/>
            <a:ext cx="1219031" cy="1221894"/>
          </a:xfrm>
          <a:prstGeom prst="rect">
            <a:avLst/>
          </a:prstGeom>
        </p:spPr>
      </p:pic>
      <p:pic>
        <p:nvPicPr>
          <p:cNvPr id="74" name="Picture 73" descr="Shape&#10;&#10;Description automatically generated">
            <a:extLst>
              <a:ext uri="{FF2B5EF4-FFF2-40B4-BE49-F238E27FC236}">
                <a16:creationId xmlns:a16="http://schemas.microsoft.com/office/drawing/2014/main" id="{CFFC94F1-C2D2-705D-E276-545CF70F75A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0381306">
            <a:off x="3019374" y="1890675"/>
            <a:ext cx="632770" cy="474084"/>
          </a:xfrm>
          <a:prstGeom prst="rect">
            <a:avLst/>
          </a:prstGeom>
        </p:spPr>
      </p:pic>
      <p:pic>
        <p:nvPicPr>
          <p:cNvPr id="75" name="Picture 74" descr="Shape&#10;&#10;Description automatically generated">
            <a:extLst>
              <a:ext uri="{FF2B5EF4-FFF2-40B4-BE49-F238E27FC236}">
                <a16:creationId xmlns:a16="http://schemas.microsoft.com/office/drawing/2014/main" id="{45709505-36B4-87DA-5864-8F3E5FB3D64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0381306">
            <a:off x="10048561" y="3833204"/>
            <a:ext cx="632770" cy="474084"/>
          </a:xfrm>
          <a:prstGeom prst="rect">
            <a:avLst/>
          </a:prstGeom>
        </p:spPr>
      </p:pic>
      <p:pic>
        <p:nvPicPr>
          <p:cNvPr id="83" name="Picture 82" descr="A picture containing text, clipart&#10;&#10;Description automatically generated">
            <a:extLst>
              <a:ext uri="{FF2B5EF4-FFF2-40B4-BE49-F238E27FC236}">
                <a16:creationId xmlns:a16="http://schemas.microsoft.com/office/drawing/2014/main" id="{C9C30E90-9478-4B92-D34F-91508B8A1B6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3819415" y="5747930"/>
            <a:ext cx="962392" cy="618549"/>
          </a:xfrm>
          <a:prstGeom prst="rect">
            <a:avLst/>
          </a:prstGeom>
        </p:spPr>
      </p:pic>
      <p:pic>
        <p:nvPicPr>
          <p:cNvPr id="84" name="Picture 83" descr="A picture containing text, clipart&#10;&#10;Description automatically generated">
            <a:extLst>
              <a:ext uri="{FF2B5EF4-FFF2-40B4-BE49-F238E27FC236}">
                <a16:creationId xmlns:a16="http://schemas.microsoft.com/office/drawing/2014/main" id="{7EF87CBB-30E1-C20E-AC2F-0EF07B05E06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060" r="74713"/>
          <a:stretch/>
        </p:blipFill>
        <p:spPr>
          <a:xfrm>
            <a:off x="631701" y="5747930"/>
            <a:ext cx="370258" cy="630822"/>
          </a:xfrm>
          <a:prstGeom prst="rect">
            <a:avLst/>
          </a:prstGeom>
        </p:spPr>
      </p:pic>
      <p:pic>
        <p:nvPicPr>
          <p:cNvPr id="87" name="Picture 86" descr="Shape&#10;&#10;Description automatically generated">
            <a:extLst>
              <a:ext uri="{FF2B5EF4-FFF2-40B4-BE49-F238E27FC236}">
                <a16:creationId xmlns:a16="http://schemas.microsoft.com/office/drawing/2014/main" id="{C6210A82-9685-364D-307E-C2CC2813003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0381306">
            <a:off x="10005072" y="5685069"/>
            <a:ext cx="632770" cy="474084"/>
          </a:xfrm>
          <a:prstGeom prst="rect">
            <a:avLst/>
          </a:prstGeom>
        </p:spPr>
      </p:pic>
      <p:pic>
        <p:nvPicPr>
          <p:cNvPr id="88" name="Picture 87" descr="A picture containing person, toy, doll, dark&#10;&#10;Description automatically generated">
            <a:extLst>
              <a:ext uri="{FF2B5EF4-FFF2-40B4-BE49-F238E27FC236}">
                <a16:creationId xmlns:a16="http://schemas.microsoft.com/office/drawing/2014/main" id="{3BE62CAB-8358-4156-BB75-3B002741D9A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89762" y="4960742"/>
            <a:ext cx="1128497" cy="1128497"/>
          </a:xfrm>
          <a:prstGeom prst="rect">
            <a:avLst/>
          </a:prstGeom>
        </p:spPr>
      </p:pic>
      <p:sp>
        <p:nvSpPr>
          <p:cNvPr id="90" name="Rectangle 89">
            <a:extLst>
              <a:ext uri="{FF2B5EF4-FFF2-40B4-BE49-F238E27FC236}">
                <a16:creationId xmlns:a16="http://schemas.microsoft.com/office/drawing/2014/main" id="{2EFD80B1-5280-3EF6-AD3E-979A13F0B1AC}"/>
              </a:ext>
            </a:extLst>
          </p:cNvPr>
          <p:cNvSpPr/>
          <p:nvPr/>
        </p:nvSpPr>
        <p:spPr>
          <a:xfrm>
            <a:off x="859113" y="838560"/>
            <a:ext cx="9745921" cy="4117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1" name="Rectangle 90">
            <a:extLst>
              <a:ext uri="{FF2B5EF4-FFF2-40B4-BE49-F238E27FC236}">
                <a16:creationId xmlns:a16="http://schemas.microsoft.com/office/drawing/2014/main" id="{030F9025-3D3A-5B1F-77FB-4D96B0D3D5F2}"/>
              </a:ext>
            </a:extLst>
          </p:cNvPr>
          <p:cNvSpPr/>
          <p:nvPr/>
        </p:nvSpPr>
        <p:spPr>
          <a:xfrm>
            <a:off x="813953" y="2777627"/>
            <a:ext cx="9443040" cy="4117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4" name="Rectangle 93">
            <a:extLst>
              <a:ext uri="{FF2B5EF4-FFF2-40B4-BE49-F238E27FC236}">
                <a16:creationId xmlns:a16="http://schemas.microsoft.com/office/drawing/2014/main" id="{76E31453-817A-D838-3856-4F33ED6F8C04}"/>
              </a:ext>
            </a:extLst>
          </p:cNvPr>
          <p:cNvSpPr/>
          <p:nvPr/>
        </p:nvSpPr>
        <p:spPr>
          <a:xfrm>
            <a:off x="765236" y="4686653"/>
            <a:ext cx="8793600" cy="4117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extBox 1">
            <a:extLst>
              <a:ext uri="{FF2B5EF4-FFF2-40B4-BE49-F238E27FC236}">
                <a16:creationId xmlns:a16="http://schemas.microsoft.com/office/drawing/2014/main" id="{2D077AF7-303A-985D-3E70-8B098BC409FC}"/>
              </a:ext>
            </a:extLst>
          </p:cNvPr>
          <p:cNvSpPr txBox="1"/>
          <p:nvPr/>
        </p:nvSpPr>
        <p:spPr>
          <a:xfrm>
            <a:off x="7239000" y="158687"/>
            <a:ext cx="2415790" cy="707886"/>
          </a:xfrm>
          <a:prstGeom prst="rect">
            <a:avLst/>
          </a:prstGeom>
          <a:noFill/>
        </p:spPr>
        <p:txBody>
          <a:bodyPr wrap="square">
            <a:spAutoFit/>
          </a:bodyPr>
          <a:lstStyle/>
          <a:p>
            <a:pPr algn="ctr"/>
            <a:r>
              <a:rPr lang="fr-FR" sz="2000" dirty="0">
                <a:solidFill>
                  <a:srgbClr val="0055A5"/>
                </a:solidFill>
              </a:rPr>
              <a:t>Écoute et choisis la bonne réponse</a:t>
            </a:r>
            <a:endParaRPr lang="fr-FR" sz="2000" dirty="0"/>
          </a:p>
        </p:txBody>
      </p:sp>
    </p:spTree>
    <p:extLst>
      <p:ext uri="{BB962C8B-B14F-4D97-AF65-F5344CB8AC3E}">
        <p14:creationId xmlns:p14="http://schemas.microsoft.com/office/powerpoint/2010/main" val="3826413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childTnLst>
                                </p:cTn>
                              </p:par>
                            </p:childTnLst>
                          </p:cTn>
                        </p:par>
                        <p:par>
                          <p:cTn id="7" fill="hold">
                            <p:stCondLst>
                              <p:cond delay="0"/>
                            </p:stCondLst>
                            <p:childTnLst>
                              <p:par>
                                <p:cTn id="8" presetID="1" presetClass="exit" presetSubtype="0" fill="hold" grpId="0" nodeType="afterEffect">
                                  <p:stCondLst>
                                    <p:cond delay="0"/>
                                  </p:stCondLst>
                                  <p:childTnLst>
                                    <p:set>
                                      <p:cBhvr>
                                        <p:cTn id="9" dur="1" fill="hold">
                                          <p:stCondLst>
                                            <p:cond delay="0"/>
                                          </p:stCondLst>
                                        </p:cTn>
                                        <p:tgtEl>
                                          <p:spTgt spid="90"/>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75"/>
                                        </p:tgtEl>
                                        <p:attrNameLst>
                                          <p:attrName>style.visibility</p:attrName>
                                        </p:attrNameLst>
                                      </p:cBhvr>
                                      <p:to>
                                        <p:strVal val="visible"/>
                                      </p:to>
                                    </p:set>
                                  </p:childTnLst>
                                </p:cTn>
                              </p:par>
                            </p:childTnLst>
                          </p:cTn>
                        </p:par>
                        <p:par>
                          <p:cTn id="14" fill="hold">
                            <p:stCondLst>
                              <p:cond delay="0"/>
                            </p:stCondLst>
                            <p:childTnLst>
                              <p:par>
                                <p:cTn id="15" presetID="1" presetClass="exit" presetSubtype="0" fill="hold" grpId="0" nodeType="afterEffect">
                                  <p:stCondLst>
                                    <p:cond delay="0"/>
                                  </p:stCondLst>
                                  <p:childTnLst>
                                    <p:set>
                                      <p:cBhvr>
                                        <p:cTn id="16" dur="1" fill="hold">
                                          <p:stCondLst>
                                            <p:cond delay="0"/>
                                          </p:stCondLst>
                                        </p:cTn>
                                        <p:tgtEl>
                                          <p:spTgt spid="91"/>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7"/>
                                        </p:tgtEl>
                                        <p:attrNameLst>
                                          <p:attrName>style.visibility</p:attrName>
                                        </p:attrNameLst>
                                      </p:cBhvr>
                                      <p:to>
                                        <p:strVal val="visible"/>
                                      </p:to>
                                    </p:set>
                                  </p:childTnLst>
                                </p:cTn>
                              </p:par>
                            </p:childTnLst>
                          </p:cTn>
                        </p:par>
                        <p:par>
                          <p:cTn id="21" fill="hold">
                            <p:stCondLst>
                              <p:cond delay="0"/>
                            </p:stCondLst>
                            <p:childTnLst>
                              <p:par>
                                <p:cTn id="22" presetID="1" presetClass="exit" presetSubtype="0" fill="hold" grpId="0" nodeType="afterEffect">
                                  <p:stCondLst>
                                    <p:cond delay="0"/>
                                  </p:stCondLst>
                                  <p:childTnLst>
                                    <p:set>
                                      <p:cBhvr>
                                        <p:cTn id="23" dur="1" fill="hold">
                                          <p:stCondLst>
                                            <p:cond delay="0"/>
                                          </p:stCondLst>
                                        </p:cTn>
                                        <p:tgtEl>
                                          <p:spTgt spid="9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91" grpId="0" animBg="1"/>
      <p:bldP spid="9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667F8F-E87F-5201-CAA9-4411B0605F22}"/>
              </a:ext>
            </a:extLst>
          </p:cNvPr>
          <p:cNvSpPr>
            <a:spLocks noGrp="1"/>
          </p:cNvSpPr>
          <p:nvPr>
            <p:ph type="title"/>
          </p:nvPr>
        </p:nvSpPr>
        <p:spPr>
          <a:xfrm>
            <a:off x="-1" y="213557"/>
            <a:ext cx="7249888" cy="647577"/>
          </a:xfrm>
        </p:spPr>
        <p:txBody>
          <a:bodyPr>
            <a:normAutofit/>
          </a:bodyPr>
          <a:lstStyle/>
          <a:p>
            <a:r>
              <a:rPr lang="fr-FR" dirty="0"/>
              <a:t>Des personnes ou des objets ?</a:t>
            </a:r>
          </a:p>
        </p:txBody>
      </p:sp>
      <p:sp>
        <p:nvSpPr>
          <p:cNvPr id="6" name="Rounded Rectangle 46">
            <a:extLst>
              <a:ext uri="{FF2B5EF4-FFF2-40B4-BE49-F238E27FC236}">
                <a16:creationId xmlns:a16="http://schemas.microsoft.com/office/drawing/2014/main" id="{967130CB-9A89-FA57-9935-99361F961F82}"/>
              </a:ext>
            </a:extLst>
          </p:cNvPr>
          <p:cNvSpPr/>
          <p:nvPr/>
        </p:nvSpPr>
        <p:spPr>
          <a:xfrm>
            <a:off x="9888252" y="251614"/>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écouter</a:t>
            </a:r>
          </a:p>
        </p:txBody>
      </p:sp>
      <p:sp>
        <p:nvSpPr>
          <p:cNvPr id="14" name="TextBox 13">
            <a:extLst>
              <a:ext uri="{FF2B5EF4-FFF2-40B4-BE49-F238E27FC236}">
                <a16:creationId xmlns:a16="http://schemas.microsoft.com/office/drawing/2014/main" id="{8181DF8E-82AC-DF7E-F64A-138109356CE3}"/>
              </a:ext>
            </a:extLst>
          </p:cNvPr>
          <p:cNvSpPr txBox="1"/>
          <p:nvPr/>
        </p:nvSpPr>
        <p:spPr>
          <a:xfrm>
            <a:off x="771840" y="861134"/>
            <a:ext cx="7013259" cy="461665"/>
          </a:xfrm>
          <a:prstGeom prst="rect">
            <a:avLst/>
          </a:prstGeom>
          <a:noFill/>
        </p:spPr>
        <p:txBody>
          <a:bodyPr wrap="square" rtlCol="0">
            <a:spAutoFit/>
          </a:bodyPr>
          <a:lstStyle/>
          <a:p>
            <a:r>
              <a:rPr lang="fr-FR" sz="2400" dirty="0">
                <a:solidFill>
                  <a:srgbClr val="0055A5"/>
                </a:solidFill>
              </a:rPr>
              <a:t>Elles ouvrent la grande porte du musée. </a:t>
            </a:r>
          </a:p>
        </p:txBody>
      </p:sp>
      <p:sp>
        <p:nvSpPr>
          <p:cNvPr id="15" name="Rectangle: Rounded Corners 14">
            <a:extLst>
              <a:ext uri="{FF2B5EF4-FFF2-40B4-BE49-F238E27FC236}">
                <a16:creationId xmlns:a16="http://schemas.microsoft.com/office/drawing/2014/main" id="{BC6BDB02-9434-71BD-1D41-C2E1E97A3836}"/>
              </a:ext>
            </a:extLst>
          </p:cNvPr>
          <p:cNvSpPr/>
          <p:nvPr/>
        </p:nvSpPr>
        <p:spPr>
          <a:xfrm>
            <a:off x="807460" y="1292474"/>
            <a:ext cx="2947540" cy="57622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tour guides</a:t>
            </a:r>
          </a:p>
        </p:txBody>
      </p:sp>
      <p:sp>
        <p:nvSpPr>
          <p:cNvPr id="16" name="Rectangle: Rounded Corners 15">
            <a:extLst>
              <a:ext uri="{FF2B5EF4-FFF2-40B4-BE49-F238E27FC236}">
                <a16:creationId xmlns:a16="http://schemas.microsoft.com/office/drawing/2014/main" id="{942B69AB-ED61-DE81-B2FA-A93C8736D2D9}"/>
              </a:ext>
            </a:extLst>
          </p:cNvPr>
          <p:cNvSpPr/>
          <p:nvPr/>
        </p:nvSpPr>
        <p:spPr>
          <a:xfrm>
            <a:off x="4712352" y="1302066"/>
            <a:ext cx="2947541" cy="57622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some old keys</a:t>
            </a:r>
          </a:p>
        </p:txBody>
      </p:sp>
      <p:sp>
        <p:nvSpPr>
          <p:cNvPr id="17" name="Rectangle: Rounded Corners 16">
            <a:extLst>
              <a:ext uri="{FF2B5EF4-FFF2-40B4-BE49-F238E27FC236}">
                <a16:creationId xmlns:a16="http://schemas.microsoft.com/office/drawing/2014/main" id="{2722E2D1-3FAA-D473-B6F8-5380499E90E9}"/>
              </a:ext>
            </a:extLst>
          </p:cNvPr>
          <p:cNvSpPr/>
          <p:nvPr/>
        </p:nvSpPr>
        <p:spPr>
          <a:xfrm>
            <a:off x="8739789" y="1292474"/>
            <a:ext cx="2947541" cy="576225"/>
          </a:xfrm>
          <a:prstGeom prst="roundRect">
            <a:avLst/>
          </a:prstGeom>
          <a:solidFill>
            <a:srgbClr val="BA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55A5"/>
                </a:solidFill>
              </a:rPr>
              <a:t>could be either</a:t>
            </a:r>
          </a:p>
        </p:txBody>
      </p:sp>
      <p:sp>
        <p:nvSpPr>
          <p:cNvPr id="18" name="TextBox 17">
            <a:extLst>
              <a:ext uri="{FF2B5EF4-FFF2-40B4-BE49-F238E27FC236}">
                <a16:creationId xmlns:a16="http://schemas.microsoft.com/office/drawing/2014/main" id="{115230CA-A5AC-18F7-A77F-C6F97AA6D85E}"/>
              </a:ext>
            </a:extLst>
          </p:cNvPr>
          <p:cNvSpPr txBox="1"/>
          <p:nvPr/>
        </p:nvSpPr>
        <p:spPr>
          <a:xfrm>
            <a:off x="771840" y="1963416"/>
            <a:ext cx="9472804" cy="461665"/>
          </a:xfrm>
          <a:prstGeom prst="rect">
            <a:avLst/>
          </a:prstGeom>
          <a:noFill/>
        </p:spPr>
        <p:txBody>
          <a:bodyPr wrap="square" rtlCol="0">
            <a:spAutoFit/>
          </a:bodyPr>
          <a:lstStyle/>
          <a:p>
            <a:r>
              <a:rPr lang="fr-FR" sz="2400" dirty="0">
                <a:solidFill>
                  <a:srgbClr val="0055A5"/>
                </a:solidFill>
              </a:rPr>
              <a:t>Ils couvrent les batailles et les endroits importants de la guerre. </a:t>
            </a:r>
          </a:p>
        </p:txBody>
      </p:sp>
      <p:sp>
        <p:nvSpPr>
          <p:cNvPr id="19" name="Rectangle: Rounded Corners 18">
            <a:extLst>
              <a:ext uri="{FF2B5EF4-FFF2-40B4-BE49-F238E27FC236}">
                <a16:creationId xmlns:a16="http://schemas.microsoft.com/office/drawing/2014/main" id="{9C058C0E-3B1C-7DF1-D29F-CA6F56C6BA94}"/>
              </a:ext>
            </a:extLst>
          </p:cNvPr>
          <p:cNvSpPr/>
          <p:nvPr/>
        </p:nvSpPr>
        <p:spPr>
          <a:xfrm>
            <a:off x="807460" y="2401164"/>
            <a:ext cx="2947540" cy="57622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journalists</a:t>
            </a:r>
          </a:p>
        </p:txBody>
      </p:sp>
      <p:sp>
        <p:nvSpPr>
          <p:cNvPr id="20" name="Rectangle: Rounded Corners 19">
            <a:extLst>
              <a:ext uri="{FF2B5EF4-FFF2-40B4-BE49-F238E27FC236}">
                <a16:creationId xmlns:a16="http://schemas.microsoft.com/office/drawing/2014/main" id="{2EE2C687-4FEF-76B0-9C74-10BD2700BA72}"/>
              </a:ext>
            </a:extLst>
          </p:cNvPr>
          <p:cNvSpPr/>
          <p:nvPr/>
        </p:nvSpPr>
        <p:spPr>
          <a:xfrm>
            <a:off x="4712352" y="2410756"/>
            <a:ext cx="2947541" cy="57622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coats</a:t>
            </a:r>
          </a:p>
        </p:txBody>
      </p:sp>
      <p:sp>
        <p:nvSpPr>
          <p:cNvPr id="21" name="Rectangle: Rounded Corners 20">
            <a:extLst>
              <a:ext uri="{FF2B5EF4-FFF2-40B4-BE49-F238E27FC236}">
                <a16:creationId xmlns:a16="http://schemas.microsoft.com/office/drawing/2014/main" id="{4CF715E9-AE35-0641-4209-B32173A1DF41}"/>
              </a:ext>
            </a:extLst>
          </p:cNvPr>
          <p:cNvSpPr/>
          <p:nvPr/>
        </p:nvSpPr>
        <p:spPr>
          <a:xfrm>
            <a:off x="8739789" y="2401164"/>
            <a:ext cx="2947541" cy="576225"/>
          </a:xfrm>
          <a:prstGeom prst="roundRect">
            <a:avLst/>
          </a:prstGeom>
          <a:solidFill>
            <a:srgbClr val="BA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55A5"/>
                </a:solidFill>
              </a:rPr>
              <a:t>could be either</a:t>
            </a:r>
          </a:p>
        </p:txBody>
      </p:sp>
      <p:sp>
        <p:nvSpPr>
          <p:cNvPr id="26" name="TextBox 25">
            <a:extLst>
              <a:ext uri="{FF2B5EF4-FFF2-40B4-BE49-F238E27FC236}">
                <a16:creationId xmlns:a16="http://schemas.microsoft.com/office/drawing/2014/main" id="{57DE5C14-C93E-B103-EC19-8B79DAC897C9}"/>
              </a:ext>
            </a:extLst>
          </p:cNvPr>
          <p:cNvSpPr txBox="1"/>
          <p:nvPr/>
        </p:nvSpPr>
        <p:spPr>
          <a:xfrm>
            <a:off x="771840" y="5270261"/>
            <a:ext cx="9615577" cy="461665"/>
          </a:xfrm>
          <a:prstGeom prst="rect">
            <a:avLst/>
          </a:prstGeom>
          <a:noFill/>
        </p:spPr>
        <p:txBody>
          <a:bodyPr wrap="square" rtlCol="0">
            <a:spAutoFit/>
          </a:bodyPr>
          <a:lstStyle/>
          <a:p>
            <a:r>
              <a:rPr lang="fr-FR" sz="2400" dirty="0">
                <a:solidFill>
                  <a:srgbClr val="0055A5"/>
                </a:solidFill>
              </a:rPr>
              <a:t>Elles découvrent l’histoire des pays d’Afrique au musée.</a:t>
            </a:r>
          </a:p>
        </p:txBody>
      </p:sp>
      <p:sp>
        <p:nvSpPr>
          <p:cNvPr id="27" name="Rectangle: Rounded Corners 26">
            <a:extLst>
              <a:ext uri="{FF2B5EF4-FFF2-40B4-BE49-F238E27FC236}">
                <a16:creationId xmlns:a16="http://schemas.microsoft.com/office/drawing/2014/main" id="{79D53FFF-F90F-D93A-A2EE-B0FF18FA5F40}"/>
              </a:ext>
            </a:extLst>
          </p:cNvPr>
          <p:cNvSpPr/>
          <p:nvPr/>
        </p:nvSpPr>
        <p:spPr>
          <a:xfrm>
            <a:off x="807460" y="5714226"/>
            <a:ext cx="2947540" cy="57622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children</a:t>
            </a:r>
          </a:p>
        </p:txBody>
      </p:sp>
      <p:sp>
        <p:nvSpPr>
          <p:cNvPr id="28" name="Rectangle: Rounded Corners 27">
            <a:extLst>
              <a:ext uri="{FF2B5EF4-FFF2-40B4-BE49-F238E27FC236}">
                <a16:creationId xmlns:a16="http://schemas.microsoft.com/office/drawing/2014/main" id="{9DA3ECE9-7C9F-AB8B-F3C2-A7202F0283A3}"/>
              </a:ext>
            </a:extLst>
          </p:cNvPr>
          <p:cNvSpPr/>
          <p:nvPr/>
        </p:nvSpPr>
        <p:spPr>
          <a:xfrm>
            <a:off x="4712352" y="5723818"/>
            <a:ext cx="2947541" cy="57622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maps</a:t>
            </a:r>
          </a:p>
        </p:txBody>
      </p:sp>
      <p:sp>
        <p:nvSpPr>
          <p:cNvPr id="29" name="Rectangle: Rounded Corners 28">
            <a:extLst>
              <a:ext uri="{FF2B5EF4-FFF2-40B4-BE49-F238E27FC236}">
                <a16:creationId xmlns:a16="http://schemas.microsoft.com/office/drawing/2014/main" id="{7B624EC3-A104-478A-2124-AC00DA5633E1}"/>
              </a:ext>
            </a:extLst>
          </p:cNvPr>
          <p:cNvSpPr/>
          <p:nvPr/>
        </p:nvSpPr>
        <p:spPr>
          <a:xfrm>
            <a:off x="8739789" y="5714226"/>
            <a:ext cx="2947541" cy="576225"/>
          </a:xfrm>
          <a:prstGeom prst="roundRect">
            <a:avLst/>
          </a:prstGeom>
          <a:solidFill>
            <a:srgbClr val="BA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55A5"/>
                </a:solidFill>
              </a:rPr>
              <a:t>could be either</a:t>
            </a:r>
          </a:p>
        </p:txBody>
      </p:sp>
      <p:sp>
        <p:nvSpPr>
          <p:cNvPr id="30" name="TextBox 29">
            <a:extLst>
              <a:ext uri="{FF2B5EF4-FFF2-40B4-BE49-F238E27FC236}">
                <a16:creationId xmlns:a16="http://schemas.microsoft.com/office/drawing/2014/main" id="{2A4FCD17-3EE3-B60F-2506-1967765F876E}"/>
              </a:ext>
            </a:extLst>
          </p:cNvPr>
          <p:cNvSpPr txBox="1"/>
          <p:nvPr/>
        </p:nvSpPr>
        <p:spPr>
          <a:xfrm>
            <a:off x="771841" y="3065698"/>
            <a:ext cx="10143166" cy="461665"/>
          </a:xfrm>
          <a:prstGeom prst="rect">
            <a:avLst/>
          </a:prstGeom>
          <a:noFill/>
        </p:spPr>
        <p:txBody>
          <a:bodyPr wrap="square" rtlCol="0">
            <a:spAutoFit/>
          </a:bodyPr>
          <a:lstStyle/>
          <a:p>
            <a:pPr lvl="0">
              <a:defRPr/>
            </a:pPr>
            <a:r>
              <a:rPr lang="fr-FR" sz="2400" dirty="0">
                <a:solidFill>
                  <a:srgbClr val="0055A5"/>
                </a:solidFill>
              </a:rPr>
              <a:t>Ils offrent des symboles forts de la liberté après l’indépendance.</a:t>
            </a:r>
          </a:p>
        </p:txBody>
      </p:sp>
      <p:sp>
        <p:nvSpPr>
          <p:cNvPr id="31" name="Rectangle: Rounded Corners 30">
            <a:extLst>
              <a:ext uri="{FF2B5EF4-FFF2-40B4-BE49-F238E27FC236}">
                <a16:creationId xmlns:a16="http://schemas.microsoft.com/office/drawing/2014/main" id="{64B5CEE4-5165-FE6F-1663-4234027472B4}"/>
              </a:ext>
            </a:extLst>
          </p:cNvPr>
          <p:cNvSpPr/>
          <p:nvPr/>
        </p:nvSpPr>
        <p:spPr>
          <a:xfrm>
            <a:off x="807460" y="3509853"/>
            <a:ext cx="2947540" cy="57622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visitors</a:t>
            </a:r>
          </a:p>
        </p:txBody>
      </p:sp>
      <p:sp>
        <p:nvSpPr>
          <p:cNvPr id="32" name="Rectangle: Rounded Corners 31">
            <a:extLst>
              <a:ext uri="{FF2B5EF4-FFF2-40B4-BE49-F238E27FC236}">
                <a16:creationId xmlns:a16="http://schemas.microsoft.com/office/drawing/2014/main" id="{B1314018-A834-5B2F-BDDE-6E2D9DF7D1C4}"/>
              </a:ext>
            </a:extLst>
          </p:cNvPr>
          <p:cNvSpPr/>
          <p:nvPr/>
        </p:nvSpPr>
        <p:spPr>
          <a:xfrm>
            <a:off x="4712352" y="3519445"/>
            <a:ext cx="2947541" cy="57622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monuments</a:t>
            </a:r>
          </a:p>
        </p:txBody>
      </p:sp>
      <p:sp>
        <p:nvSpPr>
          <p:cNvPr id="33" name="Rectangle: Rounded Corners 32">
            <a:extLst>
              <a:ext uri="{FF2B5EF4-FFF2-40B4-BE49-F238E27FC236}">
                <a16:creationId xmlns:a16="http://schemas.microsoft.com/office/drawing/2014/main" id="{4909D384-F515-D268-262E-C983F499214F}"/>
              </a:ext>
            </a:extLst>
          </p:cNvPr>
          <p:cNvSpPr/>
          <p:nvPr/>
        </p:nvSpPr>
        <p:spPr>
          <a:xfrm>
            <a:off x="8739789" y="3509853"/>
            <a:ext cx="2947541" cy="576225"/>
          </a:xfrm>
          <a:prstGeom prst="roundRect">
            <a:avLst/>
          </a:prstGeom>
          <a:solidFill>
            <a:srgbClr val="BA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55A5"/>
                </a:solidFill>
              </a:rPr>
              <a:t>could be either</a:t>
            </a:r>
          </a:p>
        </p:txBody>
      </p:sp>
      <p:sp>
        <p:nvSpPr>
          <p:cNvPr id="34" name="TextBox 33">
            <a:extLst>
              <a:ext uri="{FF2B5EF4-FFF2-40B4-BE49-F238E27FC236}">
                <a16:creationId xmlns:a16="http://schemas.microsoft.com/office/drawing/2014/main" id="{D0E627E8-70DD-1CBC-93FA-3264477DAB8C}"/>
              </a:ext>
            </a:extLst>
          </p:cNvPr>
          <p:cNvSpPr txBox="1"/>
          <p:nvPr/>
        </p:nvSpPr>
        <p:spPr>
          <a:xfrm>
            <a:off x="771840" y="4167980"/>
            <a:ext cx="8628224" cy="461665"/>
          </a:xfrm>
          <a:prstGeom prst="rect">
            <a:avLst/>
          </a:prstGeom>
          <a:noFill/>
        </p:spPr>
        <p:txBody>
          <a:bodyPr wrap="square" rtlCol="0">
            <a:spAutoFit/>
          </a:bodyPr>
          <a:lstStyle/>
          <a:p>
            <a:pPr>
              <a:defRPr/>
            </a:pPr>
            <a:r>
              <a:rPr lang="fr-FR" sz="2400" dirty="0">
                <a:solidFill>
                  <a:srgbClr val="0055A5"/>
                </a:solidFill>
              </a:rPr>
              <a:t>Ils souffrent à cause de mauvais gouvernements</a:t>
            </a:r>
            <a:r>
              <a:rPr lang="en-GB" sz="2400" dirty="0">
                <a:solidFill>
                  <a:srgbClr val="0055A5"/>
                </a:solidFill>
              </a:rPr>
              <a:t>. </a:t>
            </a:r>
            <a:endParaRPr lang="fr-FR" sz="2400" dirty="0">
              <a:solidFill>
                <a:srgbClr val="0055A5"/>
              </a:solidFill>
            </a:endParaRPr>
          </a:p>
        </p:txBody>
      </p:sp>
      <p:sp>
        <p:nvSpPr>
          <p:cNvPr id="35" name="Rectangle: Rounded Corners 34">
            <a:extLst>
              <a:ext uri="{FF2B5EF4-FFF2-40B4-BE49-F238E27FC236}">
                <a16:creationId xmlns:a16="http://schemas.microsoft.com/office/drawing/2014/main" id="{F8070588-3D24-E609-B399-22AA006B40BF}"/>
              </a:ext>
            </a:extLst>
          </p:cNvPr>
          <p:cNvSpPr/>
          <p:nvPr/>
        </p:nvSpPr>
        <p:spPr>
          <a:xfrm>
            <a:off x="807460" y="4613173"/>
            <a:ext cx="2947540" cy="57622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people</a:t>
            </a:r>
          </a:p>
        </p:txBody>
      </p:sp>
      <p:sp>
        <p:nvSpPr>
          <p:cNvPr id="36" name="Rectangle: Rounded Corners 35">
            <a:extLst>
              <a:ext uri="{FF2B5EF4-FFF2-40B4-BE49-F238E27FC236}">
                <a16:creationId xmlns:a16="http://schemas.microsoft.com/office/drawing/2014/main" id="{1F9C1480-B935-7FFE-7949-F3D6CA63CDBB}"/>
              </a:ext>
            </a:extLst>
          </p:cNvPr>
          <p:cNvSpPr/>
          <p:nvPr/>
        </p:nvSpPr>
        <p:spPr>
          <a:xfrm>
            <a:off x="4712352" y="4622765"/>
            <a:ext cx="2947541" cy="57622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countries</a:t>
            </a:r>
          </a:p>
        </p:txBody>
      </p:sp>
      <p:sp>
        <p:nvSpPr>
          <p:cNvPr id="37" name="Rectangle: Rounded Corners 36">
            <a:extLst>
              <a:ext uri="{FF2B5EF4-FFF2-40B4-BE49-F238E27FC236}">
                <a16:creationId xmlns:a16="http://schemas.microsoft.com/office/drawing/2014/main" id="{2C2812F7-44FB-C354-65AC-FC07B9F3782D}"/>
              </a:ext>
            </a:extLst>
          </p:cNvPr>
          <p:cNvSpPr/>
          <p:nvPr/>
        </p:nvSpPr>
        <p:spPr>
          <a:xfrm>
            <a:off x="8739789" y="4613173"/>
            <a:ext cx="2947541" cy="576225"/>
          </a:xfrm>
          <a:prstGeom prst="roundRect">
            <a:avLst/>
          </a:prstGeom>
          <a:solidFill>
            <a:srgbClr val="BA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55A5"/>
                </a:solidFill>
              </a:rPr>
              <a:t>could be either</a:t>
            </a:r>
          </a:p>
        </p:txBody>
      </p:sp>
      <p:sp>
        <p:nvSpPr>
          <p:cNvPr id="38" name="Rectangle: Rounded Corners 37">
            <a:hlinkClick r:id="" action="ppaction://noaction">
              <a:snd r:embed="rId3" name="slide 14 elles ouvrent la grande porte du musee.wav"/>
            </a:hlinkClick>
            <a:extLst>
              <a:ext uri="{FF2B5EF4-FFF2-40B4-BE49-F238E27FC236}">
                <a16:creationId xmlns:a16="http://schemas.microsoft.com/office/drawing/2014/main" id="{C406D044-3308-AE6E-5DDD-0C27A6253240}"/>
              </a:ext>
            </a:extLst>
          </p:cNvPr>
          <p:cNvSpPr/>
          <p:nvPr/>
        </p:nvSpPr>
        <p:spPr>
          <a:xfrm>
            <a:off x="115385" y="998120"/>
            <a:ext cx="519782" cy="519782"/>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a:ea typeface="+mn-ea"/>
                <a:cs typeface="+mn-cs"/>
              </a:rPr>
              <a:t>1</a:t>
            </a:r>
          </a:p>
        </p:txBody>
      </p:sp>
      <p:sp>
        <p:nvSpPr>
          <p:cNvPr id="39" name="Rectangle: Rounded Corners 38">
            <a:hlinkClick r:id="" action="ppaction://noaction">
              <a:snd r:embed="rId4" name="slide 16 ils couvrent les batailles.wav"/>
            </a:hlinkClick>
            <a:extLst>
              <a:ext uri="{FF2B5EF4-FFF2-40B4-BE49-F238E27FC236}">
                <a16:creationId xmlns:a16="http://schemas.microsoft.com/office/drawing/2014/main" id="{CC955C70-ADCB-8DF9-5A0B-87D8EB43075F}"/>
              </a:ext>
            </a:extLst>
          </p:cNvPr>
          <p:cNvSpPr/>
          <p:nvPr/>
        </p:nvSpPr>
        <p:spPr>
          <a:xfrm>
            <a:off x="115385" y="2111940"/>
            <a:ext cx="519782" cy="519782"/>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a:ea typeface="+mn-ea"/>
                <a:cs typeface="+mn-cs"/>
              </a:rPr>
              <a:t>2</a:t>
            </a:r>
          </a:p>
        </p:txBody>
      </p:sp>
      <p:sp>
        <p:nvSpPr>
          <p:cNvPr id="40" name="Rectangle: Rounded Corners 39">
            <a:hlinkClick r:id="" action="ppaction://noaction">
              <a:snd r:embed="rId5" name="ils offrent des symboles forts.wav"/>
            </a:hlinkClick>
            <a:extLst>
              <a:ext uri="{FF2B5EF4-FFF2-40B4-BE49-F238E27FC236}">
                <a16:creationId xmlns:a16="http://schemas.microsoft.com/office/drawing/2014/main" id="{5041B19C-6B71-4794-8FC8-0FE990599CB9}"/>
              </a:ext>
            </a:extLst>
          </p:cNvPr>
          <p:cNvSpPr/>
          <p:nvPr/>
        </p:nvSpPr>
        <p:spPr>
          <a:xfrm>
            <a:off x="115385" y="3225760"/>
            <a:ext cx="519782" cy="519782"/>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a:ea typeface="+mn-ea"/>
                <a:cs typeface="+mn-cs"/>
              </a:rPr>
              <a:t>3</a:t>
            </a:r>
          </a:p>
        </p:txBody>
      </p:sp>
      <p:sp>
        <p:nvSpPr>
          <p:cNvPr id="41" name="Rectangle: Rounded Corners 40">
            <a:hlinkClick r:id="" action="ppaction://noaction">
              <a:snd r:embed="rId6" name="slide 16 ils souffrent a cause de.wav"/>
            </a:hlinkClick>
            <a:extLst>
              <a:ext uri="{FF2B5EF4-FFF2-40B4-BE49-F238E27FC236}">
                <a16:creationId xmlns:a16="http://schemas.microsoft.com/office/drawing/2014/main" id="{63DD1BBD-0956-34CA-9DDB-9A111563C1D5}"/>
              </a:ext>
            </a:extLst>
          </p:cNvPr>
          <p:cNvSpPr/>
          <p:nvPr/>
        </p:nvSpPr>
        <p:spPr>
          <a:xfrm>
            <a:off x="115385" y="4339580"/>
            <a:ext cx="519782" cy="519782"/>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a:ea typeface="+mn-ea"/>
                <a:cs typeface="+mn-cs"/>
              </a:rPr>
              <a:t>4</a:t>
            </a:r>
          </a:p>
        </p:txBody>
      </p:sp>
      <p:sp>
        <p:nvSpPr>
          <p:cNvPr id="42" name="Rectangle: Rounded Corners 41">
            <a:hlinkClick r:id="" action="ppaction://noaction">
              <a:snd r:embed="rId7" name="slide 14 elles decouvrent lhistoire.wav"/>
            </a:hlinkClick>
            <a:extLst>
              <a:ext uri="{FF2B5EF4-FFF2-40B4-BE49-F238E27FC236}">
                <a16:creationId xmlns:a16="http://schemas.microsoft.com/office/drawing/2014/main" id="{25206092-0DD2-4901-2955-D60430D06671}"/>
              </a:ext>
            </a:extLst>
          </p:cNvPr>
          <p:cNvSpPr/>
          <p:nvPr/>
        </p:nvSpPr>
        <p:spPr>
          <a:xfrm>
            <a:off x="115385" y="5453400"/>
            <a:ext cx="519782" cy="519782"/>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a:ea typeface="+mn-ea"/>
                <a:cs typeface="+mn-cs"/>
              </a:rPr>
              <a:t>5</a:t>
            </a:r>
          </a:p>
        </p:txBody>
      </p:sp>
      <p:grpSp>
        <p:nvGrpSpPr>
          <p:cNvPr id="65" name="Group 64">
            <a:extLst>
              <a:ext uri="{FF2B5EF4-FFF2-40B4-BE49-F238E27FC236}">
                <a16:creationId xmlns:a16="http://schemas.microsoft.com/office/drawing/2014/main" id="{C6E92CE1-E618-6E81-5987-6681511C49A8}"/>
              </a:ext>
            </a:extLst>
          </p:cNvPr>
          <p:cNvGrpSpPr/>
          <p:nvPr/>
        </p:nvGrpSpPr>
        <p:grpSpPr>
          <a:xfrm>
            <a:off x="3236291" y="5731926"/>
            <a:ext cx="691002" cy="550614"/>
            <a:chOff x="9803900" y="5314221"/>
            <a:chExt cx="1081023" cy="861396"/>
          </a:xfrm>
        </p:grpSpPr>
        <p:pic>
          <p:nvPicPr>
            <p:cNvPr id="46" name="Picture 45" descr="Icon&#10;&#10;Description automatically generated with medium confidence">
              <a:extLst>
                <a:ext uri="{FF2B5EF4-FFF2-40B4-BE49-F238E27FC236}">
                  <a16:creationId xmlns:a16="http://schemas.microsoft.com/office/drawing/2014/main" id="{A24069C1-B1CD-763D-EE10-7319884F4D6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77763" y="5314221"/>
              <a:ext cx="607160" cy="831192"/>
            </a:xfrm>
            <a:prstGeom prst="rect">
              <a:avLst/>
            </a:prstGeom>
          </p:spPr>
        </p:pic>
        <p:pic>
          <p:nvPicPr>
            <p:cNvPr id="48" name="Picture 47" descr="A picture containing vector graphics&#10;&#10;Description automatically generated">
              <a:extLst>
                <a:ext uri="{FF2B5EF4-FFF2-40B4-BE49-F238E27FC236}">
                  <a16:creationId xmlns:a16="http://schemas.microsoft.com/office/drawing/2014/main" id="{E573BBD6-0AFE-4642-235D-95CF4B02278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803900" y="5344425"/>
              <a:ext cx="463649" cy="831192"/>
            </a:xfrm>
            <a:prstGeom prst="rect">
              <a:avLst/>
            </a:prstGeom>
          </p:spPr>
        </p:pic>
      </p:grpSp>
      <p:pic>
        <p:nvPicPr>
          <p:cNvPr id="50" name="Picture 49" descr="Icon&#10;&#10;Description automatically generated">
            <a:extLst>
              <a:ext uri="{FF2B5EF4-FFF2-40B4-BE49-F238E27FC236}">
                <a16:creationId xmlns:a16="http://schemas.microsoft.com/office/drawing/2014/main" id="{15C752D9-B84A-F0DD-1420-CC7B504BFE3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288290" y="1299933"/>
            <a:ext cx="418381" cy="661145"/>
          </a:xfrm>
          <a:prstGeom prst="rect">
            <a:avLst/>
          </a:prstGeom>
        </p:spPr>
      </p:pic>
      <p:pic>
        <p:nvPicPr>
          <p:cNvPr id="52" name="Picture 51" descr="A group of children posing for a photo&#10;&#10;Description automatically generated with medium confidence">
            <a:extLst>
              <a:ext uri="{FF2B5EF4-FFF2-40B4-BE49-F238E27FC236}">
                <a16:creationId xmlns:a16="http://schemas.microsoft.com/office/drawing/2014/main" id="{4A31CCA5-16EB-944F-1D39-F5442578DE3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48799" r="-1" b="9557"/>
          <a:stretch/>
        </p:blipFill>
        <p:spPr>
          <a:xfrm>
            <a:off x="3169933" y="3343473"/>
            <a:ext cx="676090" cy="844055"/>
          </a:xfrm>
          <a:prstGeom prst="rect">
            <a:avLst/>
          </a:prstGeom>
        </p:spPr>
      </p:pic>
      <p:pic>
        <p:nvPicPr>
          <p:cNvPr id="56" name="Picture 55" descr="A picture containing text, sky, outdoor, column&#10;&#10;Description automatically generated">
            <a:extLst>
              <a:ext uri="{FF2B5EF4-FFF2-40B4-BE49-F238E27FC236}">
                <a16:creationId xmlns:a16="http://schemas.microsoft.com/office/drawing/2014/main" id="{1C46B05F-AEAD-A2F9-F02B-67A29FD6FA31}"/>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1727" r="14925"/>
          <a:stretch/>
        </p:blipFill>
        <p:spPr>
          <a:xfrm>
            <a:off x="7315594" y="3453636"/>
            <a:ext cx="526345" cy="649609"/>
          </a:xfrm>
          <a:prstGeom prst="rect">
            <a:avLst/>
          </a:prstGeom>
        </p:spPr>
      </p:pic>
      <p:pic>
        <p:nvPicPr>
          <p:cNvPr id="58" name="Picture 57" descr="A picture containing text, vector graphics, clipart&#10;&#10;Description automatically generated">
            <a:extLst>
              <a:ext uri="{FF2B5EF4-FFF2-40B4-BE49-F238E27FC236}">
                <a16:creationId xmlns:a16="http://schemas.microsoft.com/office/drawing/2014/main" id="{1F68444D-B873-C48C-EC86-0BB7804A21D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429555" y="2386061"/>
            <a:ext cx="386787" cy="646329"/>
          </a:xfrm>
          <a:prstGeom prst="rect">
            <a:avLst/>
          </a:prstGeom>
        </p:spPr>
      </p:pic>
      <p:pic>
        <p:nvPicPr>
          <p:cNvPr id="60" name="Picture 59" descr="A picture containing clothing, coat&#10;&#10;Description automatically generated">
            <a:extLst>
              <a:ext uri="{FF2B5EF4-FFF2-40B4-BE49-F238E27FC236}">
                <a16:creationId xmlns:a16="http://schemas.microsoft.com/office/drawing/2014/main" id="{4330A9B5-DE3C-ECB0-1EDC-E289A06A62A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205944" y="2351034"/>
            <a:ext cx="622664" cy="693655"/>
          </a:xfrm>
          <a:prstGeom prst="rect">
            <a:avLst/>
          </a:prstGeom>
        </p:spPr>
      </p:pic>
      <p:pic>
        <p:nvPicPr>
          <p:cNvPr id="62" name="Picture 61" descr="Shape&#10;&#10;Description automatically generated with low confidence">
            <a:extLst>
              <a:ext uri="{FF2B5EF4-FFF2-40B4-BE49-F238E27FC236}">
                <a16:creationId xmlns:a16="http://schemas.microsoft.com/office/drawing/2014/main" id="{BFDB35DA-271D-BCEC-A234-EAD31DFE27FC}"/>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262840" y="4628273"/>
            <a:ext cx="514660" cy="594708"/>
          </a:xfrm>
          <a:prstGeom prst="rect">
            <a:avLst/>
          </a:prstGeom>
        </p:spPr>
      </p:pic>
      <p:pic>
        <p:nvPicPr>
          <p:cNvPr id="64" name="Picture 63" descr="Map&#10;&#10;Description automatically generated">
            <a:extLst>
              <a:ext uri="{FF2B5EF4-FFF2-40B4-BE49-F238E27FC236}">
                <a16:creationId xmlns:a16="http://schemas.microsoft.com/office/drawing/2014/main" id="{5D3CA20C-738D-51B6-A976-EE3DBBA01EB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164561" y="5709428"/>
            <a:ext cx="620538" cy="633404"/>
          </a:xfrm>
          <a:prstGeom prst="rect">
            <a:avLst/>
          </a:prstGeom>
        </p:spPr>
      </p:pic>
      <p:pic>
        <p:nvPicPr>
          <p:cNvPr id="67" name="Picture 66" descr="Map&#10;&#10;Description automatically generated">
            <a:extLst>
              <a:ext uri="{FF2B5EF4-FFF2-40B4-BE49-F238E27FC236}">
                <a16:creationId xmlns:a16="http://schemas.microsoft.com/office/drawing/2014/main" id="{2057B138-F060-247B-F69E-394DC1330FA6}"/>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049165" y="4627292"/>
            <a:ext cx="1004902" cy="547986"/>
          </a:xfrm>
          <a:prstGeom prst="rect">
            <a:avLst/>
          </a:prstGeom>
        </p:spPr>
      </p:pic>
      <p:pic>
        <p:nvPicPr>
          <p:cNvPr id="2" name="Picture 1" descr="Shape&#10;&#10;Description automatically generated">
            <a:extLst>
              <a:ext uri="{FF2B5EF4-FFF2-40B4-BE49-F238E27FC236}">
                <a16:creationId xmlns:a16="http://schemas.microsoft.com/office/drawing/2014/main" id="{293EAADF-435D-7F21-8970-FEB1A3FFCDEF}"/>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20381306">
            <a:off x="11594887" y="1395019"/>
            <a:ext cx="632770" cy="474084"/>
          </a:xfrm>
          <a:prstGeom prst="rect">
            <a:avLst/>
          </a:prstGeom>
        </p:spPr>
      </p:pic>
      <p:pic>
        <p:nvPicPr>
          <p:cNvPr id="4" name="Picture 3" descr="Shape&#10;&#10;Description automatically generated">
            <a:extLst>
              <a:ext uri="{FF2B5EF4-FFF2-40B4-BE49-F238E27FC236}">
                <a16:creationId xmlns:a16="http://schemas.microsoft.com/office/drawing/2014/main" id="{0F179493-5FFD-E891-E986-3892A4145DE2}"/>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20381306">
            <a:off x="3920828" y="2503810"/>
            <a:ext cx="632770" cy="474084"/>
          </a:xfrm>
          <a:prstGeom prst="rect">
            <a:avLst/>
          </a:prstGeom>
        </p:spPr>
      </p:pic>
      <p:pic>
        <p:nvPicPr>
          <p:cNvPr id="5" name="Picture 4" descr="Shape&#10;&#10;Description automatically generated">
            <a:extLst>
              <a:ext uri="{FF2B5EF4-FFF2-40B4-BE49-F238E27FC236}">
                <a16:creationId xmlns:a16="http://schemas.microsoft.com/office/drawing/2014/main" id="{A32DDDFA-99C2-84E0-F6B1-BF11DB147877}"/>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20381306">
            <a:off x="7932297" y="3611520"/>
            <a:ext cx="632770" cy="474084"/>
          </a:xfrm>
          <a:prstGeom prst="rect">
            <a:avLst/>
          </a:prstGeom>
        </p:spPr>
      </p:pic>
      <p:pic>
        <p:nvPicPr>
          <p:cNvPr id="7" name="Picture 6" descr="Shape&#10;&#10;Description automatically generated">
            <a:extLst>
              <a:ext uri="{FF2B5EF4-FFF2-40B4-BE49-F238E27FC236}">
                <a16:creationId xmlns:a16="http://schemas.microsoft.com/office/drawing/2014/main" id="{E339B209-94DE-9B6D-02C4-697CB13E1FE0}"/>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20381306">
            <a:off x="11496620" y="4723986"/>
            <a:ext cx="632770" cy="474084"/>
          </a:xfrm>
          <a:prstGeom prst="rect">
            <a:avLst/>
          </a:prstGeom>
        </p:spPr>
      </p:pic>
      <p:pic>
        <p:nvPicPr>
          <p:cNvPr id="8" name="Picture 7" descr="Shape&#10;&#10;Description automatically generated">
            <a:extLst>
              <a:ext uri="{FF2B5EF4-FFF2-40B4-BE49-F238E27FC236}">
                <a16:creationId xmlns:a16="http://schemas.microsoft.com/office/drawing/2014/main" id="{CDA55170-608A-11C1-7C46-932F9468B43A}"/>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20381306">
            <a:off x="3891766" y="5827011"/>
            <a:ext cx="632770" cy="474084"/>
          </a:xfrm>
          <a:prstGeom prst="rect">
            <a:avLst/>
          </a:prstGeom>
        </p:spPr>
      </p:pic>
      <p:sp>
        <p:nvSpPr>
          <p:cNvPr id="9" name="Rectangle 8">
            <a:extLst>
              <a:ext uri="{FF2B5EF4-FFF2-40B4-BE49-F238E27FC236}">
                <a16:creationId xmlns:a16="http://schemas.microsoft.com/office/drawing/2014/main" id="{A5BFF9F7-0BBC-BDF8-3399-BF104A43C6F3}"/>
              </a:ext>
            </a:extLst>
          </p:cNvPr>
          <p:cNvSpPr/>
          <p:nvPr/>
        </p:nvSpPr>
        <p:spPr>
          <a:xfrm>
            <a:off x="771840" y="861134"/>
            <a:ext cx="8628224" cy="4117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a:extLst>
              <a:ext uri="{FF2B5EF4-FFF2-40B4-BE49-F238E27FC236}">
                <a16:creationId xmlns:a16="http://schemas.microsoft.com/office/drawing/2014/main" id="{F621A07A-2404-1EC1-25F1-FFFD14A1EBFE}"/>
              </a:ext>
            </a:extLst>
          </p:cNvPr>
          <p:cNvSpPr/>
          <p:nvPr/>
        </p:nvSpPr>
        <p:spPr>
          <a:xfrm>
            <a:off x="855646" y="1979386"/>
            <a:ext cx="9261748" cy="4117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F46F12F2-3CB2-60DC-9B8C-46A0CAC7A035}"/>
              </a:ext>
            </a:extLst>
          </p:cNvPr>
          <p:cNvSpPr/>
          <p:nvPr/>
        </p:nvSpPr>
        <p:spPr>
          <a:xfrm>
            <a:off x="839112" y="3058252"/>
            <a:ext cx="9472803" cy="4117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a:extLst>
              <a:ext uri="{FF2B5EF4-FFF2-40B4-BE49-F238E27FC236}">
                <a16:creationId xmlns:a16="http://schemas.microsoft.com/office/drawing/2014/main" id="{A45078B9-165D-227B-EA50-B55FA43995A3}"/>
              </a:ext>
            </a:extLst>
          </p:cNvPr>
          <p:cNvSpPr/>
          <p:nvPr/>
        </p:nvSpPr>
        <p:spPr>
          <a:xfrm>
            <a:off x="807460" y="4216948"/>
            <a:ext cx="8628224" cy="4117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2B454F86-5F3A-3258-3B55-DDFCE5980C54}"/>
              </a:ext>
            </a:extLst>
          </p:cNvPr>
          <p:cNvSpPr/>
          <p:nvPr/>
        </p:nvSpPr>
        <p:spPr>
          <a:xfrm>
            <a:off x="807460" y="5295195"/>
            <a:ext cx="8793600" cy="4117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5" name="Picture 24" descr="A group of dolls&#10;&#10;Description automatically generated with low confidence">
            <a:extLst>
              <a:ext uri="{FF2B5EF4-FFF2-40B4-BE49-F238E27FC236}">
                <a16:creationId xmlns:a16="http://schemas.microsoft.com/office/drawing/2014/main" id="{4F53CD61-1990-4DDA-E5E2-6E304AEB584F}"/>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31045" r="33303"/>
          <a:stretch/>
        </p:blipFill>
        <p:spPr>
          <a:xfrm flipH="1">
            <a:off x="3292503" y="1254678"/>
            <a:ext cx="397769" cy="713348"/>
          </a:xfrm>
          <a:prstGeom prst="rect">
            <a:avLst/>
          </a:prstGeom>
        </p:spPr>
      </p:pic>
      <p:pic>
        <p:nvPicPr>
          <p:cNvPr id="43" name="Picture 42">
            <a:extLst>
              <a:ext uri="{FF2B5EF4-FFF2-40B4-BE49-F238E27FC236}">
                <a16:creationId xmlns:a16="http://schemas.microsoft.com/office/drawing/2014/main" id="{F84CDE9C-3BF8-3849-ACF9-8859F7D7D126}"/>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643556" y="1231261"/>
            <a:ext cx="577066" cy="732928"/>
          </a:xfrm>
          <a:prstGeom prst="rect">
            <a:avLst/>
          </a:prstGeom>
        </p:spPr>
      </p:pic>
      <p:sp>
        <p:nvSpPr>
          <p:cNvPr id="23" name="Rectangle 22">
            <a:extLst>
              <a:ext uri="{FF2B5EF4-FFF2-40B4-BE49-F238E27FC236}">
                <a16:creationId xmlns:a16="http://schemas.microsoft.com/office/drawing/2014/main" id="{C1D47C58-AE38-EC57-4DA3-66B5EFECD039}"/>
              </a:ext>
            </a:extLst>
          </p:cNvPr>
          <p:cNvSpPr/>
          <p:nvPr/>
        </p:nvSpPr>
        <p:spPr>
          <a:xfrm>
            <a:off x="8904514" y="687472"/>
            <a:ext cx="3039338" cy="5231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awaiting small audio edit to number 2</a:t>
            </a:r>
          </a:p>
        </p:txBody>
      </p:sp>
      <p:sp>
        <p:nvSpPr>
          <p:cNvPr id="54" name="TextBox 53">
            <a:extLst>
              <a:ext uri="{FF2B5EF4-FFF2-40B4-BE49-F238E27FC236}">
                <a16:creationId xmlns:a16="http://schemas.microsoft.com/office/drawing/2014/main" id="{2D077AF7-303A-985D-3E70-8B098BC409FC}"/>
              </a:ext>
            </a:extLst>
          </p:cNvPr>
          <p:cNvSpPr txBox="1"/>
          <p:nvPr/>
        </p:nvSpPr>
        <p:spPr>
          <a:xfrm>
            <a:off x="7239000" y="158687"/>
            <a:ext cx="2415790" cy="707886"/>
          </a:xfrm>
          <a:prstGeom prst="rect">
            <a:avLst/>
          </a:prstGeom>
          <a:noFill/>
        </p:spPr>
        <p:txBody>
          <a:bodyPr wrap="square">
            <a:spAutoFit/>
          </a:bodyPr>
          <a:lstStyle/>
          <a:p>
            <a:pPr algn="ctr"/>
            <a:r>
              <a:rPr lang="fr-FR" sz="2000" dirty="0">
                <a:solidFill>
                  <a:srgbClr val="0055A5"/>
                </a:solidFill>
              </a:rPr>
              <a:t>Écoute et choisis la bonne réponse</a:t>
            </a:r>
            <a:endParaRPr lang="fr-FR" sz="2000" dirty="0"/>
          </a:p>
        </p:txBody>
      </p:sp>
    </p:spTree>
    <p:extLst>
      <p:ext uri="{BB962C8B-B14F-4D97-AF65-F5344CB8AC3E}">
        <p14:creationId xmlns:p14="http://schemas.microsoft.com/office/powerpoint/2010/main" val="1054938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exit" presetSubtype="0" fill="hold" grpId="0" nodeType="afterEffect">
                                  <p:stCondLst>
                                    <p:cond delay="0"/>
                                  </p:stCondLst>
                                  <p:childTnLst>
                                    <p:set>
                                      <p:cBhvr>
                                        <p:cTn id="9" dur="1" fill="hold">
                                          <p:stCondLst>
                                            <p:cond delay="0"/>
                                          </p:stCondLst>
                                        </p:cTn>
                                        <p:tgtEl>
                                          <p:spTgt spid="9"/>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childTnLst>
                                </p:cTn>
                              </p:par>
                            </p:childTnLst>
                          </p:cTn>
                        </p:par>
                        <p:par>
                          <p:cTn id="14" fill="hold">
                            <p:stCondLst>
                              <p:cond delay="0"/>
                            </p:stCondLst>
                            <p:childTnLst>
                              <p:par>
                                <p:cTn id="15" presetID="1" presetClass="exit" presetSubtype="0" fill="hold" grpId="0" nodeType="afterEffect">
                                  <p:stCondLst>
                                    <p:cond delay="0"/>
                                  </p:stCondLst>
                                  <p:childTnLst>
                                    <p:set>
                                      <p:cBhvr>
                                        <p:cTn id="16" dur="1" fill="hold">
                                          <p:stCondLst>
                                            <p:cond delay="0"/>
                                          </p:stCondLst>
                                        </p:cTn>
                                        <p:tgtEl>
                                          <p:spTgt spid="10"/>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par>
                          <p:cTn id="21" fill="hold">
                            <p:stCondLst>
                              <p:cond delay="0"/>
                            </p:stCondLst>
                            <p:childTnLst>
                              <p:par>
                                <p:cTn id="22" presetID="1" presetClass="exit" presetSubtype="0" fill="hold" grpId="0" nodeType="afterEffect">
                                  <p:stCondLst>
                                    <p:cond delay="0"/>
                                  </p:stCondLst>
                                  <p:childTnLst>
                                    <p:set>
                                      <p:cBhvr>
                                        <p:cTn id="23" dur="1" fill="hold">
                                          <p:stCondLst>
                                            <p:cond delay="0"/>
                                          </p:stCondLst>
                                        </p:cTn>
                                        <p:tgtEl>
                                          <p:spTgt spid="11"/>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childTnLst>
                                </p:cTn>
                              </p:par>
                            </p:childTnLst>
                          </p:cTn>
                        </p:par>
                        <p:par>
                          <p:cTn id="28" fill="hold">
                            <p:stCondLst>
                              <p:cond delay="0"/>
                            </p:stCondLst>
                            <p:childTnLst>
                              <p:par>
                                <p:cTn id="29" presetID="1" presetClass="exit" presetSubtype="0" fill="hold" grpId="0" nodeType="afterEffect">
                                  <p:stCondLst>
                                    <p:cond delay="0"/>
                                  </p:stCondLst>
                                  <p:childTnLst>
                                    <p:set>
                                      <p:cBhvr>
                                        <p:cTn id="30" dur="1" fill="hold">
                                          <p:stCondLst>
                                            <p:cond delay="0"/>
                                          </p:stCondLst>
                                        </p:cTn>
                                        <p:tgtEl>
                                          <p:spTgt spid="1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par>
                          <p:cTn id="35" fill="hold">
                            <p:stCondLst>
                              <p:cond delay="0"/>
                            </p:stCondLst>
                            <p:childTnLst>
                              <p:par>
                                <p:cTn id="36" presetID="1" presetClass="exit" presetSubtype="0" fill="hold" grpId="0" nodeType="afterEffect">
                                  <p:stCondLst>
                                    <p:cond delay="0"/>
                                  </p:stCondLst>
                                  <p:childTnLst>
                                    <p:set>
                                      <p:cBhvr>
                                        <p:cTn id="37"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667F8F-E87F-5201-CAA9-4411B0605F22}"/>
              </a:ext>
            </a:extLst>
          </p:cNvPr>
          <p:cNvSpPr>
            <a:spLocks noGrp="1"/>
          </p:cNvSpPr>
          <p:nvPr>
            <p:ph type="title"/>
          </p:nvPr>
        </p:nvSpPr>
        <p:spPr>
          <a:xfrm>
            <a:off x="-3" y="213557"/>
            <a:ext cx="7239003" cy="647577"/>
          </a:xfrm>
        </p:spPr>
        <p:txBody>
          <a:bodyPr>
            <a:normAutofit/>
          </a:bodyPr>
          <a:lstStyle/>
          <a:p>
            <a:r>
              <a:rPr lang="fr-FR" dirty="0"/>
              <a:t>Une ou plusieurs personnes ?</a:t>
            </a:r>
          </a:p>
        </p:txBody>
      </p:sp>
      <p:sp>
        <p:nvSpPr>
          <p:cNvPr id="6" name="Rounded Rectangle 46">
            <a:extLst>
              <a:ext uri="{FF2B5EF4-FFF2-40B4-BE49-F238E27FC236}">
                <a16:creationId xmlns:a16="http://schemas.microsoft.com/office/drawing/2014/main" id="{967130CB-9A89-FA57-9935-99361F961F82}"/>
              </a:ext>
            </a:extLst>
          </p:cNvPr>
          <p:cNvSpPr/>
          <p:nvPr/>
        </p:nvSpPr>
        <p:spPr>
          <a:xfrm>
            <a:off x="9888252" y="251614"/>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écouter</a:t>
            </a:r>
          </a:p>
        </p:txBody>
      </p:sp>
      <p:sp>
        <p:nvSpPr>
          <p:cNvPr id="14" name="TextBox 13">
            <a:extLst>
              <a:ext uri="{FF2B5EF4-FFF2-40B4-BE49-F238E27FC236}">
                <a16:creationId xmlns:a16="http://schemas.microsoft.com/office/drawing/2014/main" id="{8181DF8E-82AC-DF7E-F64A-138109356CE3}"/>
              </a:ext>
            </a:extLst>
          </p:cNvPr>
          <p:cNvSpPr txBox="1"/>
          <p:nvPr/>
        </p:nvSpPr>
        <p:spPr>
          <a:xfrm>
            <a:off x="771840" y="861134"/>
            <a:ext cx="9947838" cy="461665"/>
          </a:xfrm>
          <a:prstGeom prst="rect">
            <a:avLst/>
          </a:prstGeom>
          <a:noFill/>
        </p:spPr>
        <p:txBody>
          <a:bodyPr wrap="square" rtlCol="0">
            <a:spAutoFit/>
          </a:bodyPr>
          <a:lstStyle/>
          <a:p>
            <a:r>
              <a:rPr lang="fr-FR" sz="2400" dirty="0">
                <a:solidFill>
                  <a:srgbClr val="0055A5"/>
                </a:solidFill>
              </a:rPr>
              <a:t>Vous ouvrez la porte du musée, parce que vous êtes le directeur. </a:t>
            </a:r>
          </a:p>
        </p:txBody>
      </p:sp>
      <p:sp>
        <p:nvSpPr>
          <p:cNvPr id="15" name="Rectangle: Rounded Corners 14">
            <a:extLst>
              <a:ext uri="{FF2B5EF4-FFF2-40B4-BE49-F238E27FC236}">
                <a16:creationId xmlns:a16="http://schemas.microsoft.com/office/drawing/2014/main" id="{BC6BDB02-9434-71BD-1D41-C2E1E97A3836}"/>
              </a:ext>
            </a:extLst>
          </p:cNvPr>
          <p:cNvSpPr/>
          <p:nvPr/>
        </p:nvSpPr>
        <p:spPr>
          <a:xfrm>
            <a:off x="775626" y="1292198"/>
            <a:ext cx="2668559" cy="61854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one person</a:t>
            </a:r>
          </a:p>
        </p:txBody>
      </p:sp>
      <p:sp>
        <p:nvSpPr>
          <p:cNvPr id="16" name="Rectangle: Rounded Corners 15">
            <a:extLst>
              <a:ext uri="{FF2B5EF4-FFF2-40B4-BE49-F238E27FC236}">
                <a16:creationId xmlns:a16="http://schemas.microsoft.com/office/drawing/2014/main" id="{942B69AB-ED61-DE81-B2FA-A93C8736D2D9}"/>
              </a:ext>
            </a:extLst>
          </p:cNvPr>
          <p:cNvSpPr/>
          <p:nvPr/>
        </p:nvSpPr>
        <p:spPr>
          <a:xfrm>
            <a:off x="4562659" y="1308057"/>
            <a:ext cx="2668560" cy="618549"/>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several people</a:t>
            </a:r>
          </a:p>
        </p:txBody>
      </p:sp>
      <p:sp>
        <p:nvSpPr>
          <p:cNvPr id="17" name="Rectangle: Rounded Corners 16">
            <a:extLst>
              <a:ext uri="{FF2B5EF4-FFF2-40B4-BE49-F238E27FC236}">
                <a16:creationId xmlns:a16="http://schemas.microsoft.com/office/drawing/2014/main" id="{2722E2D1-3FAA-D473-B6F8-5380499E90E9}"/>
              </a:ext>
            </a:extLst>
          </p:cNvPr>
          <p:cNvSpPr/>
          <p:nvPr/>
        </p:nvSpPr>
        <p:spPr>
          <a:xfrm>
            <a:off x="8047845" y="1308057"/>
            <a:ext cx="2668560" cy="618549"/>
          </a:xfrm>
          <a:prstGeom prst="roundRect">
            <a:avLst/>
          </a:prstGeom>
          <a:solidFill>
            <a:srgbClr val="BA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55A5"/>
                </a:solidFill>
              </a:rPr>
              <a:t>could be either</a:t>
            </a:r>
          </a:p>
        </p:txBody>
      </p:sp>
      <p:sp>
        <p:nvSpPr>
          <p:cNvPr id="18" name="TextBox 17">
            <a:extLst>
              <a:ext uri="{FF2B5EF4-FFF2-40B4-BE49-F238E27FC236}">
                <a16:creationId xmlns:a16="http://schemas.microsoft.com/office/drawing/2014/main" id="{115230CA-A5AC-18F7-A77F-C6F97AA6D85E}"/>
              </a:ext>
            </a:extLst>
          </p:cNvPr>
          <p:cNvSpPr txBox="1"/>
          <p:nvPr/>
        </p:nvSpPr>
        <p:spPr>
          <a:xfrm>
            <a:off x="771840" y="1963416"/>
            <a:ext cx="9472804" cy="461665"/>
          </a:xfrm>
          <a:prstGeom prst="rect">
            <a:avLst/>
          </a:prstGeom>
          <a:noFill/>
        </p:spPr>
        <p:txBody>
          <a:bodyPr wrap="square" rtlCol="0">
            <a:spAutoFit/>
          </a:bodyPr>
          <a:lstStyle/>
          <a:p>
            <a:r>
              <a:rPr lang="fr-FR" sz="2400" dirty="0">
                <a:solidFill>
                  <a:srgbClr val="0055A5"/>
                </a:solidFill>
              </a:rPr>
              <a:t>Vous couvrez l’histoire de l’Algérie dans les leçons au collège.</a:t>
            </a:r>
          </a:p>
        </p:txBody>
      </p:sp>
      <p:sp>
        <p:nvSpPr>
          <p:cNvPr id="19" name="Rectangle: Rounded Corners 18">
            <a:extLst>
              <a:ext uri="{FF2B5EF4-FFF2-40B4-BE49-F238E27FC236}">
                <a16:creationId xmlns:a16="http://schemas.microsoft.com/office/drawing/2014/main" id="{9C058C0E-3B1C-7DF1-D29F-CA6F56C6BA94}"/>
              </a:ext>
            </a:extLst>
          </p:cNvPr>
          <p:cNvSpPr/>
          <p:nvPr/>
        </p:nvSpPr>
        <p:spPr>
          <a:xfrm>
            <a:off x="775626" y="2400888"/>
            <a:ext cx="2668559" cy="61854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one person</a:t>
            </a:r>
          </a:p>
        </p:txBody>
      </p:sp>
      <p:sp>
        <p:nvSpPr>
          <p:cNvPr id="20" name="Rectangle: Rounded Corners 19">
            <a:extLst>
              <a:ext uri="{FF2B5EF4-FFF2-40B4-BE49-F238E27FC236}">
                <a16:creationId xmlns:a16="http://schemas.microsoft.com/office/drawing/2014/main" id="{2EE2C687-4FEF-76B0-9C74-10BD2700BA72}"/>
              </a:ext>
            </a:extLst>
          </p:cNvPr>
          <p:cNvSpPr/>
          <p:nvPr/>
        </p:nvSpPr>
        <p:spPr>
          <a:xfrm>
            <a:off x="4562659" y="2416747"/>
            <a:ext cx="2668560" cy="618549"/>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several people</a:t>
            </a:r>
          </a:p>
        </p:txBody>
      </p:sp>
      <p:sp>
        <p:nvSpPr>
          <p:cNvPr id="21" name="Rectangle: Rounded Corners 20">
            <a:extLst>
              <a:ext uri="{FF2B5EF4-FFF2-40B4-BE49-F238E27FC236}">
                <a16:creationId xmlns:a16="http://schemas.microsoft.com/office/drawing/2014/main" id="{4CF715E9-AE35-0641-4209-B32173A1DF41}"/>
              </a:ext>
            </a:extLst>
          </p:cNvPr>
          <p:cNvSpPr/>
          <p:nvPr/>
        </p:nvSpPr>
        <p:spPr>
          <a:xfrm>
            <a:off x="8047845" y="2416747"/>
            <a:ext cx="2668560" cy="618549"/>
          </a:xfrm>
          <a:prstGeom prst="roundRect">
            <a:avLst/>
          </a:prstGeom>
          <a:solidFill>
            <a:srgbClr val="BA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55A5"/>
                </a:solidFill>
              </a:rPr>
              <a:t>could be either</a:t>
            </a:r>
          </a:p>
        </p:txBody>
      </p:sp>
      <p:sp>
        <p:nvSpPr>
          <p:cNvPr id="26" name="TextBox 25">
            <a:extLst>
              <a:ext uri="{FF2B5EF4-FFF2-40B4-BE49-F238E27FC236}">
                <a16:creationId xmlns:a16="http://schemas.microsoft.com/office/drawing/2014/main" id="{57DE5C14-C93E-B103-EC19-8B79DAC897C9}"/>
              </a:ext>
            </a:extLst>
          </p:cNvPr>
          <p:cNvSpPr txBox="1"/>
          <p:nvPr/>
        </p:nvSpPr>
        <p:spPr>
          <a:xfrm>
            <a:off x="771840" y="5270261"/>
            <a:ext cx="8453005" cy="461665"/>
          </a:xfrm>
          <a:prstGeom prst="rect">
            <a:avLst/>
          </a:prstGeom>
          <a:noFill/>
        </p:spPr>
        <p:txBody>
          <a:bodyPr wrap="square" rtlCol="0">
            <a:spAutoFit/>
          </a:bodyPr>
          <a:lstStyle/>
          <a:p>
            <a:r>
              <a:rPr lang="fr-FR" sz="2400" dirty="0">
                <a:solidFill>
                  <a:srgbClr val="0055A5"/>
                </a:solidFill>
              </a:rPr>
              <a:t>Vous découvrez l’histoire unique de votre père.</a:t>
            </a:r>
          </a:p>
        </p:txBody>
      </p:sp>
      <p:sp>
        <p:nvSpPr>
          <p:cNvPr id="27" name="Rectangle: Rounded Corners 26">
            <a:extLst>
              <a:ext uri="{FF2B5EF4-FFF2-40B4-BE49-F238E27FC236}">
                <a16:creationId xmlns:a16="http://schemas.microsoft.com/office/drawing/2014/main" id="{79D53FFF-F90F-D93A-A2EE-B0FF18FA5F40}"/>
              </a:ext>
            </a:extLst>
          </p:cNvPr>
          <p:cNvSpPr/>
          <p:nvPr/>
        </p:nvSpPr>
        <p:spPr>
          <a:xfrm>
            <a:off x="775626" y="5713950"/>
            <a:ext cx="2668559" cy="61854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one person</a:t>
            </a:r>
          </a:p>
        </p:txBody>
      </p:sp>
      <p:sp>
        <p:nvSpPr>
          <p:cNvPr id="28" name="Rectangle: Rounded Corners 27">
            <a:extLst>
              <a:ext uri="{FF2B5EF4-FFF2-40B4-BE49-F238E27FC236}">
                <a16:creationId xmlns:a16="http://schemas.microsoft.com/office/drawing/2014/main" id="{9DA3ECE9-7C9F-AB8B-F3C2-A7202F0283A3}"/>
              </a:ext>
            </a:extLst>
          </p:cNvPr>
          <p:cNvSpPr/>
          <p:nvPr/>
        </p:nvSpPr>
        <p:spPr>
          <a:xfrm>
            <a:off x="4562659" y="5729809"/>
            <a:ext cx="2668560" cy="618549"/>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several people</a:t>
            </a:r>
          </a:p>
        </p:txBody>
      </p:sp>
      <p:sp>
        <p:nvSpPr>
          <p:cNvPr id="29" name="Rectangle: Rounded Corners 28">
            <a:extLst>
              <a:ext uri="{FF2B5EF4-FFF2-40B4-BE49-F238E27FC236}">
                <a16:creationId xmlns:a16="http://schemas.microsoft.com/office/drawing/2014/main" id="{7B624EC3-A104-478A-2124-AC00DA5633E1}"/>
              </a:ext>
            </a:extLst>
          </p:cNvPr>
          <p:cNvSpPr/>
          <p:nvPr/>
        </p:nvSpPr>
        <p:spPr>
          <a:xfrm>
            <a:off x="8047845" y="5729809"/>
            <a:ext cx="2668560" cy="618549"/>
          </a:xfrm>
          <a:prstGeom prst="roundRect">
            <a:avLst/>
          </a:prstGeom>
          <a:solidFill>
            <a:srgbClr val="BA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55A5"/>
                </a:solidFill>
              </a:rPr>
              <a:t>could be either</a:t>
            </a:r>
          </a:p>
        </p:txBody>
      </p:sp>
      <p:sp>
        <p:nvSpPr>
          <p:cNvPr id="30" name="TextBox 29">
            <a:extLst>
              <a:ext uri="{FF2B5EF4-FFF2-40B4-BE49-F238E27FC236}">
                <a16:creationId xmlns:a16="http://schemas.microsoft.com/office/drawing/2014/main" id="{2A4FCD17-3EE3-B60F-2506-1967765F876E}"/>
              </a:ext>
            </a:extLst>
          </p:cNvPr>
          <p:cNvSpPr txBox="1"/>
          <p:nvPr/>
        </p:nvSpPr>
        <p:spPr>
          <a:xfrm>
            <a:off x="771840" y="3065698"/>
            <a:ext cx="8130861" cy="461665"/>
          </a:xfrm>
          <a:prstGeom prst="rect">
            <a:avLst/>
          </a:prstGeom>
          <a:noFill/>
        </p:spPr>
        <p:txBody>
          <a:bodyPr wrap="square" rtlCol="0">
            <a:spAutoFit/>
          </a:bodyPr>
          <a:lstStyle/>
          <a:p>
            <a:pPr lvl="0">
              <a:defRPr/>
            </a:pPr>
            <a:r>
              <a:rPr lang="fr-FR" sz="2400" dirty="0">
                <a:solidFill>
                  <a:srgbClr val="0055A5"/>
                </a:solidFill>
              </a:rPr>
              <a:t>Vous offrez des photos du musée à vos familles.</a:t>
            </a:r>
          </a:p>
        </p:txBody>
      </p:sp>
      <p:sp>
        <p:nvSpPr>
          <p:cNvPr id="31" name="Rectangle: Rounded Corners 30">
            <a:extLst>
              <a:ext uri="{FF2B5EF4-FFF2-40B4-BE49-F238E27FC236}">
                <a16:creationId xmlns:a16="http://schemas.microsoft.com/office/drawing/2014/main" id="{64B5CEE4-5165-FE6F-1663-4234027472B4}"/>
              </a:ext>
            </a:extLst>
          </p:cNvPr>
          <p:cNvSpPr/>
          <p:nvPr/>
        </p:nvSpPr>
        <p:spPr>
          <a:xfrm>
            <a:off x="775626" y="3509577"/>
            <a:ext cx="2668559" cy="61854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one person</a:t>
            </a:r>
          </a:p>
        </p:txBody>
      </p:sp>
      <p:sp>
        <p:nvSpPr>
          <p:cNvPr id="32" name="Rectangle: Rounded Corners 31">
            <a:extLst>
              <a:ext uri="{FF2B5EF4-FFF2-40B4-BE49-F238E27FC236}">
                <a16:creationId xmlns:a16="http://schemas.microsoft.com/office/drawing/2014/main" id="{B1314018-A834-5B2F-BDDE-6E2D9DF7D1C4}"/>
              </a:ext>
            </a:extLst>
          </p:cNvPr>
          <p:cNvSpPr/>
          <p:nvPr/>
        </p:nvSpPr>
        <p:spPr>
          <a:xfrm>
            <a:off x="4562659" y="3525436"/>
            <a:ext cx="2668560" cy="618549"/>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several people</a:t>
            </a:r>
          </a:p>
        </p:txBody>
      </p:sp>
      <p:sp>
        <p:nvSpPr>
          <p:cNvPr id="33" name="Rectangle: Rounded Corners 32">
            <a:extLst>
              <a:ext uri="{FF2B5EF4-FFF2-40B4-BE49-F238E27FC236}">
                <a16:creationId xmlns:a16="http://schemas.microsoft.com/office/drawing/2014/main" id="{4909D384-F515-D268-262E-C983F499214F}"/>
              </a:ext>
            </a:extLst>
          </p:cNvPr>
          <p:cNvSpPr/>
          <p:nvPr/>
        </p:nvSpPr>
        <p:spPr>
          <a:xfrm>
            <a:off x="8047845" y="3525436"/>
            <a:ext cx="2668560" cy="618549"/>
          </a:xfrm>
          <a:prstGeom prst="roundRect">
            <a:avLst/>
          </a:prstGeom>
          <a:solidFill>
            <a:srgbClr val="BA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55A5"/>
                </a:solidFill>
              </a:rPr>
              <a:t>could be either</a:t>
            </a:r>
          </a:p>
        </p:txBody>
      </p:sp>
      <p:sp>
        <p:nvSpPr>
          <p:cNvPr id="34" name="TextBox 33">
            <a:extLst>
              <a:ext uri="{FF2B5EF4-FFF2-40B4-BE49-F238E27FC236}">
                <a16:creationId xmlns:a16="http://schemas.microsoft.com/office/drawing/2014/main" id="{D0E627E8-70DD-1CBC-93FA-3264477DAB8C}"/>
              </a:ext>
            </a:extLst>
          </p:cNvPr>
          <p:cNvSpPr txBox="1"/>
          <p:nvPr/>
        </p:nvSpPr>
        <p:spPr>
          <a:xfrm>
            <a:off x="771840" y="4167980"/>
            <a:ext cx="8628224" cy="461665"/>
          </a:xfrm>
          <a:prstGeom prst="rect">
            <a:avLst/>
          </a:prstGeom>
          <a:noFill/>
        </p:spPr>
        <p:txBody>
          <a:bodyPr wrap="square" rtlCol="0">
            <a:spAutoFit/>
          </a:bodyPr>
          <a:lstStyle/>
          <a:p>
            <a:pPr>
              <a:defRPr/>
            </a:pPr>
            <a:r>
              <a:rPr lang="fr-FR" sz="2400" dirty="0">
                <a:solidFill>
                  <a:srgbClr val="0055A5"/>
                </a:solidFill>
              </a:rPr>
              <a:t>Vous souffrez à cause des guerres</a:t>
            </a:r>
            <a:r>
              <a:rPr lang="en-GB" sz="2400" dirty="0">
                <a:solidFill>
                  <a:srgbClr val="0055A5"/>
                </a:solidFill>
              </a:rPr>
              <a:t>. </a:t>
            </a:r>
            <a:endParaRPr lang="fr-FR" sz="2400" dirty="0">
              <a:solidFill>
                <a:srgbClr val="0055A5"/>
              </a:solidFill>
            </a:endParaRPr>
          </a:p>
        </p:txBody>
      </p:sp>
      <p:sp>
        <p:nvSpPr>
          <p:cNvPr id="35" name="Rectangle: Rounded Corners 34">
            <a:extLst>
              <a:ext uri="{FF2B5EF4-FFF2-40B4-BE49-F238E27FC236}">
                <a16:creationId xmlns:a16="http://schemas.microsoft.com/office/drawing/2014/main" id="{F8070588-3D24-E609-B399-22AA006B40BF}"/>
              </a:ext>
            </a:extLst>
          </p:cNvPr>
          <p:cNvSpPr/>
          <p:nvPr/>
        </p:nvSpPr>
        <p:spPr>
          <a:xfrm>
            <a:off x="775626" y="4612897"/>
            <a:ext cx="2668559" cy="61854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one person</a:t>
            </a:r>
          </a:p>
        </p:txBody>
      </p:sp>
      <p:sp>
        <p:nvSpPr>
          <p:cNvPr id="36" name="Rectangle: Rounded Corners 35">
            <a:extLst>
              <a:ext uri="{FF2B5EF4-FFF2-40B4-BE49-F238E27FC236}">
                <a16:creationId xmlns:a16="http://schemas.microsoft.com/office/drawing/2014/main" id="{1F9C1480-B935-7FFE-7949-F3D6CA63CDBB}"/>
              </a:ext>
            </a:extLst>
          </p:cNvPr>
          <p:cNvSpPr/>
          <p:nvPr/>
        </p:nvSpPr>
        <p:spPr>
          <a:xfrm>
            <a:off x="4562659" y="4628756"/>
            <a:ext cx="2668560" cy="618549"/>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several people</a:t>
            </a:r>
          </a:p>
        </p:txBody>
      </p:sp>
      <p:sp>
        <p:nvSpPr>
          <p:cNvPr id="37" name="Rectangle: Rounded Corners 36">
            <a:extLst>
              <a:ext uri="{FF2B5EF4-FFF2-40B4-BE49-F238E27FC236}">
                <a16:creationId xmlns:a16="http://schemas.microsoft.com/office/drawing/2014/main" id="{2C2812F7-44FB-C354-65AC-FC07B9F3782D}"/>
              </a:ext>
            </a:extLst>
          </p:cNvPr>
          <p:cNvSpPr/>
          <p:nvPr/>
        </p:nvSpPr>
        <p:spPr>
          <a:xfrm>
            <a:off x="8047845" y="4628756"/>
            <a:ext cx="2668560" cy="618549"/>
          </a:xfrm>
          <a:prstGeom prst="roundRect">
            <a:avLst/>
          </a:prstGeom>
          <a:solidFill>
            <a:srgbClr val="BA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55A5"/>
                </a:solidFill>
              </a:rPr>
              <a:t>could be either</a:t>
            </a:r>
          </a:p>
        </p:txBody>
      </p:sp>
      <p:sp>
        <p:nvSpPr>
          <p:cNvPr id="38" name="Rectangle: Rounded Corners 37">
            <a:hlinkClick r:id="" action="ppaction://noaction">
              <a:snd r:embed="rId3" name="vous ouvrez la porte du musee.wav"/>
            </a:hlinkClick>
            <a:extLst>
              <a:ext uri="{FF2B5EF4-FFF2-40B4-BE49-F238E27FC236}">
                <a16:creationId xmlns:a16="http://schemas.microsoft.com/office/drawing/2014/main" id="{C406D044-3308-AE6E-5DDD-0C27A6253240}"/>
              </a:ext>
            </a:extLst>
          </p:cNvPr>
          <p:cNvSpPr/>
          <p:nvPr/>
        </p:nvSpPr>
        <p:spPr>
          <a:xfrm>
            <a:off x="115385" y="998120"/>
            <a:ext cx="519782" cy="519782"/>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a:ea typeface="+mn-ea"/>
                <a:cs typeface="+mn-cs"/>
              </a:rPr>
              <a:t>1</a:t>
            </a:r>
          </a:p>
        </p:txBody>
      </p:sp>
      <p:sp>
        <p:nvSpPr>
          <p:cNvPr id="39" name="Rectangle: Rounded Corners 38">
            <a:hlinkClick r:id="" action="ppaction://noaction">
              <a:snd r:embed="rId4" name="vous couvrez lhistoire.wav"/>
            </a:hlinkClick>
            <a:extLst>
              <a:ext uri="{FF2B5EF4-FFF2-40B4-BE49-F238E27FC236}">
                <a16:creationId xmlns:a16="http://schemas.microsoft.com/office/drawing/2014/main" id="{CC955C70-ADCB-8DF9-5A0B-87D8EB43075F}"/>
              </a:ext>
            </a:extLst>
          </p:cNvPr>
          <p:cNvSpPr/>
          <p:nvPr/>
        </p:nvSpPr>
        <p:spPr>
          <a:xfrm>
            <a:off x="115385" y="2111940"/>
            <a:ext cx="519782" cy="519782"/>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a:ea typeface="+mn-ea"/>
                <a:cs typeface="+mn-cs"/>
              </a:rPr>
              <a:t>2</a:t>
            </a:r>
          </a:p>
        </p:txBody>
      </p:sp>
      <p:sp>
        <p:nvSpPr>
          <p:cNvPr id="40" name="Rectangle: Rounded Corners 39">
            <a:hlinkClick r:id="" action="ppaction://noaction">
              <a:snd r:embed="rId5" name="vous offrez des photos.wav"/>
            </a:hlinkClick>
            <a:extLst>
              <a:ext uri="{FF2B5EF4-FFF2-40B4-BE49-F238E27FC236}">
                <a16:creationId xmlns:a16="http://schemas.microsoft.com/office/drawing/2014/main" id="{5041B19C-6B71-4794-8FC8-0FE990599CB9}"/>
              </a:ext>
            </a:extLst>
          </p:cNvPr>
          <p:cNvSpPr/>
          <p:nvPr/>
        </p:nvSpPr>
        <p:spPr>
          <a:xfrm>
            <a:off x="115385" y="3225760"/>
            <a:ext cx="519782" cy="519782"/>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a:ea typeface="+mn-ea"/>
                <a:cs typeface="+mn-cs"/>
              </a:rPr>
              <a:t>3</a:t>
            </a:r>
          </a:p>
        </p:txBody>
      </p:sp>
      <p:sp>
        <p:nvSpPr>
          <p:cNvPr id="41" name="Rectangle: Rounded Corners 40">
            <a:hlinkClick r:id="" action="ppaction://noaction">
              <a:snd r:embed="rId6" name="vous souffrez a cause des guerres.wav"/>
            </a:hlinkClick>
            <a:extLst>
              <a:ext uri="{FF2B5EF4-FFF2-40B4-BE49-F238E27FC236}">
                <a16:creationId xmlns:a16="http://schemas.microsoft.com/office/drawing/2014/main" id="{63DD1BBD-0956-34CA-9DDB-9A111563C1D5}"/>
              </a:ext>
            </a:extLst>
          </p:cNvPr>
          <p:cNvSpPr/>
          <p:nvPr/>
        </p:nvSpPr>
        <p:spPr>
          <a:xfrm>
            <a:off x="115385" y="4339580"/>
            <a:ext cx="519782" cy="519782"/>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a:ea typeface="+mn-ea"/>
                <a:cs typeface="+mn-cs"/>
              </a:rPr>
              <a:t>4</a:t>
            </a:r>
          </a:p>
        </p:txBody>
      </p:sp>
      <p:sp>
        <p:nvSpPr>
          <p:cNvPr id="42" name="Rectangle: Rounded Corners 41">
            <a:hlinkClick r:id="" action="ppaction://noaction">
              <a:snd r:embed="rId7" name="vous decouvrez lhistoire unique de votre pere.wav"/>
            </a:hlinkClick>
            <a:extLst>
              <a:ext uri="{FF2B5EF4-FFF2-40B4-BE49-F238E27FC236}">
                <a16:creationId xmlns:a16="http://schemas.microsoft.com/office/drawing/2014/main" id="{25206092-0DD2-4901-2955-D60430D06671}"/>
              </a:ext>
            </a:extLst>
          </p:cNvPr>
          <p:cNvSpPr/>
          <p:nvPr/>
        </p:nvSpPr>
        <p:spPr>
          <a:xfrm>
            <a:off x="115385" y="5453400"/>
            <a:ext cx="519782" cy="519782"/>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a:ea typeface="+mn-ea"/>
                <a:cs typeface="+mn-cs"/>
              </a:rPr>
              <a:t>5</a:t>
            </a:r>
          </a:p>
        </p:txBody>
      </p:sp>
      <p:pic>
        <p:nvPicPr>
          <p:cNvPr id="50" name="Picture 49" descr="Icon&#10;&#10;Description automatically generated">
            <a:extLst>
              <a:ext uri="{FF2B5EF4-FFF2-40B4-BE49-F238E27FC236}">
                <a16:creationId xmlns:a16="http://schemas.microsoft.com/office/drawing/2014/main" id="{15C752D9-B84A-F0DD-1420-CC7B504BFE3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346389" y="1285059"/>
            <a:ext cx="545577" cy="681807"/>
          </a:xfrm>
          <a:prstGeom prst="rect">
            <a:avLst/>
          </a:prstGeom>
        </p:spPr>
      </p:pic>
      <p:pic>
        <p:nvPicPr>
          <p:cNvPr id="68" name="Picture 67" descr="A picture containing text, clipart&#10;&#10;Description automatically generated">
            <a:extLst>
              <a:ext uri="{FF2B5EF4-FFF2-40B4-BE49-F238E27FC236}">
                <a16:creationId xmlns:a16="http://schemas.microsoft.com/office/drawing/2014/main" id="{79C0E99F-8BFB-B802-D32C-A740120B62C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3815271" y="1395581"/>
            <a:ext cx="955803" cy="618549"/>
          </a:xfrm>
          <a:prstGeom prst="rect">
            <a:avLst/>
          </a:prstGeom>
        </p:spPr>
      </p:pic>
      <p:pic>
        <p:nvPicPr>
          <p:cNvPr id="69" name="Picture 68" descr="A picture containing text, clipart&#10;&#10;Description automatically generated">
            <a:extLst>
              <a:ext uri="{FF2B5EF4-FFF2-40B4-BE49-F238E27FC236}">
                <a16:creationId xmlns:a16="http://schemas.microsoft.com/office/drawing/2014/main" id="{121035C3-AAFB-5D1F-94E0-2359F62749F0}"/>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4060" r="74713"/>
          <a:stretch/>
        </p:blipFill>
        <p:spPr>
          <a:xfrm>
            <a:off x="692749" y="1368740"/>
            <a:ext cx="370258" cy="630822"/>
          </a:xfrm>
          <a:prstGeom prst="rect">
            <a:avLst/>
          </a:prstGeom>
        </p:spPr>
      </p:pic>
      <p:pic>
        <p:nvPicPr>
          <p:cNvPr id="70" name="Picture 69" descr="A picture containing text, clipart&#10;&#10;Description automatically generated">
            <a:extLst>
              <a:ext uri="{FF2B5EF4-FFF2-40B4-BE49-F238E27FC236}">
                <a16:creationId xmlns:a16="http://schemas.microsoft.com/office/drawing/2014/main" id="{8D581156-CBB8-79B9-31F8-04BF805D800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3811976" y="2567621"/>
            <a:ext cx="962392" cy="618549"/>
          </a:xfrm>
          <a:prstGeom prst="rect">
            <a:avLst/>
          </a:prstGeom>
        </p:spPr>
      </p:pic>
      <p:pic>
        <p:nvPicPr>
          <p:cNvPr id="71" name="Picture 70" descr="A picture containing text, clipart&#10;&#10;Description automatically generated">
            <a:extLst>
              <a:ext uri="{FF2B5EF4-FFF2-40B4-BE49-F238E27FC236}">
                <a16:creationId xmlns:a16="http://schemas.microsoft.com/office/drawing/2014/main" id="{AB75A42C-857E-33E7-459C-696D335FC732}"/>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4060" r="74713"/>
          <a:stretch/>
        </p:blipFill>
        <p:spPr>
          <a:xfrm>
            <a:off x="692749" y="2518227"/>
            <a:ext cx="370258" cy="630822"/>
          </a:xfrm>
          <a:prstGeom prst="rect">
            <a:avLst/>
          </a:prstGeom>
        </p:spPr>
      </p:pic>
      <p:pic>
        <p:nvPicPr>
          <p:cNvPr id="73" name="Picture 72" descr="Logo, icon&#10;&#10;Description automatically generated">
            <a:extLst>
              <a:ext uri="{FF2B5EF4-FFF2-40B4-BE49-F238E27FC236}">
                <a16:creationId xmlns:a16="http://schemas.microsoft.com/office/drawing/2014/main" id="{1DD91BF8-2630-78AD-1DA4-2B935F2D606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262578" y="2349543"/>
            <a:ext cx="836536" cy="838501"/>
          </a:xfrm>
          <a:prstGeom prst="rect">
            <a:avLst/>
          </a:prstGeom>
        </p:spPr>
      </p:pic>
      <p:pic>
        <p:nvPicPr>
          <p:cNvPr id="74" name="Picture 73" descr="Shape&#10;&#10;Description automatically generated">
            <a:extLst>
              <a:ext uri="{FF2B5EF4-FFF2-40B4-BE49-F238E27FC236}">
                <a16:creationId xmlns:a16="http://schemas.microsoft.com/office/drawing/2014/main" id="{CFFC94F1-C2D2-705D-E276-545CF70F75A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0381306">
            <a:off x="3142028" y="1443858"/>
            <a:ext cx="632770" cy="474084"/>
          </a:xfrm>
          <a:prstGeom prst="rect">
            <a:avLst/>
          </a:prstGeom>
        </p:spPr>
      </p:pic>
      <p:pic>
        <p:nvPicPr>
          <p:cNvPr id="75" name="Picture 74" descr="Shape&#10;&#10;Description automatically generated">
            <a:extLst>
              <a:ext uri="{FF2B5EF4-FFF2-40B4-BE49-F238E27FC236}">
                <a16:creationId xmlns:a16="http://schemas.microsoft.com/office/drawing/2014/main" id="{45709505-36B4-87DA-5864-8F3E5FB3D64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0381306">
            <a:off x="10599667" y="2563677"/>
            <a:ext cx="632770" cy="474084"/>
          </a:xfrm>
          <a:prstGeom prst="rect">
            <a:avLst/>
          </a:prstGeom>
        </p:spPr>
      </p:pic>
      <p:pic>
        <p:nvPicPr>
          <p:cNvPr id="78" name="Picture 77" descr="A picture containing plant&#10;&#10;Description automatically generated">
            <a:extLst>
              <a:ext uri="{FF2B5EF4-FFF2-40B4-BE49-F238E27FC236}">
                <a16:creationId xmlns:a16="http://schemas.microsoft.com/office/drawing/2014/main" id="{520BE1B6-09FC-C3A8-8547-2361BD7C340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097622" y="4320730"/>
            <a:ext cx="1066840" cy="833469"/>
          </a:xfrm>
          <a:prstGeom prst="rect">
            <a:avLst/>
          </a:prstGeom>
        </p:spPr>
      </p:pic>
      <p:pic>
        <p:nvPicPr>
          <p:cNvPr id="79" name="Picture 78" descr="A picture containing text, clipart&#10;&#10;Description automatically generated">
            <a:extLst>
              <a:ext uri="{FF2B5EF4-FFF2-40B4-BE49-F238E27FC236}">
                <a16:creationId xmlns:a16="http://schemas.microsoft.com/office/drawing/2014/main" id="{804E30FE-6CB1-62FB-A28D-5B2DDD42FE8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3811976" y="4647690"/>
            <a:ext cx="962392" cy="618549"/>
          </a:xfrm>
          <a:prstGeom prst="rect">
            <a:avLst/>
          </a:prstGeom>
        </p:spPr>
      </p:pic>
      <p:pic>
        <p:nvPicPr>
          <p:cNvPr id="80" name="Picture 79" descr="A picture containing text, clipart&#10;&#10;Description automatically generated">
            <a:extLst>
              <a:ext uri="{FF2B5EF4-FFF2-40B4-BE49-F238E27FC236}">
                <a16:creationId xmlns:a16="http://schemas.microsoft.com/office/drawing/2014/main" id="{4DE8BAC8-894F-5737-F517-8126F915CA7C}"/>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4060" r="74713"/>
          <a:stretch/>
        </p:blipFill>
        <p:spPr>
          <a:xfrm>
            <a:off x="692749" y="4598296"/>
            <a:ext cx="370258" cy="630822"/>
          </a:xfrm>
          <a:prstGeom prst="rect">
            <a:avLst/>
          </a:prstGeom>
        </p:spPr>
      </p:pic>
      <p:pic>
        <p:nvPicPr>
          <p:cNvPr id="81" name="Picture 80" descr="A picture containing text, clipart&#10;&#10;Description automatically generated">
            <a:extLst>
              <a:ext uri="{FF2B5EF4-FFF2-40B4-BE49-F238E27FC236}">
                <a16:creationId xmlns:a16="http://schemas.microsoft.com/office/drawing/2014/main" id="{B978182E-B6D3-7334-5413-BCAAFAF97B9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3811976" y="3544231"/>
            <a:ext cx="962392" cy="618549"/>
          </a:xfrm>
          <a:prstGeom prst="rect">
            <a:avLst/>
          </a:prstGeom>
        </p:spPr>
      </p:pic>
      <p:pic>
        <p:nvPicPr>
          <p:cNvPr id="82" name="Picture 81" descr="A picture containing text, clipart&#10;&#10;Description automatically generated">
            <a:extLst>
              <a:ext uri="{FF2B5EF4-FFF2-40B4-BE49-F238E27FC236}">
                <a16:creationId xmlns:a16="http://schemas.microsoft.com/office/drawing/2014/main" id="{2AF308C3-CB5D-E647-589A-515FF70B355D}"/>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4060" r="74713"/>
          <a:stretch/>
        </p:blipFill>
        <p:spPr>
          <a:xfrm>
            <a:off x="692749" y="3494837"/>
            <a:ext cx="370258" cy="630822"/>
          </a:xfrm>
          <a:prstGeom prst="rect">
            <a:avLst/>
          </a:prstGeom>
        </p:spPr>
      </p:pic>
      <p:pic>
        <p:nvPicPr>
          <p:cNvPr id="83" name="Picture 82" descr="A picture containing text, clipart&#10;&#10;Description automatically generated">
            <a:extLst>
              <a:ext uri="{FF2B5EF4-FFF2-40B4-BE49-F238E27FC236}">
                <a16:creationId xmlns:a16="http://schemas.microsoft.com/office/drawing/2014/main" id="{C9C30E90-9478-4B92-D34F-91508B8A1B6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3811976" y="5715527"/>
            <a:ext cx="962392" cy="618549"/>
          </a:xfrm>
          <a:prstGeom prst="rect">
            <a:avLst/>
          </a:prstGeom>
        </p:spPr>
      </p:pic>
      <p:pic>
        <p:nvPicPr>
          <p:cNvPr id="84" name="Picture 83" descr="A picture containing text, clipart&#10;&#10;Description automatically generated">
            <a:extLst>
              <a:ext uri="{FF2B5EF4-FFF2-40B4-BE49-F238E27FC236}">
                <a16:creationId xmlns:a16="http://schemas.microsoft.com/office/drawing/2014/main" id="{7EF87CBB-30E1-C20E-AC2F-0EF07B05E06C}"/>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4060" r="74713"/>
          <a:stretch/>
        </p:blipFill>
        <p:spPr>
          <a:xfrm>
            <a:off x="692749" y="5666133"/>
            <a:ext cx="370258" cy="630822"/>
          </a:xfrm>
          <a:prstGeom prst="rect">
            <a:avLst/>
          </a:prstGeom>
        </p:spPr>
      </p:pic>
      <p:pic>
        <p:nvPicPr>
          <p:cNvPr id="85" name="Picture 84" descr="Shape&#10;&#10;Description automatically generated">
            <a:extLst>
              <a:ext uri="{FF2B5EF4-FFF2-40B4-BE49-F238E27FC236}">
                <a16:creationId xmlns:a16="http://schemas.microsoft.com/office/drawing/2014/main" id="{BCD96852-AEAD-4B1D-23D2-4C584D0C9EB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0381306">
            <a:off x="7012452" y="3676864"/>
            <a:ext cx="632770" cy="474084"/>
          </a:xfrm>
          <a:prstGeom prst="rect">
            <a:avLst/>
          </a:prstGeom>
        </p:spPr>
      </p:pic>
      <p:pic>
        <p:nvPicPr>
          <p:cNvPr id="86" name="Picture 85" descr="Shape&#10;&#10;Description automatically generated">
            <a:extLst>
              <a:ext uri="{FF2B5EF4-FFF2-40B4-BE49-F238E27FC236}">
                <a16:creationId xmlns:a16="http://schemas.microsoft.com/office/drawing/2014/main" id="{D372AD0D-44D0-F32E-131C-1D88908DF69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0381306">
            <a:off x="10606020" y="4713181"/>
            <a:ext cx="632770" cy="474084"/>
          </a:xfrm>
          <a:prstGeom prst="rect">
            <a:avLst/>
          </a:prstGeom>
        </p:spPr>
      </p:pic>
      <p:pic>
        <p:nvPicPr>
          <p:cNvPr id="87" name="Picture 86" descr="Shape&#10;&#10;Description automatically generated">
            <a:extLst>
              <a:ext uri="{FF2B5EF4-FFF2-40B4-BE49-F238E27FC236}">
                <a16:creationId xmlns:a16="http://schemas.microsoft.com/office/drawing/2014/main" id="{C6210A82-9685-364D-307E-C2CC2813003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0381306">
            <a:off x="10535930" y="5859942"/>
            <a:ext cx="632770" cy="474084"/>
          </a:xfrm>
          <a:prstGeom prst="rect">
            <a:avLst/>
          </a:prstGeom>
        </p:spPr>
      </p:pic>
      <p:pic>
        <p:nvPicPr>
          <p:cNvPr id="88" name="Picture 87" descr="A picture containing person, toy, doll, dark&#10;&#10;Description automatically generated">
            <a:extLst>
              <a:ext uri="{FF2B5EF4-FFF2-40B4-BE49-F238E27FC236}">
                <a16:creationId xmlns:a16="http://schemas.microsoft.com/office/drawing/2014/main" id="{3BE62CAB-8358-4156-BB75-3B002741D9A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231310" y="5397698"/>
            <a:ext cx="774409" cy="774409"/>
          </a:xfrm>
          <a:prstGeom prst="rect">
            <a:avLst/>
          </a:prstGeom>
        </p:spPr>
      </p:pic>
      <p:pic>
        <p:nvPicPr>
          <p:cNvPr id="89" name="Picture 88" descr="Text&#10;&#10;Description automatically generated with medium confidence">
            <a:extLst>
              <a:ext uri="{FF2B5EF4-FFF2-40B4-BE49-F238E27FC236}">
                <a16:creationId xmlns:a16="http://schemas.microsoft.com/office/drawing/2014/main" id="{39B73C43-5963-7E2A-D88A-4EAC25E26B4F}"/>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193019" y="3383146"/>
            <a:ext cx="850992" cy="618549"/>
          </a:xfrm>
          <a:prstGeom prst="rect">
            <a:avLst/>
          </a:prstGeom>
        </p:spPr>
      </p:pic>
      <p:sp>
        <p:nvSpPr>
          <p:cNvPr id="90" name="Rectangle 89">
            <a:extLst>
              <a:ext uri="{FF2B5EF4-FFF2-40B4-BE49-F238E27FC236}">
                <a16:creationId xmlns:a16="http://schemas.microsoft.com/office/drawing/2014/main" id="{2EFD80B1-5280-3EF6-AD3E-979A13F0B1AC}"/>
              </a:ext>
            </a:extLst>
          </p:cNvPr>
          <p:cNvSpPr/>
          <p:nvPr/>
        </p:nvSpPr>
        <p:spPr>
          <a:xfrm>
            <a:off x="830515" y="857559"/>
            <a:ext cx="9745921" cy="4117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1" name="Rectangle 90">
            <a:extLst>
              <a:ext uri="{FF2B5EF4-FFF2-40B4-BE49-F238E27FC236}">
                <a16:creationId xmlns:a16="http://schemas.microsoft.com/office/drawing/2014/main" id="{030F9025-3D3A-5B1F-77FB-4D96B0D3D5F2}"/>
              </a:ext>
            </a:extLst>
          </p:cNvPr>
          <p:cNvSpPr/>
          <p:nvPr/>
        </p:nvSpPr>
        <p:spPr>
          <a:xfrm>
            <a:off x="838009" y="1946282"/>
            <a:ext cx="9443040" cy="4117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2" name="Rectangle 91">
            <a:extLst>
              <a:ext uri="{FF2B5EF4-FFF2-40B4-BE49-F238E27FC236}">
                <a16:creationId xmlns:a16="http://schemas.microsoft.com/office/drawing/2014/main" id="{8297D3F0-D790-1486-A32E-80A2705D2BC8}"/>
              </a:ext>
            </a:extLst>
          </p:cNvPr>
          <p:cNvSpPr/>
          <p:nvPr/>
        </p:nvSpPr>
        <p:spPr>
          <a:xfrm>
            <a:off x="862167" y="3055644"/>
            <a:ext cx="9472803" cy="4117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3" name="Rectangle 92">
            <a:extLst>
              <a:ext uri="{FF2B5EF4-FFF2-40B4-BE49-F238E27FC236}">
                <a16:creationId xmlns:a16="http://schemas.microsoft.com/office/drawing/2014/main" id="{580DE2BF-55F9-0183-04D1-F4F5991B0FFF}"/>
              </a:ext>
            </a:extLst>
          </p:cNvPr>
          <p:cNvSpPr/>
          <p:nvPr/>
        </p:nvSpPr>
        <p:spPr>
          <a:xfrm>
            <a:off x="771840" y="4176538"/>
            <a:ext cx="8747869" cy="3978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4" name="Rectangle 93">
            <a:extLst>
              <a:ext uri="{FF2B5EF4-FFF2-40B4-BE49-F238E27FC236}">
                <a16:creationId xmlns:a16="http://schemas.microsoft.com/office/drawing/2014/main" id="{76E31453-817A-D838-3856-4F33ED6F8C04}"/>
              </a:ext>
            </a:extLst>
          </p:cNvPr>
          <p:cNvSpPr/>
          <p:nvPr/>
        </p:nvSpPr>
        <p:spPr>
          <a:xfrm>
            <a:off x="830515" y="5266239"/>
            <a:ext cx="8793600" cy="4117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5" name="TextBox 54">
            <a:extLst>
              <a:ext uri="{FF2B5EF4-FFF2-40B4-BE49-F238E27FC236}">
                <a16:creationId xmlns:a16="http://schemas.microsoft.com/office/drawing/2014/main" id="{2D077AF7-303A-985D-3E70-8B098BC409FC}"/>
              </a:ext>
            </a:extLst>
          </p:cNvPr>
          <p:cNvSpPr txBox="1"/>
          <p:nvPr/>
        </p:nvSpPr>
        <p:spPr>
          <a:xfrm>
            <a:off x="7239000" y="158687"/>
            <a:ext cx="2415790" cy="707886"/>
          </a:xfrm>
          <a:prstGeom prst="rect">
            <a:avLst/>
          </a:prstGeom>
          <a:noFill/>
        </p:spPr>
        <p:txBody>
          <a:bodyPr wrap="square">
            <a:spAutoFit/>
          </a:bodyPr>
          <a:lstStyle/>
          <a:p>
            <a:pPr algn="ctr"/>
            <a:r>
              <a:rPr lang="fr-FR" sz="2000" dirty="0">
                <a:solidFill>
                  <a:srgbClr val="0055A5"/>
                </a:solidFill>
              </a:rPr>
              <a:t>Écoute et choisis la bonne réponse</a:t>
            </a:r>
            <a:endParaRPr lang="fr-FR" sz="2000" dirty="0"/>
          </a:p>
        </p:txBody>
      </p:sp>
    </p:spTree>
    <p:extLst>
      <p:ext uri="{BB962C8B-B14F-4D97-AF65-F5344CB8AC3E}">
        <p14:creationId xmlns:p14="http://schemas.microsoft.com/office/powerpoint/2010/main" val="3590330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childTnLst>
                                </p:cTn>
                              </p:par>
                            </p:childTnLst>
                          </p:cTn>
                        </p:par>
                        <p:par>
                          <p:cTn id="7" fill="hold">
                            <p:stCondLst>
                              <p:cond delay="0"/>
                            </p:stCondLst>
                            <p:childTnLst>
                              <p:par>
                                <p:cTn id="8" presetID="1" presetClass="exit" presetSubtype="0" fill="hold" grpId="0" nodeType="afterEffect">
                                  <p:stCondLst>
                                    <p:cond delay="0"/>
                                  </p:stCondLst>
                                  <p:childTnLst>
                                    <p:set>
                                      <p:cBhvr>
                                        <p:cTn id="9" dur="1" fill="hold">
                                          <p:stCondLst>
                                            <p:cond delay="0"/>
                                          </p:stCondLst>
                                        </p:cTn>
                                        <p:tgtEl>
                                          <p:spTgt spid="90"/>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75"/>
                                        </p:tgtEl>
                                        <p:attrNameLst>
                                          <p:attrName>style.visibility</p:attrName>
                                        </p:attrNameLst>
                                      </p:cBhvr>
                                      <p:to>
                                        <p:strVal val="visible"/>
                                      </p:to>
                                    </p:set>
                                  </p:childTnLst>
                                </p:cTn>
                              </p:par>
                            </p:childTnLst>
                          </p:cTn>
                        </p:par>
                        <p:par>
                          <p:cTn id="14" fill="hold">
                            <p:stCondLst>
                              <p:cond delay="0"/>
                            </p:stCondLst>
                            <p:childTnLst>
                              <p:par>
                                <p:cTn id="15" presetID="1" presetClass="exit" presetSubtype="0" fill="hold" grpId="0" nodeType="afterEffect">
                                  <p:stCondLst>
                                    <p:cond delay="0"/>
                                  </p:stCondLst>
                                  <p:childTnLst>
                                    <p:set>
                                      <p:cBhvr>
                                        <p:cTn id="16" dur="1" fill="hold">
                                          <p:stCondLst>
                                            <p:cond delay="0"/>
                                          </p:stCondLst>
                                        </p:cTn>
                                        <p:tgtEl>
                                          <p:spTgt spid="91"/>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5"/>
                                        </p:tgtEl>
                                        <p:attrNameLst>
                                          <p:attrName>style.visibility</p:attrName>
                                        </p:attrNameLst>
                                      </p:cBhvr>
                                      <p:to>
                                        <p:strVal val="visible"/>
                                      </p:to>
                                    </p:set>
                                  </p:childTnLst>
                                </p:cTn>
                              </p:par>
                            </p:childTnLst>
                          </p:cTn>
                        </p:par>
                        <p:par>
                          <p:cTn id="21" fill="hold">
                            <p:stCondLst>
                              <p:cond delay="0"/>
                            </p:stCondLst>
                            <p:childTnLst>
                              <p:par>
                                <p:cTn id="22" presetID="1" presetClass="exit" presetSubtype="0" fill="hold" grpId="0" nodeType="afterEffect">
                                  <p:stCondLst>
                                    <p:cond delay="0"/>
                                  </p:stCondLst>
                                  <p:childTnLst>
                                    <p:set>
                                      <p:cBhvr>
                                        <p:cTn id="23" dur="1" fill="hold">
                                          <p:stCondLst>
                                            <p:cond delay="0"/>
                                          </p:stCondLst>
                                        </p:cTn>
                                        <p:tgtEl>
                                          <p:spTgt spid="92"/>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86"/>
                                        </p:tgtEl>
                                        <p:attrNameLst>
                                          <p:attrName>style.visibility</p:attrName>
                                        </p:attrNameLst>
                                      </p:cBhvr>
                                      <p:to>
                                        <p:strVal val="visible"/>
                                      </p:to>
                                    </p:set>
                                  </p:childTnLst>
                                </p:cTn>
                              </p:par>
                            </p:childTnLst>
                          </p:cTn>
                        </p:par>
                        <p:par>
                          <p:cTn id="28" fill="hold">
                            <p:stCondLst>
                              <p:cond delay="0"/>
                            </p:stCondLst>
                            <p:childTnLst>
                              <p:par>
                                <p:cTn id="29" presetID="1" presetClass="exit" presetSubtype="0" fill="hold" grpId="0" nodeType="afterEffect">
                                  <p:stCondLst>
                                    <p:cond delay="0"/>
                                  </p:stCondLst>
                                  <p:childTnLst>
                                    <p:set>
                                      <p:cBhvr>
                                        <p:cTn id="30" dur="1" fill="hold">
                                          <p:stCondLst>
                                            <p:cond delay="0"/>
                                          </p:stCondLst>
                                        </p:cTn>
                                        <p:tgtEl>
                                          <p:spTgt spid="9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7"/>
                                        </p:tgtEl>
                                        <p:attrNameLst>
                                          <p:attrName>style.visibility</p:attrName>
                                        </p:attrNameLst>
                                      </p:cBhvr>
                                      <p:to>
                                        <p:strVal val="visible"/>
                                      </p:to>
                                    </p:set>
                                  </p:childTnLst>
                                </p:cTn>
                              </p:par>
                            </p:childTnLst>
                          </p:cTn>
                        </p:par>
                        <p:par>
                          <p:cTn id="35" fill="hold">
                            <p:stCondLst>
                              <p:cond delay="0"/>
                            </p:stCondLst>
                            <p:childTnLst>
                              <p:par>
                                <p:cTn id="36" presetID="1" presetClass="exit" presetSubtype="0" fill="hold" grpId="0" nodeType="afterEffect">
                                  <p:stCondLst>
                                    <p:cond delay="0"/>
                                  </p:stCondLst>
                                  <p:childTnLst>
                                    <p:set>
                                      <p:cBhvr>
                                        <p:cTn id="37" dur="1" fill="hold">
                                          <p:stCondLst>
                                            <p:cond delay="0"/>
                                          </p:stCondLst>
                                        </p:cTn>
                                        <p:tgtEl>
                                          <p:spTgt spid="9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91" grpId="0" animBg="1"/>
      <p:bldP spid="92" grpId="0" animBg="1"/>
      <p:bldP spid="93" grpId="0" animBg="1"/>
      <p:bldP spid="9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667F8F-E87F-5201-CAA9-4411B0605F22}"/>
              </a:ext>
            </a:extLst>
          </p:cNvPr>
          <p:cNvSpPr>
            <a:spLocks noGrp="1"/>
          </p:cNvSpPr>
          <p:nvPr>
            <p:ph type="title"/>
          </p:nvPr>
        </p:nvSpPr>
        <p:spPr>
          <a:xfrm>
            <a:off x="-3" y="213557"/>
            <a:ext cx="7239003" cy="647577"/>
          </a:xfrm>
        </p:spPr>
        <p:txBody>
          <a:bodyPr>
            <a:normAutofit/>
          </a:bodyPr>
          <a:lstStyle/>
          <a:p>
            <a:r>
              <a:rPr lang="fr-FR" dirty="0"/>
              <a:t>Deux monuments célèbres</a:t>
            </a:r>
          </a:p>
        </p:txBody>
      </p:sp>
      <p:sp>
        <p:nvSpPr>
          <p:cNvPr id="6" name="Rounded Rectangle 46">
            <a:extLst>
              <a:ext uri="{FF2B5EF4-FFF2-40B4-BE49-F238E27FC236}">
                <a16:creationId xmlns:a16="http://schemas.microsoft.com/office/drawing/2014/main" id="{967130CB-9A89-FA57-9935-99361F961F82}"/>
              </a:ext>
            </a:extLst>
          </p:cNvPr>
          <p:cNvSpPr/>
          <p:nvPr/>
        </p:nvSpPr>
        <p:spPr>
          <a:xfrm>
            <a:off x="9550519" y="251614"/>
            <a:ext cx="2393333"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lire/écrire/parler</a:t>
            </a:r>
          </a:p>
        </p:txBody>
      </p:sp>
      <p:sp>
        <p:nvSpPr>
          <p:cNvPr id="4" name="Rectangle: Rounded Corners 3">
            <a:extLst>
              <a:ext uri="{FF2B5EF4-FFF2-40B4-BE49-F238E27FC236}">
                <a16:creationId xmlns:a16="http://schemas.microsoft.com/office/drawing/2014/main" id="{F1ABB36D-258B-8D97-8F4C-33CD6912867C}"/>
              </a:ext>
            </a:extLst>
          </p:cNvPr>
          <p:cNvSpPr/>
          <p:nvPr/>
        </p:nvSpPr>
        <p:spPr>
          <a:xfrm>
            <a:off x="216056" y="921875"/>
            <a:ext cx="3826246" cy="2533620"/>
          </a:xfrm>
          <a:prstGeom prst="round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Rounded Corners 4">
            <a:extLst>
              <a:ext uri="{FF2B5EF4-FFF2-40B4-BE49-F238E27FC236}">
                <a16:creationId xmlns:a16="http://schemas.microsoft.com/office/drawing/2014/main" id="{AA44EA43-1A36-3565-A9DC-A94469F4F777}"/>
              </a:ext>
            </a:extLst>
          </p:cNvPr>
          <p:cNvSpPr/>
          <p:nvPr/>
        </p:nvSpPr>
        <p:spPr>
          <a:xfrm>
            <a:off x="8117606" y="921875"/>
            <a:ext cx="3826246" cy="2533620"/>
          </a:xfrm>
          <a:prstGeom prst="round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CB13504F-EA36-9284-5DFC-EE762433B302}"/>
              </a:ext>
            </a:extLst>
          </p:cNvPr>
          <p:cNvSpPr txBox="1"/>
          <p:nvPr/>
        </p:nvSpPr>
        <p:spPr>
          <a:xfrm>
            <a:off x="6215114" y="2273542"/>
            <a:ext cx="1902491" cy="1015663"/>
          </a:xfrm>
          <a:prstGeom prst="rect">
            <a:avLst/>
          </a:prstGeom>
          <a:noFill/>
        </p:spPr>
        <p:txBody>
          <a:bodyPr wrap="square">
            <a:spAutoFit/>
          </a:bodyPr>
          <a:lstStyle/>
          <a:p>
            <a:pPr algn="ctr"/>
            <a:r>
              <a:rPr lang="en-US" sz="2000" b="0" i="0" dirty="0">
                <a:solidFill>
                  <a:schemeClr val="tx2"/>
                </a:solidFill>
                <a:effectLst/>
              </a:rPr>
              <a:t>2b. La tête de la statue à Paris en</a:t>
            </a:r>
            <a:r>
              <a:rPr lang="en-US" sz="2000" dirty="0">
                <a:solidFill>
                  <a:schemeClr val="tx2"/>
                </a:solidFill>
              </a:rPr>
              <a:t> </a:t>
            </a:r>
            <a:r>
              <a:rPr lang="en-US" sz="2000" b="0" i="0" dirty="0">
                <a:solidFill>
                  <a:schemeClr val="tx2"/>
                </a:solidFill>
                <a:effectLst/>
              </a:rPr>
              <a:t>1878.</a:t>
            </a:r>
            <a:endParaRPr lang="en-GB" sz="2000" dirty="0">
              <a:solidFill>
                <a:schemeClr val="tx2"/>
              </a:solidFill>
            </a:endParaRPr>
          </a:p>
        </p:txBody>
      </p:sp>
      <p:sp>
        <p:nvSpPr>
          <p:cNvPr id="11" name="TextBox 10">
            <a:extLst>
              <a:ext uri="{FF2B5EF4-FFF2-40B4-BE49-F238E27FC236}">
                <a16:creationId xmlns:a16="http://schemas.microsoft.com/office/drawing/2014/main" id="{8DC16E0F-7D3A-C185-6404-A3AD8D850188}"/>
              </a:ext>
            </a:extLst>
          </p:cNvPr>
          <p:cNvSpPr txBox="1"/>
          <p:nvPr/>
        </p:nvSpPr>
        <p:spPr>
          <a:xfrm>
            <a:off x="3473193" y="3607091"/>
            <a:ext cx="5156581" cy="400110"/>
          </a:xfrm>
          <a:prstGeom prst="rect">
            <a:avLst/>
          </a:prstGeom>
          <a:noFill/>
        </p:spPr>
        <p:txBody>
          <a:bodyPr wrap="square" rtlCol="0">
            <a:spAutoFit/>
          </a:bodyPr>
          <a:lstStyle/>
          <a:p>
            <a:pPr algn="ctr"/>
            <a:r>
              <a:rPr lang="fr-FR" sz="2000" dirty="0">
                <a:solidFill>
                  <a:srgbClr val="0055A5"/>
                </a:solidFill>
              </a:rPr>
              <a:t>1. Comment s’appelle le monument ?</a:t>
            </a:r>
          </a:p>
        </p:txBody>
      </p:sp>
      <p:sp>
        <p:nvSpPr>
          <p:cNvPr id="12" name="TextBox 11">
            <a:extLst>
              <a:ext uri="{FF2B5EF4-FFF2-40B4-BE49-F238E27FC236}">
                <a16:creationId xmlns:a16="http://schemas.microsoft.com/office/drawing/2014/main" id="{3B1E11F7-3A90-3B78-D699-1148F2B7CBCB}"/>
              </a:ext>
            </a:extLst>
          </p:cNvPr>
          <p:cNvSpPr txBox="1"/>
          <p:nvPr/>
        </p:nvSpPr>
        <p:spPr>
          <a:xfrm>
            <a:off x="2756265" y="3992090"/>
            <a:ext cx="6590436" cy="400110"/>
          </a:xfrm>
          <a:prstGeom prst="rect">
            <a:avLst/>
          </a:prstGeom>
          <a:noFill/>
        </p:spPr>
        <p:txBody>
          <a:bodyPr wrap="square" rtlCol="0">
            <a:spAutoFit/>
          </a:bodyPr>
          <a:lstStyle/>
          <a:p>
            <a:pPr algn="ctr"/>
            <a:r>
              <a:rPr lang="fr-FR" sz="2000" dirty="0">
                <a:solidFill>
                  <a:srgbClr val="0055A5"/>
                </a:solidFill>
              </a:rPr>
              <a:t>2. Où est le monument? (ville, pays)</a:t>
            </a:r>
          </a:p>
        </p:txBody>
      </p:sp>
      <p:sp>
        <p:nvSpPr>
          <p:cNvPr id="13" name="TextBox 12">
            <a:extLst>
              <a:ext uri="{FF2B5EF4-FFF2-40B4-BE49-F238E27FC236}">
                <a16:creationId xmlns:a16="http://schemas.microsoft.com/office/drawing/2014/main" id="{2D18F76C-C9BC-2879-A56C-21369108872B}"/>
              </a:ext>
            </a:extLst>
          </p:cNvPr>
          <p:cNvSpPr txBox="1"/>
          <p:nvPr/>
        </p:nvSpPr>
        <p:spPr>
          <a:xfrm>
            <a:off x="3036681" y="4762088"/>
            <a:ext cx="6029604" cy="400110"/>
          </a:xfrm>
          <a:prstGeom prst="rect">
            <a:avLst/>
          </a:prstGeom>
          <a:noFill/>
        </p:spPr>
        <p:txBody>
          <a:bodyPr wrap="square" rtlCol="0">
            <a:spAutoFit/>
          </a:bodyPr>
          <a:lstStyle/>
          <a:p>
            <a:pPr algn="ctr"/>
            <a:r>
              <a:rPr lang="fr-FR" sz="2000" dirty="0">
                <a:solidFill>
                  <a:srgbClr val="0055A5"/>
                </a:solidFill>
              </a:rPr>
              <a:t>4. Le monument est un symbole de quoi?</a:t>
            </a:r>
          </a:p>
        </p:txBody>
      </p:sp>
      <p:sp>
        <p:nvSpPr>
          <p:cNvPr id="22" name="TextBox 21">
            <a:extLst>
              <a:ext uri="{FF2B5EF4-FFF2-40B4-BE49-F238E27FC236}">
                <a16:creationId xmlns:a16="http://schemas.microsoft.com/office/drawing/2014/main" id="{FD4305A5-2662-3B03-3B5F-E8AE3E6331BB}"/>
              </a:ext>
            </a:extLst>
          </p:cNvPr>
          <p:cNvSpPr txBox="1"/>
          <p:nvPr/>
        </p:nvSpPr>
        <p:spPr>
          <a:xfrm>
            <a:off x="2475737" y="5147087"/>
            <a:ext cx="7078401" cy="400110"/>
          </a:xfrm>
          <a:prstGeom prst="rect">
            <a:avLst/>
          </a:prstGeom>
          <a:noFill/>
        </p:spPr>
        <p:txBody>
          <a:bodyPr wrap="square" rtlCol="0">
            <a:spAutoFit/>
          </a:bodyPr>
          <a:lstStyle/>
          <a:p>
            <a:pPr algn="ctr"/>
            <a:r>
              <a:rPr lang="fr-FR" sz="2000" dirty="0">
                <a:solidFill>
                  <a:srgbClr val="0055A5"/>
                </a:solidFill>
              </a:rPr>
              <a:t>5. Qu’est-ce qu’on peut découvrir au monument?</a:t>
            </a:r>
          </a:p>
        </p:txBody>
      </p:sp>
      <p:sp>
        <p:nvSpPr>
          <p:cNvPr id="23" name="TextBox 22">
            <a:extLst>
              <a:ext uri="{FF2B5EF4-FFF2-40B4-BE49-F238E27FC236}">
                <a16:creationId xmlns:a16="http://schemas.microsoft.com/office/drawing/2014/main" id="{CC14CEDB-F232-2D8F-F0D1-A70641C19C34}"/>
              </a:ext>
            </a:extLst>
          </p:cNvPr>
          <p:cNvSpPr txBox="1"/>
          <p:nvPr/>
        </p:nvSpPr>
        <p:spPr>
          <a:xfrm>
            <a:off x="2580919" y="5532086"/>
            <a:ext cx="6941129" cy="400110"/>
          </a:xfrm>
          <a:prstGeom prst="rect">
            <a:avLst/>
          </a:prstGeom>
          <a:noFill/>
        </p:spPr>
        <p:txBody>
          <a:bodyPr wrap="square" rtlCol="0">
            <a:spAutoFit/>
          </a:bodyPr>
          <a:lstStyle/>
          <a:p>
            <a:pPr algn="ctr"/>
            <a:r>
              <a:rPr lang="fr-FR" sz="2000" dirty="0">
                <a:solidFill>
                  <a:srgbClr val="0055A5"/>
                </a:solidFill>
              </a:rPr>
              <a:t>6. Pourquoi penses-tu que le monument est important?</a:t>
            </a:r>
          </a:p>
        </p:txBody>
      </p:sp>
      <p:sp>
        <p:nvSpPr>
          <p:cNvPr id="24" name="TextBox 23">
            <a:extLst>
              <a:ext uri="{FF2B5EF4-FFF2-40B4-BE49-F238E27FC236}">
                <a16:creationId xmlns:a16="http://schemas.microsoft.com/office/drawing/2014/main" id="{37A97C21-4328-F9A6-2AB8-BFA41E323B38}"/>
              </a:ext>
            </a:extLst>
          </p:cNvPr>
          <p:cNvSpPr txBox="1"/>
          <p:nvPr/>
        </p:nvSpPr>
        <p:spPr>
          <a:xfrm>
            <a:off x="2737162" y="4377089"/>
            <a:ext cx="6676748" cy="400110"/>
          </a:xfrm>
          <a:prstGeom prst="rect">
            <a:avLst/>
          </a:prstGeom>
          <a:noFill/>
        </p:spPr>
        <p:txBody>
          <a:bodyPr wrap="square" rtlCol="0">
            <a:spAutoFit/>
          </a:bodyPr>
          <a:lstStyle/>
          <a:p>
            <a:pPr algn="ctr"/>
            <a:r>
              <a:rPr lang="fr-FR" sz="2000" dirty="0">
                <a:solidFill>
                  <a:srgbClr val="0055A5"/>
                </a:solidFill>
              </a:rPr>
              <a:t>3. Décris le monument et l’endroit où il se trouve.</a:t>
            </a:r>
          </a:p>
        </p:txBody>
      </p:sp>
      <p:sp>
        <p:nvSpPr>
          <p:cNvPr id="2" name="TextBox 1">
            <a:extLst>
              <a:ext uri="{FF2B5EF4-FFF2-40B4-BE49-F238E27FC236}">
                <a16:creationId xmlns:a16="http://schemas.microsoft.com/office/drawing/2014/main" id="{7B94B619-51E6-A14F-03F5-D5E7B13117F2}"/>
              </a:ext>
            </a:extLst>
          </p:cNvPr>
          <p:cNvSpPr txBox="1"/>
          <p:nvPr/>
        </p:nvSpPr>
        <p:spPr>
          <a:xfrm>
            <a:off x="6043407" y="895351"/>
            <a:ext cx="2128659" cy="1323439"/>
          </a:xfrm>
          <a:prstGeom prst="rect">
            <a:avLst/>
          </a:prstGeom>
          <a:noFill/>
        </p:spPr>
        <p:txBody>
          <a:bodyPr wrap="square">
            <a:spAutoFit/>
          </a:bodyPr>
          <a:lstStyle/>
          <a:p>
            <a:pPr algn="ctr"/>
            <a:r>
              <a:rPr lang="fr-FR" sz="2000" b="0" i="0" dirty="0">
                <a:solidFill>
                  <a:schemeClr val="tx2"/>
                </a:solidFill>
                <a:effectLst/>
              </a:rPr>
              <a:t>2a. La statue de la Liberté sur </a:t>
            </a:r>
            <a:r>
              <a:rPr lang="en-GB" sz="2000" b="0" i="0" dirty="0">
                <a:solidFill>
                  <a:schemeClr val="tx2"/>
                </a:solidFill>
                <a:effectLst/>
              </a:rPr>
              <a:t>Ellis Island à</a:t>
            </a:r>
            <a:r>
              <a:rPr lang="en-GB" sz="2000" dirty="0">
                <a:solidFill>
                  <a:schemeClr val="tx2"/>
                </a:solidFill>
              </a:rPr>
              <a:t> </a:t>
            </a:r>
            <a:r>
              <a:rPr lang="en-GB" sz="2000" b="0" i="0" dirty="0">
                <a:solidFill>
                  <a:schemeClr val="tx2"/>
                </a:solidFill>
                <a:effectLst/>
              </a:rPr>
              <a:t>New York.</a:t>
            </a:r>
          </a:p>
        </p:txBody>
      </p:sp>
      <p:sp>
        <p:nvSpPr>
          <p:cNvPr id="7" name="TextBox 6">
            <a:extLst>
              <a:ext uri="{FF2B5EF4-FFF2-40B4-BE49-F238E27FC236}">
                <a16:creationId xmlns:a16="http://schemas.microsoft.com/office/drawing/2014/main" id="{72FD0FEB-F0C6-A7F9-A758-52D466459CF6}"/>
              </a:ext>
            </a:extLst>
          </p:cNvPr>
          <p:cNvSpPr txBox="1"/>
          <p:nvPr/>
        </p:nvSpPr>
        <p:spPr>
          <a:xfrm>
            <a:off x="3914747" y="895351"/>
            <a:ext cx="2128659" cy="1015663"/>
          </a:xfrm>
          <a:prstGeom prst="rect">
            <a:avLst/>
          </a:prstGeom>
          <a:noFill/>
        </p:spPr>
        <p:txBody>
          <a:bodyPr wrap="square">
            <a:spAutoFit/>
          </a:bodyPr>
          <a:lstStyle/>
          <a:p>
            <a:pPr algn="ctr"/>
            <a:r>
              <a:rPr lang="fr-FR" sz="2000" b="0" i="0" dirty="0">
                <a:solidFill>
                  <a:schemeClr val="tx2"/>
                </a:solidFill>
                <a:effectLst/>
              </a:rPr>
              <a:t>1a. L’Arc* de Triomphe* à Paris.</a:t>
            </a:r>
          </a:p>
        </p:txBody>
      </p:sp>
      <p:sp>
        <p:nvSpPr>
          <p:cNvPr id="16" name="Rectangle: Rounded Corners 15">
            <a:extLst>
              <a:ext uri="{FF2B5EF4-FFF2-40B4-BE49-F238E27FC236}">
                <a16:creationId xmlns:a16="http://schemas.microsoft.com/office/drawing/2014/main" id="{F70CB9A4-B6EB-9BF7-56B0-D21B47C6DEBB}"/>
              </a:ext>
            </a:extLst>
          </p:cNvPr>
          <p:cNvSpPr/>
          <p:nvPr/>
        </p:nvSpPr>
        <p:spPr>
          <a:xfrm>
            <a:off x="216056" y="3660996"/>
            <a:ext cx="2182316" cy="2533620"/>
          </a:xfrm>
          <a:prstGeom prst="round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9B1C3DEB-5960-05F1-A7FF-DF989C7A78F4}"/>
              </a:ext>
            </a:extLst>
          </p:cNvPr>
          <p:cNvSpPr/>
          <p:nvPr/>
        </p:nvSpPr>
        <p:spPr>
          <a:xfrm>
            <a:off x="9761536" y="3660996"/>
            <a:ext cx="2182316" cy="2533620"/>
          </a:xfrm>
          <a:prstGeom prst="roundRect">
            <a:avLst/>
          </a:prstGeom>
          <a:blipFill dpi="0" rotWithShape="1">
            <a:blip r:embed="rId6"/>
            <a:srcRect/>
            <a:stretch>
              <a:fillRect t="-7000" b="-19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FC0AB773-7E9A-6705-735D-B3C6D485CBDD}"/>
              </a:ext>
            </a:extLst>
          </p:cNvPr>
          <p:cNvSpPr txBox="1"/>
          <p:nvPr/>
        </p:nvSpPr>
        <p:spPr>
          <a:xfrm>
            <a:off x="4004909" y="1965766"/>
            <a:ext cx="2273561" cy="1323439"/>
          </a:xfrm>
          <a:prstGeom prst="rect">
            <a:avLst/>
          </a:prstGeom>
          <a:noFill/>
        </p:spPr>
        <p:txBody>
          <a:bodyPr wrap="square">
            <a:spAutoFit/>
          </a:bodyPr>
          <a:lstStyle/>
          <a:p>
            <a:pPr algn="ctr"/>
            <a:r>
              <a:rPr lang="fr-FR" sz="2000" b="0" i="0" dirty="0">
                <a:solidFill>
                  <a:schemeClr val="tx2"/>
                </a:solidFill>
                <a:effectLst/>
              </a:rPr>
              <a:t>1b. La tombe du soldat inconnu*, sous l’Arc de Triomphe.</a:t>
            </a:r>
          </a:p>
        </p:txBody>
      </p:sp>
      <p:sp>
        <p:nvSpPr>
          <p:cNvPr id="19" name="Rectangle: Rounded Corners 18">
            <a:extLst>
              <a:ext uri="{FF2B5EF4-FFF2-40B4-BE49-F238E27FC236}">
                <a16:creationId xmlns:a16="http://schemas.microsoft.com/office/drawing/2014/main" id="{A4E55D2A-82B1-5FCC-4717-8AB816975ACE}"/>
              </a:ext>
            </a:extLst>
          </p:cNvPr>
          <p:cNvSpPr/>
          <p:nvPr/>
        </p:nvSpPr>
        <p:spPr>
          <a:xfrm>
            <a:off x="150611" y="867331"/>
            <a:ext cx="519782" cy="519782"/>
          </a:xfrm>
          <a:prstGeom prst="roundRect">
            <a:avLst/>
          </a:prstGeom>
          <a:solidFill>
            <a:schemeClr val="accent2"/>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FFFFFF"/>
                </a:solidFill>
                <a:effectLst/>
                <a:uLnTx/>
                <a:uFillTx/>
                <a:latin typeface="Century Gothic"/>
                <a:ea typeface="+mn-ea"/>
                <a:cs typeface="+mn-cs"/>
              </a:rPr>
              <a:t>1a</a:t>
            </a:r>
          </a:p>
        </p:txBody>
      </p:sp>
      <p:sp>
        <p:nvSpPr>
          <p:cNvPr id="20" name="Rectangle: Rounded Corners 19">
            <a:extLst>
              <a:ext uri="{FF2B5EF4-FFF2-40B4-BE49-F238E27FC236}">
                <a16:creationId xmlns:a16="http://schemas.microsoft.com/office/drawing/2014/main" id="{1D2AA7F1-8210-54B2-1501-0F95D1DD4490}"/>
              </a:ext>
            </a:extLst>
          </p:cNvPr>
          <p:cNvSpPr/>
          <p:nvPr/>
        </p:nvSpPr>
        <p:spPr>
          <a:xfrm>
            <a:off x="150611" y="3611383"/>
            <a:ext cx="519782" cy="519782"/>
          </a:xfrm>
          <a:prstGeom prst="roundRect">
            <a:avLst/>
          </a:prstGeom>
          <a:solidFill>
            <a:schemeClr val="accent2"/>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defRPr/>
            </a:pPr>
            <a:r>
              <a:rPr lang="en-GB" sz="2200" b="1" dirty="0">
                <a:solidFill>
                  <a:srgbClr val="FFFFFF"/>
                </a:solidFill>
              </a:rPr>
              <a:t>1b</a:t>
            </a:r>
            <a:endParaRPr kumimoji="0" lang="en-GB" sz="2200" b="1" i="0" u="none" strike="noStrike" kern="1200" cap="none" spc="0" normalizeH="0" baseline="0" noProof="0" dirty="0">
              <a:ln>
                <a:noFill/>
              </a:ln>
              <a:solidFill>
                <a:srgbClr val="FFFFFF"/>
              </a:solidFill>
              <a:effectLst/>
              <a:uLnTx/>
              <a:uFillTx/>
              <a:latin typeface="Century Gothic"/>
            </a:endParaRPr>
          </a:p>
        </p:txBody>
      </p:sp>
      <p:sp>
        <p:nvSpPr>
          <p:cNvPr id="21" name="Rectangle: Rounded Corners 20">
            <a:extLst>
              <a:ext uri="{FF2B5EF4-FFF2-40B4-BE49-F238E27FC236}">
                <a16:creationId xmlns:a16="http://schemas.microsoft.com/office/drawing/2014/main" id="{E12FDD4D-C251-604F-F221-B0113E8106E0}"/>
              </a:ext>
            </a:extLst>
          </p:cNvPr>
          <p:cNvSpPr/>
          <p:nvPr/>
        </p:nvSpPr>
        <p:spPr>
          <a:xfrm>
            <a:off x="11498909" y="872453"/>
            <a:ext cx="519782" cy="519782"/>
          </a:xfrm>
          <a:prstGeom prst="roundRect">
            <a:avLst/>
          </a:prstGeom>
          <a:solidFill>
            <a:schemeClr val="accent2"/>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FFFFFF"/>
                </a:solidFill>
                <a:effectLst/>
                <a:uLnTx/>
                <a:uFillTx/>
                <a:latin typeface="Century Gothic"/>
                <a:ea typeface="+mn-ea"/>
                <a:cs typeface="+mn-cs"/>
              </a:rPr>
              <a:t>2a</a:t>
            </a:r>
          </a:p>
        </p:txBody>
      </p:sp>
      <p:sp>
        <p:nvSpPr>
          <p:cNvPr id="25" name="Rectangle: Rounded Corners 24">
            <a:extLst>
              <a:ext uri="{FF2B5EF4-FFF2-40B4-BE49-F238E27FC236}">
                <a16:creationId xmlns:a16="http://schemas.microsoft.com/office/drawing/2014/main" id="{80ADB0CB-4A54-896C-004F-EDCCBFFC9650}"/>
              </a:ext>
            </a:extLst>
          </p:cNvPr>
          <p:cNvSpPr/>
          <p:nvPr/>
        </p:nvSpPr>
        <p:spPr>
          <a:xfrm>
            <a:off x="11498909" y="3638026"/>
            <a:ext cx="519782" cy="519782"/>
          </a:xfrm>
          <a:prstGeom prst="roundRect">
            <a:avLst/>
          </a:prstGeom>
          <a:solidFill>
            <a:schemeClr val="accent2"/>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FFFFFF"/>
                </a:solidFill>
                <a:effectLst/>
                <a:uLnTx/>
                <a:uFillTx/>
                <a:latin typeface="Century Gothic"/>
                <a:ea typeface="+mn-ea"/>
                <a:cs typeface="+mn-cs"/>
              </a:rPr>
              <a:t>2b</a:t>
            </a:r>
          </a:p>
        </p:txBody>
      </p:sp>
      <p:sp>
        <p:nvSpPr>
          <p:cNvPr id="26" name="TextBox 25">
            <a:extLst>
              <a:ext uri="{FF2B5EF4-FFF2-40B4-BE49-F238E27FC236}">
                <a16:creationId xmlns:a16="http://schemas.microsoft.com/office/drawing/2014/main" id="{EF175519-B43B-3F90-A43C-92704A4635E7}"/>
              </a:ext>
            </a:extLst>
          </p:cNvPr>
          <p:cNvSpPr txBox="1"/>
          <p:nvPr/>
        </p:nvSpPr>
        <p:spPr>
          <a:xfrm>
            <a:off x="6988493" y="130832"/>
            <a:ext cx="2562026" cy="707886"/>
          </a:xfrm>
          <a:prstGeom prst="rect">
            <a:avLst/>
          </a:prstGeom>
          <a:noFill/>
        </p:spPr>
        <p:txBody>
          <a:bodyPr wrap="square">
            <a:spAutoFit/>
          </a:bodyPr>
          <a:lstStyle/>
          <a:p>
            <a:pPr algn="ctr"/>
            <a:r>
              <a:rPr lang="fr-FR" sz="2000" dirty="0">
                <a:solidFill>
                  <a:srgbClr val="0055A5"/>
                </a:solidFill>
              </a:rPr>
              <a:t>Réponds aux questions</a:t>
            </a:r>
            <a:endParaRPr lang="fr-FR" sz="2000" dirty="0"/>
          </a:p>
        </p:txBody>
      </p:sp>
      <p:sp>
        <p:nvSpPr>
          <p:cNvPr id="28" name="Speech Bubble: Rectangle with Corners Rounded 27">
            <a:extLst>
              <a:ext uri="{FF2B5EF4-FFF2-40B4-BE49-F238E27FC236}">
                <a16:creationId xmlns:a16="http://schemas.microsoft.com/office/drawing/2014/main" id="{9E20DC21-6D6A-EF59-A84A-907AA19CA3AA}"/>
              </a:ext>
            </a:extLst>
          </p:cNvPr>
          <p:cNvSpPr/>
          <p:nvPr/>
        </p:nvSpPr>
        <p:spPr>
          <a:xfrm>
            <a:off x="2737161" y="5928767"/>
            <a:ext cx="6676749" cy="417680"/>
          </a:xfrm>
          <a:prstGeom prst="wedgeRoundRectCallout">
            <a:avLst>
              <a:gd name="adj1" fmla="val -19357"/>
              <a:gd name="adj2" fmla="val -37442"/>
              <a:gd name="adj3" fmla="val 16667"/>
            </a:avLst>
          </a:prstGeom>
          <a:solidFill>
            <a:srgbClr val="0055A5"/>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srgbClr val="FFFFFF"/>
                </a:solidFill>
                <a:effectLst/>
                <a:uLnTx/>
                <a:uFillTx/>
                <a:latin typeface="Century Gothic"/>
                <a:ea typeface="+mn-ea"/>
                <a:cs typeface="+mn-cs"/>
              </a:rPr>
              <a:t>*arc = </a:t>
            </a:r>
            <a:r>
              <a:rPr kumimoji="0" lang="en-GB" sz="2000" i="0" u="none" strike="noStrike" kern="1200" cap="none" spc="0" normalizeH="0" baseline="0" dirty="0">
                <a:ln>
                  <a:noFill/>
                </a:ln>
                <a:solidFill>
                  <a:srgbClr val="FFFFFF"/>
                </a:solidFill>
                <a:effectLst/>
                <a:uLnTx/>
                <a:uFillTx/>
                <a:latin typeface="Century Gothic"/>
                <a:ea typeface="+mn-ea"/>
                <a:cs typeface="+mn-cs"/>
              </a:rPr>
              <a:t>arch, </a:t>
            </a:r>
            <a:r>
              <a:rPr kumimoji="0" lang="en-GB" sz="2000" b="1" i="0" u="none" strike="noStrike" kern="1200" cap="none" spc="0" normalizeH="0" baseline="0" dirty="0">
                <a:ln>
                  <a:noFill/>
                </a:ln>
                <a:solidFill>
                  <a:srgbClr val="FFFFFF"/>
                </a:solidFill>
                <a:effectLst/>
                <a:uLnTx/>
                <a:uFillTx/>
                <a:latin typeface="Century Gothic"/>
                <a:ea typeface="+mn-ea"/>
                <a:cs typeface="+mn-cs"/>
              </a:rPr>
              <a:t>triomphe =</a:t>
            </a:r>
            <a:r>
              <a:rPr kumimoji="0" lang="en-GB" sz="2000" i="0" u="none" strike="noStrike" kern="1200" cap="none" spc="0" normalizeH="0" baseline="0" dirty="0">
                <a:ln>
                  <a:noFill/>
                </a:ln>
                <a:solidFill>
                  <a:srgbClr val="FFFFFF"/>
                </a:solidFill>
                <a:effectLst/>
                <a:uLnTx/>
                <a:uFillTx/>
                <a:latin typeface="Century Gothic"/>
                <a:ea typeface="+mn-ea"/>
                <a:cs typeface="+mn-cs"/>
              </a:rPr>
              <a:t> trium</a:t>
            </a:r>
            <a:r>
              <a:rPr lang="en-GB" sz="2000" dirty="0">
                <a:solidFill>
                  <a:srgbClr val="FFFFFF"/>
                </a:solidFill>
                <a:latin typeface="Century Gothic"/>
              </a:rPr>
              <a:t>ph, </a:t>
            </a:r>
            <a:r>
              <a:rPr lang="en-GB" sz="2000" b="1" dirty="0">
                <a:solidFill>
                  <a:srgbClr val="FFFFFF"/>
                </a:solidFill>
                <a:latin typeface="Century Gothic"/>
              </a:rPr>
              <a:t>inconnu =</a:t>
            </a:r>
            <a:r>
              <a:rPr lang="en-GB" sz="2000" dirty="0">
                <a:solidFill>
                  <a:srgbClr val="FFFFFF"/>
                </a:solidFill>
                <a:latin typeface="Century Gothic"/>
              </a:rPr>
              <a:t> unknown</a:t>
            </a:r>
            <a:endParaRPr kumimoji="0" lang="en-GB" sz="2000" b="0" i="0" u="none" strike="noStrike" kern="1200" cap="none" spc="0" normalizeH="0" baseline="0" dirty="0">
              <a:ln>
                <a:noFill/>
              </a:ln>
              <a:solidFill>
                <a:srgbClr val="FF0000"/>
              </a:solidFill>
              <a:effectLst/>
              <a:uLnTx/>
              <a:uFillTx/>
              <a:latin typeface="Century Gothic"/>
              <a:ea typeface="+mn-ea"/>
              <a:cs typeface="+mn-cs"/>
            </a:endParaRPr>
          </a:p>
        </p:txBody>
      </p:sp>
    </p:spTree>
    <p:extLst>
      <p:ext uri="{BB962C8B-B14F-4D97-AF65-F5344CB8AC3E}">
        <p14:creationId xmlns:p14="http://schemas.microsoft.com/office/powerpoint/2010/main" val="3665058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0" grpId="0"/>
      <p:bldP spid="11" grpId="0"/>
      <p:bldP spid="12" grpId="0"/>
      <p:bldP spid="13" grpId="0"/>
      <p:bldP spid="22" grpId="0"/>
      <p:bldP spid="23" grpId="0"/>
      <p:bldP spid="24" grpId="0"/>
      <p:bldP spid="2" grpId="0"/>
      <p:bldP spid="7" grpId="0"/>
      <p:bldP spid="16" grpId="0" animBg="1"/>
      <p:bldP spid="17" grpId="0" animBg="1"/>
      <p:bldP spid="18" grpId="0"/>
      <p:bldP spid="19" grpId="0" animBg="1"/>
      <p:bldP spid="20" grpId="0" animBg="1"/>
      <p:bldP spid="21" grpId="0" animBg="1"/>
      <p:bldP spid="2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667F8F-E87F-5201-CAA9-4411B0605F22}"/>
              </a:ext>
            </a:extLst>
          </p:cNvPr>
          <p:cNvSpPr>
            <a:spLocks noGrp="1"/>
          </p:cNvSpPr>
          <p:nvPr>
            <p:ph type="title"/>
          </p:nvPr>
        </p:nvSpPr>
        <p:spPr>
          <a:xfrm>
            <a:off x="-3" y="213557"/>
            <a:ext cx="7239003" cy="647577"/>
          </a:xfrm>
        </p:spPr>
        <p:txBody>
          <a:bodyPr>
            <a:normAutofit/>
          </a:bodyPr>
          <a:lstStyle/>
          <a:p>
            <a:r>
              <a:rPr lang="fr-FR" dirty="0"/>
              <a:t>Deux monuments célèbres</a:t>
            </a:r>
          </a:p>
        </p:txBody>
      </p:sp>
      <p:sp>
        <p:nvSpPr>
          <p:cNvPr id="4" name="Rectangle 2">
            <a:extLst>
              <a:ext uri="{FF2B5EF4-FFF2-40B4-BE49-F238E27FC236}">
                <a16:creationId xmlns:a16="http://schemas.microsoft.com/office/drawing/2014/main" id="{00A2D453-D8AE-F91E-CB95-A81FAC8F49B7}"/>
              </a:ext>
            </a:extLst>
          </p:cNvPr>
          <p:cNvSpPr>
            <a:spLocks noChangeArrowheads="1"/>
          </p:cNvSpPr>
          <p:nvPr/>
        </p:nvSpPr>
        <p:spPr bwMode="auto">
          <a:xfrm>
            <a:off x="152260" y="3782121"/>
            <a:ext cx="11791587" cy="2862322"/>
          </a:xfrm>
          <a:prstGeom prst="rect">
            <a:avLst/>
          </a:prstGeom>
          <a:no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en-US" altLang="en-US" sz="2000" dirty="0">
                <a:solidFill>
                  <a:schemeClr val="tx2"/>
                </a:solidFill>
                <a:latin typeface="+mn-lt"/>
              </a:rPr>
              <a:t>The second monument is called the Statue of Liberty. The statue of Liberty is in New York in America. The location of the statue is an island in the Hudson River. It is a large statue of a lady. It was built in France and sent in separate pieces on ships as a gift to the American people in 1886 as a symbol of freedom and independence. The metal frame of the statue was built by Gustave Eiffel who designed the Eiffel Tower in Paris. On the statue, we discover the date of the 4</a:t>
            </a:r>
            <a:r>
              <a:rPr lang="en-US" altLang="en-US" sz="2000" baseline="30000" dirty="0">
                <a:solidFill>
                  <a:schemeClr val="tx2"/>
                </a:solidFill>
                <a:latin typeface="+mn-lt"/>
              </a:rPr>
              <a:t>th</a:t>
            </a:r>
            <a:r>
              <a:rPr lang="en-US" altLang="en-US" sz="2000" dirty="0">
                <a:solidFill>
                  <a:schemeClr val="tx2"/>
                </a:solidFill>
                <a:latin typeface="+mn-lt"/>
              </a:rPr>
              <a:t> July 1776. This is the date of the start of American independence from the United Kingdom. The statue is also a symbol of the end of slavery, as next to the feet of the statue there is a broken shackle and chain. The statue is still an important symbol of freedom for the American people, and for new immigrants arriving in America.</a:t>
            </a:r>
          </a:p>
        </p:txBody>
      </p:sp>
      <p:sp>
        <p:nvSpPr>
          <p:cNvPr id="2" name="Rectangle 2">
            <a:extLst>
              <a:ext uri="{FF2B5EF4-FFF2-40B4-BE49-F238E27FC236}">
                <a16:creationId xmlns:a16="http://schemas.microsoft.com/office/drawing/2014/main" id="{0208431E-A8F7-E0BA-C287-66038D2AB692}"/>
              </a:ext>
            </a:extLst>
          </p:cNvPr>
          <p:cNvSpPr>
            <a:spLocks noChangeArrowheads="1"/>
          </p:cNvSpPr>
          <p:nvPr/>
        </p:nvSpPr>
        <p:spPr bwMode="auto">
          <a:xfrm>
            <a:off x="152261" y="870312"/>
            <a:ext cx="11791587" cy="2862322"/>
          </a:xfrm>
          <a:prstGeom prst="rect">
            <a:avLst/>
          </a:prstGeom>
          <a:no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en-US" altLang="en-US" sz="2000" dirty="0">
                <a:solidFill>
                  <a:schemeClr val="tx2"/>
                </a:solidFill>
                <a:latin typeface="+mn-lt"/>
              </a:rPr>
              <a:t>The first monument is the Arc de Triomphe. The monument is in Paris, the capital of France. The monument is a large arch, located in the centre of the city where many roads join in the shape of a star. The full name of the monument is </a:t>
            </a:r>
            <a:r>
              <a:rPr lang="fr-FR" altLang="en-US" sz="2000" i="1" dirty="0">
                <a:solidFill>
                  <a:schemeClr val="tx2"/>
                </a:solidFill>
                <a:latin typeface="+mn-lt"/>
              </a:rPr>
              <a:t>l’Arc de Triomphe de l’Étoile </a:t>
            </a:r>
            <a:r>
              <a:rPr lang="en-US" altLang="en-US" sz="2000" dirty="0">
                <a:solidFill>
                  <a:schemeClr val="tx2"/>
                </a:solidFill>
                <a:latin typeface="+mn-lt"/>
              </a:rPr>
              <a:t>– the triumphal arch of the star. The arch was built as a memorial to soldiers who died for France in the French Revolution and other wars. It is a symbol of French victories, and literally means Arch of Triumph, but it is also an important symbol of peace. Under the arch, we discover the tomb of the unknown soldier. The soldier buried here died in the First World War and was chosen as a symbol of all soldiers of France. The French president attends a ceremony at the arch on Armistice day (11</a:t>
            </a:r>
            <a:r>
              <a:rPr lang="en-US" altLang="en-US" sz="2000" baseline="30000" dirty="0">
                <a:solidFill>
                  <a:schemeClr val="tx2"/>
                </a:solidFill>
                <a:latin typeface="+mn-lt"/>
              </a:rPr>
              <a:t>th</a:t>
            </a:r>
            <a:r>
              <a:rPr lang="en-US" altLang="en-US" sz="2000" dirty="0">
                <a:solidFill>
                  <a:schemeClr val="tx2"/>
                </a:solidFill>
                <a:latin typeface="+mn-lt"/>
              </a:rPr>
              <a:t> November) every year. It is important to not forget the past.</a:t>
            </a:r>
          </a:p>
        </p:txBody>
      </p:sp>
      <p:sp>
        <p:nvSpPr>
          <p:cNvPr id="7" name="Rounded Rectangle 46">
            <a:extLst>
              <a:ext uri="{FF2B5EF4-FFF2-40B4-BE49-F238E27FC236}">
                <a16:creationId xmlns:a16="http://schemas.microsoft.com/office/drawing/2014/main" id="{967130CB-9A89-FA57-9935-99361F961F82}"/>
              </a:ext>
            </a:extLst>
          </p:cNvPr>
          <p:cNvSpPr/>
          <p:nvPr/>
        </p:nvSpPr>
        <p:spPr>
          <a:xfrm>
            <a:off x="9550519" y="251614"/>
            <a:ext cx="2393333"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lire/écrire/parler</a:t>
            </a:r>
          </a:p>
        </p:txBody>
      </p:sp>
    </p:spTree>
    <p:extLst>
      <p:ext uri="{BB962C8B-B14F-4D97-AF65-F5344CB8AC3E}">
        <p14:creationId xmlns:p14="http://schemas.microsoft.com/office/powerpoint/2010/main" val="25131812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363538" y="2556886"/>
            <a:ext cx="8926236" cy="1497239"/>
          </a:xfrm>
        </p:spPr>
        <p:txBody>
          <a:bodyPr>
            <a:normAutofit lnSpcReduction="10000"/>
          </a:bodyPr>
          <a:lstStyle/>
          <a:p>
            <a:r>
              <a:rPr lang="fr-FR" sz="2800" dirty="0"/>
              <a:t>il (n)'y a (pas de)</a:t>
            </a:r>
          </a:p>
          <a:p>
            <a:r>
              <a:rPr lang="en-GB" sz="2800" dirty="0"/>
              <a:t>stress syllabification with consonant +</a:t>
            </a:r>
          </a:p>
          <a:p>
            <a:r>
              <a:rPr lang="en-GB" sz="2800" dirty="0"/>
              <a:t>[r] + SFe</a:t>
            </a:r>
          </a:p>
        </p:txBody>
      </p:sp>
      <p:sp>
        <p:nvSpPr>
          <p:cNvPr id="4" name="Text Placeholder 3"/>
          <p:cNvSpPr>
            <a:spLocks noGrp="1"/>
          </p:cNvSpPr>
          <p:nvPr>
            <p:ph type="body" sz="quarter" idx="14"/>
          </p:nvPr>
        </p:nvSpPr>
        <p:spPr>
          <a:xfrm>
            <a:off x="363538" y="873077"/>
            <a:ext cx="9173752" cy="1697476"/>
          </a:xfrm>
        </p:spPr>
        <p:txBody>
          <a:bodyPr>
            <a:normAutofit/>
          </a:bodyPr>
          <a:lstStyle/>
          <a:p>
            <a:r>
              <a:rPr lang="en-GB" sz="4800" dirty="0"/>
              <a:t>Monuments and memorials</a:t>
            </a:r>
          </a:p>
          <a:p>
            <a:r>
              <a:rPr lang="en-GB" sz="3200" dirty="0"/>
              <a:t>Lesson 2</a:t>
            </a:r>
          </a:p>
        </p:txBody>
      </p:sp>
      <p:sp>
        <p:nvSpPr>
          <p:cNvPr id="5" name="Text Placeholder 1">
            <a:extLst>
              <a:ext uri="{FF2B5EF4-FFF2-40B4-BE49-F238E27FC236}">
                <a16:creationId xmlns:a16="http://schemas.microsoft.com/office/drawing/2014/main" id="{8A433CED-A904-2B2A-E5A5-805777E95C0F}"/>
              </a:ext>
            </a:extLst>
          </p:cNvPr>
          <p:cNvSpPr>
            <a:spLocks noGrp="1"/>
          </p:cNvSpPr>
          <p:nvPr>
            <p:ph type="body" sz="quarter" idx="12"/>
          </p:nvPr>
        </p:nvSpPr>
        <p:spPr>
          <a:xfrm>
            <a:off x="327024" y="4328539"/>
            <a:ext cx="4129805" cy="1154112"/>
          </a:xfrm>
        </p:spPr>
        <p:txBody>
          <a:bodyP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Y10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1.1 - Week 3 - Lesson 2</a:t>
            </a:r>
            <a:endParaRPr lang="en-GB" sz="2000" dirty="0"/>
          </a:p>
          <a:p>
            <a:endParaRPr lang="en-GB" sz="2000" dirty="0"/>
          </a:p>
        </p:txBody>
      </p:sp>
      <p:sp>
        <p:nvSpPr>
          <p:cNvPr id="6" name="TextBox 5">
            <a:extLst>
              <a:ext uri="{FF2B5EF4-FFF2-40B4-BE49-F238E27FC236}">
                <a16:creationId xmlns:a16="http://schemas.microsoft.com/office/drawing/2014/main" id="{EC21FDD5-9D1D-ABDB-5E87-97993787A789}"/>
              </a:ext>
            </a:extLst>
          </p:cNvPr>
          <p:cNvSpPr txBox="1"/>
          <p:nvPr/>
        </p:nvSpPr>
        <p:spPr>
          <a:xfrm>
            <a:off x="290511" y="5276950"/>
            <a:ext cx="4202830" cy="1280351"/>
          </a:xfrm>
          <a:prstGeom prst="rect">
            <a:avLst/>
          </a:prstGeom>
          <a:noFill/>
        </p:spPr>
        <p:txBody>
          <a:bodyPr wrap="square">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Author name(s): </a:t>
            </a:r>
            <a:r>
              <a:rPr lang="en-GB" sz="1600" dirty="0">
                <a:solidFill>
                  <a:prstClr val="white"/>
                </a:solidFill>
                <a:latin typeface="Century Gothic" panose="020B0502020202020204" pitchFamily="34" charset="0"/>
              </a:rPr>
              <a:t>Louise Bibbey</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a:defRPr/>
            </a:pPr>
            <a:r>
              <a:rPr lang="en-GB" sz="1600" dirty="0">
                <a:solidFill>
                  <a:prstClr val="white"/>
                </a:solidFill>
                <a:latin typeface="Century Gothic" panose="020B0502020202020204" pitchFamily="34" charset="0"/>
              </a:rPr>
              <a:t>Artwork by: Chloé Motard</a:t>
            </a:r>
          </a:p>
          <a:p>
            <a:pPr>
              <a:defRPr/>
            </a:pPr>
            <a:endParaRPr kumimoji="0" lang="en-GB"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600" dirty="0">
                <a:solidFill>
                  <a:prstClr val="white"/>
                </a:solidFill>
                <a:latin typeface="Century Gothic" panose="020B0502020202020204" pitchFamily="34" charset="0"/>
              </a:rPr>
              <a:t>Date updated: 29/11/22</a:t>
            </a:r>
          </a:p>
        </p:txBody>
      </p:sp>
    </p:spTree>
    <p:extLst>
      <p:ext uri="{BB962C8B-B14F-4D97-AF65-F5344CB8AC3E}">
        <p14:creationId xmlns:p14="http://schemas.microsoft.com/office/powerpoint/2010/main" val="28911634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667F8F-E87F-5201-CAA9-4411B0605F22}"/>
              </a:ext>
            </a:extLst>
          </p:cNvPr>
          <p:cNvSpPr>
            <a:spLocks noGrp="1"/>
          </p:cNvSpPr>
          <p:nvPr>
            <p:ph type="title"/>
          </p:nvPr>
        </p:nvSpPr>
        <p:spPr>
          <a:xfrm>
            <a:off x="-1" y="213557"/>
            <a:ext cx="6520721" cy="647577"/>
          </a:xfrm>
        </p:spPr>
        <p:txBody>
          <a:bodyPr>
            <a:normAutofit/>
          </a:bodyPr>
          <a:lstStyle/>
          <a:p>
            <a:r>
              <a:rPr lang="en-GB" dirty="0"/>
              <a:t>Vocabulaire</a:t>
            </a:r>
            <a:endParaRPr lang="fr-FR" dirty="0"/>
          </a:p>
        </p:txBody>
      </p:sp>
      <p:sp>
        <p:nvSpPr>
          <p:cNvPr id="6" name="Rounded Rectangle 46">
            <a:extLst>
              <a:ext uri="{FF2B5EF4-FFF2-40B4-BE49-F238E27FC236}">
                <a16:creationId xmlns:a16="http://schemas.microsoft.com/office/drawing/2014/main" id="{967130CB-9A89-FA57-9935-99361F961F82}"/>
              </a:ext>
            </a:extLst>
          </p:cNvPr>
          <p:cNvSpPr/>
          <p:nvPr/>
        </p:nvSpPr>
        <p:spPr>
          <a:xfrm>
            <a:off x="9888252" y="251614"/>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vocabulaire</a:t>
            </a:r>
          </a:p>
        </p:txBody>
      </p:sp>
      <p:sp>
        <p:nvSpPr>
          <p:cNvPr id="64" name="TextBox 63">
            <a:extLst>
              <a:ext uri="{FF2B5EF4-FFF2-40B4-BE49-F238E27FC236}">
                <a16:creationId xmlns:a16="http://schemas.microsoft.com/office/drawing/2014/main" id="{A681F79F-653D-FD28-38FA-D847594C13BB}"/>
              </a:ext>
            </a:extLst>
          </p:cNvPr>
          <p:cNvSpPr txBox="1"/>
          <p:nvPr/>
        </p:nvSpPr>
        <p:spPr>
          <a:xfrm>
            <a:off x="5459233" y="4059870"/>
            <a:ext cx="3248014" cy="830997"/>
          </a:xfrm>
          <a:prstGeom prst="rect">
            <a:avLst/>
          </a:prstGeom>
          <a:noFill/>
        </p:spPr>
        <p:txBody>
          <a:bodyPr wrap="square" rtlCol="0">
            <a:spAutoFit/>
          </a:bodyPr>
          <a:lstStyle/>
          <a:p>
            <a:r>
              <a:rPr lang="fr-FR" sz="2400" dirty="0">
                <a:solidFill>
                  <a:srgbClr val="0055A5"/>
                </a:solidFill>
              </a:rPr>
              <a:t>5. Si on a beaucoup d’argent, on est … </a:t>
            </a:r>
          </a:p>
        </p:txBody>
      </p:sp>
      <p:sp>
        <p:nvSpPr>
          <p:cNvPr id="66" name="TextBox 65">
            <a:extLst>
              <a:ext uri="{FF2B5EF4-FFF2-40B4-BE49-F238E27FC236}">
                <a16:creationId xmlns:a16="http://schemas.microsoft.com/office/drawing/2014/main" id="{2EB63948-8CCA-BA94-DF71-B61EB8C69665}"/>
              </a:ext>
            </a:extLst>
          </p:cNvPr>
          <p:cNvSpPr txBox="1"/>
          <p:nvPr/>
        </p:nvSpPr>
        <p:spPr>
          <a:xfrm>
            <a:off x="5075464" y="4831631"/>
            <a:ext cx="3065172" cy="769441"/>
          </a:xfrm>
          <a:prstGeom prst="rect">
            <a:avLst/>
          </a:prstGeom>
          <a:noFill/>
        </p:spPr>
        <p:txBody>
          <a:bodyPr wrap="square" rtlCol="0">
            <a:spAutoFit/>
          </a:bodyPr>
          <a:lstStyle/>
          <a:p>
            <a:pPr algn="ctr"/>
            <a:r>
              <a:rPr lang="en-GB" sz="4400" dirty="0">
                <a:solidFill>
                  <a:srgbClr val="0055A5"/>
                </a:solidFill>
              </a:rPr>
              <a:t>r i c h e</a:t>
            </a:r>
          </a:p>
        </p:txBody>
      </p:sp>
      <p:sp>
        <p:nvSpPr>
          <p:cNvPr id="67" name="TextBox 66">
            <a:extLst>
              <a:ext uri="{FF2B5EF4-FFF2-40B4-BE49-F238E27FC236}">
                <a16:creationId xmlns:a16="http://schemas.microsoft.com/office/drawing/2014/main" id="{8A93E2F3-BC03-4EE7-E5AA-5727279E0CEE}"/>
              </a:ext>
            </a:extLst>
          </p:cNvPr>
          <p:cNvSpPr txBox="1"/>
          <p:nvPr/>
        </p:nvSpPr>
        <p:spPr>
          <a:xfrm>
            <a:off x="5864289" y="4953779"/>
            <a:ext cx="519290" cy="584775"/>
          </a:xfrm>
          <a:prstGeom prst="rect">
            <a:avLst/>
          </a:prstGeom>
          <a:solidFill>
            <a:schemeClr val="bg2"/>
          </a:solidFill>
        </p:spPr>
        <p:txBody>
          <a:bodyPr wrap="square" rtlCol="0">
            <a:spAutoFit/>
          </a:bodyPr>
          <a:lstStyle/>
          <a:p>
            <a:pPr algn="ctr"/>
            <a:r>
              <a:rPr lang="en-GB" sz="3200" dirty="0">
                <a:solidFill>
                  <a:srgbClr val="0055A5"/>
                </a:solidFill>
              </a:rPr>
              <a:t>_</a:t>
            </a:r>
          </a:p>
        </p:txBody>
      </p:sp>
      <p:sp>
        <p:nvSpPr>
          <p:cNvPr id="68" name="TextBox 67">
            <a:extLst>
              <a:ext uri="{FF2B5EF4-FFF2-40B4-BE49-F238E27FC236}">
                <a16:creationId xmlns:a16="http://schemas.microsoft.com/office/drawing/2014/main" id="{F48A3FE7-550F-5368-D95E-6EEA2AB44D7A}"/>
              </a:ext>
            </a:extLst>
          </p:cNvPr>
          <p:cNvSpPr txBox="1"/>
          <p:nvPr/>
        </p:nvSpPr>
        <p:spPr>
          <a:xfrm>
            <a:off x="6282559" y="4953779"/>
            <a:ext cx="519290" cy="584775"/>
          </a:xfrm>
          <a:prstGeom prst="rect">
            <a:avLst/>
          </a:prstGeom>
          <a:solidFill>
            <a:schemeClr val="bg2"/>
          </a:solidFill>
        </p:spPr>
        <p:txBody>
          <a:bodyPr wrap="square" rtlCol="0">
            <a:spAutoFit/>
          </a:bodyPr>
          <a:lstStyle/>
          <a:p>
            <a:pPr algn="ctr"/>
            <a:r>
              <a:rPr lang="en-GB" sz="3200" dirty="0">
                <a:solidFill>
                  <a:srgbClr val="0055A5"/>
                </a:solidFill>
              </a:rPr>
              <a:t>_</a:t>
            </a:r>
          </a:p>
        </p:txBody>
      </p:sp>
      <p:sp>
        <p:nvSpPr>
          <p:cNvPr id="69" name="TextBox 68">
            <a:extLst>
              <a:ext uri="{FF2B5EF4-FFF2-40B4-BE49-F238E27FC236}">
                <a16:creationId xmlns:a16="http://schemas.microsoft.com/office/drawing/2014/main" id="{981806EE-188E-646F-C16C-EAB1718C973B}"/>
              </a:ext>
            </a:extLst>
          </p:cNvPr>
          <p:cNvSpPr txBox="1"/>
          <p:nvPr/>
        </p:nvSpPr>
        <p:spPr>
          <a:xfrm>
            <a:off x="6700829" y="4953779"/>
            <a:ext cx="519290" cy="584775"/>
          </a:xfrm>
          <a:prstGeom prst="rect">
            <a:avLst/>
          </a:prstGeom>
          <a:solidFill>
            <a:schemeClr val="bg2"/>
          </a:solidFill>
        </p:spPr>
        <p:txBody>
          <a:bodyPr wrap="square" rtlCol="0">
            <a:spAutoFit/>
          </a:bodyPr>
          <a:lstStyle/>
          <a:p>
            <a:pPr algn="ctr"/>
            <a:r>
              <a:rPr lang="en-GB" sz="3200" dirty="0">
                <a:solidFill>
                  <a:srgbClr val="0055A5"/>
                </a:solidFill>
              </a:rPr>
              <a:t>_</a:t>
            </a:r>
          </a:p>
        </p:txBody>
      </p:sp>
      <p:sp>
        <p:nvSpPr>
          <p:cNvPr id="70" name="TextBox 69">
            <a:extLst>
              <a:ext uri="{FF2B5EF4-FFF2-40B4-BE49-F238E27FC236}">
                <a16:creationId xmlns:a16="http://schemas.microsoft.com/office/drawing/2014/main" id="{4C4CB3C9-7EDE-B5C5-21B3-CE9FF65D7446}"/>
              </a:ext>
            </a:extLst>
          </p:cNvPr>
          <p:cNvSpPr txBox="1"/>
          <p:nvPr/>
        </p:nvSpPr>
        <p:spPr>
          <a:xfrm>
            <a:off x="7119099" y="4953779"/>
            <a:ext cx="519290" cy="584775"/>
          </a:xfrm>
          <a:prstGeom prst="rect">
            <a:avLst/>
          </a:prstGeom>
          <a:solidFill>
            <a:schemeClr val="bg2"/>
          </a:solidFill>
        </p:spPr>
        <p:txBody>
          <a:bodyPr wrap="square" rtlCol="0">
            <a:spAutoFit/>
          </a:bodyPr>
          <a:lstStyle/>
          <a:p>
            <a:pPr algn="ctr"/>
            <a:r>
              <a:rPr lang="en-GB" sz="3200" dirty="0">
                <a:solidFill>
                  <a:srgbClr val="0055A5"/>
                </a:solidFill>
              </a:rPr>
              <a:t>_</a:t>
            </a:r>
          </a:p>
        </p:txBody>
      </p:sp>
      <p:pic>
        <p:nvPicPr>
          <p:cNvPr id="75" name="Picture 74">
            <a:extLst>
              <a:ext uri="{FF2B5EF4-FFF2-40B4-BE49-F238E27FC236}">
                <a16:creationId xmlns:a16="http://schemas.microsoft.com/office/drawing/2014/main" id="{546EF7E9-65BD-FE63-B8B5-2F2D8BF605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49307">
            <a:off x="7716938" y="5018735"/>
            <a:ext cx="752731" cy="1172136"/>
          </a:xfrm>
          <a:prstGeom prst="rect">
            <a:avLst/>
          </a:prstGeom>
        </p:spPr>
      </p:pic>
      <p:sp>
        <p:nvSpPr>
          <p:cNvPr id="16" name="TextBox 15">
            <a:extLst>
              <a:ext uri="{FF2B5EF4-FFF2-40B4-BE49-F238E27FC236}">
                <a16:creationId xmlns:a16="http://schemas.microsoft.com/office/drawing/2014/main" id="{A4500856-D076-2E3F-6F64-D6B17B517FC3}"/>
              </a:ext>
            </a:extLst>
          </p:cNvPr>
          <p:cNvSpPr txBox="1"/>
          <p:nvPr/>
        </p:nvSpPr>
        <p:spPr>
          <a:xfrm>
            <a:off x="8788533" y="1154285"/>
            <a:ext cx="3083041" cy="1200329"/>
          </a:xfrm>
          <a:prstGeom prst="rect">
            <a:avLst/>
          </a:prstGeom>
          <a:noFill/>
        </p:spPr>
        <p:txBody>
          <a:bodyPr wrap="square" rtlCol="0">
            <a:spAutoFit/>
          </a:bodyPr>
          <a:lstStyle/>
          <a:p>
            <a:r>
              <a:rPr lang="fr-FR" sz="2400" dirty="0">
                <a:solidFill>
                  <a:srgbClr val="0055A5"/>
                </a:solidFill>
              </a:rPr>
              <a:t>6. L’Arc de Triomphe est </a:t>
            </a:r>
          </a:p>
          <a:p>
            <a:r>
              <a:rPr lang="fr-FR" sz="2400" dirty="0">
                <a:solidFill>
                  <a:srgbClr val="0055A5"/>
                </a:solidFill>
              </a:rPr>
              <a:t>dans un endroit … </a:t>
            </a:r>
          </a:p>
        </p:txBody>
      </p:sp>
      <p:sp>
        <p:nvSpPr>
          <p:cNvPr id="18" name="TextBox 17">
            <a:extLst>
              <a:ext uri="{FF2B5EF4-FFF2-40B4-BE49-F238E27FC236}">
                <a16:creationId xmlns:a16="http://schemas.microsoft.com/office/drawing/2014/main" id="{77CC34A4-FF18-FCA1-C7FE-EDA180AA662D}"/>
              </a:ext>
            </a:extLst>
          </p:cNvPr>
          <p:cNvSpPr txBox="1"/>
          <p:nvPr/>
        </p:nvSpPr>
        <p:spPr>
          <a:xfrm>
            <a:off x="8788533" y="2168578"/>
            <a:ext cx="3065172" cy="769441"/>
          </a:xfrm>
          <a:prstGeom prst="rect">
            <a:avLst/>
          </a:prstGeom>
          <a:noFill/>
        </p:spPr>
        <p:txBody>
          <a:bodyPr wrap="square" rtlCol="0">
            <a:spAutoFit/>
          </a:bodyPr>
          <a:lstStyle/>
          <a:p>
            <a:pPr algn="ctr"/>
            <a:r>
              <a:rPr lang="en-GB" sz="4400" dirty="0">
                <a:solidFill>
                  <a:srgbClr val="0055A5"/>
                </a:solidFill>
              </a:rPr>
              <a:t>c e n t r a l</a:t>
            </a:r>
          </a:p>
        </p:txBody>
      </p:sp>
      <p:sp>
        <p:nvSpPr>
          <p:cNvPr id="19" name="TextBox 18">
            <a:extLst>
              <a:ext uri="{FF2B5EF4-FFF2-40B4-BE49-F238E27FC236}">
                <a16:creationId xmlns:a16="http://schemas.microsoft.com/office/drawing/2014/main" id="{FC2E4DA1-E9A1-BF95-527B-CB9C630583AF}"/>
              </a:ext>
            </a:extLst>
          </p:cNvPr>
          <p:cNvSpPr txBox="1"/>
          <p:nvPr/>
        </p:nvSpPr>
        <p:spPr>
          <a:xfrm>
            <a:off x="9247789" y="2283164"/>
            <a:ext cx="519290" cy="584775"/>
          </a:xfrm>
          <a:prstGeom prst="rect">
            <a:avLst/>
          </a:prstGeom>
          <a:solidFill>
            <a:schemeClr val="bg2"/>
          </a:solidFill>
        </p:spPr>
        <p:txBody>
          <a:bodyPr wrap="square" rtlCol="0">
            <a:spAutoFit/>
          </a:bodyPr>
          <a:lstStyle/>
          <a:p>
            <a:pPr algn="ctr"/>
            <a:r>
              <a:rPr lang="en-GB" sz="3200" dirty="0">
                <a:solidFill>
                  <a:srgbClr val="0055A5"/>
                </a:solidFill>
              </a:rPr>
              <a:t>_</a:t>
            </a:r>
          </a:p>
        </p:txBody>
      </p:sp>
      <p:sp>
        <p:nvSpPr>
          <p:cNvPr id="20" name="TextBox 19">
            <a:extLst>
              <a:ext uri="{FF2B5EF4-FFF2-40B4-BE49-F238E27FC236}">
                <a16:creationId xmlns:a16="http://schemas.microsoft.com/office/drawing/2014/main" id="{31D59EC7-F355-84C1-B683-AE5C482EF21C}"/>
              </a:ext>
            </a:extLst>
          </p:cNvPr>
          <p:cNvSpPr txBox="1"/>
          <p:nvPr/>
        </p:nvSpPr>
        <p:spPr>
          <a:xfrm>
            <a:off x="9666059" y="2283164"/>
            <a:ext cx="519290" cy="584775"/>
          </a:xfrm>
          <a:prstGeom prst="rect">
            <a:avLst/>
          </a:prstGeom>
          <a:solidFill>
            <a:schemeClr val="bg2"/>
          </a:solidFill>
        </p:spPr>
        <p:txBody>
          <a:bodyPr wrap="square" rtlCol="0">
            <a:spAutoFit/>
          </a:bodyPr>
          <a:lstStyle/>
          <a:p>
            <a:pPr algn="ctr"/>
            <a:r>
              <a:rPr lang="en-GB" sz="3200" dirty="0">
                <a:solidFill>
                  <a:srgbClr val="0055A5"/>
                </a:solidFill>
              </a:rPr>
              <a:t>_</a:t>
            </a:r>
          </a:p>
        </p:txBody>
      </p:sp>
      <p:sp>
        <p:nvSpPr>
          <p:cNvPr id="22" name="TextBox 21">
            <a:extLst>
              <a:ext uri="{FF2B5EF4-FFF2-40B4-BE49-F238E27FC236}">
                <a16:creationId xmlns:a16="http://schemas.microsoft.com/office/drawing/2014/main" id="{89EFC5F5-DA76-8E9B-954B-A979007DFA46}"/>
              </a:ext>
            </a:extLst>
          </p:cNvPr>
          <p:cNvSpPr txBox="1"/>
          <p:nvPr/>
        </p:nvSpPr>
        <p:spPr>
          <a:xfrm>
            <a:off x="10084329" y="2283164"/>
            <a:ext cx="519290" cy="584775"/>
          </a:xfrm>
          <a:prstGeom prst="rect">
            <a:avLst/>
          </a:prstGeom>
          <a:solidFill>
            <a:schemeClr val="bg2"/>
          </a:solidFill>
        </p:spPr>
        <p:txBody>
          <a:bodyPr wrap="square" rtlCol="0">
            <a:spAutoFit/>
          </a:bodyPr>
          <a:lstStyle/>
          <a:p>
            <a:pPr algn="ctr"/>
            <a:r>
              <a:rPr lang="en-GB" sz="3200" dirty="0">
                <a:solidFill>
                  <a:srgbClr val="0055A5"/>
                </a:solidFill>
              </a:rPr>
              <a:t>_</a:t>
            </a:r>
          </a:p>
        </p:txBody>
      </p:sp>
      <p:sp>
        <p:nvSpPr>
          <p:cNvPr id="23" name="TextBox 22">
            <a:extLst>
              <a:ext uri="{FF2B5EF4-FFF2-40B4-BE49-F238E27FC236}">
                <a16:creationId xmlns:a16="http://schemas.microsoft.com/office/drawing/2014/main" id="{CAADDEE0-B657-D7AC-299E-600627EC53A1}"/>
              </a:ext>
            </a:extLst>
          </p:cNvPr>
          <p:cNvSpPr txBox="1"/>
          <p:nvPr/>
        </p:nvSpPr>
        <p:spPr>
          <a:xfrm>
            <a:off x="10502599" y="2283164"/>
            <a:ext cx="519290" cy="584775"/>
          </a:xfrm>
          <a:prstGeom prst="rect">
            <a:avLst/>
          </a:prstGeom>
          <a:solidFill>
            <a:schemeClr val="bg2"/>
          </a:solidFill>
        </p:spPr>
        <p:txBody>
          <a:bodyPr wrap="square" rtlCol="0">
            <a:spAutoFit/>
          </a:bodyPr>
          <a:lstStyle/>
          <a:p>
            <a:pPr algn="ctr"/>
            <a:r>
              <a:rPr lang="en-GB" sz="3200" dirty="0">
                <a:solidFill>
                  <a:srgbClr val="0055A5"/>
                </a:solidFill>
              </a:rPr>
              <a:t>_</a:t>
            </a:r>
          </a:p>
        </p:txBody>
      </p:sp>
      <p:sp>
        <p:nvSpPr>
          <p:cNvPr id="39" name="TextBox 38">
            <a:extLst>
              <a:ext uri="{FF2B5EF4-FFF2-40B4-BE49-F238E27FC236}">
                <a16:creationId xmlns:a16="http://schemas.microsoft.com/office/drawing/2014/main" id="{59638F36-F94B-E482-8725-4EE1E4FBCBB7}"/>
              </a:ext>
            </a:extLst>
          </p:cNvPr>
          <p:cNvSpPr txBox="1"/>
          <p:nvPr/>
        </p:nvSpPr>
        <p:spPr>
          <a:xfrm>
            <a:off x="8615236" y="2892441"/>
            <a:ext cx="1705883" cy="461665"/>
          </a:xfrm>
          <a:prstGeom prst="rect">
            <a:avLst/>
          </a:prstGeom>
          <a:noFill/>
        </p:spPr>
        <p:txBody>
          <a:bodyPr wrap="square" rtlCol="0">
            <a:spAutoFit/>
          </a:bodyPr>
          <a:lstStyle/>
          <a:p>
            <a:pPr algn="ctr"/>
            <a:r>
              <a:rPr lang="fr-FR" sz="2400" dirty="0">
                <a:solidFill>
                  <a:srgbClr val="0055A5"/>
                </a:solidFill>
              </a:rPr>
              <a:t>à Paris. </a:t>
            </a:r>
          </a:p>
        </p:txBody>
      </p:sp>
      <p:sp>
        <p:nvSpPr>
          <p:cNvPr id="50" name="TextBox 49">
            <a:extLst>
              <a:ext uri="{FF2B5EF4-FFF2-40B4-BE49-F238E27FC236}">
                <a16:creationId xmlns:a16="http://schemas.microsoft.com/office/drawing/2014/main" id="{A44CC96D-A4A6-459F-56E3-2F034338D5FB}"/>
              </a:ext>
            </a:extLst>
          </p:cNvPr>
          <p:cNvSpPr txBox="1"/>
          <p:nvPr/>
        </p:nvSpPr>
        <p:spPr>
          <a:xfrm>
            <a:off x="10934014" y="2290065"/>
            <a:ext cx="519290" cy="584775"/>
          </a:xfrm>
          <a:prstGeom prst="rect">
            <a:avLst/>
          </a:prstGeom>
          <a:solidFill>
            <a:schemeClr val="bg2"/>
          </a:solidFill>
        </p:spPr>
        <p:txBody>
          <a:bodyPr wrap="square" rtlCol="0">
            <a:spAutoFit/>
          </a:bodyPr>
          <a:lstStyle/>
          <a:p>
            <a:pPr algn="ctr"/>
            <a:r>
              <a:rPr lang="en-GB" sz="3200" dirty="0">
                <a:solidFill>
                  <a:srgbClr val="0055A5"/>
                </a:solidFill>
              </a:rPr>
              <a:t>_</a:t>
            </a:r>
          </a:p>
        </p:txBody>
      </p:sp>
      <p:sp>
        <p:nvSpPr>
          <p:cNvPr id="53" name="TextBox 52">
            <a:extLst>
              <a:ext uri="{FF2B5EF4-FFF2-40B4-BE49-F238E27FC236}">
                <a16:creationId xmlns:a16="http://schemas.microsoft.com/office/drawing/2014/main" id="{86D6D873-0D5B-92AD-54BE-0FCF95241587}"/>
              </a:ext>
            </a:extLst>
          </p:cNvPr>
          <p:cNvSpPr txBox="1"/>
          <p:nvPr/>
        </p:nvSpPr>
        <p:spPr>
          <a:xfrm>
            <a:off x="11352284" y="2290065"/>
            <a:ext cx="519290" cy="584775"/>
          </a:xfrm>
          <a:prstGeom prst="rect">
            <a:avLst/>
          </a:prstGeom>
          <a:solidFill>
            <a:schemeClr val="bg2"/>
          </a:solidFill>
        </p:spPr>
        <p:txBody>
          <a:bodyPr wrap="square" rtlCol="0">
            <a:spAutoFit/>
          </a:bodyPr>
          <a:lstStyle/>
          <a:p>
            <a:pPr algn="ctr"/>
            <a:r>
              <a:rPr lang="en-GB" sz="3200" dirty="0">
                <a:solidFill>
                  <a:srgbClr val="0055A5"/>
                </a:solidFill>
              </a:rPr>
              <a:t>_</a:t>
            </a:r>
          </a:p>
        </p:txBody>
      </p:sp>
      <p:pic>
        <p:nvPicPr>
          <p:cNvPr id="62" name="Picture 61" descr="A picture containing icon&#10;&#10;Description automatically generated">
            <a:extLst>
              <a:ext uri="{FF2B5EF4-FFF2-40B4-BE49-F238E27FC236}">
                <a16:creationId xmlns:a16="http://schemas.microsoft.com/office/drawing/2014/main" id="{F1FE6882-C781-99FE-7D37-37A2C1922A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16052" y="1034087"/>
            <a:ext cx="919982" cy="856014"/>
          </a:xfrm>
          <a:prstGeom prst="rect">
            <a:avLst/>
          </a:prstGeom>
        </p:spPr>
      </p:pic>
      <p:sp>
        <p:nvSpPr>
          <p:cNvPr id="81" name="Arrow: Right 80">
            <a:extLst>
              <a:ext uri="{FF2B5EF4-FFF2-40B4-BE49-F238E27FC236}">
                <a16:creationId xmlns:a16="http://schemas.microsoft.com/office/drawing/2014/main" id="{F08B0F28-D225-BB0A-F296-E410494EC81B}"/>
              </a:ext>
            </a:extLst>
          </p:cNvPr>
          <p:cNvSpPr/>
          <p:nvPr/>
        </p:nvSpPr>
        <p:spPr>
          <a:xfrm rot="1634509">
            <a:off x="10779777" y="1212619"/>
            <a:ext cx="627915" cy="177903"/>
          </a:xfrm>
          <a:prstGeom prst="rightArrow">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B2582CAA-9801-AB7B-45C2-32DE2E60B9BD}"/>
              </a:ext>
            </a:extLst>
          </p:cNvPr>
          <p:cNvSpPr txBox="1"/>
          <p:nvPr/>
        </p:nvSpPr>
        <p:spPr>
          <a:xfrm>
            <a:off x="5311185" y="1594065"/>
            <a:ext cx="3228592" cy="769441"/>
          </a:xfrm>
          <a:prstGeom prst="rect">
            <a:avLst/>
          </a:prstGeom>
          <a:noFill/>
        </p:spPr>
        <p:txBody>
          <a:bodyPr wrap="square" rtlCol="0">
            <a:spAutoFit/>
          </a:bodyPr>
          <a:lstStyle/>
          <a:p>
            <a:pPr algn="ctr"/>
            <a:r>
              <a:rPr lang="en-GB" sz="4400" dirty="0">
                <a:solidFill>
                  <a:srgbClr val="0055A5"/>
                </a:solidFill>
              </a:rPr>
              <a:t>é g a l i t é</a:t>
            </a:r>
          </a:p>
        </p:txBody>
      </p:sp>
      <p:sp>
        <p:nvSpPr>
          <p:cNvPr id="38" name="TextBox 37">
            <a:extLst>
              <a:ext uri="{FF2B5EF4-FFF2-40B4-BE49-F238E27FC236}">
                <a16:creationId xmlns:a16="http://schemas.microsoft.com/office/drawing/2014/main" id="{85349098-DC83-D133-CA9B-D040A6A79CB6}"/>
              </a:ext>
            </a:extLst>
          </p:cNvPr>
          <p:cNvSpPr txBox="1"/>
          <p:nvPr/>
        </p:nvSpPr>
        <p:spPr>
          <a:xfrm>
            <a:off x="5451149" y="1252225"/>
            <a:ext cx="2793167" cy="461665"/>
          </a:xfrm>
          <a:prstGeom prst="rect">
            <a:avLst/>
          </a:prstGeom>
          <a:noFill/>
        </p:spPr>
        <p:txBody>
          <a:bodyPr wrap="square" rtlCol="0">
            <a:spAutoFit/>
          </a:bodyPr>
          <a:lstStyle/>
          <a:p>
            <a:r>
              <a:rPr lang="fr-FR" sz="2400" dirty="0">
                <a:solidFill>
                  <a:srgbClr val="0055A5"/>
                </a:solidFill>
              </a:rPr>
              <a:t>4. Il faut avoir l’</a:t>
            </a:r>
          </a:p>
        </p:txBody>
      </p:sp>
      <p:sp>
        <p:nvSpPr>
          <p:cNvPr id="52" name="TextBox 51">
            <a:extLst>
              <a:ext uri="{FF2B5EF4-FFF2-40B4-BE49-F238E27FC236}">
                <a16:creationId xmlns:a16="http://schemas.microsoft.com/office/drawing/2014/main" id="{1037F85B-21CF-18C2-6E6E-61DEA2F0AFDA}"/>
              </a:ext>
            </a:extLst>
          </p:cNvPr>
          <p:cNvSpPr txBox="1"/>
          <p:nvPr/>
        </p:nvSpPr>
        <p:spPr>
          <a:xfrm>
            <a:off x="5952831" y="1733867"/>
            <a:ext cx="519290" cy="584775"/>
          </a:xfrm>
          <a:prstGeom prst="rect">
            <a:avLst/>
          </a:prstGeom>
          <a:solidFill>
            <a:schemeClr val="bg2"/>
          </a:solidFill>
        </p:spPr>
        <p:txBody>
          <a:bodyPr wrap="square" rtlCol="0">
            <a:spAutoFit/>
          </a:bodyPr>
          <a:lstStyle/>
          <a:p>
            <a:pPr algn="ctr"/>
            <a:r>
              <a:rPr lang="en-GB" sz="3200" dirty="0">
                <a:solidFill>
                  <a:srgbClr val="0055A5"/>
                </a:solidFill>
              </a:rPr>
              <a:t>_</a:t>
            </a:r>
          </a:p>
        </p:txBody>
      </p:sp>
      <p:sp>
        <p:nvSpPr>
          <p:cNvPr id="65" name="TextBox 64">
            <a:extLst>
              <a:ext uri="{FF2B5EF4-FFF2-40B4-BE49-F238E27FC236}">
                <a16:creationId xmlns:a16="http://schemas.microsoft.com/office/drawing/2014/main" id="{01D2AB70-B313-F327-EF6F-0CE72518483E}"/>
              </a:ext>
            </a:extLst>
          </p:cNvPr>
          <p:cNvSpPr txBox="1"/>
          <p:nvPr/>
        </p:nvSpPr>
        <p:spPr>
          <a:xfrm>
            <a:off x="6371101" y="1733867"/>
            <a:ext cx="519290" cy="584775"/>
          </a:xfrm>
          <a:prstGeom prst="rect">
            <a:avLst/>
          </a:prstGeom>
          <a:solidFill>
            <a:schemeClr val="bg2"/>
          </a:solidFill>
        </p:spPr>
        <p:txBody>
          <a:bodyPr wrap="square" rtlCol="0">
            <a:spAutoFit/>
          </a:bodyPr>
          <a:lstStyle/>
          <a:p>
            <a:pPr algn="ctr"/>
            <a:r>
              <a:rPr lang="en-GB" sz="3200" dirty="0">
                <a:solidFill>
                  <a:srgbClr val="0055A5"/>
                </a:solidFill>
              </a:rPr>
              <a:t>_</a:t>
            </a:r>
          </a:p>
        </p:txBody>
      </p:sp>
      <p:sp>
        <p:nvSpPr>
          <p:cNvPr id="71" name="TextBox 70">
            <a:extLst>
              <a:ext uri="{FF2B5EF4-FFF2-40B4-BE49-F238E27FC236}">
                <a16:creationId xmlns:a16="http://schemas.microsoft.com/office/drawing/2014/main" id="{C969626D-21EF-483E-B7ED-4B86B6D0648E}"/>
              </a:ext>
            </a:extLst>
          </p:cNvPr>
          <p:cNvSpPr txBox="1"/>
          <p:nvPr/>
        </p:nvSpPr>
        <p:spPr>
          <a:xfrm>
            <a:off x="6789371" y="1733867"/>
            <a:ext cx="519290" cy="584775"/>
          </a:xfrm>
          <a:prstGeom prst="rect">
            <a:avLst/>
          </a:prstGeom>
          <a:solidFill>
            <a:schemeClr val="bg2"/>
          </a:solidFill>
        </p:spPr>
        <p:txBody>
          <a:bodyPr wrap="square" rtlCol="0">
            <a:spAutoFit/>
          </a:bodyPr>
          <a:lstStyle/>
          <a:p>
            <a:pPr algn="ctr"/>
            <a:r>
              <a:rPr lang="en-GB" sz="3200" dirty="0">
                <a:solidFill>
                  <a:srgbClr val="0055A5"/>
                </a:solidFill>
              </a:rPr>
              <a:t>_</a:t>
            </a:r>
          </a:p>
        </p:txBody>
      </p:sp>
      <p:sp>
        <p:nvSpPr>
          <p:cNvPr id="72" name="TextBox 71">
            <a:extLst>
              <a:ext uri="{FF2B5EF4-FFF2-40B4-BE49-F238E27FC236}">
                <a16:creationId xmlns:a16="http://schemas.microsoft.com/office/drawing/2014/main" id="{77B37BE0-59E9-53D5-7254-2D05C1BD58B2}"/>
              </a:ext>
            </a:extLst>
          </p:cNvPr>
          <p:cNvSpPr txBox="1"/>
          <p:nvPr/>
        </p:nvSpPr>
        <p:spPr>
          <a:xfrm>
            <a:off x="7207641" y="1733867"/>
            <a:ext cx="519290" cy="584775"/>
          </a:xfrm>
          <a:prstGeom prst="rect">
            <a:avLst/>
          </a:prstGeom>
          <a:solidFill>
            <a:schemeClr val="bg2"/>
          </a:solidFill>
        </p:spPr>
        <p:txBody>
          <a:bodyPr wrap="square" rtlCol="0">
            <a:spAutoFit/>
          </a:bodyPr>
          <a:lstStyle/>
          <a:p>
            <a:pPr algn="ctr"/>
            <a:r>
              <a:rPr lang="en-GB" sz="3200" dirty="0">
                <a:solidFill>
                  <a:srgbClr val="0055A5"/>
                </a:solidFill>
              </a:rPr>
              <a:t>_</a:t>
            </a:r>
          </a:p>
        </p:txBody>
      </p:sp>
      <p:sp>
        <p:nvSpPr>
          <p:cNvPr id="73" name="TextBox 72">
            <a:extLst>
              <a:ext uri="{FF2B5EF4-FFF2-40B4-BE49-F238E27FC236}">
                <a16:creationId xmlns:a16="http://schemas.microsoft.com/office/drawing/2014/main" id="{1555ADA6-D089-87A0-F510-49E98F70CB61}"/>
              </a:ext>
            </a:extLst>
          </p:cNvPr>
          <p:cNvSpPr txBox="1"/>
          <p:nvPr/>
        </p:nvSpPr>
        <p:spPr>
          <a:xfrm>
            <a:off x="7625911" y="1733867"/>
            <a:ext cx="519290" cy="584775"/>
          </a:xfrm>
          <a:prstGeom prst="rect">
            <a:avLst/>
          </a:prstGeom>
          <a:solidFill>
            <a:schemeClr val="bg2"/>
          </a:solidFill>
        </p:spPr>
        <p:txBody>
          <a:bodyPr wrap="square" rtlCol="0">
            <a:spAutoFit/>
          </a:bodyPr>
          <a:lstStyle/>
          <a:p>
            <a:pPr algn="ctr"/>
            <a:r>
              <a:rPr lang="en-GB" sz="3200" dirty="0">
                <a:solidFill>
                  <a:srgbClr val="0055A5"/>
                </a:solidFill>
              </a:rPr>
              <a:t>_</a:t>
            </a:r>
          </a:p>
        </p:txBody>
      </p:sp>
      <p:sp>
        <p:nvSpPr>
          <p:cNvPr id="82" name="TextBox 81">
            <a:extLst>
              <a:ext uri="{FF2B5EF4-FFF2-40B4-BE49-F238E27FC236}">
                <a16:creationId xmlns:a16="http://schemas.microsoft.com/office/drawing/2014/main" id="{81FA9226-1166-D646-D5A1-F951748E36C6}"/>
              </a:ext>
            </a:extLst>
          </p:cNvPr>
          <p:cNvSpPr txBox="1"/>
          <p:nvPr/>
        </p:nvSpPr>
        <p:spPr>
          <a:xfrm>
            <a:off x="8044181" y="1733867"/>
            <a:ext cx="519290" cy="584775"/>
          </a:xfrm>
          <a:prstGeom prst="rect">
            <a:avLst/>
          </a:prstGeom>
          <a:solidFill>
            <a:schemeClr val="bg2"/>
          </a:solidFill>
        </p:spPr>
        <p:txBody>
          <a:bodyPr wrap="square" rtlCol="0">
            <a:spAutoFit/>
          </a:bodyPr>
          <a:lstStyle/>
          <a:p>
            <a:pPr algn="ctr"/>
            <a:r>
              <a:rPr lang="en-GB" sz="3200" dirty="0">
                <a:solidFill>
                  <a:srgbClr val="0055A5"/>
                </a:solidFill>
              </a:rPr>
              <a:t>_</a:t>
            </a:r>
          </a:p>
        </p:txBody>
      </p:sp>
      <p:sp>
        <p:nvSpPr>
          <p:cNvPr id="83" name="Rectangle: Rounded Corners 82">
            <a:extLst>
              <a:ext uri="{FF2B5EF4-FFF2-40B4-BE49-F238E27FC236}">
                <a16:creationId xmlns:a16="http://schemas.microsoft.com/office/drawing/2014/main" id="{81E88922-9719-DB7E-93E0-CCEEEBD97F30}"/>
              </a:ext>
            </a:extLst>
          </p:cNvPr>
          <p:cNvSpPr/>
          <p:nvPr/>
        </p:nvSpPr>
        <p:spPr>
          <a:xfrm>
            <a:off x="5347708" y="900127"/>
            <a:ext cx="3228592" cy="2671432"/>
          </a:xfrm>
          <a:prstGeom prst="round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TextBox 83">
            <a:extLst>
              <a:ext uri="{FF2B5EF4-FFF2-40B4-BE49-F238E27FC236}">
                <a16:creationId xmlns:a16="http://schemas.microsoft.com/office/drawing/2014/main" id="{FD5E591B-F1C6-7CBB-7E2D-2339171C113D}"/>
              </a:ext>
            </a:extLst>
          </p:cNvPr>
          <p:cNvSpPr txBox="1"/>
          <p:nvPr/>
        </p:nvSpPr>
        <p:spPr>
          <a:xfrm>
            <a:off x="5456755" y="2228925"/>
            <a:ext cx="1816738" cy="1200329"/>
          </a:xfrm>
          <a:prstGeom prst="rect">
            <a:avLst/>
          </a:prstGeom>
          <a:noFill/>
        </p:spPr>
        <p:txBody>
          <a:bodyPr wrap="square" rtlCol="0">
            <a:spAutoFit/>
          </a:bodyPr>
          <a:lstStyle/>
          <a:p>
            <a:r>
              <a:rPr lang="fr-FR" sz="2400" dirty="0">
                <a:solidFill>
                  <a:srgbClr val="0055A5"/>
                </a:solidFill>
              </a:rPr>
              <a:t>entre toutes les personnes.</a:t>
            </a:r>
          </a:p>
        </p:txBody>
      </p:sp>
      <p:pic>
        <p:nvPicPr>
          <p:cNvPr id="85" name="Picture 84" descr="A picture containing toy, doll&#10;&#10;Description automatically generated">
            <a:extLst>
              <a:ext uri="{FF2B5EF4-FFF2-40B4-BE49-F238E27FC236}">
                <a16:creationId xmlns:a16="http://schemas.microsoft.com/office/drawing/2014/main" id="{6BC54EE9-802F-2BF2-2CF4-FA18C996D57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878" t="29743" b="29576"/>
          <a:stretch/>
        </p:blipFill>
        <p:spPr>
          <a:xfrm>
            <a:off x="7151247" y="2517505"/>
            <a:ext cx="1275149" cy="840336"/>
          </a:xfrm>
          <a:prstGeom prst="rect">
            <a:avLst/>
          </a:prstGeom>
        </p:spPr>
      </p:pic>
      <p:sp>
        <p:nvSpPr>
          <p:cNvPr id="86" name="TextBox 85">
            <a:extLst>
              <a:ext uri="{FF2B5EF4-FFF2-40B4-BE49-F238E27FC236}">
                <a16:creationId xmlns:a16="http://schemas.microsoft.com/office/drawing/2014/main" id="{F1CE4FC6-7D90-591A-AAAB-9A8DC13D76AB}"/>
              </a:ext>
            </a:extLst>
          </p:cNvPr>
          <p:cNvSpPr txBox="1"/>
          <p:nvPr/>
        </p:nvSpPr>
        <p:spPr>
          <a:xfrm>
            <a:off x="361257" y="4623294"/>
            <a:ext cx="4536317" cy="830997"/>
          </a:xfrm>
          <a:prstGeom prst="rect">
            <a:avLst/>
          </a:prstGeom>
          <a:noFill/>
        </p:spPr>
        <p:txBody>
          <a:bodyPr wrap="square" rtlCol="0">
            <a:spAutoFit/>
          </a:bodyPr>
          <a:lstStyle/>
          <a:p>
            <a:r>
              <a:rPr lang="fr-FR" sz="2400" dirty="0">
                <a:solidFill>
                  <a:srgbClr val="0055A5"/>
                </a:solidFill>
              </a:rPr>
              <a:t>3. L’histoire de ma famille est importante pour mon …</a:t>
            </a:r>
          </a:p>
        </p:txBody>
      </p:sp>
      <p:sp>
        <p:nvSpPr>
          <p:cNvPr id="87" name="TextBox 86">
            <a:extLst>
              <a:ext uri="{FF2B5EF4-FFF2-40B4-BE49-F238E27FC236}">
                <a16:creationId xmlns:a16="http://schemas.microsoft.com/office/drawing/2014/main" id="{CA9595A1-B99F-6617-3349-766FC3885B4A}"/>
              </a:ext>
            </a:extLst>
          </p:cNvPr>
          <p:cNvSpPr txBox="1"/>
          <p:nvPr/>
        </p:nvSpPr>
        <p:spPr>
          <a:xfrm>
            <a:off x="240646" y="5416027"/>
            <a:ext cx="3662192" cy="769441"/>
          </a:xfrm>
          <a:prstGeom prst="rect">
            <a:avLst/>
          </a:prstGeom>
          <a:noFill/>
        </p:spPr>
        <p:txBody>
          <a:bodyPr wrap="square" rtlCol="0">
            <a:spAutoFit/>
          </a:bodyPr>
          <a:lstStyle/>
          <a:p>
            <a:pPr algn="ctr"/>
            <a:r>
              <a:rPr lang="en-GB" sz="4400" dirty="0">
                <a:solidFill>
                  <a:srgbClr val="0055A5"/>
                </a:solidFill>
              </a:rPr>
              <a:t>i d e n t i t é</a:t>
            </a:r>
          </a:p>
        </p:txBody>
      </p:sp>
      <p:sp>
        <p:nvSpPr>
          <p:cNvPr id="88" name="TextBox 87">
            <a:extLst>
              <a:ext uri="{FF2B5EF4-FFF2-40B4-BE49-F238E27FC236}">
                <a16:creationId xmlns:a16="http://schemas.microsoft.com/office/drawing/2014/main" id="{C017B933-76D9-B6D8-BBEB-126D310142B0}"/>
              </a:ext>
            </a:extLst>
          </p:cNvPr>
          <p:cNvSpPr txBox="1"/>
          <p:nvPr/>
        </p:nvSpPr>
        <p:spPr>
          <a:xfrm>
            <a:off x="715912" y="5550766"/>
            <a:ext cx="519290" cy="584775"/>
          </a:xfrm>
          <a:prstGeom prst="rect">
            <a:avLst/>
          </a:prstGeom>
          <a:solidFill>
            <a:schemeClr val="bg2"/>
          </a:solidFill>
        </p:spPr>
        <p:txBody>
          <a:bodyPr wrap="square" rtlCol="0">
            <a:spAutoFit/>
          </a:bodyPr>
          <a:lstStyle/>
          <a:p>
            <a:pPr algn="ctr"/>
            <a:r>
              <a:rPr lang="en-GB" sz="3200" dirty="0">
                <a:solidFill>
                  <a:srgbClr val="0055A5"/>
                </a:solidFill>
              </a:rPr>
              <a:t>_</a:t>
            </a:r>
          </a:p>
        </p:txBody>
      </p:sp>
      <p:sp>
        <p:nvSpPr>
          <p:cNvPr id="89" name="TextBox 88">
            <a:extLst>
              <a:ext uri="{FF2B5EF4-FFF2-40B4-BE49-F238E27FC236}">
                <a16:creationId xmlns:a16="http://schemas.microsoft.com/office/drawing/2014/main" id="{5CB8D118-428A-C6B1-E52E-EAC1DF80E295}"/>
              </a:ext>
            </a:extLst>
          </p:cNvPr>
          <p:cNvSpPr txBox="1"/>
          <p:nvPr/>
        </p:nvSpPr>
        <p:spPr>
          <a:xfrm>
            <a:off x="1134182" y="5550766"/>
            <a:ext cx="519290" cy="584775"/>
          </a:xfrm>
          <a:prstGeom prst="rect">
            <a:avLst/>
          </a:prstGeom>
          <a:solidFill>
            <a:schemeClr val="bg2"/>
          </a:solidFill>
        </p:spPr>
        <p:txBody>
          <a:bodyPr wrap="square" rtlCol="0">
            <a:spAutoFit/>
          </a:bodyPr>
          <a:lstStyle/>
          <a:p>
            <a:pPr algn="ctr"/>
            <a:r>
              <a:rPr lang="en-GB" sz="3200" dirty="0">
                <a:solidFill>
                  <a:srgbClr val="0055A5"/>
                </a:solidFill>
              </a:rPr>
              <a:t>_</a:t>
            </a:r>
          </a:p>
        </p:txBody>
      </p:sp>
      <p:sp>
        <p:nvSpPr>
          <p:cNvPr id="90" name="TextBox 89">
            <a:extLst>
              <a:ext uri="{FF2B5EF4-FFF2-40B4-BE49-F238E27FC236}">
                <a16:creationId xmlns:a16="http://schemas.microsoft.com/office/drawing/2014/main" id="{431B6AE1-C69E-8E03-C195-92B1312ADEEE}"/>
              </a:ext>
            </a:extLst>
          </p:cNvPr>
          <p:cNvSpPr txBox="1"/>
          <p:nvPr/>
        </p:nvSpPr>
        <p:spPr>
          <a:xfrm>
            <a:off x="1552452" y="5550766"/>
            <a:ext cx="519290" cy="584775"/>
          </a:xfrm>
          <a:prstGeom prst="rect">
            <a:avLst/>
          </a:prstGeom>
          <a:solidFill>
            <a:schemeClr val="bg2"/>
          </a:solidFill>
        </p:spPr>
        <p:txBody>
          <a:bodyPr wrap="square" rtlCol="0">
            <a:spAutoFit/>
          </a:bodyPr>
          <a:lstStyle/>
          <a:p>
            <a:pPr algn="ctr"/>
            <a:r>
              <a:rPr lang="en-GB" sz="3200" dirty="0">
                <a:solidFill>
                  <a:srgbClr val="0055A5"/>
                </a:solidFill>
              </a:rPr>
              <a:t>_</a:t>
            </a:r>
          </a:p>
        </p:txBody>
      </p:sp>
      <p:sp>
        <p:nvSpPr>
          <p:cNvPr id="91" name="TextBox 90">
            <a:extLst>
              <a:ext uri="{FF2B5EF4-FFF2-40B4-BE49-F238E27FC236}">
                <a16:creationId xmlns:a16="http://schemas.microsoft.com/office/drawing/2014/main" id="{06A2055C-C69F-B83C-7C3D-0CA24415AB96}"/>
              </a:ext>
            </a:extLst>
          </p:cNvPr>
          <p:cNvSpPr txBox="1"/>
          <p:nvPr/>
        </p:nvSpPr>
        <p:spPr>
          <a:xfrm>
            <a:off x="1970722" y="5550766"/>
            <a:ext cx="519290" cy="584775"/>
          </a:xfrm>
          <a:prstGeom prst="rect">
            <a:avLst/>
          </a:prstGeom>
          <a:solidFill>
            <a:schemeClr val="bg2"/>
          </a:solidFill>
        </p:spPr>
        <p:txBody>
          <a:bodyPr wrap="square" rtlCol="0">
            <a:spAutoFit/>
          </a:bodyPr>
          <a:lstStyle/>
          <a:p>
            <a:pPr algn="ctr"/>
            <a:r>
              <a:rPr lang="en-GB" sz="3200" dirty="0">
                <a:solidFill>
                  <a:srgbClr val="0055A5"/>
                </a:solidFill>
              </a:rPr>
              <a:t>_</a:t>
            </a:r>
          </a:p>
        </p:txBody>
      </p:sp>
      <p:sp>
        <p:nvSpPr>
          <p:cNvPr id="92" name="TextBox 91">
            <a:extLst>
              <a:ext uri="{FF2B5EF4-FFF2-40B4-BE49-F238E27FC236}">
                <a16:creationId xmlns:a16="http://schemas.microsoft.com/office/drawing/2014/main" id="{23211E88-2484-E662-E3C1-980FAABB130B}"/>
              </a:ext>
            </a:extLst>
          </p:cNvPr>
          <p:cNvSpPr txBox="1"/>
          <p:nvPr/>
        </p:nvSpPr>
        <p:spPr>
          <a:xfrm>
            <a:off x="2388992" y="5550766"/>
            <a:ext cx="519290" cy="584775"/>
          </a:xfrm>
          <a:prstGeom prst="rect">
            <a:avLst/>
          </a:prstGeom>
          <a:solidFill>
            <a:schemeClr val="bg2"/>
          </a:solidFill>
        </p:spPr>
        <p:txBody>
          <a:bodyPr wrap="square" rtlCol="0">
            <a:spAutoFit/>
          </a:bodyPr>
          <a:lstStyle/>
          <a:p>
            <a:pPr algn="ctr"/>
            <a:r>
              <a:rPr lang="en-GB" sz="3200" dirty="0">
                <a:solidFill>
                  <a:srgbClr val="0055A5"/>
                </a:solidFill>
              </a:rPr>
              <a:t>_</a:t>
            </a:r>
          </a:p>
        </p:txBody>
      </p:sp>
      <p:sp>
        <p:nvSpPr>
          <p:cNvPr id="93" name="TextBox 92">
            <a:extLst>
              <a:ext uri="{FF2B5EF4-FFF2-40B4-BE49-F238E27FC236}">
                <a16:creationId xmlns:a16="http://schemas.microsoft.com/office/drawing/2014/main" id="{C1452C82-19A5-444C-C28A-4090B9672D4E}"/>
              </a:ext>
            </a:extLst>
          </p:cNvPr>
          <p:cNvSpPr txBox="1"/>
          <p:nvPr/>
        </p:nvSpPr>
        <p:spPr>
          <a:xfrm>
            <a:off x="2807262" y="5550766"/>
            <a:ext cx="519290" cy="584775"/>
          </a:xfrm>
          <a:prstGeom prst="rect">
            <a:avLst/>
          </a:prstGeom>
          <a:solidFill>
            <a:schemeClr val="bg2"/>
          </a:solidFill>
        </p:spPr>
        <p:txBody>
          <a:bodyPr wrap="square" rtlCol="0">
            <a:spAutoFit/>
          </a:bodyPr>
          <a:lstStyle/>
          <a:p>
            <a:pPr algn="ctr"/>
            <a:r>
              <a:rPr lang="en-GB" sz="3200" dirty="0">
                <a:solidFill>
                  <a:srgbClr val="0055A5"/>
                </a:solidFill>
              </a:rPr>
              <a:t>_</a:t>
            </a:r>
          </a:p>
        </p:txBody>
      </p:sp>
      <p:sp>
        <p:nvSpPr>
          <p:cNvPr id="94" name="TextBox 93">
            <a:extLst>
              <a:ext uri="{FF2B5EF4-FFF2-40B4-BE49-F238E27FC236}">
                <a16:creationId xmlns:a16="http://schemas.microsoft.com/office/drawing/2014/main" id="{01DBDC7F-A0FA-7A0C-288E-7C8B6AEE3E0D}"/>
              </a:ext>
            </a:extLst>
          </p:cNvPr>
          <p:cNvSpPr txBox="1"/>
          <p:nvPr/>
        </p:nvSpPr>
        <p:spPr>
          <a:xfrm>
            <a:off x="3225533" y="5550766"/>
            <a:ext cx="519290" cy="584775"/>
          </a:xfrm>
          <a:prstGeom prst="rect">
            <a:avLst/>
          </a:prstGeom>
          <a:solidFill>
            <a:schemeClr val="bg2"/>
          </a:solidFill>
        </p:spPr>
        <p:txBody>
          <a:bodyPr wrap="square" rtlCol="0">
            <a:spAutoFit/>
          </a:bodyPr>
          <a:lstStyle/>
          <a:p>
            <a:pPr algn="ctr"/>
            <a:r>
              <a:rPr lang="en-GB" sz="3200" dirty="0">
                <a:solidFill>
                  <a:srgbClr val="0055A5"/>
                </a:solidFill>
              </a:rPr>
              <a:t>_</a:t>
            </a:r>
          </a:p>
        </p:txBody>
      </p:sp>
      <p:sp>
        <p:nvSpPr>
          <p:cNvPr id="95" name="Rectangle: Rounded Corners 94">
            <a:extLst>
              <a:ext uri="{FF2B5EF4-FFF2-40B4-BE49-F238E27FC236}">
                <a16:creationId xmlns:a16="http://schemas.microsoft.com/office/drawing/2014/main" id="{B5CD4D72-6FF9-A72E-C5AB-96E856197059}"/>
              </a:ext>
            </a:extLst>
          </p:cNvPr>
          <p:cNvSpPr/>
          <p:nvPr/>
        </p:nvSpPr>
        <p:spPr>
          <a:xfrm>
            <a:off x="276007" y="4575670"/>
            <a:ext cx="5004942" cy="1728273"/>
          </a:xfrm>
          <a:prstGeom prst="round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6" name="Picture 95">
            <a:extLst>
              <a:ext uri="{FF2B5EF4-FFF2-40B4-BE49-F238E27FC236}">
                <a16:creationId xmlns:a16="http://schemas.microsoft.com/office/drawing/2014/main" id="{E53FC16A-04E4-4D73-3494-C72018962BB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22937" y="5414367"/>
            <a:ext cx="1101320" cy="773059"/>
          </a:xfrm>
          <a:prstGeom prst="rect">
            <a:avLst/>
          </a:prstGeom>
        </p:spPr>
      </p:pic>
      <p:sp>
        <p:nvSpPr>
          <p:cNvPr id="97" name="TextBox 96">
            <a:extLst>
              <a:ext uri="{FF2B5EF4-FFF2-40B4-BE49-F238E27FC236}">
                <a16:creationId xmlns:a16="http://schemas.microsoft.com/office/drawing/2014/main" id="{1BAF9B8A-C1E2-66DA-C611-6A53CBE4DE68}"/>
              </a:ext>
            </a:extLst>
          </p:cNvPr>
          <p:cNvSpPr txBox="1"/>
          <p:nvPr/>
        </p:nvSpPr>
        <p:spPr>
          <a:xfrm>
            <a:off x="336710" y="998762"/>
            <a:ext cx="4289847" cy="461665"/>
          </a:xfrm>
          <a:prstGeom prst="rect">
            <a:avLst/>
          </a:prstGeom>
          <a:noFill/>
        </p:spPr>
        <p:txBody>
          <a:bodyPr wrap="square" rtlCol="0">
            <a:spAutoFit/>
          </a:bodyPr>
          <a:lstStyle/>
          <a:p>
            <a:r>
              <a:rPr lang="fr-FR" sz="2400" dirty="0">
                <a:solidFill>
                  <a:srgbClr val="0055A5"/>
                </a:solidFill>
              </a:rPr>
              <a:t>1. Au collège on fait une …</a:t>
            </a:r>
          </a:p>
        </p:txBody>
      </p:sp>
      <p:sp>
        <p:nvSpPr>
          <p:cNvPr id="98" name="TextBox 97">
            <a:extLst>
              <a:ext uri="{FF2B5EF4-FFF2-40B4-BE49-F238E27FC236}">
                <a16:creationId xmlns:a16="http://schemas.microsoft.com/office/drawing/2014/main" id="{D0031B0D-9CB7-5A2F-51F2-40D131DE8311}"/>
              </a:ext>
            </a:extLst>
          </p:cNvPr>
          <p:cNvSpPr txBox="1"/>
          <p:nvPr/>
        </p:nvSpPr>
        <p:spPr>
          <a:xfrm>
            <a:off x="209047" y="1305491"/>
            <a:ext cx="2609029" cy="769441"/>
          </a:xfrm>
          <a:prstGeom prst="rect">
            <a:avLst/>
          </a:prstGeom>
          <a:noFill/>
        </p:spPr>
        <p:txBody>
          <a:bodyPr wrap="square" rtlCol="0">
            <a:spAutoFit/>
          </a:bodyPr>
          <a:lstStyle/>
          <a:p>
            <a:pPr algn="ctr"/>
            <a:r>
              <a:rPr lang="en-GB" sz="4400" dirty="0">
                <a:solidFill>
                  <a:srgbClr val="0055A5"/>
                </a:solidFill>
              </a:rPr>
              <a:t>l e ç o n</a:t>
            </a:r>
          </a:p>
        </p:txBody>
      </p:sp>
      <p:sp>
        <p:nvSpPr>
          <p:cNvPr id="99" name="TextBox 98">
            <a:extLst>
              <a:ext uri="{FF2B5EF4-FFF2-40B4-BE49-F238E27FC236}">
                <a16:creationId xmlns:a16="http://schemas.microsoft.com/office/drawing/2014/main" id="{0FEDD0B3-578A-2E99-FFC0-90CADC4F1EF3}"/>
              </a:ext>
            </a:extLst>
          </p:cNvPr>
          <p:cNvSpPr txBox="1"/>
          <p:nvPr/>
        </p:nvSpPr>
        <p:spPr>
          <a:xfrm>
            <a:off x="640069" y="1454848"/>
            <a:ext cx="519290" cy="584775"/>
          </a:xfrm>
          <a:prstGeom prst="rect">
            <a:avLst/>
          </a:prstGeom>
          <a:solidFill>
            <a:schemeClr val="bg2"/>
          </a:solidFill>
        </p:spPr>
        <p:txBody>
          <a:bodyPr wrap="square" rtlCol="0">
            <a:spAutoFit/>
          </a:bodyPr>
          <a:lstStyle/>
          <a:p>
            <a:pPr algn="ctr"/>
            <a:r>
              <a:rPr lang="en-GB" sz="3200" dirty="0">
                <a:solidFill>
                  <a:srgbClr val="0055A5"/>
                </a:solidFill>
              </a:rPr>
              <a:t>_</a:t>
            </a:r>
          </a:p>
        </p:txBody>
      </p:sp>
      <p:sp>
        <p:nvSpPr>
          <p:cNvPr id="100" name="TextBox 99">
            <a:extLst>
              <a:ext uri="{FF2B5EF4-FFF2-40B4-BE49-F238E27FC236}">
                <a16:creationId xmlns:a16="http://schemas.microsoft.com/office/drawing/2014/main" id="{381C1728-6079-E47F-C5F3-175DF1C7D0A5}"/>
              </a:ext>
            </a:extLst>
          </p:cNvPr>
          <p:cNvSpPr txBox="1"/>
          <p:nvPr/>
        </p:nvSpPr>
        <p:spPr>
          <a:xfrm>
            <a:off x="1131619" y="1454848"/>
            <a:ext cx="519290" cy="584775"/>
          </a:xfrm>
          <a:prstGeom prst="rect">
            <a:avLst/>
          </a:prstGeom>
          <a:solidFill>
            <a:schemeClr val="bg2"/>
          </a:solidFill>
        </p:spPr>
        <p:txBody>
          <a:bodyPr wrap="square" rtlCol="0">
            <a:spAutoFit/>
          </a:bodyPr>
          <a:lstStyle/>
          <a:p>
            <a:pPr algn="ctr"/>
            <a:r>
              <a:rPr lang="en-GB" sz="3200" dirty="0">
                <a:solidFill>
                  <a:srgbClr val="0055A5"/>
                </a:solidFill>
              </a:rPr>
              <a:t>_</a:t>
            </a:r>
          </a:p>
        </p:txBody>
      </p:sp>
      <p:sp>
        <p:nvSpPr>
          <p:cNvPr id="101" name="TextBox 100">
            <a:extLst>
              <a:ext uri="{FF2B5EF4-FFF2-40B4-BE49-F238E27FC236}">
                <a16:creationId xmlns:a16="http://schemas.microsoft.com/office/drawing/2014/main" id="{E3DC381B-A7F4-5079-CAA6-3C35595427A3}"/>
              </a:ext>
            </a:extLst>
          </p:cNvPr>
          <p:cNvSpPr txBox="1"/>
          <p:nvPr/>
        </p:nvSpPr>
        <p:spPr>
          <a:xfrm>
            <a:off x="1623169" y="1454848"/>
            <a:ext cx="519290" cy="584775"/>
          </a:xfrm>
          <a:prstGeom prst="rect">
            <a:avLst/>
          </a:prstGeom>
          <a:solidFill>
            <a:schemeClr val="bg2"/>
          </a:solidFill>
        </p:spPr>
        <p:txBody>
          <a:bodyPr wrap="square" rtlCol="0">
            <a:spAutoFit/>
          </a:bodyPr>
          <a:lstStyle/>
          <a:p>
            <a:pPr algn="ctr"/>
            <a:r>
              <a:rPr lang="en-GB" sz="3200" dirty="0">
                <a:solidFill>
                  <a:srgbClr val="0055A5"/>
                </a:solidFill>
              </a:rPr>
              <a:t>_</a:t>
            </a:r>
          </a:p>
        </p:txBody>
      </p:sp>
      <p:sp>
        <p:nvSpPr>
          <p:cNvPr id="102" name="TextBox 101">
            <a:extLst>
              <a:ext uri="{FF2B5EF4-FFF2-40B4-BE49-F238E27FC236}">
                <a16:creationId xmlns:a16="http://schemas.microsoft.com/office/drawing/2014/main" id="{F1F1975F-1EC3-B9F8-F14F-34138E453D9D}"/>
              </a:ext>
            </a:extLst>
          </p:cNvPr>
          <p:cNvSpPr txBox="1"/>
          <p:nvPr/>
        </p:nvSpPr>
        <p:spPr>
          <a:xfrm>
            <a:off x="2114718" y="1454848"/>
            <a:ext cx="519290" cy="584775"/>
          </a:xfrm>
          <a:prstGeom prst="rect">
            <a:avLst/>
          </a:prstGeom>
          <a:solidFill>
            <a:schemeClr val="bg2"/>
          </a:solidFill>
        </p:spPr>
        <p:txBody>
          <a:bodyPr wrap="square" rtlCol="0">
            <a:spAutoFit/>
          </a:bodyPr>
          <a:lstStyle/>
          <a:p>
            <a:pPr algn="ctr"/>
            <a:r>
              <a:rPr lang="en-GB" sz="3200" dirty="0">
                <a:solidFill>
                  <a:srgbClr val="0055A5"/>
                </a:solidFill>
              </a:rPr>
              <a:t>_</a:t>
            </a:r>
          </a:p>
        </p:txBody>
      </p:sp>
      <p:sp>
        <p:nvSpPr>
          <p:cNvPr id="103" name="Rectangle: Rounded Corners 102">
            <a:extLst>
              <a:ext uri="{FF2B5EF4-FFF2-40B4-BE49-F238E27FC236}">
                <a16:creationId xmlns:a16="http://schemas.microsoft.com/office/drawing/2014/main" id="{FA1E06CF-C75F-A44D-160E-7661B369C856}"/>
              </a:ext>
            </a:extLst>
          </p:cNvPr>
          <p:cNvSpPr/>
          <p:nvPr/>
        </p:nvSpPr>
        <p:spPr>
          <a:xfrm>
            <a:off x="276007" y="868034"/>
            <a:ext cx="4961184" cy="1728273"/>
          </a:xfrm>
          <a:prstGeom prst="round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 name="TextBox 103">
            <a:extLst>
              <a:ext uri="{FF2B5EF4-FFF2-40B4-BE49-F238E27FC236}">
                <a16:creationId xmlns:a16="http://schemas.microsoft.com/office/drawing/2014/main" id="{FC0476FC-A788-0572-FDCD-6413607C1F1E}"/>
              </a:ext>
            </a:extLst>
          </p:cNvPr>
          <p:cNvSpPr txBox="1"/>
          <p:nvPr/>
        </p:nvSpPr>
        <p:spPr>
          <a:xfrm>
            <a:off x="336712" y="1989586"/>
            <a:ext cx="4521036" cy="461665"/>
          </a:xfrm>
          <a:prstGeom prst="rect">
            <a:avLst/>
          </a:prstGeom>
          <a:noFill/>
        </p:spPr>
        <p:txBody>
          <a:bodyPr wrap="square" rtlCol="0">
            <a:spAutoFit/>
          </a:bodyPr>
          <a:lstStyle/>
          <a:p>
            <a:r>
              <a:rPr lang="fr-FR" sz="2400" dirty="0">
                <a:solidFill>
                  <a:srgbClr val="0055A5"/>
                </a:solidFill>
              </a:rPr>
              <a:t>sur l’immigration en France.</a:t>
            </a:r>
          </a:p>
        </p:txBody>
      </p:sp>
      <p:pic>
        <p:nvPicPr>
          <p:cNvPr id="105" name="Picture 104" descr="A picture containing diagram&#10;&#10;Description automatically generated">
            <a:extLst>
              <a:ext uri="{FF2B5EF4-FFF2-40B4-BE49-F238E27FC236}">
                <a16:creationId xmlns:a16="http://schemas.microsoft.com/office/drawing/2014/main" id="{507580F6-5E87-09F9-F5C1-979E15C5C65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40822" y="1461980"/>
            <a:ext cx="906879" cy="655624"/>
          </a:xfrm>
          <a:prstGeom prst="rect">
            <a:avLst/>
          </a:prstGeom>
        </p:spPr>
      </p:pic>
      <p:sp>
        <p:nvSpPr>
          <p:cNvPr id="106" name="TextBox 105">
            <a:extLst>
              <a:ext uri="{FF2B5EF4-FFF2-40B4-BE49-F238E27FC236}">
                <a16:creationId xmlns:a16="http://schemas.microsoft.com/office/drawing/2014/main" id="{9D27A20E-B0DE-6097-875C-FB292E8BAD3A}"/>
              </a:ext>
            </a:extLst>
          </p:cNvPr>
          <p:cNvSpPr txBox="1"/>
          <p:nvPr/>
        </p:nvSpPr>
        <p:spPr>
          <a:xfrm>
            <a:off x="388612" y="2810075"/>
            <a:ext cx="3876549" cy="461665"/>
          </a:xfrm>
          <a:prstGeom prst="rect">
            <a:avLst/>
          </a:prstGeom>
          <a:noFill/>
        </p:spPr>
        <p:txBody>
          <a:bodyPr wrap="square" rtlCol="0">
            <a:spAutoFit/>
          </a:bodyPr>
          <a:lstStyle/>
          <a:p>
            <a:r>
              <a:rPr lang="fr-FR" sz="2400" dirty="0">
                <a:solidFill>
                  <a:srgbClr val="0055A5"/>
                </a:solidFill>
              </a:rPr>
              <a:t>2. Amir a parfois le …</a:t>
            </a:r>
          </a:p>
        </p:txBody>
      </p:sp>
      <p:sp>
        <p:nvSpPr>
          <p:cNvPr id="107" name="Rectangle: Rounded Corners 106">
            <a:extLst>
              <a:ext uri="{FF2B5EF4-FFF2-40B4-BE49-F238E27FC236}">
                <a16:creationId xmlns:a16="http://schemas.microsoft.com/office/drawing/2014/main" id="{16BC8101-AD30-A26B-944C-9E3CDDB684B3}"/>
              </a:ext>
            </a:extLst>
          </p:cNvPr>
          <p:cNvSpPr/>
          <p:nvPr/>
        </p:nvSpPr>
        <p:spPr>
          <a:xfrm>
            <a:off x="296644" y="2745664"/>
            <a:ext cx="4935938" cy="1728273"/>
          </a:xfrm>
          <a:prstGeom prst="round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 name="TextBox 107">
            <a:extLst>
              <a:ext uri="{FF2B5EF4-FFF2-40B4-BE49-F238E27FC236}">
                <a16:creationId xmlns:a16="http://schemas.microsoft.com/office/drawing/2014/main" id="{E20C44D7-4FF5-1CBC-E92F-7D8BCA16D068}"/>
              </a:ext>
            </a:extLst>
          </p:cNvPr>
          <p:cNvSpPr txBox="1"/>
          <p:nvPr/>
        </p:nvSpPr>
        <p:spPr>
          <a:xfrm>
            <a:off x="398550" y="3875045"/>
            <a:ext cx="4474910" cy="461665"/>
          </a:xfrm>
          <a:prstGeom prst="rect">
            <a:avLst/>
          </a:prstGeom>
          <a:noFill/>
        </p:spPr>
        <p:txBody>
          <a:bodyPr wrap="square" rtlCol="0">
            <a:spAutoFit/>
          </a:bodyPr>
          <a:lstStyle/>
          <a:p>
            <a:r>
              <a:rPr lang="fr-FR" sz="2400" dirty="0">
                <a:solidFill>
                  <a:srgbClr val="0055A5"/>
                </a:solidFill>
              </a:rPr>
              <a:t>d’être différent au collège.</a:t>
            </a:r>
          </a:p>
        </p:txBody>
      </p:sp>
      <p:sp>
        <p:nvSpPr>
          <p:cNvPr id="109" name="TextBox 108">
            <a:extLst>
              <a:ext uri="{FF2B5EF4-FFF2-40B4-BE49-F238E27FC236}">
                <a16:creationId xmlns:a16="http://schemas.microsoft.com/office/drawing/2014/main" id="{860A1181-A9EA-F809-BED6-20C1F099879D}"/>
              </a:ext>
            </a:extLst>
          </p:cNvPr>
          <p:cNvSpPr txBox="1"/>
          <p:nvPr/>
        </p:nvSpPr>
        <p:spPr>
          <a:xfrm>
            <a:off x="199085" y="3104051"/>
            <a:ext cx="4474910" cy="769441"/>
          </a:xfrm>
          <a:prstGeom prst="rect">
            <a:avLst/>
          </a:prstGeom>
          <a:noFill/>
        </p:spPr>
        <p:txBody>
          <a:bodyPr wrap="square" rtlCol="0">
            <a:spAutoFit/>
          </a:bodyPr>
          <a:lstStyle/>
          <a:p>
            <a:pPr algn="ctr"/>
            <a:r>
              <a:rPr lang="en-GB" sz="4400" dirty="0">
                <a:solidFill>
                  <a:srgbClr val="0055A5"/>
                </a:solidFill>
              </a:rPr>
              <a:t>s e n t i m e n t</a:t>
            </a:r>
          </a:p>
        </p:txBody>
      </p:sp>
      <p:sp>
        <p:nvSpPr>
          <p:cNvPr id="110" name="TextBox 109">
            <a:extLst>
              <a:ext uri="{FF2B5EF4-FFF2-40B4-BE49-F238E27FC236}">
                <a16:creationId xmlns:a16="http://schemas.microsoft.com/office/drawing/2014/main" id="{7273C184-F930-6B6E-88A1-C444D50C8C4A}"/>
              </a:ext>
            </a:extLst>
          </p:cNvPr>
          <p:cNvSpPr txBox="1"/>
          <p:nvPr/>
        </p:nvSpPr>
        <p:spPr>
          <a:xfrm>
            <a:off x="763460" y="3241679"/>
            <a:ext cx="519290" cy="584775"/>
          </a:xfrm>
          <a:prstGeom prst="rect">
            <a:avLst/>
          </a:prstGeom>
          <a:solidFill>
            <a:schemeClr val="bg2"/>
          </a:solidFill>
        </p:spPr>
        <p:txBody>
          <a:bodyPr wrap="square" rtlCol="0">
            <a:spAutoFit/>
          </a:bodyPr>
          <a:lstStyle/>
          <a:p>
            <a:pPr algn="ctr"/>
            <a:r>
              <a:rPr lang="en-GB" sz="3200" dirty="0">
                <a:solidFill>
                  <a:srgbClr val="0055A5"/>
                </a:solidFill>
              </a:rPr>
              <a:t>_</a:t>
            </a:r>
          </a:p>
        </p:txBody>
      </p:sp>
      <p:sp>
        <p:nvSpPr>
          <p:cNvPr id="111" name="TextBox 110">
            <a:extLst>
              <a:ext uri="{FF2B5EF4-FFF2-40B4-BE49-F238E27FC236}">
                <a16:creationId xmlns:a16="http://schemas.microsoft.com/office/drawing/2014/main" id="{768ACD80-D9AA-4526-98DB-040594F4A686}"/>
              </a:ext>
            </a:extLst>
          </p:cNvPr>
          <p:cNvSpPr txBox="1"/>
          <p:nvPr/>
        </p:nvSpPr>
        <p:spPr>
          <a:xfrm>
            <a:off x="1214545" y="3241679"/>
            <a:ext cx="519290" cy="584775"/>
          </a:xfrm>
          <a:prstGeom prst="rect">
            <a:avLst/>
          </a:prstGeom>
          <a:solidFill>
            <a:schemeClr val="bg2"/>
          </a:solidFill>
        </p:spPr>
        <p:txBody>
          <a:bodyPr wrap="square" rtlCol="0">
            <a:spAutoFit/>
          </a:bodyPr>
          <a:lstStyle/>
          <a:p>
            <a:pPr algn="ctr"/>
            <a:r>
              <a:rPr lang="en-GB" sz="3200" dirty="0">
                <a:solidFill>
                  <a:srgbClr val="0055A5"/>
                </a:solidFill>
              </a:rPr>
              <a:t>_</a:t>
            </a:r>
          </a:p>
        </p:txBody>
      </p:sp>
      <p:sp>
        <p:nvSpPr>
          <p:cNvPr id="112" name="TextBox 111">
            <a:extLst>
              <a:ext uri="{FF2B5EF4-FFF2-40B4-BE49-F238E27FC236}">
                <a16:creationId xmlns:a16="http://schemas.microsoft.com/office/drawing/2014/main" id="{77C58A33-4DD8-9438-8BC8-5458DFB9537F}"/>
              </a:ext>
            </a:extLst>
          </p:cNvPr>
          <p:cNvSpPr txBox="1"/>
          <p:nvPr/>
        </p:nvSpPr>
        <p:spPr>
          <a:xfrm>
            <a:off x="1665630" y="3241679"/>
            <a:ext cx="519290" cy="584775"/>
          </a:xfrm>
          <a:prstGeom prst="rect">
            <a:avLst/>
          </a:prstGeom>
          <a:solidFill>
            <a:schemeClr val="bg2"/>
          </a:solidFill>
        </p:spPr>
        <p:txBody>
          <a:bodyPr wrap="square" rtlCol="0">
            <a:spAutoFit/>
          </a:bodyPr>
          <a:lstStyle/>
          <a:p>
            <a:pPr algn="ctr"/>
            <a:r>
              <a:rPr lang="en-GB" sz="3200" dirty="0">
                <a:solidFill>
                  <a:srgbClr val="0055A5"/>
                </a:solidFill>
              </a:rPr>
              <a:t>_</a:t>
            </a:r>
          </a:p>
        </p:txBody>
      </p:sp>
      <p:sp>
        <p:nvSpPr>
          <p:cNvPr id="113" name="TextBox 112">
            <a:extLst>
              <a:ext uri="{FF2B5EF4-FFF2-40B4-BE49-F238E27FC236}">
                <a16:creationId xmlns:a16="http://schemas.microsoft.com/office/drawing/2014/main" id="{45188807-0B36-DDE6-8448-6625FCB6B0E8}"/>
              </a:ext>
            </a:extLst>
          </p:cNvPr>
          <p:cNvSpPr txBox="1"/>
          <p:nvPr/>
        </p:nvSpPr>
        <p:spPr>
          <a:xfrm>
            <a:off x="2116715" y="3241679"/>
            <a:ext cx="519290" cy="584775"/>
          </a:xfrm>
          <a:prstGeom prst="rect">
            <a:avLst/>
          </a:prstGeom>
          <a:solidFill>
            <a:schemeClr val="bg2"/>
          </a:solidFill>
        </p:spPr>
        <p:txBody>
          <a:bodyPr wrap="square" rtlCol="0">
            <a:spAutoFit/>
          </a:bodyPr>
          <a:lstStyle/>
          <a:p>
            <a:pPr algn="ctr"/>
            <a:r>
              <a:rPr lang="en-GB" sz="3200" dirty="0">
                <a:solidFill>
                  <a:srgbClr val="0055A5"/>
                </a:solidFill>
              </a:rPr>
              <a:t>_</a:t>
            </a:r>
          </a:p>
        </p:txBody>
      </p:sp>
      <p:sp>
        <p:nvSpPr>
          <p:cNvPr id="114" name="TextBox 113">
            <a:extLst>
              <a:ext uri="{FF2B5EF4-FFF2-40B4-BE49-F238E27FC236}">
                <a16:creationId xmlns:a16="http://schemas.microsoft.com/office/drawing/2014/main" id="{E87DE66A-51A3-7E86-B0FE-A754AC0ECE05}"/>
              </a:ext>
            </a:extLst>
          </p:cNvPr>
          <p:cNvSpPr txBox="1"/>
          <p:nvPr/>
        </p:nvSpPr>
        <p:spPr>
          <a:xfrm>
            <a:off x="2567800" y="3241679"/>
            <a:ext cx="519290" cy="584775"/>
          </a:xfrm>
          <a:prstGeom prst="rect">
            <a:avLst/>
          </a:prstGeom>
          <a:solidFill>
            <a:schemeClr val="bg2"/>
          </a:solidFill>
        </p:spPr>
        <p:txBody>
          <a:bodyPr wrap="square" rtlCol="0">
            <a:spAutoFit/>
          </a:bodyPr>
          <a:lstStyle/>
          <a:p>
            <a:pPr algn="ctr"/>
            <a:r>
              <a:rPr lang="en-GB" sz="3200" dirty="0">
                <a:solidFill>
                  <a:srgbClr val="0055A5"/>
                </a:solidFill>
              </a:rPr>
              <a:t>_</a:t>
            </a:r>
          </a:p>
        </p:txBody>
      </p:sp>
      <p:sp>
        <p:nvSpPr>
          <p:cNvPr id="115" name="TextBox 114">
            <a:extLst>
              <a:ext uri="{FF2B5EF4-FFF2-40B4-BE49-F238E27FC236}">
                <a16:creationId xmlns:a16="http://schemas.microsoft.com/office/drawing/2014/main" id="{0C1AEE60-D12C-5539-9E21-3147E0C059BE}"/>
              </a:ext>
            </a:extLst>
          </p:cNvPr>
          <p:cNvSpPr txBox="1"/>
          <p:nvPr/>
        </p:nvSpPr>
        <p:spPr>
          <a:xfrm>
            <a:off x="3018885" y="3241679"/>
            <a:ext cx="519290" cy="584775"/>
          </a:xfrm>
          <a:prstGeom prst="rect">
            <a:avLst/>
          </a:prstGeom>
          <a:solidFill>
            <a:schemeClr val="bg2"/>
          </a:solidFill>
        </p:spPr>
        <p:txBody>
          <a:bodyPr wrap="square" rtlCol="0">
            <a:spAutoFit/>
          </a:bodyPr>
          <a:lstStyle/>
          <a:p>
            <a:pPr algn="ctr"/>
            <a:r>
              <a:rPr lang="en-GB" sz="3200" dirty="0">
                <a:solidFill>
                  <a:srgbClr val="0055A5"/>
                </a:solidFill>
              </a:rPr>
              <a:t>_</a:t>
            </a:r>
          </a:p>
        </p:txBody>
      </p:sp>
      <p:sp>
        <p:nvSpPr>
          <p:cNvPr id="116" name="TextBox 115">
            <a:extLst>
              <a:ext uri="{FF2B5EF4-FFF2-40B4-BE49-F238E27FC236}">
                <a16:creationId xmlns:a16="http://schemas.microsoft.com/office/drawing/2014/main" id="{77C01359-BB50-F7BA-AD42-5CFE3450A33E}"/>
              </a:ext>
            </a:extLst>
          </p:cNvPr>
          <p:cNvSpPr txBox="1"/>
          <p:nvPr/>
        </p:nvSpPr>
        <p:spPr>
          <a:xfrm>
            <a:off x="3469970" y="3241679"/>
            <a:ext cx="519290" cy="584775"/>
          </a:xfrm>
          <a:prstGeom prst="rect">
            <a:avLst/>
          </a:prstGeom>
          <a:solidFill>
            <a:schemeClr val="bg2"/>
          </a:solidFill>
        </p:spPr>
        <p:txBody>
          <a:bodyPr wrap="square" rtlCol="0">
            <a:spAutoFit/>
          </a:bodyPr>
          <a:lstStyle/>
          <a:p>
            <a:pPr algn="ctr"/>
            <a:r>
              <a:rPr lang="en-GB" sz="3200" dirty="0">
                <a:solidFill>
                  <a:srgbClr val="0055A5"/>
                </a:solidFill>
              </a:rPr>
              <a:t>_</a:t>
            </a:r>
          </a:p>
        </p:txBody>
      </p:sp>
      <p:sp>
        <p:nvSpPr>
          <p:cNvPr id="117" name="TextBox 116">
            <a:extLst>
              <a:ext uri="{FF2B5EF4-FFF2-40B4-BE49-F238E27FC236}">
                <a16:creationId xmlns:a16="http://schemas.microsoft.com/office/drawing/2014/main" id="{EFB54D35-17EE-46BB-F312-A0655BAE5D58}"/>
              </a:ext>
            </a:extLst>
          </p:cNvPr>
          <p:cNvSpPr txBox="1"/>
          <p:nvPr/>
        </p:nvSpPr>
        <p:spPr>
          <a:xfrm>
            <a:off x="3921058" y="3241679"/>
            <a:ext cx="519290" cy="584775"/>
          </a:xfrm>
          <a:prstGeom prst="rect">
            <a:avLst/>
          </a:prstGeom>
          <a:solidFill>
            <a:schemeClr val="bg2"/>
          </a:solidFill>
        </p:spPr>
        <p:txBody>
          <a:bodyPr wrap="square" rtlCol="0">
            <a:spAutoFit/>
          </a:bodyPr>
          <a:lstStyle/>
          <a:p>
            <a:pPr algn="ctr"/>
            <a:r>
              <a:rPr lang="en-GB" sz="3200" dirty="0">
                <a:solidFill>
                  <a:srgbClr val="0055A5"/>
                </a:solidFill>
              </a:rPr>
              <a:t>_</a:t>
            </a:r>
          </a:p>
        </p:txBody>
      </p:sp>
      <p:pic>
        <p:nvPicPr>
          <p:cNvPr id="118" name="Picture 117" descr="Graphical user interface, application&#10;&#10;Description automatically generated">
            <a:extLst>
              <a:ext uri="{FF2B5EF4-FFF2-40B4-BE49-F238E27FC236}">
                <a16:creationId xmlns:a16="http://schemas.microsoft.com/office/drawing/2014/main" id="{0197888D-1515-B53B-585A-C7234AA7A91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6344" t="23232" r="31931"/>
          <a:stretch/>
        </p:blipFill>
        <p:spPr>
          <a:xfrm>
            <a:off x="4496766" y="3168232"/>
            <a:ext cx="742964" cy="802890"/>
          </a:xfrm>
          <a:prstGeom prst="rect">
            <a:avLst/>
          </a:prstGeom>
        </p:spPr>
      </p:pic>
      <p:sp>
        <p:nvSpPr>
          <p:cNvPr id="119" name="TextBox 118">
            <a:extLst>
              <a:ext uri="{FF2B5EF4-FFF2-40B4-BE49-F238E27FC236}">
                <a16:creationId xmlns:a16="http://schemas.microsoft.com/office/drawing/2014/main" id="{665CCFA0-DF0F-DF6B-9839-C4460962C548}"/>
              </a:ext>
            </a:extLst>
          </p:cNvPr>
          <p:cNvSpPr txBox="1"/>
          <p:nvPr/>
        </p:nvSpPr>
        <p:spPr>
          <a:xfrm>
            <a:off x="8843411" y="3918497"/>
            <a:ext cx="3097165" cy="461665"/>
          </a:xfrm>
          <a:prstGeom prst="rect">
            <a:avLst/>
          </a:prstGeom>
          <a:noFill/>
        </p:spPr>
        <p:txBody>
          <a:bodyPr wrap="square" rtlCol="0">
            <a:spAutoFit/>
          </a:bodyPr>
          <a:lstStyle/>
          <a:p>
            <a:r>
              <a:rPr lang="fr-FR" sz="2400" dirty="0">
                <a:solidFill>
                  <a:srgbClr val="0055A5"/>
                </a:solidFill>
              </a:rPr>
              <a:t>7. Assane a la … </a:t>
            </a:r>
          </a:p>
        </p:txBody>
      </p:sp>
      <p:sp>
        <p:nvSpPr>
          <p:cNvPr id="120" name="TextBox 119">
            <a:extLst>
              <a:ext uri="{FF2B5EF4-FFF2-40B4-BE49-F238E27FC236}">
                <a16:creationId xmlns:a16="http://schemas.microsoft.com/office/drawing/2014/main" id="{4BE14FBB-F0BB-05D0-6C3C-565CB2A679DC}"/>
              </a:ext>
            </a:extLst>
          </p:cNvPr>
          <p:cNvSpPr txBox="1"/>
          <p:nvPr/>
        </p:nvSpPr>
        <p:spPr>
          <a:xfrm>
            <a:off x="8711985" y="4198575"/>
            <a:ext cx="2353985" cy="769441"/>
          </a:xfrm>
          <a:prstGeom prst="rect">
            <a:avLst/>
          </a:prstGeom>
          <a:noFill/>
        </p:spPr>
        <p:txBody>
          <a:bodyPr wrap="square" rtlCol="0">
            <a:spAutoFit/>
          </a:bodyPr>
          <a:lstStyle/>
          <a:p>
            <a:pPr algn="ctr"/>
            <a:r>
              <a:rPr lang="en-GB" sz="4400" dirty="0">
                <a:solidFill>
                  <a:srgbClr val="0055A5"/>
                </a:solidFill>
              </a:rPr>
              <a:t>p e a u</a:t>
            </a:r>
          </a:p>
        </p:txBody>
      </p:sp>
      <p:sp>
        <p:nvSpPr>
          <p:cNvPr id="121" name="TextBox 120">
            <a:extLst>
              <a:ext uri="{FF2B5EF4-FFF2-40B4-BE49-F238E27FC236}">
                <a16:creationId xmlns:a16="http://schemas.microsoft.com/office/drawing/2014/main" id="{C1A3D9AA-B3FF-3A62-56F1-599363A1B293}"/>
              </a:ext>
            </a:extLst>
          </p:cNvPr>
          <p:cNvSpPr txBox="1"/>
          <p:nvPr/>
        </p:nvSpPr>
        <p:spPr>
          <a:xfrm>
            <a:off x="9432164" y="4343112"/>
            <a:ext cx="519290" cy="584775"/>
          </a:xfrm>
          <a:prstGeom prst="rect">
            <a:avLst/>
          </a:prstGeom>
          <a:solidFill>
            <a:schemeClr val="bg2"/>
          </a:solidFill>
        </p:spPr>
        <p:txBody>
          <a:bodyPr wrap="square" rtlCol="0">
            <a:spAutoFit/>
          </a:bodyPr>
          <a:lstStyle/>
          <a:p>
            <a:pPr algn="ctr"/>
            <a:r>
              <a:rPr lang="en-GB" sz="3200" dirty="0">
                <a:solidFill>
                  <a:srgbClr val="0055A5"/>
                </a:solidFill>
              </a:rPr>
              <a:t>_</a:t>
            </a:r>
          </a:p>
        </p:txBody>
      </p:sp>
      <p:sp>
        <p:nvSpPr>
          <p:cNvPr id="122" name="TextBox 121">
            <a:extLst>
              <a:ext uri="{FF2B5EF4-FFF2-40B4-BE49-F238E27FC236}">
                <a16:creationId xmlns:a16="http://schemas.microsoft.com/office/drawing/2014/main" id="{89E44C69-9B12-386E-3752-986D938E8058}"/>
              </a:ext>
            </a:extLst>
          </p:cNvPr>
          <p:cNvSpPr txBox="1"/>
          <p:nvPr/>
        </p:nvSpPr>
        <p:spPr>
          <a:xfrm>
            <a:off x="9903308" y="4343112"/>
            <a:ext cx="519290" cy="584775"/>
          </a:xfrm>
          <a:prstGeom prst="rect">
            <a:avLst/>
          </a:prstGeom>
          <a:solidFill>
            <a:schemeClr val="bg2"/>
          </a:solidFill>
        </p:spPr>
        <p:txBody>
          <a:bodyPr wrap="square" rtlCol="0">
            <a:spAutoFit/>
          </a:bodyPr>
          <a:lstStyle/>
          <a:p>
            <a:pPr algn="ctr"/>
            <a:r>
              <a:rPr lang="en-GB" sz="3200" dirty="0">
                <a:solidFill>
                  <a:srgbClr val="0055A5"/>
                </a:solidFill>
              </a:rPr>
              <a:t>_</a:t>
            </a:r>
          </a:p>
        </p:txBody>
      </p:sp>
      <p:sp>
        <p:nvSpPr>
          <p:cNvPr id="123" name="TextBox 122">
            <a:extLst>
              <a:ext uri="{FF2B5EF4-FFF2-40B4-BE49-F238E27FC236}">
                <a16:creationId xmlns:a16="http://schemas.microsoft.com/office/drawing/2014/main" id="{9F6C6685-A63A-C1F7-FCFA-AAF9312F4A93}"/>
              </a:ext>
            </a:extLst>
          </p:cNvPr>
          <p:cNvSpPr txBox="1"/>
          <p:nvPr/>
        </p:nvSpPr>
        <p:spPr>
          <a:xfrm>
            <a:off x="10374451" y="4343112"/>
            <a:ext cx="519290" cy="584775"/>
          </a:xfrm>
          <a:prstGeom prst="rect">
            <a:avLst/>
          </a:prstGeom>
          <a:solidFill>
            <a:schemeClr val="bg2"/>
          </a:solidFill>
        </p:spPr>
        <p:txBody>
          <a:bodyPr wrap="square" rtlCol="0">
            <a:spAutoFit/>
          </a:bodyPr>
          <a:lstStyle/>
          <a:p>
            <a:pPr algn="ctr"/>
            <a:r>
              <a:rPr lang="en-GB" sz="3200" dirty="0">
                <a:solidFill>
                  <a:srgbClr val="0055A5"/>
                </a:solidFill>
              </a:rPr>
              <a:t>_</a:t>
            </a:r>
          </a:p>
        </p:txBody>
      </p:sp>
      <p:sp>
        <p:nvSpPr>
          <p:cNvPr id="125" name="TextBox 124">
            <a:extLst>
              <a:ext uri="{FF2B5EF4-FFF2-40B4-BE49-F238E27FC236}">
                <a16:creationId xmlns:a16="http://schemas.microsoft.com/office/drawing/2014/main" id="{80BC6F75-D855-D92C-00EC-3F62D15D8807}"/>
              </a:ext>
            </a:extLst>
          </p:cNvPr>
          <p:cNvSpPr txBox="1"/>
          <p:nvPr/>
        </p:nvSpPr>
        <p:spPr>
          <a:xfrm>
            <a:off x="8843411" y="4984574"/>
            <a:ext cx="2813497" cy="830997"/>
          </a:xfrm>
          <a:prstGeom prst="rect">
            <a:avLst/>
          </a:prstGeom>
          <a:noFill/>
        </p:spPr>
        <p:txBody>
          <a:bodyPr wrap="square" rtlCol="0">
            <a:spAutoFit/>
          </a:bodyPr>
          <a:lstStyle/>
          <a:p>
            <a:r>
              <a:rPr lang="fr-FR" sz="2400" dirty="0">
                <a:solidFill>
                  <a:srgbClr val="0055A5"/>
                </a:solidFill>
              </a:rPr>
              <a:t>plus foncée* qu’Amir.</a:t>
            </a:r>
          </a:p>
        </p:txBody>
      </p:sp>
      <p:pic>
        <p:nvPicPr>
          <p:cNvPr id="126" name="Picture 125" descr="A person wearing a garment&#10;&#10;Description automatically generated with low confidence">
            <a:extLst>
              <a:ext uri="{FF2B5EF4-FFF2-40B4-BE49-F238E27FC236}">
                <a16:creationId xmlns:a16="http://schemas.microsoft.com/office/drawing/2014/main" id="{00B0EB7C-2530-52FB-AD4D-1A1BF66FE194}"/>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3564" t="8103" b="32033"/>
          <a:stretch/>
        </p:blipFill>
        <p:spPr>
          <a:xfrm>
            <a:off x="10210682" y="5359577"/>
            <a:ext cx="770634" cy="861135"/>
          </a:xfrm>
          <a:prstGeom prst="rect">
            <a:avLst/>
          </a:prstGeom>
        </p:spPr>
      </p:pic>
      <p:pic>
        <p:nvPicPr>
          <p:cNvPr id="127" name="Picture 126">
            <a:extLst>
              <a:ext uri="{FF2B5EF4-FFF2-40B4-BE49-F238E27FC236}">
                <a16:creationId xmlns:a16="http://schemas.microsoft.com/office/drawing/2014/main" id="{039D904D-5A9E-2752-0D2D-345539F3CC7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841701" y="5353184"/>
            <a:ext cx="867528" cy="867528"/>
          </a:xfrm>
          <a:prstGeom prst="rect">
            <a:avLst/>
          </a:prstGeom>
        </p:spPr>
      </p:pic>
      <p:sp>
        <p:nvSpPr>
          <p:cNvPr id="128" name="Arrow: Right 127">
            <a:extLst>
              <a:ext uri="{FF2B5EF4-FFF2-40B4-BE49-F238E27FC236}">
                <a16:creationId xmlns:a16="http://schemas.microsoft.com/office/drawing/2014/main" id="{AEBD1439-6F3B-0C3A-463C-C6EA43A7C5CA}"/>
              </a:ext>
            </a:extLst>
          </p:cNvPr>
          <p:cNvSpPr/>
          <p:nvPr/>
        </p:nvSpPr>
        <p:spPr>
          <a:xfrm rot="20644558">
            <a:off x="9900316" y="5808262"/>
            <a:ext cx="504949" cy="154059"/>
          </a:xfrm>
          <a:prstGeom prst="rightArrow">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9" name="Rectangle: Rounded Corners 128">
            <a:extLst>
              <a:ext uri="{FF2B5EF4-FFF2-40B4-BE49-F238E27FC236}">
                <a16:creationId xmlns:a16="http://schemas.microsoft.com/office/drawing/2014/main" id="{335F731A-FDCF-F642-43AE-9D5C49F3186F}"/>
              </a:ext>
            </a:extLst>
          </p:cNvPr>
          <p:cNvSpPr/>
          <p:nvPr/>
        </p:nvSpPr>
        <p:spPr>
          <a:xfrm>
            <a:off x="8666764" y="889084"/>
            <a:ext cx="3228592" cy="2671432"/>
          </a:xfrm>
          <a:prstGeom prst="round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0" name="Rectangle: Rounded Corners 129">
            <a:extLst>
              <a:ext uri="{FF2B5EF4-FFF2-40B4-BE49-F238E27FC236}">
                <a16:creationId xmlns:a16="http://schemas.microsoft.com/office/drawing/2014/main" id="{7CC48E41-1FEF-4C72-202B-BC6A03090B1E}"/>
              </a:ext>
            </a:extLst>
          </p:cNvPr>
          <p:cNvSpPr/>
          <p:nvPr/>
        </p:nvSpPr>
        <p:spPr>
          <a:xfrm>
            <a:off x="5368717" y="3647307"/>
            <a:ext cx="3228592" cy="2671432"/>
          </a:xfrm>
          <a:prstGeom prst="round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1" name="Rectangle: Rounded Corners 130">
            <a:extLst>
              <a:ext uri="{FF2B5EF4-FFF2-40B4-BE49-F238E27FC236}">
                <a16:creationId xmlns:a16="http://schemas.microsoft.com/office/drawing/2014/main" id="{D153F85D-3410-4078-A401-F26377ED0995}"/>
              </a:ext>
            </a:extLst>
          </p:cNvPr>
          <p:cNvSpPr/>
          <p:nvPr/>
        </p:nvSpPr>
        <p:spPr>
          <a:xfrm>
            <a:off x="8700066" y="3636028"/>
            <a:ext cx="3228592" cy="2671432"/>
          </a:xfrm>
          <a:prstGeom prst="round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59996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9"/>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00"/>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01"/>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10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110"/>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111"/>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112"/>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113"/>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114"/>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115"/>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116"/>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11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88"/>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89"/>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90"/>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91"/>
                                        </p:tgtEl>
                                        <p:attrNameLst>
                                          <p:attrName>style.visibility</p:attrName>
                                        </p:attrNameLst>
                                      </p:cBhvr>
                                      <p:to>
                                        <p:strVal val="hidden"/>
                                      </p:to>
                                    </p:set>
                                  </p:childTnLst>
                                </p:cTn>
                              </p:par>
                              <p:par>
                                <p:cTn id="41" presetID="1" presetClass="exit" presetSubtype="0" fill="hold" grpId="0" nodeType="withEffect">
                                  <p:stCondLst>
                                    <p:cond delay="0"/>
                                  </p:stCondLst>
                                  <p:childTnLst>
                                    <p:set>
                                      <p:cBhvr>
                                        <p:cTn id="42" dur="1" fill="hold">
                                          <p:stCondLst>
                                            <p:cond delay="0"/>
                                          </p:stCondLst>
                                        </p:cTn>
                                        <p:tgtEl>
                                          <p:spTgt spid="92"/>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93"/>
                                        </p:tgtEl>
                                        <p:attrNameLst>
                                          <p:attrName>style.visibility</p:attrName>
                                        </p:attrNameLst>
                                      </p:cBhvr>
                                      <p:to>
                                        <p:strVal val="hidden"/>
                                      </p:to>
                                    </p:set>
                                  </p:childTnLst>
                                </p:cTn>
                              </p:par>
                              <p:par>
                                <p:cTn id="45" presetID="1" presetClass="exit" presetSubtype="0" fill="hold" grpId="0" nodeType="withEffect">
                                  <p:stCondLst>
                                    <p:cond delay="0"/>
                                  </p:stCondLst>
                                  <p:childTnLst>
                                    <p:set>
                                      <p:cBhvr>
                                        <p:cTn id="46" dur="1" fill="hold">
                                          <p:stCondLst>
                                            <p:cond delay="0"/>
                                          </p:stCondLst>
                                        </p:cTn>
                                        <p:tgtEl>
                                          <p:spTgt spid="94"/>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52"/>
                                        </p:tgtEl>
                                        <p:attrNameLst>
                                          <p:attrName>style.visibility</p:attrName>
                                        </p:attrNameLst>
                                      </p:cBhvr>
                                      <p:to>
                                        <p:strVal val="hidden"/>
                                      </p:to>
                                    </p:set>
                                  </p:childTnLst>
                                </p:cTn>
                              </p:par>
                              <p:par>
                                <p:cTn id="51" presetID="1" presetClass="exit" presetSubtype="0" fill="hold" grpId="0" nodeType="withEffect">
                                  <p:stCondLst>
                                    <p:cond delay="0"/>
                                  </p:stCondLst>
                                  <p:childTnLst>
                                    <p:set>
                                      <p:cBhvr>
                                        <p:cTn id="52" dur="1" fill="hold">
                                          <p:stCondLst>
                                            <p:cond delay="0"/>
                                          </p:stCondLst>
                                        </p:cTn>
                                        <p:tgtEl>
                                          <p:spTgt spid="65"/>
                                        </p:tgtEl>
                                        <p:attrNameLst>
                                          <p:attrName>style.visibility</p:attrName>
                                        </p:attrNameLst>
                                      </p:cBhvr>
                                      <p:to>
                                        <p:strVal val="hidden"/>
                                      </p:to>
                                    </p:set>
                                  </p:childTnLst>
                                </p:cTn>
                              </p:par>
                              <p:par>
                                <p:cTn id="53" presetID="1" presetClass="exit" presetSubtype="0" fill="hold" grpId="0" nodeType="withEffect">
                                  <p:stCondLst>
                                    <p:cond delay="0"/>
                                  </p:stCondLst>
                                  <p:childTnLst>
                                    <p:set>
                                      <p:cBhvr>
                                        <p:cTn id="54" dur="1" fill="hold">
                                          <p:stCondLst>
                                            <p:cond delay="0"/>
                                          </p:stCondLst>
                                        </p:cTn>
                                        <p:tgtEl>
                                          <p:spTgt spid="71"/>
                                        </p:tgtEl>
                                        <p:attrNameLst>
                                          <p:attrName>style.visibility</p:attrName>
                                        </p:attrNameLst>
                                      </p:cBhvr>
                                      <p:to>
                                        <p:strVal val="hidden"/>
                                      </p:to>
                                    </p:set>
                                  </p:childTnLst>
                                </p:cTn>
                              </p:par>
                              <p:par>
                                <p:cTn id="55" presetID="1" presetClass="exit" presetSubtype="0" fill="hold" grpId="0" nodeType="withEffect">
                                  <p:stCondLst>
                                    <p:cond delay="0"/>
                                  </p:stCondLst>
                                  <p:childTnLst>
                                    <p:set>
                                      <p:cBhvr>
                                        <p:cTn id="56" dur="1" fill="hold">
                                          <p:stCondLst>
                                            <p:cond delay="0"/>
                                          </p:stCondLst>
                                        </p:cTn>
                                        <p:tgtEl>
                                          <p:spTgt spid="72"/>
                                        </p:tgtEl>
                                        <p:attrNameLst>
                                          <p:attrName>style.visibility</p:attrName>
                                        </p:attrNameLst>
                                      </p:cBhvr>
                                      <p:to>
                                        <p:strVal val="hidden"/>
                                      </p:to>
                                    </p:set>
                                  </p:childTnLst>
                                </p:cTn>
                              </p:par>
                              <p:par>
                                <p:cTn id="57" presetID="1" presetClass="exit" presetSubtype="0" fill="hold" grpId="0" nodeType="withEffect">
                                  <p:stCondLst>
                                    <p:cond delay="0"/>
                                  </p:stCondLst>
                                  <p:childTnLst>
                                    <p:set>
                                      <p:cBhvr>
                                        <p:cTn id="58" dur="1" fill="hold">
                                          <p:stCondLst>
                                            <p:cond delay="0"/>
                                          </p:stCondLst>
                                        </p:cTn>
                                        <p:tgtEl>
                                          <p:spTgt spid="73"/>
                                        </p:tgtEl>
                                        <p:attrNameLst>
                                          <p:attrName>style.visibility</p:attrName>
                                        </p:attrNameLst>
                                      </p:cBhvr>
                                      <p:to>
                                        <p:strVal val="hidden"/>
                                      </p:to>
                                    </p:set>
                                  </p:childTnLst>
                                </p:cTn>
                              </p:par>
                              <p:par>
                                <p:cTn id="59" presetID="1" presetClass="exit" presetSubtype="0" fill="hold" grpId="0" nodeType="withEffect">
                                  <p:stCondLst>
                                    <p:cond delay="0"/>
                                  </p:stCondLst>
                                  <p:childTnLst>
                                    <p:set>
                                      <p:cBhvr>
                                        <p:cTn id="60" dur="1" fill="hold">
                                          <p:stCondLst>
                                            <p:cond delay="0"/>
                                          </p:stCondLst>
                                        </p:cTn>
                                        <p:tgtEl>
                                          <p:spTgt spid="82"/>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0" nodeType="clickEffect">
                                  <p:stCondLst>
                                    <p:cond delay="0"/>
                                  </p:stCondLst>
                                  <p:childTnLst>
                                    <p:set>
                                      <p:cBhvr>
                                        <p:cTn id="64" dur="1" fill="hold">
                                          <p:stCondLst>
                                            <p:cond delay="0"/>
                                          </p:stCondLst>
                                        </p:cTn>
                                        <p:tgtEl>
                                          <p:spTgt spid="67"/>
                                        </p:tgtEl>
                                        <p:attrNameLst>
                                          <p:attrName>style.visibility</p:attrName>
                                        </p:attrNameLst>
                                      </p:cBhvr>
                                      <p:to>
                                        <p:strVal val="hidden"/>
                                      </p:to>
                                    </p:set>
                                  </p:childTnLst>
                                </p:cTn>
                              </p:par>
                              <p:par>
                                <p:cTn id="65" presetID="1" presetClass="exit" presetSubtype="0" fill="hold" grpId="0" nodeType="withEffect">
                                  <p:stCondLst>
                                    <p:cond delay="0"/>
                                  </p:stCondLst>
                                  <p:childTnLst>
                                    <p:set>
                                      <p:cBhvr>
                                        <p:cTn id="66" dur="1" fill="hold">
                                          <p:stCondLst>
                                            <p:cond delay="0"/>
                                          </p:stCondLst>
                                        </p:cTn>
                                        <p:tgtEl>
                                          <p:spTgt spid="68"/>
                                        </p:tgtEl>
                                        <p:attrNameLst>
                                          <p:attrName>style.visibility</p:attrName>
                                        </p:attrNameLst>
                                      </p:cBhvr>
                                      <p:to>
                                        <p:strVal val="hidden"/>
                                      </p:to>
                                    </p:set>
                                  </p:childTnLst>
                                </p:cTn>
                              </p:par>
                              <p:par>
                                <p:cTn id="67" presetID="1" presetClass="exit" presetSubtype="0" fill="hold" grpId="0" nodeType="withEffect">
                                  <p:stCondLst>
                                    <p:cond delay="0"/>
                                  </p:stCondLst>
                                  <p:childTnLst>
                                    <p:set>
                                      <p:cBhvr>
                                        <p:cTn id="68" dur="1" fill="hold">
                                          <p:stCondLst>
                                            <p:cond delay="0"/>
                                          </p:stCondLst>
                                        </p:cTn>
                                        <p:tgtEl>
                                          <p:spTgt spid="69"/>
                                        </p:tgtEl>
                                        <p:attrNameLst>
                                          <p:attrName>style.visibility</p:attrName>
                                        </p:attrNameLst>
                                      </p:cBhvr>
                                      <p:to>
                                        <p:strVal val="hidden"/>
                                      </p:to>
                                    </p:set>
                                  </p:childTnLst>
                                </p:cTn>
                              </p:par>
                              <p:par>
                                <p:cTn id="69" presetID="1" presetClass="exit" presetSubtype="0" fill="hold" grpId="0" nodeType="withEffect">
                                  <p:stCondLst>
                                    <p:cond delay="0"/>
                                  </p:stCondLst>
                                  <p:childTnLst>
                                    <p:set>
                                      <p:cBhvr>
                                        <p:cTn id="70" dur="1" fill="hold">
                                          <p:stCondLst>
                                            <p:cond delay="0"/>
                                          </p:stCondLst>
                                        </p:cTn>
                                        <p:tgtEl>
                                          <p:spTgt spid="70"/>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19"/>
                                        </p:tgtEl>
                                        <p:attrNameLst>
                                          <p:attrName>style.visibility</p:attrName>
                                        </p:attrNameLst>
                                      </p:cBhvr>
                                      <p:to>
                                        <p:strVal val="hidden"/>
                                      </p:to>
                                    </p:set>
                                  </p:childTnLst>
                                </p:cTn>
                              </p:par>
                              <p:par>
                                <p:cTn id="75" presetID="1" presetClass="exit" presetSubtype="0" fill="hold" grpId="0" nodeType="withEffect">
                                  <p:stCondLst>
                                    <p:cond delay="0"/>
                                  </p:stCondLst>
                                  <p:childTnLst>
                                    <p:set>
                                      <p:cBhvr>
                                        <p:cTn id="76" dur="1" fill="hold">
                                          <p:stCondLst>
                                            <p:cond delay="0"/>
                                          </p:stCondLst>
                                        </p:cTn>
                                        <p:tgtEl>
                                          <p:spTgt spid="20"/>
                                        </p:tgtEl>
                                        <p:attrNameLst>
                                          <p:attrName>style.visibility</p:attrName>
                                        </p:attrNameLst>
                                      </p:cBhvr>
                                      <p:to>
                                        <p:strVal val="hidden"/>
                                      </p:to>
                                    </p:set>
                                  </p:childTnLst>
                                </p:cTn>
                              </p:par>
                              <p:par>
                                <p:cTn id="77" presetID="1" presetClass="exit" presetSubtype="0" fill="hold" grpId="0" nodeType="withEffect">
                                  <p:stCondLst>
                                    <p:cond delay="0"/>
                                  </p:stCondLst>
                                  <p:childTnLst>
                                    <p:set>
                                      <p:cBhvr>
                                        <p:cTn id="78" dur="1" fill="hold">
                                          <p:stCondLst>
                                            <p:cond delay="0"/>
                                          </p:stCondLst>
                                        </p:cTn>
                                        <p:tgtEl>
                                          <p:spTgt spid="22"/>
                                        </p:tgtEl>
                                        <p:attrNameLst>
                                          <p:attrName>style.visibility</p:attrName>
                                        </p:attrNameLst>
                                      </p:cBhvr>
                                      <p:to>
                                        <p:strVal val="hidden"/>
                                      </p:to>
                                    </p:set>
                                  </p:childTnLst>
                                </p:cTn>
                              </p:par>
                              <p:par>
                                <p:cTn id="79" presetID="1" presetClass="exit" presetSubtype="0" fill="hold" grpId="0" nodeType="withEffect">
                                  <p:stCondLst>
                                    <p:cond delay="0"/>
                                  </p:stCondLst>
                                  <p:childTnLst>
                                    <p:set>
                                      <p:cBhvr>
                                        <p:cTn id="80" dur="1" fill="hold">
                                          <p:stCondLst>
                                            <p:cond delay="0"/>
                                          </p:stCondLst>
                                        </p:cTn>
                                        <p:tgtEl>
                                          <p:spTgt spid="23"/>
                                        </p:tgtEl>
                                        <p:attrNameLst>
                                          <p:attrName>style.visibility</p:attrName>
                                        </p:attrNameLst>
                                      </p:cBhvr>
                                      <p:to>
                                        <p:strVal val="hidden"/>
                                      </p:to>
                                    </p:set>
                                  </p:childTnLst>
                                </p:cTn>
                              </p:par>
                              <p:par>
                                <p:cTn id="81" presetID="1" presetClass="exit" presetSubtype="0" fill="hold" grpId="0" nodeType="withEffect">
                                  <p:stCondLst>
                                    <p:cond delay="0"/>
                                  </p:stCondLst>
                                  <p:childTnLst>
                                    <p:set>
                                      <p:cBhvr>
                                        <p:cTn id="82" dur="1" fill="hold">
                                          <p:stCondLst>
                                            <p:cond delay="0"/>
                                          </p:stCondLst>
                                        </p:cTn>
                                        <p:tgtEl>
                                          <p:spTgt spid="50"/>
                                        </p:tgtEl>
                                        <p:attrNameLst>
                                          <p:attrName>style.visibility</p:attrName>
                                        </p:attrNameLst>
                                      </p:cBhvr>
                                      <p:to>
                                        <p:strVal val="hidden"/>
                                      </p:to>
                                    </p:set>
                                  </p:childTnLst>
                                </p:cTn>
                              </p:par>
                              <p:par>
                                <p:cTn id="83" presetID="1" presetClass="exit" presetSubtype="0" fill="hold" grpId="0" nodeType="withEffect">
                                  <p:stCondLst>
                                    <p:cond delay="0"/>
                                  </p:stCondLst>
                                  <p:childTnLst>
                                    <p:set>
                                      <p:cBhvr>
                                        <p:cTn id="84" dur="1" fill="hold">
                                          <p:stCondLst>
                                            <p:cond delay="0"/>
                                          </p:stCondLst>
                                        </p:cTn>
                                        <p:tgtEl>
                                          <p:spTgt spid="53"/>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1" presetClass="exit" presetSubtype="0" fill="hold" grpId="0" nodeType="clickEffect">
                                  <p:stCondLst>
                                    <p:cond delay="0"/>
                                  </p:stCondLst>
                                  <p:childTnLst>
                                    <p:set>
                                      <p:cBhvr>
                                        <p:cTn id="88" dur="1" fill="hold">
                                          <p:stCondLst>
                                            <p:cond delay="0"/>
                                          </p:stCondLst>
                                        </p:cTn>
                                        <p:tgtEl>
                                          <p:spTgt spid="121"/>
                                        </p:tgtEl>
                                        <p:attrNameLst>
                                          <p:attrName>style.visibility</p:attrName>
                                        </p:attrNameLst>
                                      </p:cBhvr>
                                      <p:to>
                                        <p:strVal val="hidden"/>
                                      </p:to>
                                    </p:set>
                                  </p:childTnLst>
                                </p:cTn>
                              </p:par>
                              <p:par>
                                <p:cTn id="89" presetID="1" presetClass="exit" presetSubtype="0" fill="hold" grpId="0" nodeType="withEffect">
                                  <p:stCondLst>
                                    <p:cond delay="0"/>
                                  </p:stCondLst>
                                  <p:childTnLst>
                                    <p:set>
                                      <p:cBhvr>
                                        <p:cTn id="90" dur="1" fill="hold">
                                          <p:stCondLst>
                                            <p:cond delay="0"/>
                                          </p:stCondLst>
                                        </p:cTn>
                                        <p:tgtEl>
                                          <p:spTgt spid="122"/>
                                        </p:tgtEl>
                                        <p:attrNameLst>
                                          <p:attrName>style.visibility</p:attrName>
                                        </p:attrNameLst>
                                      </p:cBhvr>
                                      <p:to>
                                        <p:strVal val="hidden"/>
                                      </p:to>
                                    </p:set>
                                  </p:childTnLst>
                                </p:cTn>
                              </p:par>
                              <p:par>
                                <p:cTn id="91" presetID="1" presetClass="exit" presetSubtype="0" fill="hold" grpId="0" nodeType="withEffect">
                                  <p:stCondLst>
                                    <p:cond delay="0"/>
                                  </p:stCondLst>
                                  <p:childTnLst>
                                    <p:set>
                                      <p:cBhvr>
                                        <p:cTn id="92" dur="1" fill="hold">
                                          <p:stCondLst>
                                            <p:cond delay="0"/>
                                          </p:stCondLst>
                                        </p:cTn>
                                        <p:tgtEl>
                                          <p:spTgt spid="1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P spid="69" grpId="0" animBg="1"/>
      <p:bldP spid="70" grpId="0" animBg="1"/>
      <p:bldP spid="19" grpId="0" animBg="1"/>
      <p:bldP spid="20" grpId="0" animBg="1"/>
      <p:bldP spid="22" grpId="0" animBg="1"/>
      <p:bldP spid="23" grpId="0" animBg="1"/>
      <p:bldP spid="50" grpId="0" animBg="1"/>
      <p:bldP spid="53" grpId="0" animBg="1"/>
      <p:bldP spid="52" grpId="0" animBg="1"/>
      <p:bldP spid="65" grpId="0" animBg="1"/>
      <p:bldP spid="71" grpId="0" animBg="1"/>
      <p:bldP spid="72" grpId="0" animBg="1"/>
      <p:bldP spid="73" grpId="0" animBg="1"/>
      <p:bldP spid="82" grpId="0" animBg="1"/>
      <p:bldP spid="88" grpId="0" animBg="1"/>
      <p:bldP spid="89" grpId="0" animBg="1"/>
      <p:bldP spid="90" grpId="0" animBg="1"/>
      <p:bldP spid="91" grpId="0" animBg="1"/>
      <p:bldP spid="92" grpId="0" animBg="1"/>
      <p:bldP spid="93" grpId="0" animBg="1"/>
      <p:bldP spid="94" grpId="0" animBg="1"/>
      <p:bldP spid="99" grpId="0" animBg="1"/>
      <p:bldP spid="100" grpId="0" animBg="1"/>
      <p:bldP spid="101" grpId="0" animBg="1"/>
      <p:bldP spid="102" grpId="0" animBg="1"/>
      <p:bldP spid="110" grpId="0" animBg="1"/>
      <p:bldP spid="111" grpId="0" animBg="1"/>
      <p:bldP spid="112" grpId="0" animBg="1"/>
      <p:bldP spid="113" grpId="0" animBg="1"/>
      <p:bldP spid="114" grpId="0" animBg="1"/>
      <p:bldP spid="115" grpId="0" animBg="1"/>
      <p:bldP spid="116" grpId="0" animBg="1"/>
      <p:bldP spid="117" grpId="0" animBg="1"/>
      <p:bldP spid="121" grpId="0" animBg="1"/>
      <p:bldP spid="122" grpId="0" animBg="1"/>
      <p:bldP spid="12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667F8F-E87F-5201-CAA9-4411B0605F22}"/>
              </a:ext>
            </a:extLst>
          </p:cNvPr>
          <p:cNvSpPr>
            <a:spLocks noGrp="1"/>
          </p:cNvSpPr>
          <p:nvPr>
            <p:ph type="title"/>
          </p:nvPr>
        </p:nvSpPr>
        <p:spPr>
          <a:xfrm>
            <a:off x="-1" y="213557"/>
            <a:ext cx="6520721" cy="647577"/>
          </a:xfrm>
        </p:spPr>
        <p:txBody>
          <a:bodyPr>
            <a:normAutofit/>
          </a:bodyPr>
          <a:lstStyle/>
          <a:p>
            <a:r>
              <a:rPr lang="en-GB" dirty="0"/>
              <a:t>Stress patterns</a:t>
            </a:r>
          </a:p>
        </p:txBody>
      </p:sp>
      <p:sp>
        <p:nvSpPr>
          <p:cNvPr id="6" name="Rounded Rectangle 46">
            <a:extLst>
              <a:ext uri="{FF2B5EF4-FFF2-40B4-BE49-F238E27FC236}">
                <a16:creationId xmlns:a16="http://schemas.microsoft.com/office/drawing/2014/main" id="{967130CB-9A89-FA57-9935-99361F961F82}"/>
              </a:ext>
            </a:extLst>
          </p:cNvPr>
          <p:cNvSpPr/>
          <p:nvPr/>
        </p:nvSpPr>
        <p:spPr>
          <a:xfrm>
            <a:off x="9888252" y="251614"/>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grammaire</a:t>
            </a:r>
          </a:p>
        </p:txBody>
      </p:sp>
      <p:sp>
        <p:nvSpPr>
          <p:cNvPr id="5" name="TextBox 4">
            <a:extLst>
              <a:ext uri="{FF2B5EF4-FFF2-40B4-BE49-F238E27FC236}">
                <a16:creationId xmlns:a16="http://schemas.microsoft.com/office/drawing/2014/main" id="{E0641ACF-1DFD-B127-7A04-9CD3174B0A7E}"/>
              </a:ext>
            </a:extLst>
          </p:cNvPr>
          <p:cNvSpPr txBox="1"/>
          <p:nvPr/>
        </p:nvSpPr>
        <p:spPr>
          <a:xfrm>
            <a:off x="110346" y="995161"/>
            <a:ext cx="5985654" cy="1569660"/>
          </a:xfrm>
          <a:prstGeom prst="rect">
            <a:avLst/>
          </a:prstGeom>
          <a:noFill/>
        </p:spPr>
        <p:txBody>
          <a:bodyPr wrap="square">
            <a:spAutoFit/>
          </a:bodyPr>
          <a:lstStyle/>
          <a:p>
            <a:pPr algn="ctr"/>
            <a:r>
              <a:rPr lang="en-GB" sz="2400" dirty="0">
                <a:solidFill>
                  <a:srgbClr val="0055A5"/>
                </a:solidFill>
              </a:rPr>
              <a:t>Remember that </a:t>
            </a:r>
            <a:r>
              <a:rPr lang="en-GB" sz="2400" b="1" dirty="0">
                <a:solidFill>
                  <a:srgbClr val="0055A5"/>
                </a:solidFill>
              </a:rPr>
              <a:t>in English</a:t>
            </a:r>
            <a:r>
              <a:rPr lang="en-GB" sz="2400" dirty="0">
                <a:solidFill>
                  <a:srgbClr val="0055A5"/>
                </a:solidFill>
              </a:rPr>
              <a:t>, every word has </a:t>
            </a:r>
            <a:r>
              <a:rPr lang="en-GB" sz="2400" b="1" dirty="0">
                <a:solidFill>
                  <a:srgbClr val="0055A5"/>
                </a:solidFill>
              </a:rPr>
              <a:t>one syllable </a:t>
            </a:r>
            <a:r>
              <a:rPr lang="en-GB" sz="2400" dirty="0">
                <a:solidFill>
                  <a:srgbClr val="0055A5"/>
                </a:solidFill>
              </a:rPr>
              <a:t>that is pronounced </a:t>
            </a:r>
            <a:r>
              <a:rPr lang="en-GB" sz="2400" b="1" dirty="0">
                <a:solidFill>
                  <a:srgbClr val="0055A5"/>
                </a:solidFill>
              </a:rPr>
              <a:t>more</a:t>
            </a:r>
            <a:r>
              <a:rPr lang="en-GB" sz="2400" dirty="0">
                <a:solidFill>
                  <a:srgbClr val="0055A5"/>
                </a:solidFill>
              </a:rPr>
              <a:t> </a:t>
            </a:r>
            <a:r>
              <a:rPr lang="en-GB" sz="2400" b="1" dirty="0">
                <a:solidFill>
                  <a:srgbClr val="0055A5"/>
                </a:solidFill>
              </a:rPr>
              <a:t>strongly</a:t>
            </a:r>
            <a:r>
              <a:rPr lang="en-GB" sz="2400" dirty="0">
                <a:solidFill>
                  <a:srgbClr val="0055A5"/>
                </a:solidFill>
              </a:rPr>
              <a:t> than the other syllables in the word.  We call this </a:t>
            </a:r>
            <a:r>
              <a:rPr lang="en-GB" sz="2400" b="1" dirty="0">
                <a:solidFill>
                  <a:srgbClr val="0055A5"/>
                </a:solidFill>
              </a:rPr>
              <a:t>primary stress</a:t>
            </a:r>
            <a:r>
              <a:rPr lang="en-GB" sz="2400" dirty="0">
                <a:solidFill>
                  <a:srgbClr val="0055A5"/>
                </a:solidFill>
              </a:rPr>
              <a:t>. </a:t>
            </a:r>
          </a:p>
        </p:txBody>
      </p:sp>
      <p:sp>
        <p:nvSpPr>
          <p:cNvPr id="10" name="TextBox 9">
            <a:extLst>
              <a:ext uri="{FF2B5EF4-FFF2-40B4-BE49-F238E27FC236}">
                <a16:creationId xmlns:a16="http://schemas.microsoft.com/office/drawing/2014/main" id="{97CA4276-B8F9-3C14-71DA-552E0D74FDFE}"/>
              </a:ext>
            </a:extLst>
          </p:cNvPr>
          <p:cNvSpPr txBox="1"/>
          <p:nvPr/>
        </p:nvSpPr>
        <p:spPr>
          <a:xfrm>
            <a:off x="6329364" y="995161"/>
            <a:ext cx="5614488" cy="1938992"/>
          </a:xfrm>
          <a:prstGeom prst="rect">
            <a:avLst/>
          </a:prstGeom>
          <a:noFill/>
        </p:spPr>
        <p:txBody>
          <a:bodyPr wrap="square">
            <a:spAutoFit/>
          </a:bodyPr>
          <a:lstStyle/>
          <a:p>
            <a:pPr lvl="0" algn="ctr"/>
            <a:r>
              <a:rPr lang="en-GB" sz="2400" b="1" dirty="0">
                <a:solidFill>
                  <a:srgbClr val="0055A5"/>
                </a:solidFill>
              </a:rPr>
              <a:t>French words do not </a:t>
            </a:r>
            <a:r>
              <a:rPr lang="en-GB" sz="2400" dirty="0">
                <a:solidFill>
                  <a:srgbClr val="0055A5"/>
                </a:solidFill>
              </a:rPr>
              <a:t>have primary stress.</a:t>
            </a:r>
            <a:r>
              <a:rPr lang="en-GB" sz="2400" b="1" dirty="0">
                <a:solidFill>
                  <a:srgbClr val="0055A5"/>
                </a:solidFill>
              </a:rPr>
              <a:t> All syllables </a:t>
            </a:r>
            <a:r>
              <a:rPr lang="en-GB" sz="2400" dirty="0">
                <a:solidFill>
                  <a:srgbClr val="0055A5"/>
                </a:solidFill>
              </a:rPr>
              <a:t>are sounded fairly </a:t>
            </a:r>
            <a:r>
              <a:rPr lang="en-GB" sz="2400" b="1" dirty="0">
                <a:solidFill>
                  <a:srgbClr val="0055A5"/>
                </a:solidFill>
              </a:rPr>
              <a:t>equally</a:t>
            </a:r>
            <a:r>
              <a:rPr lang="en-GB" sz="2400" dirty="0">
                <a:solidFill>
                  <a:srgbClr val="0055A5"/>
                </a:solidFill>
              </a:rPr>
              <a:t>, with a slightly stronger stress on the </a:t>
            </a:r>
            <a:r>
              <a:rPr lang="en-GB" sz="2400" b="1" dirty="0">
                <a:solidFill>
                  <a:srgbClr val="0055A5"/>
                </a:solidFill>
              </a:rPr>
              <a:t>last syllable. </a:t>
            </a:r>
            <a:r>
              <a:rPr lang="en-GB" sz="2400" dirty="0">
                <a:solidFill>
                  <a:srgbClr val="0055A5"/>
                </a:solidFill>
              </a:rPr>
              <a:t>Listen to the difference…</a:t>
            </a:r>
          </a:p>
        </p:txBody>
      </p:sp>
      <p:pic>
        <p:nvPicPr>
          <p:cNvPr id="19" name="Picture 18">
            <a:extLst>
              <a:ext uri="{FF2B5EF4-FFF2-40B4-BE49-F238E27FC236}">
                <a16:creationId xmlns:a16="http://schemas.microsoft.com/office/drawing/2014/main" id="{D0ADCAEA-BC79-6F4C-2F9A-E4FA9185646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60875" y="2585371"/>
            <a:ext cx="2362454" cy="1860750"/>
          </a:xfrm>
          <a:prstGeom prst="rect">
            <a:avLst/>
          </a:prstGeom>
        </p:spPr>
      </p:pic>
      <p:pic>
        <p:nvPicPr>
          <p:cNvPr id="21" name="Picture 20">
            <a:extLst>
              <a:ext uri="{FF2B5EF4-FFF2-40B4-BE49-F238E27FC236}">
                <a16:creationId xmlns:a16="http://schemas.microsoft.com/office/drawing/2014/main" id="{CC4998E9-1DD9-C9D4-FA3F-1D287CD4256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00577" y="4658390"/>
            <a:ext cx="2222752" cy="1481834"/>
          </a:xfrm>
          <a:prstGeom prst="rect">
            <a:avLst/>
          </a:prstGeom>
        </p:spPr>
      </p:pic>
      <p:sp>
        <p:nvSpPr>
          <p:cNvPr id="2" name="Rectangle: Rounded Corners 1">
            <a:extLst>
              <a:ext uri="{FF2B5EF4-FFF2-40B4-BE49-F238E27FC236}">
                <a16:creationId xmlns:a16="http://schemas.microsoft.com/office/drawing/2014/main" id="{9780DE2F-BE83-74DD-EA48-491FEDB667F7}"/>
              </a:ext>
            </a:extLst>
          </p:cNvPr>
          <p:cNvSpPr/>
          <p:nvPr/>
        </p:nvSpPr>
        <p:spPr>
          <a:xfrm>
            <a:off x="8286414" y="3295466"/>
            <a:ext cx="2575770" cy="1092051"/>
          </a:xfrm>
          <a:prstGeom prst="roundRect">
            <a:avLst/>
          </a:prstGeom>
          <a:solidFill>
            <a:srgbClr val="0055A5"/>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solidFill>
                  <a:schemeClr val="bg1"/>
                </a:solidFill>
              </a:rPr>
              <a:t>révolution</a:t>
            </a:r>
          </a:p>
        </p:txBody>
      </p:sp>
      <p:sp>
        <p:nvSpPr>
          <p:cNvPr id="4" name="Rectangle: Rounded Corners 3">
            <a:extLst>
              <a:ext uri="{FF2B5EF4-FFF2-40B4-BE49-F238E27FC236}">
                <a16:creationId xmlns:a16="http://schemas.microsoft.com/office/drawing/2014/main" id="{3064D172-B9C5-A042-48AB-31560F1008B5}"/>
              </a:ext>
            </a:extLst>
          </p:cNvPr>
          <p:cNvSpPr/>
          <p:nvPr/>
        </p:nvSpPr>
        <p:spPr>
          <a:xfrm>
            <a:off x="1563181" y="3354070"/>
            <a:ext cx="2575770" cy="1092051"/>
          </a:xfrm>
          <a:prstGeom prst="roundRect">
            <a:avLst/>
          </a:prstGeom>
          <a:solidFill>
            <a:schemeClr val="accent2"/>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rPr>
              <a:t>revolution</a:t>
            </a:r>
          </a:p>
        </p:txBody>
      </p:sp>
      <p:sp>
        <p:nvSpPr>
          <p:cNvPr id="7" name="Rectangle: Rounded Corners 6">
            <a:extLst>
              <a:ext uri="{FF2B5EF4-FFF2-40B4-BE49-F238E27FC236}">
                <a16:creationId xmlns:a16="http://schemas.microsoft.com/office/drawing/2014/main" id="{3B75EE47-6192-6C38-AAC3-78F8B5DCF3FF}"/>
              </a:ext>
            </a:extLst>
          </p:cNvPr>
          <p:cNvSpPr/>
          <p:nvPr/>
        </p:nvSpPr>
        <p:spPr>
          <a:xfrm>
            <a:off x="8286414" y="4747208"/>
            <a:ext cx="2575770" cy="1092051"/>
          </a:xfrm>
          <a:prstGeom prst="roundRect">
            <a:avLst/>
          </a:prstGeom>
          <a:solidFill>
            <a:srgbClr val="0055A5"/>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solidFill>
                  <a:schemeClr val="bg1"/>
                </a:solidFill>
              </a:rPr>
              <a:t>identité</a:t>
            </a:r>
          </a:p>
        </p:txBody>
      </p:sp>
      <p:sp>
        <p:nvSpPr>
          <p:cNvPr id="9" name="Rectangle: Rounded Corners 8">
            <a:extLst>
              <a:ext uri="{FF2B5EF4-FFF2-40B4-BE49-F238E27FC236}">
                <a16:creationId xmlns:a16="http://schemas.microsoft.com/office/drawing/2014/main" id="{99E338FE-DE43-8783-BC97-D522002A39A8}"/>
              </a:ext>
            </a:extLst>
          </p:cNvPr>
          <p:cNvSpPr/>
          <p:nvPr/>
        </p:nvSpPr>
        <p:spPr>
          <a:xfrm>
            <a:off x="1563181" y="4762130"/>
            <a:ext cx="2575770" cy="1092051"/>
          </a:xfrm>
          <a:prstGeom prst="roundRect">
            <a:avLst/>
          </a:prstGeom>
          <a:solidFill>
            <a:schemeClr val="accent2"/>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rPr>
              <a:t>identity</a:t>
            </a:r>
          </a:p>
        </p:txBody>
      </p:sp>
      <p:cxnSp>
        <p:nvCxnSpPr>
          <p:cNvPr id="11" name="Straight Connector 10">
            <a:extLst>
              <a:ext uri="{FF2B5EF4-FFF2-40B4-BE49-F238E27FC236}">
                <a16:creationId xmlns:a16="http://schemas.microsoft.com/office/drawing/2014/main" id="{9F128388-6154-DEC4-B695-B1C6B95B96E0}"/>
              </a:ext>
            </a:extLst>
          </p:cNvPr>
          <p:cNvCxnSpPr>
            <a:cxnSpLocks/>
          </p:cNvCxnSpPr>
          <p:nvPr/>
        </p:nvCxnSpPr>
        <p:spPr>
          <a:xfrm>
            <a:off x="2745470" y="4137311"/>
            <a:ext cx="33647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C19B7BD-B3D9-403C-F434-6271742A6DAE}"/>
              </a:ext>
            </a:extLst>
          </p:cNvPr>
          <p:cNvCxnSpPr>
            <a:cxnSpLocks/>
          </p:cNvCxnSpPr>
          <p:nvPr/>
        </p:nvCxnSpPr>
        <p:spPr>
          <a:xfrm>
            <a:off x="9858698" y="4060315"/>
            <a:ext cx="576548"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CF5878C-2459-ABBF-BE57-C138D4F6B17A}"/>
              </a:ext>
            </a:extLst>
          </p:cNvPr>
          <p:cNvCxnSpPr>
            <a:cxnSpLocks/>
          </p:cNvCxnSpPr>
          <p:nvPr/>
        </p:nvCxnSpPr>
        <p:spPr>
          <a:xfrm>
            <a:off x="9926432" y="5525049"/>
            <a:ext cx="32254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54DFA05-7C0D-1F4B-E239-D3B92FD40737}"/>
              </a:ext>
            </a:extLst>
          </p:cNvPr>
          <p:cNvCxnSpPr>
            <a:cxnSpLocks/>
          </p:cNvCxnSpPr>
          <p:nvPr/>
        </p:nvCxnSpPr>
        <p:spPr>
          <a:xfrm>
            <a:off x="2297965" y="5525049"/>
            <a:ext cx="703548"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9647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revolution english.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4" name="revolution french.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5" name="identity.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6" name="identite.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2" grpId="0" animBg="1"/>
      <p:bldP spid="4" grpId="0" animBg="1"/>
      <p:bldP spid="7" grpId="0" animBg="1"/>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667F8F-E87F-5201-CAA9-4411B0605F22}"/>
              </a:ext>
            </a:extLst>
          </p:cNvPr>
          <p:cNvSpPr>
            <a:spLocks noGrp="1"/>
          </p:cNvSpPr>
          <p:nvPr>
            <p:ph type="title"/>
          </p:nvPr>
        </p:nvSpPr>
        <p:spPr>
          <a:xfrm>
            <a:off x="-1" y="213557"/>
            <a:ext cx="6520721" cy="647577"/>
          </a:xfrm>
        </p:spPr>
        <p:txBody>
          <a:bodyPr>
            <a:normAutofit/>
          </a:bodyPr>
          <a:lstStyle/>
          <a:p>
            <a:r>
              <a:rPr lang="en-GB" dirty="0"/>
              <a:t>Vocabulaire</a:t>
            </a:r>
            <a:endParaRPr lang="fr-FR" dirty="0"/>
          </a:p>
        </p:txBody>
      </p:sp>
      <p:sp>
        <p:nvSpPr>
          <p:cNvPr id="6" name="Rounded Rectangle 46">
            <a:extLst>
              <a:ext uri="{FF2B5EF4-FFF2-40B4-BE49-F238E27FC236}">
                <a16:creationId xmlns:a16="http://schemas.microsoft.com/office/drawing/2014/main" id="{967130CB-9A89-FA57-9935-99361F961F82}"/>
              </a:ext>
            </a:extLst>
          </p:cNvPr>
          <p:cNvSpPr/>
          <p:nvPr/>
        </p:nvSpPr>
        <p:spPr>
          <a:xfrm>
            <a:off x="9888252" y="251614"/>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vocabulaire</a:t>
            </a:r>
          </a:p>
        </p:txBody>
      </p:sp>
      <p:sp>
        <p:nvSpPr>
          <p:cNvPr id="24" name="TextBox 23">
            <a:extLst>
              <a:ext uri="{FF2B5EF4-FFF2-40B4-BE49-F238E27FC236}">
                <a16:creationId xmlns:a16="http://schemas.microsoft.com/office/drawing/2014/main" id="{47B2750B-F83E-5946-7BE0-FEE3F0189C50}"/>
              </a:ext>
            </a:extLst>
          </p:cNvPr>
          <p:cNvSpPr txBox="1"/>
          <p:nvPr/>
        </p:nvSpPr>
        <p:spPr>
          <a:xfrm>
            <a:off x="361213" y="1664110"/>
            <a:ext cx="3689520" cy="830997"/>
          </a:xfrm>
          <a:prstGeom prst="rect">
            <a:avLst/>
          </a:prstGeom>
          <a:noFill/>
        </p:spPr>
        <p:txBody>
          <a:bodyPr wrap="square" rtlCol="0">
            <a:spAutoFit/>
          </a:bodyPr>
          <a:lstStyle/>
          <a:p>
            <a:r>
              <a:rPr lang="fr-FR" sz="2400" dirty="0">
                <a:solidFill>
                  <a:srgbClr val="0055A5"/>
                </a:solidFill>
              </a:rPr>
              <a:t>… est un pays d’Afrique de l’ouest.</a:t>
            </a:r>
          </a:p>
        </p:txBody>
      </p:sp>
      <p:grpSp>
        <p:nvGrpSpPr>
          <p:cNvPr id="25" name="Group 24">
            <a:extLst>
              <a:ext uri="{FF2B5EF4-FFF2-40B4-BE49-F238E27FC236}">
                <a16:creationId xmlns:a16="http://schemas.microsoft.com/office/drawing/2014/main" id="{CDE2B8EB-D9BC-43D1-F01A-9B4ACBCD0F18}"/>
              </a:ext>
            </a:extLst>
          </p:cNvPr>
          <p:cNvGrpSpPr/>
          <p:nvPr/>
        </p:nvGrpSpPr>
        <p:grpSpPr>
          <a:xfrm>
            <a:off x="4502863" y="1154665"/>
            <a:ext cx="1163723" cy="1187851"/>
            <a:chOff x="4005673" y="1129539"/>
            <a:chExt cx="1163723" cy="1187851"/>
          </a:xfrm>
        </p:grpSpPr>
        <p:pic>
          <p:nvPicPr>
            <p:cNvPr id="35" name="Picture 34" descr="Map&#10;&#10;Description automatically generated">
              <a:extLst>
                <a:ext uri="{FF2B5EF4-FFF2-40B4-BE49-F238E27FC236}">
                  <a16:creationId xmlns:a16="http://schemas.microsoft.com/office/drawing/2014/main" id="{35076A3C-5946-730E-41EE-EA7886A0B7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05673" y="1129539"/>
              <a:ext cx="1163723" cy="1187851"/>
            </a:xfrm>
            <a:prstGeom prst="rect">
              <a:avLst/>
            </a:prstGeom>
          </p:spPr>
        </p:pic>
        <p:sp>
          <p:nvSpPr>
            <p:cNvPr id="36" name="Oval 35">
              <a:extLst>
                <a:ext uri="{FF2B5EF4-FFF2-40B4-BE49-F238E27FC236}">
                  <a16:creationId xmlns:a16="http://schemas.microsoft.com/office/drawing/2014/main" id="{290E7860-4CBD-6069-BC62-2F4E55CD40A0}"/>
                </a:ext>
              </a:extLst>
            </p:cNvPr>
            <p:cNvSpPr/>
            <p:nvPr/>
          </p:nvSpPr>
          <p:spPr>
            <a:xfrm>
              <a:off x="4061679" y="1327217"/>
              <a:ext cx="193925" cy="19423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7" name="TextBox 36">
            <a:extLst>
              <a:ext uri="{FF2B5EF4-FFF2-40B4-BE49-F238E27FC236}">
                <a16:creationId xmlns:a16="http://schemas.microsoft.com/office/drawing/2014/main" id="{543D2425-AA04-604B-D856-2B7BCD0E410D}"/>
              </a:ext>
            </a:extLst>
          </p:cNvPr>
          <p:cNvSpPr txBox="1"/>
          <p:nvPr/>
        </p:nvSpPr>
        <p:spPr>
          <a:xfrm>
            <a:off x="696512" y="988269"/>
            <a:ext cx="4165599" cy="769441"/>
          </a:xfrm>
          <a:prstGeom prst="rect">
            <a:avLst/>
          </a:prstGeom>
          <a:noFill/>
        </p:spPr>
        <p:txBody>
          <a:bodyPr wrap="square" rtlCol="0">
            <a:spAutoFit/>
          </a:bodyPr>
          <a:lstStyle/>
          <a:p>
            <a:pPr algn="ctr"/>
            <a:r>
              <a:rPr lang="en-GB" sz="4400" dirty="0">
                <a:solidFill>
                  <a:srgbClr val="0055A5"/>
                </a:solidFill>
              </a:rPr>
              <a:t>S é n é g a l</a:t>
            </a:r>
          </a:p>
        </p:txBody>
      </p:sp>
      <p:sp>
        <p:nvSpPr>
          <p:cNvPr id="47" name="TextBox 46">
            <a:extLst>
              <a:ext uri="{FF2B5EF4-FFF2-40B4-BE49-F238E27FC236}">
                <a16:creationId xmlns:a16="http://schemas.microsoft.com/office/drawing/2014/main" id="{355B13E0-BF50-6D78-0ADC-A5A0246CC7D8}"/>
              </a:ext>
            </a:extLst>
          </p:cNvPr>
          <p:cNvSpPr txBox="1"/>
          <p:nvPr/>
        </p:nvSpPr>
        <p:spPr>
          <a:xfrm>
            <a:off x="6261105" y="1741569"/>
            <a:ext cx="3505568" cy="769441"/>
          </a:xfrm>
          <a:prstGeom prst="rect">
            <a:avLst/>
          </a:prstGeom>
          <a:noFill/>
        </p:spPr>
        <p:txBody>
          <a:bodyPr wrap="square" rtlCol="0">
            <a:spAutoFit/>
          </a:bodyPr>
          <a:lstStyle/>
          <a:p>
            <a:pPr algn="ctr"/>
            <a:r>
              <a:rPr lang="en-GB" sz="4400" dirty="0">
                <a:solidFill>
                  <a:srgbClr val="0055A5"/>
                </a:solidFill>
              </a:rPr>
              <a:t>v i c t o i r e</a:t>
            </a:r>
          </a:p>
        </p:txBody>
      </p:sp>
      <p:sp>
        <p:nvSpPr>
          <p:cNvPr id="48" name="TextBox 47">
            <a:extLst>
              <a:ext uri="{FF2B5EF4-FFF2-40B4-BE49-F238E27FC236}">
                <a16:creationId xmlns:a16="http://schemas.microsoft.com/office/drawing/2014/main" id="{606A7C3C-720C-0229-F494-DBE29066DB9F}"/>
              </a:ext>
            </a:extLst>
          </p:cNvPr>
          <p:cNvSpPr txBox="1"/>
          <p:nvPr/>
        </p:nvSpPr>
        <p:spPr>
          <a:xfrm>
            <a:off x="6417783" y="1011912"/>
            <a:ext cx="3876549" cy="830997"/>
          </a:xfrm>
          <a:prstGeom prst="rect">
            <a:avLst/>
          </a:prstGeom>
          <a:noFill/>
        </p:spPr>
        <p:txBody>
          <a:bodyPr wrap="square" rtlCol="0">
            <a:spAutoFit/>
          </a:bodyPr>
          <a:lstStyle/>
          <a:p>
            <a:r>
              <a:rPr lang="fr-FR" sz="2400" dirty="0">
                <a:solidFill>
                  <a:srgbClr val="0055A5"/>
                </a:solidFill>
              </a:rPr>
              <a:t>2. Si on gagne une guerre, c’est une …  </a:t>
            </a:r>
          </a:p>
        </p:txBody>
      </p:sp>
      <p:pic>
        <p:nvPicPr>
          <p:cNvPr id="49" name="Picture 48" descr="Shape&#10;&#10;Description automatically generated with low confidence">
            <a:extLst>
              <a:ext uri="{FF2B5EF4-FFF2-40B4-BE49-F238E27FC236}">
                <a16:creationId xmlns:a16="http://schemas.microsoft.com/office/drawing/2014/main" id="{B2D94156-DDA1-876A-834C-8BECE48620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77610" y="905440"/>
            <a:ext cx="908839" cy="1578445"/>
          </a:xfrm>
          <a:prstGeom prst="rect">
            <a:avLst/>
          </a:prstGeom>
        </p:spPr>
      </p:pic>
      <p:sp>
        <p:nvSpPr>
          <p:cNvPr id="51" name="TextBox 50">
            <a:extLst>
              <a:ext uri="{FF2B5EF4-FFF2-40B4-BE49-F238E27FC236}">
                <a16:creationId xmlns:a16="http://schemas.microsoft.com/office/drawing/2014/main" id="{E18FEA71-DC2A-9A51-81FA-8F42247CF568}"/>
              </a:ext>
            </a:extLst>
          </p:cNvPr>
          <p:cNvSpPr txBox="1"/>
          <p:nvPr/>
        </p:nvSpPr>
        <p:spPr>
          <a:xfrm>
            <a:off x="419187" y="2777790"/>
            <a:ext cx="4344560" cy="830997"/>
          </a:xfrm>
          <a:prstGeom prst="rect">
            <a:avLst/>
          </a:prstGeom>
          <a:noFill/>
        </p:spPr>
        <p:txBody>
          <a:bodyPr wrap="square" rtlCol="0">
            <a:spAutoFit/>
          </a:bodyPr>
          <a:lstStyle/>
          <a:p>
            <a:r>
              <a:rPr lang="fr-FR" sz="2400" dirty="0">
                <a:solidFill>
                  <a:srgbClr val="0055A5"/>
                </a:solidFill>
              </a:rPr>
              <a:t>3. Si on est triste, il ne faut pas … </a:t>
            </a:r>
          </a:p>
        </p:txBody>
      </p:sp>
      <p:sp>
        <p:nvSpPr>
          <p:cNvPr id="61" name="TextBox 60">
            <a:extLst>
              <a:ext uri="{FF2B5EF4-FFF2-40B4-BE49-F238E27FC236}">
                <a16:creationId xmlns:a16="http://schemas.microsoft.com/office/drawing/2014/main" id="{548664A0-723E-D6CE-41AA-3C83EF064CB9}"/>
              </a:ext>
            </a:extLst>
          </p:cNvPr>
          <p:cNvSpPr txBox="1"/>
          <p:nvPr/>
        </p:nvSpPr>
        <p:spPr>
          <a:xfrm>
            <a:off x="1533582" y="3170948"/>
            <a:ext cx="3065172" cy="769441"/>
          </a:xfrm>
          <a:prstGeom prst="rect">
            <a:avLst/>
          </a:prstGeom>
          <a:noFill/>
        </p:spPr>
        <p:txBody>
          <a:bodyPr wrap="square" rtlCol="0">
            <a:spAutoFit/>
          </a:bodyPr>
          <a:lstStyle/>
          <a:p>
            <a:pPr algn="ctr"/>
            <a:r>
              <a:rPr lang="en-GB" sz="4400" dirty="0">
                <a:solidFill>
                  <a:srgbClr val="0055A5"/>
                </a:solidFill>
              </a:rPr>
              <a:t>s o u f </a:t>
            </a:r>
            <a:r>
              <a:rPr lang="en-GB" sz="4400" dirty="0" err="1">
                <a:solidFill>
                  <a:srgbClr val="0055A5"/>
                </a:solidFill>
              </a:rPr>
              <a:t>f</a:t>
            </a:r>
            <a:r>
              <a:rPr lang="en-GB" sz="4400" dirty="0">
                <a:solidFill>
                  <a:srgbClr val="0055A5"/>
                </a:solidFill>
              </a:rPr>
              <a:t> r i r</a:t>
            </a:r>
          </a:p>
        </p:txBody>
      </p:sp>
      <p:pic>
        <p:nvPicPr>
          <p:cNvPr id="63" name="Picture 62">
            <a:extLst>
              <a:ext uri="{FF2B5EF4-FFF2-40B4-BE49-F238E27FC236}">
                <a16:creationId xmlns:a16="http://schemas.microsoft.com/office/drawing/2014/main" id="{E605B7C4-DC6A-8C85-DF32-7C62CDD4DB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87678" y="2857984"/>
            <a:ext cx="753453" cy="1506906"/>
          </a:xfrm>
          <a:prstGeom prst="rect">
            <a:avLst/>
          </a:prstGeom>
        </p:spPr>
      </p:pic>
      <p:sp>
        <p:nvSpPr>
          <p:cNvPr id="64" name="TextBox 63">
            <a:extLst>
              <a:ext uri="{FF2B5EF4-FFF2-40B4-BE49-F238E27FC236}">
                <a16:creationId xmlns:a16="http://schemas.microsoft.com/office/drawing/2014/main" id="{A681F79F-653D-FD28-38FA-D847594C13BB}"/>
              </a:ext>
            </a:extLst>
          </p:cNvPr>
          <p:cNvSpPr txBox="1"/>
          <p:nvPr/>
        </p:nvSpPr>
        <p:spPr>
          <a:xfrm>
            <a:off x="6400702" y="2777790"/>
            <a:ext cx="4200331" cy="830997"/>
          </a:xfrm>
          <a:prstGeom prst="rect">
            <a:avLst/>
          </a:prstGeom>
          <a:noFill/>
        </p:spPr>
        <p:txBody>
          <a:bodyPr wrap="square" rtlCol="0">
            <a:spAutoFit/>
          </a:bodyPr>
          <a:lstStyle/>
          <a:p>
            <a:r>
              <a:rPr lang="fr-FR" sz="2400" dirty="0">
                <a:solidFill>
                  <a:srgbClr val="0055A5"/>
                </a:solidFill>
              </a:rPr>
              <a:t>4. Si vous avez beaucoup d’argent, vous êtes … </a:t>
            </a:r>
          </a:p>
        </p:txBody>
      </p:sp>
      <p:sp>
        <p:nvSpPr>
          <p:cNvPr id="66" name="TextBox 65">
            <a:extLst>
              <a:ext uri="{FF2B5EF4-FFF2-40B4-BE49-F238E27FC236}">
                <a16:creationId xmlns:a16="http://schemas.microsoft.com/office/drawing/2014/main" id="{2EB63948-8CCA-BA94-DF71-B61EB8C69665}"/>
              </a:ext>
            </a:extLst>
          </p:cNvPr>
          <p:cNvSpPr txBox="1"/>
          <p:nvPr/>
        </p:nvSpPr>
        <p:spPr>
          <a:xfrm>
            <a:off x="5973876" y="3538316"/>
            <a:ext cx="3065172" cy="769441"/>
          </a:xfrm>
          <a:prstGeom prst="rect">
            <a:avLst/>
          </a:prstGeom>
          <a:noFill/>
        </p:spPr>
        <p:txBody>
          <a:bodyPr wrap="square" rtlCol="0">
            <a:spAutoFit/>
          </a:bodyPr>
          <a:lstStyle/>
          <a:p>
            <a:pPr algn="ctr"/>
            <a:r>
              <a:rPr lang="en-GB" sz="4400" dirty="0">
                <a:solidFill>
                  <a:srgbClr val="0055A5"/>
                </a:solidFill>
              </a:rPr>
              <a:t>r i c h e</a:t>
            </a:r>
          </a:p>
        </p:txBody>
      </p:sp>
      <p:pic>
        <p:nvPicPr>
          <p:cNvPr id="75" name="Picture 74">
            <a:extLst>
              <a:ext uri="{FF2B5EF4-FFF2-40B4-BE49-F238E27FC236}">
                <a16:creationId xmlns:a16="http://schemas.microsoft.com/office/drawing/2014/main" id="{546EF7E9-65BD-FE63-B8B5-2F2D8BF6050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349307">
            <a:off x="10613059" y="2764537"/>
            <a:ext cx="1032457" cy="1607719"/>
          </a:xfrm>
          <a:prstGeom prst="rect">
            <a:avLst/>
          </a:prstGeom>
        </p:spPr>
      </p:pic>
      <p:sp>
        <p:nvSpPr>
          <p:cNvPr id="2" name="TextBox 1">
            <a:extLst>
              <a:ext uri="{FF2B5EF4-FFF2-40B4-BE49-F238E27FC236}">
                <a16:creationId xmlns:a16="http://schemas.microsoft.com/office/drawing/2014/main" id="{A69743F9-2FC5-84C8-8FBC-2629EC875455}"/>
              </a:ext>
            </a:extLst>
          </p:cNvPr>
          <p:cNvSpPr txBox="1"/>
          <p:nvPr/>
        </p:nvSpPr>
        <p:spPr>
          <a:xfrm>
            <a:off x="439440" y="4665148"/>
            <a:ext cx="3876549" cy="830997"/>
          </a:xfrm>
          <a:prstGeom prst="rect">
            <a:avLst/>
          </a:prstGeom>
          <a:noFill/>
        </p:spPr>
        <p:txBody>
          <a:bodyPr wrap="square" rtlCol="0">
            <a:spAutoFit/>
          </a:bodyPr>
          <a:lstStyle/>
          <a:p>
            <a:r>
              <a:rPr lang="fr-FR" sz="2400" dirty="0">
                <a:solidFill>
                  <a:srgbClr val="0055A5"/>
                </a:solidFill>
              </a:rPr>
              <a:t>5. Le père d’Amir était en Algérie pendant la …</a:t>
            </a:r>
          </a:p>
        </p:txBody>
      </p:sp>
      <p:sp>
        <p:nvSpPr>
          <p:cNvPr id="7" name="TextBox 6">
            <a:extLst>
              <a:ext uri="{FF2B5EF4-FFF2-40B4-BE49-F238E27FC236}">
                <a16:creationId xmlns:a16="http://schemas.microsoft.com/office/drawing/2014/main" id="{6DBFCA77-3BD6-589F-B4F9-A9129C83EFCB}"/>
              </a:ext>
            </a:extLst>
          </p:cNvPr>
          <p:cNvSpPr txBox="1"/>
          <p:nvPr/>
        </p:nvSpPr>
        <p:spPr>
          <a:xfrm>
            <a:off x="343236" y="5423575"/>
            <a:ext cx="4251552" cy="769441"/>
          </a:xfrm>
          <a:prstGeom prst="rect">
            <a:avLst/>
          </a:prstGeom>
          <a:noFill/>
        </p:spPr>
        <p:txBody>
          <a:bodyPr wrap="square" rtlCol="0">
            <a:spAutoFit/>
          </a:bodyPr>
          <a:lstStyle/>
          <a:p>
            <a:pPr algn="ctr"/>
            <a:r>
              <a:rPr lang="en-GB" sz="4400" dirty="0">
                <a:solidFill>
                  <a:srgbClr val="0055A5"/>
                </a:solidFill>
              </a:rPr>
              <a:t>r é v o l u t i o n</a:t>
            </a:r>
          </a:p>
        </p:txBody>
      </p:sp>
      <p:sp>
        <p:nvSpPr>
          <p:cNvPr id="16" name="TextBox 15">
            <a:extLst>
              <a:ext uri="{FF2B5EF4-FFF2-40B4-BE49-F238E27FC236}">
                <a16:creationId xmlns:a16="http://schemas.microsoft.com/office/drawing/2014/main" id="{A4500856-D076-2E3F-6F64-D6B17B517FC3}"/>
              </a:ext>
            </a:extLst>
          </p:cNvPr>
          <p:cNvSpPr txBox="1"/>
          <p:nvPr/>
        </p:nvSpPr>
        <p:spPr>
          <a:xfrm>
            <a:off x="6414542" y="4623956"/>
            <a:ext cx="4049380" cy="830997"/>
          </a:xfrm>
          <a:prstGeom prst="rect">
            <a:avLst/>
          </a:prstGeom>
          <a:noFill/>
        </p:spPr>
        <p:txBody>
          <a:bodyPr wrap="square" rtlCol="0">
            <a:spAutoFit/>
          </a:bodyPr>
          <a:lstStyle/>
          <a:p>
            <a:r>
              <a:rPr lang="fr-FR" sz="2400" dirty="0">
                <a:solidFill>
                  <a:srgbClr val="0055A5"/>
                </a:solidFill>
              </a:rPr>
              <a:t>6. L’Arc de Triomphe est dans un endroit … </a:t>
            </a:r>
          </a:p>
        </p:txBody>
      </p:sp>
      <p:sp>
        <p:nvSpPr>
          <p:cNvPr id="18" name="TextBox 17">
            <a:extLst>
              <a:ext uri="{FF2B5EF4-FFF2-40B4-BE49-F238E27FC236}">
                <a16:creationId xmlns:a16="http://schemas.microsoft.com/office/drawing/2014/main" id="{77CC34A4-FF18-FCA1-C7FE-EDA180AA662D}"/>
              </a:ext>
            </a:extLst>
          </p:cNvPr>
          <p:cNvSpPr txBox="1"/>
          <p:nvPr/>
        </p:nvSpPr>
        <p:spPr>
          <a:xfrm>
            <a:off x="6387524" y="5438862"/>
            <a:ext cx="3065172" cy="769441"/>
          </a:xfrm>
          <a:prstGeom prst="rect">
            <a:avLst/>
          </a:prstGeom>
          <a:noFill/>
        </p:spPr>
        <p:txBody>
          <a:bodyPr wrap="square" rtlCol="0">
            <a:spAutoFit/>
          </a:bodyPr>
          <a:lstStyle/>
          <a:p>
            <a:pPr algn="ctr"/>
            <a:r>
              <a:rPr lang="en-GB" sz="4400" dirty="0">
                <a:solidFill>
                  <a:srgbClr val="0055A5"/>
                </a:solidFill>
              </a:rPr>
              <a:t>c e n t r a l</a:t>
            </a:r>
          </a:p>
        </p:txBody>
      </p:sp>
      <p:pic>
        <p:nvPicPr>
          <p:cNvPr id="15" name="Picture 14">
            <a:extLst>
              <a:ext uri="{FF2B5EF4-FFF2-40B4-BE49-F238E27FC236}">
                <a16:creationId xmlns:a16="http://schemas.microsoft.com/office/drawing/2014/main" id="{5D112D48-7689-971C-98AB-433F06DDACE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92678" y="4623956"/>
            <a:ext cx="1225273" cy="1079379"/>
          </a:xfrm>
          <a:prstGeom prst="rect">
            <a:avLst/>
          </a:prstGeom>
        </p:spPr>
      </p:pic>
      <p:sp>
        <p:nvSpPr>
          <p:cNvPr id="39" name="TextBox 38">
            <a:extLst>
              <a:ext uri="{FF2B5EF4-FFF2-40B4-BE49-F238E27FC236}">
                <a16:creationId xmlns:a16="http://schemas.microsoft.com/office/drawing/2014/main" id="{59638F36-F94B-E482-8725-4EE1E4FBCBB7}"/>
              </a:ext>
            </a:extLst>
          </p:cNvPr>
          <p:cNvSpPr txBox="1"/>
          <p:nvPr/>
        </p:nvSpPr>
        <p:spPr>
          <a:xfrm>
            <a:off x="9321132" y="5734794"/>
            <a:ext cx="1705883" cy="461665"/>
          </a:xfrm>
          <a:prstGeom prst="rect">
            <a:avLst/>
          </a:prstGeom>
          <a:noFill/>
        </p:spPr>
        <p:txBody>
          <a:bodyPr wrap="square" rtlCol="0">
            <a:spAutoFit/>
          </a:bodyPr>
          <a:lstStyle/>
          <a:p>
            <a:pPr algn="ctr"/>
            <a:r>
              <a:rPr lang="fr-FR" sz="2400" dirty="0">
                <a:solidFill>
                  <a:srgbClr val="0055A5"/>
                </a:solidFill>
              </a:rPr>
              <a:t>à Paris. </a:t>
            </a:r>
          </a:p>
        </p:txBody>
      </p:sp>
      <p:pic>
        <p:nvPicPr>
          <p:cNvPr id="62" name="Picture 61" descr="A picture containing icon&#10;&#10;Description automatically generated">
            <a:extLst>
              <a:ext uri="{FF2B5EF4-FFF2-40B4-BE49-F238E27FC236}">
                <a16:creationId xmlns:a16="http://schemas.microsoft.com/office/drawing/2014/main" id="{F1FE6882-C781-99FE-7D37-37A2C1922AC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39287" y="4853611"/>
            <a:ext cx="1146850" cy="1067108"/>
          </a:xfrm>
          <a:prstGeom prst="rect">
            <a:avLst/>
          </a:prstGeom>
        </p:spPr>
      </p:pic>
      <p:sp>
        <p:nvSpPr>
          <p:cNvPr id="74" name="Rectangle: Rounded Corners 73">
            <a:extLst>
              <a:ext uri="{FF2B5EF4-FFF2-40B4-BE49-F238E27FC236}">
                <a16:creationId xmlns:a16="http://schemas.microsoft.com/office/drawing/2014/main" id="{B8A5CF90-CC96-12AA-5CB9-263E49CEE977}"/>
              </a:ext>
            </a:extLst>
          </p:cNvPr>
          <p:cNvSpPr/>
          <p:nvPr/>
        </p:nvSpPr>
        <p:spPr>
          <a:xfrm>
            <a:off x="276006" y="868034"/>
            <a:ext cx="5629867" cy="1728273"/>
          </a:xfrm>
          <a:prstGeom prst="round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Rectangle: Rounded Corners 75">
            <a:extLst>
              <a:ext uri="{FF2B5EF4-FFF2-40B4-BE49-F238E27FC236}">
                <a16:creationId xmlns:a16="http://schemas.microsoft.com/office/drawing/2014/main" id="{CFE52D84-D5CA-A955-6FE6-96F703CEFFE9}"/>
              </a:ext>
            </a:extLst>
          </p:cNvPr>
          <p:cNvSpPr/>
          <p:nvPr/>
        </p:nvSpPr>
        <p:spPr>
          <a:xfrm>
            <a:off x="6238938" y="868034"/>
            <a:ext cx="5629867" cy="1728273"/>
          </a:xfrm>
          <a:prstGeom prst="round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Rectangle: Rounded Corners 76">
            <a:extLst>
              <a:ext uri="{FF2B5EF4-FFF2-40B4-BE49-F238E27FC236}">
                <a16:creationId xmlns:a16="http://schemas.microsoft.com/office/drawing/2014/main" id="{F78D0788-FC91-7F0A-77E5-6FB9B129F19C}"/>
              </a:ext>
            </a:extLst>
          </p:cNvPr>
          <p:cNvSpPr/>
          <p:nvPr/>
        </p:nvSpPr>
        <p:spPr>
          <a:xfrm>
            <a:off x="276006" y="2714642"/>
            <a:ext cx="5629867" cy="1728273"/>
          </a:xfrm>
          <a:prstGeom prst="round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Rectangle: Rounded Corners 77">
            <a:extLst>
              <a:ext uri="{FF2B5EF4-FFF2-40B4-BE49-F238E27FC236}">
                <a16:creationId xmlns:a16="http://schemas.microsoft.com/office/drawing/2014/main" id="{176C3635-D1AC-4C77-18C3-72FCA297262F}"/>
              </a:ext>
            </a:extLst>
          </p:cNvPr>
          <p:cNvSpPr/>
          <p:nvPr/>
        </p:nvSpPr>
        <p:spPr>
          <a:xfrm>
            <a:off x="6238938" y="2714642"/>
            <a:ext cx="5629867" cy="1728273"/>
          </a:xfrm>
          <a:prstGeom prst="round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Rectangle: Rounded Corners 78">
            <a:extLst>
              <a:ext uri="{FF2B5EF4-FFF2-40B4-BE49-F238E27FC236}">
                <a16:creationId xmlns:a16="http://schemas.microsoft.com/office/drawing/2014/main" id="{C66B0BD2-4785-F165-B0B8-5C47693DC541}"/>
              </a:ext>
            </a:extLst>
          </p:cNvPr>
          <p:cNvSpPr/>
          <p:nvPr/>
        </p:nvSpPr>
        <p:spPr>
          <a:xfrm>
            <a:off x="276006" y="4575670"/>
            <a:ext cx="5629867" cy="1728273"/>
          </a:xfrm>
          <a:prstGeom prst="round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Rectangle: Rounded Corners 79">
            <a:extLst>
              <a:ext uri="{FF2B5EF4-FFF2-40B4-BE49-F238E27FC236}">
                <a16:creationId xmlns:a16="http://schemas.microsoft.com/office/drawing/2014/main" id="{EADF38B2-5CBA-291C-A0D5-68A0BF87A8DE}"/>
              </a:ext>
            </a:extLst>
          </p:cNvPr>
          <p:cNvSpPr/>
          <p:nvPr/>
        </p:nvSpPr>
        <p:spPr>
          <a:xfrm>
            <a:off x="6238938" y="4575670"/>
            <a:ext cx="5629867" cy="1728273"/>
          </a:xfrm>
          <a:prstGeom prst="round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Arrow: Right 80">
            <a:extLst>
              <a:ext uri="{FF2B5EF4-FFF2-40B4-BE49-F238E27FC236}">
                <a16:creationId xmlns:a16="http://schemas.microsoft.com/office/drawing/2014/main" id="{F08B0F28-D225-BB0A-F296-E410494EC81B}"/>
              </a:ext>
            </a:extLst>
          </p:cNvPr>
          <p:cNvSpPr/>
          <p:nvPr/>
        </p:nvSpPr>
        <p:spPr>
          <a:xfrm rot="1634509">
            <a:off x="10376488" y="5051178"/>
            <a:ext cx="782759" cy="221774"/>
          </a:xfrm>
          <a:prstGeom prst="rightArrow">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401D10EF-DA93-E6E4-1AF5-291AD0418B85}"/>
              </a:ext>
            </a:extLst>
          </p:cNvPr>
          <p:cNvSpPr txBox="1"/>
          <p:nvPr/>
        </p:nvSpPr>
        <p:spPr>
          <a:xfrm>
            <a:off x="396189" y="3874561"/>
            <a:ext cx="2106414" cy="461665"/>
          </a:xfrm>
          <a:prstGeom prst="rect">
            <a:avLst/>
          </a:prstGeom>
          <a:noFill/>
        </p:spPr>
        <p:txBody>
          <a:bodyPr wrap="square" rtlCol="0">
            <a:spAutoFit/>
          </a:bodyPr>
          <a:lstStyle/>
          <a:p>
            <a:r>
              <a:rPr lang="fr-FR" sz="2400" dirty="0">
                <a:solidFill>
                  <a:srgbClr val="0055A5"/>
                </a:solidFill>
              </a:rPr>
              <a:t>en silence.</a:t>
            </a:r>
          </a:p>
        </p:txBody>
      </p:sp>
      <p:sp>
        <p:nvSpPr>
          <p:cNvPr id="5" name="TextBox 4">
            <a:extLst>
              <a:ext uri="{FF2B5EF4-FFF2-40B4-BE49-F238E27FC236}">
                <a16:creationId xmlns:a16="http://schemas.microsoft.com/office/drawing/2014/main" id="{6D56454D-0A77-5C99-B982-B32DC9F530B3}"/>
              </a:ext>
            </a:extLst>
          </p:cNvPr>
          <p:cNvSpPr txBox="1"/>
          <p:nvPr/>
        </p:nvSpPr>
        <p:spPr>
          <a:xfrm>
            <a:off x="319702" y="1191498"/>
            <a:ext cx="894042" cy="461665"/>
          </a:xfrm>
          <a:prstGeom prst="rect">
            <a:avLst/>
          </a:prstGeom>
          <a:noFill/>
        </p:spPr>
        <p:txBody>
          <a:bodyPr wrap="square" rtlCol="0">
            <a:spAutoFit/>
          </a:bodyPr>
          <a:lstStyle/>
          <a:p>
            <a:r>
              <a:rPr lang="fr-FR" sz="2400" dirty="0">
                <a:solidFill>
                  <a:srgbClr val="0055A5"/>
                </a:solidFill>
              </a:rPr>
              <a:t>1. Le </a:t>
            </a:r>
          </a:p>
        </p:txBody>
      </p:sp>
      <p:sp>
        <p:nvSpPr>
          <p:cNvPr id="17" name="TextBox 16">
            <a:extLst>
              <a:ext uri="{FF2B5EF4-FFF2-40B4-BE49-F238E27FC236}">
                <a16:creationId xmlns:a16="http://schemas.microsoft.com/office/drawing/2014/main" id="{7078298A-55DF-396B-C198-35BB88D57FBF}"/>
              </a:ext>
            </a:extLst>
          </p:cNvPr>
          <p:cNvSpPr txBox="1"/>
          <p:nvPr/>
        </p:nvSpPr>
        <p:spPr>
          <a:xfrm>
            <a:off x="1158181" y="1131811"/>
            <a:ext cx="3235365" cy="584775"/>
          </a:xfrm>
          <a:prstGeom prst="rect">
            <a:avLst/>
          </a:prstGeom>
          <a:solidFill>
            <a:schemeClr val="bg2"/>
          </a:solidFill>
        </p:spPr>
        <p:txBody>
          <a:bodyPr wrap="square" rtlCol="0">
            <a:spAutoFit/>
          </a:bodyPr>
          <a:lstStyle/>
          <a:p>
            <a:pPr algn="ctr"/>
            <a:r>
              <a:rPr lang="en-GB" sz="3200" dirty="0">
                <a:solidFill>
                  <a:srgbClr val="0055A5"/>
                </a:solidFill>
              </a:rPr>
              <a:t>S ____________</a:t>
            </a:r>
          </a:p>
        </p:txBody>
      </p:sp>
      <p:sp>
        <p:nvSpPr>
          <p:cNvPr id="21" name="TextBox 20">
            <a:extLst>
              <a:ext uri="{FF2B5EF4-FFF2-40B4-BE49-F238E27FC236}">
                <a16:creationId xmlns:a16="http://schemas.microsoft.com/office/drawing/2014/main" id="{FB08E9C4-7442-319C-0C2C-8F3B5A53A223}"/>
              </a:ext>
            </a:extLst>
          </p:cNvPr>
          <p:cNvSpPr txBox="1"/>
          <p:nvPr/>
        </p:nvSpPr>
        <p:spPr>
          <a:xfrm>
            <a:off x="1891427" y="3326008"/>
            <a:ext cx="2667442" cy="584775"/>
          </a:xfrm>
          <a:prstGeom prst="rect">
            <a:avLst/>
          </a:prstGeom>
          <a:solidFill>
            <a:schemeClr val="bg2"/>
          </a:solidFill>
        </p:spPr>
        <p:txBody>
          <a:bodyPr wrap="square" rtlCol="0">
            <a:spAutoFit/>
          </a:bodyPr>
          <a:lstStyle/>
          <a:p>
            <a:pPr algn="ctr"/>
            <a:r>
              <a:rPr lang="en-GB" sz="3200" dirty="0">
                <a:solidFill>
                  <a:srgbClr val="0055A5"/>
                </a:solidFill>
              </a:rPr>
              <a:t>___________</a:t>
            </a:r>
          </a:p>
        </p:txBody>
      </p:sp>
      <p:sp>
        <p:nvSpPr>
          <p:cNvPr id="33" name="TextBox 32">
            <a:extLst>
              <a:ext uri="{FF2B5EF4-FFF2-40B4-BE49-F238E27FC236}">
                <a16:creationId xmlns:a16="http://schemas.microsoft.com/office/drawing/2014/main" id="{38F12093-C814-F034-FF8B-CED26674A955}"/>
              </a:ext>
            </a:extLst>
          </p:cNvPr>
          <p:cNvSpPr txBox="1"/>
          <p:nvPr/>
        </p:nvSpPr>
        <p:spPr>
          <a:xfrm>
            <a:off x="736050" y="5552193"/>
            <a:ext cx="3766813" cy="584775"/>
          </a:xfrm>
          <a:prstGeom prst="rect">
            <a:avLst/>
          </a:prstGeom>
          <a:solidFill>
            <a:schemeClr val="bg2"/>
          </a:solidFill>
        </p:spPr>
        <p:txBody>
          <a:bodyPr wrap="square" rtlCol="0">
            <a:spAutoFit/>
          </a:bodyPr>
          <a:lstStyle/>
          <a:p>
            <a:pPr algn="ctr"/>
            <a:r>
              <a:rPr lang="en-GB" sz="3200" dirty="0">
                <a:solidFill>
                  <a:srgbClr val="0055A5"/>
                </a:solidFill>
              </a:rPr>
              <a:t>________________</a:t>
            </a:r>
          </a:p>
        </p:txBody>
      </p:sp>
      <p:sp>
        <p:nvSpPr>
          <p:cNvPr id="38" name="TextBox 37">
            <a:extLst>
              <a:ext uri="{FF2B5EF4-FFF2-40B4-BE49-F238E27FC236}">
                <a16:creationId xmlns:a16="http://schemas.microsoft.com/office/drawing/2014/main" id="{1A45D9D2-4889-E26A-32D6-C9C5FC6F28DE}"/>
              </a:ext>
            </a:extLst>
          </p:cNvPr>
          <p:cNvSpPr txBox="1"/>
          <p:nvPr/>
        </p:nvSpPr>
        <p:spPr>
          <a:xfrm>
            <a:off x="6864373" y="1891079"/>
            <a:ext cx="2847851" cy="584775"/>
          </a:xfrm>
          <a:prstGeom prst="rect">
            <a:avLst/>
          </a:prstGeom>
          <a:solidFill>
            <a:schemeClr val="bg2"/>
          </a:solidFill>
        </p:spPr>
        <p:txBody>
          <a:bodyPr wrap="square" rtlCol="0">
            <a:spAutoFit/>
          </a:bodyPr>
          <a:lstStyle/>
          <a:p>
            <a:pPr algn="ctr"/>
            <a:r>
              <a:rPr lang="en-GB" sz="3200" dirty="0">
                <a:solidFill>
                  <a:srgbClr val="0055A5"/>
                </a:solidFill>
              </a:rPr>
              <a:t>____________</a:t>
            </a:r>
          </a:p>
        </p:txBody>
      </p:sp>
      <p:sp>
        <p:nvSpPr>
          <p:cNvPr id="52" name="TextBox 51">
            <a:extLst>
              <a:ext uri="{FF2B5EF4-FFF2-40B4-BE49-F238E27FC236}">
                <a16:creationId xmlns:a16="http://schemas.microsoft.com/office/drawing/2014/main" id="{4D6A3E75-75CA-835B-B48A-057C000B066F}"/>
              </a:ext>
            </a:extLst>
          </p:cNvPr>
          <p:cNvSpPr txBox="1"/>
          <p:nvPr/>
        </p:nvSpPr>
        <p:spPr>
          <a:xfrm>
            <a:off x="6773995" y="3674365"/>
            <a:ext cx="1826600" cy="584775"/>
          </a:xfrm>
          <a:prstGeom prst="rect">
            <a:avLst/>
          </a:prstGeom>
          <a:solidFill>
            <a:schemeClr val="bg2"/>
          </a:solidFill>
        </p:spPr>
        <p:txBody>
          <a:bodyPr wrap="square" rtlCol="0">
            <a:spAutoFit/>
          </a:bodyPr>
          <a:lstStyle/>
          <a:p>
            <a:pPr algn="ctr"/>
            <a:r>
              <a:rPr lang="en-GB" sz="3200" dirty="0">
                <a:solidFill>
                  <a:srgbClr val="0055A5"/>
                </a:solidFill>
              </a:rPr>
              <a:t>_______</a:t>
            </a:r>
          </a:p>
        </p:txBody>
      </p:sp>
      <p:sp>
        <p:nvSpPr>
          <p:cNvPr id="65" name="TextBox 64">
            <a:extLst>
              <a:ext uri="{FF2B5EF4-FFF2-40B4-BE49-F238E27FC236}">
                <a16:creationId xmlns:a16="http://schemas.microsoft.com/office/drawing/2014/main" id="{BC704F0A-684A-100A-11CF-AEF82652906A}"/>
              </a:ext>
            </a:extLst>
          </p:cNvPr>
          <p:cNvSpPr txBox="1"/>
          <p:nvPr/>
        </p:nvSpPr>
        <p:spPr>
          <a:xfrm>
            <a:off x="6941028" y="5608241"/>
            <a:ext cx="2380104" cy="584775"/>
          </a:xfrm>
          <a:prstGeom prst="rect">
            <a:avLst/>
          </a:prstGeom>
          <a:solidFill>
            <a:schemeClr val="bg2"/>
          </a:solidFill>
        </p:spPr>
        <p:txBody>
          <a:bodyPr wrap="square" rtlCol="0">
            <a:spAutoFit/>
          </a:bodyPr>
          <a:lstStyle/>
          <a:p>
            <a:pPr algn="ctr"/>
            <a:r>
              <a:rPr lang="en-GB" sz="3200" dirty="0">
                <a:solidFill>
                  <a:srgbClr val="0055A5"/>
                </a:solidFill>
              </a:rPr>
              <a:t>__________</a:t>
            </a:r>
          </a:p>
        </p:txBody>
      </p:sp>
    </p:spTree>
    <p:extLst>
      <p:ext uri="{BB962C8B-B14F-4D97-AF65-F5344CB8AC3E}">
        <p14:creationId xmlns:p14="http://schemas.microsoft.com/office/powerpoint/2010/main" val="2843889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5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6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1" grpId="0" animBg="1"/>
      <p:bldP spid="33" grpId="0" animBg="1"/>
      <p:bldP spid="38" grpId="0" animBg="1"/>
      <p:bldP spid="52" grpId="0" animBg="1"/>
      <p:bldP spid="6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667F8F-E87F-5201-CAA9-4411B0605F22}"/>
              </a:ext>
            </a:extLst>
          </p:cNvPr>
          <p:cNvSpPr>
            <a:spLocks noGrp="1"/>
          </p:cNvSpPr>
          <p:nvPr>
            <p:ph type="title"/>
          </p:nvPr>
        </p:nvSpPr>
        <p:spPr>
          <a:xfrm>
            <a:off x="-1" y="213557"/>
            <a:ext cx="6520721" cy="647577"/>
          </a:xfrm>
        </p:spPr>
        <p:txBody>
          <a:bodyPr>
            <a:normAutofit/>
          </a:bodyPr>
          <a:lstStyle/>
          <a:p>
            <a:r>
              <a:rPr lang="en-GB" dirty="0"/>
              <a:t>Vocabulaire</a:t>
            </a:r>
            <a:endParaRPr lang="fr-FR" dirty="0"/>
          </a:p>
        </p:txBody>
      </p:sp>
      <p:sp>
        <p:nvSpPr>
          <p:cNvPr id="6" name="Rounded Rectangle 46">
            <a:extLst>
              <a:ext uri="{FF2B5EF4-FFF2-40B4-BE49-F238E27FC236}">
                <a16:creationId xmlns:a16="http://schemas.microsoft.com/office/drawing/2014/main" id="{967130CB-9A89-FA57-9935-99361F961F82}"/>
              </a:ext>
            </a:extLst>
          </p:cNvPr>
          <p:cNvSpPr/>
          <p:nvPr/>
        </p:nvSpPr>
        <p:spPr>
          <a:xfrm>
            <a:off x="9888252" y="251614"/>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vocabulaire</a:t>
            </a:r>
          </a:p>
        </p:txBody>
      </p:sp>
      <p:sp>
        <p:nvSpPr>
          <p:cNvPr id="5" name="TextBox 4">
            <a:extLst>
              <a:ext uri="{FF2B5EF4-FFF2-40B4-BE49-F238E27FC236}">
                <a16:creationId xmlns:a16="http://schemas.microsoft.com/office/drawing/2014/main" id="{DA519987-134E-4EEB-81E2-96474E050490}"/>
              </a:ext>
            </a:extLst>
          </p:cNvPr>
          <p:cNvSpPr txBox="1"/>
          <p:nvPr/>
        </p:nvSpPr>
        <p:spPr>
          <a:xfrm>
            <a:off x="492372" y="987452"/>
            <a:ext cx="5285808" cy="461665"/>
          </a:xfrm>
          <a:prstGeom prst="rect">
            <a:avLst/>
          </a:prstGeom>
          <a:noFill/>
        </p:spPr>
        <p:txBody>
          <a:bodyPr wrap="square" rtlCol="0">
            <a:spAutoFit/>
          </a:bodyPr>
          <a:lstStyle/>
          <a:p>
            <a:r>
              <a:rPr lang="fr-FR" sz="2400" dirty="0">
                <a:solidFill>
                  <a:srgbClr val="0055A5"/>
                </a:solidFill>
              </a:rPr>
              <a:t>7. L’écrivain écrit un livre sur la …</a:t>
            </a:r>
          </a:p>
        </p:txBody>
      </p:sp>
      <p:sp>
        <p:nvSpPr>
          <p:cNvPr id="10" name="TextBox 9">
            <a:extLst>
              <a:ext uri="{FF2B5EF4-FFF2-40B4-BE49-F238E27FC236}">
                <a16:creationId xmlns:a16="http://schemas.microsoft.com/office/drawing/2014/main" id="{E6E8B392-D805-0373-DD41-51E2582F9DB6}"/>
              </a:ext>
            </a:extLst>
          </p:cNvPr>
          <p:cNvSpPr txBox="1"/>
          <p:nvPr/>
        </p:nvSpPr>
        <p:spPr>
          <a:xfrm>
            <a:off x="19097" y="1372036"/>
            <a:ext cx="4165599" cy="769441"/>
          </a:xfrm>
          <a:prstGeom prst="rect">
            <a:avLst/>
          </a:prstGeom>
          <a:noFill/>
        </p:spPr>
        <p:txBody>
          <a:bodyPr wrap="square" rtlCol="0">
            <a:spAutoFit/>
          </a:bodyPr>
          <a:lstStyle/>
          <a:p>
            <a:pPr algn="ctr"/>
            <a:r>
              <a:rPr lang="en-GB" sz="4400" dirty="0">
                <a:solidFill>
                  <a:srgbClr val="0055A5"/>
                </a:solidFill>
              </a:rPr>
              <a:t>b a t a i l </a:t>
            </a:r>
            <a:r>
              <a:rPr lang="en-GB" sz="4400" dirty="0" err="1">
                <a:solidFill>
                  <a:srgbClr val="0055A5"/>
                </a:solidFill>
              </a:rPr>
              <a:t>l</a:t>
            </a:r>
            <a:r>
              <a:rPr lang="en-GB" sz="4400" dirty="0">
                <a:solidFill>
                  <a:srgbClr val="0055A5"/>
                </a:solidFill>
              </a:rPr>
              <a:t> e</a:t>
            </a:r>
          </a:p>
        </p:txBody>
      </p:sp>
      <p:sp>
        <p:nvSpPr>
          <p:cNvPr id="19" name="TextBox 18">
            <a:extLst>
              <a:ext uri="{FF2B5EF4-FFF2-40B4-BE49-F238E27FC236}">
                <a16:creationId xmlns:a16="http://schemas.microsoft.com/office/drawing/2014/main" id="{CAA936FB-97AB-0C4E-899D-1C8553E50388}"/>
              </a:ext>
            </a:extLst>
          </p:cNvPr>
          <p:cNvSpPr txBox="1"/>
          <p:nvPr/>
        </p:nvSpPr>
        <p:spPr>
          <a:xfrm>
            <a:off x="6318728" y="1344222"/>
            <a:ext cx="3228592" cy="769441"/>
          </a:xfrm>
          <a:prstGeom prst="rect">
            <a:avLst/>
          </a:prstGeom>
          <a:noFill/>
        </p:spPr>
        <p:txBody>
          <a:bodyPr wrap="square" rtlCol="0">
            <a:spAutoFit/>
          </a:bodyPr>
          <a:lstStyle/>
          <a:p>
            <a:pPr algn="ctr"/>
            <a:r>
              <a:rPr lang="en-GB" sz="4400" dirty="0">
                <a:solidFill>
                  <a:srgbClr val="0055A5"/>
                </a:solidFill>
              </a:rPr>
              <a:t>é g a l i t é</a:t>
            </a:r>
          </a:p>
        </p:txBody>
      </p:sp>
      <p:sp>
        <p:nvSpPr>
          <p:cNvPr id="20" name="TextBox 19">
            <a:extLst>
              <a:ext uri="{FF2B5EF4-FFF2-40B4-BE49-F238E27FC236}">
                <a16:creationId xmlns:a16="http://schemas.microsoft.com/office/drawing/2014/main" id="{A4254792-0EDC-0D88-F014-82911570BA20}"/>
              </a:ext>
            </a:extLst>
          </p:cNvPr>
          <p:cNvSpPr txBox="1"/>
          <p:nvPr/>
        </p:nvSpPr>
        <p:spPr>
          <a:xfrm>
            <a:off x="6450861" y="1012072"/>
            <a:ext cx="3120153" cy="461665"/>
          </a:xfrm>
          <a:prstGeom prst="rect">
            <a:avLst/>
          </a:prstGeom>
          <a:noFill/>
        </p:spPr>
        <p:txBody>
          <a:bodyPr wrap="square" rtlCol="0">
            <a:spAutoFit/>
          </a:bodyPr>
          <a:lstStyle/>
          <a:p>
            <a:r>
              <a:rPr lang="fr-FR" sz="2400" dirty="0">
                <a:solidFill>
                  <a:srgbClr val="0055A5"/>
                </a:solidFill>
              </a:rPr>
              <a:t>8. Il faut avoir l’</a:t>
            </a:r>
          </a:p>
        </p:txBody>
      </p:sp>
      <p:sp>
        <p:nvSpPr>
          <p:cNvPr id="29" name="TextBox 28">
            <a:extLst>
              <a:ext uri="{FF2B5EF4-FFF2-40B4-BE49-F238E27FC236}">
                <a16:creationId xmlns:a16="http://schemas.microsoft.com/office/drawing/2014/main" id="{29B2F8BC-D77F-E5ED-499A-7EF0AC07E505}"/>
              </a:ext>
            </a:extLst>
          </p:cNvPr>
          <p:cNvSpPr txBox="1"/>
          <p:nvPr/>
        </p:nvSpPr>
        <p:spPr>
          <a:xfrm>
            <a:off x="448564" y="2778118"/>
            <a:ext cx="2556335" cy="461665"/>
          </a:xfrm>
          <a:prstGeom prst="rect">
            <a:avLst/>
          </a:prstGeom>
          <a:noFill/>
        </p:spPr>
        <p:txBody>
          <a:bodyPr wrap="square" rtlCol="0">
            <a:spAutoFit/>
          </a:bodyPr>
          <a:lstStyle/>
          <a:p>
            <a:r>
              <a:rPr lang="fr-FR" sz="2400" dirty="0">
                <a:solidFill>
                  <a:srgbClr val="0055A5"/>
                </a:solidFill>
              </a:rPr>
              <a:t>9. Je veux … </a:t>
            </a:r>
          </a:p>
        </p:txBody>
      </p:sp>
      <p:sp>
        <p:nvSpPr>
          <p:cNvPr id="31" name="TextBox 30">
            <a:extLst>
              <a:ext uri="{FF2B5EF4-FFF2-40B4-BE49-F238E27FC236}">
                <a16:creationId xmlns:a16="http://schemas.microsoft.com/office/drawing/2014/main" id="{0DEECAF7-CCD5-EBEB-E668-D0050B6A9FCE}"/>
              </a:ext>
            </a:extLst>
          </p:cNvPr>
          <p:cNvSpPr txBox="1"/>
          <p:nvPr/>
        </p:nvSpPr>
        <p:spPr>
          <a:xfrm>
            <a:off x="315348" y="3138275"/>
            <a:ext cx="2873160" cy="769441"/>
          </a:xfrm>
          <a:prstGeom prst="rect">
            <a:avLst/>
          </a:prstGeom>
          <a:noFill/>
        </p:spPr>
        <p:txBody>
          <a:bodyPr wrap="square" rtlCol="0">
            <a:spAutoFit/>
          </a:bodyPr>
          <a:lstStyle/>
          <a:p>
            <a:pPr algn="ctr"/>
            <a:r>
              <a:rPr lang="en-GB" sz="4400" dirty="0">
                <a:solidFill>
                  <a:srgbClr val="0055A5"/>
                </a:solidFill>
              </a:rPr>
              <a:t>o f  </a:t>
            </a:r>
            <a:r>
              <a:rPr lang="en-GB" sz="4400" dirty="0" err="1">
                <a:solidFill>
                  <a:srgbClr val="0055A5"/>
                </a:solidFill>
              </a:rPr>
              <a:t>f</a:t>
            </a:r>
            <a:r>
              <a:rPr lang="en-GB" sz="4400" dirty="0">
                <a:solidFill>
                  <a:srgbClr val="0055A5"/>
                </a:solidFill>
              </a:rPr>
              <a:t>  r  i  r</a:t>
            </a:r>
          </a:p>
        </p:txBody>
      </p:sp>
      <p:sp>
        <p:nvSpPr>
          <p:cNvPr id="40" name="TextBox 39">
            <a:extLst>
              <a:ext uri="{FF2B5EF4-FFF2-40B4-BE49-F238E27FC236}">
                <a16:creationId xmlns:a16="http://schemas.microsoft.com/office/drawing/2014/main" id="{F52DA71E-C7C8-6CC1-02A8-15B50D767B9B}"/>
              </a:ext>
            </a:extLst>
          </p:cNvPr>
          <p:cNvSpPr txBox="1"/>
          <p:nvPr/>
        </p:nvSpPr>
        <p:spPr>
          <a:xfrm>
            <a:off x="6450861" y="2777791"/>
            <a:ext cx="3876549" cy="461665"/>
          </a:xfrm>
          <a:prstGeom prst="rect">
            <a:avLst/>
          </a:prstGeom>
          <a:noFill/>
        </p:spPr>
        <p:txBody>
          <a:bodyPr wrap="square" rtlCol="0">
            <a:spAutoFit/>
          </a:bodyPr>
          <a:lstStyle/>
          <a:p>
            <a:r>
              <a:rPr lang="fr-FR" sz="2400" dirty="0">
                <a:solidFill>
                  <a:srgbClr val="0055A5"/>
                </a:solidFill>
              </a:rPr>
              <a:t>10. Assane a la … </a:t>
            </a:r>
          </a:p>
        </p:txBody>
      </p:sp>
      <p:sp>
        <p:nvSpPr>
          <p:cNvPr id="42" name="TextBox 41">
            <a:extLst>
              <a:ext uri="{FF2B5EF4-FFF2-40B4-BE49-F238E27FC236}">
                <a16:creationId xmlns:a16="http://schemas.microsoft.com/office/drawing/2014/main" id="{9B010450-D2BD-1AEF-6628-1EC0EAE33AD0}"/>
              </a:ext>
            </a:extLst>
          </p:cNvPr>
          <p:cNvSpPr txBox="1"/>
          <p:nvPr/>
        </p:nvSpPr>
        <p:spPr>
          <a:xfrm>
            <a:off x="6319435" y="3057869"/>
            <a:ext cx="2353985" cy="769441"/>
          </a:xfrm>
          <a:prstGeom prst="rect">
            <a:avLst/>
          </a:prstGeom>
          <a:noFill/>
        </p:spPr>
        <p:txBody>
          <a:bodyPr wrap="square" rtlCol="0">
            <a:spAutoFit/>
          </a:bodyPr>
          <a:lstStyle/>
          <a:p>
            <a:pPr algn="ctr"/>
            <a:r>
              <a:rPr lang="en-GB" sz="4400" dirty="0">
                <a:solidFill>
                  <a:srgbClr val="0055A5"/>
                </a:solidFill>
              </a:rPr>
              <a:t>p e a u</a:t>
            </a:r>
          </a:p>
        </p:txBody>
      </p:sp>
      <p:sp>
        <p:nvSpPr>
          <p:cNvPr id="48" name="TextBox 47">
            <a:extLst>
              <a:ext uri="{FF2B5EF4-FFF2-40B4-BE49-F238E27FC236}">
                <a16:creationId xmlns:a16="http://schemas.microsoft.com/office/drawing/2014/main" id="{63F9E357-C792-443D-E623-F8394B71D6BF}"/>
              </a:ext>
            </a:extLst>
          </p:cNvPr>
          <p:cNvSpPr txBox="1"/>
          <p:nvPr/>
        </p:nvSpPr>
        <p:spPr>
          <a:xfrm>
            <a:off x="346287" y="4648168"/>
            <a:ext cx="5765085" cy="830997"/>
          </a:xfrm>
          <a:prstGeom prst="rect">
            <a:avLst/>
          </a:prstGeom>
          <a:noFill/>
        </p:spPr>
        <p:txBody>
          <a:bodyPr wrap="square" rtlCol="0">
            <a:spAutoFit/>
          </a:bodyPr>
          <a:lstStyle/>
          <a:p>
            <a:r>
              <a:rPr lang="fr-FR" sz="2400" dirty="0">
                <a:solidFill>
                  <a:srgbClr val="0055A5"/>
                </a:solidFill>
              </a:rPr>
              <a:t>11. Apprendre l’histoire de ma famille est très importante pour mon …</a:t>
            </a:r>
          </a:p>
        </p:txBody>
      </p:sp>
      <p:sp>
        <p:nvSpPr>
          <p:cNvPr id="50" name="TextBox 49">
            <a:extLst>
              <a:ext uri="{FF2B5EF4-FFF2-40B4-BE49-F238E27FC236}">
                <a16:creationId xmlns:a16="http://schemas.microsoft.com/office/drawing/2014/main" id="{42DEF2BD-3F63-2F07-974A-7E30C1277A81}"/>
              </a:ext>
            </a:extLst>
          </p:cNvPr>
          <p:cNvSpPr txBox="1"/>
          <p:nvPr/>
        </p:nvSpPr>
        <p:spPr>
          <a:xfrm>
            <a:off x="297739" y="5423573"/>
            <a:ext cx="3662192" cy="769441"/>
          </a:xfrm>
          <a:prstGeom prst="rect">
            <a:avLst/>
          </a:prstGeom>
          <a:noFill/>
        </p:spPr>
        <p:txBody>
          <a:bodyPr wrap="square" rtlCol="0">
            <a:spAutoFit/>
          </a:bodyPr>
          <a:lstStyle/>
          <a:p>
            <a:pPr algn="ctr"/>
            <a:r>
              <a:rPr lang="en-GB" sz="4400" dirty="0">
                <a:solidFill>
                  <a:srgbClr val="0055A5"/>
                </a:solidFill>
              </a:rPr>
              <a:t>i d e n t i t é</a:t>
            </a:r>
          </a:p>
        </p:txBody>
      </p:sp>
      <p:sp>
        <p:nvSpPr>
          <p:cNvPr id="58" name="TextBox 57">
            <a:extLst>
              <a:ext uri="{FF2B5EF4-FFF2-40B4-BE49-F238E27FC236}">
                <a16:creationId xmlns:a16="http://schemas.microsoft.com/office/drawing/2014/main" id="{3640495B-DA9F-27EB-01A8-0F763D420972}"/>
              </a:ext>
            </a:extLst>
          </p:cNvPr>
          <p:cNvSpPr txBox="1"/>
          <p:nvPr/>
        </p:nvSpPr>
        <p:spPr>
          <a:xfrm>
            <a:off x="6450861" y="4626574"/>
            <a:ext cx="4049380" cy="461665"/>
          </a:xfrm>
          <a:prstGeom prst="rect">
            <a:avLst/>
          </a:prstGeom>
          <a:noFill/>
        </p:spPr>
        <p:txBody>
          <a:bodyPr wrap="square" rtlCol="0">
            <a:spAutoFit/>
          </a:bodyPr>
          <a:lstStyle/>
          <a:p>
            <a:r>
              <a:rPr lang="fr-FR" sz="2400" dirty="0">
                <a:solidFill>
                  <a:srgbClr val="0055A5"/>
                </a:solidFill>
              </a:rPr>
              <a:t>12. En France, on a la … </a:t>
            </a:r>
          </a:p>
        </p:txBody>
      </p:sp>
      <p:sp>
        <p:nvSpPr>
          <p:cNvPr id="60" name="TextBox 59">
            <a:extLst>
              <a:ext uri="{FF2B5EF4-FFF2-40B4-BE49-F238E27FC236}">
                <a16:creationId xmlns:a16="http://schemas.microsoft.com/office/drawing/2014/main" id="{D24F6FEE-D74C-8F64-7D0B-6FA4674948C6}"/>
              </a:ext>
            </a:extLst>
          </p:cNvPr>
          <p:cNvSpPr txBox="1"/>
          <p:nvPr/>
        </p:nvSpPr>
        <p:spPr>
          <a:xfrm>
            <a:off x="6332405" y="5047327"/>
            <a:ext cx="2702011" cy="769441"/>
          </a:xfrm>
          <a:prstGeom prst="rect">
            <a:avLst/>
          </a:prstGeom>
          <a:noFill/>
        </p:spPr>
        <p:txBody>
          <a:bodyPr wrap="square" rtlCol="0">
            <a:spAutoFit/>
          </a:bodyPr>
          <a:lstStyle/>
          <a:p>
            <a:pPr algn="ctr"/>
            <a:r>
              <a:rPr lang="en-GB" sz="4400" dirty="0">
                <a:solidFill>
                  <a:srgbClr val="0055A5"/>
                </a:solidFill>
              </a:rPr>
              <a:t>h o n t e</a:t>
            </a:r>
          </a:p>
        </p:txBody>
      </p:sp>
      <p:sp>
        <p:nvSpPr>
          <p:cNvPr id="68" name="TextBox 67">
            <a:extLst>
              <a:ext uri="{FF2B5EF4-FFF2-40B4-BE49-F238E27FC236}">
                <a16:creationId xmlns:a16="http://schemas.microsoft.com/office/drawing/2014/main" id="{15CD7B2A-AB5C-5A49-2A1D-FFDC5DA6FDD7}"/>
              </a:ext>
            </a:extLst>
          </p:cNvPr>
          <p:cNvSpPr txBox="1"/>
          <p:nvPr/>
        </p:nvSpPr>
        <p:spPr>
          <a:xfrm>
            <a:off x="6500952" y="5742453"/>
            <a:ext cx="5354446" cy="461665"/>
          </a:xfrm>
          <a:prstGeom prst="rect">
            <a:avLst/>
          </a:prstGeom>
          <a:noFill/>
        </p:spPr>
        <p:txBody>
          <a:bodyPr wrap="square" rtlCol="0">
            <a:spAutoFit/>
          </a:bodyPr>
          <a:lstStyle/>
          <a:p>
            <a:r>
              <a:rPr lang="fr-FR" sz="2400" dirty="0">
                <a:solidFill>
                  <a:srgbClr val="0055A5"/>
                </a:solidFill>
              </a:rPr>
              <a:t>du passé difficile dans les colonies. </a:t>
            </a:r>
          </a:p>
        </p:txBody>
      </p:sp>
      <p:sp>
        <p:nvSpPr>
          <p:cNvPr id="72" name="Rectangle: Rounded Corners 71">
            <a:extLst>
              <a:ext uri="{FF2B5EF4-FFF2-40B4-BE49-F238E27FC236}">
                <a16:creationId xmlns:a16="http://schemas.microsoft.com/office/drawing/2014/main" id="{97D2FA57-9A02-F21F-34FA-1956067C3667}"/>
              </a:ext>
            </a:extLst>
          </p:cNvPr>
          <p:cNvSpPr/>
          <p:nvPr/>
        </p:nvSpPr>
        <p:spPr>
          <a:xfrm>
            <a:off x="297740" y="868034"/>
            <a:ext cx="5706206" cy="1728273"/>
          </a:xfrm>
          <a:prstGeom prst="round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Rounded Corners 72">
            <a:extLst>
              <a:ext uri="{FF2B5EF4-FFF2-40B4-BE49-F238E27FC236}">
                <a16:creationId xmlns:a16="http://schemas.microsoft.com/office/drawing/2014/main" id="{60E0899E-B01F-1AEB-DC4B-0E8EC25C8E2B}"/>
              </a:ext>
            </a:extLst>
          </p:cNvPr>
          <p:cNvSpPr/>
          <p:nvPr/>
        </p:nvSpPr>
        <p:spPr>
          <a:xfrm>
            <a:off x="6358751" y="868034"/>
            <a:ext cx="5629867" cy="1728273"/>
          </a:xfrm>
          <a:prstGeom prst="round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Rounded Corners 73">
            <a:extLst>
              <a:ext uri="{FF2B5EF4-FFF2-40B4-BE49-F238E27FC236}">
                <a16:creationId xmlns:a16="http://schemas.microsoft.com/office/drawing/2014/main" id="{5D28A7AF-85F4-1C8D-52F0-2210DD74BA3A}"/>
              </a:ext>
            </a:extLst>
          </p:cNvPr>
          <p:cNvSpPr/>
          <p:nvPr/>
        </p:nvSpPr>
        <p:spPr>
          <a:xfrm>
            <a:off x="315348" y="2714642"/>
            <a:ext cx="5688597" cy="1728273"/>
          </a:xfrm>
          <a:prstGeom prst="round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Rounded Corners 74">
            <a:extLst>
              <a:ext uri="{FF2B5EF4-FFF2-40B4-BE49-F238E27FC236}">
                <a16:creationId xmlns:a16="http://schemas.microsoft.com/office/drawing/2014/main" id="{4F3C4F35-4864-F459-DF9D-6349F6AEAD45}"/>
              </a:ext>
            </a:extLst>
          </p:cNvPr>
          <p:cNvSpPr/>
          <p:nvPr/>
        </p:nvSpPr>
        <p:spPr>
          <a:xfrm>
            <a:off x="6358751" y="2714642"/>
            <a:ext cx="5629867" cy="1728273"/>
          </a:xfrm>
          <a:prstGeom prst="round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Rectangle: Rounded Corners 75">
            <a:extLst>
              <a:ext uri="{FF2B5EF4-FFF2-40B4-BE49-F238E27FC236}">
                <a16:creationId xmlns:a16="http://schemas.microsoft.com/office/drawing/2014/main" id="{5C9B2534-3865-7A40-2A5E-272B89041210}"/>
              </a:ext>
            </a:extLst>
          </p:cNvPr>
          <p:cNvSpPr/>
          <p:nvPr/>
        </p:nvSpPr>
        <p:spPr>
          <a:xfrm>
            <a:off x="315348" y="4575670"/>
            <a:ext cx="5688597" cy="1728273"/>
          </a:xfrm>
          <a:prstGeom prst="round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Rectangle: Rounded Corners 76">
            <a:extLst>
              <a:ext uri="{FF2B5EF4-FFF2-40B4-BE49-F238E27FC236}">
                <a16:creationId xmlns:a16="http://schemas.microsoft.com/office/drawing/2014/main" id="{8D11EFFA-6425-54B2-7AD8-E672263BAF1D}"/>
              </a:ext>
            </a:extLst>
          </p:cNvPr>
          <p:cNvSpPr/>
          <p:nvPr/>
        </p:nvSpPr>
        <p:spPr>
          <a:xfrm>
            <a:off x="6358751" y="4575670"/>
            <a:ext cx="5629867" cy="1728273"/>
          </a:xfrm>
          <a:prstGeom prst="round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TextBox 78">
            <a:extLst>
              <a:ext uri="{FF2B5EF4-FFF2-40B4-BE49-F238E27FC236}">
                <a16:creationId xmlns:a16="http://schemas.microsoft.com/office/drawing/2014/main" id="{A5528112-F684-5D1F-E218-A49109F845CC}"/>
              </a:ext>
            </a:extLst>
          </p:cNvPr>
          <p:cNvSpPr txBox="1"/>
          <p:nvPr/>
        </p:nvSpPr>
        <p:spPr>
          <a:xfrm>
            <a:off x="6469746" y="2051370"/>
            <a:ext cx="4990564" cy="461665"/>
          </a:xfrm>
          <a:prstGeom prst="rect">
            <a:avLst/>
          </a:prstGeom>
          <a:noFill/>
        </p:spPr>
        <p:txBody>
          <a:bodyPr wrap="square" rtlCol="0">
            <a:spAutoFit/>
          </a:bodyPr>
          <a:lstStyle/>
          <a:p>
            <a:r>
              <a:rPr lang="fr-FR" sz="2400" dirty="0">
                <a:solidFill>
                  <a:srgbClr val="0055A5"/>
                </a:solidFill>
              </a:rPr>
              <a:t>entre toutes les personnes.</a:t>
            </a:r>
          </a:p>
        </p:txBody>
      </p:sp>
      <p:sp>
        <p:nvSpPr>
          <p:cNvPr id="82" name="TextBox 81">
            <a:extLst>
              <a:ext uri="{FF2B5EF4-FFF2-40B4-BE49-F238E27FC236}">
                <a16:creationId xmlns:a16="http://schemas.microsoft.com/office/drawing/2014/main" id="{BDB20786-8D92-7EA0-B1DD-F989C87BFBDF}"/>
              </a:ext>
            </a:extLst>
          </p:cNvPr>
          <p:cNvSpPr txBox="1"/>
          <p:nvPr/>
        </p:nvSpPr>
        <p:spPr>
          <a:xfrm>
            <a:off x="468474" y="3884334"/>
            <a:ext cx="4292229" cy="461665"/>
          </a:xfrm>
          <a:prstGeom prst="rect">
            <a:avLst/>
          </a:prstGeom>
          <a:noFill/>
        </p:spPr>
        <p:txBody>
          <a:bodyPr wrap="square" rtlCol="0">
            <a:spAutoFit/>
          </a:bodyPr>
          <a:lstStyle/>
          <a:p>
            <a:r>
              <a:rPr lang="fr-FR" sz="2400" dirty="0">
                <a:solidFill>
                  <a:srgbClr val="0055A5"/>
                </a:solidFill>
              </a:rPr>
              <a:t>un cadeau à mon ami.</a:t>
            </a:r>
          </a:p>
        </p:txBody>
      </p:sp>
      <p:sp>
        <p:nvSpPr>
          <p:cNvPr id="83" name="TextBox 82">
            <a:extLst>
              <a:ext uri="{FF2B5EF4-FFF2-40B4-BE49-F238E27FC236}">
                <a16:creationId xmlns:a16="http://schemas.microsoft.com/office/drawing/2014/main" id="{64895D63-FE43-9BB0-E27F-739999E3B36E}"/>
              </a:ext>
            </a:extLst>
          </p:cNvPr>
          <p:cNvSpPr txBox="1"/>
          <p:nvPr/>
        </p:nvSpPr>
        <p:spPr>
          <a:xfrm>
            <a:off x="530891" y="2059242"/>
            <a:ext cx="3689520" cy="461665"/>
          </a:xfrm>
          <a:prstGeom prst="rect">
            <a:avLst/>
          </a:prstGeom>
          <a:noFill/>
        </p:spPr>
        <p:txBody>
          <a:bodyPr wrap="square" rtlCol="0">
            <a:spAutoFit/>
          </a:bodyPr>
          <a:lstStyle/>
          <a:p>
            <a:r>
              <a:rPr lang="fr-FR" sz="2400" dirty="0">
                <a:solidFill>
                  <a:srgbClr val="0055A5"/>
                </a:solidFill>
              </a:rPr>
              <a:t>au début de la guerre.</a:t>
            </a:r>
          </a:p>
        </p:txBody>
      </p:sp>
      <p:pic>
        <p:nvPicPr>
          <p:cNvPr id="84" name="Picture 83" descr="A group of people in clothing&#10;&#10;Description automatically generated with low confidence">
            <a:extLst>
              <a:ext uri="{FF2B5EF4-FFF2-40B4-BE49-F238E27FC236}">
                <a16:creationId xmlns:a16="http://schemas.microsoft.com/office/drawing/2014/main" id="{EA33BA6A-B513-A40F-014C-F6F5D652E46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935" r="62442"/>
          <a:stretch/>
        </p:blipFill>
        <p:spPr>
          <a:xfrm>
            <a:off x="4806456" y="1241454"/>
            <a:ext cx="1043525" cy="1410445"/>
          </a:xfrm>
          <a:prstGeom prst="rect">
            <a:avLst/>
          </a:prstGeom>
        </p:spPr>
      </p:pic>
      <p:pic>
        <p:nvPicPr>
          <p:cNvPr id="85" name="Picture 84" descr="Logo&#10;&#10;Description automatically generated">
            <a:extLst>
              <a:ext uri="{FF2B5EF4-FFF2-40B4-BE49-F238E27FC236}">
                <a16:creationId xmlns:a16="http://schemas.microsoft.com/office/drawing/2014/main" id="{D99A6268-B4BF-77DF-E96E-C56BBFBF64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74657" y="2965979"/>
            <a:ext cx="1303639" cy="1244716"/>
          </a:xfrm>
          <a:prstGeom prst="rect">
            <a:avLst/>
          </a:prstGeom>
        </p:spPr>
      </p:pic>
      <p:sp>
        <p:nvSpPr>
          <p:cNvPr id="86" name="TextBox 85">
            <a:extLst>
              <a:ext uri="{FF2B5EF4-FFF2-40B4-BE49-F238E27FC236}">
                <a16:creationId xmlns:a16="http://schemas.microsoft.com/office/drawing/2014/main" id="{DDCFF5AA-7A64-5957-651A-BEC852D2BFCB}"/>
              </a:ext>
            </a:extLst>
          </p:cNvPr>
          <p:cNvSpPr txBox="1"/>
          <p:nvPr/>
        </p:nvSpPr>
        <p:spPr>
          <a:xfrm>
            <a:off x="6450861" y="3843868"/>
            <a:ext cx="3876549" cy="461665"/>
          </a:xfrm>
          <a:prstGeom prst="rect">
            <a:avLst/>
          </a:prstGeom>
          <a:noFill/>
        </p:spPr>
        <p:txBody>
          <a:bodyPr wrap="square" rtlCol="0">
            <a:spAutoFit/>
          </a:bodyPr>
          <a:lstStyle/>
          <a:p>
            <a:r>
              <a:rPr lang="fr-FR" sz="2400" dirty="0">
                <a:solidFill>
                  <a:srgbClr val="0055A5"/>
                </a:solidFill>
              </a:rPr>
              <a:t>plus foncée* qu’Amir.</a:t>
            </a:r>
          </a:p>
        </p:txBody>
      </p:sp>
      <p:pic>
        <p:nvPicPr>
          <p:cNvPr id="87" name="Picture 86" descr="A person wearing a garment&#10;&#10;Description automatically generated with low confidence">
            <a:extLst>
              <a:ext uri="{FF2B5EF4-FFF2-40B4-BE49-F238E27FC236}">
                <a16:creationId xmlns:a16="http://schemas.microsoft.com/office/drawing/2014/main" id="{B1F918E6-554F-9B19-402D-D5D011A60D2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3564" t="8103" b="32033"/>
          <a:stretch/>
        </p:blipFill>
        <p:spPr>
          <a:xfrm>
            <a:off x="10051253" y="3134170"/>
            <a:ext cx="1060980" cy="1185579"/>
          </a:xfrm>
          <a:prstGeom prst="rect">
            <a:avLst/>
          </a:prstGeom>
        </p:spPr>
      </p:pic>
      <p:pic>
        <p:nvPicPr>
          <p:cNvPr id="88" name="Picture 87">
            <a:extLst>
              <a:ext uri="{FF2B5EF4-FFF2-40B4-BE49-F238E27FC236}">
                <a16:creationId xmlns:a16="http://schemas.microsoft.com/office/drawing/2014/main" id="{9C780B42-F6F5-9C14-3912-42E3B9BA3F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82272" y="3125369"/>
            <a:ext cx="1194380" cy="1194380"/>
          </a:xfrm>
          <a:prstGeom prst="rect">
            <a:avLst/>
          </a:prstGeom>
        </p:spPr>
      </p:pic>
      <p:pic>
        <p:nvPicPr>
          <p:cNvPr id="89" name="Picture 88">
            <a:extLst>
              <a:ext uri="{FF2B5EF4-FFF2-40B4-BE49-F238E27FC236}">
                <a16:creationId xmlns:a16="http://schemas.microsoft.com/office/drawing/2014/main" id="{460FD9AE-ED90-AC1F-37D5-563A8A933FF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09325" y="5419955"/>
            <a:ext cx="1101320" cy="773059"/>
          </a:xfrm>
          <a:prstGeom prst="rect">
            <a:avLst/>
          </a:prstGeom>
        </p:spPr>
      </p:pic>
      <p:pic>
        <p:nvPicPr>
          <p:cNvPr id="90" name="Picture 89" descr="A picture containing toy, doll&#10;&#10;Description automatically generated">
            <a:extLst>
              <a:ext uri="{FF2B5EF4-FFF2-40B4-BE49-F238E27FC236}">
                <a16:creationId xmlns:a16="http://schemas.microsoft.com/office/drawing/2014/main" id="{F68E94B3-DDFB-CB39-5F90-B08AB95CA35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878" t="29743" b="29576"/>
          <a:stretch/>
        </p:blipFill>
        <p:spPr>
          <a:xfrm>
            <a:off x="10157059" y="1069721"/>
            <a:ext cx="1719593" cy="1133229"/>
          </a:xfrm>
          <a:prstGeom prst="rect">
            <a:avLst/>
          </a:prstGeom>
        </p:spPr>
      </p:pic>
      <p:pic>
        <p:nvPicPr>
          <p:cNvPr id="92" name="Picture 91" descr="Logo&#10;&#10;Description automatically generated">
            <a:extLst>
              <a:ext uri="{FF2B5EF4-FFF2-40B4-BE49-F238E27FC236}">
                <a16:creationId xmlns:a16="http://schemas.microsoft.com/office/drawing/2014/main" id="{0F08F1D1-9209-F999-92BC-07F785F48CC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833307" y="4690013"/>
            <a:ext cx="1012406" cy="1110120"/>
          </a:xfrm>
          <a:prstGeom prst="rect">
            <a:avLst/>
          </a:prstGeom>
        </p:spPr>
      </p:pic>
      <p:sp>
        <p:nvSpPr>
          <p:cNvPr id="93" name="Speech Bubble: Rectangle with Corners Rounded 92">
            <a:extLst>
              <a:ext uri="{FF2B5EF4-FFF2-40B4-BE49-F238E27FC236}">
                <a16:creationId xmlns:a16="http://schemas.microsoft.com/office/drawing/2014/main" id="{F891AD1C-A73F-B463-7F13-EAE3A737B924}"/>
              </a:ext>
            </a:extLst>
          </p:cNvPr>
          <p:cNvSpPr/>
          <p:nvPr/>
        </p:nvSpPr>
        <p:spPr>
          <a:xfrm>
            <a:off x="7552618" y="213557"/>
            <a:ext cx="2055601" cy="449464"/>
          </a:xfrm>
          <a:prstGeom prst="wedgeRoundRectCallout">
            <a:avLst>
              <a:gd name="adj1" fmla="val -19357"/>
              <a:gd name="adj2" fmla="val -37442"/>
              <a:gd name="adj3" fmla="val 16667"/>
            </a:avLst>
          </a:prstGeom>
          <a:solidFill>
            <a:srgbClr val="0055A5"/>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srgbClr val="FFFFFF"/>
                </a:solidFill>
                <a:effectLst/>
                <a:uLnTx/>
                <a:uFillTx/>
                <a:latin typeface="Century Gothic"/>
                <a:ea typeface="+mn-ea"/>
                <a:cs typeface="+mn-cs"/>
              </a:rPr>
              <a:t>foncé</a:t>
            </a:r>
            <a:r>
              <a:rPr kumimoji="0" lang="en-GB" sz="2000" i="0" u="none" strike="noStrike" kern="1200" cap="none" spc="0" normalizeH="0" baseline="0" dirty="0">
                <a:ln>
                  <a:noFill/>
                </a:ln>
                <a:solidFill>
                  <a:srgbClr val="FFFFFF"/>
                </a:solidFill>
                <a:effectLst/>
                <a:uLnTx/>
                <a:uFillTx/>
                <a:latin typeface="Century Gothic"/>
                <a:ea typeface="+mn-ea"/>
                <a:cs typeface="+mn-cs"/>
              </a:rPr>
              <a:t> = dark </a:t>
            </a:r>
            <a:endParaRPr kumimoji="0" lang="en-GB" sz="2000" b="0" i="0" u="none" strike="noStrike" kern="1200" cap="none" spc="0" normalizeH="0" baseline="0" dirty="0">
              <a:ln>
                <a:noFill/>
              </a:ln>
              <a:solidFill>
                <a:srgbClr val="FF0000"/>
              </a:solidFill>
              <a:effectLst/>
              <a:uLnTx/>
              <a:uFillTx/>
              <a:latin typeface="Century Gothic"/>
              <a:ea typeface="+mn-ea"/>
              <a:cs typeface="+mn-cs"/>
            </a:endParaRPr>
          </a:p>
        </p:txBody>
      </p:sp>
      <p:sp>
        <p:nvSpPr>
          <p:cNvPr id="94" name="Arrow: Right 93">
            <a:extLst>
              <a:ext uri="{FF2B5EF4-FFF2-40B4-BE49-F238E27FC236}">
                <a16:creationId xmlns:a16="http://schemas.microsoft.com/office/drawing/2014/main" id="{E1E7D047-0FF2-DBF2-1207-8B6DE77E44F3}"/>
              </a:ext>
            </a:extLst>
          </p:cNvPr>
          <p:cNvSpPr/>
          <p:nvPr/>
        </p:nvSpPr>
        <p:spPr>
          <a:xfrm rot="1634509">
            <a:off x="9649333" y="3193902"/>
            <a:ext cx="735044" cy="240097"/>
          </a:xfrm>
          <a:prstGeom prst="rightArrow">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DE157CEB-3FAB-7C61-7657-E1D750BF5B00}"/>
              </a:ext>
            </a:extLst>
          </p:cNvPr>
          <p:cNvSpPr txBox="1"/>
          <p:nvPr/>
        </p:nvSpPr>
        <p:spPr>
          <a:xfrm>
            <a:off x="925420" y="1527569"/>
            <a:ext cx="2931472" cy="584775"/>
          </a:xfrm>
          <a:prstGeom prst="rect">
            <a:avLst/>
          </a:prstGeom>
          <a:solidFill>
            <a:schemeClr val="bg2"/>
          </a:solidFill>
        </p:spPr>
        <p:txBody>
          <a:bodyPr wrap="square" rtlCol="0">
            <a:spAutoFit/>
          </a:bodyPr>
          <a:lstStyle/>
          <a:p>
            <a:pPr algn="ctr"/>
            <a:r>
              <a:rPr lang="en-GB" sz="3200" dirty="0">
                <a:solidFill>
                  <a:srgbClr val="0055A5"/>
                </a:solidFill>
              </a:rPr>
              <a:t>____________</a:t>
            </a:r>
          </a:p>
        </p:txBody>
      </p:sp>
      <p:sp>
        <p:nvSpPr>
          <p:cNvPr id="7" name="TextBox 6">
            <a:extLst>
              <a:ext uri="{FF2B5EF4-FFF2-40B4-BE49-F238E27FC236}">
                <a16:creationId xmlns:a16="http://schemas.microsoft.com/office/drawing/2014/main" id="{631913EC-3879-04F1-55D3-128E2AD19142}"/>
              </a:ext>
            </a:extLst>
          </p:cNvPr>
          <p:cNvSpPr txBox="1"/>
          <p:nvPr/>
        </p:nvSpPr>
        <p:spPr>
          <a:xfrm>
            <a:off x="840049" y="3274556"/>
            <a:ext cx="2317909" cy="584775"/>
          </a:xfrm>
          <a:prstGeom prst="rect">
            <a:avLst/>
          </a:prstGeom>
          <a:solidFill>
            <a:schemeClr val="bg2"/>
          </a:solidFill>
        </p:spPr>
        <p:txBody>
          <a:bodyPr wrap="square" rtlCol="0">
            <a:spAutoFit/>
          </a:bodyPr>
          <a:lstStyle/>
          <a:p>
            <a:pPr algn="ctr"/>
            <a:r>
              <a:rPr lang="en-GB" sz="3200" dirty="0">
                <a:solidFill>
                  <a:srgbClr val="0055A5"/>
                </a:solidFill>
              </a:rPr>
              <a:t>_________</a:t>
            </a:r>
          </a:p>
        </p:txBody>
      </p:sp>
      <p:sp>
        <p:nvSpPr>
          <p:cNvPr id="8" name="TextBox 7">
            <a:extLst>
              <a:ext uri="{FF2B5EF4-FFF2-40B4-BE49-F238E27FC236}">
                <a16:creationId xmlns:a16="http://schemas.microsoft.com/office/drawing/2014/main" id="{99D9E63F-9ECC-765C-F9CE-094B4E32A3BC}"/>
              </a:ext>
            </a:extLst>
          </p:cNvPr>
          <p:cNvSpPr txBox="1"/>
          <p:nvPr/>
        </p:nvSpPr>
        <p:spPr>
          <a:xfrm>
            <a:off x="770944" y="5586015"/>
            <a:ext cx="3085948" cy="584775"/>
          </a:xfrm>
          <a:prstGeom prst="rect">
            <a:avLst/>
          </a:prstGeom>
          <a:solidFill>
            <a:schemeClr val="bg2"/>
          </a:solidFill>
        </p:spPr>
        <p:txBody>
          <a:bodyPr wrap="square" rtlCol="0">
            <a:spAutoFit/>
          </a:bodyPr>
          <a:lstStyle/>
          <a:p>
            <a:pPr algn="ctr"/>
            <a:r>
              <a:rPr lang="en-GB" sz="3200" dirty="0">
                <a:solidFill>
                  <a:srgbClr val="0055A5"/>
                </a:solidFill>
              </a:rPr>
              <a:t>_____________</a:t>
            </a:r>
          </a:p>
        </p:txBody>
      </p:sp>
      <p:sp>
        <p:nvSpPr>
          <p:cNvPr id="9" name="TextBox 8">
            <a:extLst>
              <a:ext uri="{FF2B5EF4-FFF2-40B4-BE49-F238E27FC236}">
                <a16:creationId xmlns:a16="http://schemas.microsoft.com/office/drawing/2014/main" id="{7FE2FDBF-EECC-DA07-FC04-F1B9DBFADBE6}"/>
              </a:ext>
            </a:extLst>
          </p:cNvPr>
          <p:cNvSpPr txBox="1"/>
          <p:nvPr/>
        </p:nvSpPr>
        <p:spPr>
          <a:xfrm>
            <a:off x="6959145" y="1493815"/>
            <a:ext cx="2578149" cy="584775"/>
          </a:xfrm>
          <a:prstGeom prst="rect">
            <a:avLst/>
          </a:prstGeom>
          <a:solidFill>
            <a:schemeClr val="bg2"/>
          </a:solidFill>
        </p:spPr>
        <p:txBody>
          <a:bodyPr wrap="square" rtlCol="0">
            <a:spAutoFit/>
          </a:bodyPr>
          <a:lstStyle/>
          <a:p>
            <a:pPr algn="ctr"/>
            <a:r>
              <a:rPr lang="en-GB" sz="3200" dirty="0">
                <a:solidFill>
                  <a:srgbClr val="0055A5"/>
                </a:solidFill>
              </a:rPr>
              <a:t>___________</a:t>
            </a:r>
          </a:p>
        </p:txBody>
      </p:sp>
      <p:sp>
        <p:nvSpPr>
          <p:cNvPr id="11" name="TextBox 10">
            <a:extLst>
              <a:ext uri="{FF2B5EF4-FFF2-40B4-BE49-F238E27FC236}">
                <a16:creationId xmlns:a16="http://schemas.microsoft.com/office/drawing/2014/main" id="{1652897D-6988-74DA-DF8A-C9B6C8869300}"/>
              </a:ext>
            </a:extLst>
          </p:cNvPr>
          <p:cNvSpPr txBox="1"/>
          <p:nvPr/>
        </p:nvSpPr>
        <p:spPr>
          <a:xfrm>
            <a:off x="6908117" y="3285568"/>
            <a:ext cx="1804619" cy="584775"/>
          </a:xfrm>
          <a:prstGeom prst="rect">
            <a:avLst/>
          </a:prstGeom>
          <a:solidFill>
            <a:schemeClr val="bg2"/>
          </a:solidFill>
        </p:spPr>
        <p:txBody>
          <a:bodyPr wrap="square" rtlCol="0">
            <a:spAutoFit/>
          </a:bodyPr>
          <a:lstStyle/>
          <a:p>
            <a:pPr algn="ctr"/>
            <a:r>
              <a:rPr lang="en-GB" sz="3200" dirty="0">
                <a:solidFill>
                  <a:srgbClr val="0055A5"/>
                </a:solidFill>
              </a:rPr>
              <a:t>_______</a:t>
            </a:r>
          </a:p>
        </p:txBody>
      </p:sp>
      <p:sp>
        <p:nvSpPr>
          <p:cNvPr id="18" name="TextBox 17">
            <a:extLst>
              <a:ext uri="{FF2B5EF4-FFF2-40B4-BE49-F238E27FC236}">
                <a16:creationId xmlns:a16="http://schemas.microsoft.com/office/drawing/2014/main" id="{3655C361-7072-A6F3-2714-492C47831039}"/>
              </a:ext>
            </a:extLst>
          </p:cNvPr>
          <p:cNvSpPr txBox="1"/>
          <p:nvPr/>
        </p:nvSpPr>
        <p:spPr>
          <a:xfrm>
            <a:off x="7030715" y="5202967"/>
            <a:ext cx="2003702" cy="584775"/>
          </a:xfrm>
          <a:prstGeom prst="rect">
            <a:avLst/>
          </a:prstGeom>
          <a:solidFill>
            <a:schemeClr val="bg2"/>
          </a:solidFill>
        </p:spPr>
        <p:txBody>
          <a:bodyPr wrap="square" rtlCol="0">
            <a:spAutoFit/>
          </a:bodyPr>
          <a:lstStyle/>
          <a:p>
            <a:pPr algn="ctr"/>
            <a:r>
              <a:rPr lang="en-GB" sz="3200" dirty="0">
                <a:solidFill>
                  <a:srgbClr val="0055A5"/>
                </a:solidFill>
              </a:rPr>
              <a:t>________</a:t>
            </a:r>
          </a:p>
        </p:txBody>
      </p:sp>
    </p:spTree>
    <p:extLst>
      <p:ext uri="{BB962C8B-B14F-4D97-AF65-F5344CB8AC3E}">
        <p14:creationId xmlns:p14="http://schemas.microsoft.com/office/powerpoint/2010/main" val="3523456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animBg="1"/>
      <p:bldP spid="11" grpId="0" animBg="1"/>
      <p:bldP spid="1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667F8F-E87F-5201-CAA9-4411B0605F22}"/>
              </a:ext>
            </a:extLst>
          </p:cNvPr>
          <p:cNvSpPr>
            <a:spLocks noGrp="1"/>
          </p:cNvSpPr>
          <p:nvPr>
            <p:ph type="title"/>
          </p:nvPr>
        </p:nvSpPr>
        <p:spPr>
          <a:xfrm>
            <a:off x="-1" y="213557"/>
            <a:ext cx="6520721" cy="647577"/>
          </a:xfrm>
        </p:spPr>
        <p:txBody>
          <a:bodyPr>
            <a:normAutofit/>
          </a:bodyPr>
          <a:lstStyle/>
          <a:p>
            <a:r>
              <a:rPr lang="en-GB" dirty="0"/>
              <a:t>Vocabulaire</a:t>
            </a:r>
            <a:endParaRPr lang="fr-FR" dirty="0"/>
          </a:p>
        </p:txBody>
      </p:sp>
      <p:sp>
        <p:nvSpPr>
          <p:cNvPr id="6" name="Rounded Rectangle 46">
            <a:extLst>
              <a:ext uri="{FF2B5EF4-FFF2-40B4-BE49-F238E27FC236}">
                <a16:creationId xmlns:a16="http://schemas.microsoft.com/office/drawing/2014/main" id="{967130CB-9A89-FA57-9935-99361F961F82}"/>
              </a:ext>
            </a:extLst>
          </p:cNvPr>
          <p:cNvSpPr/>
          <p:nvPr/>
        </p:nvSpPr>
        <p:spPr>
          <a:xfrm>
            <a:off x="9888252" y="251614"/>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vocabulaire</a:t>
            </a:r>
          </a:p>
        </p:txBody>
      </p:sp>
      <p:sp>
        <p:nvSpPr>
          <p:cNvPr id="5" name="TextBox 4">
            <a:extLst>
              <a:ext uri="{FF2B5EF4-FFF2-40B4-BE49-F238E27FC236}">
                <a16:creationId xmlns:a16="http://schemas.microsoft.com/office/drawing/2014/main" id="{DA519987-134E-4EEB-81E2-96474E050490}"/>
              </a:ext>
            </a:extLst>
          </p:cNvPr>
          <p:cNvSpPr txBox="1"/>
          <p:nvPr/>
        </p:nvSpPr>
        <p:spPr>
          <a:xfrm>
            <a:off x="417001" y="986212"/>
            <a:ext cx="4415098" cy="461665"/>
          </a:xfrm>
          <a:prstGeom prst="rect">
            <a:avLst/>
          </a:prstGeom>
          <a:noFill/>
        </p:spPr>
        <p:txBody>
          <a:bodyPr wrap="square" rtlCol="0">
            <a:spAutoFit/>
          </a:bodyPr>
          <a:lstStyle/>
          <a:p>
            <a:r>
              <a:rPr lang="fr-FR" sz="2400" dirty="0">
                <a:solidFill>
                  <a:srgbClr val="0055A5"/>
                </a:solidFill>
              </a:rPr>
              <a:t>13. Au collège on fait une …</a:t>
            </a:r>
          </a:p>
        </p:txBody>
      </p:sp>
      <p:sp>
        <p:nvSpPr>
          <p:cNvPr id="10" name="TextBox 9">
            <a:extLst>
              <a:ext uri="{FF2B5EF4-FFF2-40B4-BE49-F238E27FC236}">
                <a16:creationId xmlns:a16="http://schemas.microsoft.com/office/drawing/2014/main" id="{E6E8B392-D805-0373-DD41-51E2582F9DB6}"/>
              </a:ext>
            </a:extLst>
          </p:cNvPr>
          <p:cNvSpPr txBox="1"/>
          <p:nvPr/>
        </p:nvSpPr>
        <p:spPr>
          <a:xfrm>
            <a:off x="260949" y="1294691"/>
            <a:ext cx="2609029" cy="769441"/>
          </a:xfrm>
          <a:prstGeom prst="rect">
            <a:avLst/>
          </a:prstGeom>
          <a:noFill/>
        </p:spPr>
        <p:txBody>
          <a:bodyPr wrap="square" rtlCol="0">
            <a:spAutoFit/>
          </a:bodyPr>
          <a:lstStyle/>
          <a:p>
            <a:pPr algn="ctr"/>
            <a:r>
              <a:rPr lang="en-GB" sz="4400" dirty="0">
                <a:solidFill>
                  <a:srgbClr val="0055A5"/>
                </a:solidFill>
              </a:rPr>
              <a:t>l e ç o n</a:t>
            </a:r>
          </a:p>
        </p:txBody>
      </p:sp>
      <p:sp>
        <p:nvSpPr>
          <p:cNvPr id="19" name="TextBox 18">
            <a:extLst>
              <a:ext uri="{FF2B5EF4-FFF2-40B4-BE49-F238E27FC236}">
                <a16:creationId xmlns:a16="http://schemas.microsoft.com/office/drawing/2014/main" id="{CAA936FB-97AB-0C4E-899D-1C8553E50388}"/>
              </a:ext>
            </a:extLst>
          </p:cNvPr>
          <p:cNvSpPr txBox="1"/>
          <p:nvPr/>
        </p:nvSpPr>
        <p:spPr>
          <a:xfrm>
            <a:off x="6418694" y="1501900"/>
            <a:ext cx="3228592" cy="769441"/>
          </a:xfrm>
          <a:prstGeom prst="rect">
            <a:avLst/>
          </a:prstGeom>
          <a:noFill/>
        </p:spPr>
        <p:txBody>
          <a:bodyPr wrap="square" rtlCol="0">
            <a:spAutoFit/>
          </a:bodyPr>
          <a:lstStyle/>
          <a:p>
            <a:pPr algn="ctr"/>
            <a:r>
              <a:rPr lang="en-GB" sz="4400" dirty="0">
                <a:solidFill>
                  <a:srgbClr val="0055A5"/>
                </a:solidFill>
              </a:rPr>
              <a:t>t e r </a:t>
            </a:r>
            <a:r>
              <a:rPr lang="en-GB" sz="4400" dirty="0" err="1">
                <a:solidFill>
                  <a:srgbClr val="0055A5"/>
                </a:solidFill>
              </a:rPr>
              <a:t>r</a:t>
            </a:r>
            <a:r>
              <a:rPr lang="en-GB" sz="4400" dirty="0">
                <a:solidFill>
                  <a:srgbClr val="0055A5"/>
                </a:solidFill>
              </a:rPr>
              <a:t> i b l e</a:t>
            </a:r>
          </a:p>
        </p:txBody>
      </p:sp>
      <p:sp>
        <p:nvSpPr>
          <p:cNvPr id="20" name="TextBox 19">
            <a:extLst>
              <a:ext uri="{FF2B5EF4-FFF2-40B4-BE49-F238E27FC236}">
                <a16:creationId xmlns:a16="http://schemas.microsoft.com/office/drawing/2014/main" id="{A4254792-0EDC-0D88-F014-82911570BA20}"/>
              </a:ext>
            </a:extLst>
          </p:cNvPr>
          <p:cNvSpPr txBox="1"/>
          <p:nvPr/>
        </p:nvSpPr>
        <p:spPr>
          <a:xfrm>
            <a:off x="6432512" y="1001159"/>
            <a:ext cx="4839853" cy="461665"/>
          </a:xfrm>
          <a:prstGeom prst="rect">
            <a:avLst/>
          </a:prstGeom>
          <a:noFill/>
        </p:spPr>
        <p:txBody>
          <a:bodyPr wrap="square" rtlCol="0">
            <a:spAutoFit/>
          </a:bodyPr>
          <a:lstStyle/>
          <a:p>
            <a:r>
              <a:rPr lang="fr-FR" sz="2400" dirty="0">
                <a:solidFill>
                  <a:srgbClr val="0055A5"/>
                </a:solidFill>
              </a:rPr>
              <a:t>14. Sans la paix le monde est …</a:t>
            </a:r>
          </a:p>
        </p:txBody>
      </p:sp>
      <p:sp>
        <p:nvSpPr>
          <p:cNvPr id="29" name="TextBox 28">
            <a:extLst>
              <a:ext uri="{FF2B5EF4-FFF2-40B4-BE49-F238E27FC236}">
                <a16:creationId xmlns:a16="http://schemas.microsoft.com/office/drawing/2014/main" id="{29B2F8BC-D77F-E5ED-499A-7EF0AC07E505}"/>
              </a:ext>
            </a:extLst>
          </p:cNvPr>
          <p:cNvSpPr txBox="1"/>
          <p:nvPr/>
        </p:nvSpPr>
        <p:spPr>
          <a:xfrm>
            <a:off x="380542" y="2725226"/>
            <a:ext cx="4451557" cy="830997"/>
          </a:xfrm>
          <a:prstGeom prst="rect">
            <a:avLst/>
          </a:prstGeom>
          <a:noFill/>
        </p:spPr>
        <p:txBody>
          <a:bodyPr wrap="square" rtlCol="0">
            <a:spAutoFit/>
          </a:bodyPr>
          <a:lstStyle/>
          <a:p>
            <a:r>
              <a:rPr lang="fr-FR" sz="2400" dirty="0">
                <a:solidFill>
                  <a:srgbClr val="0055A5"/>
                </a:solidFill>
              </a:rPr>
              <a:t>15. Dans les banlieues de la Métropole, il y a des …</a:t>
            </a:r>
          </a:p>
        </p:txBody>
      </p:sp>
      <p:sp>
        <p:nvSpPr>
          <p:cNvPr id="31" name="TextBox 30">
            <a:extLst>
              <a:ext uri="{FF2B5EF4-FFF2-40B4-BE49-F238E27FC236}">
                <a16:creationId xmlns:a16="http://schemas.microsoft.com/office/drawing/2014/main" id="{0DEECAF7-CCD5-EBEB-E668-D0050B6A9FCE}"/>
              </a:ext>
            </a:extLst>
          </p:cNvPr>
          <p:cNvSpPr txBox="1"/>
          <p:nvPr/>
        </p:nvSpPr>
        <p:spPr>
          <a:xfrm>
            <a:off x="387477" y="3371701"/>
            <a:ext cx="3426528" cy="769441"/>
          </a:xfrm>
          <a:prstGeom prst="rect">
            <a:avLst/>
          </a:prstGeom>
          <a:noFill/>
        </p:spPr>
        <p:txBody>
          <a:bodyPr wrap="square" rtlCol="0">
            <a:spAutoFit/>
          </a:bodyPr>
          <a:lstStyle/>
          <a:p>
            <a:pPr algn="ctr"/>
            <a:r>
              <a:rPr lang="en-GB" sz="4400" dirty="0">
                <a:solidFill>
                  <a:srgbClr val="0055A5"/>
                </a:solidFill>
              </a:rPr>
              <a:t>d i z a i n e s</a:t>
            </a:r>
          </a:p>
        </p:txBody>
      </p:sp>
      <p:sp>
        <p:nvSpPr>
          <p:cNvPr id="40" name="TextBox 39">
            <a:extLst>
              <a:ext uri="{FF2B5EF4-FFF2-40B4-BE49-F238E27FC236}">
                <a16:creationId xmlns:a16="http://schemas.microsoft.com/office/drawing/2014/main" id="{F52DA71E-C7C8-6CC1-02A8-15B50D767B9B}"/>
              </a:ext>
            </a:extLst>
          </p:cNvPr>
          <p:cNvSpPr txBox="1"/>
          <p:nvPr/>
        </p:nvSpPr>
        <p:spPr>
          <a:xfrm>
            <a:off x="6391763" y="2777791"/>
            <a:ext cx="3876549" cy="461665"/>
          </a:xfrm>
          <a:prstGeom prst="rect">
            <a:avLst/>
          </a:prstGeom>
          <a:noFill/>
        </p:spPr>
        <p:txBody>
          <a:bodyPr wrap="square" rtlCol="0">
            <a:spAutoFit/>
          </a:bodyPr>
          <a:lstStyle/>
          <a:p>
            <a:r>
              <a:rPr lang="fr-FR" sz="2400" dirty="0">
                <a:solidFill>
                  <a:srgbClr val="0055A5"/>
                </a:solidFill>
              </a:rPr>
              <a:t>16. Amir a parfois le …</a:t>
            </a:r>
          </a:p>
        </p:txBody>
      </p:sp>
      <p:sp>
        <p:nvSpPr>
          <p:cNvPr id="48" name="TextBox 47">
            <a:extLst>
              <a:ext uri="{FF2B5EF4-FFF2-40B4-BE49-F238E27FC236}">
                <a16:creationId xmlns:a16="http://schemas.microsoft.com/office/drawing/2014/main" id="{63F9E357-C792-443D-E623-F8394B71D6BF}"/>
              </a:ext>
            </a:extLst>
          </p:cNvPr>
          <p:cNvSpPr txBox="1"/>
          <p:nvPr/>
        </p:nvSpPr>
        <p:spPr>
          <a:xfrm>
            <a:off x="388613" y="4651858"/>
            <a:ext cx="4661369" cy="830997"/>
          </a:xfrm>
          <a:prstGeom prst="rect">
            <a:avLst/>
          </a:prstGeom>
          <a:noFill/>
        </p:spPr>
        <p:txBody>
          <a:bodyPr wrap="square" rtlCol="0">
            <a:spAutoFit/>
          </a:bodyPr>
          <a:lstStyle/>
          <a:p>
            <a:r>
              <a:rPr lang="fr-FR" sz="2400" dirty="0">
                <a:solidFill>
                  <a:srgbClr val="0055A5"/>
                </a:solidFill>
              </a:rPr>
              <a:t>17. Amir veut grandir dans un monde où le racisme va …</a:t>
            </a:r>
          </a:p>
        </p:txBody>
      </p:sp>
      <p:sp>
        <p:nvSpPr>
          <p:cNvPr id="50" name="TextBox 49">
            <a:extLst>
              <a:ext uri="{FF2B5EF4-FFF2-40B4-BE49-F238E27FC236}">
                <a16:creationId xmlns:a16="http://schemas.microsoft.com/office/drawing/2014/main" id="{42DEF2BD-3F63-2F07-974A-7E30C1277A81}"/>
              </a:ext>
            </a:extLst>
          </p:cNvPr>
          <p:cNvSpPr txBox="1"/>
          <p:nvPr/>
        </p:nvSpPr>
        <p:spPr>
          <a:xfrm>
            <a:off x="47939" y="5434776"/>
            <a:ext cx="4292843" cy="769441"/>
          </a:xfrm>
          <a:prstGeom prst="rect">
            <a:avLst/>
          </a:prstGeom>
          <a:noFill/>
        </p:spPr>
        <p:txBody>
          <a:bodyPr wrap="square" rtlCol="0">
            <a:spAutoFit/>
          </a:bodyPr>
          <a:lstStyle/>
          <a:p>
            <a:pPr algn="ctr"/>
            <a:r>
              <a:rPr lang="en-GB" sz="4400" dirty="0">
                <a:solidFill>
                  <a:srgbClr val="0055A5"/>
                </a:solidFill>
              </a:rPr>
              <a:t>d i m i n u e r</a:t>
            </a:r>
          </a:p>
        </p:txBody>
      </p:sp>
      <p:sp>
        <p:nvSpPr>
          <p:cNvPr id="72" name="Rectangle: Rounded Corners 71">
            <a:extLst>
              <a:ext uri="{FF2B5EF4-FFF2-40B4-BE49-F238E27FC236}">
                <a16:creationId xmlns:a16="http://schemas.microsoft.com/office/drawing/2014/main" id="{97D2FA57-9A02-F21F-34FA-1956067C3667}"/>
              </a:ext>
            </a:extLst>
          </p:cNvPr>
          <p:cNvSpPr/>
          <p:nvPr/>
        </p:nvSpPr>
        <p:spPr>
          <a:xfrm>
            <a:off x="276006" y="868034"/>
            <a:ext cx="5629867" cy="1728273"/>
          </a:xfrm>
          <a:prstGeom prst="round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Rounded Corners 72">
            <a:extLst>
              <a:ext uri="{FF2B5EF4-FFF2-40B4-BE49-F238E27FC236}">
                <a16:creationId xmlns:a16="http://schemas.microsoft.com/office/drawing/2014/main" id="{60E0899E-B01F-1AEB-DC4B-0E8EC25C8E2B}"/>
              </a:ext>
            </a:extLst>
          </p:cNvPr>
          <p:cNvSpPr/>
          <p:nvPr/>
        </p:nvSpPr>
        <p:spPr>
          <a:xfrm>
            <a:off x="6238938" y="868034"/>
            <a:ext cx="5629867" cy="1728273"/>
          </a:xfrm>
          <a:prstGeom prst="round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Rounded Corners 73">
            <a:extLst>
              <a:ext uri="{FF2B5EF4-FFF2-40B4-BE49-F238E27FC236}">
                <a16:creationId xmlns:a16="http://schemas.microsoft.com/office/drawing/2014/main" id="{5D28A7AF-85F4-1C8D-52F0-2210DD74BA3A}"/>
              </a:ext>
            </a:extLst>
          </p:cNvPr>
          <p:cNvSpPr/>
          <p:nvPr/>
        </p:nvSpPr>
        <p:spPr>
          <a:xfrm>
            <a:off x="276006" y="2714642"/>
            <a:ext cx="5629867" cy="1728273"/>
          </a:xfrm>
          <a:prstGeom prst="round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Rounded Corners 74">
            <a:extLst>
              <a:ext uri="{FF2B5EF4-FFF2-40B4-BE49-F238E27FC236}">
                <a16:creationId xmlns:a16="http://schemas.microsoft.com/office/drawing/2014/main" id="{4F3C4F35-4864-F459-DF9D-6349F6AEAD45}"/>
              </a:ext>
            </a:extLst>
          </p:cNvPr>
          <p:cNvSpPr/>
          <p:nvPr/>
        </p:nvSpPr>
        <p:spPr>
          <a:xfrm>
            <a:off x="6238938" y="2714642"/>
            <a:ext cx="5629867" cy="1728273"/>
          </a:xfrm>
          <a:prstGeom prst="round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Rectangle: Rounded Corners 75">
            <a:extLst>
              <a:ext uri="{FF2B5EF4-FFF2-40B4-BE49-F238E27FC236}">
                <a16:creationId xmlns:a16="http://schemas.microsoft.com/office/drawing/2014/main" id="{5C9B2534-3865-7A40-2A5E-272B89041210}"/>
              </a:ext>
            </a:extLst>
          </p:cNvPr>
          <p:cNvSpPr/>
          <p:nvPr/>
        </p:nvSpPr>
        <p:spPr>
          <a:xfrm>
            <a:off x="276006" y="4575670"/>
            <a:ext cx="5629867" cy="1728273"/>
          </a:xfrm>
          <a:prstGeom prst="round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TextBox 81">
            <a:extLst>
              <a:ext uri="{FF2B5EF4-FFF2-40B4-BE49-F238E27FC236}">
                <a16:creationId xmlns:a16="http://schemas.microsoft.com/office/drawing/2014/main" id="{BDB20786-8D92-7EA0-B1DD-F989C87BFBDF}"/>
              </a:ext>
            </a:extLst>
          </p:cNvPr>
          <p:cNvSpPr txBox="1"/>
          <p:nvPr/>
        </p:nvSpPr>
        <p:spPr>
          <a:xfrm>
            <a:off x="451681" y="3961813"/>
            <a:ext cx="5334076" cy="461665"/>
          </a:xfrm>
          <a:prstGeom prst="rect">
            <a:avLst/>
          </a:prstGeom>
          <a:noFill/>
        </p:spPr>
        <p:txBody>
          <a:bodyPr wrap="square" rtlCol="0">
            <a:spAutoFit/>
          </a:bodyPr>
          <a:lstStyle/>
          <a:p>
            <a:r>
              <a:rPr lang="fr-FR" sz="2400" dirty="0">
                <a:solidFill>
                  <a:srgbClr val="0055A5"/>
                </a:solidFill>
              </a:rPr>
              <a:t>de familles qui viennent d’Afrique.</a:t>
            </a:r>
          </a:p>
        </p:txBody>
      </p:sp>
      <p:sp>
        <p:nvSpPr>
          <p:cNvPr id="83" name="TextBox 82">
            <a:extLst>
              <a:ext uri="{FF2B5EF4-FFF2-40B4-BE49-F238E27FC236}">
                <a16:creationId xmlns:a16="http://schemas.microsoft.com/office/drawing/2014/main" id="{64895D63-FE43-9BB0-E27F-739999E3B36E}"/>
              </a:ext>
            </a:extLst>
          </p:cNvPr>
          <p:cNvSpPr txBox="1"/>
          <p:nvPr/>
        </p:nvSpPr>
        <p:spPr>
          <a:xfrm>
            <a:off x="388613" y="1978786"/>
            <a:ext cx="4892335" cy="461665"/>
          </a:xfrm>
          <a:prstGeom prst="rect">
            <a:avLst/>
          </a:prstGeom>
          <a:noFill/>
        </p:spPr>
        <p:txBody>
          <a:bodyPr wrap="square" rtlCol="0">
            <a:spAutoFit/>
          </a:bodyPr>
          <a:lstStyle/>
          <a:p>
            <a:r>
              <a:rPr lang="fr-FR" sz="2400" dirty="0">
                <a:solidFill>
                  <a:srgbClr val="0055A5"/>
                </a:solidFill>
              </a:rPr>
              <a:t>sur l’immigration en France.</a:t>
            </a:r>
          </a:p>
        </p:txBody>
      </p:sp>
      <p:sp>
        <p:nvSpPr>
          <p:cNvPr id="86" name="TextBox 85">
            <a:extLst>
              <a:ext uri="{FF2B5EF4-FFF2-40B4-BE49-F238E27FC236}">
                <a16:creationId xmlns:a16="http://schemas.microsoft.com/office/drawing/2014/main" id="{DDCFF5AA-7A64-5957-651A-BEC852D2BFCB}"/>
              </a:ext>
            </a:extLst>
          </p:cNvPr>
          <p:cNvSpPr txBox="1"/>
          <p:nvPr/>
        </p:nvSpPr>
        <p:spPr>
          <a:xfrm>
            <a:off x="6391763" y="3843868"/>
            <a:ext cx="5524231" cy="461665"/>
          </a:xfrm>
          <a:prstGeom prst="rect">
            <a:avLst/>
          </a:prstGeom>
          <a:noFill/>
        </p:spPr>
        <p:txBody>
          <a:bodyPr wrap="square" rtlCol="0">
            <a:spAutoFit/>
          </a:bodyPr>
          <a:lstStyle/>
          <a:p>
            <a:r>
              <a:rPr lang="fr-FR" sz="2400" dirty="0">
                <a:solidFill>
                  <a:srgbClr val="0055A5"/>
                </a:solidFill>
              </a:rPr>
              <a:t>d’être différent au collège.</a:t>
            </a:r>
          </a:p>
        </p:txBody>
      </p:sp>
      <p:sp>
        <p:nvSpPr>
          <p:cNvPr id="39" name="TextBox 38">
            <a:extLst>
              <a:ext uri="{FF2B5EF4-FFF2-40B4-BE49-F238E27FC236}">
                <a16:creationId xmlns:a16="http://schemas.microsoft.com/office/drawing/2014/main" id="{BBC9DFCB-FA7F-23D1-66B5-65E6321966E4}"/>
              </a:ext>
            </a:extLst>
          </p:cNvPr>
          <p:cNvSpPr txBox="1"/>
          <p:nvPr/>
        </p:nvSpPr>
        <p:spPr>
          <a:xfrm>
            <a:off x="6202236" y="3071767"/>
            <a:ext cx="4474910" cy="769441"/>
          </a:xfrm>
          <a:prstGeom prst="rect">
            <a:avLst/>
          </a:prstGeom>
          <a:noFill/>
        </p:spPr>
        <p:txBody>
          <a:bodyPr wrap="square" rtlCol="0">
            <a:spAutoFit/>
          </a:bodyPr>
          <a:lstStyle/>
          <a:p>
            <a:pPr algn="ctr"/>
            <a:r>
              <a:rPr lang="en-GB" sz="4400" dirty="0">
                <a:solidFill>
                  <a:srgbClr val="0055A5"/>
                </a:solidFill>
              </a:rPr>
              <a:t>s e n t i m e n t</a:t>
            </a:r>
          </a:p>
        </p:txBody>
      </p:sp>
      <p:pic>
        <p:nvPicPr>
          <p:cNvPr id="78" name="Picture 77" descr="A picture containing person, toy, doll, dark&#10;&#10;Description automatically generated">
            <a:extLst>
              <a:ext uri="{FF2B5EF4-FFF2-40B4-BE49-F238E27FC236}">
                <a16:creationId xmlns:a16="http://schemas.microsoft.com/office/drawing/2014/main" id="{4C7EF828-50A7-DAD7-20F0-B4D4EDB982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1704" y="4400412"/>
            <a:ext cx="1978069" cy="1978069"/>
          </a:xfrm>
          <a:prstGeom prst="rect">
            <a:avLst/>
          </a:prstGeom>
        </p:spPr>
      </p:pic>
      <p:pic>
        <p:nvPicPr>
          <p:cNvPr id="80" name="Picture 79" descr="A person wearing a garment&#10;&#10;Description automatically generated with low confidence">
            <a:extLst>
              <a:ext uri="{FF2B5EF4-FFF2-40B4-BE49-F238E27FC236}">
                <a16:creationId xmlns:a16="http://schemas.microsoft.com/office/drawing/2014/main" id="{DD4B9361-95C9-8EAC-1D93-F5EA071C620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564" t="8103" b="32033"/>
          <a:stretch/>
        </p:blipFill>
        <p:spPr>
          <a:xfrm>
            <a:off x="7086145" y="4460031"/>
            <a:ext cx="1716830" cy="1918450"/>
          </a:xfrm>
          <a:prstGeom prst="rect">
            <a:avLst/>
          </a:prstGeom>
        </p:spPr>
      </p:pic>
      <p:pic>
        <p:nvPicPr>
          <p:cNvPr id="81" name="Picture 80">
            <a:extLst>
              <a:ext uri="{FF2B5EF4-FFF2-40B4-BE49-F238E27FC236}">
                <a16:creationId xmlns:a16="http://schemas.microsoft.com/office/drawing/2014/main" id="{80CB4A8F-8601-045C-DE1F-EB8F75A558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42492" y="4442915"/>
            <a:ext cx="1932690" cy="1932690"/>
          </a:xfrm>
          <a:prstGeom prst="rect">
            <a:avLst/>
          </a:prstGeom>
        </p:spPr>
      </p:pic>
      <p:pic>
        <p:nvPicPr>
          <p:cNvPr id="91" name="Picture 90" descr="A picture containing diagram&#10;&#10;Description automatically generated">
            <a:extLst>
              <a:ext uri="{FF2B5EF4-FFF2-40B4-BE49-F238E27FC236}">
                <a16:creationId xmlns:a16="http://schemas.microsoft.com/office/drawing/2014/main" id="{21D6726F-444F-0639-46E2-1EAB0D5A585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32099" y="987962"/>
            <a:ext cx="1052692" cy="761039"/>
          </a:xfrm>
          <a:prstGeom prst="rect">
            <a:avLst/>
          </a:prstGeom>
        </p:spPr>
      </p:pic>
      <p:pic>
        <p:nvPicPr>
          <p:cNvPr id="93" name="Picture 92" descr="A picture containing text, sign&#10;&#10;Description automatically generated">
            <a:extLst>
              <a:ext uri="{FF2B5EF4-FFF2-40B4-BE49-F238E27FC236}">
                <a16:creationId xmlns:a16="http://schemas.microsoft.com/office/drawing/2014/main" id="{33E639AE-B7D5-AE01-6FCD-3AF81C681E0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007480">
            <a:off x="5029032" y="2973646"/>
            <a:ext cx="641946" cy="873211"/>
          </a:xfrm>
          <a:prstGeom prst="rect">
            <a:avLst/>
          </a:prstGeom>
        </p:spPr>
      </p:pic>
      <p:pic>
        <p:nvPicPr>
          <p:cNvPr id="94" name="Picture 93" descr="Shape, arrow&#10;&#10;Description automatically generated">
            <a:extLst>
              <a:ext uri="{FF2B5EF4-FFF2-40B4-BE49-F238E27FC236}">
                <a16:creationId xmlns:a16="http://schemas.microsoft.com/office/drawing/2014/main" id="{744C0D57-230B-E2A5-2869-6F8A559CB53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458294">
            <a:off x="4694508" y="5122457"/>
            <a:ext cx="809708" cy="1039876"/>
          </a:xfrm>
          <a:prstGeom prst="rect">
            <a:avLst/>
          </a:prstGeom>
        </p:spPr>
      </p:pic>
      <p:pic>
        <p:nvPicPr>
          <p:cNvPr id="95" name="Picture 94" descr="Graphical user interface, application&#10;&#10;Description automatically generated">
            <a:extLst>
              <a:ext uri="{FF2B5EF4-FFF2-40B4-BE49-F238E27FC236}">
                <a16:creationId xmlns:a16="http://schemas.microsoft.com/office/drawing/2014/main" id="{15FD556C-F56A-C196-02F6-C48DD81B4B5C}"/>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6344" t="23232" r="31931"/>
          <a:stretch/>
        </p:blipFill>
        <p:spPr>
          <a:xfrm>
            <a:off x="10591303" y="2957266"/>
            <a:ext cx="1115479" cy="1205452"/>
          </a:xfrm>
          <a:prstGeom prst="rect">
            <a:avLst/>
          </a:prstGeom>
        </p:spPr>
      </p:pic>
      <p:pic>
        <p:nvPicPr>
          <p:cNvPr id="97" name="Picture 96" descr="Icon&#10;&#10;Description automatically generated">
            <a:extLst>
              <a:ext uri="{FF2B5EF4-FFF2-40B4-BE49-F238E27FC236}">
                <a16:creationId xmlns:a16="http://schemas.microsoft.com/office/drawing/2014/main" id="{AB4D742E-225D-824B-CEB0-4E5D6CA3CA4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620341" y="1444048"/>
            <a:ext cx="975378" cy="1078138"/>
          </a:xfrm>
          <a:prstGeom prst="rect">
            <a:avLst/>
          </a:prstGeom>
        </p:spPr>
      </p:pic>
      <p:sp>
        <p:nvSpPr>
          <p:cNvPr id="2" name="TextBox 1">
            <a:extLst>
              <a:ext uri="{FF2B5EF4-FFF2-40B4-BE49-F238E27FC236}">
                <a16:creationId xmlns:a16="http://schemas.microsoft.com/office/drawing/2014/main" id="{7DA61672-D6EA-F241-E299-E8AF52B8CF5B}"/>
              </a:ext>
            </a:extLst>
          </p:cNvPr>
          <p:cNvSpPr txBox="1"/>
          <p:nvPr/>
        </p:nvSpPr>
        <p:spPr>
          <a:xfrm>
            <a:off x="608301" y="1456613"/>
            <a:ext cx="2129883" cy="584775"/>
          </a:xfrm>
          <a:prstGeom prst="rect">
            <a:avLst/>
          </a:prstGeom>
          <a:solidFill>
            <a:schemeClr val="bg2"/>
          </a:solidFill>
        </p:spPr>
        <p:txBody>
          <a:bodyPr wrap="square" rtlCol="0">
            <a:spAutoFit/>
          </a:bodyPr>
          <a:lstStyle/>
          <a:p>
            <a:pPr algn="ctr"/>
            <a:r>
              <a:rPr lang="en-GB" sz="3200" dirty="0">
                <a:solidFill>
                  <a:srgbClr val="0055A5"/>
                </a:solidFill>
              </a:rPr>
              <a:t>________</a:t>
            </a:r>
          </a:p>
        </p:txBody>
      </p:sp>
      <p:sp>
        <p:nvSpPr>
          <p:cNvPr id="4" name="TextBox 3">
            <a:extLst>
              <a:ext uri="{FF2B5EF4-FFF2-40B4-BE49-F238E27FC236}">
                <a16:creationId xmlns:a16="http://schemas.microsoft.com/office/drawing/2014/main" id="{D80C4B15-F189-D6D9-B84C-49D3BE305D88}"/>
              </a:ext>
            </a:extLst>
          </p:cNvPr>
          <p:cNvSpPr txBox="1"/>
          <p:nvPr/>
        </p:nvSpPr>
        <p:spPr>
          <a:xfrm>
            <a:off x="884300" y="3494964"/>
            <a:ext cx="2929705" cy="584775"/>
          </a:xfrm>
          <a:prstGeom prst="rect">
            <a:avLst/>
          </a:prstGeom>
          <a:solidFill>
            <a:schemeClr val="bg2"/>
          </a:solidFill>
        </p:spPr>
        <p:txBody>
          <a:bodyPr wrap="square" rtlCol="0">
            <a:spAutoFit/>
          </a:bodyPr>
          <a:lstStyle/>
          <a:p>
            <a:pPr algn="ctr"/>
            <a:r>
              <a:rPr lang="en-GB" sz="3200" dirty="0">
                <a:solidFill>
                  <a:srgbClr val="0055A5"/>
                </a:solidFill>
              </a:rPr>
              <a:t>____________</a:t>
            </a:r>
          </a:p>
        </p:txBody>
      </p:sp>
      <p:sp>
        <p:nvSpPr>
          <p:cNvPr id="12" name="TextBox 11">
            <a:extLst>
              <a:ext uri="{FF2B5EF4-FFF2-40B4-BE49-F238E27FC236}">
                <a16:creationId xmlns:a16="http://schemas.microsoft.com/office/drawing/2014/main" id="{08FEC29D-8F2D-F0B2-C965-8C35EFC5DC40}"/>
              </a:ext>
            </a:extLst>
          </p:cNvPr>
          <p:cNvSpPr txBox="1"/>
          <p:nvPr/>
        </p:nvSpPr>
        <p:spPr>
          <a:xfrm>
            <a:off x="907846" y="5579400"/>
            <a:ext cx="3211007" cy="584775"/>
          </a:xfrm>
          <a:prstGeom prst="rect">
            <a:avLst/>
          </a:prstGeom>
          <a:solidFill>
            <a:schemeClr val="bg2"/>
          </a:solidFill>
        </p:spPr>
        <p:txBody>
          <a:bodyPr wrap="square" rtlCol="0">
            <a:spAutoFit/>
          </a:bodyPr>
          <a:lstStyle/>
          <a:p>
            <a:pPr algn="ctr"/>
            <a:r>
              <a:rPr lang="en-GB" sz="3200" dirty="0">
                <a:solidFill>
                  <a:srgbClr val="0055A5"/>
                </a:solidFill>
              </a:rPr>
              <a:t>______________</a:t>
            </a:r>
          </a:p>
        </p:txBody>
      </p:sp>
      <p:sp>
        <p:nvSpPr>
          <p:cNvPr id="13" name="TextBox 12">
            <a:extLst>
              <a:ext uri="{FF2B5EF4-FFF2-40B4-BE49-F238E27FC236}">
                <a16:creationId xmlns:a16="http://schemas.microsoft.com/office/drawing/2014/main" id="{46750F66-E3B6-50CA-DC25-C66011924ADA}"/>
              </a:ext>
            </a:extLst>
          </p:cNvPr>
          <p:cNvSpPr txBox="1"/>
          <p:nvPr/>
        </p:nvSpPr>
        <p:spPr>
          <a:xfrm>
            <a:off x="6851754" y="1645896"/>
            <a:ext cx="2795532" cy="584775"/>
          </a:xfrm>
          <a:prstGeom prst="rect">
            <a:avLst/>
          </a:prstGeom>
          <a:solidFill>
            <a:schemeClr val="bg2"/>
          </a:solidFill>
        </p:spPr>
        <p:txBody>
          <a:bodyPr wrap="square" rtlCol="0">
            <a:spAutoFit/>
          </a:bodyPr>
          <a:lstStyle/>
          <a:p>
            <a:pPr algn="ctr"/>
            <a:r>
              <a:rPr lang="en-GB" sz="3200" dirty="0">
                <a:solidFill>
                  <a:srgbClr val="0055A5"/>
                </a:solidFill>
              </a:rPr>
              <a:t>____________</a:t>
            </a:r>
          </a:p>
        </p:txBody>
      </p:sp>
      <p:sp>
        <p:nvSpPr>
          <p:cNvPr id="18" name="TextBox 17">
            <a:extLst>
              <a:ext uri="{FF2B5EF4-FFF2-40B4-BE49-F238E27FC236}">
                <a16:creationId xmlns:a16="http://schemas.microsoft.com/office/drawing/2014/main" id="{7031ACEC-F671-02C2-51E4-0A90D9A62610}"/>
              </a:ext>
            </a:extLst>
          </p:cNvPr>
          <p:cNvSpPr txBox="1"/>
          <p:nvPr/>
        </p:nvSpPr>
        <p:spPr>
          <a:xfrm>
            <a:off x="6820495" y="3237841"/>
            <a:ext cx="3584555" cy="584775"/>
          </a:xfrm>
          <a:prstGeom prst="rect">
            <a:avLst/>
          </a:prstGeom>
          <a:solidFill>
            <a:schemeClr val="bg2"/>
          </a:solidFill>
        </p:spPr>
        <p:txBody>
          <a:bodyPr wrap="square" rtlCol="0">
            <a:spAutoFit/>
          </a:bodyPr>
          <a:lstStyle/>
          <a:p>
            <a:pPr algn="ctr"/>
            <a:r>
              <a:rPr lang="en-GB" sz="3200" dirty="0">
                <a:solidFill>
                  <a:srgbClr val="0055A5"/>
                </a:solidFill>
              </a:rPr>
              <a:t>________________</a:t>
            </a:r>
          </a:p>
        </p:txBody>
      </p:sp>
    </p:spTree>
    <p:extLst>
      <p:ext uri="{BB962C8B-B14F-4D97-AF65-F5344CB8AC3E}">
        <p14:creationId xmlns:p14="http://schemas.microsoft.com/office/powerpoint/2010/main" val="783186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12" grpId="0" animBg="1"/>
      <p:bldP spid="13" grpId="0" animBg="1"/>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383183" y="334579"/>
            <a:ext cx="10515600" cy="1325563"/>
          </a:xfrm>
        </p:spPr>
        <p:txBody>
          <a:bodyPr>
            <a:normAutofit fontScale="90000"/>
          </a:bodyPr>
          <a:lstStyle/>
          <a:p>
            <a:pPr lvl="0">
              <a:lnSpc>
                <a:spcPct val="100000"/>
              </a:lnSpc>
              <a:spcBef>
                <a:spcPts val="0"/>
              </a:spcBef>
            </a:pPr>
            <a:r>
              <a:rPr lang="en-GB" sz="20000" b="1" dirty="0">
                <a:solidFill>
                  <a:srgbClr val="0055A5"/>
                </a:solidFill>
                <a:ea typeface="+mn-ea"/>
                <a:cs typeface="Calibri" panose="020F0502020204030204" pitchFamily="34" charset="0"/>
              </a:rPr>
              <a:t>r</a:t>
            </a:r>
            <a:endParaRPr lang="en-US" dirty="0">
              <a:solidFill>
                <a:srgbClr val="0055A5"/>
              </a:solidFill>
            </a:endParaRPr>
          </a:p>
        </p:txBody>
      </p:sp>
      <p:sp>
        <p:nvSpPr>
          <p:cNvPr id="4" name="TextBox 3"/>
          <p:cNvSpPr txBox="1"/>
          <p:nvPr/>
        </p:nvSpPr>
        <p:spPr>
          <a:xfrm>
            <a:off x="4512175" y="4410175"/>
            <a:ext cx="2613216"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EF4135"/>
                </a:solidFill>
                <a:effectLst/>
                <a:uLnTx/>
                <a:uFillTx/>
                <a:latin typeface="Century Gothic" panose="020F0302020204030204"/>
                <a:ea typeface="+mn-ea"/>
                <a:cs typeface="Calibri" panose="020F0502020204030204" pitchFamily="34" charset="0"/>
              </a:rPr>
              <a:t>r</a:t>
            </a:r>
            <a:r>
              <a:rPr kumimoji="0" lang="en-GB" sz="12000" b="0" i="0" u="none" strike="noStrike" kern="1200" cap="none" spc="0" normalizeH="0" baseline="0" noProof="0" dirty="0">
                <a:ln>
                  <a:noFill/>
                </a:ln>
                <a:solidFill>
                  <a:srgbClr val="0055A5"/>
                </a:solidFill>
                <a:effectLst/>
                <a:uLnTx/>
                <a:uFillTx/>
                <a:latin typeface="Century Gothic" panose="020F0302020204030204"/>
                <a:ea typeface="+mn-ea"/>
                <a:cs typeface="Calibri" panose="020F0502020204030204" pitchFamily="34" charset="0"/>
              </a:rPr>
              <a:t>ue</a:t>
            </a:r>
            <a:endParaRPr kumimoji="0" lang="en-GB" sz="12000" b="1" i="0" u="none" strike="noStrike" kern="1200" cap="none" spc="0" normalizeH="0" baseline="0" noProof="0" dirty="0">
              <a:ln>
                <a:noFill/>
              </a:ln>
              <a:solidFill>
                <a:srgbClr val="0055A5"/>
              </a:solidFill>
              <a:effectLst/>
              <a:uLnTx/>
              <a:uFillTx/>
              <a:latin typeface="Century Gothic" panose="020F0302020204030204"/>
              <a:ea typeface="+mn-ea"/>
              <a:cs typeface="Calibri" panose="020F0502020204030204" pitchFamily="34" charset="0"/>
            </a:endParaRPr>
          </a:p>
        </p:txBody>
      </p:sp>
      <p:grpSp>
        <p:nvGrpSpPr>
          <p:cNvPr id="5" name="Group 4" descr="arrow pointing to street in front of house">
            <a:extLst>
              <a:ext uri="{FF2B5EF4-FFF2-40B4-BE49-F238E27FC236}">
                <a16:creationId xmlns:a16="http://schemas.microsoft.com/office/drawing/2014/main" id="{D4F534BE-345F-4B75-9665-9F2F541D3D4D}"/>
              </a:ext>
            </a:extLst>
          </p:cNvPr>
          <p:cNvGrpSpPr/>
          <p:nvPr/>
        </p:nvGrpSpPr>
        <p:grpSpPr>
          <a:xfrm>
            <a:off x="3663055" y="1524644"/>
            <a:ext cx="4311456" cy="2721606"/>
            <a:chOff x="3663055" y="1524644"/>
            <a:chExt cx="4311456" cy="2721606"/>
          </a:xfrm>
        </p:grpSpPr>
        <p:pic>
          <p:nvPicPr>
            <p:cNvPr id="10242" name="Picture 2" descr="arrow pointing to street in front of hous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3663055" y="1524644"/>
              <a:ext cx="4311456" cy="2721606"/>
            </a:xfrm>
            <a:prstGeom prst="rect">
              <a:avLst/>
            </a:prstGeom>
            <a:noFill/>
            <a:extLst>
              <a:ext uri="{909E8E84-426E-40DD-AFC4-6F175D3DCCD1}">
                <a14:hiddenFill xmlns:a14="http://schemas.microsoft.com/office/drawing/2010/main">
                  <a:solidFill>
                    <a:srgbClr val="FFFFFF"/>
                  </a:solidFill>
                </a14:hiddenFill>
              </a:ext>
            </a:extLst>
          </p:spPr>
        </p:pic>
        <p:sp>
          <p:nvSpPr>
            <p:cNvPr id="3" name="Arrow: Down 2">
              <a:extLst>
                <a:ext uri="{FF2B5EF4-FFF2-40B4-BE49-F238E27FC236}">
                  <a16:creationId xmlns:a16="http://schemas.microsoft.com/office/drawing/2014/main" id="{48B72158-B4C8-4B95-9B4D-429969943D91}"/>
                </a:ext>
              </a:extLst>
            </p:cNvPr>
            <p:cNvSpPr/>
            <p:nvPr/>
          </p:nvSpPr>
          <p:spPr>
            <a:xfrm rot="2386879">
              <a:off x="6833635" y="2512504"/>
              <a:ext cx="583509" cy="1600200"/>
            </a:xfrm>
            <a:prstGeom prst="downArrow">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Tree>
    <p:extLst>
      <p:ext uri="{BB962C8B-B14F-4D97-AF65-F5344CB8AC3E}">
        <p14:creationId xmlns:p14="http://schemas.microsoft.com/office/powerpoint/2010/main" val="543389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r ru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4" name="r ru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433164" y="440744"/>
            <a:ext cx="10515600" cy="1325563"/>
          </a:xfrm>
        </p:spPr>
        <p:txBody>
          <a:bodyPr>
            <a:normAutofit fontScale="90000"/>
          </a:bodyPr>
          <a:lstStyle/>
          <a:p>
            <a:pPr lvl="0">
              <a:lnSpc>
                <a:spcPct val="100000"/>
              </a:lnSpc>
              <a:spcBef>
                <a:spcPts val="0"/>
              </a:spcBef>
            </a:pPr>
            <a:r>
              <a:rPr lang="en-GB" sz="20000" b="1" dirty="0">
                <a:solidFill>
                  <a:schemeClr val="tx2"/>
                </a:solidFill>
                <a:ea typeface="+mn-ea"/>
                <a:cs typeface="Calibri" panose="020F0502020204030204" pitchFamily="34" charset="0"/>
              </a:rPr>
              <a:t>r</a:t>
            </a:r>
            <a:endParaRPr lang="en-US" dirty="0">
              <a:solidFill>
                <a:schemeClr val="tx2"/>
              </a:solidFill>
            </a:endParaRPr>
          </a:p>
        </p:txBody>
      </p:sp>
      <p:sp>
        <p:nvSpPr>
          <p:cNvPr id="4" name="TextBox 3"/>
          <p:cNvSpPr txBox="1"/>
          <p:nvPr/>
        </p:nvSpPr>
        <p:spPr>
          <a:xfrm>
            <a:off x="4512175" y="4410175"/>
            <a:ext cx="2613216"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EF4135"/>
                </a:solidFill>
                <a:effectLst/>
                <a:uLnTx/>
                <a:uFillTx/>
                <a:latin typeface="Century Gothic" panose="020F0302020204030204"/>
                <a:ea typeface="+mn-ea"/>
                <a:cs typeface="Calibri" panose="020F0502020204030204" pitchFamily="34" charset="0"/>
              </a:rPr>
              <a:t>r</a:t>
            </a:r>
            <a:r>
              <a:rPr kumimoji="0" lang="en-GB" sz="12000" b="0" i="0" u="none" strike="noStrike" kern="1200" cap="none" spc="0" normalizeH="0" baseline="0" noProof="0" dirty="0">
                <a:ln>
                  <a:noFill/>
                </a:ln>
                <a:solidFill>
                  <a:srgbClr val="0055A4"/>
                </a:solidFill>
                <a:effectLst/>
                <a:uLnTx/>
                <a:uFillTx/>
                <a:latin typeface="Century Gothic" panose="020F0302020204030204"/>
                <a:ea typeface="+mn-ea"/>
                <a:cs typeface="Calibri" panose="020F0502020204030204" pitchFamily="34" charset="0"/>
              </a:rPr>
              <a:t>ue</a:t>
            </a:r>
            <a:endParaRPr kumimoji="0" lang="en-GB" sz="12000" b="1" i="0" u="none" strike="noStrike" kern="1200" cap="none" spc="0" normalizeH="0" baseline="0" noProof="0" dirty="0">
              <a:ln>
                <a:noFill/>
              </a:ln>
              <a:solidFill>
                <a:srgbClr val="0055A4"/>
              </a:solidFill>
              <a:effectLst/>
              <a:uLnTx/>
              <a:uFillTx/>
              <a:latin typeface="Century Gothic" panose="020F0302020204030204"/>
              <a:ea typeface="+mn-ea"/>
              <a:cs typeface="Calibri" panose="020F0502020204030204" pitchFamily="34" charset="0"/>
            </a:endParaRPr>
          </a:p>
        </p:txBody>
      </p:sp>
      <p:grpSp>
        <p:nvGrpSpPr>
          <p:cNvPr id="5" name="Group 4" descr="arrow pointing to street in front of house">
            <a:extLst>
              <a:ext uri="{FF2B5EF4-FFF2-40B4-BE49-F238E27FC236}">
                <a16:creationId xmlns:a16="http://schemas.microsoft.com/office/drawing/2014/main" id="{AE842172-65FA-4096-B424-07E07517CB84}"/>
              </a:ext>
            </a:extLst>
          </p:cNvPr>
          <p:cNvGrpSpPr/>
          <p:nvPr/>
        </p:nvGrpSpPr>
        <p:grpSpPr>
          <a:xfrm>
            <a:off x="3663055" y="1524644"/>
            <a:ext cx="4311456" cy="2721606"/>
            <a:chOff x="3663055" y="1524644"/>
            <a:chExt cx="4311456" cy="2721606"/>
          </a:xfrm>
        </p:grpSpPr>
        <p:pic>
          <p:nvPicPr>
            <p:cNvPr id="6" name="Picture 2">
              <a:extLst>
                <a:ext uri="{FF2B5EF4-FFF2-40B4-BE49-F238E27FC236}">
                  <a16:creationId xmlns:a16="http://schemas.microsoft.com/office/drawing/2014/main" id="{7184832A-292C-430D-ACEE-EE6FD3E6285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3663055" y="1524644"/>
              <a:ext cx="4311456" cy="2721606"/>
            </a:xfrm>
            <a:prstGeom prst="rect">
              <a:avLst/>
            </a:prstGeom>
            <a:noFill/>
            <a:extLst>
              <a:ext uri="{909E8E84-426E-40DD-AFC4-6F175D3DCCD1}">
                <a14:hiddenFill xmlns:a14="http://schemas.microsoft.com/office/drawing/2010/main">
                  <a:solidFill>
                    <a:srgbClr val="FFFFFF"/>
                  </a:solidFill>
                </a14:hiddenFill>
              </a:ext>
            </a:extLst>
          </p:spPr>
        </p:pic>
        <p:sp>
          <p:nvSpPr>
            <p:cNvPr id="7" name="Arrow: Down 6">
              <a:extLst>
                <a:ext uri="{FF2B5EF4-FFF2-40B4-BE49-F238E27FC236}">
                  <a16:creationId xmlns:a16="http://schemas.microsoft.com/office/drawing/2014/main" id="{20674CEC-FAC2-4935-83F1-C00A056D44A2}"/>
                </a:ext>
              </a:extLst>
            </p:cNvPr>
            <p:cNvSpPr/>
            <p:nvPr/>
          </p:nvSpPr>
          <p:spPr>
            <a:xfrm rot="2386879">
              <a:off x="6833635" y="2512504"/>
              <a:ext cx="583509" cy="1600200"/>
            </a:xfrm>
            <a:prstGeom prst="downArrow">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55A4"/>
                </a:solidFill>
                <a:effectLst/>
                <a:uLnTx/>
                <a:uFillTx/>
                <a:latin typeface="Century Gothic" panose="020F0302020204030204"/>
                <a:ea typeface="+mn-ea"/>
                <a:cs typeface="+mn-cs"/>
              </a:endParaRPr>
            </a:p>
          </p:txBody>
        </p:sp>
      </p:grpSp>
    </p:spTree>
    <p:extLst>
      <p:ext uri="{BB962C8B-B14F-4D97-AF65-F5344CB8AC3E}">
        <p14:creationId xmlns:p14="http://schemas.microsoft.com/office/powerpoint/2010/main" val="1026458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93032-B50D-B641-BB0C-89ADA544A954}"/>
              </a:ext>
            </a:extLst>
          </p:cNvPr>
          <p:cNvSpPr>
            <a:spLocks noGrp="1"/>
          </p:cNvSpPr>
          <p:nvPr>
            <p:ph type="title"/>
          </p:nvPr>
        </p:nvSpPr>
        <p:spPr>
          <a:xfrm>
            <a:off x="176980" y="86521"/>
            <a:ext cx="2661715" cy="1575868"/>
          </a:xfrm>
        </p:spPr>
        <p:txBody>
          <a:bodyPr>
            <a:normAutofit fontScale="90000"/>
          </a:bodyPr>
          <a:lstStyle/>
          <a:p>
            <a:pPr lvl="0">
              <a:lnSpc>
                <a:spcPct val="100000"/>
              </a:lnSpc>
              <a:spcBef>
                <a:spcPts val="0"/>
              </a:spcBef>
            </a:pPr>
            <a:r>
              <a:rPr lang="en-GB" sz="11600" b="1" dirty="0">
                <a:solidFill>
                  <a:schemeClr val="tx2"/>
                </a:solidFill>
                <a:ea typeface="+mn-ea"/>
                <a:cs typeface="Calibri" panose="020F0502020204030204" pitchFamily="34" charset="0"/>
              </a:rPr>
              <a:t>SFE</a:t>
            </a:r>
            <a:endParaRPr lang="en-US" dirty="0">
              <a:solidFill>
                <a:schemeClr val="tx2"/>
              </a:solidFill>
            </a:endParaRPr>
          </a:p>
        </p:txBody>
      </p:sp>
      <p:sp>
        <p:nvSpPr>
          <p:cNvPr id="11" name="TextBox 10"/>
          <p:cNvSpPr txBox="1"/>
          <p:nvPr/>
        </p:nvSpPr>
        <p:spPr>
          <a:xfrm>
            <a:off x="1089671" y="233511"/>
            <a:ext cx="10012658"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schemeClr val="tx2"/>
                </a:solidFill>
                <a:effectLst/>
                <a:uLnTx/>
                <a:uFillTx/>
                <a:latin typeface="Century Gothic" panose="020B0502020202020204" pitchFamily="34" charset="0"/>
                <a:ea typeface="+mn-ea"/>
                <a:cs typeface="Calibri" panose="020F0502020204030204" pitchFamily="34" charset="0"/>
              </a:rPr>
              <a:t>S</a:t>
            </a:r>
            <a:r>
              <a:rPr kumimoji="0" lang="en-GB" sz="6600" b="0" i="0" u="none" strike="noStrike" kern="1200" cap="none" spc="0" normalizeH="0" baseline="0" noProof="0" dirty="0">
                <a:ln>
                  <a:noFill/>
                </a:ln>
                <a:solidFill>
                  <a:schemeClr val="tx2"/>
                </a:solidFill>
                <a:effectLst/>
                <a:uLnTx/>
                <a:uFillTx/>
                <a:latin typeface="Century Gothic" panose="020B0502020202020204" pitchFamily="34" charset="0"/>
                <a:ea typeface="+mn-ea"/>
                <a:cs typeface="Calibri" panose="020F0502020204030204" pitchFamily="34" charset="0"/>
              </a:rPr>
              <a:t>ilent </a:t>
            </a:r>
            <a:r>
              <a:rPr kumimoji="0" lang="en-GB" sz="6600" b="1" i="0" u="none" strike="noStrike" kern="1200" cap="none" spc="0" normalizeH="0" baseline="0" noProof="0" dirty="0">
                <a:ln>
                  <a:noFill/>
                </a:ln>
                <a:solidFill>
                  <a:schemeClr val="tx2"/>
                </a:solidFill>
                <a:effectLst/>
                <a:uLnTx/>
                <a:uFillTx/>
                <a:latin typeface="Century Gothic" panose="020B0502020202020204" pitchFamily="34" charset="0"/>
                <a:ea typeface="+mn-ea"/>
                <a:cs typeface="Calibri" panose="020F0502020204030204" pitchFamily="34" charset="0"/>
              </a:rPr>
              <a:t>f</a:t>
            </a:r>
            <a:r>
              <a:rPr kumimoji="0" lang="en-GB" sz="6600" b="0" i="0" u="none" strike="noStrike" kern="1200" cap="none" spc="0" normalizeH="0" baseline="0" noProof="0" dirty="0">
                <a:ln>
                  <a:noFill/>
                </a:ln>
                <a:solidFill>
                  <a:schemeClr val="tx2"/>
                </a:solidFill>
                <a:effectLst/>
                <a:uLnTx/>
                <a:uFillTx/>
                <a:latin typeface="Century Gothic" panose="020B0502020202020204" pitchFamily="34" charset="0"/>
                <a:ea typeface="+mn-ea"/>
                <a:cs typeface="Calibri" panose="020F0502020204030204" pitchFamily="34" charset="0"/>
              </a:rPr>
              <a:t>inal </a:t>
            </a:r>
            <a:r>
              <a:rPr kumimoji="0" lang="en-GB" sz="6600" b="1" i="0" u="none" strike="noStrike" kern="1200" cap="none" spc="0" normalizeH="0" baseline="0" noProof="0" dirty="0">
                <a:ln>
                  <a:noFill/>
                </a:ln>
                <a:solidFill>
                  <a:schemeClr val="tx2"/>
                </a:solidFill>
                <a:effectLst/>
                <a:uLnTx/>
                <a:uFillTx/>
                <a:latin typeface="Century Gothic" panose="020B0502020202020204" pitchFamily="34" charset="0"/>
                <a:ea typeface="+mn-ea"/>
                <a:cs typeface="Calibri" panose="020F0502020204030204" pitchFamily="34" charset="0"/>
              </a:rPr>
              <a:t>-e</a:t>
            </a:r>
            <a:endParaRPr kumimoji="0" lang="en-GB" sz="6600" b="0" i="0" u="none" strike="noStrike" kern="1200" cap="none" spc="0" normalizeH="0" baseline="0" noProof="0" dirty="0">
              <a:ln>
                <a:noFill/>
              </a:ln>
              <a:solidFill>
                <a:schemeClr val="tx2"/>
              </a:solidFill>
              <a:effectLst/>
              <a:uLnTx/>
              <a:uFillTx/>
              <a:latin typeface="Century Gothic" panose="020B0502020202020204" pitchFamily="34" charset="0"/>
              <a:ea typeface="+mn-ea"/>
              <a:cs typeface="Calibri" panose="020F0502020204030204" pitchFamily="34" charset="0"/>
            </a:endParaRPr>
          </a:p>
        </p:txBody>
      </p:sp>
      <p:sp>
        <p:nvSpPr>
          <p:cNvPr id="3" name="TextBox 2"/>
          <p:cNvSpPr txBox="1"/>
          <p:nvPr/>
        </p:nvSpPr>
        <p:spPr>
          <a:xfrm>
            <a:off x="2661715" y="3429000"/>
            <a:ext cx="6868570"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0" b="0" i="0" u="none" strike="noStrike" kern="1200" cap="none" spc="0" normalizeH="0" baseline="0" dirty="0">
                <a:ln>
                  <a:noFill/>
                </a:ln>
                <a:solidFill>
                  <a:schemeClr val="tx2"/>
                </a:solidFill>
                <a:effectLst/>
                <a:uLnTx/>
                <a:uFillTx/>
                <a:latin typeface="Century Gothic" panose="020B0502020202020204" pitchFamily="34" charset="0"/>
                <a:ea typeface="+mn-ea"/>
                <a:cs typeface="Calibri" panose="020F0502020204030204" pitchFamily="34" charset="0"/>
              </a:rPr>
              <a:t>centre</a:t>
            </a:r>
          </a:p>
        </p:txBody>
      </p:sp>
      <p:sp>
        <p:nvSpPr>
          <p:cNvPr id="8" name="Multiply 7" descr="an orange x"/>
          <p:cNvSpPr/>
          <p:nvPr/>
        </p:nvSpPr>
        <p:spPr>
          <a:xfrm>
            <a:off x="7807162" y="3783992"/>
            <a:ext cx="1723123" cy="2367203"/>
          </a:xfrm>
          <a:prstGeom prst="mathMultiply">
            <a:avLst/>
          </a:prstGeom>
          <a:solidFill>
            <a:schemeClr val="accent2"/>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100" b="0" i="0" u="none" strike="noStrike" kern="1200" cap="none" spc="0" normalizeH="0" baseline="0" dirty="0">
              <a:ln>
                <a:noFill/>
              </a:ln>
              <a:solidFill>
                <a:prstClr val="white"/>
              </a:solidFill>
              <a:effectLst/>
              <a:uLnTx/>
              <a:uFillTx/>
              <a:latin typeface="Century Gothic" panose="020B0502020202020204" pitchFamily="34" charset="0"/>
              <a:ea typeface="+mn-ea"/>
              <a:cs typeface="+mn-cs"/>
            </a:endParaRPr>
          </a:p>
        </p:txBody>
      </p:sp>
      <p:pic>
        <p:nvPicPr>
          <p:cNvPr id="5" name="Picture 2" descr="Quiet Sign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9984" y="3120726"/>
            <a:ext cx="666750" cy="94297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target with an arrow in the centre">
            <a:extLst>
              <a:ext uri="{FF2B5EF4-FFF2-40B4-BE49-F238E27FC236}">
                <a16:creationId xmlns:a16="http://schemas.microsoft.com/office/drawing/2014/main" id="{DE26176F-E405-05CB-513C-ABEF501E79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27476" y="1511317"/>
            <a:ext cx="2328957" cy="2297054"/>
          </a:xfrm>
          <a:prstGeom prst="rect">
            <a:avLst/>
          </a:prstGeom>
        </p:spPr>
      </p:pic>
    </p:spTree>
    <p:extLst>
      <p:ext uri="{BB962C8B-B14F-4D97-AF65-F5344CB8AC3E}">
        <p14:creationId xmlns:p14="http://schemas.microsoft.com/office/powerpoint/2010/main" val="3130290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subTnLst>
                                    <p:audio>
                                      <p:cMediaNode>
                                        <p:cTn display="0" masterRel="sameClick">
                                          <p:stCondLst>
                                            <p:cond evt="begin" delay="0">
                                              <p:tn val="15"/>
                                            </p:cond>
                                          </p:stCondLst>
                                          <p:endCondLst>
                                            <p:cond evt="onStopAudio" delay="0">
                                              <p:tgtEl>
                                                <p:sldTgt/>
                                              </p:tgtEl>
                                            </p:cond>
                                          </p:endCondLst>
                                        </p:cTn>
                                        <p:tgtEl>
                                          <p:sndTgt r:embed="rId3" name="centre.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subTnLst>
                                    <p:audio>
                                      <p:cMediaNode>
                                        <p:cTn display="0" masterRel="sameClick">
                                          <p:stCondLst>
                                            <p:cond evt="begin" delay="0">
                                              <p:tn val="28"/>
                                            </p:cond>
                                          </p:stCondLst>
                                          <p:endCondLst>
                                            <p:cond evt="onStopAudio" delay="0">
                                              <p:tgtEl>
                                                <p:sldTgt/>
                                              </p:tgtEl>
                                            </p:cond>
                                          </p:endCondLst>
                                        </p:cTn>
                                        <p:tgtEl>
                                          <p:sndTgt r:embed="rId3" name="centr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3" grpId="0"/>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93032-B50D-B641-BB0C-89ADA544A954}"/>
              </a:ext>
            </a:extLst>
          </p:cNvPr>
          <p:cNvSpPr>
            <a:spLocks noGrp="1"/>
          </p:cNvSpPr>
          <p:nvPr>
            <p:ph type="title"/>
          </p:nvPr>
        </p:nvSpPr>
        <p:spPr>
          <a:xfrm>
            <a:off x="0" y="86521"/>
            <a:ext cx="2661715" cy="1575868"/>
          </a:xfrm>
        </p:spPr>
        <p:txBody>
          <a:bodyPr>
            <a:normAutofit fontScale="90000"/>
          </a:bodyPr>
          <a:lstStyle/>
          <a:p>
            <a:pPr lvl="0">
              <a:lnSpc>
                <a:spcPct val="100000"/>
              </a:lnSpc>
              <a:spcBef>
                <a:spcPts val="0"/>
              </a:spcBef>
            </a:pPr>
            <a:r>
              <a:rPr lang="en-GB" sz="11600" b="1" dirty="0">
                <a:solidFill>
                  <a:schemeClr val="tx2"/>
                </a:solidFill>
                <a:ea typeface="+mn-ea"/>
                <a:cs typeface="Calibri" panose="020F0502020204030204" pitchFamily="34" charset="0"/>
              </a:rPr>
              <a:t>SFE</a:t>
            </a:r>
            <a:endParaRPr lang="en-US" dirty="0">
              <a:solidFill>
                <a:schemeClr val="tx2"/>
              </a:solidFill>
            </a:endParaRPr>
          </a:p>
        </p:txBody>
      </p:sp>
      <p:sp>
        <p:nvSpPr>
          <p:cNvPr id="11" name="TextBox 10"/>
          <p:cNvSpPr txBox="1"/>
          <p:nvPr/>
        </p:nvSpPr>
        <p:spPr>
          <a:xfrm>
            <a:off x="1237155" y="231277"/>
            <a:ext cx="10012658"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schemeClr val="tx2"/>
                </a:solidFill>
                <a:effectLst/>
                <a:uLnTx/>
                <a:uFillTx/>
                <a:latin typeface="Century Gothic" panose="020B0502020202020204" pitchFamily="34" charset="0"/>
                <a:ea typeface="+mn-ea"/>
                <a:cs typeface="Calibri" panose="020F0502020204030204" pitchFamily="34" charset="0"/>
              </a:rPr>
              <a:t>S</a:t>
            </a:r>
            <a:r>
              <a:rPr kumimoji="0" lang="en-GB" sz="6600" b="0" i="0" u="none" strike="noStrike" kern="1200" cap="none" spc="0" normalizeH="0" baseline="0" noProof="0" dirty="0">
                <a:ln>
                  <a:noFill/>
                </a:ln>
                <a:solidFill>
                  <a:schemeClr val="tx2"/>
                </a:solidFill>
                <a:effectLst/>
                <a:uLnTx/>
                <a:uFillTx/>
                <a:latin typeface="Century Gothic" panose="020B0502020202020204" pitchFamily="34" charset="0"/>
                <a:ea typeface="+mn-ea"/>
                <a:cs typeface="Calibri" panose="020F0502020204030204" pitchFamily="34" charset="0"/>
              </a:rPr>
              <a:t>ilent </a:t>
            </a:r>
            <a:r>
              <a:rPr kumimoji="0" lang="en-GB" sz="6600" b="1" i="0" u="none" strike="noStrike" kern="1200" cap="none" spc="0" normalizeH="0" baseline="0" noProof="0" dirty="0">
                <a:ln>
                  <a:noFill/>
                </a:ln>
                <a:solidFill>
                  <a:schemeClr val="tx2"/>
                </a:solidFill>
                <a:effectLst/>
                <a:uLnTx/>
                <a:uFillTx/>
                <a:latin typeface="Century Gothic" panose="020B0502020202020204" pitchFamily="34" charset="0"/>
                <a:ea typeface="+mn-ea"/>
                <a:cs typeface="Calibri" panose="020F0502020204030204" pitchFamily="34" charset="0"/>
              </a:rPr>
              <a:t>f</a:t>
            </a:r>
            <a:r>
              <a:rPr kumimoji="0" lang="en-GB" sz="6600" b="0" i="0" u="none" strike="noStrike" kern="1200" cap="none" spc="0" normalizeH="0" baseline="0" noProof="0" dirty="0">
                <a:ln>
                  <a:noFill/>
                </a:ln>
                <a:solidFill>
                  <a:schemeClr val="tx2"/>
                </a:solidFill>
                <a:effectLst/>
                <a:uLnTx/>
                <a:uFillTx/>
                <a:latin typeface="Century Gothic" panose="020B0502020202020204" pitchFamily="34" charset="0"/>
                <a:ea typeface="+mn-ea"/>
                <a:cs typeface="Calibri" panose="020F0502020204030204" pitchFamily="34" charset="0"/>
              </a:rPr>
              <a:t>inal </a:t>
            </a:r>
            <a:r>
              <a:rPr kumimoji="0" lang="en-GB" sz="6600" b="1" i="0" u="none" strike="noStrike" kern="1200" cap="none" spc="0" normalizeH="0" baseline="0" noProof="0" dirty="0">
                <a:ln>
                  <a:noFill/>
                </a:ln>
                <a:solidFill>
                  <a:schemeClr val="tx2"/>
                </a:solidFill>
                <a:effectLst/>
                <a:uLnTx/>
                <a:uFillTx/>
                <a:latin typeface="Century Gothic" panose="020B0502020202020204" pitchFamily="34" charset="0"/>
                <a:ea typeface="+mn-ea"/>
                <a:cs typeface="Calibri" panose="020F0502020204030204" pitchFamily="34" charset="0"/>
              </a:rPr>
              <a:t>-e</a:t>
            </a:r>
            <a:endParaRPr kumimoji="0" lang="en-GB" sz="6600" b="0" i="0" u="none" strike="noStrike" kern="1200" cap="none" spc="0" normalizeH="0" baseline="0" noProof="0" dirty="0">
              <a:ln>
                <a:noFill/>
              </a:ln>
              <a:solidFill>
                <a:schemeClr val="tx2"/>
              </a:solidFill>
              <a:effectLst/>
              <a:uLnTx/>
              <a:uFillTx/>
              <a:latin typeface="Century Gothic" panose="020B0502020202020204" pitchFamily="34" charset="0"/>
              <a:ea typeface="+mn-ea"/>
              <a:cs typeface="Calibri" panose="020F0502020204030204" pitchFamily="34" charset="0"/>
            </a:endParaRPr>
          </a:p>
        </p:txBody>
      </p:sp>
      <p:sp>
        <p:nvSpPr>
          <p:cNvPr id="3" name="TextBox 2"/>
          <p:cNvSpPr txBox="1"/>
          <p:nvPr/>
        </p:nvSpPr>
        <p:spPr>
          <a:xfrm>
            <a:off x="2661715" y="3429000"/>
            <a:ext cx="6868570"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0" b="0" i="0" u="none" strike="noStrike" kern="1200" cap="none" spc="0" normalizeH="0" baseline="0" dirty="0">
                <a:ln>
                  <a:noFill/>
                </a:ln>
                <a:solidFill>
                  <a:schemeClr val="tx2"/>
                </a:solidFill>
                <a:effectLst/>
                <a:uLnTx/>
                <a:uFillTx/>
                <a:latin typeface="Century Gothic" panose="020B0502020202020204" pitchFamily="34" charset="0"/>
                <a:ea typeface="+mn-ea"/>
                <a:cs typeface="Calibri" panose="020F0502020204030204" pitchFamily="34" charset="0"/>
              </a:rPr>
              <a:t>centre</a:t>
            </a:r>
          </a:p>
        </p:txBody>
      </p:sp>
      <p:sp>
        <p:nvSpPr>
          <p:cNvPr id="8" name="Multiply 7" descr="an orange x"/>
          <p:cNvSpPr/>
          <p:nvPr/>
        </p:nvSpPr>
        <p:spPr>
          <a:xfrm>
            <a:off x="7807162" y="3786226"/>
            <a:ext cx="1723123" cy="2367203"/>
          </a:xfrm>
          <a:prstGeom prst="mathMultiply">
            <a:avLst/>
          </a:prstGeom>
          <a:solidFill>
            <a:schemeClr val="accent2"/>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100" b="0" i="0" u="none" strike="noStrike" kern="1200" cap="none" spc="0" normalizeH="0" baseline="0" dirty="0">
              <a:ln>
                <a:noFill/>
              </a:ln>
              <a:solidFill>
                <a:prstClr val="white"/>
              </a:solidFill>
              <a:effectLst/>
              <a:uLnTx/>
              <a:uFillTx/>
              <a:latin typeface="Century Gothic" panose="020B0502020202020204" pitchFamily="34" charset="0"/>
              <a:ea typeface="+mn-ea"/>
              <a:cs typeface="+mn-cs"/>
            </a:endParaRPr>
          </a:p>
        </p:txBody>
      </p:sp>
      <p:pic>
        <p:nvPicPr>
          <p:cNvPr id="5" name="Picture 2" descr="Quiet Sign Clip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9984" y="3120726"/>
            <a:ext cx="666750" cy="94297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target with an arrow in the centre">
            <a:extLst>
              <a:ext uri="{FF2B5EF4-FFF2-40B4-BE49-F238E27FC236}">
                <a16:creationId xmlns:a16="http://schemas.microsoft.com/office/drawing/2014/main" id="{E55AB801-B06F-A4A0-0429-5914F3B251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27476" y="1511317"/>
            <a:ext cx="2328957" cy="2297054"/>
          </a:xfrm>
          <a:prstGeom prst="rect">
            <a:avLst/>
          </a:prstGeom>
        </p:spPr>
      </p:pic>
    </p:spTree>
    <p:extLst>
      <p:ext uri="{BB962C8B-B14F-4D97-AF65-F5344CB8AC3E}">
        <p14:creationId xmlns:p14="http://schemas.microsoft.com/office/powerpoint/2010/main" val="1680129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3" grpId="0"/>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67889" y="25013"/>
            <a:ext cx="10515600" cy="1325563"/>
          </a:xfrm>
        </p:spPr>
        <p:txBody>
          <a:bodyPr>
            <a:noAutofit/>
          </a:bodyPr>
          <a:lstStyle/>
          <a:p>
            <a:pPr algn="ctr"/>
            <a:r>
              <a:rPr lang="en-GB" sz="9700" b="1" dirty="0">
                <a:solidFill>
                  <a:schemeClr val="tx2"/>
                </a:solidFill>
                <a:cs typeface="Calibri" panose="020F0502020204030204" pitchFamily="34" charset="0"/>
              </a:rPr>
              <a:t>SFE</a:t>
            </a:r>
          </a:p>
        </p:txBody>
      </p:sp>
      <p:pic>
        <p:nvPicPr>
          <p:cNvPr id="17" name="Picture 2" descr="Quiet Sign Clip Ar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17983" y="141236"/>
            <a:ext cx="666750" cy="94297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395842" y="1064501"/>
            <a:ext cx="5400316" cy="815608"/>
          </a:xfrm>
          <a:prstGeom prst="rect">
            <a:avLst/>
          </a:prstGeom>
          <a:noFill/>
        </p:spPr>
        <p:txBody>
          <a:bodyPr wrap="square" rtlCol="0">
            <a:spAutoFit/>
          </a:bodyPr>
          <a:lstStyle/>
          <a:p>
            <a:pPr algn="ctr"/>
            <a:r>
              <a:rPr lang="en-GB" sz="3600" dirty="0">
                <a:solidFill>
                  <a:schemeClr val="tx2"/>
                </a:solidFill>
                <a:latin typeface="Century Gothic" panose="020B0502020202020204" pitchFamily="34" charset="0"/>
                <a:cs typeface="Calibri" panose="020F0502020204030204" pitchFamily="34" charset="0"/>
              </a:rPr>
              <a:t>[silent final -e]</a:t>
            </a:r>
          </a:p>
          <a:p>
            <a:endParaRPr lang="en-GB" sz="1050" dirty="0">
              <a:latin typeface="Century Gothic" panose="020B0502020202020204" pitchFamily="34" charset="0"/>
            </a:endParaRPr>
          </a:p>
        </p:txBody>
      </p:sp>
      <p:sp>
        <p:nvSpPr>
          <p:cNvPr id="14" name="Rounded Rectangle 13" descr="rectangle"/>
          <p:cNvSpPr/>
          <p:nvPr/>
        </p:nvSpPr>
        <p:spPr>
          <a:xfrm>
            <a:off x="4627118" y="1670603"/>
            <a:ext cx="2864937" cy="3045612"/>
          </a:xfrm>
          <a:prstGeom prst="roundRect">
            <a:avLst/>
          </a:prstGeom>
          <a:no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13" name="TextBox 12"/>
          <p:cNvSpPr txBox="1"/>
          <p:nvPr/>
        </p:nvSpPr>
        <p:spPr>
          <a:xfrm>
            <a:off x="4665453" y="3624664"/>
            <a:ext cx="2728366" cy="1015663"/>
          </a:xfrm>
          <a:prstGeom prst="rect">
            <a:avLst/>
          </a:prstGeom>
          <a:noFill/>
        </p:spPr>
        <p:txBody>
          <a:bodyPr wrap="square" rtlCol="0">
            <a:spAutoFit/>
          </a:bodyPr>
          <a:lstStyle/>
          <a:p>
            <a:pPr algn="ctr"/>
            <a:r>
              <a:rPr lang="fr-FR" sz="6000" dirty="0">
                <a:solidFill>
                  <a:schemeClr val="tx2"/>
                </a:solidFill>
                <a:latin typeface="Century Gothic" panose="020B0502020202020204" pitchFamily="34" charset="0"/>
                <a:cs typeface="Calibri" panose="020F0502020204030204" pitchFamily="34" charset="0"/>
              </a:rPr>
              <a:t>centre</a:t>
            </a:r>
          </a:p>
        </p:txBody>
      </p:sp>
      <p:sp>
        <p:nvSpPr>
          <p:cNvPr id="16" name="Multiply 15" descr="orange x"/>
          <p:cNvSpPr/>
          <p:nvPr/>
        </p:nvSpPr>
        <p:spPr>
          <a:xfrm>
            <a:off x="6735155" y="3763557"/>
            <a:ext cx="590109" cy="914714"/>
          </a:xfrm>
          <a:prstGeom prst="mathMultiply">
            <a:avLst/>
          </a:prstGeom>
          <a:solidFill>
            <a:schemeClr val="accent2"/>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dirty="0">
              <a:latin typeface="Century Gothic" panose="020B0502020202020204" pitchFamily="34" charset="0"/>
            </a:endParaRPr>
          </a:p>
        </p:txBody>
      </p:sp>
      <p:sp>
        <p:nvSpPr>
          <p:cNvPr id="6" name="TextBox 5"/>
          <p:cNvSpPr txBox="1"/>
          <p:nvPr/>
        </p:nvSpPr>
        <p:spPr>
          <a:xfrm>
            <a:off x="498325" y="496147"/>
            <a:ext cx="3479427" cy="1015663"/>
          </a:xfrm>
          <a:prstGeom prst="rect">
            <a:avLst/>
          </a:prstGeom>
          <a:noFill/>
        </p:spPr>
        <p:txBody>
          <a:bodyPr wrap="square" rtlCol="0">
            <a:spAutoFit/>
          </a:bodyPr>
          <a:lstStyle/>
          <a:p>
            <a:pPr algn="ctr"/>
            <a:r>
              <a:rPr lang="fr-FR" sz="6000" dirty="0">
                <a:solidFill>
                  <a:schemeClr val="tx2"/>
                </a:solidFill>
                <a:latin typeface="Century Gothic" panose="020B0502020202020204" pitchFamily="34" charset="0"/>
                <a:cs typeface="Calibri" panose="020F0502020204030204" pitchFamily="34" charset="0"/>
              </a:rPr>
              <a:t>mond</a:t>
            </a:r>
            <a:r>
              <a:rPr lang="fr-FR" sz="6000" strike="dblStrike" dirty="0">
                <a:solidFill>
                  <a:schemeClr val="accent2"/>
                </a:solidFill>
                <a:latin typeface="Century Gothic" panose="020B0502020202020204" pitchFamily="34" charset="0"/>
                <a:cs typeface="Calibri" panose="020F0502020204030204" pitchFamily="34" charset="0"/>
              </a:rPr>
              <a:t>e</a:t>
            </a:r>
          </a:p>
        </p:txBody>
      </p:sp>
      <p:pic>
        <p:nvPicPr>
          <p:cNvPr id="21" name="Picture 20" descr="globe"/>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98016" y="1425776"/>
            <a:ext cx="1808976" cy="1688378"/>
          </a:xfrm>
          <a:prstGeom prst="rect">
            <a:avLst/>
          </a:prstGeom>
        </p:spPr>
      </p:pic>
      <p:sp>
        <p:nvSpPr>
          <p:cNvPr id="10" name="TextBox 9"/>
          <p:cNvSpPr txBox="1"/>
          <p:nvPr/>
        </p:nvSpPr>
        <p:spPr>
          <a:xfrm>
            <a:off x="890008" y="3528840"/>
            <a:ext cx="2696063" cy="1015663"/>
          </a:xfrm>
          <a:prstGeom prst="rect">
            <a:avLst/>
          </a:prstGeom>
          <a:noFill/>
        </p:spPr>
        <p:txBody>
          <a:bodyPr wrap="square" rtlCol="0">
            <a:spAutoFit/>
          </a:bodyPr>
          <a:lstStyle/>
          <a:p>
            <a:r>
              <a:rPr lang="fr-FR" sz="6000" dirty="0">
                <a:solidFill>
                  <a:schemeClr val="tx2"/>
                </a:solidFill>
                <a:latin typeface="Century Gothic" panose="020B0502020202020204" pitchFamily="34" charset="0"/>
                <a:cs typeface="Calibri" panose="020F0502020204030204" pitchFamily="34" charset="0"/>
              </a:rPr>
              <a:t>timid</a:t>
            </a:r>
            <a:r>
              <a:rPr lang="fr-FR" sz="6000" strike="dblStrike" dirty="0">
                <a:solidFill>
                  <a:schemeClr val="accent2"/>
                </a:solidFill>
                <a:latin typeface="Century Gothic" panose="020B0502020202020204" pitchFamily="34" charset="0"/>
                <a:cs typeface="Calibri" panose="020F0502020204030204" pitchFamily="34" charset="0"/>
              </a:rPr>
              <a:t>e</a:t>
            </a:r>
          </a:p>
        </p:txBody>
      </p:sp>
      <p:pic>
        <p:nvPicPr>
          <p:cNvPr id="22" name="Picture 21" descr="target with an arrow in the centre"/>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235625" y="2051488"/>
            <a:ext cx="1775511" cy="1751189"/>
          </a:xfrm>
          <a:prstGeom prst="rect">
            <a:avLst/>
          </a:prstGeom>
        </p:spPr>
      </p:pic>
      <p:sp>
        <p:nvSpPr>
          <p:cNvPr id="7" name="TextBox 6"/>
          <p:cNvSpPr txBox="1"/>
          <p:nvPr/>
        </p:nvSpPr>
        <p:spPr>
          <a:xfrm>
            <a:off x="4793070" y="4669141"/>
            <a:ext cx="2554014" cy="1015663"/>
          </a:xfrm>
          <a:prstGeom prst="rect">
            <a:avLst/>
          </a:prstGeom>
          <a:noFill/>
        </p:spPr>
        <p:txBody>
          <a:bodyPr wrap="square" rtlCol="0">
            <a:spAutoFit/>
          </a:bodyPr>
          <a:lstStyle/>
          <a:p>
            <a:pPr algn="ctr"/>
            <a:r>
              <a:rPr lang="fr-FR" sz="6000" dirty="0">
                <a:solidFill>
                  <a:schemeClr val="tx2"/>
                </a:solidFill>
                <a:latin typeface="Century Gothic" panose="020B0502020202020204" pitchFamily="34" charset="0"/>
                <a:cs typeface="Calibri" panose="020F0502020204030204" pitchFamily="34" charset="0"/>
              </a:rPr>
              <a:t>vi</a:t>
            </a:r>
            <a:r>
              <a:rPr lang="fr-FR" sz="6000" strike="dblStrike" dirty="0">
                <a:solidFill>
                  <a:schemeClr val="accent2"/>
                </a:solidFill>
                <a:latin typeface="Century Gothic" panose="020B0502020202020204" pitchFamily="34" charset="0"/>
                <a:cs typeface="Calibri" panose="020F0502020204030204" pitchFamily="34" charset="0"/>
              </a:rPr>
              <a:t>e</a:t>
            </a:r>
          </a:p>
        </p:txBody>
      </p:sp>
      <p:sp>
        <p:nvSpPr>
          <p:cNvPr id="20" name="TextBox 19"/>
          <p:cNvSpPr txBox="1"/>
          <p:nvPr/>
        </p:nvSpPr>
        <p:spPr>
          <a:xfrm>
            <a:off x="5126181" y="5444269"/>
            <a:ext cx="1991801" cy="815608"/>
          </a:xfrm>
          <a:prstGeom prst="rect">
            <a:avLst/>
          </a:prstGeom>
          <a:noFill/>
        </p:spPr>
        <p:txBody>
          <a:bodyPr wrap="square" rtlCol="0">
            <a:spAutoFit/>
          </a:bodyPr>
          <a:lstStyle/>
          <a:p>
            <a:pPr algn="ctr"/>
            <a:r>
              <a:rPr lang="en-GB" sz="3600" dirty="0">
                <a:solidFill>
                  <a:schemeClr val="tx2"/>
                </a:solidFill>
                <a:latin typeface="Century Gothic" panose="020B0502020202020204" pitchFamily="34" charset="0"/>
                <a:cs typeface="Calibri" panose="020F0502020204030204" pitchFamily="34" charset="0"/>
              </a:rPr>
              <a:t>[life]</a:t>
            </a:r>
          </a:p>
          <a:p>
            <a:endParaRPr lang="en-GB" sz="1050" dirty="0">
              <a:latin typeface="Century Gothic" panose="020B0502020202020204" pitchFamily="34" charset="0"/>
            </a:endParaRPr>
          </a:p>
        </p:txBody>
      </p:sp>
      <p:sp>
        <p:nvSpPr>
          <p:cNvPr id="9" name="TextBox 8"/>
          <p:cNvSpPr txBox="1"/>
          <p:nvPr/>
        </p:nvSpPr>
        <p:spPr>
          <a:xfrm>
            <a:off x="8114192" y="509062"/>
            <a:ext cx="4092334" cy="1015663"/>
          </a:xfrm>
          <a:prstGeom prst="rect">
            <a:avLst/>
          </a:prstGeom>
          <a:noFill/>
        </p:spPr>
        <p:txBody>
          <a:bodyPr wrap="square" rtlCol="0">
            <a:spAutoFit/>
          </a:bodyPr>
          <a:lstStyle/>
          <a:p>
            <a:pPr algn="ctr"/>
            <a:r>
              <a:rPr lang="fr-FR" sz="6000" dirty="0">
                <a:solidFill>
                  <a:schemeClr val="tx2"/>
                </a:solidFill>
                <a:latin typeface="Century Gothic" panose="020B0502020202020204" pitchFamily="34" charset="0"/>
                <a:cs typeface="Calibri" panose="020F0502020204030204" pitchFamily="34" charset="0"/>
              </a:rPr>
              <a:t>modern</a:t>
            </a:r>
            <a:r>
              <a:rPr lang="fr-FR" sz="6000" strike="dblStrike" dirty="0">
                <a:solidFill>
                  <a:schemeClr val="accent2"/>
                </a:solidFill>
                <a:latin typeface="Century Gothic" panose="020B0502020202020204" pitchFamily="34" charset="0"/>
                <a:cs typeface="Calibri" panose="020F0502020204030204" pitchFamily="34" charset="0"/>
              </a:rPr>
              <a:t>e</a:t>
            </a:r>
            <a:endParaRPr lang="fr-FR" sz="6000" dirty="0">
              <a:solidFill>
                <a:schemeClr val="accent2"/>
              </a:solidFill>
              <a:latin typeface="Century Gothic" panose="020B0502020202020204" pitchFamily="34" charset="0"/>
              <a:cs typeface="Calibri" panose="020F0502020204030204" pitchFamily="34" charset="0"/>
            </a:endParaRPr>
          </a:p>
        </p:txBody>
      </p:sp>
      <p:pic>
        <p:nvPicPr>
          <p:cNvPr id="24" name="Picture 23" descr="yellow sports ca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098722" y="2041325"/>
            <a:ext cx="2022592" cy="1011296"/>
          </a:xfrm>
          <a:prstGeom prst="rect">
            <a:avLst/>
          </a:prstGeom>
        </p:spPr>
      </p:pic>
      <p:pic>
        <p:nvPicPr>
          <p:cNvPr id="25" name="Picture 24" descr="green checkmark"/>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094313" y="1512160"/>
            <a:ext cx="507691" cy="528844"/>
          </a:xfrm>
          <a:prstGeom prst="rect">
            <a:avLst/>
          </a:prstGeom>
        </p:spPr>
      </p:pic>
      <p:pic>
        <p:nvPicPr>
          <p:cNvPr id="26" name="Picture 25" descr="old red ca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232730" y="2004569"/>
            <a:ext cx="1520110" cy="954819"/>
          </a:xfrm>
          <a:prstGeom prst="rect">
            <a:avLst/>
          </a:prstGeom>
        </p:spPr>
      </p:pic>
      <p:pic>
        <p:nvPicPr>
          <p:cNvPr id="27" name="Picture 26" descr="red cross"/>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950918" y="1437672"/>
            <a:ext cx="497082" cy="566897"/>
          </a:xfrm>
          <a:prstGeom prst="rect">
            <a:avLst/>
          </a:prstGeom>
        </p:spPr>
      </p:pic>
      <p:sp>
        <p:nvSpPr>
          <p:cNvPr id="8" name="TextBox 7"/>
          <p:cNvSpPr txBox="1"/>
          <p:nvPr/>
        </p:nvSpPr>
        <p:spPr>
          <a:xfrm>
            <a:off x="9130344" y="3559513"/>
            <a:ext cx="2554014" cy="1015663"/>
          </a:xfrm>
          <a:prstGeom prst="rect">
            <a:avLst/>
          </a:prstGeom>
          <a:noFill/>
        </p:spPr>
        <p:txBody>
          <a:bodyPr wrap="square" rtlCol="0">
            <a:spAutoFit/>
          </a:bodyPr>
          <a:lstStyle/>
          <a:p>
            <a:r>
              <a:rPr lang="fr-FR" sz="6000" dirty="0">
                <a:solidFill>
                  <a:schemeClr val="tx2"/>
                </a:solidFill>
                <a:latin typeface="Century Gothic" panose="020B0502020202020204" pitchFamily="34" charset="0"/>
                <a:cs typeface="Calibri" panose="020F0502020204030204" pitchFamily="34" charset="0"/>
              </a:rPr>
              <a:t>douz</a:t>
            </a:r>
            <a:r>
              <a:rPr lang="fr-FR" sz="6000" strike="dblStrike" dirty="0">
                <a:solidFill>
                  <a:schemeClr val="accent2"/>
                </a:solidFill>
                <a:latin typeface="Century Gothic" panose="020B0502020202020204" pitchFamily="34" charset="0"/>
                <a:cs typeface="Calibri" panose="020F0502020204030204" pitchFamily="34" charset="0"/>
              </a:rPr>
              <a:t>e</a:t>
            </a:r>
          </a:p>
        </p:txBody>
      </p:sp>
      <p:pic>
        <p:nvPicPr>
          <p:cNvPr id="23" name="Picture 22" descr="the number twelve"/>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499575" y="4448000"/>
            <a:ext cx="1815551" cy="1457943"/>
          </a:xfrm>
          <a:prstGeom prst="rect">
            <a:avLst/>
          </a:prstGeom>
          <a:effectLst>
            <a:outerShdw blurRad="50800" dist="38100" dir="5400000" algn="t" rotWithShape="0">
              <a:prstClr val="black">
                <a:alpha val="40000"/>
              </a:prstClr>
            </a:outerShdw>
          </a:effectLst>
        </p:spPr>
      </p:pic>
      <p:pic>
        <p:nvPicPr>
          <p:cNvPr id="4" name="Picture 3" descr="boy holding a sign that says 'shy'">
            <a:extLst>
              <a:ext uri="{FF2B5EF4-FFF2-40B4-BE49-F238E27FC236}">
                <a16:creationId xmlns:a16="http://schemas.microsoft.com/office/drawing/2014/main" id="{D4B9A197-810B-8682-F206-29597675BB8E}"/>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415828" y="4429580"/>
            <a:ext cx="1418224" cy="1896234"/>
          </a:xfrm>
          <a:prstGeom prst="rect">
            <a:avLst/>
          </a:prstGeom>
        </p:spPr>
      </p:pic>
      <p:sp>
        <p:nvSpPr>
          <p:cNvPr id="5" name="Rectangle 4">
            <a:extLst>
              <a:ext uri="{FF2B5EF4-FFF2-40B4-BE49-F238E27FC236}">
                <a16:creationId xmlns:a16="http://schemas.microsoft.com/office/drawing/2014/main" id="{0047C762-576B-9AE8-30FA-1F93BA6522DA}"/>
              </a:ext>
            </a:extLst>
          </p:cNvPr>
          <p:cNvSpPr/>
          <p:nvPr/>
        </p:nvSpPr>
        <p:spPr>
          <a:xfrm>
            <a:off x="1629952" y="4982604"/>
            <a:ext cx="1010627"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tx2"/>
                </a:solidFill>
                <a:effectLst/>
                <a:uLnTx/>
                <a:uFillTx/>
                <a:latin typeface="Century Gothic" panose="020B0502020202020204" pitchFamily="34" charset="0"/>
                <a:ea typeface="+mn-ea"/>
                <a:cs typeface="Calibri" panose="020F0502020204030204" pitchFamily="34" charset="0"/>
              </a:rPr>
              <a:t>[shy]</a:t>
            </a:r>
          </a:p>
        </p:txBody>
      </p:sp>
    </p:spTree>
    <p:extLst>
      <p:ext uri="{BB962C8B-B14F-4D97-AF65-F5344CB8AC3E}">
        <p14:creationId xmlns:p14="http://schemas.microsoft.com/office/powerpoint/2010/main" val="2842653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subTnLst>
                                    <p:audio>
                                      <p:cMediaNode>
                                        <p:cTn display="0" masterRel="sameClick">
                                          <p:stCondLst>
                                            <p:cond evt="begin" delay="0">
                                              <p:tn val="13"/>
                                            </p:cond>
                                          </p:stCondLst>
                                          <p:endCondLst>
                                            <p:cond evt="onStopAudio" delay="0">
                                              <p:tgtEl>
                                                <p:sldTgt/>
                                              </p:tgtEl>
                                            </p:cond>
                                          </p:endCondLst>
                                        </p:cTn>
                                        <p:tgtEl>
                                          <p:sndTgt r:embed="rId3" name="centre.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subTnLst>
                                    <p:audio>
                                      <p:cMediaNode>
                                        <p:cTn display="0" masterRel="sameClick">
                                          <p:stCondLst>
                                            <p:cond evt="begin" delay="0">
                                              <p:tn val="21"/>
                                            </p:cond>
                                          </p:stCondLst>
                                          <p:endCondLst>
                                            <p:cond evt="onStopAudio" delay="0">
                                              <p:tgtEl>
                                                <p:sldTgt/>
                                              </p:tgtEl>
                                            </p:cond>
                                          </p:endCondLst>
                                        </p:cTn>
                                        <p:tgtEl>
                                          <p:sndTgt r:embed="rId3" name="centre.wav"/>
                                        </p:tgtEl>
                                      </p:cMediaNode>
                                    </p:audio>
                                  </p:subTnLst>
                                </p:cTn>
                              </p:par>
                              <p:par>
                                <p:cTn id="24" presetID="10"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subTnLst>
                                    <p:audio>
                                      <p:cMediaNode>
                                        <p:cTn display="0" masterRel="sameClick">
                                          <p:stCondLst>
                                            <p:cond evt="begin" delay="0">
                                              <p:tn val="27"/>
                                            </p:cond>
                                          </p:stCondLst>
                                          <p:endCondLst>
                                            <p:cond evt="onStopAudio" delay="0">
                                              <p:tgtEl>
                                                <p:sldTgt/>
                                              </p:tgtEl>
                                            </p:cond>
                                          </p:endCondLst>
                                        </p:cTn>
                                        <p:tgtEl>
                                          <p:sndTgt r:embed="rId3" name="centre.wav"/>
                                        </p:tgtEl>
                                      </p:cMediaNode>
                                    </p:audio>
                                  </p:sub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childTnLst>
                                  <p:subTnLst>
                                    <p:audio>
                                      <p:cMediaNode>
                                        <p:cTn display="0" masterRel="sameClick">
                                          <p:stCondLst>
                                            <p:cond evt="begin" delay="0">
                                              <p:tn val="32"/>
                                            </p:cond>
                                          </p:stCondLst>
                                          <p:endCondLst>
                                            <p:cond evt="onStopAudio" delay="0">
                                              <p:tgtEl>
                                                <p:sldTgt/>
                                              </p:tgtEl>
                                            </p:cond>
                                          </p:endCondLst>
                                        </p:cTn>
                                        <p:tgtEl>
                                          <p:sndTgt r:embed="rId4" name="monde.wav"/>
                                        </p:tgtEl>
                                      </p:cMediaNode>
                                    </p:audio>
                                  </p:sub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subTnLst>
                                    <p:audio>
                                      <p:cMediaNode>
                                        <p:cTn display="0" masterRel="sameClick">
                                          <p:stCondLst>
                                            <p:cond evt="begin" delay="0">
                                              <p:tn val="37"/>
                                            </p:cond>
                                          </p:stCondLst>
                                          <p:endCondLst>
                                            <p:cond evt="onStopAudio" delay="0">
                                              <p:tgtEl>
                                                <p:sldTgt/>
                                              </p:tgtEl>
                                            </p:cond>
                                          </p:endCondLst>
                                        </p:cTn>
                                        <p:tgtEl>
                                          <p:sndTgt r:embed="rId4" name="monde.wav"/>
                                        </p:tgtEl>
                                      </p:cMediaNode>
                                    </p:audio>
                                  </p:sub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500"/>
                                        <p:tgtEl>
                                          <p:spTgt spid="9"/>
                                        </p:tgtEl>
                                      </p:cBhvr>
                                    </p:animEffect>
                                  </p:childTnLst>
                                  <p:subTnLst>
                                    <p:audio>
                                      <p:cMediaNode>
                                        <p:cTn display="0" masterRel="sameClick">
                                          <p:stCondLst>
                                            <p:cond evt="begin" delay="0">
                                              <p:tn val="42"/>
                                            </p:cond>
                                          </p:stCondLst>
                                          <p:endCondLst>
                                            <p:cond evt="onStopAudio" delay="0">
                                              <p:tgtEl>
                                                <p:sldTgt/>
                                              </p:tgtEl>
                                            </p:cond>
                                          </p:endCondLst>
                                        </p:cTn>
                                        <p:tgtEl>
                                          <p:sndTgt r:embed="rId5" name="moderne.wav"/>
                                        </p:tgtEl>
                                      </p:cMediaNode>
                                    </p:audio>
                                  </p:sub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500"/>
                                        <p:tgtEl>
                                          <p:spTgt spid="24"/>
                                        </p:tgtEl>
                                      </p:cBhvr>
                                    </p:animEffect>
                                  </p:childTnLst>
                                  <p:subTnLst>
                                    <p:audio>
                                      <p:cMediaNode>
                                        <p:cTn display="0" masterRel="sameClick">
                                          <p:stCondLst>
                                            <p:cond evt="begin" delay="0">
                                              <p:tn val="47"/>
                                            </p:cond>
                                          </p:stCondLst>
                                          <p:endCondLst>
                                            <p:cond evt="onStopAudio" delay="0">
                                              <p:tgtEl>
                                                <p:sldTgt/>
                                              </p:tgtEl>
                                            </p:cond>
                                          </p:endCondLst>
                                        </p:cTn>
                                        <p:tgtEl>
                                          <p:sndTgt r:embed="rId5" name="moderne.wav"/>
                                        </p:tgtEl>
                                      </p:cMediaNode>
                                    </p:audio>
                                  </p:subTnLst>
                                </p:cTn>
                              </p:par>
                              <p:par>
                                <p:cTn id="50" presetID="10" presetClass="entr" presetSubtype="0" fill="hold"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childTnLst>
                                </p:cTn>
                              </p:par>
                              <p:par>
                                <p:cTn id="53" presetID="10" presetClass="entr" presetSubtype="0" fill="hold" nodeType="with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fade">
                                      <p:cBhvr>
                                        <p:cTn id="55" dur="500"/>
                                        <p:tgtEl>
                                          <p:spTgt spid="27"/>
                                        </p:tgtEl>
                                      </p:cBhvr>
                                    </p:animEffect>
                                  </p:childTnLst>
                                </p:cTn>
                              </p:par>
                              <p:par>
                                <p:cTn id="56" presetID="10" presetClass="entr" presetSubtype="0" fill="hold" nodeType="with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fade">
                                      <p:cBhvr>
                                        <p:cTn id="58" dur="500"/>
                                        <p:tgtEl>
                                          <p:spTgt spid="26"/>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subTnLst>
                                    <p:audio>
                                      <p:cMediaNode>
                                        <p:cTn display="0" masterRel="sameClick">
                                          <p:stCondLst>
                                            <p:cond evt="begin" delay="0">
                                              <p:tn val="61"/>
                                            </p:cond>
                                          </p:stCondLst>
                                          <p:endCondLst>
                                            <p:cond evt="onStopAudio" delay="0">
                                              <p:tgtEl>
                                                <p:sldTgt/>
                                              </p:tgtEl>
                                            </p:cond>
                                          </p:endCondLst>
                                        </p:cTn>
                                        <p:tgtEl>
                                          <p:sndTgt r:embed="rId6" name="timide.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4"/>
                                        </p:tgtEl>
                                        <p:attrNameLst>
                                          <p:attrName>style.visibility</p:attrName>
                                        </p:attrNameLst>
                                      </p:cBhvr>
                                      <p:to>
                                        <p:strVal val="visible"/>
                                      </p:to>
                                    </p:set>
                                    <p:animEffect transition="in" filter="fade">
                                      <p:cBhvr>
                                        <p:cTn id="68" dur="500"/>
                                        <p:tgtEl>
                                          <p:spTgt spid="4"/>
                                        </p:tgtEl>
                                      </p:cBhvr>
                                    </p:animEffect>
                                  </p:childTnLst>
                                  <p:subTnLst>
                                    <p:audio>
                                      <p:cMediaNode>
                                        <p:cTn display="0" masterRel="sameClick">
                                          <p:stCondLst>
                                            <p:cond evt="begin" delay="0">
                                              <p:tn val="66"/>
                                            </p:cond>
                                          </p:stCondLst>
                                          <p:endCondLst>
                                            <p:cond evt="onStopAudio" delay="0">
                                              <p:tgtEl>
                                                <p:sldTgt/>
                                              </p:tgtEl>
                                            </p:cond>
                                          </p:endCondLst>
                                        </p:cTn>
                                        <p:tgtEl>
                                          <p:sndTgt r:embed="rId6" name="timide.wav"/>
                                        </p:tgtEl>
                                      </p:cMediaNode>
                                    </p:audio>
                                  </p:subTnLst>
                                </p:cTn>
                              </p:par>
                              <p:par>
                                <p:cTn id="69" presetID="10" presetClass="entr" presetSubtype="0" fill="hold" grpId="0" nodeType="withEffect">
                                  <p:stCondLst>
                                    <p:cond delay="0"/>
                                  </p:stCondLst>
                                  <p:childTnLst>
                                    <p:set>
                                      <p:cBhvr>
                                        <p:cTn id="70" dur="1" fill="hold">
                                          <p:stCondLst>
                                            <p:cond delay="0"/>
                                          </p:stCondLst>
                                        </p:cTn>
                                        <p:tgtEl>
                                          <p:spTgt spid="5"/>
                                        </p:tgtEl>
                                        <p:attrNameLst>
                                          <p:attrName>style.visibility</p:attrName>
                                        </p:attrNameLst>
                                      </p:cBhvr>
                                      <p:to>
                                        <p:strVal val="visible"/>
                                      </p:to>
                                    </p:set>
                                    <p:animEffect transition="in" filter="fade">
                                      <p:cBhvr>
                                        <p:cTn id="71" dur="500"/>
                                        <p:tgtEl>
                                          <p:spTgt spid="5"/>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7"/>
                                        </p:tgtEl>
                                        <p:attrNameLst>
                                          <p:attrName>style.visibility</p:attrName>
                                        </p:attrNameLst>
                                      </p:cBhvr>
                                      <p:to>
                                        <p:strVal val="visible"/>
                                      </p:to>
                                    </p:set>
                                    <p:animEffect transition="in" filter="fade">
                                      <p:cBhvr>
                                        <p:cTn id="76" dur="500"/>
                                        <p:tgtEl>
                                          <p:spTgt spid="7"/>
                                        </p:tgtEl>
                                      </p:cBhvr>
                                    </p:animEffect>
                                  </p:childTnLst>
                                  <p:subTnLst>
                                    <p:audio>
                                      <p:cMediaNode>
                                        <p:cTn display="0" masterRel="sameClick">
                                          <p:stCondLst>
                                            <p:cond evt="begin" delay="0">
                                              <p:tn val="74"/>
                                            </p:cond>
                                          </p:stCondLst>
                                          <p:endCondLst>
                                            <p:cond evt="onStopAudio" delay="0">
                                              <p:tgtEl>
                                                <p:sldTgt/>
                                              </p:tgtEl>
                                            </p:cond>
                                          </p:endCondLst>
                                        </p:cTn>
                                        <p:tgtEl>
                                          <p:sndTgt r:embed="rId7" name="vie.wav"/>
                                        </p:tgtEl>
                                      </p:cMediaNode>
                                    </p:audio>
                                  </p:sub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20"/>
                                        </p:tgtEl>
                                        <p:attrNameLst>
                                          <p:attrName>style.visibility</p:attrName>
                                        </p:attrNameLst>
                                      </p:cBhvr>
                                      <p:to>
                                        <p:strVal val="visible"/>
                                      </p:to>
                                    </p:set>
                                    <p:animEffect transition="in" filter="fade">
                                      <p:cBhvr>
                                        <p:cTn id="81" dur="500"/>
                                        <p:tgtEl>
                                          <p:spTgt spid="20"/>
                                        </p:tgtEl>
                                      </p:cBhvr>
                                    </p:animEffect>
                                  </p:childTnLst>
                                  <p:subTnLst>
                                    <p:audio>
                                      <p:cMediaNode>
                                        <p:cTn display="0" masterRel="sameClick">
                                          <p:stCondLst>
                                            <p:cond evt="begin" delay="0">
                                              <p:tn val="79"/>
                                            </p:cond>
                                          </p:stCondLst>
                                          <p:endCondLst>
                                            <p:cond evt="onStopAudio" delay="0">
                                              <p:tgtEl>
                                                <p:sldTgt/>
                                              </p:tgtEl>
                                            </p:cond>
                                          </p:endCondLst>
                                        </p:cTn>
                                        <p:tgtEl>
                                          <p:sndTgt r:embed="rId7" name="vie.wav"/>
                                        </p:tgtEl>
                                      </p:cMediaNode>
                                    </p:audio>
                                  </p:sub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8"/>
                                        </p:tgtEl>
                                        <p:attrNameLst>
                                          <p:attrName>style.visibility</p:attrName>
                                        </p:attrNameLst>
                                      </p:cBhvr>
                                      <p:to>
                                        <p:strVal val="visible"/>
                                      </p:to>
                                    </p:set>
                                    <p:animEffect transition="in" filter="fade">
                                      <p:cBhvr>
                                        <p:cTn id="86" dur="500"/>
                                        <p:tgtEl>
                                          <p:spTgt spid="8"/>
                                        </p:tgtEl>
                                      </p:cBhvr>
                                    </p:animEffect>
                                  </p:childTnLst>
                                  <p:subTnLst>
                                    <p:audio>
                                      <p:cMediaNode>
                                        <p:cTn display="0" masterRel="sameClick">
                                          <p:stCondLst>
                                            <p:cond evt="begin" delay="0">
                                              <p:tn val="84"/>
                                            </p:cond>
                                          </p:stCondLst>
                                          <p:endCondLst>
                                            <p:cond evt="onStopAudio" delay="0">
                                              <p:tgtEl>
                                                <p:sldTgt/>
                                              </p:tgtEl>
                                            </p:cond>
                                          </p:endCondLst>
                                        </p:cTn>
                                        <p:tgtEl>
                                          <p:sndTgt r:embed="rId8" name="douze.wav"/>
                                        </p:tgtEl>
                                      </p:cMediaNode>
                                    </p:audio>
                                  </p:sub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23"/>
                                        </p:tgtEl>
                                        <p:attrNameLst>
                                          <p:attrName>style.visibility</p:attrName>
                                        </p:attrNameLst>
                                      </p:cBhvr>
                                      <p:to>
                                        <p:strVal val="visible"/>
                                      </p:to>
                                    </p:set>
                                    <p:animEffect transition="in" filter="fade">
                                      <p:cBhvr>
                                        <p:cTn id="91" dur="500"/>
                                        <p:tgtEl>
                                          <p:spTgt spid="23"/>
                                        </p:tgtEl>
                                      </p:cBhvr>
                                    </p:animEffect>
                                  </p:childTnLst>
                                  <p:subTnLst>
                                    <p:audio>
                                      <p:cMediaNode>
                                        <p:cTn display="0" masterRel="sameClick">
                                          <p:stCondLst>
                                            <p:cond evt="begin" delay="0">
                                              <p:tn val="89"/>
                                            </p:cond>
                                          </p:stCondLst>
                                          <p:endCondLst>
                                            <p:cond evt="onStopAudio" delay="0">
                                              <p:tgtEl>
                                                <p:sldTgt/>
                                              </p:tgtEl>
                                            </p:cond>
                                          </p:endCondLst>
                                        </p:cTn>
                                        <p:tgtEl>
                                          <p:sndTgt r:embed="rId8" name="dou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14" grpId="0" animBg="1"/>
      <p:bldP spid="13" grpId="0"/>
      <p:bldP spid="16" grpId="0" animBg="1"/>
      <p:bldP spid="6" grpId="0"/>
      <p:bldP spid="10" grpId="0"/>
      <p:bldP spid="7" grpId="0"/>
      <p:bldP spid="20" grpId="0"/>
      <p:bldP spid="9" grpId="0"/>
      <p:bldP spid="8"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77822" y="23277"/>
            <a:ext cx="10515600" cy="1325563"/>
          </a:xfrm>
        </p:spPr>
        <p:txBody>
          <a:bodyPr>
            <a:normAutofit fontScale="90000"/>
          </a:bodyPr>
          <a:lstStyle/>
          <a:p>
            <a:pPr algn="ctr"/>
            <a:r>
              <a:rPr lang="en-GB" sz="10800" b="1" dirty="0">
                <a:solidFill>
                  <a:schemeClr val="tx2"/>
                </a:solidFill>
                <a:cs typeface="Calibri" panose="020F0502020204030204" pitchFamily="34" charset="0"/>
              </a:rPr>
              <a:t>SFE</a:t>
            </a:r>
            <a:endParaRPr lang="en-GB" dirty="0">
              <a:solidFill>
                <a:schemeClr val="tx2"/>
              </a:solidFill>
            </a:endParaRPr>
          </a:p>
        </p:txBody>
      </p:sp>
      <p:pic>
        <p:nvPicPr>
          <p:cNvPr id="17" name="Picture 2" descr="Quiet Sign Clip Ar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08286" y="143151"/>
            <a:ext cx="666750" cy="94297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395842" y="1064501"/>
            <a:ext cx="5400316" cy="815608"/>
          </a:xfrm>
          <a:prstGeom prst="rect">
            <a:avLst/>
          </a:prstGeom>
          <a:noFill/>
        </p:spPr>
        <p:txBody>
          <a:bodyPr wrap="square" rtlCol="0">
            <a:spAutoFit/>
          </a:bodyPr>
          <a:lstStyle/>
          <a:p>
            <a:pPr algn="ctr"/>
            <a:r>
              <a:rPr lang="en-GB" sz="3600" dirty="0">
                <a:solidFill>
                  <a:schemeClr val="tx2"/>
                </a:solidFill>
                <a:latin typeface="Century Gothic" panose="020B0502020202020204" pitchFamily="34" charset="0"/>
                <a:cs typeface="Calibri" panose="020F0502020204030204" pitchFamily="34" charset="0"/>
              </a:rPr>
              <a:t>[silent final -e]</a:t>
            </a:r>
          </a:p>
          <a:p>
            <a:endParaRPr lang="en-GB" sz="1050" dirty="0">
              <a:latin typeface="Century Gothic" panose="020B0502020202020204" pitchFamily="34" charset="0"/>
            </a:endParaRPr>
          </a:p>
        </p:txBody>
      </p:sp>
      <p:sp>
        <p:nvSpPr>
          <p:cNvPr id="14" name="Rounded Rectangle 13" descr="rectangle"/>
          <p:cNvSpPr/>
          <p:nvPr/>
        </p:nvSpPr>
        <p:spPr>
          <a:xfrm>
            <a:off x="4627118" y="1670603"/>
            <a:ext cx="2864937" cy="3045612"/>
          </a:xfrm>
          <a:prstGeom prst="roundRect">
            <a:avLst/>
          </a:prstGeom>
          <a:no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13" name="TextBox 12"/>
          <p:cNvSpPr txBox="1"/>
          <p:nvPr/>
        </p:nvSpPr>
        <p:spPr>
          <a:xfrm>
            <a:off x="4627118" y="3653478"/>
            <a:ext cx="2728366" cy="1015663"/>
          </a:xfrm>
          <a:prstGeom prst="rect">
            <a:avLst/>
          </a:prstGeom>
          <a:noFill/>
        </p:spPr>
        <p:txBody>
          <a:bodyPr wrap="square" rtlCol="0">
            <a:spAutoFit/>
          </a:bodyPr>
          <a:lstStyle/>
          <a:p>
            <a:pPr algn="ctr"/>
            <a:r>
              <a:rPr lang="fr-FR" sz="6000" dirty="0">
                <a:solidFill>
                  <a:schemeClr val="tx2"/>
                </a:solidFill>
                <a:latin typeface="Century Gothic" panose="020B0502020202020204" pitchFamily="34" charset="0"/>
                <a:cs typeface="Calibri" panose="020F0502020204030204" pitchFamily="34" charset="0"/>
              </a:rPr>
              <a:t>centre</a:t>
            </a:r>
          </a:p>
        </p:txBody>
      </p:sp>
      <p:sp>
        <p:nvSpPr>
          <p:cNvPr id="16" name="Multiply 15" descr="orange x"/>
          <p:cNvSpPr/>
          <p:nvPr/>
        </p:nvSpPr>
        <p:spPr>
          <a:xfrm>
            <a:off x="6651962" y="3769375"/>
            <a:ext cx="590109" cy="914714"/>
          </a:xfrm>
          <a:prstGeom prst="mathMultiply">
            <a:avLst/>
          </a:prstGeom>
          <a:solidFill>
            <a:schemeClr val="accent2"/>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dirty="0">
              <a:latin typeface="Century Gothic" panose="020B0502020202020204" pitchFamily="34" charset="0"/>
            </a:endParaRPr>
          </a:p>
        </p:txBody>
      </p:sp>
      <p:sp>
        <p:nvSpPr>
          <p:cNvPr id="6" name="TextBox 5"/>
          <p:cNvSpPr txBox="1"/>
          <p:nvPr/>
        </p:nvSpPr>
        <p:spPr>
          <a:xfrm>
            <a:off x="498325" y="496147"/>
            <a:ext cx="3479427" cy="1015663"/>
          </a:xfrm>
          <a:prstGeom prst="rect">
            <a:avLst/>
          </a:prstGeom>
          <a:noFill/>
        </p:spPr>
        <p:txBody>
          <a:bodyPr wrap="square" rtlCol="0">
            <a:spAutoFit/>
          </a:bodyPr>
          <a:lstStyle/>
          <a:p>
            <a:pPr algn="ctr"/>
            <a:r>
              <a:rPr lang="fr-FR" sz="6000" dirty="0">
                <a:solidFill>
                  <a:schemeClr val="tx2"/>
                </a:solidFill>
                <a:latin typeface="Century Gothic" panose="020B0502020202020204" pitchFamily="34" charset="0"/>
                <a:cs typeface="Calibri" panose="020F0502020204030204" pitchFamily="34" charset="0"/>
              </a:rPr>
              <a:t>mond</a:t>
            </a:r>
            <a:r>
              <a:rPr lang="fr-FR" sz="6000" strike="dblStrike" dirty="0">
                <a:solidFill>
                  <a:schemeClr val="accent2"/>
                </a:solidFill>
                <a:latin typeface="Century Gothic" panose="020B0502020202020204" pitchFamily="34" charset="0"/>
                <a:cs typeface="Calibri" panose="020F0502020204030204" pitchFamily="34" charset="0"/>
              </a:rPr>
              <a:t>e</a:t>
            </a:r>
          </a:p>
        </p:txBody>
      </p:sp>
      <p:sp>
        <p:nvSpPr>
          <p:cNvPr id="10" name="TextBox 9"/>
          <p:cNvSpPr txBox="1"/>
          <p:nvPr/>
        </p:nvSpPr>
        <p:spPr>
          <a:xfrm>
            <a:off x="890008" y="3528840"/>
            <a:ext cx="2696063" cy="1015663"/>
          </a:xfrm>
          <a:prstGeom prst="rect">
            <a:avLst/>
          </a:prstGeom>
          <a:noFill/>
        </p:spPr>
        <p:txBody>
          <a:bodyPr wrap="square" rtlCol="0">
            <a:spAutoFit/>
          </a:bodyPr>
          <a:lstStyle/>
          <a:p>
            <a:r>
              <a:rPr lang="fr-FR" sz="6000" dirty="0">
                <a:solidFill>
                  <a:schemeClr val="tx2"/>
                </a:solidFill>
                <a:latin typeface="Century Gothic" panose="020B0502020202020204" pitchFamily="34" charset="0"/>
                <a:cs typeface="Calibri" panose="020F0502020204030204" pitchFamily="34" charset="0"/>
              </a:rPr>
              <a:t>timid</a:t>
            </a:r>
            <a:r>
              <a:rPr lang="fr-FR" sz="6000" strike="dblStrike" dirty="0">
                <a:solidFill>
                  <a:schemeClr val="accent2"/>
                </a:solidFill>
                <a:latin typeface="Century Gothic" panose="020B0502020202020204" pitchFamily="34" charset="0"/>
                <a:cs typeface="Calibri" panose="020F0502020204030204" pitchFamily="34" charset="0"/>
              </a:rPr>
              <a:t>e</a:t>
            </a:r>
          </a:p>
        </p:txBody>
      </p:sp>
      <p:sp>
        <p:nvSpPr>
          <p:cNvPr id="7" name="TextBox 6"/>
          <p:cNvSpPr txBox="1"/>
          <p:nvPr/>
        </p:nvSpPr>
        <p:spPr>
          <a:xfrm>
            <a:off x="4793070" y="4669141"/>
            <a:ext cx="2554014" cy="1015663"/>
          </a:xfrm>
          <a:prstGeom prst="rect">
            <a:avLst/>
          </a:prstGeom>
          <a:noFill/>
        </p:spPr>
        <p:txBody>
          <a:bodyPr wrap="square" rtlCol="0">
            <a:spAutoFit/>
          </a:bodyPr>
          <a:lstStyle/>
          <a:p>
            <a:pPr algn="ctr"/>
            <a:r>
              <a:rPr lang="fr-FR" sz="6000" dirty="0">
                <a:solidFill>
                  <a:schemeClr val="tx2"/>
                </a:solidFill>
                <a:latin typeface="Century Gothic" panose="020B0502020202020204" pitchFamily="34" charset="0"/>
                <a:cs typeface="Calibri" panose="020F0502020204030204" pitchFamily="34" charset="0"/>
              </a:rPr>
              <a:t>vi</a:t>
            </a:r>
            <a:r>
              <a:rPr lang="fr-FR" sz="6000" strike="dblStrike" dirty="0">
                <a:solidFill>
                  <a:schemeClr val="accent2"/>
                </a:solidFill>
                <a:latin typeface="Century Gothic" panose="020B0502020202020204" pitchFamily="34" charset="0"/>
                <a:cs typeface="Calibri" panose="020F0502020204030204" pitchFamily="34" charset="0"/>
              </a:rPr>
              <a:t>e</a:t>
            </a:r>
          </a:p>
        </p:txBody>
      </p:sp>
      <p:sp>
        <p:nvSpPr>
          <p:cNvPr id="9" name="TextBox 8"/>
          <p:cNvSpPr txBox="1"/>
          <p:nvPr/>
        </p:nvSpPr>
        <p:spPr>
          <a:xfrm>
            <a:off x="8114192" y="509062"/>
            <a:ext cx="4092334" cy="1015663"/>
          </a:xfrm>
          <a:prstGeom prst="rect">
            <a:avLst/>
          </a:prstGeom>
          <a:noFill/>
        </p:spPr>
        <p:txBody>
          <a:bodyPr wrap="square" rtlCol="0">
            <a:spAutoFit/>
          </a:bodyPr>
          <a:lstStyle/>
          <a:p>
            <a:pPr algn="ctr"/>
            <a:r>
              <a:rPr lang="fr-FR" sz="6000" dirty="0">
                <a:solidFill>
                  <a:schemeClr val="tx2"/>
                </a:solidFill>
                <a:latin typeface="Century Gothic" panose="020B0502020202020204" pitchFamily="34" charset="0"/>
                <a:cs typeface="Calibri" panose="020F0502020204030204" pitchFamily="34" charset="0"/>
              </a:rPr>
              <a:t>modern</a:t>
            </a:r>
            <a:r>
              <a:rPr lang="fr-FR" sz="6000" strike="dblStrike" dirty="0">
                <a:solidFill>
                  <a:schemeClr val="accent2"/>
                </a:solidFill>
                <a:latin typeface="Century Gothic" panose="020B0502020202020204" pitchFamily="34" charset="0"/>
                <a:cs typeface="Calibri" panose="020F0502020204030204" pitchFamily="34" charset="0"/>
              </a:rPr>
              <a:t>e</a:t>
            </a:r>
            <a:endParaRPr lang="fr-FR" sz="6000" dirty="0">
              <a:solidFill>
                <a:schemeClr val="accent2"/>
              </a:solidFill>
              <a:latin typeface="Century Gothic" panose="020B0502020202020204" pitchFamily="34" charset="0"/>
              <a:cs typeface="Calibri" panose="020F0502020204030204" pitchFamily="34" charset="0"/>
            </a:endParaRPr>
          </a:p>
        </p:txBody>
      </p:sp>
      <p:sp>
        <p:nvSpPr>
          <p:cNvPr id="8" name="TextBox 7"/>
          <p:cNvSpPr txBox="1"/>
          <p:nvPr/>
        </p:nvSpPr>
        <p:spPr>
          <a:xfrm>
            <a:off x="9130344" y="3559513"/>
            <a:ext cx="2554014" cy="1015663"/>
          </a:xfrm>
          <a:prstGeom prst="rect">
            <a:avLst/>
          </a:prstGeom>
          <a:noFill/>
        </p:spPr>
        <p:txBody>
          <a:bodyPr wrap="square" rtlCol="0">
            <a:spAutoFit/>
          </a:bodyPr>
          <a:lstStyle/>
          <a:p>
            <a:r>
              <a:rPr lang="fr-FR" sz="6000" dirty="0">
                <a:solidFill>
                  <a:schemeClr val="tx2"/>
                </a:solidFill>
                <a:latin typeface="Century Gothic" panose="020B0502020202020204" pitchFamily="34" charset="0"/>
                <a:cs typeface="Calibri" panose="020F0502020204030204" pitchFamily="34" charset="0"/>
              </a:rPr>
              <a:t>douz</a:t>
            </a:r>
            <a:r>
              <a:rPr lang="fr-FR" sz="6000" strike="dblStrike" dirty="0">
                <a:solidFill>
                  <a:schemeClr val="accent2"/>
                </a:solidFill>
                <a:latin typeface="Century Gothic" panose="020B0502020202020204" pitchFamily="34" charset="0"/>
                <a:cs typeface="Calibri" panose="020F0502020204030204" pitchFamily="34" charset="0"/>
              </a:rPr>
              <a:t>e</a:t>
            </a:r>
          </a:p>
        </p:txBody>
      </p:sp>
      <p:pic>
        <p:nvPicPr>
          <p:cNvPr id="4" name="Picture 3" descr="target with an arrow in the centre">
            <a:extLst>
              <a:ext uri="{FF2B5EF4-FFF2-40B4-BE49-F238E27FC236}">
                <a16:creationId xmlns:a16="http://schemas.microsoft.com/office/drawing/2014/main" id="{571AA463-4BDB-154F-2FB4-099258136B4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24360" y="2177484"/>
            <a:ext cx="1581428" cy="1559765"/>
          </a:xfrm>
          <a:prstGeom prst="rect">
            <a:avLst/>
          </a:prstGeom>
        </p:spPr>
      </p:pic>
    </p:spTree>
    <p:extLst>
      <p:ext uri="{BB962C8B-B14F-4D97-AF65-F5344CB8AC3E}">
        <p14:creationId xmlns:p14="http://schemas.microsoft.com/office/powerpoint/2010/main" val="2411371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subTnLst>
                                    <p:audio>
                                      <p:cMediaNode>
                                        <p:cTn display="0" masterRel="sameClick">
                                          <p:stCondLst>
                                            <p:cond evt="begin" delay="0">
                                              <p:tn val="18"/>
                                            </p:cond>
                                          </p:stCondLst>
                                          <p:endCondLst>
                                            <p:cond evt="onStopAudio" delay="0">
                                              <p:tgtEl>
                                                <p:sldTgt/>
                                              </p:tgtEl>
                                            </p:cond>
                                          </p:endCondLst>
                                        </p:cTn>
                                        <p:tgtEl>
                                          <p:sndTgt r:embed="rId3" name="centre.wav"/>
                                        </p:tgtEl>
                                      </p:cMediaNode>
                                    </p:audio>
                                  </p:subTnLst>
                                </p:cTn>
                              </p:par>
                              <p:par>
                                <p:cTn id="21" presetID="10"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subTnLst>
                                    <p:audio>
                                      <p:cMediaNode>
                                        <p:cTn display="0" masterRel="sameClick">
                                          <p:stCondLst>
                                            <p:cond evt="begin" delay="0">
                                              <p:tn val="27"/>
                                            </p:cond>
                                          </p:stCondLst>
                                          <p:endCondLst>
                                            <p:cond evt="onStopAudio" delay="0">
                                              <p:tgtEl>
                                                <p:sldTgt/>
                                              </p:tgtEl>
                                            </p:cond>
                                          </p:endCondLst>
                                        </p:cTn>
                                        <p:tgtEl>
                                          <p:sndTgt r:embed="rId3" name="centre.wav"/>
                                        </p:tgtEl>
                                      </p:cMediaNode>
                                    </p:audio>
                                  </p:sub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childTnLst>
                                  <p:subTnLst>
                                    <p:audio>
                                      <p:cMediaNode>
                                        <p:cTn display="0" masterRel="sameClick">
                                          <p:stCondLst>
                                            <p:cond evt="begin" delay="0">
                                              <p:tn val="32"/>
                                            </p:cond>
                                          </p:stCondLst>
                                          <p:endCondLst>
                                            <p:cond evt="onStopAudio" delay="0">
                                              <p:tgtEl>
                                                <p:sldTgt/>
                                              </p:tgtEl>
                                            </p:cond>
                                          </p:endCondLst>
                                        </p:cTn>
                                        <p:tgtEl>
                                          <p:sndTgt r:embed="rId4" name="monde.wav"/>
                                        </p:tgtEl>
                                      </p:cMediaNode>
                                    </p:audio>
                                  </p:sub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subTnLst>
                                    <p:audio>
                                      <p:cMediaNode>
                                        <p:cTn display="0" masterRel="sameClick">
                                          <p:stCondLst>
                                            <p:cond evt="begin" delay="0">
                                              <p:tn val="37"/>
                                            </p:cond>
                                          </p:stCondLst>
                                          <p:endCondLst>
                                            <p:cond evt="onStopAudio" delay="0">
                                              <p:tgtEl>
                                                <p:sldTgt/>
                                              </p:tgtEl>
                                            </p:cond>
                                          </p:endCondLst>
                                        </p:cTn>
                                        <p:tgtEl>
                                          <p:sndTgt r:embed="rId5" name="moderne.wav"/>
                                        </p:tgtEl>
                                      </p:cMediaNode>
                                    </p:audio>
                                  </p:sub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500"/>
                                        <p:tgtEl>
                                          <p:spTgt spid="10"/>
                                        </p:tgtEl>
                                      </p:cBhvr>
                                    </p:animEffect>
                                  </p:childTnLst>
                                  <p:subTnLst>
                                    <p:audio>
                                      <p:cMediaNode>
                                        <p:cTn display="0" masterRel="sameClick">
                                          <p:stCondLst>
                                            <p:cond evt="begin" delay="0">
                                              <p:tn val="42"/>
                                            </p:cond>
                                          </p:stCondLst>
                                          <p:endCondLst>
                                            <p:cond evt="onStopAudio" delay="0">
                                              <p:tgtEl>
                                                <p:sldTgt/>
                                              </p:tgtEl>
                                            </p:cond>
                                          </p:endCondLst>
                                        </p:cTn>
                                        <p:tgtEl>
                                          <p:sndTgt r:embed="rId6" name="timide.wav"/>
                                        </p:tgtEl>
                                      </p:cMediaNode>
                                    </p:audio>
                                  </p:sub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fade">
                                      <p:cBhvr>
                                        <p:cTn id="49" dur="500"/>
                                        <p:tgtEl>
                                          <p:spTgt spid="7"/>
                                        </p:tgtEl>
                                      </p:cBhvr>
                                    </p:animEffect>
                                  </p:childTnLst>
                                  <p:subTnLst>
                                    <p:audio>
                                      <p:cMediaNode>
                                        <p:cTn display="0" masterRel="sameClick">
                                          <p:stCondLst>
                                            <p:cond evt="begin" delay="0">
                                              <p:tn val="47"/>
                                            </p:cond>
                                          </p:stCondLst>
                                          <p:endCondLst>
                                            <p:cond evt="onStopAudio" delay="0">
                                              <p:tgtEl>
                                                <p:sldTgt/>
                                              </p:tgtEl>
                                            </p:cond>
                                          </p:endCondLst>
                                        </p:cTn>
                                        <p:tgtEl>
                                          <p:sndTgt r:embed="rId7" name="vie.wav"/>
                                        </p:tgtEl>
                                      </p:cMediaNode>
                                    </p:audio>
                                  </p:sub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fade">
                                      <p:cBhvr>
                                        <p:cTn id="54" dur="500"/>
                                        <p:tgtEl>
                                          <p:spTgt spid="8"/>
                                        </p:tgtEl>
                                      </p:cBhvr>
                                    </p:animEffect>
                                  </p:childTnLst>
                                  <p:subTnLst>
                                    <p:audio>
                                      <p:cMediaNode>
                                        <p:cTn display="0" masterRel="sameClick">
                                          <p:stCondLst>
                                            <p:cond evt="begin" delay="0">
                                              <p:tn val="52"/>
                                            </p:cond>
                                          </p:stCondLst>
                                          <p:endCondLst>
                                            <p:cond evt="onStopAudio" delay="0">
                                              <p:tgtEl>
                                                <p:sldTgt/>
                                              </p:tgtEl>
                                            </p:cond>
                                          </p:endCondLst>
                                        </p:cTn>
                                        <p:tgtEl>
                                          <p:sndTgt r:embed="rId8" name="dou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14" grpId="0" animBg="1"/>
      <p:bldP spid="13" grpId="0"/>
      <p:bldP spid="16" grpId="0" animBg="1"/>
      <p:bldP spid="6" grpId="0"/>
      <p:bldP spid="10" grpId="0"/>
      <p:bldP spid="7" grpId="0"/>
      <p:bldP spid="9" grpId="0"/>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7D81F10-C42D-1319-74FF-842A3BF3B6BC}"/>
              </a:ext>
            </a:extLst>
          </p:cNvPr>
          <p:cNvSpPr txBox="1"/>
          <p:nvPr/>
        </p:nvSpPr>
        <p:spPr>
          <a:xfrm>
            <a:off x="254032" y="1292083"/>
            <a:ext cx="11462479" cy="1200329"/>
          </a:xfrm>
          <a:prstGeom prst="rect">
            <a:avLst/>
          </a:prstGeom>
          <a:noFill/>
        </p:spPr>
        <p:txBody>
          <a:bodyPr wrap="square" rtlCol="0">
            <a:spAutoFit/>
          </a:bodyPr>
          <a:lstStyle/>
          <a:p>
            <a:r>
              <a:rPr lang="en-GB" sz="2400" dirty="0">
                <a:solidFill>
                  <a:srgbClr val="0055A5"/>
                </a:solidFill>
              </a:rPr>
              <a:t>The rule is different for words ending in </a:t>
            </a:r>
            <a:r>
              <a:rPr lang="en-GB" sz="2400" b="1" dirty="0">
                <a:solidFill>
                  <a:srgbClr val="0055A5"/>
                </a:solidFill>
              </a:rPr>
              <a:t>consonant + -r</a:t>
            </a:r>
            <a:r>
              <a:rPr lang="en-GB" sz="2400" b="1" dirty="0">
                <a:solidFill>
                  <a:schemeClr val="accent2"/>
                </a:solidFill>
              </a:rPr>
              <a:t>e</a:t>
            </a:r>
            <a:r>
              <a:rPr lang="en-GB" sz="2400" b="1" dirty="0">
                <a:solidFill>
                  <a:srgbClr val="0055A5"/>
                </a:solidFill>
              </a:rPr>
              <a:t> </a:t>
            </a:r>
            <a:r>
              <a:rPr lang="en-GB" sz="2400" dirty="0">
                <a:solidFill>
                  <a:srgbClr val="0055A5"/>
                </a:solidFill>
              </a:rPr>
              <a:t>or </a:t>
            </a:r>
            <a:r>
              <a:rPr lang="en-GB" sz="2400" b="1" dirty="0">
                <a:solidFill>
                  <a:srgbClr val="0055A5"/>
                </a:solidFill>
              </a:rPr>
              <a:t>-r</a:t>
            </a:r>
            <a:r>
              <a:rPr lang="en-GB" sz="2400" b="1" dirty="0">
                <a:solidFill>
                  <a:schemeClr val="accent2"/>
                </a:solidFill>
              </a:rPr>
              <a:t>es</a:t>
            </a:r>
            <a:r>
              <a:rPr lang="en-GB" sz="2400" dirty="0">
                <a:solidFill>
                  <a:srgbClr val="0055A5"/>
                </a:solidFill>
              </a:rPr>
              <a:t>.</a:t>
            </a:r>
          </a:p>
          <a:p>
            <a:r>
              <a:rPr lang="en-GB" sz="2400" dirty="0">
                <a:solidFill>
                  <a:srgbClr val="0055A5"/>
                </a:solidFill>
              </a:rPr>
              <a:t>In these words, the stress moves to the </a:t>
            </a:r>
            <a:r>
              <a:rPr lang="en-GB" sz="2400" b="1" dirty="0">
                <a:solidFill>
                  <a:srgbClr val="0055A5"/>
                </a:solidFill>
              </a:rPr>
              <a:t>vowel before the consonant + -r</a:t>
            </a:r>
            <a:r>
              <a:rPr lang="en-GB" sz="2400" b="1" dirty="0">
                <a:solidFill>
                  <a:schemeClr val="accent2"/>
                </a:solidFill>
              </a:rPr>
              <a:t>e</a:t>
            </a:r>
            <a:r>
              <a:rPr lang="en-GB" sz="2400" b="1" dirty="0">
                <a:solidFill>
                  <a:srgbClr val="0055A5"/>
                </a:solidFill>
              </a:rPr>
              <a:t>(s). </a:t>
            </a:r>
            <a:r>
              <a:rPr lang="en-GB" sz="2400" dirty="0">
                <a:solidFill>
                  <a:srgbClr val="0055A5"/>
                </a:solidFill>
              </a:rPr>
              <a:t>The </a:t>
            </a:r>
            <a:r>
              <a:rPr lang="en-GB" sz="2400" b="1" dirty="0">
                <a:solidFill>
                  <a:srgbClr val="0055A5"/>
                </a:solidFill>
              </a:rPr>
              <a:t>-r-</a:t>
            </a:r>
            <a:r>
              <a:rPr lang="en-GB" sz="2400" dirty="0">
                <a:solidFill>
                  <a:srgbClr val="0055A5"/>
                </a:solidFill>
              </a:rPr>
              <a:t> before the </a:t>
            </a:r>
            <a:r>
              <a:rPr lang="en-GB" sz="2400" b="1" dirty="0">
                <a:solidFill>
                  <a:srgbClr val="0055A5"/>
                </a:solidFill>
              </a:rPr>
              <a:t>SFe</a:t>
            </a:r>
            <a:r>
              <a:rPr lang="en-GB" sz="2400" dirty="0">
                <a:solidFill>
                  <a:srgbClr val="0055A5"/>
                </a:solidFill>
              </a:rPr>
              <a:t> is said very softly.</a:t>
            </a:r>
          </a:p>
        </p:txBody>
      </p:sp>
      <p:sp>
        <p:nvSpPr>
          <p:cNvPr id="3" name="Title 2">
            <a:extLst>
              <a:ext uri="{FF2B5EF4-FFF2-40B4-BE49-F238E27FC236}">
                <a16:creationId xmlns:a16="http://schemas.microsoft.com/office/drawing/2014/main" id="{AF667F8F-E87F-5201-CAA9-4411B0605F22}"/>
              </a:ext>
            </a:extLst>
          </p:cNvPr>
          <p:cNvSpPr>
            <a:spLocks noGrp="1"/>
          </p:cNvSpPr>
          <p:nvPr>
            <p:ph type="title"/>
          </p:nvPr>
        </p:nvSpPr>
        <p:spPr>
          <a:xfrm>
            <a:off x="-1" y="213557"/>
            <a:ext cx="7239001" cy="647577"/>
          </a:xfrm>
        </p:spPr>
        <p:txBody>
          <a:bodyPr>
            <a:normAutofit/>
          </a:bodyPr>
          <a:lstStyle/>
          <a:p>
            <a:r>
              <a:rPr lang="fr-FR" dirty="0"/>
              <a:t>Prononciation: [-re] and [-res]</a:t>
            </a:r>
          </a:p>
        </p:txBody>
      </p:sp>
      <p:sp>
        <p:nvSpPr>
          <p:cNvPr id="6" name="Rounded Rectangle 46">
            <a:extLst>
              <a:ext uri="{FF2B5EF4-FFF2-40B4-BE49-F238E27FC236}">
                <a16:creationId xmlns:a16="http://schemas.microsoft.com/office/drawing/2014/main" id="{967130CB-9A89-FA57-9935-99361F961F82}"/>
              </a:ext>
            </a:extLst>
          </p:cNvPr>
          <p:cNvSpPr/>
          <p:nvPr/>
        </p:nvSpPr>
        <p:spPr>
          <a:xfrm>
            <a:off x="9888252" y="251614"/>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écouter/parler</a:t>
            </a:r>
          </a:p>
        </p:txBody>
      </p:sp>
      <p:sp>
        <p:nvSpPr>
          <p:cNvPr id="2" name="TextBox 1">
            <a:extLst>
              <a:ext uri="{FF2B5EF4-FFF2-40B4-BE49-F238E27FC236}">
                <a16:creationId xmlns:a16="http://schemas.microsoft.com/office/drawing/2014/main" id="{7D77AEB6-F63B-21BD-2854-8E2349C05CAC}"/>
              </a:ext>
            </a:extLst>
          </p:cNvPr>
          <p:cNvSpPr txBox="1"/>
          <p:nvPr/>
        </p:nvSpPr>
        <p:spPr>
          <a:xfrm>
            <a:off x="254033" y="878554"/>
            <a:ext cx="11937967" cy="461665"/>
          </a:xfrm>
          <a:prstGeom prst="rect">
            <a:avLst/>
          </a:prstGeom>
          <a:noFill/>
        </p:spPr>
        <p:txBody>
          <a:bodyPr wrap="square" rtlCol="0">
            <a:spAutoFit/>
          </a:bodyPr>
          <a:lstStyle/>
          <a:p>
            <a:r>
              <a:rPr lang="en-GB" sz="2400" dirty="0">
                <a:solidFill>
                  <a:srgbClr val="0055A5"/>
                </a:solidFill>
              </a:rPr>
              <a:t>As you know, French words usually have a gentle stress on the last syllable.</a:t>
            </a:r>
          </a:p>
        </p:txBody>
      </p:sp>
      <p:sp>
        <p:nvSpPr>
          <p:cNvPr id="5" name="TextBox 4">
            <a:extLst>
              <a:ext uri="{FF2B5EF4-FFF2-40B4-BE49-F238E27FC236}">
                <a16:creationId xmlns:a16="http://schemas.microsoft.com/office/drawing/2014/main" id="{9A1A158F-CF4E-3A58-7308-6750FFB915F7}"/>
              </a:ext>
            </a:extLst>
          </p:cNvPr>
          <p:cNvSpPr txBox="1"/>
          <p:nvPr/>
        </p:nvSpPr>
        <p:spPr>
          <a:xfrm>
            <a:off x="6096000" y="2016527"/>
            <a:ext cx="4327064" cy="461665"/>
          </a:xfrm>
          <a:prstGeom prst="rect">
            <a:avLst/>
          </a:prstGeom>
          <a:noFill/>
        </p:spPr>
        <p:txBody>
          <a:bodyPr wrap="square" rtlCol="0">
            <a:spAutoFit/>
          </a:bodyPr>
          <a:lstStyle/>
          <a:p>
            <a:r>
              <a:rPr lang="en-GB" sz="2400" dirty="0">
                <a:solidFill>
                  <a:srgbClr val="0055A5"/>
                </a:solidFill>
              </a:rPr>
              <a:t>Listen carefully and repeat:</a:t>
            </a:r>
          </a:p>
        </p:txBody>
      </p:sp>
      <p:sp>
        <p:nvSpPr>
          <p:cNvPr id="10" name="TextBox 9">
            <a:extLst>
              <a:ext uri="{FF2B5EF4-FFF2-40B4-BE49-F238E27FC236}">
                <a16:creationId xmlns:a16="http://schemas.microsoft.com/office/drawing/2014/main" id="{3B18D354-DE11-7EAB-96ED-992F6E1BC70F}"/>
              </a:ext>
            </a:extLst>
          </p:cNvPr>
          <p:cNvSpPr txBox="1"/>
          <p:nvPr/>
        </p:nvSpPr>
        <p:spPr>
          <a:xfrm>
            <a:off x="1694222" y="4872486"/>
            <a:ext cx="1728785" cy="523220"/>
          </a:xfrm>
          <a:prstGeom prst="rect">
            <a:avLst/>
          </a:prstGeom>
          <a:noFill/>
        </p:spPr>
        <p:txBody>
          <a:bodyPr wrap="square">
            <a:spAutoFit/>
          </a:bodyPr>
          <a:lstStyle/>
          <a:p>
            <a:pPr algn="ctr"/>
            <a:r>
              <a:rPr lang="fr-FR" sz="2800" b="1" dirty="0">
                <a:solidFill>
                  <a:srgbClr val="0055A5"/>
                </a:solidFill>
                <a:ea typeface="+mn-ea"/>
                <a:cs typeface="Calibri" panose="020F0502020204030204" pitchFamily="34" charset="0"/>
              </a:rPr>
              <a:t>ou/vr</a:t>
            </a:r>
            <a:r>
              <a:rPr lang="fr-FR" sz="2800" b="1" dirty="0">
                <a:solidFill>
                  <a:schemeClr val="accent2"/>
                </a:solidFill>
                <a:ea typeface="+mn-ea"/>
                <a:cs typeface="Calibri" panose="020F0502020204030204" pitchFamily="34" charset="0"/>
              </a:rPr>
              <a:t>e</a:t>
            </a:r>
            <a:endParaRPr lang="fr-FR" sz="400" dirty="0">
              <a:solidFill>
                <a:schemeClr val="accent2"/>
              </a:solidFill>
            </a:endParaRPr>
          </a:p>
        </p:txBody>
      </p:sp>
      <p:sp>
        <p:nvSpPr>
          <p:cNvPr id="11" name="TextBox 10">
            <a:extLst>
              <a:ext uri="{FF2B5EF4-FFF2-40B4-BE49-F238E27FC236}">
                <a16:creationId xmlns:a16="http://schemas.microsoft.com/office/drawing/2014/main" id="{87BB9ED0-C649-2786-2E1C-B930FFD68F13}"/>
              </a:ext>
            </a:extLst>
          </p:cNvPr>
          <p:cNvSpPr txBox="1"/>
          <p:nvPr/>
        </p:nvSpPr>
        <p:spPr>
          <a:xfrm>
            <a:off x="9647942" y="4872486"/>
            <a:ext cx="2446088" cy="523220"/>
          </a:xfrm>
          <a:prstGeom prst="rect">
            <a:avLst/>
          </a:prstGeom>
          <a:noFill/>
        </p:spPr>
        <p:txBody>
          <a:bodyPr wrap="square">
            <a:spAutoFit/>
          </a:bodyPr>
          <a:lstStyle/>
          <a:p>
            <a:pPr algn="ctr"/>
            <a:r>
              <a:rPr lang="fr-FR" sz="2800" b="1" dirty="0">
                <a:solidFill>
                  <a:srgbClr val="0055A5"/>
                </a:solidFill>
                <a:cs typeface="Calibri" panose="020F0502020204030204" pitchFamily="34" charset="0"/>
              </a:rPr>
              <a:t>dé/cou/vr</a:t>
            </a:r>
            <a:r>
              <a:rPr lang="fr-FR" sz="2800" b="1" dirty="0">
                <a:solidFill>
                  <a:schemeClr val="accent2"/>
                </a:solidFill>
                <a:cs typeface="Calibri" panose="020F0502020204030204" pitchFamily="34" charset="0"/>
              </a:rPr>
              <a:t>es</a:t>
            </a:r>
            <a:endParaRPr lang="fr-FR" sz="400" dirty="0">
              <a:solidFill>
                <a:schemeClr val="accent2"/>
              </a:solidFill>
            </a:endParaRPr>
          </a:p>
        </p:txBody>
      </p:sp>
      <p:sp>
        <p:nvSpPr>
          <p:cNvPr id="13" name="TextBox 12">
            <a:extLst>
              <a:ext uri="{FF2B5EF4-FFF2-40B4-BE49-F238E27FC236}">
                <a16:creationId xmlns:a16="http://schemas.microsoft.com/office/drawing/2014/main" id="{0BFC6FD3-6A20-8958-27C5-5EBB08EB778E}"/>
              </a:ext>
            </a:extLst>
          </p:cNvPr>
          <p:cNvSpPr txBox="1"/>
          <p:nvPr/>
        </p:nvSpPr>
        <p:spPr>
          <a:xfrm>
            <a:off x="3519382" y="4872486"/>
            <a:ext cx="2328569" cy="523220"/>
          </a:xfrm>
          <a:prstGeom prst="rect">
            <a:avLst/>
          </a:prstGeom>
          <a:noFill/>
        </p:spPr>
        <p:txBody>
          <a:bodyPr wrap="square">
            <a:spAutoFit/>
          </a:bodyPr>
          <a:lstStyle/>
          <a:p>
            <a:pPr algn="ctr"/>
            <a:r>
              <a:rPr lang="fr-FR" sz="2800" b="1" dirty="0">
                <a:solidFill>
                  <a:srgbClr val="0055A5"/>
                </a:solidFill>
                <a:cs typeface="Calibri" panose="020F0502020204030204" pitchFamily="34" charset="0"/>
              </a:rPr>
              <a:t>ar/br</a:t>
            </a:r>
            <a:r>
              <a:rPr lang="fr-FR" sz="2800" b="1" dirty="0">
                <a:solidFill>
                  <a:schemeClr val="accent2"/>
                </a:solidFill>
                <a:cs typeface="Calibri" panose="020F0502020204030204" pitchFamily="34" charset="0"/>
              </a:rPr>
              <a:t>es</a:t>
            </a:r>
            <a:endParaRPr lang="fr-FR" sz="400" b="1" dirty="0">
              <a:solidFill>
                <a:schemeClr val="accent2"/>
              </a:solidFill>
            </a:endParaRPr>
          </a:p>
        </p:txBody>
      </p:sp>
      <p:sp>
        <p:nvSpPr>
          <p:cNvPr id="15" name="TextBox 14">
            <a:extLst>
              <a:ext uri="{FF2B5EF4-FFF2-40B4-BE49-F238E27FC236}">
                <a16:creationId xmlns:a16="http://schemas.microsoft.com/office/drawing/2014/main" id="{8B39F60E-377C-21FF-2F40-EE7EA8673CAE}"/>
              </a:ext>
            </a:extLst>
          </p:cNvPr>
          <p:cNvSpPr txBox="1"/>
          <p:nvPr/>
        </p:nvSpPr>
        <p:spPr>
          <a:xfrm>
            <a:off x="7650225" y="4872486"/>
            <a:ext cx="2328569" cy="523220"/>
          </a:xfrm>
          <a:prstGeom prst="rect">
            <a:avLst/>
          </a:prstGeom>
          <a:noFill/>
        </p:spPr>
        <p:txBody>
          <a:bodyPr wrap="square">
            <a:spAutoFit/>
          </a:bodyPr>
          <a:lstStyle/>
          <a:p>
            <a:pPr algn="ctr"/>
            <a:r>
              <a:rPr lang="fr-FR" sz="2800" b="1" dirty="0">
                <a:solidFill>
                  <a:srgbClr val="0055A5"/>
                </a:solidFill>
                <a:cs typeface="Calibri" panose="020F0502020204030204" pitchFamily="34" charset="0"/>
              </a:rPr>
              <a:t>mon/str</a:t>
            </a:r>
            <a:r>
              <a:rPr lang="fr-FR" sz="2800" b="1" dirty="0">
                <a:solidFill>
                  <a:schemeClr val="accent2"/>
                </a:solidFill>
                <a:cs typeface="Calibri" panose="020F0502020204030204" pitchFamily="34" charset="0"/>
              </a:rPr>
              <a:t>e</a:t>
            </a:r>
            <a:endParaRPr lang="fr-FR" sz="400" b="1" dirty="0">
              <a:solidFill>
                <a:schemeClr val="accent2"/>
              </a:solidFill>
            </a:endParaRPr>
          </a:p>
        </p:txBody>
      </p:sp>
      <p:sp>
        <p:nvSpPr>
          <p:cNvPr id="16" name="TextBox 15">
            <a:extLst>
              <a:ext uri="{FF2B5EF4-FFF2-40B4-BE49-F238E27FC236}">
                <a16:creationId xmlns:a16="http://schemas.microsoft.com/office/drawing/2014/main" id="{C8A2EA7B-7435-05BE-D9D8-E03C40AF04BD}"/>
              </a:ext>
            </a:extLst>
          </p:cNvPr>
          <p:cNvSpPr txBox="1"/>
          <p:nvPr/>
        </p:nvSpPr>
        <p:spPr>
          <a:xfrm>
            <a:off x="5720182" y="4872486"/>
            <a:ext cx="2328569" cy="523220"/>
          </a:xfrm>
          <a:prstGeom prst="rect">
            <a:avLst/>
          </a:prstGeom>
          <a:noFill/>
        </p:spPr>
        <p:txBody>
          <a:bodyPr wrap="square">
            <a:spAutoFit/>
          </a:bodyPr>
          <a:lstStyle/>
          <a:p>
            <a:pPr algn="ctr"/>
            <a:r>
              <a:rPr lang="fr-FR" sz="2800" b="1" dirty="0">
                <a:solidFill>
                  <a:srgbClr val="0055A5"/>
                </a:solidFill>
                <a:cs typeface="Calibri" panose="020F0502020204030204" pitchFamily="34" charset="0"/>
              </a:rPr>
              <a:t>pau/vr</a:t>
            </a:r>
            <a:r>
              <a:rPr lang="fr-FR" sz="2800" b="1" dirty="0">
                <a:solidFill>
                  <a:schemeClr val="accent2"/>
                </a:solidFill>
                <a:cs typeface="Calibri" panose="020F0502020204030204" pitchFamily="34" charset="0"/>
              </a:rPr>
              <a:t>e</a:t>
            </a:r>
            <a:endParaRPr lang="fr-FR" sz="400" dirty="0">
              <a:solidFill>
                <a:schemeClr val="accent2"/>
              </a:solidFill>
            </a:endParaRPr>
          </a:p>
        </p:txBody>
      </p:sp>
      <p:pic>
        <p:nvPicPr>
          <p:cNvPr id="17" name="Picture 16" descr="Shape&#10;&#10;Description automatically generated with low confidence">
            <a:extLst>
              <a:ext uri="{FF2B5EF4-FFF2-40B4-BE49-F238E27FC236}">
                <a16:creationId xmlns:a16="http://schemas.microsoft.com/office/drawing/2014/main" id="{3B52ED24-62AB-51B3-06DD-4D770FF3122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3836" r="12179"/>
          <a:stretch/>
        </p:blipFill>
        <p:spPr>
          <a:xfrm>
            <a:off x="2008692" y="2801604"/>
            <a:ext cx="1099845" cy="1939750"/>
          </a:xfrm>
          <a:prstGeom prst="rect">
            <a:avLst/>
          </a:prstGeom>
        </p:spPr>
      </p:pic>
      <p:pic>
        <p:nvPicPr>
          <p:cNvPr id="21" name="Picture 20">
            <a:extLst>
              <a:ext uri="{FF2B5EF4-FFF2-40B4-BE49-F238E27FC236}">
                <a16:creationId xmlns:a16="http://schemas.microsoft.com/office/drawing/2014/main" id="{1B29C9E3-1CBE-CABD-6E27-48D065C4154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395978" y="2822735"/>
            <a:ext cx="976977" cy="1953954"/>
          </a:xfrm>
          <a:prstGeom prst="rect">
            <a:avLst/>
          </a:prstGeom>
        </p:spPr>
      </p:pic>
      <p:sp>
        <p:nvSpPr>
          <p:cNvPr id="22" name="TextBox 21">
            <a:extLst>
              <a:ext uri="{FF2B5EF4-FFF2-40B4-BE49-F238E27FC236}">
                <a16:creationId xmlns:a16="http://schemas.microsoft.com/office/drawing/2014/main" id="{CC2426D8-B1B7-B9E0-2FF0-FB40C5ACD2B0}"/>
              </a:ext>
            </a:extLst>
          </p:cNvPr>
          <p:cNvSpPr txBox="1"/>
          <p:nvPr/>
        </p:nvSpPr>
        <p:spPr>
          <a:xfrm>
            <a:off x="423989" y="4872486"/>
            <a:ext cx="815340" cy="523220"/>
          </a:xfrm>
          <a:prstGeom prst="rect">
            <a:avLst/>
          </a:prstGeom>
          <a:noFill/>
        </p:spPr>
        <p:txBody>
          <a:bodyPr wrap="square">
            <a:spAutoFit/>
          </a:bodyPr>
          <a:lstStyle/>
          <a:p>
            <a:pPr algn="ctr"/>
            <a:r>
              <a:rPr lang="en-GB" sz="2800" b="1" dirty="0">
                <a:solidFill>
                  <a:srgbClr val="0055A5"/>
                </a:solidFill>
                <a:ea typeface="+mn-ea"/>
                <a:cs typeface="Calibri" panose="020F0502020204030204" pitchFamily="34" charset="0"/>
              </a:rPr>
              <a:t>r</a:t>
            </a:r>
            <a:endParaRPr lang="en-GB" sz="400" dirty="0"/>
          </a:p>
        </p:txBody>
      </p:sp>
      <p:pic>
        <p:nvPicPr>
          <p:cNvPr id="25" name="Picture 24">
            <a:extLst>
              <a:ext uri="{FF2B5EF4-FFF2-40B4-BE49-F238E27FC236}">
                <a16:creationId xmlns:a16="http://schemas.microsoft.com/office/drawing/2014/main" id="{0FCAF10F-3347-B3DE-8E07-756D5D7E2C7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184020" y="2700288"/>
            <a:ext cx="1256413" cy="2088642"/>
          </a:xfrm>
          <a:prstGeom prst="rect">
            <a:avLst/>
          </a:prstGeom>
        </p:spPr>
      </p:pic>
      <p:pic>
        <p:nvPicPr>
          <p:cNvPr id="30" name="Picture 29">
            <a:hlinkClick r:id="" action="ppaction://noaction">
              <a:snd r:embed="rId3" name="r.wav"/>
            </a:hlinkClick>
            <a:extLst>
              <a:ext uri="{FF2B5EF4-FFF2-40B4-BE49-F238E27FC236}">
                <a16:creationId xmlns:a16="http://schemas.microsoft.com/office/drawing/2014/main" id="{C90D48A9-D510-D7FE-6AC4-8BAC2FB08F9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23989" y="2969845"/>
            <a:ext cx="1051023" cy="1632881"/>
          </a:xfrm>
          <a:prstGeom prst="rect">
            <a:avLst/>
          </a:prstGeom>
        </p:spPr>
      </p:pic>
      <p:sp>
        <p:nvSpPr>
          <p:cNvPr id="35" name="TextBox 34">
            <a:extLst>
              <a:ext uri="{FF2B5EF4-FFF2-40B4-BE49-F238E27FC236}">
                <a16:creationId xmlns:a16="http://schemas.microsoft.com/office/drawing/2014/main" id="{7C3F80BD-FBB7-39C4-F86F-F3244CCF5C5F}"/>
              </a:ext>
            </a:extLst>
          </p:cNvPr>
          <p:cNvSpPr txBox="1"/>
          <p:nvPr/>
        </p:nvSpPr>
        <p:spPr>
          <a:xfrm>
            <a:off x="254033" y="5443315"/>
            <a:ext cx="11122518" cy="830997"/>
          </a:xfrm>
          <a:prstGeom prst="rect">
            <a:avLst/>
          </a:prstGeom>
          <a:noFill/>
        </p:spPr>
        <p:txBody>
          <a:bodyPr wrap="square" rtlCol="0">
            <a:spAutoFit/>
          </a:bodyPr>
          <a:lstStyle/>
          <a:p>
            <a:r>
              <a:rPr lang="fr-FR" sz="2400" dirty="0">
                <a:solidFill>
                  <a:srgbClr val="0055A5"/>
                </a:solidFill>
              </a:rPr>
              <a:t>Maintenant, on va essayer de dire des mots qui finissent en </a:t>
            </a:r>
            <a:r>
              <a:rPr lang="fr-FR" sz="2400" b="1" dirty="0">
                <a:solidFill>
                  <a:srgbClr val="0055A5"/>
                </a:solidFill>
              </a:rPr>
              <a:t>-r</a:t>
            </a:r>
            <a:r>
              <a:rPr lang="fr-FR" sz="2400" b="1" dirty="0">
                <a:solidFill>
                  <a:schemeClr val="accent2"/>
                </a:solidFill>
              </a:rPr>
              <a:t>e</a:t>
            </a:r>
            <a:r>
              <a:rPr lang="fr-FR" sz="2400" b="1" dirty="0">
                <a:solidFill>
                  <a:srgbClr val="0055A5"/>
                </a:solidFill>
              </a:rPr>
              <a:t> </a:t>
            </a:r>
            <a:r>
              <a:rPr lang="fr-FR" sz="2400" dirty="0">
                <a:solidFill>
                  <a:srgbClr val="0055A5"/>
                </a:solidFill>
              </a:rPr>
              <a:t>ou </a:t>
            </a:r>
            <a:r>
              <a:rPr lang="fr-FR" sz="2400" b="1" dirty="0">
                <a:solidFill>
                  <a:srgbClr val="0055A5"/>
                </a:solidFill>
              </a:rPr>
              <a:t>-r</a:t>
            </a:r>
            <a:r>
              <a:rPr lang="fr-FR" sz="2400" b="1" dirty="0">
                <a:solidFill>
                  <a:schemeClr val="accent2"/>
                </a:solidFill>
              </a:rPr>
              <a:t>es</a:t>
            </a:r>
            <a:r>
              <a:rPr lang="fr-FR" sz="2400" dirty="0">
                <a:solidFill>
                  <a:srgbClr val="0055A5"/>
                </a:solidFill>
              </a:rPr>
              <a:t>, </a:t>
            </a:r>
          </a:p>
          <a:p>
            <a:r>
              <a:rPr lang="fr-FR" sz="2400" dirty="0">
                <a:solidFill>
                  <a:srgbClr val="0055A5"/>
                </a:solidFill>
              </a:rPr>
              <a:t>mais il ne faut pas dire les lettres </a:t>
            </a:r>
            <a:r>
              <a:rPr lang="fr-FR" sz="2400" b="1" dirty="0">
                <a:solidFill>
                  <a:schemeClr val="accent2"/>
                </a:solidFill>
              </a:rPr>
              <a:t>e</a:t>
            </a:r>
            <a:r>
              <a:rPr lang="fr-FR" sz="2400" dirty="0">
                <a:solidFill>
                  <a:srgbClr val="0055A5"/>
                </a:solidFill>
              </a:rPr>
              <a:t> et </a:t>
            </a:r>
            <a:r>
              <a:rPr lang="fr-FR" sz="2400" b="1" dirty="0">
                <a:solidFill>
                  <a:schemeClr val="accent2"/>
                </a:solidFill>
              </a:rPr>
              <a:t>s</a:t>
            </a:r>
            <a:r>
              <a:rPr lang="fr-FR" sz="2400" b="1" dirty="0">
                <a:solidFill>
                  <a:srgbClr val="0055A5"/>
                </a:solidFill>
              </a:rPr>
              <a:t> </a:t>
            </a:r>
            <a:r>
              <a:rPr lang="fr-FR" sz="2400" dirty="0">
                <a:solidFill>
                  <a:srgbClr val="0055A5"/>
                </a:solidFill>
              </a:rPr>
              <a:t>!</a:t>
            </a:r>
          </a:p>
        </p:txBody>
      </p:sp>
      <p:pic>
        <p:nvPicPr>
          <p:cNvPr id="8" name="Picture 7" descr="A picture containing plant&#10;&#10;Description automatically generated">
            <a:extLst>
              <a:ext uri="{FF2B5EF4-FFF2-40B4-BE49-F238E27FC236}">
                <a16:creationId xmlns:a16="http://schemas.microsoft.com/office/drawing/2014/main" id="{3847BE3E-6B27-30DF-8D18-8D5B9435058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763543" y="2822735"/>
            <a:ext cx="1588558" cy="1717360"/>
          </a:xfrm>
          <a:prstGeom prst="rect">
            <a:avLst/>
          </a:prstGeom>
        </p:spPr>
      </p:pic>
      <p:pic>
        <p:nvPicPr>
          <p:cNvPr id="9" name="Picture 8" descr="A picture containing plant&#10;&#10;Description automatically generated">
            <a:extLst>
              <a:ext uri="{FF2B5EF4-FFF2-40B4-BE49-F238E27FC236}">
                <a16:creationId xmlns:a16="http://schemas.microsoft.com/office/drawing/2014/main" id="{7E404E83-C7F1-BFB4-61B7-DCE7E9FDF89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782807" y="3845756"/>
            <a:ext cx="797704" cy="1085794"/>
          </a:xfrm>
          <a:prstGeom prst="rect">
            <a:avLst/>
          </a:prstGeom>
        </p:spPr>
      </p:pic>
      <p:pic>
        <p:nvPicPr>
          <p:cNvPr id="14" name="Picture 13" descr="A close-up of a toy&#10;&#10;Description automatically generated with medium confidence">
            <a:extLst>
              <a:ext uri="{FF2B5EF4-FFF2-40B4-BE49-F238E27FC236}">
                <a16:creationId xmlns:a16="http://schemas.microsoft.com/office/drawing/2014/main" id="{DA9A830B-38FF-BE6D-DAD8-4C09FA43BCA2}"/>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124468" y="2801604"/>
            <a:ext cx="1380083" cy="1939750"/>
          </a:xfrm>
          <a:prstGeom prst="rect">
            <a:avLst/>
          </a:prstGeom>
        </p:spPr>
      </p:pic>
      <p:cxnSp>
        <p:nvCxnSpPr>
          <p:cNvPr id="24" name="Straight Connector 23">
            <a:extLst>
              <a:ext uri="{FF2B5EF4-FFF2-40B4-BE49-F238E27FC236}">
                <a16:creationId xmlns:a16="http://schemas.microsoft.com/office/drawing/2014/main" id="{5B95998F-8C35-714A-1985-BB5791CD80CB}"/>
              </a:ext>
            </a:extLst>
          </p:cNvPr>
          <p:cNvCxnSpPr>
            <a:cxnSpLocks/>
          </p:cNvCxnSpPr>
          <p:nvPr/>
        </p:nvCxnSpPr>
        <p:spPr>
          <a:xfrm>
            <a:off x="1976971" y="5395706"/>
            <a:ext cx="461430" cy="0"/>
          </a:xfrm>
          <a:prstGeom prst="line">
            <a:avLst/>
          </a:prstGeom>
          <a:ln w="38100">
            <a:solidFill>
              <a:srgbClr val="0055A5"/>
            </a:solidFill>
          </a:ln>
        </p:spPr>
        <p:style>
          <a:lnRef idx="3">
            <a:schemeClr val="accent1"/>
          </a:lnRef>
          <a:fillRef idx="0">
            <a:schemeClr val="accent1"/>
          </a:fillRef>
          <a:effectRef idx="2">
            <a:schemeClr val="accent1"/>
          </a:effectRef>
          <a:fontRef idx="minor">
            <a:schemeClr val="tx1"/>
          </a:fontRef>
        </p:style>
      </p:cxnSp>
      <p:cxnSp>
        <p:nvCxnSpPr>
          <p:cNvPr id="27" name="Straight Connector 26">
            <a:extLst>
              <a:ext uri="{FF2B5EF4-FFF2-40B4-BE49-F238E27FC236}">
                <a16:creationId xmlns:a16="http://schemas.microsoft.com/office/drawing/2014/main" id="{7C949E7D-6398-2CBC-3A27-0A67D7B458A4}"/>
              </a:ext>
            </a:extLst>
          </p:cNvPr>
          <p:cNvCxnSpPr>
            <a:cxnSpLocks/>
          </p:cNvCxnSpPr>
          <p:nvPr/>
        </p:nvCxnSpPr>
        <p:spPr>
          <a:xfrm>
            <a:off x="4096392" y="5395706"/>
            <a:ext cx="386735" cy="0"/>
          </a:xfrm>
          <a:prstGeom prst="line">
            <a:avLst/>
          </a:prstGeom>
          <a:ln w="38100">
            <a:solidFill>
              <a:srgbClr val="0055A5"/>
            </a:solidFill>
          </a:ln>
        </p:spPr>
        <p:style>
          <a:lnRef idx="3">
            <a:schemeClr val="accent1"/>
          </a:lnRef>
          <a:fillRef idx="0">
            <a:schemeClr val="accent1"/>
          </a:fillRef>
          <a:effectRef idx="2">
            <a:schemeClr val="accent1"/>
          </a:effectRef>
          <a:fontRef idx="minor">
            <a:schemeClr val="tx1"/>
          </a:fontRef>
        </p:style>
      </p:cxnSp>
      <p:cxnSp>
        <p:nvCxnSpPr>
          <p:cNvPr id="29" name="Straight Connector 28">
            <a:extLst>
              <a:ext uri="{FF2B5EF4-FFF2-40B4-BE49-F238E27FC236}">
                <a16:creationId xmlns:a16="http://schemas.microsoft.com/office/drawing/2014/main" id="{94A27498-EB48-07F9-8939-F00A3B22A458}"/>
              </a:ext>
            </a:extLst>
          </p:cNvPr>
          <p:cNvCxnSpPr>
            <a:cxnSpLocks/>
            <a:endCxn id="16" idx="2"/>
          </p:cNvCxnSpPr>
          <p:nvPr/>
        </p:nvCxnSpPr>
        <p:spPr>
          <a:xfrm>
            <a:off x="6255057" y="5395706"/>
            <a:ext cx="629410" cy="0"/>
          </a:xfrm>
          <a:prstGeom prst="line">
            <a:avLst/>
          </a:prstGeom>
          <a:ln w="38100">
            <a:solidFill>
              <a:srgbClr val="0055A5"/>
            </a:solidFill>
          </a:ln>
        </p:spPr>
        <p:style>
          <a:lnRef idx="3">
            <a:schemeClr val="accent1"/>
          </a:lnRef>
          <a:fillRef idx="0">
            <a:schemeClr val="accent1"/>
          </a:fillRef>
          <a:effectRef idx="2">
            <a:schemeClr val="accent1"/>
          </a:effectRef>
          <a:fontRef idx="minor">
            <a:schemeClr val="tx1"/>
          </a:fontRef>
        </p:style>
      </p:cxnSp>
      <p:cxnSp>
        <p:nvCxnSpPr>
          <p:cNvPr id="32" name="Straight Connector 31">
            <a:extLst>
              <a:ext uri="{FF2B5EF4-FFF2-40B4-BE49-F238E27FC236}">
                <a16:creationId xmlns:a16="http://schemas.microsoft.com/office/drawing/2014/main" id="{8BE77439-5BB7-7A52-9138-76768584831C}"/>
              </a:ext>
            </a:extLst>
          </p:cNvPr>
          <p:cNvCxnSpPr>
            <a:cxnSpLocks/>
          </p:cNvCxnSpPr>
          <p:nvPr/>
        </p:nvCxnSpPr>
        <p:spPr>
          <a:xfrm>
            <a:off x="8048751" y="5395706"/>
            <a:ext cx="756000" cy="0"/>
          </a:xfrm>
          <a:prstGeom prst="line">
            <a:avLst/>
          </a:prstGeom>
          <a:ln w="38100">
            <a:solidFill>
              <a:srgbClr val="0055A5"/>
            </a:solidFill>
          </a:ln>
        </p:spPr>
        <p:style>
          <a:lnRef idx="3">
            <a:schemeClr val="accent1"/>
          </a:lnRef>
          <a:fillRef idx="0">
            <a:schemeClr val="accent1"/>
          </a:fillRef>
          <a:effectRef idx="2">
            <a:schemeClr val="accent1"/>
          </a:effectRef>
          <a:fontRef idx="minor">
            <a:schemeClr val="tx1"/>
          </a:fontRef>
        </p:style>
      </p:cxnSp>
      <p:cxnSp>
        <p:nvCxnSpPr>
          <p:cNvPr id="34" name="Straight Connector 33">
            <a:extLst>
              <a:ext uri="{FF2B5EF4-FFF2-40B4-BE49-F238E27FC236}">
                <a16:creationId xmlns:a16="http://schemas.microsoft.com/office/drawing/2014/main" id="{D5CB613F-4F3B-D1D8-0317-C4B35916A7A0}"/>
              </a:ext>
            </a:extLst>
          </p:cNvPr>
          <p:cNvCxnSpPr>
            <a:cxnSpLocks/>
          </p:cNvCxnSpPr>
          <p:nvPr/>
        </p:nvCxnSpPr>
        <p:spPr>
          <a:xfrm>
            <a:off x="10409556" y="5384251"/>
            <a:ext cx="628560" cy="0"/>
          </a:xfrm>
          <a:prstGeom prst="line">
            <a:avLst/>
          </a:prstGeom>
          <a:ln w="38100">
            <a:solidFill>
              <a:srgbClr val="0055A5"/>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75359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r.wav"/>
                                        </p:tgtEl>
                                      </p:cMediaNode>
                                    </p:audio>
                                  </p:sub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ouvre.wav"/>
                                        </p:tgtEl>
                                      </p:cMediaNode>
                                    </p:audio>
                                  </p:sub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5" name="arbre.wav"/>
                                        </p:tgtEl>
                                      </p:cMediaNode>
                                    </p:audio>
                                  </p:subTnLst>
                                </p:cTn>
                              </p:par>
                              <p:par>
                                <p:cTn id="33" presetID="1" presetClass="entr" presetSubtype="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6" name="pauvre.wav"/>
                                        </p:tgtEl>
                                      </p:cMediaNode>
                                    </p:audio>
                                  </p:subTnLst>
                                </p:cTn>
                              </p:par>
                              <p:par>
                                <p:cTn id="43" presetID="1" presetClass="entr" presetSubtype="0" fill="hold" nodeType="with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7" name="monstre.wav"/>
                                        </p:tgtEl>
                                      </p:cMediaNode>
                                    </p:audio>
                                  </p:subTnLst>
                                </p:cTn>
                              </p:par>
                              <p:par>
                                <p:cTn id="51" presetID="1" presetClass="entr" presetSubtype="0" fill="hold" grpId="0" nodeType="withEffect">
                                  <p:stCondLst>
                                    <p:cond delay="0"/>
                                  </p:stCondLst>
                                  <p:childTnLst>
                                    <p:set>
                                      <p:cBhvr>
                                        <p:cTn id="52" dur="1" fill="hold">
                                          <p:stCondLst>
                                            <p:cond delay="0"/>
                                          </p:stCondLst>
                                        </p:cTn>
                                        <p:tgtEl>
                                          <p:spTgt spid="15"/>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8" name="decouvres.wav"/>
                                        </p:tgtEl>
                                      </p:cMediaNode>
                                    </p:audio>
                                  </p:subTnLst>
                                </p:cTn>
                              </p:par>
                              <p:par>
                                <p:cTn id="59" presetID="1" presetClass="entr" presetSubtype="0" fill="hold" nodeType="withEffect">
                                  <p:stCondLst>
                                    <p:cond delay="0"/>
                                  </p:stCondLst>
                                  <p:childTnLst>
                                    <p:set>
                                      <p:cBhvr>
                                        <p:cTn id="60" dur="1" fill="hold">
                                          <p:stCondLst>
                                            <p:cond delay="0"/>
                                          </p:stCondLst>
                                        </p:cTn>
                                        <p:tgtEl>
                                          <p:spTgt spid="3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5" grpId="0"/>
      <p:bldP spid="10" grpId="0"/>
      <p:bldP spid="11" grpId="0"/>
      <p:bldP spid="13" grpId="0"/>
      <p:bldP spid="15" grpId="0"/>
      <p:bldP spid="16" grpId="0"/>
      <p:bldP spid="22" grpId="0"/>
      <p:bldP spid="3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667F8F-E87F-5201-CAA9-4411B0605F22}"/>
              </a:ext>
            </a:extLst>
          </p:cNvPr>
          <p:cNvSpPr>
            <a:spLocks noGrp="1"/>
          </p:cNvSpPr>
          <p:nvPr>
            <p:ph type="title"/>
          </p:nvPr>
        </p:nvSpPr>
        <p:spPr>
          <a:xfrm>
            <a:off x="-1" y="213557"/>
            <a:ext cx="6137391" cy="647577"/>
          </a:xfrm>
        </p:spPr>
        <p:txBody>
          <a:bodyPr>
            <a:normAutofit/>
          </a:bodyPr>
          <a:lstStyle/>
          <a:p>
            <a:r>
              <a:rPr lang="en-GB" dirty="0"/>
              <a:t>Stress patterns</a:t>
            </a:r>
          </a:p>
        </p:txBody>
      </p:sp>
      <p:sp>
        <p:nvSpPr>
          <p:cNvPr id="6" name="Rounded Rectangle 46">
            <a:extLst>
              <a:ext uri="{FF2B5EF4-FFF2-40B4-BE49-F238E27FC236}">
                <a16:creationId xmlns:a16="http://schemas.microsoft.com/office/drawing/2014/main" id="{967130CB-9A89-FA57-9935-99361F961F82}"/>
              </a:ext>
            </a:extLst>
          </p:cNvPr>
          <p:cNvSpPr/>
          <p:nvPr/>
        </p:nvSpPr>
        <p:spPr>
          <a:xfrm>
            <a:off x="9888252" y="251614"/>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parler</a:t>
            </a:r>
          </a:p>
        </p:txBody>
      </p:sp>
      <p:sp>
        <p:nvSpPr>
          <p:cNvPr id="7" name="Rectangle: Rounded Corners 6">
            <a:extLst>
              <a:ext uri="{FF2B5EF4-FFF2-40B4-BE49-F238E27FC236}">
                <a16:creationId xmlns:a16="http://schemas.microsoft.com/office/drawing/2014/main" id="{D384ECC9-1902-7A21-E9D7-B12707436F24}"/>
              </a:ext>
            </a:extLst>
          </p:cNvPr>
          <p:cNvSpPr/>
          <p:nvPr/>
        </p:nvSpPr>
        <p:spPr>
          <a:xfrm>
            <a:off x="3387855" y="1634681"/>
            <a:ext cx="2575770" cy="1092051"/>
          </a:xfrm>
          <a:prstGeom prst="roundRect">
            <a:avLst/>
          </a:prstGeom>
          <a:solidFill>
            <a:srgbClr val="0055A5"/>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bg1"/>
                </a:solidFill>
              </a:rPr>
              <a:t>sentiment</a:t>
            </a:r>
          </a:p>
        </p:txBody>
      </p:sp>
      <p:sp>
        <p:nvSpPr>
          <p:cNvPr id="8" name="Rectangle: Rounded Corners 7">
            <a:extLst>
              <a:ext uri="{FF2B5EF4-FFF2-40B4-BE49-F238E27FC236}">
                <a16:creationId xmlns:a16="http://schemas.microsoft.com/office/drawing/2014/main" id="{91729073-99FC-C3F6-0D13-CD89623B8108}"/>
              </a:ext>
            </a:extLst>
          </p:cNvPr>
          <p:cNvSpPr/>
          <p:nvPr/>
        </p:nvSpPr>
        <p:spPr>
          <a:xfrm>
            <a:off x="3387855" y="2786600"/>
            <a:ext cx="2575770" cy="1092051"/>
          </a:xfrm>
          <a:prstGeom prst="roundRect">
            <a:avLst/>
          </a:prstGeom>
          <a:solidFill>
            <a:srgbClr val="0055A5"/>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bg1"/>
                </a:solidFill>
              </a:rPr>
              <a:t>indépendance</a:t>
            </a:r>
          </a:p>
        </p:txBody>
      </p:sp>
      <p:sp>
        <p:nvSpPr>
          <p:cNvPr id="9" name="Rectangle: Rounded Corners 8">
            <a:extLst>
              <a:ext uri="{FF2B5EF4-FFF2-40B4-BE49-F238E27FC236}">
                <a16:creationId xmlns:a16="http://schemas.microsoft.com/office/drawing/2014/main" id="{765BD322-C0B9-DEC1-BB38-C6604722159E}"/>
              </a:ext>
            </a:extLst>
          </p:cNvPr>
          <p:cNvSpPr/>
          <p:nvPr/>
        </p:nvSpPr>
        <p:spPr>
          <a:xfrm>
            <a:off x="3387855" y="3938519"/>
            <a:ext cx="2575770" cy="1092051"/>
          </a:xfrm>
          <a:prstGeom prst="roundRect">
            <a:avLst/>
          </a:prstGeom>
          <a:solidFill>
            <a:srgbClr val="0055A5"/>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bg1"/>
                </a:solidFill>
              </a:rPr>
              <a:t>liberté</a:t>
            </a:r>
          </a:p>
        </p:txBody>
      </p:sp>
      <p:sp>
        <p:nvSpPr>
          <p:cNvPr id="10" name="Rectangle: Rounded Corners 9">
            <a:extLst>
              <a:ext uri="{FF2B5EF4-FFF2-40B4-BE49-F238E27FC236}">
                <a16:creationId xmlns:a16="http://schemas.microsoft.com/office/drawing/2014/main" id="{8AA54AB2-BCF2-3F9E-710D-DE32C73F3BA7}"/>
              </a:ext>
            </a:extLst>
          </p:cNvPr>
          <p:cNvSpPr/>
          <p:nvPr/>
        </p:nvSpPr>
        <p:spPr>
          <a:xfrm>
            <a:off x="9351975" y="3938519"/>
            <a:ext cx="2575770" cy="1092051"/>
          </a:xfrm>
          <a:prstGeom prst="roundRect">
            <a:avLst/>
          </a:prstGeom>
          <a:solidFill>
            <a:srgbClr val="0055A5"/>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bg1"/>
                </a:solidFill>
              </a:rPr>
              <a:t>symbole</a:t>
            </a:r>
          </a:p>
        </p:txBody>
      </p:sp>
      <p:sp>
        <p:nvSpPr>
          <p:cNvPr id="11" name="Rectangle: Rounded Corners 10">
            <a:extLst>
              <a:ext uri="{FF2B5EF4-FFF2-40B4-BE49-F238E27FC236}">
                <a16:creationId xmlns:a16="http://schemas.microsoft.com/office/drawing/2014/main" id="{599C6E6A-8D9A-C3F9-18BD-070B3B70E2A4}"/>
              </a:ext>
            </a:extLst>
          </p:cNvPr>
          <p:cNvSpPr/>
          <p:nvPr/>
        </p:nvSpPr>
        <p:spPr>
          <a:xfrm>
            <a:off x="9351975" y="5090439"/>
            <a:ext cx="2575770" cy="1092051"/>
          </a:xfrm>
          <a:prstGeom prst="roundRect">
            <a:avLst/>
          </a:prstGeom>
          <a:solidFill>
            <a:srgbClr val="0055A5"/>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bg1"/>
                </a:solidFill>
              </a:rPr>
              <a:t>algérien</a:t>
            </a:r>
          </a:p>
        </p:txBody>
      </p:sp>
      <p:sp>
        <p:nvSpPr>
          <p:cNvPr id="12" name="Rectangle: Rounded Corners 11">
            <a:extLst>
              <a:ext uri="{FF2B5EF4-FFF2-40B4-BE49-F238E27FC236}">
                <a16:creationId xmlns:a16="http://schemas.microsoft.com/office/drawing/2014/main" id="{E7C15A1F-9D20-994B-10BC-FE1B1EA19C69}"/>
              </a:ext>
            </a:extLst>
          </p:cNvPr>
          <p:cNvSpPr/>
          <p:nvPr/>
        </p:nvSpPr>
        <p:spPr>
          <a:xfrm>
            <a:off x="3387855" y="5090439"/>
            <a:ext cx="2575770" cy="1092051"/>
          </a:xfrm>
          <a:prstGeom prst="roundRect">
            <a:avLst/>
          </a:prstGeom>
          <a:solidFill>
            <a:srgbClr val="0055A5"/>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bg1"/>
                </a:solidFill>
              </a:rPr>
              <a:t>gouvernement</a:t>
            </a:r>
          </a:p>
        </p:txBody>
      </p:sp>
      <p:sp>
        <p:nvSpPr>
          <p:cNvPr id="13" name="Rectangle: Rounded Corners 12">
            <a:extLst>
              <a:ext uri="{FF2B5EF4-FFF2-40B4-BE49-F238E27FC236}">
                <a16:creationId xmlns:a16="http://schemas.microsoft.com/office/drawing/2014/main" id="{5A30609B-7530-BB09-713C-F5A0BCAB08AB}"/>
              </a:ext>
            </a:extLst>
          </p:cNvPr>
          <p:cNvSpPr/>
          <p:nvPr/>
        </p:nvSpPr>
        <p:spPr>
          <a:xfrm>
            <a:off x="9351975" y="2786600"/>
            <a:ext cx="2575770" cy="1092051"/>
          </a:xfrm>
          <a:prstGeom prst="roundRect">
            <a:avLst/>
          </a:prstGeom>
          <a:solidFill>
            <a:srgbClr val="0055A5"/>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bg1"/>
                </a:solidFill>
              </a:rPr>
              <a:t>expérience</a:t>
            </a:r>
          </a:p>
        </p:txBody>
      </p:sp>
      <p:sp>
        <p:nvSpPr>
          <p:cNvPr id="15" name="Rectangle: Rounded Corners 14">
            <a:extLst>
              <a:ext uri="{FF2B5EF4-FFF2-40B4-BE49-F238E27FC236}">
                <a16:creationId xmlns:a16="http://schemas.microsoft.com/office/drawing/2014/main" id="{A230780F-ECEE-7DFF-057A-A767DDB2A922}"/>
              </a:ext>
            </a:extLst>
          </p:cNvPr>
          <p:cNvSpPr/>
          <p:nvPr/>
        </p:nvSpPr>
        <p:spPr>
          <a:xfrm>
            <a:off x="809695" y="1634681"/>
            <a:ext cx="2575770" cy="1092051"/>
          </a:xfrm>
          <a:prstGeom prst="roundRect">
            <a:avLst/>
          </a:prstGeom>
          <a:solidFill>
            <a:schemeClr val="accent2"/>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rPr>
              <a:t>sentiment</a:t>
            </a:r>
          </a:p>
        </p:txBody>
      </p:sp>
      <p:sp>
        <p:nvSpPr>
          <p:cNvPr id="16" name="Rectangle: Rounded Corners 15">
            <a:extLst>
              <a:ext uri="{FF2B5EF4-FFF2-40B4-BE49-F238E27FC236}">
                <a16:creationId xmlns:a16="http://schemas.microsoft.com/office/drawing/2014/main" id="{18E28E52-6057-4305-EA95-757C68B11B94}"/>
              </a:ext>
            </a:extLst>
          </p:cNvPr>
          <p:cNvSpPr/>
          <p:nvPr/>
        </p:nvSpPr>
        <p:spPr>
          <a:xfrm>
            <a:off x="809695" y="2786600"/>
            <a:ext cx="2575770" cy="1092051"/>
          </a:xfrm>
          <a:prstGeom prst="roundRect">
            <a:avLst/>
          </a:prstGeom>
          <a:solidFill>
            <a:schemeClr val="accent2"/>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rPr>
              <a:t>independence</a:t>
            </a:r>
          </a:p>
        </p:txBody>
      </p:sp>
      <p:sp>
        <p:nvSpPr>
          <p:cNvPr id="17" name="Rectangle: Rounded Corners 16">
            <a:extLst>
              <a:ext uri="{FF2B5EF4-FFF2-40B4-BE49-F238E27FC236}">
                <a16:creationId xmlns:a16="http://schemas.microsoft.com/office/drawing/2014/main" id="{28BEA2B7-186D-A73D-DAFD-0B07E22EFCD8}"/>
              </a:ext>
            </a:extLst>
          </p:cNvPr>
          <p:cNvSpPr/>
          <p:nvPr/>
        </p:nvSpPr>
        <p:spPr>
          <a:xfrm>
            <a:off x="809695" y="3938519"/>
            <a:ext cx="2575770" cy="1092051"/>
          </a:xfrm>
          <a:prstGeom prst="roundRect">
            <a:avLst/>
          </a:prstGeom>
          <a:solidFill>
            <a:schemeClr val="accent2"/>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rPr>
              <a:t>liberty</a:t>
            </a:r>
          </a:p>
        </p:txBody>
      </p:sp>
      <p:sp>
        <p:nvSpPr>
          <p:cNvPr id="18" name="Rectangle: Rounded Corners 17">
            <a:extLst>
              <a:ext uri="{FF2B5EF4-FFF2-40B4-BE49-F238E27FC236}">
                <a16:creationId xmlns:a16="http://schemas.microsoft.com/office/drawing/2014/main" id="{78A1B335-DFBE-93E2-5DA8-6E2F62D681E3}"/>
              </a:ext>
            </a:extLst>
          </p:cNvPr>
          <p:cNvSpPr/>
          <p:nvPr/>
        </p:nvSpPr>
        <p:spPr>
          <a:xfrm>
            <a:off x="809695" y="5090439"/>
            <a:ext cx="2575770" cy="1092051"/>
          </a:xfrm>
          <a:prstGeom prst="roundRect">
            <a:avLst/>
          </a:prstGeom>
          <a:solidFill>
            <a:schemeClr val="accent2"/>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rPr>
              <a:t>government</a:t>
            </a:r>
          </a:p>
        </p:txBody>
      </p:sp>
      <p:sp>
        <p:nvSpPr>
          <p:cNvPr id="19" name="Rectangle: Rounded Corners 18">
            <a:extLst>
              <a:ext uri="{FF2B5EF4-FFF2-40B4-BE49-F238E27FC236}">
                <a16:creationId xmlns:a16="http://schemas.microsoft.com/office/drawing/2014/main" id="{5BDE5377-7C02-13F4-1B79-11FBD65AF156}"/>
              </a:ext>
            </a:extLst>
          </p:cNvPr>
          <p:cNvSpPr/>
          <p:nvPr/>
        </p:nvSpPr>
        <p:spPr>
          <a:xfrm>
            <a:off x="9351975" y="1634681"/>
            <a:ext cx="2575770" cy="1092051"/>
          </a:xfrm>
          <a:prstGeom prst="roundRect">
            <a:avLst/>
          </a:prstGeom>
          <a:solidFill>
            <a:srgbClr val="0055A5"/>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bg1"/>
                </a:solidFill>
              </a:rPr>
              <a:t>attention</a:t>
            </a:r>
          </a:p>
        </p:txBody>
      </p:sp>
      <p:sp>
        <p:nvSpPr>
          <p:cNvPr id="20" name="Rectangle: Rounded Corners 19">
            <a:extLst>
              <a:ext uri="{FF2B5EF4-FFF2-40B4-BE49-F238E27FC236}">
                <a16:creationId xmlns:a16="http://schemas.microsoft.com/office/drawing/2014/main" id="{046A129F-23E4-4241-742B-26549CE084A3}"/>
              </a:ext>
            </a:extLst>
          </p:cNvPr>
          <p:cNvSpPr/>
          <p:nvPr/>
        </p:nvSpPr>
        <p:spPr>
          <a:xfrm>
            <a:off x="6776205" y="1634681"/>
            <a:ext cx="2575770" cy="1092051"/>
          </a:xfrm>
          <a:prstGeom prst="roundRect">
            <a:avLst/>
          </a:prstGeom>
          <a:solidFill>
            <a:schemeClr val="accent2"/>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rPr>
              <a:t>attention</a:t>
            </a:r>
          </a:p>
        </p:txBody>
      </p:sp>
      <p:sp>
        <p:nvSpPr>
          <p:cNvPr id="21" name="Rectangle: Rounded Corners 20">
            <a:extLst>
              <a:ext uri="{FF2B5EF4-FFF2-40B4-BE49-F238E27FC236}">
                <a16:creationId xmlns:a16="http://schemas.microsoft.com/office/drawing/2014/main" id="{E6BA1166-8F1D-1015-80C5-ADD006776331}"/>
              </a:ext>
            </a:extLst>
          </p:cNvPr>
          <p:cNvSpPr/>
          <p:nvPr/>
        </p:nvSpPr>
        <p:spPr>
          <a:xfrm>
            <a:off x="6776205" y="2786600"/>
            <a:ext cx="2575770" cy="1092051"/>
          </a:xfrm>
          <a:prstGeom prst="roundRect">
            <a:avLst/>
          </a:prstGeom>
          <a:solidFill>
            <a:schemeClr val="accent2"/>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rPr>
              <a:t>experience</a:t>
            </a:r>
          </a:p>
        </p:txBody>
      </p:sp>
      <p:sp>
        <p:nvSpPr>
          <p:cNvPr id="22" name="Rectangle: Rounded Corners 21">
            <a:extLst>
              <a:ext uri="{FF2B5EF4-FFF2-40B4-BE49-F238E27FC236}">
                <a16:creationId xmlns:a16="http://schemas.microsoft.com/office/drawing/2014/main" id="{71C0FD20-105B-79CE-378C-175E2AD5D4C0}"/>
              </a:ext>
            </a:extLst>
          </p:cNvPr>
          <p:cNvSpPr/>
          <p:nvPr/>
        </p:nvSpPr>
        <p:spPr>
          <a:xfrm>
            <a:off x="6776205" y="5090439"/>
            <a:ext cx="2575770" cy="1092051"/>
          </a:xfrm>
          <a:prstGeom prst="roundRect">
            <a:avLst/>
          </a:prstGeom>
          <a:solidFill>
            <a:schemeClr val="accent2"/>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rPr>
              <a:t>Algerian</a:t>
            </a:r>
          </a:p>
        </p:txBody>
      </p:sp>
      <p:sp>
        <p:nvSpPr>
          <p:cNvPr id="23" name="Rectangle: Rounded Corners 22">
            <a:extLst>
              <a:ext uri="{FF2B5EF4-FFF2-40B4-BE49-F238E27FC236}">
                <a16:creationId xmlns:a16="http://schemas.microsoft.com/office/drawing/2014/main" id="{079A67D8-6787-4A29-EF9F-21103F9EFB7D}"/>
              </a:ext>
            </a:extLst>
          </p:cNvPr>
          <p:cNvSpPr/>
          <p:nvPr/>
        </p:nvSpPr>
        <p:spPr>
          <a:xfrm>
            <a:off x="6776205" y="3938519"/>
            <a:ext cx="2575770" cy="1092051"/>
          </a:xfrm>
          <a:prstGeom prst="roundRect">
            <a:avLst/>
          </a:prstGeom>
          <a:solidFill>
            <a:schemeClr val="accent2"/>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rPr>
              <a:t>symbol</a:t>
            </a:r>
          </a:p>
        </p:txBody>
      </p:sp>
      <p:cxnSp>
        <p:nvCxnSpPr>
          <p:cNvPr id="43" name="Straight Connector 42">
            <a:extLst>
              <a:ext uri="{FF2B5EF4-FFF2-40B4-BE49-F238E27FC236}">
                <a16:creationId xmlns:a16="http://schemas.microsoft.com/office/drawing/2014/main" id="{D85186FE-F9F6-D6E8-65D9-3199E0D5573D}"/>
              </a:ext>
            </a:extLst>
          </p:cNvPr>
          <p:cNvCxnSpPr>
            <a:cxnSpLocks/>
          </p:cNvCxnSpPr>
          <p:nvPr/>
        </p:nvCxnSpPr>
        <p:spPr>
          <a:xfrm>
            <a:off x="4633549" y="2380070"/>
            <a:ext cx="74929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AA56F8B3-1715-FB8D-327D-EF33CDDC3C81}"/>
              </a:ext>
            </a:extLst>
          </p:cNvPr>
          <p:cNvSpPr txBox="1"/>
          <p:nvPr/>
        </p:nvSpPr>
        <p:spPr>
          <a:xfrm>
            <a:off x="3793105" y="994520"/>
            <a:ext cx="1792705" cy="523220"/>
          </a:xfrm>
          <a:prstGeom prst="rect">
            <a:avLst/>
          </a:prstGeom>
          <a:noFill/>
        </p:spPr>
        <p:txBody>
          <a:bodyPr wrap="square" rtlCol="0">
            <a:spAutoFit/>
          </a:bodyPr>
          <a:lstStyle/>
          <a:p>
            <a:pPr algn="ctr"/>
            <a:r>
              <a:rPr lang="en-GB" sz="2800" b="1" dirty="0">
                <a:solidFill>
                  <a:srgbClr val="0055A5"/>
                </a:solidFill>
              </a:rPr>
              <a:t>français</a:t>
            </a:r>
          </a:p>
        </p:txBody>
      </p:sp>
      <p:sp>
        <p:nvSpPr>
          <p:cNvPr id="45" name="TextBox 44">
            <a:extLst>
              <a:ext uri="{FF2B5EF4-FFF2-40B4-BE49-F238E27FC236}">
                <a16:creationId xmlns:a16="http://schemas.microsoft.com/office/drawing/2014/main" id="{A18E922F-A2A1-44C4-B405-22E72F6CA91B}"/>
              </a:ext>
            </a:extLst>
          </p:cNvPr>
          <p:cNvSpPr txBox="1"/>
          <p:nvPr/>
        </p:nvSpPr>
        <p:spPr>
          <a:xfrm>
            <a:off x="9759615" y="965529"/>
            <a:ext cx="1792705" cy="523220"/>
          </a:xfrm>
          <a:prstGeom prst="rect">
            <a:avLst/>
          </a:prstGeom>
          <a:noFill/>
        </p:spPr>
        <p:txBody>
          <a:bodyPr wrap="square" rtlCol="0">
            <a:spAutoFit/>
          </a:bodyPr>
          <a:lstStyle/>
          <a:p>
            <a:pPr algn="ctr"/>
            <a:r>
              <a:rPr lang="en-GB" sz="2800" b="1" dirty="0">
                <a:solidFill>
                  <a:srgbClr val="0055A5"/>
                </a:solidFill>
              </a:rPr>
              <a:t>français</a:t>
            </a:r>
          </a:p>
        </p:txBody>
      </p:sp>
      <p:sp>
        <p:nvSpPr>
          <p:cNvPr id="46" name="TextBox 45">
            <a:extLst>
              <a:ext uri="{FF2B5EF4-FFF2-40B4-BE49-F238E27FC236}">
                <a16:creationId xmlns:a16="http://schemas.microsoft.com/office/drawing/2014/main" id="{24635735-3BEB-8224-9F50-90F66AB2C84E}"/>
              </a:ext>
            </a:extLst>
          </p:cNvPr>
          <p:cNvSpPr txBox="1"/>
          <p:nvPr/>
        </p:nvSpPr>
        <p:spPr>
          <a:xfrm>
            <a:off x="1201228" y="994520"/>
            <a:ext cx="1792705" cy="523220"/>
          </a:xfrm>
          <a:prstGeom prst="rect">
            <a:avLst/>
          </a:prstGeom>
          <a:noFill/>
        </p:spPr>
        <p:txBody>
          <a:bodyPr wrap="square" rtlCol="0">
            <a:spAutoFit/>
          </a:bodyPr>
          <a:lstStyle/>
          <a:p>
            <a:pPr algn="ctr"/>
            <a:r>
              <a:rPr lang="en-GB" sz="2800" b="1" dirty="0">
                <a:solidFill>
                  <a:schemeClr val="accent2"/>
                </a:solidFill>
              </a:rPr>
              <a:t>anglais</a:t>
            </a:r>
          </a:p>
        </p:txBody>
      </p:sp>
      <p:sp>
        <p:nvSpPr>
          <p:cNvPr id="47" name="TextBox 46">
            <a:extLst>
              <a:ext uri="{FF2B5EF4-FFF2-40B4-BE49-F238E27FC236}">
                <a16:creationId xmlns:a16="http://schemas.microsoft.com/office/drawing/2014/main" id="{6541E3B2-0B40-D465-4B77-CBF7852A69D5}"/>
              </a:ext>
            </a:extLst>
          </p:cNvPr>
          <p:cNvSpPr txBox="1"/>
          <p:nvPr/>
        </p:nvSpPr>
        <p:spPr>
          <a:xfrm>
            <a:off x="7167738" y="978651"/>
            <a:ext cx="1792705" cy="523220"/>
          </a:xfrm>
          <a:prstGeom prst="rect">
            <a:avLst/>
          </a:prstGeom>
          <a:noFill/>
        </p:spPr>
        <p:txBody>
          <a:bodyPr wrap="square" rtlCol="0">
            <a:spAutoFit/>
          </a:bodyPr>
          <a:lstStyle/>
          <a:p>
            <a:pPr algn="ctr"/>
            <a:r>
              <a:rPr lang="en-GB" sz="2800" b="1" dirty="0">
                <a:solidFill>
                  <a:schemeClr val="accent2"/>
                </a:solidFill>
              </a:rPr>
              <a:t>anglais</a:t>
            </a:r>
          </a:p>
        </p:txBody>
      </p:sp>
      <p:cxnSp>
        <p:nvCxnSpPr>
          <p:cNvPr id="50" name="Straight Connector 49">
            <a:extLst>
              <a:ext uri="{FF2B5EF4-FFF2-40B4-BE49-F238E27FC236}">
                <a16:creationId xmlns:a16="http://schemas.microsoft.com/office/drawing/2014/main" id="{E6091232-9B98-1338-03F0-B0E55AEBC1BA}"/>
              </a:ext>
            </a:extLst>
          </p:cNvPr>
          <p:cNvCxnSpPr>
            <a:cxnSpLocks/>
          </p:cNvCxnSpPr>
          <p:nvPr/>
        </p:nvCxnSpPr>
        <p:spPr>
          <a:xfrm>
            <a:off x="1378024" y="2382570"/>
            <a:ext cx="48682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17E1714B-033F-6A01-988C-8F3290DE5CF9}"/>
              </a:ext>
            </a:extLst>
          </p:cNvPr>
          <p:cNvCxnSpPr>
            <a:cxnSpLocks/>
          </p:cNvCxnSpPr>
          <p:nvPr/>
        </p:nvCxnSpPr>
        <p:spPr>
          <a:xfrm>
            <a:off x="4822800" y="3540004"/>
            <a:ext cx="97490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D31D893B-1B53-EB94-2556-9F2C1C2D39E4}"/>
              </a:ext>
            </a:extLst>
          </p:cNvPr>
          <p:cNvCxnSpPr>
            <a:cxnSpLocks/>
          </p:cNvCxnSpPr>
          <p:nvPr/>
        </p:nvCxnSpPr>
        <p:spPr>
          <a:xfrm>
            <a:off x="1708224" y="3537474"/>
            <a:ext cx="48682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8CB6D522-8545-F6E2-7A0F-E3821FB504C6}"/>
              </a:ext>
            </a:extLst>
          </p:cNvPr>
          <p:cNvCxnSpPr>
            <a:cxnSpLocks/>
          </p:cNvCxnSpPr>
          <p:nvPr/>
        </p:nvCxnSpPr>
        <p:spPr>
          <a:xfrm>
            <a:off x="4822800" y="4669507"/>
            <a:ext cx="33990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1962B423-8F96-136B-6191-90A054C2B7EB}"/>
              </a:ext>
            </a:extLst>
          </p:cNvPr>
          <p:cNvCxnSpPr>
            <a:cxnSpLocks/>
          </p:cNvCxnSpPr>
          <p:nvPr/>
        </p:nvCxnSpPr>
        <p:spPr>
          <a:xfrm>
            <a:off x="1621437" y="4672007"/>
            <a:ext cx="15874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C133BBD1-8593-E64A-257F-1CBD3B8EE56F}"/>
              </a:ext>
            </a:extLst>
          </p:cNvPr>
          <p:cNvCxnSpPr>
            <a:cxnSpLocks/>
          </p:cNvCxnSpPr>
          <p:nvPr/>
        </p:nvCxnSpPr>
        <p:spPr>
          <a:xfrm>
            <a:off x="5014549" y="5846374"/>
            <a:ext cx="78316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4DE8B479-0E37-4E84-5161-40C078FDD819}"/>
              </a:ext>
            </a:extLst>
          </p:cNvPr>
          <p:cNvCxnSpPr>
            <a:cxnSpLocks/>
          </p:cNvCxnSpPr>
          <p:nvPr/>
        </p:nvCxnSpPr>
        <p:spPr>
          <a:xfrm>
            <a:off x="1221398" y="5864215"/>
            <a:ext cx="48682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8193071D-A081-F205-07E0-0C1F2B7E6C6C}"/>
              </a:ext>
            </a:extLst>
          </p:cNvPr>
          <p:cNvCxnSpPr>
            <a:cxnSpLocks/>
          </p:cNvCxnSpPr>
          <p:nvPr/>
        </p:nvCxnSpPr>
        <p:spPr>
          <a:xfrm>
            <a:off x="10815917" y="2362781"/>
            <a:ext cx="48682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BE1ED47C-298E-8483-F3CF-A27E08F0EE9D}"/>
              </a:ext>
            </a:extLst>
          </p:cNvPr>
          <p:cNvCxnSpPr>
            <a:cxnSpLocks/>
          </p:cNvCxnSpPr>
          <p:nvPr/>
        </p:nvCxnSpPr>
        <p:spPr>
          <a:xfrm>
            <a:off x="7647448" y="2378604"/>
            <a:ext cx="48682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D10DD8E0-4B71-5176-A47A-2FE4A62FB485}"/>
              </a:ext>
            </a:extLst>
          </p:cNvPr>
          <p:cNvCxnSpPr>
            <a:cxnSpLocks/>
          </p:cNvCxnSpPr>
          <p:nvPr/>
        </p:nvCxnSpPr>
        <p:spPr>
          <a:xfrm>
            <a:off x="10699854" y="3517554"/>
            <a:ext cx="77368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20F6A790-948B-A5B2-0C1B-317DECEE9C79}"/>
              </a:ext>
            </a:extLst>
          </p:cNvPr>
          <p:cNvCxnSpPr>
            <a:cxnSpLocks/>
          </p:cNvCxnSpPr>
          <p:nvPr/>
        </p:nvCxnSpPr>
        <p:spPr>
          <a:xfrm>
            <a:off x="7585700" y="3517554"/>
            <a:ext cx="47839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97A9BA3-731C-DD64-2491-B723CA29CAC8}"/>
              </a:ext>
            </a:extLst>
          </p:cNvPr>
          <p:cNvCxnSpPr>
            <a:cxnSpLocks/>
          </p:cNvCxnSpPr>
          <p:nvPr/>
        </p:nvCxnSpPr>
        <p:spPr>
          <a:xfrm>
            <a:off x="10648704" y="4659092"/>
            <a:ext cx="58887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323E982-9063-BFDD-31D0-4B5FF3CBAED0}"/>
              </a:ext>
            </a:extLst>
          </p:cNvPr>
          <p:cNvCxnSpPr>
            <a:cxnSpLocks/>
          </p:cNvCxnSpPr>
          <p:nvPr/>
        </p:nvCxnSpPr>
        <p:spPr>
          <a:xfrm>
            <a:off x="7585700" y="4666449"/>
            <a:ext cx="48682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7759634C-8F51-FAC5-7BB2-A0D95205D511}"/>
              </a:ext>
            </a:extLst>
          </p:cNvPr>
          <p:cNvCxnSpPr>
            <a:cxnSpLocks/>
          </p:cNvCxnSpPr>
          <p:nvPr/>
        </p:nvCxnSpPr>
        <p:spPr>
          <a:xfrm>
            <a:off x="10750757" y="5844426"/>
            <a:ext cx="48682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F4DFCF1A-C1E1-39E9-A2C7-AFC887CF2A43}"/>
              </a:ext>
            </a:extLst>
          </p:cNvPr>
          <p:cNvCxnSpPr>
            <a:cxnSpLocks/>
          </p:cNvCxnSpPr>
          <p:nvPr/>
        </p:nvCxnSpPr>
        <p:spPr>
          <a:xfrm>
            <a:off x="7706715" y="5848346"/>
            <a:ext cx="48682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1D8E91EE-3B13-B89F-AF56-E1A9B91259DA}"/>
              </a:ext>
            </a:extLst>
          </p:cNvPr>
          <p:cNvSpPr txBox="1"/>
          <p:nvPr/>
        </p:nvSpPr>
        <p:spPr>
          <a:xfrm>
            <a:off x="6292208" y="167373"/>
            <a:ext cx="3075874" cy="707886"/>
          </a:xfrm>
          <a:prstGeom prst="rect">
            <a:avLst/>
          </a:prstGeom>
          <a:noFill/>
        </p:spPr>
        <p:txBody>
          <a:bodyPr wrap="square">
            <a:spAutoFit/>
          </a:bodyPr>
          <a:lstStyle/>
          <a:p>
            <a:pPr algn="ctr"/>
            <a:r>
              <a:rPr lang="fr-FR" sz="2000" dirty="0">
                <a:solidFill>
                  <a:srgbClr val="0055A5"/>
                </a:solidFill>
              </a:rPr>
              <a:t>Lis les mots en anglais et français, puis écoute</a:t>
            </a:r>
            <a:endParaRPr lang="fr-FR" sz="2000" dirty="0"/>
          </a:p>
        </p:txBody>
      </p:sp>
      <p:sp>
        <p:nvSpPr>
          <p:cNvPr id="82" name="Rectangle: Rounded Corners 81">
            <a:hlinkClick r:id="" action="ppaction://noaction">
              <a:snd r:embed="rId3" name="sentiment pair.wav"/>
            </a:hlinkClick>
            <a:extLst>
              <a:ext uri="{FF2B5EF4-FFF2-40B4-BE49-F238E27FC236}">
                <a16:creationId xmlns:a16="http://schemas.microsoft.com/office/drawing/2014/main" id="{13E5E5AB-A099-0B07-B50A-143D03ACAD4C}"/>
              </a:ext>
            </a:extLst>
          </p:cNvPr>
          <p:cNvSpPr/>
          <p:nvPr/>
        </p:nvSpPr>
        <p:spPr>
          <a:xfrm>
            <a:off x="249392" y="1920815"/>
            <a:ext cx="519782" cy="519782"/>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a:ea typeface="+mn-ea"/>
                <a:cs typeface="+mn-cs"/>
              </a:rPr>
              <a:t>1</a:t>
            </a:r>
          </a:p>
        </p:txBody>
      </p:sp>
      <p:sp>
        <p:nvSpPr>
          <p:cNvPr id="83" name="Rectangle: Rounded Corners 82">
            <a:hlinkClick r:id="" action="ppaction://noaction">
              <a:snd r:embed="rId4" name="independence pair.wav"/>
            </a:hlinkClick>
            <a:extLst>
              <a:ext uri="{FF2B5EF4-FFF2-40B4-BE49-F238E27FC236}">
                <a16:creationId xmlns:a16="http://schemas.microsoft.com/office/drawing/2014/main" id="{BF0BEFB2-8044-84D7-1609-99092A0E27BF}"/>
              </a:ext>
            </a:extLst>
          </p:cNvPr>
          <p:cNvSpPr/>
          <p:nvPr/>
        </p:nvSpPr>
        <p:spPr>
          <a:xfrm>
            <a:off x="249392" y="3072734"/>
            <a:ext cx="519782" cy="519782"/>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a:ea typeface="+mn-ea"/>
                <a:cs typeface="+mn-cs"/>
              </a:rPr>
              <a:t>2</a:t>
            </a:r>
          </a:p>
        </p:txBody>
      </p:sp>
      <p:sp>
        <p:nvSpPr>
          <p:cNvPr id="84" name="Rectangle: Rounded Corners 83">
            <a:hlinkClick r:id="" action="ppaction://noaction">
              <a:snd r:embed="rId5" name="liberty pair.wav"/>
            </a:hlinkClick>
            <a:extLst>
              <a:ext uri="{FF2B5EF4-FFF2-40B4-BE49-F238E27FC236}">
                <a16:creationId xmlns:a16="http://schemas.microsoft.com/office/drawing/2014/main" id="{9AD4FF2C-4580-7FE4-9965-0C3065D69892}"/>
              </a:ext>
            </a:extLst>
          </p:cNvPr>
          <p:cNvSpPr/>
          <p:nvPr/>
        </p:nvSpPr>
        <p:spPr>
          <a:xfrm>
            <a:off x="249392" y="4224653"/>
            <a:ext cx="519782" cy="519782"/>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a:ea typeface="+mn-ea"/>
                <a:cs typeface="+mn-cs"/>
              </a:rPr>
              <a:t>3</a:t>
            </a:r>
          </a:p>
        </p:txBody>
      </p:sp>
      <p:sp>
        <p:nvSpPr>
          <p:cNvPr id="85" name="Rectangle: Rounded Corners 84">
            <a:hlinkClick r:id="" action="ppaction://noaction">
              <a:snd r:embed="rId6" name="government pair.wav"/>
            </a:hlinkClick>
            <a:extLst>
              <a:ext uri="{FF2B5EF4-FFF2-40B4-BE49-F238E27FC236}">
                <a16:creationId xmlns:a16="http://schemas.microsoft.com/office/drawing/2014/main" id="{5C9CF440-DC80-5A2F-1F20-B9A40F7CEF43}"/>
              </a:ext>
            </a:extLst>
          </p:cNvPr>
          <p:cNvSpPr/>
          <p:nvPr/>
        </p:nvSpPr>
        <p:spPr>
          <a:xfrm>
            <a:off x="249392" y="5376573"/>
            <a:ext cx="519782" cy="519782"/>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a:ea typeface="+mn-ea"/>
                <a:cs typeface="+mn-cs"/>
              </a:rPr>
              <a:t>4</a:t>
            </a:r>
          </a:p>
        </p:txBody>
      </p:sp>
      <p:sp>
        <p:nvSpPr>
          <p:cNvPr id="86" name="Rectangle: Rounded Corners 85">
            <a:hlinkClick r:id="" action="ppaction://noaction">
              <a:snd r:embed="rId7" name="attention pair.wav"/>
            </a:hlinkClick>
            <a:extLst>
              <a:ext uri="{FF2B5EF4-FFF2-40B4-BE49-F238E27FC236}">
                <a16:creationId xmlns:a16="http://schemas.microsoft.com/office/drawing/2014/main" id="{373A9CF2-9C18-0811-679E-0BA6CD3B0E86}"/>
              </a:ext>
            </a:extLst>
          </p:cNvPr>
          <p:cNvSpPr/>
          <p:nvPr/>
        </p:nvSpPr>
        <p:spPr>
          <a:xfrm>
            <a:off x="6225436" y="1920815"/>
            <a:ext cx="519782" cy="519782"/>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a:ea typeface="+mn-ea"/>
                <a:cs typeface="+mn-cs"/>
              </a:rPr>
              <a:t>5</a:t>
            </a:r>
          </a:p>
        </p:txBody>
      </p:sp>
      <p:sp>
        <p:nvSpPr>
          <p:cNvPr id="87" name="Rectangle: Rounded Corners 86">
            <a:hlinkClick r:id="" action="ppaction://noaction">
              <a:snd r:embed="rId8" name="experience pair.wav"/>
            </a:hlinkClick>
            <a:extLst>
              <a:ext uri="{FF2B5EF4-FFF2-40B4-BE49-F238E27FC236}">
                <a16:creationId xmlns:a16="http://schemas.microsoft.com/office/drawing/2014/main" id="{218B6143-3806-112A-25C9-59134AABB6BF}"/>
              </a:ext>
            </a:extLst>
          </p:cNvPr>
          <p:cNvSpPr/>
          <p:nvPr/>
        </p:nvSpPr>
        <p:spPr>
          <a:xfrm>
            <a:off x="6225436" y="3072734"/>
            <a:ext cx="519782" cy="519782"/>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a:ea typeface="+mn-ea"/>
                <a:cs typeface="+mn-cs"/>
              </a:rPr>
              <a:t>6</a:t>
            </a:r>
          </a:p>
        </p:txBody>
      </p:sp>
      <p:sp>
        <p:nvSpPr>
          <p:cNvPr id="88" name="Rectangle: Rounded Corners 87">
            <a:hlinkClick r:id="" action="ppaction://noaction">
              <a:snd r:embed="rId9" name="symbol pair.wav"/>
            </a:hlinkClick>
            <a:extLst>
              <a:ext uri="{FF2B5EF4-FFF2-40B4-BE49-F238E27FC236}">
                <a16:creationId xmlns:a16="http://schemas.microsoft.com/office/drawing/2014/main" id="{4D77313B-8C14-FA40-68C8-7EB32A34DC1C}"/>
              </a:ext>
            </a:extLst>
          </p:cNvPr>
          <p:cNvSpPr/>
          <p:nvPr/>
        </p:nvSpPr>
        <p:spPr>
          <a:xfrm>
            <a:off x="6225436" y="4224653"/>
            <a:ext cx="519782" cy="519782"/>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a:ea typeface="+mn-ea"/>
                <a:cs typeface="+mn-cs"/>
              </a:rPr>
              <a:t>7</a:t>
            </a:r>
          </a:p>
        </p:txBody>
      </p:sp>
      <p:sp>
        <p:nvSpPr>
          <p:cNvPr id="89" name="Rectangle: Rounded Corners 88">
            <a:hlinkClick r:id="" action="ppaction://noaction">
              <a:snd r:embed="rId10" name="algerian pair.wav"/>
            </a:hlinkClick>
            <a:extLst>
              <a:ext uri="{FF2B5EF4-FFF2-40B4-BE49-F238E27FC236}">
                <a16:creationId xmlns:a16="http://schemas.microsoft.com/office/drawing/2014/main" id="{6F6FB7CC-501A-88AA-9050-9D38ECF8FF35}"/>
              </a:ext>
            </a:extLst>
          </p:cNvPr>
          <p:cNvSpPr/>
          <p:nvPr/>
        </p:nvSpPr>
        <p:spPr>
          <a:xfrm>
            <a:off x="6225436" y="5376573"/>
            <a:ext cx="519782" cy="519782"/>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a:ea typeface="+mn-ea"/>
                <a:cs typeface="+mn-cs"/>
              </a:rPr>
              <a:t>8</a:t>
            </a:r>
          </a:p>
        </p:txBody>
      </p:sp>
    </p:spTree>
    <p:extLst>
      <p:ext uri="{BB962C8B-B14F-4D97-AF65-F5344CB8AC3E}">
        <p14:creationId xmlns:p14="http://schemas.microsoft.com/office/powerpoint/2010/main" val="310275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6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5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6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6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13"/>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66"/>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64"/>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10"/>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23"/>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70"/>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68"/>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11"/>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22"/>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72"/>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nodeType="clickEffect">
                                  <p:stCondLst>
                                    <p:cond delay="0"/>
                                  </p:stCondLst>
                                  <p:childTnLst>
                                    <p:set>
                                      <p:cBhvr>
                                        <p:cTn id="130"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5" grpId="0" animBg="1"/>
      <p:bldP spid="16" grpId="0" animBg="1"/>
      <p:bldP spid="17" grpId="0" animBg="1"/>
      <p:bldP spid="18" grpId="0" animBg="1"/>
      <p:bldP spid="19" grpId="0" animBg="1"/>
      <p:bldP spid="20" grpId="0" animBg="1"/>
      <p:bldP spid="21" grpId="0" animBg="1"/>
      <p:bldP spid="22" grpId="0" animBg="1"/>
      <p:bldP spid="2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12CF7AD-BA6E-932C-2DD8-4D4F08880DFB}"/>
              </a:ext>
            </a:extLst>
          </p:cNvPr>
          <p:cNvSpPr/>
          <p:nvPr/>
        </p:nvSpPr>
        <p:spPr>
          <a:xfrm>
            <a:off x="290021" y="437020"/>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r>
              <a:rPr lang="fr-FR" sz="1400" dirty="0">
                <a:solidFill>
                  <a:srgbClr val="0055A5"/>
                </a:solidFill>
              </a:rPr>
              <a:t>zèbres</a:t>
            </a:r>
          </a:p>
          <a:p>
            <a:pPr algn="ctr"/>
            <a:r>
              <a:rPr lang="fr-FR" sz="1400" dirty="0">
                <a:solidFill>
                  <a:srgbClr val="0055A5"/>
                </a:solidFill>
              </a:rPr>
              <a:t>[</a:t>
            </a:r>
            <a:r>
              <a:rPr lang="en-GB" sz="1400" dirty="0">
                <a:solidFill>
                  <a:srgbClr val="0055A5"/>
                </a:solidFill>
              </a:rPr>
              <a:t>zebras</a:t>
            </a:r>
            <a:r>
              <a:rPr lang="fr-FR" sz="1400" dirty="0">
                <a:solidFill>
                  <a:srgbClr val="0055A5"/>
                </a:solidFill>
              </a:rPr>
              <a:t>]</a:t>
            </a:r>
          </a:p>
        </p:txBody>
      </p:sp>
      <p:sp>
        <p:nvSpPr>
          <p:cNvPr id="25" name="Rectangle 24">
            <a:extLst>
              <a:ext uri="{FF2B5EF4-FFF2-40B4-BE49-F238E27FC236}">
                <a16:creationId xmlns:a16="http://schemas.microsoft.com/office/drawing/2014/main" id="{C0E7B3FD-52BE-94DB-81AA-EF9ECB4236B1}"/>
              </a:ext>
            </a:extLst>
          </p:cNvPr>
          <p:cNvSpPr/>
          <p:nvPr/>
        </p:nvSpPr>
        <p:spPr>
          <a:xfrm>
            <a:off x="1695324" y="437020"/>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r>
              <a:rPr lang="fr-FR" sz="1400" dirty="0">
                <a:solidFill>
                  <a:srgbClr val="0055A5"/>
                </a:solidFill>
              </a:rPr>
              <a:t>ouvre</a:t>
            </a:r>
          </a:p>
          <a:p>
            <a:pPr algn="ctr"/>
            <a:r>
              <a:rPr lang="fr-FR" sz="1400" dirty="0">
                <a:solidFill>
                  <a:srgbClr val="0055A5"/>
                </a:solidFill>
              </a:rPr>
              <a:t>[</a:t>
            </a:r>
            <a:r>
              <a:rPr lang="en-GB" sz="1400" dirty="0">
                <a:solidFill>
                  <a:srgbClr val="0055A5"/>
                </a:solidFill>
              </a:rPr>
              <a:t>open(s)</a:t>
            </a:r>
            <a:r>
              <a:rPr lang="fr-FR" sz="1400" dirty="0">
                <a:solidFill>
                  <a:srgbClr val="0055A5"/>
                </a:solidFill>
              </a:rPr>
              <a:t>]</a:t>
            </a:r>
          </a:p>
        </p:txBody>
      </p:sp>
      <p:sp>
        <p:nvSpPr>
          <p:cNvPr id="26" name="Rectangle 25">
            <a:extLst>
              <a:ext uri="{FF2B5EF4-FFF2-40B4-BE49-F238E27FC236}">
                <a16:creationId xmlns:a16="http://schemas.microsoft.com/office/drawing/2014/main" id="{C7FE85D8-0C20-0D4B-AD05-42E06E7354D1}"/>
              </a:ext>
            </a:extLst>
          </p:cNvPr>
          <p:cNvSpPr/>
          <p:nvPr/>
        </p:nvSpPr>
        <p:spPr>
          <a:xfrm>
            <a:off x="3100602" y="437020"/>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r>
              <a:rPr lang="fr-FR" sz="1400" dirty="0">
                <a:solidFill>
                  <a:srgbClr val="0055A5"/>
                </a:solidFill>
              </a:rPr>
              <a:t>ancres</a:t>
            </a:r>
          </a:p>
          <a:p>
            <a:pPr algn="ctr"/>
            <a:r>
              <a:rPr lang="fr-FR" sz="1400" dirty="0">
                <a:solidFill>
                  <a:srgbClr val="0055A5"/>
                </a:solidFill>
              </a:rPr>
              <a:t>[</a:t>
            </a:r>
            <a:r>
              <a:rPr lang="en-GB" sz="1400" dirty="0">
                <a:solidFill>
                  <a:srgbClr val="0055A5"/>
                </a:solidFill>
              </a:rPr>
              <a:t>anchors</a:t>
            </a:r>
            <a:r>
              <a:rPr lang="fr-FR" sz="1400" dirty="0">
                <a:solidFill>
                  <a:srgbClr val="0055A5"/>
                </a:solidFill>
              </a:rPr>
              <a:t>]</a:t>
            </a:r>
          </a:p>
        </p:txBody>
      </p:sp>
      <p:sp>
        <p:nvSpPr>
          <p:cNvPr id="27" name="Rectangle 26">
            <a:extLst>
              <a:ext uri="{FF2B5EF4-FFF2-40B4-BE49-F238E27FC236}">
                <a16:creationId xmlns:a16="http://schemas.microsoft.com/office/drawing/2014/main" id="{2BEBEC78-56C4-09DD-E668-8BC16747D4A8}"/>
              </a:ext>
            </a:extLst>
          </p:cNvPr>
          <p:cNvSpPr/>
          <p:nvPr/>
        </p:nvSpPr>
        <p:spPr>
          <a:xfrm>
            <a:off x="4505880" y="437020"/>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r>
              <a:rPr lang="fr-FR" sz="1400" dirty="0">
                <a:solidFill>
                  <a:srgbClr val="0055A5"/>
                </a:solidFill>
              </a:rPr>
              <a:t>propre</a:t>
            </a:r>
          </a:p>
          <a:p>
            <a:pPr algn="ctr"/>
            <a:r>
              <a:rPr lang="fr-FR" sz="1400" dirty="0">
                <a:solidFill>
                  <a:srgbClr val="0055A5"/>
                </a:solidFill>
              </a:rPr>
              <a:t>[</a:t>
            </a:r>
            <a:r>
              <a:rPr lang="en-GB" sz="1400" dirty="0">
                <a:solidFill>
                  <a:srgbClr val="0055A5"/>
                </a:solidFill>
              </a:rPr>
              <a:t>clean</a:t>
            </a:r>
            <a:r>
              <a:rPr lang="fr-FR" sz="1400" dirty="0">
                <a:solidFill>
                  <a:srgbClr val="0055A5"/>
                </a:solidFill>
              </a:rPr>
              <a:t>]</a:t>
            </a:r>
          </a:p>
        </p:txBody>
      </p:sp>
      <p:sp>
        <p:nvSpPr>
          <p:cNvPr id="31" name="Rectangle 30">
            <a:extLst>
              <a:ext uri="{FF2B5EF4-FFF2-40B4-BE49-F238E27FC236}">
                <a16:creationId xmlns:a16="http://schemas.microsoft.com/office/drawing/2014/main" id="{E5B61DA8-B31C-639D-8324-D1052E268E56}"/>
              </a:ext>
            </a:extLst>
          </p:cNvPr>
          <p:cNvSpPr/>
          <p:nvPr/>
        </p:nvSpPr>
        <p:spPr>
          <a:xfrm>
            <a:off x="290021" y="1842298"/>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r>
              <a:rPr lang="fr-FR" sz="1400" dirty="0">
                <a:solidFill>
                  <a:srgbClr val="0055A5"/>
                </a:solidFill>
              </a:rPr>
              <a:t>ventre</a:t>
            </a:r>
          </a:p>
          <a:p>
            <a:pPr algn="ctr"/>
            <a:r>
              <a:rPr lang="fr-FR" sz="1400" dirty="0">
                <a:solidFill>
                  <a:srgbClr val="0055A5"/>
                </a:solidFill>
              </a:rPr>
              <a:t>[</a:t>
            </a:r>
            <a:r>
              <a:rPr lang="en-GB" sz="1400" dirty="0">
                <a:solidFill>
                  <a:srgbClr val="0055A5"/>
                </a:solidFill>
              </a:rPr>
              <a:t>stomach</a:t>
            </a:r>
            <a:r>
              <a:rPr lang="fr-FR" sz="1400" dirty="0">
                <a:solidFill>
                  <a:srgbClr val="0055A5"/>
                </a:solidFill>
              </a:rPr>
              <a:t>]</a:t>
            </a:r>
          </a:p>
        </p:txBody>
      </p:sp>
      <p:sp>
        <p:nvSpPr>
          <p:cNvPr id="32" name="Rectangle 31">
            <a:extLst>
              <a:ext uri="{FF2B5EF4-FFF2-40B4-BE49-F238E27FC236}">
                <a16:creationId xmlns:a16="http://schemas.microsoft.com/office/drawing/2014/main" id="{01278CA5-F048-EFF7-2564-0781AD68B452}"/>
              </a:ext>
            </a:extLst>
          </p:cNvPr>
          <p:cNvSpPr/>
          <p:nvPr/>
        </p:nvSpPr>
        <p:spPr>
          <a:xfrm>
            <a:off x="1695324" y="1842298"/>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r>
              <a:rPr lang="fr-FR" sz="1400" dirty="0">
                <a:solidFill>
                  <a:srgbClr val="0055A5"/>
                </a:solidFill>
              </a:rPr>
              <a:t>cadres</a:t>
            </a:r>
          </a:p>
          <a:p>
            <a:pPr algn="ctr"/>
            <a:r>
              <a:rPr lang="fr-FR" sz="1400" dirty="0">
                <a:solidFill>
                  <a:srgbClr val="0055A5"/>
                </a:solidFill>
              </a:rPr>
              <a:t>[</a:t>
            </a:r>
            <a:r>
              <a:rPr lang="en-GB" sz="1400" dirty="0">
                <a:solidFill>
                  <a:srgbClr val="0055A5"/>
                </a:solidFill>
              </a:rPr>
              <a:t>frames</a:t>
            </a:r>
            <a:r>
              <a:rPr lang="fr-FR" sz="1400" dirty="0">
                <a:solidFill>
                  <a:srgbClr val="0055A5"/>
                </a:solidFill>
              </a:rPr>
              <a:t>]</a:t>
            </a:r>
          </a:p>
        </p:txBody>
      </p:sp>
      <p:sp>
        <p:nvSpPr>
          <p:cNvPr id="33" name="Rectangle 32">
            <a:extLst>
              <a:ext uri="{FF2B5EF4-FFF2-40B4-BE49-F238E27FC236}">
                <a16:creationId xmlns:a16="http://schemas.microsoft.com/office/drawing/2014/main" id="{C34A2255-01C7-1C72-D47A-EE47308B14F1}"/>
              </a:ext>
            </a:extLst>
          </p:cNvPr>
          <p:cNvSpPr/>
          <p:nvPr/>
        </p:nvSpPr>
        <p:spPr>
          <a:xfrm>
            <a:off x="3100602" y="1842298"/>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r>
              <a:rPr lang="fr-FR" sz="1400" dirty="0">
                <a:solidFill>
                  <a:srgbClr val="0055A5"/>
                </a:solidFill>
              </a:rPr>
              <a:t>huîtres</a:t>
            </a:r>
          </a:p>
          <a:p>
            <a:pPr algn="ctr"/>
            <a:r>
              <a:rPr lang="fr-FR" sz="1400" dirty="0">
                <a:solidFill>
                  <a:srgbClr val="0055A5"/>
                </a:solidFill>
              </a:rPr>
              <a:t>[</a:t>
            </a:r>
            <a:r>
              <a:rPr lang="en-GB" sz="1400" dirty="0">
                <a:solidFill>
                  <a:srgbClr val="0055A5"/>
                </a:solidFill>
              </a:rPr>
              <a:t>oysters</a:t>
            </a:r>
            <a:r>
              <a:rPr lang="fr-FR" sz="1400" dirty="0">
                <a:solidFill>
                  <a:srgbClr val="0055A5"/>
                </a:solidFill>
              </a:rPr>
              <a:t>]</a:t>
            </a:r>
          </a:p>
        </p:txBody>
      </p:sp>
      <p:sp>
        <p:nvSpPr>
          <p:cNvPr id="34" name="Rectangle 33">
            <a:extLst>
              <a:ext uri="{FF2B5EF4-FFF2-40B4-BE49-F238E27FC236}">
                <a16:creationId xmlns:a16="http://schemas.microsoft.com/office/drawing/2014/main" id="{28B92432-0B40-A976-C482-69178531FBF1}"/>
              </a:ext>
            </a:extLst>
          </p:cNvPr>
          <p:cNvSpPr/>
          <p:nvPr/>
        </p:nvSpPr>
        <p:spPr>
          <a:xfrm>
            <a:off x="4505880" y="1842298"/>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r>
              <a:rPr lang="fr-FR" sz="1400" dirty="0">
                <a:solidFill>
                  <a:srgbClr val="0055A5"/>
                </a:solidFill>
              </a:rPr>
              <a:t>encre </a:t>
            </a:r>
          </a:p>
          <a:p>
            <a:pPr algn="ctr"/>
            <a:r>
              <a:rPr lang="fr-FR" sz="1400" dirty="0">
                <a:solidFill>
                  <a:srgbClr val="0055A5"/>
                </a:solidFill>
              </a:rPr>
              <a:t>[</a:t>
            </a:r>
            <a:r>
              <a:rPr lang="en-GB" sz="1400" dirty="0">
                <a:solidFill>
                  <a:srgbClr val="0055A5"/>
                </a:solidFill>
              </a:rPr>
              <a:t>ink</a:t>
            </a:r>
            <a:r>
              <a:rPr lang="fr-FR" sz="1400" dirty="0">
                <a:solidFill>
                  <a:srgbClr val="0055A5"/>
                </a:solidFill>
              </a:rPr>
              <a:t>]</a:t>
            </a:r>
          </a:p>
        </p:txBody>
      </p:sp>
      <p:sp>
        <p:nvSpPr>
          <p:cNvPr id="10" name="Rectangle 9">
            <a:extLst>
              <a:ext uri="{FF2B5EF4-FFF2-40B4-BE49-F238E27FC236}">
                <a16:creationId xmlns:a16="http://schemas.microsoft.com/office/drawing/2014/main" id="{4A347608-E66E-B022-67BE-1241D6561B52}"/>
              </a:ext>
            </a:extLst>
          </p:cNvPr>
          <p:cNvSpPr/>
          <p:nvPr/>
        </p:nvSpPr>
        <p:spPr>
          <a:xfrm>
            <a:off x="290021" y="3246480"/>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r>
              <a:rPr lang="fr-FR" sz="1400" dirty="0">
                <a:solidFill>
                  <a:srgbClr val="0055A5"/>
                </a:solidFill>
              </a:rPr>
              <a:t>timbre</a:t>
            </a:r>
          </a:p>
          <a:p>
            <a:pPr algn="ctr"/>
            <a:r>
              <a:rPr lang="fr-FR" sz="1400" dirty="0">
                <a:solidFill>
                  <a:srgbClr val="0055A5"/>
                </a:solidFill>
              </a:rPr>
              <a:t>[</a:t>
            </a:r>
            <a:r>
              <a:rPr lang="en-GB" sz="1400" dirty="0">
                <a:solidFill>
                  <a:srgbClr val="0055A5"/>
                </a:solidFill>
              </a:rPr>
              <a:t>stamp</a:t>
            </a:r>
            <a:r>
              <a:rPr lang="fr-FR" sz="1400" dirty="0">
                <a:solidFill>
                  <a:srgbClr val="0055A5"/>
                </a:solidFill>
              </a:rPr>
              <a:t>]</a:t>
            </a:r>
          </a:p>
        </p:txBody>
      </p:sp>
      <p:sp>
        <p:nvSpPr>
          <p:cNvPr id="11" name="Rectangle 10">
            <a:extLst>
              <a:ext uri="{FF2B5EF4-FFF2-40B4-BE49-F238E27FC236}">
                <a16:creationId xmlns:a16="http://schemas.microsoft.com/office/drawing/2014/main" id="{EE6B1C51-75F3-B3EA-4CC0-2B7173563934}"/>
              </a:ext>
            </a:extLst>
          </p:cNvPr>
          <p:cNvSpPr/>
          <p:nvPr/>
        </p:nvSpPr>
        <p:spPr>
          <a:xfrm>
            <a:off x="1695324" y="3246480"/>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r>
              <a:rPr lang="fr-FR" sz="1400" dirty="0">
                <a:solidFill>
                  <a:srgbClr val="0055A5"/>
                </a:solidFill>
              </a:rPr>
              <a:t>découvres</a:t>
            </a:r>
          </a:p>
          <a:p>
            <a:pPr algn="ctr"/>
            <a:r>
              <a:rPr lang="fr-FR" sz="1400" dirty="0">
                <a:solidFill>
                  <a:srgbClr val="0055A5"/>
                </a:solidFill>
              </a:rPr>
              <a:t>[</a:t>
            </a:r>
            <a:r>
              <a:rPr lang="en-GB" sz="1400" dirty="0">
                <a:solidFill>
                  <a:srgbClr val="0055A5"/>
                </a:solidFill>
              </a:rPr>
              <a:t>discover</a:t>
            </a:r>
            <a:r>
              <a:rPr lang="fr-FR" sz="1400" dirty="0">
                <a:solidFill>
                  <a:srgbClr val="0055A5"/>
                </a:solidFill>
              </a:rPr>
              <a:t>]</a:t>
            </a:r>
          </a:p>
        </p:txBody>
      </p:sp>
      <p:sp>
        <p:nvSpPr>
          <p:cNvPr id="12" name="Rectangle 11">
            <a:extLst>
              <a:ext uri="{FF2B5EF4-FFF2-40B4-BE49-F238E27FC236}">
                <a16:creationId xmlns:a16="http://schemas.microsoft.com/office/drawing/2014/main" id="{541A8585-3C41-5F6D-D26F-95F0E0A554BA}"/>
              </a:ext>
            </a:extLst>
          </p:cNvPr>
          <p:cNvSpPr/>
          <p:nvPr/>
        </p:nvSpPr>
        <p:spPr>
          <a:xfrm>
            <a:off x="3100602" y="3246480"/>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r>
              <a:rPr lang="fr-FR" sz="1400" dirty="0">
                <a:solidFill>
                  <a:srgbClr val="0055A5"/>
                </a:solidFill>
              </a:rPr>
              <a:t>fièvre</a:t>
            </a:r>
          </a:p>
          <a:p>
            <a:pPr algn="ctr"/>
            <a:r>
              <a:rPr lang="fr-FR" sz="1400" dirty="0">
                <a:solidFill>
                  <a:srgbClr val="0055A5"/>
                </a:solidFill>
              </a:rPr>
              <a:t>[</a:t>
            </a:r>
            <a:r>
              <a:rPr lang="en-GB" sz="1400" dirty="0">
                <a:solidFill>
                  <a:srgbClr val="0055A5"/>
                </a:solidFill>
              </a:rPr>
              <a:t>fever</a:t>
            </a:r>
            <a:r>
              <a:rPr lang="fr-FR" sz="1400" dirty="0">
                <a:solidFill>
                  <a:srgbClr val="0055A5"/>
                </a:solidFill>
              </a:rPr>
              <a:t>]</a:t>
            </a:r>
          </a:p>
        </p:txBody>
      </p:sp>
      <p:sp>
        <p:nvSpPr>
          <p:cNvPr id="13" name="Rectangle 12">
            <a:extLst>
              <a:ext uri="{FF2B5EF4-FFF2-40B4-BE49-F238E27FC236}">
                <a16:creationId xmlns:a16="http://schemas.microsoft.com/office/drawing/2014/main" id="{A4631E67-550C-0BFD-36B2-EAC8FDEB3F6D}"/>
              </a:ext>
            </a:extLst>
          </p:cNvPr>
          <p:cNvSpPr/>
          <p:nvPr/>
        </p:nvSpPr>
        <p:spPr>
          <a:xfrm>
            <a:off x="4505880" y="3246480"/>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r>
              <a:rPr lang="fr-FR" sz="1400" dirty="0">
                <a:solidFill>
                  <a:srgbClr val="0055A5"/>
                </a:solidFill>
              </a:rPr>
              <a:t>feutres</a:t>
            </a:r>
          </a:p>
          <a:p>
            <a:pPr algn="ctr"/>
            <a:r>
              <a:rPr lang="fr-FR" sz="1400" dirty="0">
                <a:solidFill>
                  <a:srgbClr val="0055A5"/>
                </a:solidFill>
              </a:rPr>
              <a:t>[</a:t>
            </a:r>
            <a:r>
              <a:rPr lang="en-GB" sz="1400" dirty="0">
                <a:solidFill>
                  <a:srgbClr val="0055A5"/>
                </a:solidFill>
              </a:rPr>
              <a:t>felt pens</a:t>
            </a:r>
            <a:r>
              <a:rPr lang="fr-FR" sz="1400" dirty="0">
                <a:solidFill>
                  <a:srgbClr val="0055A5"/>
                </a:solidFill>
              </a:rPr>
              <a:t>]</a:t>
            </a:r>
          </a:p>
        </p:txBody>
      </p:sp>
      <p:sp>
        <p:nvSpPr>
          <p:cNvPr id="14" name="Rectangle 13">
            <a:extLst>
              <a:ext uri="{FF2B5EF4-FFF2-40B4-BE49-F238E27FC236}">
                <a16:creationId xmlns:a16="http://schemas.microsoft.com/office/drawing/2014/main" id="{D89D146E-F4C6-D4DA-735E-18355BEDC54A}"/>
              </a:ext>
            </a:extLst>
          </p:cNvPr>
          <p:cNvSpPr/>
          <p:nvPr/>
        </p:nvSpPr>
        <p:spPr>
          <a:xfrm>
            <a:off x="290021" y="4651758"/>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r>
              <a:rPr lang="fr-FR" sz="1400" dirty="0">
                <a:solidFill>
                  <a:srgbClr val="0055A5"/>
                </a:solidFill>
              </a:rPr>
              <a:t>fibres</a:t>
            </a:r>
          </a:p>
          <a:p>
            <a:pPr algn="ctr"/>
            <a:r>
              <a:rPr lang="fr-FR" sz="1400" dirty="0">
                <a:solidFill>
                  <a:srgbClr val="0055A5"/>
                </a:solidFill>
              </a:rPr>
              <a:t>[</a:t>
            </a:r>
            <a:r>
              <a:rPr lang="en-GB" sz="1400" dirty="0">
                <a:solidFill>
                  <a:srgbClr val="0055A5"/>
                </a:solidFill>
              </a:rPr>
              <a:t>fibres</a:t>
            </a:r>
            <a:r>
              <a:rPr lang="fr-FR" sz="1400" dirty="0">
                <a:solidFill>
                  <a:srgbClr val="0055A5"/>
                </a:solidFill>
              </a:rPr>
              <a:t>]</a:t>
            </a:r>
          </a:p>
        </p:txBody>
      </p:sp>
      <p:sp>
        <p:nvSpPr>
          <p:cNvPr id="15" name="Rectangle 14">
            <a:extLst>
              <a:ext uri="{FF2B5EF4-FFF2-40B4-BE49-F238E27FC236}">
                <a16:creationId xmlns:a16="http://schemas.microsoft.com/office/drawing/2014/main" id="{7E2B057D-890C-EB03-69A8-476CE237E5A9}"/>
              </a:ext>
            </a:extLst>
          </p:cNvPr>
          <p:cNvSpPr/>
          <p:nvPr/>
        </p:nvSpPr>
        <p:spPr>
          <a:xfrm>
            <a:off x="1695324" y="4651758"/>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r>
              <a:rPr lang="fr-FR" sz="1400" dirty="0">
                <a:solidFill>
                  <a:srgbClr val="0055A5"/>
                </a:solidFill>
              </a:rPr>
              <a:t>havre</a:t>
            </a:r>
          </a:p>
          <a:p>
            <a:pPr algn="ctr"/>
            <a:r>
              <a:rPr lang="fr-FR" sz="1400" dirty="0">
                <a:solidFill>
                  <a:srgbClr val="0055A5"/>
                </a:solidFill>
              </a:rPr>
              <a:t>[</a:t>
            </a:r>
            <a:r>
              <a:rPr lang="en-GB" sz="1400" dirty="0">
                <a:solidFill>
                  <a:srgbClr val="0055A5"/>
                </a:solidFill>
              </a:rPr>
              <a:t>harbour</a:t>
            </a:r>
            <a:r>
              <a:rPr lang="fr-FR" sz="1400" dirty="0">
                <a:solidFill>
                  <a:srgbClr val="0055A5"/>
                </a:solidFill>
              </a:rPr>
              <a:t>]</a:t>
            </a:r>
          </a:p>
        </p:txBody>
      </p:sp>
      <p:sp>
        <p:nvSpPr>
          <p:cNvPr id="16" name="Rectangle 15">
            <a:extLst>
              <a:ext uri="{FF2B5EF4-FFF2-40B4-BE49-F238E27FC236}">
                <a16:creationId xmlns:a16="http://schemas.microsoft.com/office/drawing/2014/main" id="{F19F7CA5-6A8E-836B-8D8F-781DC0365162}"/>
              </a:ext>
            </a:extLst>
          </p:cNvPr>
          <p:cNvSpPr/>
          <p:nvPr/>
        </p:nvSpPr>
        <p:spPr>
          <a:xfrm>
            <a:off x="3100602" y="4651758"/>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r>
              <a:rPr lang="fr-FR" sz="1400" dirty="0">
                <a:solidFill>
                  <a:srgbClr val="0055A5"/>
                </a:solidFill>
              </a:rPr>
              <a:t>sucre</a:t>
            </a:r>
          </a:p>
          <a:p>
            <a:pPr algn="ctr"/>
            <a:r>
              <a:rPr lang="fr-FR" sz="1400" dirty="0">
                <a:solidFill>
                  <a:srgbClr val="0055A5"/>
                </a:solidFill>
              </a:rPr>
              <a:t>[</a:t>
            </a:r>
            <a:r>
              <a:rPr lang="en-GB" sz="1400" dirty="0">
                <a:solidFill>
                  <a:srgbClr val="0055A5"/>
                </a:solidFill>
              </a:rPr>
              <a:t>sugar</a:t>
            </a:r>
            <a:r>
              <a:rPr lang="fr-FR" sz="1400" dirty="0">
                <a:solidFill>
                  <a:srgbClr val="0055A5"/>
                </a:solidFill>
              </a:rPr>
              <a:t>]</a:t>
            </a:r>
          </a:p>
        </p:txBody>
      </p:sp>
      <p:sp>
        <p:nvSpPr>
          <p:cNvPr id="17" name="Rectangle 16">
            <a:extLst>
              <a:ext uri="{FF2B5EF4-FFF2-40B4-BE49-F238E27FC236}">
                <a16:creationId xmlns:a16="http://schemas.microsoft.com/office/drawing/2014/main" id="{265B2255-C319-AE21-B787-5C4E3E2FCB58}"/>
              </a:ext>
            </a:extLst>
          </p:cNvPr>
          <p:cNvSpPr/>
          <p:nvPr/>
        </p:nvSpPr>
        <p:spPr>
          <a:xfrm>
            <a:off x="4505880" y="4651758"/>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r>
              <a:rPr lang="fr-FR" sz="1400" dirty="0">
                <a:solidFill>
                  <a:srgbClr val="0055A5"/>
                </a:solidFill>
              </a:rPr>
              <a:t>gaufres</a:t>
            </a:r>
          </a:p>
          <a:p>
            <a:pPr algn="ctr"/>
            <a:r>
              <a:rPr lang="fr-FR" sz="1400" dirty="0">
                <a:solidFill>
                  <a:srgbClr val="0055A5"/>
                </a:solidFill>
              </a:rPr>
              <a:t>[</a:t>
            </a:r>
            <a:r>
              <a:rPr lang="en-GB" sz="1400" dirty="0">
                <a:solidFill>
                  <a:srgbClr val="0055A5"/>
                </a:solidFill>
              </a:rPr>
              <a:t>waffles</a:t>
            </a:r>
            <a:r>
              <a:rPr lang="fr-FR" sz="1400" dirty="0">
                <a:solidFill>
                  <a:srgbClr val="0055A5"/>
                </a:solidFill>
              </a:rPr>
              <a:t>]</a:t>
            </a:r>
          </a:p>
        </p:txBody>
      </p:sp>
      <p:pic>
        <p:nvPicPr>
          <p:cNvPr id="23" name="Picture 22" descr="Shape&#10;&#10;Description automatically generated with low confidence">
            <a:extLst>
              <a:ext uri="{FF2B5EF4-FFF2-40B4-BE49-F238E27FC236}">
                <a16:creationId xmlns:a16="http://schemas.microsoft.com/office/drawing/2014/main" id="{40C6F10A-0E20-5CA3-B966-B7D15A8DFF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836" r="12179"/>
          <a:stretch/>
        </p:blipFill>
        <p:spPr>
          <a:xfrm>
            <a:off x="2095062" y="525780"/>
            <a:ext cx="605751" cy="820435"/>
          </a:xfrm>
          <a:prstGeom prst="rect">
            <a:avLst/>
          </a:prstGeom>
        </p:spPr>
      </p:pic>
      <p:pic>
        <p:nvPicPr>
          <p:cNvPr id="51" name="Picture 50">
            <a:extLst>
              <a:ext uri="{FF2B5EF4-FFF2-40B4-BE49-F238E27FC236}">
                <a16:creationId xmlns:a16="http://schemas.microsoft.com/office/drawing/2014/main" id="{CD433B0B-0C62-AEE7-59AB-486835FF85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66129" y="654282"/>
            <a:ext cx="608642" cy="689435"/>
          </a:xfrm>
          <a:prstGeom prst="rect">
            <a:avLst/>
          </a:prstGeom>
        </p:spPr>
      </p:pic>
      <p:pic>
        <p:nvPicPr>
          <p:cNvPr id="61" name="Picture 60">
            <a:extLst>
              <a:ext uri="{FF2B5EF4-FFF2-40B4-BE49-F238E27FC236}">
                <a16:creationId xmlns:a16="http://schemas.microsoft.com/office/drawing/2014/main" id="{920C1745-734A-0851-AB06-EE78FEEDF80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15926" y="4775445"/>
            <a:ext cx="964022" cy="697912"/>
          </a:xfrm>
          <a:prstGeom prst="rect">
            <a:avLst/>
          </a:prstGeom>
        </p:spPr>
      </p:pic>
      <p:pic>
        <p:nvPicPr>
          <p:cNvPr id="62" name="Picture 61">
            <a:extLst>
              <a:ext uri="{FF2B5EF4-FFF2-40B4-BE49-F238E27FC236}">
                <a16:creationId xmlns:a16="http://schemas.microsoft.com/office/drawing/2014/main" id="{8593D04F-3495-1814-377C-155729C805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86004" y="654282"/>
            <a:ext cx="608642" cy="689435"/>
          </a:xfrm>
          <a:prstGeom prst="rect">
            <a:avLst/>
          </a:prstGeom>
        </p:spPr>
      </p:pic>
      <p:pic>
        <p:nvPicPr>
          <p:cNvPr id="69" name="Picture 68">
            <a:extLst>
              <a:ext uri="{FF2B5EF4-FFF2-40B4-BE49-F238E27FC236}">
                <a16:creationId xmlns:a16="http://schemas.microsoft.com/office/drawing/2014/main" id="{CD7D3937-53B0-858D-4016-25DCEE8D52E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00541" y="2011947"/>
            <a:ext cx="1394791" cy="674875"/>
          </a:xfrm>
          <a:prstGeom prst="rect">
            <a:avLst/>
          </a:prstGeom>
        </p:spPr>
      </p:pic>
      <p:pic>
        <p:nvPicPr>
          <p:cNvPr id="79" name="Picture 78">
            <a:extLst>
              <a:ext uri="{FF2B5EF4-FFF2-40B4-BE49-F238E27FC236}">
                <a16:creationId xmlns:a16="http://schemas.microsoft.com/office/drawing/2014/main" id="{2E84996B-5D35-75F2-8582-7DB9BDBB7F7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37597" y="3352134"/>
            <a:ext cx="520678" cy="801043"/>
          </a:xfrm>
          <a:prstGeom prst="rect">
            <a:avLst/>
          </a:prstGeom>
        </p:spPr>
      </p:pic>
      <p:pic>
        <p:nvPicPr>
          <p:cNvPr id="81" name="Picture 80">
            <a:extLst>
              <a:ext uri="{FF2B5EF4-FFF2-40B4-BE49-F238E27FC236}">
                <a16:creationId xmlns:a16="http://schemas.microsoft.com/office/drawing/2014/main" id="{9564258C-48D2-FF95-31BA-C81B1A99312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89683" y="3429000"/>
            <a:ext cx="1262871" cy="724177"/>
          </a:xfrm>
          <a:prstGeom prst="rect">
            <a:avLst/>
          </a:prstGeom>
        </p:spPr>
      </p:pic>
      <p:pic>
        <p:nvPicPr>
          <p:cNvPr id="85" name="Picture 84">
            <a:extLst>
              <a:ext uri="{FF2B5EF4-FFF2-40B4-BE49-F238E27FC236}">
                <a16:creationId xmlns:a16="http://schemas.microsoft.com/office/drawing/2014/main" id="{DE010A2B-F0C7-3ACB-3E49-FC34AC57171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8126" y="4714764"/>
            <a:ext cx="1167302" cy="884596"/>
          </a:xfrm>
          <a:prstGeom prst="rect">
            <a:avLst/>
          </a:prstGeom>
        </p:spPr>
      </p:pic>
      <p:pic>
        <p:nvPicPr>
          <p:cNvPr id="87" name="Picture 86">
            <a:extLst>
              <a:ext uri="{FF2B5EF4-FFF2-40B4-BE49-F238E27FC236}">
                <a16:creationId xmlns:a16="http://schemas.microsoft.com/office/drawing/2014/main" id="{9A902559-EA28-FFDC-CE84-4EEB9248DBE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06413" y="4774543"/>
            <a:ext cx="783912" cy="783912"/>
          </a:xfrm>
          <a:prstGeom prst="rect">
            <a:avLst/>
          </a:prstGeom>
        </p:spPr>
      </p:pic>
      <p:pic>
        <p:nvPicPr>
          <p:cNvPr id="89" name="Picture 88">
            <a:extLst>
              <a:ext uri="{FF2B5EF4-FFF2-40B4-BE49-F238E27FC236}">
                <a16:creationId xmlns:a16="http://schemas.microsoft.com/office/drawing/2014/main" id="{0FA0D1DA-3CE7-3575-2811-3D26D138733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868046" y="3370361"/>
            <a:ext cx="895645" cy="803281"/>
          </a:xfrm>
          <a:prstGeom prst="rect">
            <a:avLst/>
          </a:prstGeom>
        </p:spPr>
      </p:pic>
      <p:pic>
        <p:nvPicPr>
          <p:cNvPr id="130" name="Picture 129">
            <a:extLst>
              <a:ext uri="{FF2B5EF4-FFF2-40B4-BE49-F238E27FC236}">
                <a16:creationId xmlns:a16="http://schemas.microsoft.com/office/drawing/2014/main" id="{F6AC8A79-C7DA-CEB4-9FE1-2C662C3A403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696014" y="1944025"/>
            <a:ext cx="954878" cy="838502"/>
          </a:xfrm>
          <a:prstGeom prst="rect">
            <a:avLst/>
          </a:prstGeom>
        </p:spPr>
      </p:pic>
      <p:pic>
        <p:nvPicPr>
          <p:cNvPr id="3" name="Picture 2">
            <a:extLst>
              <a:ext uri="{FF2B5EF4-FFF2-40B4-BE49-F238E27FC236}">
                <a16:creationId xmlns:a16="http://schemas.microsoft.com/office/drawing/2014/main" id="{29BC4A70-2AD3-1DE9-8698-64CAEFDE800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370026" y="4774543"/>
            <a:ext cx="866429" cy="866429"/>
          </a:xfrm>
          <a:prstGeom prst="rect">
            <a:avLst/>
          </a:prstGeom>
        </p:spPr>
      </p:pic>
      <p:pic>
        <p:nvPicPr>
          <p:cNvPr id="7" name="Picture 6">
            <a:extLst>
              <a:ext uri="{FF2B5EF4-FFF2-40B4-BE49-F238E27FC236}">
                <a16:creationId xmlns:a16="http://schemas.microsoft.com/office/drawing/2014/main" id="{895982A1-D4FA-A87B-35CB-1F6785A1EE8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29329" y="1944025"/>
            <a:ext cx="1126661" cy="751626"/>
          </a:xfrm>
          <a:prstGeom prst="rect">
            <a:avLst/>
          </a:prstGeom>
        </p:spPr>
      </p:pic>
      <p:pic>
        <p:nvPicPr>
          <p:cNvPr id="9" name="Picture 8" descr="A wall with pictures on it&#10;&#10;Description automatically generated with low confidence">
            <a:extLst>
              <a:ext uri="{FF2B5EF4-FFF2-40B4-BE49-F238E27FC236}">
                <a16:creationId xmlns:a16="http://schemas.microsoft.com/office/drawing/2014/main" id="{03D0D8A3-E621-99EE-44D1-C1D3B5A1B292}"/>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671407" y="567748"/>
            <a:ext cx="1104745" cy="736497"/>
          </a:xfrm>
          <a:prstGeom prst="rect">
            <a:avLst/>
          </a:prstGeom>
        </p:spPr>
      </p:pic>
      <p:pic>
        <p:nvPicPr>
          <p:cNvPr id="19" name="Picture 18" descr="Icon&#10;&#10;Description automatically generated">
            <a:extLst>
              <a:ext uri="{FF2B5EF4-FFF2-40B4-BE49-F238E27FC236}">
                <a16:creationId xmlns:a16="http://schemas.microsoft.com/office/drawing/2014/main" id="{DB2E496A-D877-ACFB-4F80-A480B4E16774}"/>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52003" y="616445"/>
            <a:ext cx="458172" cy="727272"/>
          </a:xfrm>
          <a:prstGeom prst="rect">
            <a:avLst/>
          </a:prstGeom>
        </p:spPr>
      </p:pic>
      <p:pic>
        <p:nvPicPr>
          <p:cNvPr id="20" name="Picture 19" descr="Icon&#10;&#10;Description automatically generated">
            <a:extLst>
              <a:ext uri="{FF2B5EF4-FFF2-40B4-BE49-F238E27FC236}">
                <a16:creationId xmlns:a16="http://schemas.microsoft.com/office/drawing/2014/main" id="{7161CA6A-E463-43EB-D74D-E12F8488BDFF}"/>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77181" y="616445"/>
            <a:ext cx="458172" cy="727272"/>
          </a:xfrm>
          <a:prstGeom prst="rect">
            <a:avLst/>
          </a:prstGeom>
        </p:spPr>
      </p:pic>
      <p:pic>
        <p:nvPicPr>
          <p:cNvPr id="21" name="Picture 20" descr="Icon&#10;&#10;Description automatically generated">
            <a:extLst>
              <a:ext uri="{FF2B5EF4-FFF2-40B4-BE49-F238E27FC236}">
                <a16:creationId xmlns:a16="http://schemas.microsoft.com/office/drawing/2014/main" id="{93126222-4353-D896-4D9A-9D3378CCCCD7}"/>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202360" y="616445"/>
            <a:ext cx="458172" cy="727272"/>
          </a:xfrm>
          <a:prstGeom prst="rect">
            <a:avLst/>
          </a:prstGeom>
        </p:spPr>
      </p:pic>
      <p:pic>
        <p:nvPicPr>
          <p:cNvPr id="30" name="Picture 29" descr="Shape, circle&#10;&#10;Description automatically generated">
            <a:extLst>
              <a:ext uri="{FF2B5EF4-FFF2-40B4-BE49-F238E27FC236}">
                <a16:creationId xmlns:a16="http://schemas.microsoft.com/office/drawing/2014/main" id="{6588AF6C-657B-314D-95B5-C984A44E9CBE}"/>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95670" y="3340021"/>
            <a:ext cx="1310573" cy="809893"/>
          </a:xfrm>
          <a:prstGeom prst="rect">
            <a:avLst/>
          </a:prstGeom>
        </p:spPr>
      </p:pic>
      <p:pic>
        <p:nvPicPr>
          <p:cNvPr id="36" name="Picture 35">
            <a:extLst>
              <a:ext uri="{FF2B5EF4-FFF2-40B4-BE49-F238E27FC236}">
                <a16:creationId xmlns:a16="http://schemas.microsoft.com/office/drawing/2014/main" id="{B7E0A4E6-0E7E-3DA5-4CF4-6EAEA025220A}"/>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704034" y="1917149"/>
            <a:ext cx="597942" cy="381188"/>
          </a:xfrm>
          <a:prstGeom prst="rect">
            <a:avLst/>
          </a:prstGeom>
        </p:spPr>
      </p:pic>
      <p:pic>
        <p:nvPicPr>
          <p:cNvPr id="37" name="Picture 36">
            <a:extLst>
              <a:ext uri="{FF2B5EF4-FFF2-40B4-BE49-F238E27FC236}">
                <a16:creationId xmlns:a16="http://schemas.microsoft.com/office/drawing/2014/main" id="{8321161D-261F-26A3-4A31-82EFB9AE75B0}"/>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842894" y="2401339"/>
            <a:ext cx="597942" cy="381188"/>
          </a:xfrm>
          <a:prstGeom prst="rect">
            <a:avLst/>
          </a:prstGeom>
        </p:spPr>
      </p:pic>
      <p:pic>
        <p:nvPicPr>
          <p:cNvPr id="38" name="Picture 37">
            <a:extLst>
              <a:ext uri="{FF2B5EF4-FFF2-40B4-BE49-F238E27FC236}">
                <a16:creationId xmlns:a16="http://schemas.microsoft.com/office/drawing/2014/main" id="{69F98E33-B660-BF69-8E8A-E5A75ACBC4B1}"/>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186276" y="2150285"/>
            <a:ext cx="597942" cy="381188"/>
          </a:xfrm>
          <a:prstGeom prst="rect">
            <a:avLst/>
          </a:prstGeom>
        </p:spPr>
      </p:pic>
      <p:sp>
        <p:nvSpPr>
          <p:cNvPr id="39" name="Rectangle 38">
            <a:extLst>
              <a:ext uri="{FF2B5EF4-FFF2-40B4-BE49-F238E27FC236}">
                <a16:creationId xmlns:a16="http://schemas.microsoft.com/office/drawing/2014/main" id="{5487D3A7-BF90-1D7B-87D1-1BAF343ADB22}"/>
              </a:ext>
            </a:extLst>
          </p:cNvPr>
          <p:cNvSpPr/>
          <p:nvPr/>
        </p:nvSpPr>
        <p:spPr>
          <a:xfrm>
            <a:off x="6141534" y="437020"/>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r>
              <a:rPr lang="fr-FR" sz="1400" dirty="0">
                <a:solidFill>
                  <a:srgbClr val="0055A5"/>
                </a:solidFill>
              </a:rPr>
              <a:t>zèbres</a:t>
            </a:r>
          </a:p>
          <a:p>
            <a:pPr algn="ctr"/>
            <a:r>
              <a:rPr lang="fr-FR" sz="1400" dirty="0">
                <a:solidFill>
                  <a:srgbClr val="0055A5"/>
                </a:solidFill>
              </a:rPr>
              <a:t>[</a:t>
            </a:r>
            <a:r>
              <a:rPr lang="en-GB" sz="1400" dirty="0">
                <a:solidFill>
                  <a:srgbClr val="0055A5"/>
                </a:solidFill>
              </a:rPr>
              <a:t>zebras</a:t>
            </a:r>
            <a:r>
              <a:rPr lang="fr-FR" sz="1400" dirty="0">
                <a:solidFill>
                  <a:srgbClr val="0055A5"/>
                </a:solidFill>
              </a:rPr>
              <a:t>]</a:t>
            </a:r>
          </a:p>
        </p:txBody>
      </p:sp>
      <p:sp>
        <p:nvSpPr>
          <p:cNvPr id="40" name="Rectangle 39">
            <a:extLst>
              <a:ext uri="{FF2B5EF4-FFF2-40B4-BE49-F238E27FC236}">
                <a16:creationId xmlns:a16="http://schemas.microsoft.com/office/drawing/2014/main" id="{92BB4041-B57D-C784-B6D0-5DFC7B1821F3}"/>
              </a:ext>
            </a:extLst>
          </p:cNvPr>
          <p:cNvSpPr/>
          <p:nvPr/>
        </p:nvSpPr>
        <p:spPr>
          <a:xfrm>
            <a:off x="7546837" y="437020"/>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r>
              <a:rPr lang="fr-FR" sz="1400" dirty="0">
                <a:solidFill>
                  <a:srgbClr val="0055A5"/>
                </a:solidFill>
              </a:rPr>
              <a:t>ouvre</a:t>
            </a:r>
          </a:p>
          <a:p>
            <a:pPr algn="ctr"/>
            <a:r>
              <a:rPr lang="fr-FR" sz="1400" dirty="0">
                <a:solidFill>
                  <a:srgbClr val="0055A5"/>
                </a:solidFill>
              </a:rPr>
              <a:t>[</a:t>
            </a:r>
            <a:r>
              <a:rPr lang="en-GB" sz="1400" dirty="0">
                <a:solidFill>
                  <a:srgbClr val="0055A5"/>
                </a:solidFill>
              </a:rPr>
              <a:t>open(s)</a:t>
            </a:r>
            <a:r>
              <a:rPr lang="fr-FR" sz="1400" dirty="0">
                <a:solidFill>
                  <a:srgbClr val="0055A5"/>
                </a:solidFill>
              </a:rPr>
              <a:t>]</a:t>
            </a:r>
          </a:p>
        </p:txBody>
      </p:sp>
      <p:sp>
        <p:nvSpPr>
          <p:cNvPr id="41" name="Rectangle 40">
            <a:extLst>
              <a:ext uri="{FF2B5EF4-FFF2-40B4-BE49-F238E27FC236}">
                <a16:creationId xmlns:a16="http://schemas.microsoft.com/office/drawing/2014/main" id="{FA2850F1-12EA-6401-AC57-DE5FAC21075F}"/>
              </a:ext>
            </a:extLst>
          </p:cNvPr>
          <p:cNvSpPr/>
          <p:nvPr/>
        </p:nvSpPr>
        <p:spPr>
          <a:xfrm>
            <a:off x="8952115" y="437020"/>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r>
              <a:rPr lang="fr-FR" sz="1400" dirty="0">
                <a:solidFill>
                  <a:srgbClr val="0055A5"/>
                </a:solidFill>
              </a:rPr>
              <a:t>ancres</a:t>
            </a:r>
          </a:p>
          <a:p>
            <a:pPr algn="ctr"/>
            <a:r>
              <a:rPr lang="fr-FR" sz="1400" dirty="0">
                <a:solidFill>
                  <a:srgbClr val="0055A5"/>
                </a:solidFill>
              </a:rPr>
              <a:t>[</a:t>
            </a:r>
            <a:r>
              <a:rPr lang="en-GB" sz="1400" dirty="0">
                <a:solidFill>
                  <a:srgbClr val="0055A5"/>
                </a:solidFill>
              </a:rPr>
              <a:t>anchors</a:t>
            </a:r>
            <a:r>
              <a:rPr lang="fr-FR" sz="1400" dirty="0">
                <a:solidFill>
                  <a:srgbClr val="0055A5"/>
                </a:solidFill>
              </a:rPr>
              <a:t>]</a:t>
            </a:r>
          </a:p>
        </p:txBody>
      </p:sp>
      <p:sp>
        <p:nvSpPr>
          <p:cNvPr id="42" name="Rectangle 41">
            <a:extLst>
              <a:ext uri="{FF2B5EF4-FFF2-40B4-BE49-F238E27FC236}">
                <a16:creationId xmlns:a16="http://schemas.microsoft.com/office/drawing/2014/main" id="{9FEAB454-0A83-A69A-C880-4AE5B6C1F471}"/>
              </a:ext>
            </a:extLst>
          </p:cNvPr>
          <p:cNvSpPr/>
          <p:nvPr/>
        </p:nvSpPr>
        <p:spPr>
          <a:xfrm>
            <a:off x="10357393" y="437020"/>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r>
              <a:rPr lang="fr-FR" sz="1400" dirty="0">
                <a:solidFill>
                  <a:srgbClr val="0055A5"/>
                </a:solidFill>
              </a:rPr>
              <a:t>propre</a:t>
            </a:r>
          </a:p>
          <a:p>
            <a:pPr algn="ctr"/>
            <a:r>
              <a:rPr lang="fr-FR" sz="1400" dirty="0">
                <a:solidFill>
                  <a:srgbClr val="0055A5"/>
                </a:solidFill>
              </a:rPr>
              <a:t>[</a:t>
            </a:r>
            <a:r>
              <a:rPr lang="en-GB" sz="1400" dirty="0">
                <a:solidFill>
                  <a:srgbClr val="0055A5"/>
                </a:solidFill>
              </a:rPr>
              <a:t>clean</a:t>
            </a:r>
            <a:r>
              <a:rPr lang="fr-FR" sz="1400" dirty="0">
                <a:solidFill>
                  <a:srgbClr val="0055A5"/>
                </a:solidFill>
              </a:rPr>
              <a:t>]</a:t>
            </a:r>
          </a:p>
        </p:txBody>
      </p:sp>
      <p:sp>
        <p:nvSpPr>
          <p:cNvPr id="43" name="Rectangle 42">
            <a:extLst>
              <a:ext uri="{FF2B5EF4-FFF2-40B4-BE49-F238E27FC236}">
                <a16:creationId xmlns:a16="http://schemas.microsoft.com/office/drawing/2014/main" id="{D9ECDFA5-47A6-3E96-D21D-F46750F8FC56}"/>
              </a:ext>
            </a:extLst>
          </p:cNvPr>
          <p:cNvSpPr/>
          <p:nvPr/>
        </p:nvSpPr>
        <p:spPr>
          <a:xfrm>
            <a:off x="6141534" y="1842298"/>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r>
              <a:rPr lang="fr-FR" sz="1400" dirty="0">
                <a:solidFill>
                  <a:srgbClr val="0055A5"/>
                </a:solidFill>
              </a:rPr>
              <a:t>ventre</a:t>
            </a:r>
          </a:p>
          <a:p>
            <a:pPr algn="ctr"/>
            <a:r>
              <a:rPr lang="fr-FR" sz="1400" dirty="0">
                <a:solidFill>
                  <a:srgbClr val="0055A5"/>
                </a:solidFill>
              </a:rPr>
              <a:t>[</a:t>
            </a:r>
            <a:r>
              <a:rPr lang="en-GB" sz="1400" dirty="0">
                <a:solidFill>
                  <a:srgbClr val="0055A5"/>
                </a:solidFill>
              </a:rPr>
              <a:t>stomach</a:t>
            </a:r>
            <a:r>
              <a:rPr lang="fr-FR" sz="1400" dirty="0">
                <a:solidFill>
                  <a:srgbClr val="0055A5"/>
                </a:solidFill>
              </a:rPr>
              <a:t>]</a:t>
            </a:r>
          </a:p>
        </p:txBody>
      </p:sp>
      <p:sp>
        <p:nvSpPr>
          <p:cNvPr id="44" name="Rectangle 43">
            <a:extLst>
              <a:ext uri="{FF2B5EF4-FFF2-40B4-BE49-F238E27FC236}">
                <a16:creationId xmlns:a16="http://schemas.microsoft.com/office/drawing/2014/main" id="{A8987379-FF2F-A7CC-FC8A-21907F050461}"/>
              </a:ext>
            </a:extLst>
          </p:cNvPr>
          <p:cNvSpPr/>
          <p:nvPr/>
        </p:nvSpPr>
        <p:spPr>
          <a:xfrm>
            <a:off x="7546837" y="1842298"/>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r>
              <a:rPr lang="fr-FR" sz="1400" dirty="0">
                <a:solidFill>
                  <a:srgbClr val="0055A5"/>
                </a:solidFill>
              </a:rPr>
              <a:t>cadres</a:t>
            </a:r>
          </a:p>
          <a:p>
            <a:pPr algn="ctr"/>
            <a:r>
              <a:rPr lang="fr-FR" sz="1400" dirty="0">
                <a:solidFill>
                  <a:srgbClr val="0055A5"/>
                </a:solidFill>
              </a:rPr>
              <a:t>[</a:t>
            </a:r>
            <a:r>
              <a:rPr lang="en-GB" sz="1400" dirty="0">
                <a:solidFill>
                  <a:srgbClr val="0055A5"/>
                </a:solidFill>
              </a:rPr>
              <a:t>frames</a:t>
            </a:r>
            <a:r>
              <a:rPr lang="fr-FR" sz="1400" dirty="0">
                <a:solidFill>
                  <a:srgbClr val="0055A5"/>
                </a:solidFill>
              </a:rPr>
              <a:t>]</a:t>
            </a:r>
          </a:p>
        </p:txBody>
      </p:sp>
      <p:sp>
        <p:nvSpPr>
          <p:cNvPr id="45" name="Rectangle 44">
            <a:extLst>
              <a:ext uri="{FF2B5EF4-FFF2-40B4-BE49-F238E27FC236}">
                <a16:creationId xmlns:a16="http://schemas.microsoft.com/office/drawing/2014/main" id="{228ED7A3-F832-809C-A843-55E51457D466}"/>
              </a:ext>
            </a:extLst>
          </p:cNvPr>
          <p:cNvSpPr/>
          <p:nvPr/>
        </p:nvSpPr>
        <p:spPr>
          <a:xfrm>
            <a:off x="8952115" y="1842298"/>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r>
              <a:rPr lang="fr-FR" sz="1400" dirty="0">
                <a:solidFill>
                  <a:srgbClr val="0055A5"/>
                </a:solidFill>
              </a:rPr>
              <a:t>huîtres</a:t>
            </a:r>
          </a:p>
          <a:p>
            <a:pPr algn="ctr"/>
            <a:r>
              <a:rPr lang="fr-FR" sz="1400" dirty="0">
                <a:solidFill>
                  <a:srgbClr val="0055A5"/>
                </a:solidFill>
              </a:rPr>
              <a:t>[</a:t>
            </a:r>
            <a:r>
              <a:rPr lang="en-GB" sz="1400" dirty="0">
                <a:solidFill>
                  <a:srgbClr val="0055A5"/>
                </a:solidFill>
              </a:rPr>
              <a:t>oysters</a:t>
            </a:r>
            <a:r>
              <a:rPr lang="fr-FR" sz="1400" dirty="0">
                <a:solidFill>
                  <a:srgbClr val="0055A5"/>
                </a:solidFill>
              </a:rPr>
              <a:t>]</a:t>
            </a:r>
          </a:p>
        </p:txBody>
      </p:sp>
      <p:sp>
        <p:nvSpPr>
          <p:cNvPr id="46" name="Rectangle 45">
            <a:extLst>
              <a:ext uri="{FF2B5EF4-FFF2-40B4-BE49-F238E27FC236}">
                <a16:creationId xmlns:a16="http://schemas.microsoft.com/office/drawing/2014/main" id="{42D68EC5-52FA-4068-8D37-E6099E9CD382}"/>
              </a:ext>
            </a:extLst>
          </p:cNvPr>
          <p:cNvSpPr/>
          <p:nvPr/>
        </p:nvSpPr>
        <p:spPr>
          <a:xfrm>
            <a:off x="10357393" y="1842298"/>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r>
              <a:rPr lang="fr-FR" sz="1400" dirty="0">
                <a:solidFill>
                  <a:srgbClr val="0055A5"/>
                </a:solidFill>
              </a:rPr>
              <a:t>encre </a:t>
            </a:r>
          </a:p>
          <a:p>
            <a:pPr algn="ctr"/>
            <a:r>
              <a:rPr lang="fr-FR" sz="1400" dirty="0">
                <a:solidFill>
                  <a:srgbClr val="0055A5"/>
                </a:solidFill>
              </a:rPr>
              <a:t>[</a:t>
            </a:r>
            <a:r>
              <a:rPr lang="en-GB" sz="1400" dirty="0">
                <a:solidFill>
                  <a:srgbClr val="0055A5"/>
                </a:solidFill>
              </a:rPr>
              <a:t>ink</a:t>
            </a:r>
            <a:r>
              <a:rPr lang="fr-FR" sz="1400" dirty="0">
                <a:solidFill>
                  <a:srgbClr val="0055A5"/>
                </a:solidFill>
              </a:rPr>
              <a:t>]</a:t>
            </a:r>
          </a:p>
        </p:txBody>
      </p:sp>
      <p:sp>
        <p:nvSpPr>
          <p:cNvPr id="47" name="Rectangle 46">
            <a:extLst>
              <a:ext uri="{FF2B5EF4-FFF2-40B4-BE49-F238E27FC236}">
                <a16:creationId xmlns:a16="http://schemas.microsoft.com/office/drawing/2014/main" id="{041FFBE2-0596-E6A8-36BD-A0058BF68AB7}"/>
              </a:ext>
            </a:extLst>
          </p:cNvPr>
          <p:cNvSpPr/>
          <p:nvPr/>
        </p:nvSpPr>
        <p:spPr>
          <a:xfrm>
            <a:off x="6141534" y="3246480"/>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r>
              <a:rPr lang="fr-FR" sz="1400" dirty="0">
                <a:solidFill>
                  <a:srgbClr val="0055A5"/>
                </a:solidFill>
              </a:rPr>
              <a:t>timbre</a:t>
            </a:r>
          </a:p>
          <a:p>
            <a:pPr algn="ctr"/>
            <a:r>
              <a:rPr lang="fr-FR" sz="1400" dirty="0">
                <a:solidFill>
                  <a:srgbClr val="0055A5"/>
                </a:solidFill>
              </a:rPr>
              <a:t>[</a:t>
            </a:r>
            <a:r>
              <a:rPr lang="en-GB" sz="1400" dirty="0">
                <a:solidFill>
                  <a:srgbClr val="0055A5"/>
                </a:solidFill>
              </a:rPr>
              <a:t>stamp</a:t>
            </a:r>
            <a:r>
              <a:rPr lang="fr-FR" sz="1400" dirty="0">
                <a:solidFill>
                  <a:srgbClr val="0055A5"/>
                </a:solidFill>
              </a:rPr>
              <a:t>]</a:t>
            </a:r>
          </a:p>
        </p:txBody>
      </p:sp>
      <p:sp>
        <p:nvSpPr>
          <p:cNvPr id="48" name="Rectangle 47">
            <a:extLst>
              <a:ext uri="{FF2B5EF4-FFF2-40B4-BE49-F238E27FC236}">
                <a16:creationId xmlns:a16="http://schemas.microsoft.com/office/drawing/2014/main" id="{4489BA04-71E0-3852-84B7-78F41910F91B}"/>
              </a:ext>
            </a:extLst>
          </p:cNvPr>
          <p:cNvSpPr/>
          <p:nvPr/>
        </p:nvSpPr>
        <p:spPr>
          <a:xfrm>
            <a:off x="7546837" y="3246480"/>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r>
              <a:rPr lang="fr-FR" sz="1400" dirty="0">
                <a:solidFill>
                  <a:srgbClr val="0055A5"/>
                </a:solidFill>
              </a:rPr>
              <a:t>découvres</a:t>
            </a:r>
          </a:p>
          <a:p>
            <a:pPr algn="ctr"/>
            <a:r>
              <a:rPr lang="fr-FR" sz="1400" dirty="0">
                <a:solidFill>
                  <a:srgbClr val="0055A5"/>
                </a:solidFill>
              </a:rPr>
              <a:t>[</a:t>
            </a:r>
            <a:r>
              <a:rPr lang="en-GB" sz="1400" dirty="0">
                <a:solidFill>
                  <a:srgbClr val="0055A5"/>
                </a:solidFill>
              </a:rPr>
              <a:t>discover</a:t>
            </a:r>
            <a:r>
              <a:rPr lang="fr-FR" sz="1400" dirty="0">
                <a:solidFill>
                  <a:srgbClr val="0055A5"/>
                </a:solidFill>
              </a:rPr>
              <a:t>]</a:t>
            </a:r>
          </a:p>
        </p:txBody>
      </p:sp>
      <p:sp>
        <p:nvSpPr>
          <p:cNvPr id="49" name="Rectangle 48">
            <a:extLst>
              <a:ext uri="{FF2B5EF4-FFF2-40B4-BE49-F238E27FC236}">
                <a16:creationId xmlns:a16="http://schemas.microsoft.com/office/drawing/2014/main" id="{3690A3F2-9F86-C133-BFC5-05DBDAD5883A}"/>
              </a:ext>
            </a:extLst>
          </p:cNvPr>
          <p:cNvSpPr/>
          <p:nvPr/>
        </p:nvSpPr>
        <p:spPr>
          <a:xfrm>
            <a:off x="8952115" y="3246480"/>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r>
              <a:rPr lang="fr-FR" sz="1400" dirty="0">
                <a:solidFill>
                  <a:srgbClr val="0055A5"/>
                </a:solidFill>
              </a:rPr>
              <a:t>fièvre</a:t>
            </a:r>
          </a:p>
          <a:p>
            <a:pPr algn="ctr"/>
            <a:r>
              <a:rPr lang="fr-FR" sz="1400" dirty="0">
                <a:solidFill>
                  <a:srgbClr val="0055A5"/>
                </a:solidFill>
              </a:rPr>
              <a:t>[</a:t>
            </a:r>
            <a:r>
              <a:rPr lang="en-GB" sz="1400" dirty="0">
                <a:solidFill>
                  <a:srgbClr val="0055A5"/>
                </a:solidFill>
              </a:rPr>
              <a:t>fever</a:t>
            </a:r>
            <a:r>
              <a:rPr lang="fr-FR" sz="1400" dirty="0">
                <a:solidFill>
                  <a:srgbClr val="0055A5"/>
                </a:solidFill>
              </a:rPr>
              <a:t>]</a:t>
            </a:r>
          </a:p>
        </p:txBody>
      </p:sp>
      <p:sp>
        <p:nvSpPr>
          <p:cNvPr id="50" name="Rectangle 49">
            <a:extLst>
              <a:ext uri="{FF2B5EF4-FFF2-40B4-BE49-F238E27FC236}">
                <a16:creationId xmlns:a16="http://schemas.microsoft.com/office/drawing/2014/main" id="{A0CA75B8-13AF-4887-A847-69254DF2174B}"/>
              </a:ext>
            </a:extLst>
          </p:cNvPr>
          <p:cNvSpPr/>
          <p:nvPr/>
        </p:nvSpPr>
        <p:spPr>
          <a:xfrm>
            <a:off x="10357393" y="3246480"/>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r>
              <a:rPr lang="fr-FR" sz="1400" dirty="0">
                <a:solidFill>
                  <a:srgbClr val="0055A5"/>
                </a:solidFill>
              </a:rPr>
              <a:t>feutres</a:t>
            </a:r>
          </a:p>
          <a:p>
            <a:pPr algn="ctr"/>
            <a:r>
              <a:rPr lang="fr-FR" sz="1400" dirty="0">
                <a:solidFill>
                  <a:srgbClr val="0055A5"/>
                </a:solidFill>
              </a:rPr>
              <a:t>[</a:t>
            </a:r>
            <a:r>
              <a:rPr lang="en-GB" sz="1400" dirty="0">
                <a:solidFill>
                  <a:srgbClr val="0055A5"/>
                </a:solidFill>
              </a:rPr>
              <a:t>felt pens</a:t>
            </a:r>
            <a:r>
              <a:rPr lang="fr-FR" sz="1400" dirty="0">
                <a:solidFill>
                  <a:srgbClr val="0055A5"/>
                </a:solidFill>
              </a:rPr>
              <a:t>]</a:t>
            </a:r>
          </a:p>
        </p:txBody>
      </p:sp>
      <p:sp>
        <p:nvSpPr>
          <p:cNvPr id="52" name="Rectangle 51">
            <a:extLst>
              <a:ext uri="{FF2B5EF4-FFF2-40B4-BE49-F238E27FC236}">
                <a16:creationId xmlns:a16="http://schemas.microsoft.com/office/drawing/2014/main" id="{68C4B58E-7546-E6CC-B70C-2D94CD712999}"/>
              </a:ext>
            </a:extLst>
          </p:cNvPr>
          <p:cNvSpPr/>
          <p:nvPr/>
        </p:nvSpPr>
        <p:spPr>
          <a:xfrm>
            <a:off x="6141534" y="4651758"/>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r>
              <a:rPr lang="fr-FR" sz="1400" dirty="0">
                <a:solidFill>
                  <a:srgbClr val="0055A5"/>
                </a:solidFill>
              </a:rPr>
              <a:t>fibres</a:t>
            </a:r>
          </a:p>
          <a:p>
            <a:pPr algn="ctr"/>
            <a:r>
              <a:rPr lang="fr-FR" sz="1400" dirty="0">
                <a:solidFill>
                  <a:srgbClr val="0055A5"/>
                </a:solidFill>
              </a:rPr>
              <a:t>[</a:t>
            </a:r>
            <a:r>
              <a:rPr lang="en-GB" sz="1400" dirty="0">
                <a:solidFill>
                  <a:srgbClr val="0055A5"/>
                </a:solidFill>
              </a:rPr>
              <a:t>fibres</a:t>
            </a:r>
            <a:r>
              <a:rPr lang="fr-FR" sz="1400" dirty="0">
                <a:solidFill>
                  <a:srgbClr val="0055A5"/>
                </a:solidFill>
              </a:rPr>
              <a:t>]</a:t>
            </a:r>
          </a:p>
        </p:txBody>
      </p:sp>
      <p:sp>
        <p:nvSpPr>
          <p:cNvPr id="53" name="Rectangle 52">
            <a:extLst>
              <a:ext uri="{FF2B5EF4-FFF2-40B4-BE49-F238E27FC236}">
                <a16:creationId xmlns:a16="http://schemas.microsoft.com/office/drawing/2014/main" id="{146CC813-200C-59F4-8DAD-E141914900DF}"/>
              </a:ext>
            </a:extLst>
          </p:cNvPr>
          <p:cNvSpPr/>
          <p:nvPr/>
        </p:nvSpPr>
        <p:spPr>
          <a:xfrm>
            <a:off x="7546837" y="4651758"/>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r>
              <a:rPr lang="fr-FR" sz="1400" dirty="0">
                <a:solidFill>
                  <a:srgbClr val="0055A5"/>
                </a:solidFill>
              </a:rPr>
              <a:t>havre</a:t>
            </a:r>
          </a:p>
          <a:p>
            <a:pPr algn="ctr"/>
            <a:r>
              <a:rPr lang="fr-FR" sz="1400" dirty="0">
                <a:solidFill>
                  <a:srgbClr val="0055A5"/>
                </a:solidFill>
              </a:rPr>
              <a:t>[</a:t>
            </a:r>
            <a:r>
              <a:rPr lang="en-GB" sz="1400" dirty="0">
                <a:solidFill>
                  <a:srgbClr val="0055A5"/>
                </a:solidFill>
              </a:rPr>
              <a:t>harbour</a:t>
            </a:r>
            <a:r>
              <a:rPr lang="fr-FR" sz="1400" dirty="0">
                <a:solidFill>
                  <a:srgbClr val="0055A5"/>
                </a:solidFill>
              </a:rPr>
              <a:t>]</a:t>
            </a:r>
          </a:p>
        </p:txBody>
      </p:sp>
      <p:sp>
        <p:nvSpPr>
          <p:cNvPr id="54" name="Rectangle 53">
            <a:extLst>
              <a:ext uri="{FF2B5EF4-FFF2-40B4-BE49-F238E27FC236}">
                <a16:creationId xmlns:a16="http://schemas.microsoft.com/office/drawing/2014/main" id="{A444F4F0-775F-1C20-A144-5D4732E8804B}"/>
              </a:ext>
            </a:extLst>
          </p:cNvPr>
          <p:cNvSpPr/>
          <p:nvPr/>
        </p:nvSpPr>
        <p:spPr>
          <a:xfrm>
            <a:off x="8952115" y="4651758"/>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r>
              <a:rPr lang="fr-FR" sz="1400" dirty="0">
                <a:solidFill>
                  <a:srgbClr val="0055A5"/>
                </a:solidFill>
              </a:rPr>
              <a:t>sucre</a:t>
            </a:r>
          </a:p>
          <a:p>
            <a:pPr algn="ctr"/>
            <a:r>
              <a:rPr lang="fr-FR" sz="1400" dirty="0">
                <a:solidFill>
                  <a:srgbClr val="0055A5"/>
                </a:solidFill>
              </a:rPr>
              <a:t>[</a:t>
            </a:r>
            <a:r>
              <a:rPr lang="en-GB" sz="1400" dirty="0">
                <a:solidFill>
                  <a:srgbClr val="0055A5"/>
                </a:solidFill>
              </a:rPr>
              <a:t>sugar</a:t>
            </a:r>
            <a:r>
              <a:rPr lang="fr-FR" sz="1400" dirty="0">
                <a:solidFill>
                  <a:srgbClr val="0055A5"/>
                </a:solidFill>
              </a:rPr>
              <a:t>]</a:t>
            </a:r>
          </a:p>
        </p:txBody>
      </p:sp>
      <p:sp>
        <p:nvSpPr>
          <p:cNvPr id="55" name="Rectangle 54">
            <a:extLst>
              <a:ext uri="{FF2B5EF4-FFF2-40B4-BE49-F238E27FC236}">
                <a16:creationId xmlns:a16="http://schemas.microsoft.com/office/drawing/2014/main" id="{2EBB0EB8-3183-ADE1-98CE-DEA0C605E0FB}"/>
              </a:ext>
            </a:extLst>
          </p:cNvPr>
          <p:cNvSpPr/>
          <p:nvPr/>
        </p:nvSpPr>
        <p:spPr>
          <a:xfrm>
            <a:off x="10357393" y="4651758"/>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r>
              <a:rPr lang="fr-FR" sz="1400" dirty="0">
                <a:solidFill>
                  <a:srgbClr val="0055A5"/>
                </a:solidFill>
              </a:rPr>
              <a:t>gaufres</a:t>
            </a:r>
          </a:p>
          <a:p>
            <a:pPr algn="ctr"/>
            <a:r>
              <a:rPr lang="fr-FR" sz="1400" dirty="0">
                <a:solidFill>
                  <a:srgbClr val="0055A5"/>
                </a:solidFill>
              </a:rPr>
              <a:t>[</a:t>
            </a:r>
            <a:r>
              <a:rPr lang="en-GB" sz="1400" dirty="0">
                <a:solidFill>
                  <a:srgbClr val="0055A5"/>
                </a:solidFill>
              </a:rPr>
              <a:t>waffles</a:t>
            </a:r>
            <a:r>
              <a:rPr lang="fr-FR" sz="1400" dirty="0">
                <a:solidFill>
                  <a:srgbClr val="0055A5"/>
                </a:solidFill>
              </a:rPr>
              <a:t>]</a:t>
            </a:r>
          </a:p>
        </p:txBody>
      </p:sp>
      <p:pic>
        <p:nvPicPr>
          <p:cNvPr id="56" name="Picture 55" descr="Shape&#10;&#10;Description automatically generated with low confidence">
            <a:extLst>
              <a:ext uri="{FF2B5EF4-FFF2-40B4-BE49-F238E27FC236}">
                <a16:creationId xmlns:a16="http://schemas.microsoft.com/office/drawing/2014/main" id="{79B20145-11FD-FA8F-E278-CFD4DDCCD1C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836" r="12179"/>
          <a:stretch/>
        </p:blipFill>
        <p:spPr>
          <a:xfrm>
            <a:off x="7946575" y="525780"/>
            <a:ext cx="605751" cy="820435"/>
          </a:xfrm>
          <a:prstGeom prst="rect">
            <a:avLst/>
          </a:prstGeom>
        </p:spPr>
      </p:pic>
      <p:pic>
        <p:nvPicPr>
          <p:cNvPr id="57" name="Picture 56">
            <a:extLst>
              <a:ext uri="{FF2B5EF4-FFF2-40B4-BE49-F238E27FC236}">
                <a16:creationId xmlns:a16="http://schemas.microsoft.com/office/drawing/2014/main" id="{58FA1142-5C89-46CE-D320-C297E34816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17642" y="654282"/>
            <a:ext cx="608642" cy="689435"/>
          </a:xfrm>
          <a:prstGeom prst="rect">
            <a:avLst/>
          </a:prstGeom>
        </p:spPr>
      </p:pic>
      <p:pic>
        <p:nvPicPr>
          <p:cNvPr id="58" name="Picture 57">
            <a:extLst>
              <a:ext uri="{FF2B5EF4-FFF2-40B4-BE49-F238E27FC236}">
                <a16:creationId xmlns:a16="http://schemas.microsoft.com/office/drawing/2014/main" id="{42922300-E41E-2C5B-4591-3C6D0D0CC42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67439" y="4775445"/>
            <a:ext cx="964022" cy="697912"/>
          </a:xfrm>
          <a:prstGeom prst="rect">
            <a:avLst/>
          </a:prstGeom>
        </p:spPr>
      </p:pic>
      <p:pic>
        <p:nvPicPr>
          <p:cNvPr id="59" name="Picture 58">
            <a:extLst>
              <a:ext uri="{FF2B5EF4-FFF2-40B4-BE49-F238E27FC236}">
                <a16:creationId xmlns:a16="http://schemas.microsoft.com/office/drawing/2014/main" id="{A96B7D8C-C5C9-0306-78F9-FF915075F6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37517" y="654282"/>
            <a:ext cx="608642" cy="689435"/>
          </a:xfrm>
          <a:prstGeom prst="rect">
            <a:avLst/>
          </a:prstGeom>
        </p:spPr>
      </p:pic>
      <p:pic>
        <p:nvPicPr>
          <p:cNvPr id="60" name="Picture 59">
            <a:extLst>
              <a:ext uri="{FF2B5EF4-FFF2-40B4-BE49-F238E27FC236}">
                <a16:creationId xmlns:a16="http://schemas.microsoft.com/office/drawing/2014/main" id="{8F64826A-8A73-B543-FBA8-70BFF093C13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52054" y="2011947"/>
            <a:ext cx="1394791" cy="674875"/>
          </a:xfrm>
          <a:prstGeom prst="rect">
            <a:avLst/>
          </a:prstGeom>
        </p:spPr>
      </p:pic>
      <p:pic>
        <p:nvPicPr>
          <p:cNvPr id="63" name="Picture 62">
            <a:extLst>
              <a:ext uri="{FF2B5EF4-FFF2-40B4-BE49-F238E27FC236}">
                <a16:creationId xmlns:a16="http://schemas.microsoft.com/office/drawing/2014/main" id="{2BB75BED-606D-814C-308D-BDD30AFE8FC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89110" y="3352134"/>
            <a:ext cx="520678" cy="801043"/>
          </a:xfrm>
          <a:prstGeom prst="rect">
            <a:avLst/>
          </a:prstGeom>
        </p:spPr>
      </p:pic>
      <p:pic>
        <p:nvPicPr>
          <p:cNvPr id="64" name="Picture 63">
            <a:extLst>
              <a:ext uri="{FF2B5EF4-FFF2-40B4-BE49-F238E27FC236}">
                <a16:creationId xmlns:a16="http://schemas.microsoft.com/office/drawing/2014/main" id="{1BB66F03-5E5E-2359-4420-E00C3287602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41196" y="3429000"/>
            <a:ext cx="1262871" cy="724177"/>
          </a:xfrm>
          <a:prstGeom prst="rect">
            <a:avLst/>
          </a:prstGeom>
        </p:spPr>
      </p:pic>
      <p:pic>
        <p:nvPicPr>
          <p:cNvPr id="65" name="Picture 64">
            <a:extLst>
              <a:ext uri="{FF2B5EF4-FFF2-40B4-BE49-F238E27FC236}">
                <a16:creationId xmlns:a16="http://schemas.microsoft.com/office/drawing/2014/main" id="{487BE4CC-F88A-63A7-4153-B4A4FCCEE69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39639" y="4714764"/>
            <a:ext cx="1167302" cy="884596"/>
          </a:xfrm>
          <a:prstGeom prst="rect">
            <a:avLst/>
          </a:prstGeom>
        </p:spPr>
      </p:pic>
      <p:pic>
        <p:nvPicPr>
          <p:cNvPr id="66" name="Picture 65">
            <a:extLst>
              <a:ext uri="{FF2B5EF4-FFF2-40B4-BE49-F238E27FC236}">
                <a16:creationId xmlns:a16="http://schemas.microsoft.com/office/drawing/2014/main" id="{F587C68E-EED1-D2BA-3917-27AAED14246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657926" y="4774543"/>
            <a:ext cx="783912" cy="783912"/>
          </a:xfrm>
          <a:prstGeom prst="rect">
            <a:avLst/>
          </a:prstGeom>
        </p:spPr>
      </p:pic>
      <p:pic>
        <p:nvPicPr>
          <p:cNvPr id="67" name="Picture 66">
            <a:extLst>
              <a:ext uri="{FF2B5EF4-FFF2-40B4-BE49-F238E27FC236}">
                <a16:creationId xmlns:a16="http://schemas.microsoft.com/office/drawing/2014/main" id="{3E5D14C6-E0CF-B74D-778F-616E87ACDFC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19559" y="3370361"/>
            <a:ext cx="895645" cy="803281"/>
          </a:xfrm>
          <a:prstGeom prst="rect">
            <a:avLst/>
          </a:prstGeom>
        </p:spPr>
      </p:pic>
      <p:pic>
        <p:nvPicPr>
          <p:cNvPr id="68" name="Picture 67">
            <a:extLst>
              <a:ext uri="{FF2B5EF4-FFF2-40B4-BE49-F238E27FC236}">
                <a16:creationId xmlns:a16="http://schemas.microsoft.com/office/drawing/2014/main" id="{4D822C2C-8A18-1758-F132-8006E9C4C29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547527" y="1944025"/>
            <a:ext cx="954878" cy="838502"/>
          </a:xfrm>
          <a:prstGeom prst="rect">
            <a:avLst/>
          </a:prstGeom>
        </p:spPr>
      </p:pic>
      <p:pic>
        <p:nvPicPr>
          <p:cNvPr id="70" name="Picture 69">
            <a:extLst>
              <a:ext uri="{FF2B5EF4-FFF2-40B4-BE49-F238E27FC236}">
                <a16:creationId xmlns:a16="http://schemas.microsoft.com/office/drawing/2014/main" id="{E1D56F96-596B-5682-F8A0-CAFFDD9095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221539" y="4774543"/>
            <a:ext cx="866429" cy="866429"/>
          </a:xfrm>
          <a:prstGeom prst="rect">
            <a:avLst/>
          </a:prstGeom>
        </p:spPr>
      </p:pic>
      <p:pic>
        <p:nvPicPr>
          <p:cNvPr id="71" name="Picture 70">
            <a:extLst>
              <a:ext uri="{FF2B5EF4-FFF2-40B4-BE49-F238E27FC236}">
                <a16:creationId xmlns:a16="http://schemas.microsoft.com/office/drawing/2014/main" id="{008072BA-08B7-8EA5-8EDC-16CF7C834B0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280842" y="1944025"/>
            <a:ext cx="1126661" cy="751626"/>
          </a:xfrm>
          <a:prstGeom prst="rect">
            <a:avLst/>
          </a:prstGeom>
        </p:spPr>
      </p:pic>
      <p:pic>
        <p:nvPicPr>
          <p:cNvPr id="72" name="Picture 71" descr="A wall with pictures on it&#10;&#10;Description automatically generated with low confidence">
            <a:extLst>
              <a:ext uri="{FF2B5EF4-FFF2-40B4-BE49-F238E27FC236}">
                <a16:creationId xmlns:a16="http://schemas.microsoft.com/office/drawing/2014/main" id="{3A79CF98-F422-C5CE-BBAB-808BD6ABC463}"/>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522920" y="567748"/>
            <a:ext cx="1104745" cy="736497"/>
          </a:xfrm>
          <a:prstGeom prst="rect">
            <a:avLst/>
          </a:prstGeom>
        </p:spPr>
      </p:pic>
      <p:pic>
        <p:nvPicPr>
          <p:cNvPr id="73" name="Picture 72" descr="Icon&#10;&#10;Description automatically generated">
            <a:extLst>
              <a:ext uri="{FF2B5EF4-FFF2-40B4-BE49-F238E27FC236}">
                <a16:creationId xmlns:a16="http://schemas.microsoft.com/office/drawing/2014/main" id="{EBC4D1EF-D43F-C0D7-0946-8DEF9515873B}"/>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203516" y="616445"/>
            <a:ext cx="458172" cy="727272"/>
          </a:xfrm>
          <a:prstGeom prst="rect">
            <a:avLst/>
          </a:prstGeom>
        </p:spPr>
      </p:pic>
      <p:pic>
        <p:nvPicPr>
          <p:cNvPr id="74" name="Picture 73" descr="Icon&#10;&#10;Description automatically generated">
            <a:extLst>
              <a:ext uri="{FF2B5EF4-FFF2-40B4-BE49-F238E27FC236}">
                <a16:creationId xmlns:a16="http://schemas.microsoft.com/office/drawing/2014/main" id="{8644BAB5-2512-DAE7-8DAC-C393A965E5D1}"/>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628694" y="616445"/>
            <a:ext cx="458172" cy="727272"/>
          </a:xfrm>
          <a:prstGeom prst="rect">
            <a:avLst/>
          </a:prstGeom>
        </p:spPr>
      </p:pic>
      <p:pic>
        <p:nvPicPr>
          <p:cNvPr id="75" name="Picture 74" descr="Icon&#10;&#10;Description automatically generated">
            <a:extLst>
              <a:ext uri="{FF2B5EF4-FFF2-40B4-BE49-F238E27FC236}">
                <a16:creationId xmlns:a16="http://schemas.microsoft.com/office/drawing/2014/main" id="{07121DE9-79EF-3D67-B1A3-C0501B131847}"/>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053873" y="616445"/>
            <a:ext cx="458172" cy="727272"/>
          </a:xfrm>
          <a:prstGeom prst="rect">
            <a:avLst/>
          </a:prstGeom>
        </p:spPr>
      </p:pic>
      <p:pic>
        <p:nvPicPr>
          <p:cNvPr id="76" name="Picture 75" descr="Shape, circle&#10;&#10;Description automatically generated">
            <a:extLst>
              <a:ext uri="{FF2B5EF4-FFF2-40B4-BE49-F238E27FC236}">
                <a16:creationId xmlns:a16="http://schemas.microsoft.com/office/drawing/2014/main" id="{CA2B9785-E994-6419-B07C-62B181EC8C60}"/>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147183" y="3340021"/>
            <a:ext cx="1310573" cy="809893"/>
          </a:xfrm>
          <a:prstGeom prst="rect">
            <a:avLst/>
          </a:prstGeom>
        </p:spPr>
      </p:pic>
      <p:pic>
        <p:nvPicPr>
          <p:cNvPr id="77" name="Picture 76">
            <a:extLst>
              <a:ext uri="{FF2B5EF4-FFF2-40B4-BE49-F238E27FC236}">
                <a16:creationId xmlns:a16="http://schemas.microsoft.com/office/drawing/2014/main" id="{B185B5AD-6678-81F8-27F0-E881CFE3935C}"/>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555547" y="1917149"/>
            <a:ext cx="597942" cy="381188"/>
          </a:xfrm>
          <a:prstGeom prst="rect">
            <a:avLst/>
          </a:prstGeom>
        </p:spPr>
      </p:pic>
      <p:pic>
        <p:nvPicPr>
          <p:cNvPr id="78" name="Picture 77">
            <a:extLst>
              <a:ext uri="{FF2B5EF4-FFF2-40B4-BE49-F238E27FC236}">
                <a16:creationId xmlns:a16="http://schemas.microsoft.com/office/drawing/2014/main" id="{35C95476-28BF-7E1B-772C-33CF92BFBCDE}"/>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694407" y="2401339"/>
            <a:ext cx="597942" cy="381188"/>
          </a:xfrm>
          <a:prstGeom prst="rect">
            <a:avLst/>
          </a:prstGeom>
        </p:spPr>
      </p:pic>
      <p:pic>
        <p:nvPicPr>
          <p:cNvPr id="80" name="Picture 79">
            <a:extLst>
              <a:ext uri="{FF2B5EF4-FFF2-40B4-BE49-F238E27FC236}">
                <a16:creationId xmlns:a16="http://schemas.microsoft.com/office/drawing/2014/main" id="{9A6C06D0-5F7D-296D-32B2-442ED9671465}"/>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037789" y="2150285"/>
            <a:ext cx="597942" cy="381188"/>
          </a:xfrm>
          <a:prstGeom prst="rect">
            <a:avLst/>
          </a:prstGeom>
        </p:spPr>
      </p:pic>
    </p:spTree>
    <p:extLst>
      <p:ext uri="{BB962C8B-B14F-4D97-AF65-F5344CB8AC3E}">
        <p14:creationId xmlns:p14="http://schemas.microsoft.com/office/powerpoint/2010/main" val="9320749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3F38934F-B55F-5A7D-5F9F-7116821BD346}"/>
              </a:ext>
            </a:extLst>
          </p:cNvPr>
          <p:cNvGrpSpPr/>
          <p:nvPr/>
        </p:nvGrpSpPr>
        <p:grpSpPr>
          <a:xfrm>
            <a:off x="2971354" y="994584"/>
            <a:ext cx="5621137" cy="5101682"/>
            <a:chOff x="2971354" y="994584"/>
            <a:chExt cx="5621137" cy="5101682"/>
          </a:xfrm>
        </p:grpSpPr>
        <p:sp>
          <p:nvSpPr>
            <p:cNvPr id="13" name="Rectangle 12">
              <a:extLst>
                <a:ext uri="{FF2B5EF4-FFF2-40B4-BE49-F238E27FC236}">
                  <a16:creationId xmlns:a16="http://schemas.microsoft.com/office/drawing/2014/main" id="{4D500050-03D1-3A1D-91B6-FC6A1064E460}"/>
                </a:ext>
              </a:extLst>
            </p:cNvPr>
            <p:cNvSpPr/>
            <p:nvPr/>
          </p:nvSpPr>
          <p:spPr>
            <a:xfrm>
              <a:off x="2971354" y="994584"/>
              <a:ext cx="1405278" cy="1279057"/>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p:txBody>
        </p:sp>
        <p:sp>
          <p:nvSpPr>
            <p:cNvPr id="14" name="Rectangle 13">
              <a:extLst>
                <a:ext uri="{FF2B5EF4-FFF2-40B4-BE49-F238E27FC236}">
                  <a16:creationId xmlns:a16="http://schemas.microsoft.com/office/drawing/2014/main" id="{9871169B-CF10-CE41-1451-F726CA83C7DB}"/>
                </a:ext>
              </a:extLst>
            </p:cNvPr>
            <p:cNvSpPr/>
            <p:nvPr/>
          </p:nvSpPr>
          <p:spPr>
            <a:xfrm>
              <a:off x="4376657" y="994584"/>
              <a:ext cx="1405278" cy="1279057"/>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p:txBody>
        </p:sp>
        <p:sp>
          <p:nvSpPr>
            <p:cNvPr id="16" name="Rectangle 15">
              <a:extLst>
                <a:ext uri="{FF2B5EF4-FFF2-40B4-BE49-F238E27FC236}">
                  <a16:creationId xmlns:a16="http://schemas.microsoft.com/office/drawing/2014/main" id="{D900676C-32E4-DC47-B59B-E4459DA2861F}"/>
                </a:ext>
              </a:extLst>
            </p:cNvPr>
            <p:cNvSpPr/>
            <p:nvPr/>
          </p:nvSpPr>
          <p:spPr>
            <a:xfrm>
              <a:off x="5781935" y="994584"/>
              <a:ext cx="1405278" cy="1279057"/>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p:txBody>
        </p:sp>
        <p:sp>
          <p:nvSpPr>
            <p:cNvPr id="18" name="Rectangle 17">
              <a:extLst>
                <a:ext uri="{FF2B5EF4-FFF2-40B4-BE49-F238E27FC236}">
                  <a16:creationId xmlns:a16="http://schemas.microsoft.com/office/drawing/2014/main" id="{68ACFAA8-6236-D43A-4DEE-96CA821B6ABE}"/>
                </a:ext>
              </a:extLst>
            </p:cNvPr>
            <p:cNvSpPr/>
            <p:nvPr/>
          </p:nvSpPr>
          <p:spPr>
            <a:xfrm>
              <a:off x="7187213" y="994584"/>
              <a:ext cx="1405278" cy="1279057"/>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p:txBody>
        </p:sp>
        <p:sp>
          <p:nvSpPr>
            <p:cNvPr id="19" name="Rectangle 18">
              <a:extLst>
                <a:ext uri="{FF2B5EF4-FFF2-40B4-BE49-F238E27FC236}">
                  <a16:creationId xmlns:a16="http://schemas.microsoft.com/office/drawing/2014/main" id="{6F336B50-B6F0-BD4F-D4A3-7890E53D2CC8}"/>
                </a:ext>
              </a:extLst>
            </p:cNvPr>
            <p:cNvSpPr/>
            <p:nvPr/>
          </p:nvSpPr>
          <p:spPr>
            <a:xfrm>
              <a:off x="2971354" y="2273641"/>
              <a:ext cx="1405278" cy="1279057"/>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p:txBody>
        </p:sp>
        <p:sp>
          <p:nvSpPr>
            <p:cNvPr id="20" name="Rectangle 19">
              <a:extLst>
                <a:ext uri="{FF2B5EF4-FFF2-40B4-BE49-F238E27FC236}">
                  <a16:creationId xmlns:a16="http://schemas.microsoft.com/office/drawing/2014/main" id="{402E0B26-975D-37BB-3F21-8058D8547513}"/>
                </a:ext>
              </a:extLst>
            </p:cNvPr>
            <p:cNvSpPr/>
            <p:nvPr/>
          </p:nvSpPr>
          <p:spPr>
            <a:xfrm>
              <a:off x="4376657" y="2273641"/>
              <a:ext cx="1405278" cy="1279057"/>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p:txBody>
        </p:sp>
        <p:sp>
          <p:nvSpPr>
            <p:cNvPr id="22" name="Rectangle 21">
              <a:extLst>
                <a:ext uri="{FF2B5EF4-FFF2-40B4-BE49-F238E27FC236}">
                  <a16:creationId xmlns:a16="http://schemas.microsoft.com/office/drawing/2014/main" id="{A2F2AD8A-BA1C-68E2-6C73-FCDF0474BC34}"/>
                </a:ext>
              </a:extLst>
            </p:cNvPr>
            <p:cNvSpPr/>
            <p:nvPr/>
          </p:nvSpPr>
          <p:spPr>
            <a:xfrm>
              <a:off x="5781935" y="2273641"/>
              <a:ext cx="1405278" cy="1279057"/>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p:txBody>
        </p:sp>
        <p:sp>
          <p:nvSpPr>
            <p:cNvPr id="24" name="Rectangle 23">
              <a:extLst>
                <a:ext uri="{FF2B5EF4-FFF2-40B4-BE49-F238E27FC236}">
                  <a16:creationId xmlns:a16="http://schemas.microsoft.com/office/drawing/2014/main" id="{319BCB9C-8587-C2A2-AC7D-0DDC4DC1BFDE}"/>
                </a:ext>
              </a:extLst>
            </p:cNvPr>
            <p:cNvSpPr/>
            <p:nvPr/>
          </p:nvSpPr>
          <p:spPr>
            <a:xfrm>
              <a:off x="7187213" y="2273641"/>
              <a:ext cx="1405278" cy="1279057"/>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p:txBody>
        </p:sp>
        <p:sp>
          <p:nvSpPr>
            <p:cNvPr id="26" name="Rectangle 25">
              <a:extLst>
                <a:ext uri="{FF2B5EF4-FFF2-40B4-BE49-F238E27FC236}">
                  <a16:creationId xmlns:a16="http://schemas.microsoft.com/office/drawing/2014/main" id="{E324689A-3332-41F4-A226-DF93287E31A7}"/>
                </a:ext>
              </a:extLst>
            </p:cNvPr>
            <p:cNvSpPr/>
            <p:nvPr/>
          </p:nvSpPr>
          <p:spPr>
            <a:xfrm>
              <a:off x="2971354" y="3552697"/>
              <a:ext cx="1405278" cy="1279057"/>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p:txBody>
        </p:sp>
        <p:sp>
          <p:nvSpPr>
            <p:cNvPr id="28" name="Rectangle 27">
              <a:extLst>
                <a:ext uri="{FF2B5EF4-FFF2-40B4-BE49-F238E27FC236}">
                  <a16:creationId xmlns:a16="http://schemas.microsoft.com/office/drawing/2014/main" id="{87F4752F-63AD-2CB7-7FCE-64965BE4CD11}"/>
                </a:ext>
              </a:extLst>
            </p:cNvPr>
            <p:cNvSpPr/>
            <p:nvPr/>
          </p:nvSpPr>
          <p:spPr>
            <a:xfrm>
              <a:off x="4376657" y="3552697"/>
              <a:ext cx="1405278" cy="1279057"/>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p:txBody>
        </p:sp>
        <p:sp>
          <p:nvSpPr>
            <p:cNvPr id="29" name="Rectangle 28">
              <a:extLst>
                <a:ext uri="{FF2B5EF4-FFF2-40B4-BE49-F238E27FC236}">
                  <a16:creationId xmlns:a16="http://schemas.microsoft.com/office/drawing/2014/main" id="{B0E0FC62-BC55-1C9F-DB1F-703F9E837084}"/>
                </a:ext>
              </a:extLst>
            </p:cNvPr>
            <p:cNvSpPr/>
            <p:nvPr/>
          </p:nvSpPr>
          <p:spPr>
            <a:xfrm>
              <a:off x="5781935" y="3552697"/>
              <a:ext cx="1405278" cy="1279057"/>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p:txBody>
        </p:sp>
        <p:sp>
          <p:nvSpPr>
            <p:cNvPr id="30" name="Rectangle 29">
              <a:extLst>
                <a:ext uri="{FF2B5EF4-FFF2-40B4-BE49-F238E27FC236}">
                  <a16:creationId xmlns:a16="http://schemas.microsoft.com/office/drawing/2014/main" id="{B002E317-BA3C-7697-000F-7AAC52C6193C}"/>
                </a:ext>
              </a:extLst>
            </p:cNvPr>
            <p:cNvSpPr/>
            <p:nvPr/>
          </p:nvSpPr>
          <p:spPr>
            <a:xfrm>
              <a:off x="7187213" y="3552697"/>
              <a:ext cx="1405278" cy="1279057"/>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p:txBody>
        </p:sp>
        <p:sp>
          <p:nvSpPr>
            <p:cNvPr id="32" name="Rectangle 31">
              <a:extLst>
                <a:ext uri="{FF2B5EF4-FFF2-40B4-BE49-F238E27FC236}">
                  <a16:creationId xmlns:a16="http://schemas.microsoft.com/office/drawing/2014/main" id="{AD905F41-AD88-050A-F760-92DD4C91E095}"/>
                </a:ext>
              </a:extLst>
            </p:cNvPr>
            <p:cNvSpPr/>
            <p:nvPr/>
          </p:nvSpPr>
          <p:spPr>
            <a:xfrm>
              <a:off x="2971354" y="4817209"/>
              <a:ext cx="1405278" cy="1279057"/>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p:txBody>
        </p:sp>
        <p:sp>
          <p:nvSpPr>
            <p:cNvPr id="34" name="Rectangle 33">
              <a:extLst>
                <a:ext uri="{FF2B5EF4-FFF2-40B4-BE49-F238E27FC236}">
                  <a16:creationId xmlns:a16="http://schemas.microsoft.com/office/drawing/2014/main" id="{106642AF-A25F-4FCD-639A-5C66C2A19F73}"/>
                </a:ext>
              </a:extLst>
            </p:cNvPr>
            <p:cNvSpPr/>
            <p:nvPr/>
          </p:nvSpPr>
          <p:spPr>
            <a:xfrm>
              <a:off x="4376657" y="4817209"/>
              <a:ext cx="1405278" cy="1279057"/>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p:txBody>
        </p:sp>
        <p:sp>
          <p:nvSpPr>
            <p:cNvPr id="36" name="Rectangle 35">
              <a:extLst>
                <a:ext uri="{FF2B5EF4-FFF2-40B4-BE49-F238E27FC236}">
                  <a16:creationId xmlns:a16="http://schemas.microsoft.com/office/drawing/2014/main" id="{2A874080-4ADA-A964-1CA1-AFE7DB4C7B7A}"/>
                </a:ext>
              </a:extLst>
            </p:cNvPr>
            <p:cNvSpPr/>
            <p:nvPr/>
          </p:nvSpPr>
          <p:spPr>
            <a:xfrm>
              <a:off x="5781935" y="4817209"/>
              <a:ext cx="1405278" cy="1279057"/>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p:txBody>
        </p:sp>
        <p:sp>
          <p:nvSpPr>
            <p:cNvPr id="38" name="Rectangle 37">
              <a:extLst>
                <a:ext uri="{FF2B5EF4-FFF2-40B4-BE49-F238E27FC236}">
                  <a16:creationId xmlns:a16="http://schemas.microsoft.com/office/drawing/2014/main" id="{2C5D3647-7118-B28A-31BE-46F6E997C790}"/>
                </a:ext>
              </a:extLst>
            </p:cNvPr>
            <p:cNvSpPr/>
            <p:nvPr/>
          </p:nvSpPr>
          <p:spPr>
            <a:xfrm>
              <a:off x="7187213" y="4817209"/>
              <a:ext cx="1405278" cy="1279057"/>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p:txBody>
        </p:sp>
      </p:grpSp>
      <p:sp>
        <p:nvSpPr>
          <p:cNvPr id="3" name="Title 2">
            <a:extLst>
              <a:ext uri="{FF2B5EF4-FFF2-40B4-BE49-F238E27FC236}">
                <a16:creationId xmlns:a16="http://schemas.microsoft.com/office/drawing/2014/main" id="{AF667F8F-E87F-5201-CAA9-4411B0605F22}"/>
              </a:ext>
            </a:extLst>
          </p:cNvPr>
          <p:cNvSpPr>
            <a:spLocks noGrp="1"/>
          </p:cNvSpPr>
          <p:nvPr>
            <p:ph type="title"/>
          </p:nvPr>
        </p:nvSpPr>
        <p:spPr>
          <a:xfrm>
            <a:off x="-1" y="213557"/>
            <a:ext cx="7255043" cy="647577"/>
          </a:xfrm>
        </p:spPr>
        <p:txBody>
          <a:bodyPr>
            <a:normAutofit/>
          </a:bodyPr>
          <a:lstStyle/>
          <a:p>
            <a:r>
              <a:rPr lang="fr-FR" dirty="0"/>
              <a:t>La compréhension rapide !</a:t>
            </a:r>
          </a:p>
        </p:txBody>
      </p:sp>
      <p:sp>
        <p:nvSpPr>
          <p:cNvPr id="6" name="Rounded Rectangle 46">
            <a:extLst>
              <a:ext uri="{FF2B5EF4-FFF2-40B4-BE49-F238E27FC236}">
                <a16:creationId xmlns:a16="http://schemas.microsoft.com/office/drawing/2014/main" id="{967130CB-9A89-FA57-9935-99361F961F82}"/>
              </a:ext>
            </a:extLst>
          </p:cNvPr>
          <p:cNvSpPr/>
          <p:nvPr/>
        </p:nvSpPr>
        <p:spPr>
          <a:xfrm>
            <a:off x="9888252" y="251614"/>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écouter</a:t>
            </a:r>
          </a:p>
        </p:txBody>
      </p:sp>
      <p:pic>
        <p:nvPicPr>
          <p:cNvPr id="7" name="Picture 6">
            <a:hlinkClick r:id="" action="ppaction://noaction">
              <a:snd r:embed="rId3" name="lidentite.wav"/>
            </a:hlinkClick>
            <a:extLst>
              <a:ext uri="{FF2B5EF4-FFF2-40B4-BE49-F238E27FC236}">
                <a16:creationId xmlns:a16="http://schemas.microsoft.com/office/drawing/2014/main" id="{EADAB4A2-2E55-3D54-893D-63C99EA5C0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64959" y="5059161"/>
            <a:ext cx="1269803" cy="891324"/>
          </a:xfrm>
          <a:prstGeom prst="rect">
            <a:avLst/>
          </a:prstGeom>
        </p:spPr>
      </p:pic>
      <p:pic>
        <p:nvPicPr>
          <p:cNvPr id="9" name="Picture 8">
            <a:hlinkClick r:id="" action="ppaction://noaction">
              <a:snd r:embed="rId5" name="lalgerie.wav"/>
            </a:hlinkClick>
            <a:extLst>
              <a:ext uri="{FF2B5EF4-FFF2-40B4-BE49-F238E27FC236}">
                <a16:creationId xmlns:a16="http://schemas.microsoft.com/office/drawing/2014/main" id="{D607D546-9CA9-5D48-CDCA-D3B5A987433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02720" y="3618047"/>
            <a:ext cx="1160587" cy="1163314"/>
          </a:xfrm>
          <a:prstGeom prst="rect">
            <a:avLst/>
          </a:prstGeom>
        </p:spPr>
      </p:pic>
      <p:pic>
        <p:nvPicPr>
          <p:cNvPr id="25" name="Picture 24" descr="A picture containing icon&#10;&#10;Description automatically generated">
            <a:hlinkClick r:id="" action="ppaction://noaction">
              <a:snd r:embed="rId7" name="central.wav"/>
            </a:hlinkClick>
            <a:extLst>
              <a:ext uri="{FF2B5EF4-FFF2-40B4-BE49-F238E27FC236}">
                <a16:creationId xmlns:a16="http://schemas.microsoft.com/office/drawing/2014/main" id="{C2A7D00D-06FB-9E80-2C27-2BA0FD4A8C1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47679" y="2488438"/>
            <a:ext cx="1073618" cy="998968"/>
          </a:xfrm>
          <a:prstGeom prst="rect">
            <a:avLst/>
          </a:prstGeom>
        </p:spPr>
      </p:pic>
      <p:pic>
        <p:nvPicPr>
          <p:cNvPr id="27" name="Picture 26">
            <a:hlinkClick r:id="" action="ppaction://noaction">
              <a:snd r:embed="rId9" name="riche.wav"/>
            </a:hlinkClick>
            <a:extLst>
              <a:ext uri="{FF2B5EF4-FFF2-40B4-BE49-F238E27FC236}">
                <a16:creationId xmlns:a16="http://schemas.microsoft.com/office/drawing/2014/main" id="{215BDD41-35DB-5D84-7C0C-FAB9CC43D41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1349307">
            <a:off x="7508411" y="4858808"/>
            <a:ext cx="787356" cy="1226053"/>
          </a:xfrm>
          <a:prstGeom prst="rect">
            <a:avLst/>
          </a:prstGeom>
        </p:spPr>
      </p:pic>
      <p:pic>
        <p:nvPicPr>
          <p:cNvPr id="31" name="Picture 30" descr="A picture containing diagram&#10;&#10;Description automatically generated">
            <a:hlinkClick r:id="" action="ppaction://noaction">
              <a:snd r:embed="rId11" name="la lecon.wav"/>
            </a:hlinkClick>
            <a:extLst>
              <a:ext uri="{FF2B5EF4-FFF2-40B4-BE49-F238E27FC236}">
                <a16:creationId xmlns:a16="http://schemas.microsoft.com/office/drawing/2014/main" id="{8B2EABA3-5C50-744D-AEB8-957C032FF00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992644" y="5010194"/>
            <a:ext cx="1368371" cy="989258"/>
          </a:xfrm>
          <a:prstGeom prst="rect">
            <a:avLst/>
          </a:prstGeom>
        </p:spPr>
      </p:pic>
      <p:pic>
        <p:nvPicPr>
          <p:cNvPr id="33" name="Picture 32" descr="A picture containing toy, doll&#10;&#10;Description automatically generated">
            <a:hlinkClick r:id="" action="ppaction://noaction">
              <a:snd r:embed="rId13" name="legalite.wav"/>
            </a:hlinkClick>
            <a:extLst>
              <a:ext uri="{FF2B5EF4-FFF2-40B4-BE49-F238E27FC236}">
                <a16:creationId xmlns:a16="http://schemas.microsoft.com/office/drawing/2014/main" id="{D32E2D47-435D-4C1F-EF24-F00FBDD6E3E6}"/>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7878" t="29743" b="29576"/>
          <a:stretch/>
        </p:blipFill>
        <p:spPr>
          <a:xfrm>
            <a:off x="3003292" y="2602743"/>
            <a:ext cx="1368371" cy="901770"/>
          </a:xfrm>
          <a:prstGeom prst="rect">
            <a:avLst/>
          </a:prstGeom>
        </p:spPr>
      </p:pic>
      <p:pic>
        <p:nvPicPr>
          <p:cNvPr id="35" name="Picture 34" descr="Graphical user interface, application&#10;&#10;Description automatically generated">
            <a:hlinkClick r:id="" action="ppaction://noaction">
              <a:snd r:embed="rId15" name="le sentiment.wav"/>
            </a:hlinkClick>
            <a:extLst>
              <a:ext uri="{FF2B5EF4-FFF2-40B4-BE49-F238E27FC236}">
                <a16:creationId xmlns:a16="http://schemas.microsoft.com/office/drawing/2014/main" id="{DF9DBFB8-596D-75DB-BC92-A4F93FFB0A09}"/>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16344" t="23232" r="31931"/>
          <a:stretch/>
        </p:blipFill>
        <p:spPr>
          <a:xfrm>
            <a:off x="7344350" y="2317268"/>
            <a:ext cx="1115479" cy="1205452"/>
          </a:xfrm>
          <a:prstGeom prst="rect">
            <a:avLst/>
          </a:prstGeom>
        </p:spPr>
      </p:pic>
      <p:sp>
        <p:nvSpPr>
          <p:cNvPr id="42" name="Arrow: Right 41">
            <a:extLst>
              <a:ext uri="{FF2B5EF4-FFF2-40B4-BE49-F238E27FC236}">
                <a16:creationId xmlns:a16="http://schemas.microsoft.com/office/drawing/2014/main" id="{7C2E4869-3EC5-0545-2DFE-EF0037C89F0F}"/>
              </a:ext>
            </a:extLst>
          </p:cNvPr>
          <p:cNvSpPr/>
          <p:nvPr/>
        </p:nvSpPr>
        <p:spPr>
          <a:xfrm rot="1634509">
            <a:off x="4466841" y="2704529"/>
            <a:ext cx="782759" cy="221774"/>
          </a:xfrm>
          <a:prstGeom prst="rightArrow">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5" name="Picture 44">
            <a:hlinkClick r:id="" action="ppaction://noaction">
              <a:snd r:embed="rId17" name="la liberte.wav"/>
            </a:hlinkClick>
            <a:extLst>
              <a:ext uri="{FF2B5EF4-FFF2-40B4-BE49-F238E27FC236}">
                <a16:creationId xmlns:a16="http://schemas.microsoft.com/office/drawing/2014/main" id="{FBE370C0-0C98-9282-C908-E5462ECBF740}"/>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379379" y="1084791"/>
            <a:ext cx="868976" cy="1169587"/>
          </a:xfrm>
          <a:prstGeom prst="rect">
            <a:avLst/>
          </a:prstGeom>
        </p:spPr>
      </p:pic>
      <p:pic>
        <p:nvPicPr>
          <p:cNvPr id="49" name="Picture 48">
            <a:hlinkClick r:id="" action="ppaction://noaction">
              <a:snd r:embed="rId19" name="l'accident.wav"/>
            </a:hlinkClick>
            <a:extLst>
              <a:ext uri="{FF2B5EF4-FFF2-40B4-BE49-F238E27FC236}">
                <a16:creationId xmlns:a16="http://schemas.microsoft.com/office/drawing/2014/main" id="{3DC3CEFA-3B17-7018-BCE6-9AEE9B940B1C}"/>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902720" y="1068405"/>
            <a:ext cx="1242333" cy="1211275"/>
          </a:xfrm>
          <a:prstGeom prst="rect">
            <a:avLst/>
          </a:prstGeom>
        </p:spPr>
      </p:pic>
      <p:pic>
        <p:nvPicPr>
          <p:cNvPr id="51" name="Picture 50">
            <a:hlinkClick r:id="" action="ppaction://noaction">
              <a:snd r:embed="rId21" name="le silence.wav"/>
            </a:hlinkClick>
            <a:extLst>
              <a:ext uri="{FF2B5EF4-FFF2-40B4-BE49-F238E27FC236}">
                <a16:creationId xmlns:a16="http://schemas.microsoft.com/office/drawing/2014/main" id="{DEC8EEB9-9E0B-8B51-5215-FC414D227413}"/>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4591895" y="3586338"/>
            <a:ext cx="1066134" cy="1280161"/>
          </a:xfrm>
          <a:prstGeom prst="rect">
            <a:avLst/>
          </a:prstGeom>
        </p:spPr>
      </p:pic>
      <p:pic>
        <p:nvPicPr>
          <p:cNvPr id="53" name="Picture 52">
            <a:hlinkClick r:id="" action="ppaction://noaction">
              <a:snd r:embed="rId23" name="larmee.wav"/>
            </a:hlinkClick>
            <a:extLst>
              <a:ext uri="{FF2B5EF4-FFF2-40B4-BE49-F238E27FC236}">
                <a16:creationId xmlns:a16="http://schemas.microsoft.com/office/drawing/2014/main" id="{00B43601-EB2E-5B90-ABAC-0B17DF61240C}"/>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l="20382" r="15029"/>
          <a:stretch/>
        </p:blipFill>
        <p:spPr>
          <a:xfrm>
            <a:off x="5864771" y="2519835"/>
            <a:ext cx="1277890" cy="989259"/>
          </a:xfrm>
          <a:prstGeom prst="rect">
            <a:avLst/>
          </a:prstGeom>
        </p:spPr>
      </p:pic>
      <p:pic>
        <p:nvPicPr>
          <p:cNvPr id="55" name="Picture 54">
            <a:hlinkClick r:id="" action="ppaction://noaction">
              <a:snd r:embed="rId25" name="le debut.wav"/>
            </a:hlinkClick>
            <a:extLst>
              <a:ext uri="{FF2B5EF4-FFF2-40B4-BE49-F238E27FC236}">
                <a16:creationId xmlns:a16="http://schemas.microsoft.com/office/drawing/2014/main" id="{D83AF5CE-F0F5-2162-E178-B60547C56499}"/>
              </a:ext>
            </a:extLst>
          </p:cNvPr>
          <p:cNvPicPr>
            <a:picLocks noChangeAspect="1"/>
          </p:cNvPicPr>
          <p:nvPr/>
        </p:nvPicPr>
        <p:blipFill rotWithShape="1">
          <a:blip r:embed="rId26" cstate="print">
            <a:extLst>
              <a:ext uri="{28A0092B-C50C-407E-A947-70E740481C1C}">
                <a14:useLocalDpi xmlns:a14="http://schemas.microsoft.com/office/drawing/2010/main" val="0"/>
              </a:ext>
            </a:extLst>
          </a:blip>
          <a:srcRect b="19443"/>
          <a:stretch/>
        </p:blipFill>
        <p:spPr>
          <a:xfrm>
            <a:off x="7063307" y="914560"/>
            <a:ext cx="1636408" cy="1366645"/>
          </a:xfrm>
          <a:prstGeom prst="rect">
            <a:avLst/>
          </a:prstGeom>
        </p:spPr>
      </p:pic>
      <p:pic>
        <p:nvPicPr>
          <p:cNvPr id="56" name="Picture 55">
            <a:hlinkClick r:id="" action="ppaction://noaction">
              <a:snd r:embed="rId27" name="pauvre.wav"/>
            </a:hlinkClick>
            <a:extLst>
              <a:ext uri="{FF2B5EF4-FFF2-40B4-BE49-F238E27FC236}">
                <a16:creationId xmlns:a16="http://schemas.microsoft.com/office/drawing/2014/main" id="{46BA52FF-AE6A-02DA-1E4D-F8D3C67B6A1F}"/>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4702403" y="1075931"/>
            <a:ext cx="759950" cy="1152619"/>
          </a:xfrm>
          <a:prstGeom prst="rect">
            <a:avLst/>
          </a:prstGeom>
        </p:spPr>
      </p:pic>
      <p:pic>
        <p:nvPicPr>
          <p:cNvPr id="65" name="Picture 64" descr="A picture containing text, toy&#10;&#10;Description automatically generated">
            <a:hlinkClick r:id="" action="ppaction://noaction">
              <a:snd r:embed="rId29" name="africain.wav"/>
            </a:hlinkClick>
            <a:extLst>
              <a:ext uri="{FF2B5EF4-FFF2-40B4-BE49-F238E27FC236}">
                <a16:creationId xmlns:a16="http://schemas.microsoft.com/office/drawing/2014/main" id="{A8D6D157-BDDB-7ABE-5D99-26960DCC035D}"/>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3186617" y="3689237"/>
            <a:ext cx="937214" cy="991433"/>
          </a:xfrm>
          <a:prstGeom prst="rect">
            <a:avLst/>
          </a:prstGeom>
        </p:spPr>
      </p:pic>
      <p:pic>
        <p:nvPicPr>
          <p:cNvPr id="68" name="Picture 67">
            <a:hlinkClick r:id="" action="ppaction://noaction">
              <a:snd r:embed="rId31" name="la peau.wav"/>
            </a:hlinkClick>
            <a:extLst>
              <a:ext uri="{FF2B5EF4-FFF2-40B4-BE49-F238E27FC236}">
                <a16:creationId xmlns:a16="http://schemas.microsoft.com/office/drawing/2014/main" id="{421E038B-9159-A594-746F-5ACB8DC7C141}"/>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4459493" y="4972157"/>
            <a:ext cx="1288135" cy="1061705"/>
          </a:xfrm>
          <a:prstGeom prst="rect">
            <a:avLst/>
          </a:prstGeom>
        </p:spPr>
      </p:pic>
      <p:sp>
        <p:nvSpPr>
          <p:cNvPr id="69" name="Arrow: Right 68">
            <a:extLst>
              <a:ext uri="{FF2B5EF4-FFF2-40B4-BE49-F238E27FC236}">
                <a16:creationId xmlns:a16="http://schemas.microsoft.com/office/drawing/2014/main" id="{07F2DE67-F4E1-8263-6DFD-2B76D7C75B8E}"/>
              </a:ext>
            </a:extLst>
          </p:cNvPr>
          <p:cNvSpPr/>
          <p:nvPr/>
        </p:nvSpPr>
        <p:spPr>
          <a:xfrm rot="1634509">
            <a:off x="4516387" y="4990816"/>
            <a:ext cx="623402" cy="203339"/>
          </a:xfrm>
          <a:prstGeom prst="rightArrow">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TextBox 71">
            <a:extLst>
              <a:ext uri="{FF2B5EF4-FFF2-40B4-BE49-F238E27FC236}">
                <a16:creationId xmlns:a16="http://schemas.microsoft.com/office/drawing/2014/main" id="{CC905B7A-B2F7-D684-F5DA-E7476E2EE3A0}"/>
              </a:ext>
            </a:extLst>
          </p:cNvPr>
          <p:cNvSpPr txBox="1"/>
          <p:nvPr/>
        </p:nvSpPr>
        <p:spPr>
          <a:xfrm>
            <a:off x="-94601" y="1052037"/>
            <a:ext cx="2992827" cy="1200329"/>
          </a:xfrm>
          <a:prstGeom prst="rect">
            <a:avLst/>
          </a:prstGeom>
          <a:noFill/>
        </p:spPr>
        <p:txBody>
          <a:bodyPr wrap="square">
            <a:spAutoFit/>
          </a:bodyPr>
          <a:lstStyle/>
          <a:p>
            <a:pPr algn="ctr"/>
            <a:r>
              <a:rPr lang="fr-FR" sz="2400" dirty="0">
                <a:solidFill>
                  <a:srgbClr val="0055A5"/>
                </a:solidFill>
              </a:rPr>
              <a:t>Est-ce que tu es plus rapide que ton partenaire ?</a:t>
            </a:r>
          </a:p>
        </p:txBody>
      </p:sp>
      <p:sp>
        <p:nvSpPr>
          <p:cNvPr id="8" name="TextBox 7">
            <a:extLst>
              <a:ext uri="{FF2B5EF4-FFF2-40B4-BE49-F238E27FC236}">
                <a16:creationId xmlns:a16="http://schemas.microsoft.com/office/drawing/2014/main" id="{DF740EB1-C0B8-2A8A-9F5F-6FEC5A4114F2}"/>
              </a:ext>
            </a:extLst>
          </p:cNvPr>
          <p:cNvSpPr txBox="1"/>
          <p:nvPr/>
        </p:nvSpPr>
        <p:spPr>
          <a:xfrm>
            <a:off x="3230898" y="2000561"/>
            <a:ext cx="946828" cy="1107996"/>
          </a:xfrm>
          <a:prstGeom prst="rect">
            <a:avLst/>
          </a:prstGeom>
          <a:noFill/>
        </p:spPr>
        <p:txBody>
          <a:bodyPr wrap="square" rtlCol="0">
            <a:spAutoFit/>
          </a:bodyPr>
          <a:lstStyle/>
          <a:p>
            <a:pPr algn="ctr"/>
            <a:r>
              <a:rPr lang="en-GB" sz="6600" b="1" dirty="0">
                <a:solidFill>
                  <a:srgbClr val="0055A5"/>
                </a:solidFill>
              </a:rPr>
              <a:t>=</a:t>
            </a:r>
          </a:p>
        </p:txBody>
      </p:sp>
      <p:pic>
        <p:nvPicPr>
          <p:cNvPr id="12" name="Picture 11" descr="A picture containing vector graphics&#10;&#10;Description automatically generated">
            <a:hlinkClick r:id="" action="ppaction://noaction">
              <a:snd r:embed="rId33" name="surprendre.wav"/>
            </a:hlinkClick>
            <a:extLst>
              <a:ext uri="{FF2B5EF4-FFF2-40B4-BE49-F238E27FC236}">
                <a16:creationId xmlns:a16="http://schemas.microsoft.com/office/drawing/2014/main" id="{F882B5C1-EBC5-1A3B-F8EC-25251A3484F7}"/>
              </a:ext>
            </a:extLst>
          </p:cNvPr>
          <p:cNvPicPr>
            <a:picLocks noChangeAspect="1"/>
          </p:cNvPicPr>
          <p:nvPr/>
        </p:nvPicPr>
        <p:blipFill rotWithShape="1">
          <a:blip r:embed="rId34" cstate="print">
            <a:extLst>
              <a:ext uri="{28A0092B-C50C-407E-A947-70E740481C1C}">
                <a14:useLocalDpi xmlns:a14="http://schemas.microsoft.com/office/drawing/2010/main" val="0"/>
              </a:ext>
            </a:extLst>
          </a:blip>
          <a:srcRect l="16943" r="17916"/>
          <a:stretch/>
        </p:blipFill>
        <p:spPr>
          <a:xfrm>
            <a:off x="7344350" y="3638246"/>
            <a:ext cx="1141155" cy="1163314"/>
          </a:xfrm>
          <a:prstGeom prst="rect">
            <a:avLst/>
          </a:prstGeom>
        </p:spPr>
      </p:pic>
    </p:spTree>
    <p:extLst>
      <p:ext uri="{BB962C8B-B14F-4D97-AF65-F5344CB8AC3E}">
        <p14:creationId xmlns:p14="http://schemas.microsoft.com/office/powerpoint/2010/main" val="16443618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D500050-03D1-3A1D-91B6-FC6A1064E460}"/>
              </a:ext>
            </a:extLst>
          </p:cNvPr>
          <p:cNvSpPr/>
          <p:nvPr/>
        </p:nvSpPr>
        <p:spPr>
          <a:xfrm>
            <a:off x="2971354" y="994584"/>
            <a:ext cx="1405278" cy="1279057"/>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p:txBody>
      </p:sp>
      <p:sp>
        <p:nvSpPr>
          <p:cNvPr id="14" name="Rectangle 13">
            <a:extLst>
              <a:ext uri="{FF2B5EF4-FFF2-40B4-BE49-F238E27FC236}">
                <a16:creationId xmlns:a16="http://schemas.microsoft.com/office/drawing/2014/main" id="{9871169B-CF10-CE41-1451-F726CA83C7DB}"/>
              </a:ext>
            </a:extLst>
          </p:cNvPr>
          <p:cNvSpPr/>
          <p:nvPr/>
        </p:nvSpPr>
        <p:spPr>
          <a:xfrm>
            <a:off x="4376657" y="994584"/>
            <a:ext cx="1405278" cy="1279057"/>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p:txBody>
      </p:sp>
      <p:sp>
        <p:nvSpPr>
          <p:cNvPr id="16" name="Rectangle 15">
            <a:extLst>
              <a:ext uri="{FF2B5EF4-FFF2-40B4-BE49-F238E27FC236}">
                <a16:creationId xmlns:a16="http://schemas.microsoft.com/office/drawing/2014/main" id="{D900676C-32E4-DC47-B59B-E4459DA2861F}"/>
              </a:ext>
            </a:extLst>
          </p:cNvPr>
          <p:cNvSpPr/>
          <p:nvPr/>
        </p:nvSpPr>
        <p:spPr>
          <a:xfrm>
            <a:off x="5781935" y="994584"/>
            <a:ext cx="1405278" cy="1279057"/>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p:txBody>
      </p:sp>
      <p:sp>
        <p:nvSpPr>
          <p:cNvPr id="18" name="Rectangle 17">
            <a:extLst>
              <a:ext uri="{FF2B5EF4-FFF2-40B4-BE49-F238E27FC236}">
                <a16:creationId xmlns:a16="http://schemas.microsoft.com/office/drawing/2014/main" id="{68ACFAA8-6236-D43A-4DEE-96CA821B6ABE}"/>
              </a:ext>
            </a:extLst>
          </p:cNvPr>
          <p:cNvSpPr/>
          <p:nvPr/>
        </p:nvSpPr>
        <p:spPr>
          <a:xfrm>
            <a:off x="7187213" y="994584"/>
            <a:ext cx="1403233" cy="1279057"/>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p:txBody>
      </p:sp>
      <p:sp>
        <p:nvSpPr>
          <p:cNvPr id="19" name="Rectangle 18">
            <a:extLst>
              <a:ext uri="{FF2B5EF4-FFF2-40B4-BE49-F238E27FC236}">
                <a16:creationId xmlns:a16="http://schemas.microsoft.com/office/drawing/2014/main" id="{6F336B50-B6F0-BD4F-D4A3-7890E53D2CC8}"/>
              </a:ext>
            </a:extLst>
          </p:cNvPr>
          <p:cNvSpPr/>
          <p:nvPr/>
        </p:nvSpPr>
        <p:spPr>
          <a:xfrm>
            <a:off x="2971354" y="2273641"/>
            <a:ext cx="1405278" cy="1279057"/>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p:txBody>
      </p:sp>
      <p:sp>
        <p:nvSpPr>
          <p:cNvPr id="20" name="Rectangle 19">
            <a:extLst>
              <a:ext uri="{FF2B5EF4-FFF2-40B4-BE49-F238E27FC236}">
                <a16:creationId xmlns:a16="http://schemas.microsoft.com/office/drawing/2014/main" id="{402E0B26-975D-37BB-3F21-8058D8547513}"/>
              </a:ext>
            </a:extLst>
          </p:cNvPr>
          <p:cNvSpPr/>
          <p:nvPr/>
        </p:nvSpPr>
        <p:spPr>
          <a:xfrm>
            <a:off x="4376657" y="2273641"/>
            <a:ext cx="1405278" cy="1279057"/>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p:txBody>
      </p:sp>
      <p:sp>
        <p:nvSpPr>
          <p:cNvPr id="22" name="Rectangle 21">
            <a:extLst>
              <a:ext uri="{FF2B5EF4-FFF2-40B4-BE49-F238E27FC236}">
                <a16:creationId xmlns:a16="http://schemas.microsoft.com/office/drawing/2014/main" id="{A2F2AD8A-BA1C-68E2-6C73-FCDF0474BC34}"/>
              </a:ext>
            </a:extLst>
          </p:cNvPr>
          <p:cNvSpPr/>
          <p:nvPr/>
        </p:nvSpPr>
        <p:spPr>
          <a:xfrm>
            <a:off x="5781935" y="2273641"/>
            <a:ext cx="1405278" cy="1279057"/>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p:txBody>
      </p:sp>
      <p:sp>
        <p:nvSpPr>
          <p:cNvPr id="24" name="Rectangle 23">
            <a:extLst>
              <a:ext uri="{FF2B5EF4-FFF2-40B4-BE49-F238E27FC236}">
                <a16:creationId xmlns:a16="http://schemas.microsoft.com/office/drawing/2014/main" id="{319BCB9C-8587-C2A2-AC7D-0DDC4DC1BFDE}"/>
              </a:ext>
            </a:extLst>
          </p:cNvPr>
          <p:cNvSpPr/>
          <p:nvPr/>
        </p:nvSpPr>
        <p:spPr>
          <a:xfrm>
            <a:off x="7187213" y="2273641"/>
            <a:ext cx="1403233" cy="1279057"/>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p:txBody>
      </p:sp>
      <p:sp>
        <p:nvSpPr>
          <p:cNvPr id="26" name="Rectangle 25">
            <a:extLst>
              <a:ext uri="{FF2B5EF4-FFF2-40B4-BE49-F238E27FC236}">
                <a16:creationId xmlns:a16="http://schemas.microsoft.com/office/drawing/2014/main" id="{E324689A-3332-41F4-A226-DF93287E31A7}"/>
              </a:ext>
            </a:extLst>
          </p:cNvPr>
          <p:cNvSpPr/>
          <p:nvPr/>
        </p:nvSpPr>
        <p:spPr>
          <a:xfrm>
            <a:off x="2971354" y="3552697"/>
            <a:ext cx="1405278" cy="1279057"/>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p:txBody>
      </p:sp>
      <p:sp>
        <p:nvSpPr>
          <p:cNvPr id="28" name="Rectangle 27">
            <a:extLst>
              <a:ext uri="{FF2B5EF4-FFF2-40B4-BE49-F238E27FC236}">
                <a16:creationId xmlns:a16="http://schemas.microsoft.com/office/drawing/2014/main" id="{87F4752F-63AD-2CB7-7FCE-64965BE4CD11}"/>
              </a:ext>
            </a:extLst>
          </p:cNvPr>
          <p:cNvSpPr/>
          <p:nvPr/>
        </p:nvSpPr>
        <p:spPr>
          <a:xfrm>
            <a:off x="4376657" y="3552697"/>
            <a:ext cx="1405278" cy="1279057"/>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p:txBody>
      </p:sp>
      <p:sp>
        <p:nvSpPr>
          <p:cNvPr id="29" name="Rectangle 28">
            <a:extLst>
              <a:ext uri="{FF2B5EF4-FFF2-40B4-BE49-F238E27FC236}">
                <a16:creationId xmlns:a16="http://schemas.microsoft.com/office/drawing/2014/main" id="{B0E0FC62-BC55-1C9F-DB1F-703F9E837084}"/>
              </a:ext>
            </a:extLst>
          </p:cNvPr>
          <p:cNvSpPr/>
          <p:nvPr/>
        </p:nvSpPr>
        <p:spPr>
          <a:xfrm>
            <a:off x="5781935" y="3552697"/>
            <a:ext cx="1405278" cy="1279057"/>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p:txBody>
      </p:sp>
      <p:sp>
        <p:nvSpPr>
          <p:cNvPr id="30" name="Rectangle 29">
            <a:extLst>
              <a:ext uri="{FF2B5EF4-FFF2-40B4-BE49-F238E27FC236}">
                <a16:creationId xmlns:a16="http://schemas.microsoft.com/office/drawing/2014/main" id="{B002E317-BA3C-7697-000F-7AAC52C6193C}"/>
              </a:ext>
            </a:extLst>
          </p:cNvPr>
          <p:cNvSpPr/>
          <p:nvPr/>
        </p:nvSpPr>
        <p:spPr>
          <a:xfrm>
            <a:off x="7187213" y="3552697"/>
            <a:ext cx="1403233" cy="1279057"/>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p:txBody>
      </p:sp>
      <p:sp>
        <p:nvSpPr>
          <p:cNvPr id="32" name="Rectangle 31">
            <a:extLst>
              <a:ext uri="{FF2B5EF4-FFF2-40B4-BE49-F238E27FC236}">
                <a16:creationId xmlns:a16="http://schemas.microsoft.com/office/drawing/2014/main" id="{AD905F41-AD88-050A-F760-92DD4C91E095}"/>
              </a:ext>
            </a:extLst>
          </p:cNvPr>
          <p:cNvSpPr/>
          <p:nvPr/>
        </p:nvSpPr>
        <p:spPr>
          <a:xfrm>
            <a:off x="2971354" y="4812112"/>
            <a:ext cx="1405278" cy="1279057"/>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p:txBody>
      </p:sp>
      <p:sp>
        <p:nvSpPr>
          <p:cNvPr id="38" name="Rectangle 37">
            <a:extLst>
              <a:ext uri="{FF2B5EF4-FFF2-40B4-BE49-F238E27FC236}">
                <a16:creationId xmlns:a16="http://schemas.microsoft.com/office/drawing/2014/main" id="{2C5D3647-7118-B28A-31BE-46F6E997C790}"/>
              </a:ext>
            </a:extLst>
          </p:cNvPr>
          <p:cNvSpPr/>
          <p:nvPr/>
        </p:nvSpPr>
        <p:spPr>
          <a:xfrm>
            <a:off x="7186191" y="4812112"/>
            <a:ext cx="1404255" cy="1279057"/>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p:txBody>
      </p:sp>
      <p:sp>
        <p:nvSpPr>
          <p:cNvPr id="3" name="Title 2">
            <a:extLst>
              <a:ext uri="{FF2B5EF4-FFF2-40B4-BE49-F238E27FC236}">
                <a16:creationId xmlns:a16="http://schemas.microsoft.com/office/drawing/2014/main" id="{AF667F8F-E87F-5201-CAA9-4411B0605F22}"/>
              </a:ext>
            </a:extLst>
          </p:cNvPr>
          <p:cNvSpPr>
            <a:spLocks noGrp="1"/>
          </p:cNvSpPr>
          <p:nvPr>
            <p:ph type="title"/>
          </p:nvPr>
        </p:nvSpPr>
        <p:spPr>
          <a:xfrm>
            <a:off x="-1" y="213557"/>
            <a:ext cx="7255043" cy="647577"/>
          </a:xfrm>
        </p:spPr>
        <p:txBody>
          <a:bodyPr>
            <a:normAutofit/>
          </a:bodyPr>
          <a:lstStyle/>
          <a:p>
            <a:r>
              <a:rPr lang="fr-FR" dirty="0"/>
              <a:t>La compréhension rapide !</a:t>
            </a:r>
          </a:p>
        </p:txBody>
      </p:sp>
      <p:sp>
        <p:nvSpPr>
          <p:cNvPr id="6" name="Rounded Rectangle 46">
            <a:extLst>
              <a:ext uri="{FF2B5EF4-FFF2-40B4-BE49-F238E27FC236}">
                <a16:creationId xmlns:a16="http://schemas.microsoft.com/office/drawing/2014/main" id="{967130CB-9A89-FA57-9935-99361F961F82}"/>
              </a:ext>
            </a:extLst>
          </p:cNvPr>
          <p:cNvSpPr/>
          <p:nvPr/>
        </p:nvSpPr>
        <p:spPr>
          <a:xfrm>
            <a:off x="9888252" y="251614"/>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écouter</a:t>
            </a:r>
          </a:p>
        </p:txBody>
      </p:sp>
      <p:pic>
        <p:nvPicPr>
          <p:cNvPr id="5" name="Picture 4">
            <a:hlinkClick r:id="" action="ppaction://noaction">
              <a:snd r:embed="rId3" name="la revolution.wav"/>
            </a:hlinkClick>
            <a:extLst>
              <a:ext uri="{FF2B5EF4-FFF2-40B4-BE49-F238E27FC236}">
                <a16:creationId xmlns:a16="http://schemas.microsoft.com/office/drawing/2014/main" id="{4C0FF930-1B04-E1FA-FE78-02B56648A1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50728" y="3690602"/>
            <a:ext cx="1241771" cy="978062"/>
          </a:xfrm>
          <a:prstGeom prst="rect">
            <a:avLst/>
          </a:prstGeom>
        </p:spPr>
      </p:pic>
      <p:pic>
        <p:nvPicPr>
          <p:cNvPr id="7" name="Picture 6">
            <a:hlinkClick r:id="" action="ppaction://noaction">
              <a:snd r:embed="rId5" name="lidentite.wav"/>
            </a:hlinkClick>
            <a:extLst>
              <a:ext uri="{FF2B5EF4-FFF2-40B4-BE49-F238E27FC236}">
                <a16:creationId xmlns:a16="http://schemas.microsoft.com/office/drawing/2014/main" id="{EADAB4A2-2E55-3D54-893D-63C99EA5C08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56772" y="2537675"/>
            <a:ext cx="1269803" cy="891324"/>
          </a:xfrm>
          <a:prstGeom prst="rect">
            <a:avLst/>
          </a:prstGeom>
        </p:spPr>
      </p:pic>
      <p:pic>
        <p:nvPicPr>
          <p:cNvPr id="8" name="Picture 7">
            <a:hlinkClick r:id="" action="ppaction://noaction">
              <a:snd r:embed="rId7" name="le Senegal.wav"/>
            </a:hlinkClick>
            <a:extLst>
              <a:ext uri="{FF2B5EF4-FFF2-40B4-BE49-F238E27FC236}">
                <a16:creationId xmlns:a16="http://schemas.microsoft.com/office/drawing/2014/main" id="{4E6A26EB-BBC4-4C9F-2C5C-A0DF83976C1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50223" y="1220131"/>
            <a:ext cx="1180482" cy="865072"/>
          </a:xfrm>
          <a:prstGeom prst="rect">
            <a:avLst/>
          </a:prstGeom>
        </p:spPr>
      </p:pic>
      <p:pic>
        <p:nvPicPr>
          <p:cNvPr id="17" name="Picture 16" descr="A group of people in clothing&#10;&#10;Description automatically generated with low confidence">
            <a:hlinkClick r:id="" action="ppaction://noaction">
              <a:snd r:embed="rId9" name="la bataille.wav"/>
            </a:hlinkClick>
            <a:extLst>
              <a:ext uri="{FF2B5EF4-FFF2-40B4-BE49-F238E27FC236}">
                <a16:creationId xmlns:a16="http://schemas.microsoft.com/office/drawing/2014/main" id="{352F4195-E917-9688-C5F4-9EF906470392}"/>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2935" r="62442"/>
          <a:stretch/>
        </p:blipFill>
        <p:spPr>
          <a:xfrm>
            <a:off x="3102877" y="3488769"/>
            <a:ext cx="1098108" cy="1484221"/>
          </a:xfrm>
          <a:prstGeom prst="rect">
            <a:avLst/>
          </a:prstGeom>
        </p:spPr>
      </p:pic>
      <p:pic>
        <p:nvPicPr>
          <p:cNvPr id="21" name="Picture 20" descr="Logo&#10;&#10;Description automatically generated">
            <a:hlinkClick r:id="" action="ppaction://noaction">
              <a:snd r:embed="rId11" name="offrir a.wav"/>
            </a:hlinkClick>
            <a:extLst>
              <a:ext uri="{FF2B5EF4-FFF2-40B4-BE49-F238E27FC236}">
                <a16:creationId xmlns:a16="http://schemas.microsoft.com/office/drawing/2014/main" id="{D3C69F76-1CE0-7B3A-A352-C6E8D9DA6C0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254157" y="1100122"/>
            <a:ext cx="1070808" cy="1116151"/>
          </a:xfrm>
          <a:prstGeom prst="rect">
            <a:avLst/>
          </a:prstGeom>
        </p:spPr>
      </p:pic>
      <p:pic>
        <p:nvPicPr>
          <p:cNvPr id="25" name="Picture 24" descr="A picture containing icon&#10;&#10;Description automatically generated">
            <a:hlinkClick r:id="" action="ppaction://noaction">
              <a:snd r:embed="rId13" name="central.wav"/>
            </a:hlinkClick>
            <a:extLst>
              <a:ext uri="{FF2B5EF4-FFF2-40B4-BE49-F238E27FC236}">
                <a16:creationId xmlns:a16="http://schemas.microsoft.com/office/drawing/2014/main" id="{C2A7D00D-06FB-9E80-2C27-2BA0FD4A8C1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647679" y="2488438"/>
            <a:ext cx="1073618" cy="998968"/>
          </a:xfrm>
          <a:prstGeom prst="rect">
            <a:avLst/>
          </a:prstGeom>
        </p:spPr>
      </p:pic>
      <p:pic>
        <p:nvPicPr>
          <p:cNvPr id="27" name="Picture 26">
            <a:hlinkClick r:id="" action="ppaction://noaction">
              <a:snd r:embed="rId15" name="riche.wav"/>
            </a:hlinkClick>
            <a:extLst>
              <a:ext uri="{FF2B5EF4-FFF2-40B4-BE49-F238E27FC236}">
                <a16:creationId xmlns:a16="http://schemas.microsoft.com/office/drawing/2014/main" id="{215BDD41-35DB-5D84-7C0C-FAB9CC43D414}"/>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21349307">
            <a:off x="7495151" y="4859533"/>
            <a:ext cx="787356" cy="1226053"/>
          </a:xfrm>
          <a:prstGeom prst="rect">
            <a:avLst/>
          </a:prstGeom>
        </p:spPr>
      </p:pic>
      <p:pic>
        <p:nvPicPr>
          <p:cNvPr id="31" name="Picture 30" descr="A picture containing diagram&#10;&#10;Description automatically generated">
            <a:hlinkClick r:id="" action="ppaction://noaction">
              <a:snd r:embed="rId17" name="la lecon.wav"/>
            </a:hlinkClick>
            <a:extLst>
              <a:ext uri="{FF2B5EF4-FFF2-40B4-BE49-F238E27FC236}">
                <a16:creationId xmlns:a16="http://schemas.microsoft.com/office/drawing/2014/main" id="{8B2EABA3-5C50-744D-AEB8-957C032FF003}"/>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970331" y="4980834"/>
            <a:ext cx="1368371" cy="989258"/>
          </a:xfrm>
          <a:prstGeom prst="rect">
            <a:avLst/>
          </a:prstGeom>
        </p:spPr>
      </p:pic>
      <p:pic>
        <p:nvPicPr>
          <p:cNvPr id="33" name="Picture 32" descr="A picture containing toy, doll&#10;&#10;Description automatically generated">
            <a:hlinkClick r:id="" action="ppaction://noaction">
              <a:snd r:embed="rId19" name="legalite.wav"/>
            </a:hlinkClick>
            <a:extLst>
              <a:ext uri="{FF2B5EF4-FFF2-40B4-BE49-F238E27FC236}">
                <a16:creationId xmlns:a16="http://schemas.microsoft.com/office/drawing/2014/main" id="{D32E2D47-435D-4C1F-EF24-F00FBDD6E3E6}"/>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l="7878" t="29743" b="33687"/>
          <a:stretch/>
        </p:blipFill>
        <p:spPr>
          <a:xfrm>
            <a:off x="3008273" y="2605353"/>
            <a:ext cx="1368371" cy="917367"/>
          </a:xfrm>
          <a:prstGeom prst="rect">
            <a:avLst/>
          </a:prstGeom>
        </p:spPr>
      </p:pic>
      <p:pic>
        <p:nvPicPr>
          <p:cNvPr id="35" name="Picture 34" descr="Graphical user interface, application&#10;&#10;Description automatically generated">
            <a:hlinkClick r:id="" action="ppaction://noaction">
              <a:snd r:embed="rId21" name="le sentiment.wav"/>
            </a:hlinkClick>
            <a:extLst>
              <a:ext uri="{FF2B5EF4-FFF2-40B4-BE49-F238E27FC236}">
                <a16:creationId xmlns:a16="http://schemas.microsoft.com/office/drawing/2014/main" id="{DF9DBFB8-596D-75DB-BC92-A4F93FFB0A09}"/>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l="16344" t="23232" r="31931"/>
          <a:stretch/>
        </p:blipFill>
        <p:spPr>
          <a:xfrm>
            <a:off x="7344350" y="2317268"/>
            <a:ext cx="1115479" cy="1205452"/>
          </a:xfrm>
          <a:prstGeom prst="rect">
            <a:avLst/>
          </a:prstGeom>
        </p:spPr>
      </p:pic>
      <p:pic>
        <p:nvPicPr>
          <p:cNvPr id="39" name="Picture 38" descr="Shape&#10;&#10;Description automatically generated with low confidence">
            <a:hlinkClick r:id="" action="ppaction://noaction">
              <a:snd r:embed="rId23" name="la victoire.wav"/>
            </a:hlinkClick>
            <a:extLst>
              <a:ext uri="{FF2B5EF4-FFF2-40B4-BE49-F238E27FC236}">
                <a16:creationId xmlns:a16="http://schemas.microsoft.com/office/drawing/2014/main" id="{40877EFC-1193-FF04-EF09-43F60A33E3E9}"/>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7501406" y="1032429"/>
            <a:ext cx="702417" cy="1219937"/>
          </a:xfrm>
          <a:prstGeom prst="rect">
            <a:avLst/>
          </a:prstGeom>
        </p:spPr>
      </p:pic>
      <p:sp>
        <p:nvSpPr>
          <p:cNvPr id="42" name="Arrow: Right 41">
            <a:extLst>
              <a:ext uri="{FF2B5EF4-FFF2-40B4-BE49-F238E27FC236}">
                <a16:creationId xmlns:a16="http://schemas.microsoft.com/office/drawing/2014/main" id="{7C2E4869-3EC5-0545-2DFE-EF0037C89F0F}"/>
              </a:ext>
            </a:extLst>
          </p:cNvPr>
          <p:cNvSpPr/>
          <p:nvPr/>
        </p:nvSpPr>
        <p:spPr>
          <a:xfrm rot="1634509">
            <a:off x="4466841" y="2704529"/>
            <a:ext cx="782759" cy="221774"/>
          </a:xfrm>
          <a:prstGeom prst="rightArrow">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a:hlinkClick r:id="" action="ppaction://noaction">
              <a:snd r:embed="rId25" name="la honte.wav"/>
            </a:hlinkClick>
            <a:extLst>
              <a:ext uri="{FF2B5EF4-FFF2-40B4-BE49-F238E27FC236}">
                <a16:creationId xmlns:a16="http://schemas.microsoft.com/office/drawing/2014/main" id="{FECE7BCD-BC11-2C22-52D1-1B596AE16A0C}"/>
              </a:ext>
            </a:extLst>
          </p:cNvPr>
          <p:cNvPicPr>
            <a:picLocks noChangeAspect="1"/>
          </p:cNvPicPr>
          <p:nvPr/>
        </p:nvPicPr>
        <p:blipFill rotWithShape="1">
          <a:blip r:embed="rId26" cstate="print">
            <a:extLst>
              <a:ext uri="{28A0092B-C50C-407E-A947-70E740481C1C}">
                <a14:useLocalDpi xmlns:a14="http://schemas.microsoft.com/office/drawing/2010/main" val="0"/>
              </a:ext>
            </a:extLst>
          </a:blip>
          <a:srcRect l="2576" t="31293" r="2241" b="27117"/>
          <a:stretch/>
        </p:blipFill>
        <p:spPr>
          <a:xfrm rot="19290832">
            <a:off x="4450897" y="1415262"/>
            <a:ext cx="1299708" cy="438647"/>
          </a:xfrm>
          <a:prstGeom prst="rect">
            <a:avLst/>
          </a:prstGeom>
        </p:spPr>
      </p:pic>
      <p:pic>
        <p:nvPicPr>
          <p:cNvPr id="44" name="Picture 43">
            <a:hlinkClick r:id="" action="ppaction://noaction">
              <a:snd r:embed="rId27" name="la peau.wav"/>
            </a:hlinkClick>
            <a:extLst>
              <a:ext uri="{FF2B5EF4-FFF2-40B4-BE49-F238E27FC236}">
                <a16:creationId xmlns:a16="http://schemas.microsoft.com/office/drawing/2014/main" id="{329140AF-A64C-9ABA-1341-70BE3CF47B08}"/>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5838440" y="3676094"/>
            <a:ext cx="1288135" cy="1061705"/>
          </a:xfrm>
          <a:prstGeom prst="rect">
            <a:avLst/>
          </a:prstGeom>
        </p:spPr>
      </p:pic>
      <p:sp>
        <p:nvSpPr>
          <p:cNvPr id="45" name="Arrow: Right 44">
            <a:extLst>
              <a:ext uri="{FF2B5EF4-FFF2-40B4-BE49-F238E27FC236}">
                <a16:creationId xmlns:a16="http://schemas.microsoft.com/office/drawing/2014/main" id="{065F312B-F622-19DE-368C-CBE2DB84B441}"/>
              </a:ext>
            </a:extLst>
          </p:cNvPr>
          <p:cNvSpPr/>
          <p:nvPr/>
        </p:nvSpPr>
        <p:spPr>
          <a:xfrm rot="1634509">
            <a:off x="5895334" y="3694753"/>
            <a:ext cx="623402" cy="203339"/>
          </a:xfrm>
          <a:prstGeom prst="rightArrow">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TextBox 48">
            <a:extLst>
              <a:ext uri="{FF2B5EF4-FFF2-40B4-BE49-F238E27FC236}">
                <a16:creationId xmlns:a16="http://schemas.microsoft.com/office/drawing/2014/main" id="{32DFE48E-60DD-B82B-5B3B-E823B316BA74}"/>
              </a:ext>
            </a:extLst>
          </p:cNvPr>
          <p:cNvSpPr txBox="1"/>
          <p:nvPr/>
        </p:nvSpPr>
        <p:spPr>
          <a:xfrm>
            <a:off x="-112596" y="1006586"/>
            <a:ext cx="2992827" cy="1200329"/>
          </a:xfrm>
          <a:prstGeom prst="rect">
            <a:avLst/>
          </a:prstGeom>
          <a:noFill/>
        </p:spPr>
        <p:txBody>
          <a:bodyPr wrap="square">
            <a:spAutoFit/>
          </a:bodyPr>
          <a:lstStyle/>
          <a:p>
            <a:pPr algn="ctr"/>
            <a:r>
              <a:rPr lang="fr-FR" sz="2400" dirty="0">
                <a:solidFill>
                  <a:srgbClr val="0055A5"/>
                </a:solidFill>
              </a:rPr>
              <a:t>Est-ce que tu es plus rapide que ton partenaire ?</a:t>
            </a:r>
          </a:p>
        </p:txBody>
      </p:sp>
      <p:sp>
        <p:nvSpPr>
          <p:cNvPr id="4" name="TextBox 3">
            <a:extLst>
              <a:ext uri="{FF2B5EF4-FFF2-40B4-BE49-F238E27FC236}">
                <a16:creationId xmlns:a16="http://schemas.microsoft.com/office/drawing/2014/main" id="{CA51A239-0E12-3ED7-0ADF-B07AB9E223F6}"/>
              </a:ext>
            </a:extLst>
          </p:cNvPr>
          <p:cNvSpPr txBox="1"/>
          <p:nvPr/>
        </p:nvSpPr>
        <p:spPr>
          <a:xfrm>
            <a:off x="3294318" y="2004998"/>
            <a:ext cx="946828" cy="1107996"/>
          </a:xfrm>
          <a:prstGeom prst="rect">
            <a:avLst/>
          </a:prstGeom>
          <a:noFill/>
        </p:spPr>
        <p:txBody>
          <a:bodyPr wrap="square" rtlCol="0">
            <a:spAutoFit/>
          </a:bodyPr>
          <a:lstStyle/>
          <a:p>
            <a:pPr algn="ctr"/>
            <a:r>
              <a:rPr lang="en-GB" sz="6600" b="1" dirty="0">
                <a:solidFill>
                  <a:srgbClr val="0055A5"/>
                </a:solidFill>
              </a:rPr>
              <a:t>=</a:t>
            </a:r>
          </a:p>
        </p:txBody>
      </p:sp>
      <p:pic>
        <p:nvPicPr>
          <p:cNvPr id="41" name="Picture 40" descr="Logo, icon&#10;&#10;Description automatically generated">
            <a:hlinkClick r:id="" action="ppaction://noaction">
              <a:snd r:embed="rId29" name="souffrir.wav"/>
            </a:hlinkClick>
            <a:extLst>
              <a:ext uri="{FF2B5EF4-FFF2-40B4-BE49-F238E27FC236}">
                <a16:creationId xmlns:a16="http://schemas.microsoft.com/office/drawing/2014/main" id="{E03839C5-6851-1FA9-F7EE-1BFDA74D02E6}"/>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7228008" y="3552696"/>
            <a:ext cx="1323387" cy="1323387"/>
          </a:xfrm>
          <a:prstGeom prst="rect">
            <a:avLst/>
          </a:prstGeom>
        </p:spPr>
      </p:pic>
      <p:sp>
        <p:nvSpPr>
          <p:cNvPr id="37" name="Rectangle 36">
            <a:extLst>
              <a:ext uri="{FF2B5EF4-FFF2-40B4-BE49-F238E27FC236}">
                <a16:creationId xmlns:a16="http://schemas.microsoft.com/office/drawing/2014/main" id="{63306E0A-C590-387F-717D-1D2BB45895D1}"/>
              </a:ext>
            </a:extLst>
          </p:cNvPr>
          <p:cNvSpPr/>
          <p:nvPr/>
        </p:nvSpPr>
        <p:spPr>
          <a:xfrm>
            <a:off x="4376840" y="4812112"/>
            <a:ext cx="940544" cy="1279057"/>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p:txBody>
      </p:sp>
      <p:sp>
        <p:nvSpPr>
          <p:cNvPr id="43" name="Rectangle 42">
            <a:extLst>
              <a:ext uri="{FF2B5EF4-FFF2-40B4-BE49-F238E27FC236}">
                <a16:creationId xmlns:a16="http://schemas.microsoft.com/office/drawing/2014/main" id="{76D302EB-F611-55E9-9F3D-990AA612A059}"/>
              </a:ext>
            </a:extLst>
          </p:cNvPr>
          <p:cNvSpPr/>
          <p:nvPr/>
        </p:nvSpPr>
        <p:spPr>
          <a:xfrm>
            <a:off x="6252298" y="4812112"/>
            <a:ext cx="932870" cy="1279057"/>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p:txBody>
      </p:sp>
      <p:sp>
        <p:nvSpPr>
          <p:cNvPr id="46" name="Rectangle 45">
            <a:extLst>
              <a:ext uri="{FF2B5EF4-FFF2-40B4-BE49-F238E27FC236}">
                <a16:creationId xmlns:a16="http://schemas.microsoft.com/office/drawing/2014/main" id="{B56E5C60-B919-453F-FC46-7A9149632B44}"/>
              </a:ext>
            </a:extLst>
          </p:cNvPr>
          <p:cNvSpPr/>
          <p:nvPr/>
        </p:nvSpPr>
        <p:spPr>
          <a:xfrm>
            <a:off x="5318406" y="4812112"/>
            <a:ext cx="932870" cy="1279057"/>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p:txBody>
      </p:sp>
      <p:pic>
        <p:nvPicPr>
          <p:cNvPr id="12" name="Picture 11" descr="Icon&#10;&#10;Description automatically generated">
            <a:hlinkClick r:id="" action="ppaction://noaction">
              <a:snd r:embed="rId31" name="terrible french.wav"/>
            </a:hlinkClick>
            <a:extLst>
              <a:ext uri="{FF2B5EF4-FFF2-40B4-BE49-F238E27FC236}">
                <a16:creationId xmlns:a16="http://schemas.microsoft.com/office/drawing/2014/main" id="{CE6A1D04-DD91-FD64-4237-EE7C07F58D13}"/>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5400787" y="4922366"/>
            <a:ext cx="806248" cy="1070537"/>
          </a:xfrm>
          <a:prstGeom prst="rect">
            <a:avLst/>
          </a:prstGeom>
        </p:spPr>
      </p:pic>
      <p:pic>
        <p:nvPicPr>
          <p:cNvPr id="23" name="Picture 22" descr="Shape, arrow&#10;&#10;Description automatically generated">
            <a:hlinkClick r:id="" action="ppaction://noaction">
              <a:snd r:embed="rId33" name="diminuer.wav"/>
            </a:hlinkClick>
            <a:extLst>
              <a:ext uri="{FF2B5EF4-FFF2-40B4-BE49-F238E27FC236}">
                <a16:creationId xmlns:a16="http://schemas.microsoft.com/office/drawing/2014/main" id="{1614B373-1FB7-953D-F21E-36AE95FDE9B1}"/>
              </a:ext>
            </a:extLst>
          </p:cNvPr>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rot="20458294">
            <a:off x="6470281" y="4840548"/>
            <a:ext cx="593168" cy="1186335"/>
          </a:xfrm>
          <a:prstGeom prst="rect">
            <a:avLst/>
          </a:prstGeom>
        </p:spPr>
      </p:pic>
      <p:pic>
        <p:nvPicPr>
          <p:cNvPr id="15" name="Picture 14" descr="A picture containing text, sign&#10;&#10;Description automatically generated">
            <a:hlinkClick r:id="" action="ppaction://noaction">
              <a:snd r:embed="rId35" name="la dizaine.wav"/>
            </a:hlinkClick>
            <a:extLst>
              <a:ext uri="{FF2B5EF4-FFF2-40B4-BE49-F238E27FC236}">
                <a16:creationId xmlns:a16="http://schemas.microsoft.com/office/drawing/2014/main" id="{3C82E672-4C0A-B0A1-54B0-959E2A06C242}"/>
              </a:ext>
            </a:extLst>
          </p:cNvPr>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4459013" y="4972412"/>
            <a:ext cx="735372" cy="1000294"/>
          </a:xfrm>
          <a:prstGeom prst="rect">
            <a:avLst/>
          </a:prstGeom>
        </p:spPr>
      </p:pic>
    </p:spTree>
    <p:extLst>
      <p:ext uri="{BB962C8B-B14F-4D97-AF65-F5344CB8AC3E}">
        <p14:creationId xmlns:p14="http://schemas.microsoft.com/office/powerpoint/2010/main" val="19314120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0" name="Group 129">
            <a:extLst>
              <a:ext uri="{FF2B5EF4-FFF2-40B4-BE49-F238E27FC236}">
                <a16:creationId xmlns:a16="http://schemas.microsoft.com/office/drawing/2014/main" id="{5A36DF7D-20AD-11DE-6219-2F58164A34D9}"/>
              </a:ext>
            </a:extLst>
          </p:cNvPr>
          <p:cNvGrpSpPr/>
          <p:nvPr/>
        </p:nvGrpSpPr>
        <p:grpSpPr>
          <a:xfrm>
            <a:off x="315239" y="689784"/>
            <a:ext cx="5621137" cy="5101682"/>
            <a:chOff x="2971354" y="994584"/>
            <a:chExt cx="5621137" cy="5101682"/>
          </a:xfrm>
        </p:grpSpPr>
        <p:sp>
          <p:nvSpPr>
            <p:cNvPr id="131" name="Rectangle 130">
              <a:extLst>
                <a:ext uri="{FF2B5EF4-FFF2-40B4-BE49-F238E27FC236}">
                  <a16:creationId xmlns:a16="http://schemas.microsoft.com/office/drawing/2014/main" id="{CA4DE095-AD25-AC45-FCB8-DCBD2448FBD7}"/>
                </a:ext>
              </a:extLst>
            </p:cNvPr>
            <p:cNvSpPr/>
            <p:nvPr/>
          </p:nvSpPr>
          <p:spPr>
            <a:xfrm>
              <a:off x="2971354" y="994584"/>
              <a:ext cx="1405278" cy="1279057"/>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a:solidFill>
                  <a:srgbClr val="0055A5"/>
                </a:solidFill>
              </a:endParaRPr>
            </a:p>
            <a:p>
              <a:pPr algn="ctr"/>
              <a:endParaRPr lang="fr-FR" sz="1600" dirty="0">
                <a:solidFill>
                  <a:srgbClr val="0055A5"/>
                </a:solidFill>
              </a:endParaRPr>
            </a:p>
            <a:p>
              <a:pPr algn="ctr"/>
              <a:endParaRPr lang="fr-FR" sz="1600" dirty="0">
                <a:solidFill>
                  <a:srgbClr val="0055A5"/>
                </a:solidFill>
              </a:endParaRPr>
            </a:p>
            <a:p>
              <a:pPr algn="ctr"/>
              <a:endParaRPr lang="fr-FR" sz="1600" dirty="0">
                <a:solidFill>
                  <a:srgbClr val="0055A5"/>
                </a:solidFill>
              </a:endParaRPr>
            </a:p>
            <a:p>
              <a:pPr algn="ctr"/>
              <a:r>
                <a:rPr lang="fr-FR" sz="1600" dirty="0">
                  <a:solidFill>
                    <a:srgbClr val="0055A5"/>
                  </a:solidFill>
                </a:rPr>
                <a:t>la liberté</a:t>
              </a:r>
            </a:p>
          </p:txBody>
        </p:sp>
        <p:sp>
          <p:nvSpPr>
            <p:cNvPr id="132" name="Rectangle 131">
              <a:extLst>
                <a:ext uri="{FF2B5EF4-FFF2-40B4-BE49-F238E27FC236}">
                  <a16:creationId xmlns:a16="http://schemas.microsoft.com/office/drawing/2014/main" id="{20A87C6C-451E-1546-4C26-6B7246C04594}"/>
                </a:ext>
              </a:extLst>
            </p:cNvPr>
            <p:cNvSpPr/>
            <p:nvPr/>
          </p:nvSpPr>
          <p:spPr>
            <a:xfrm>
              <a:off x="4376657" y="994584"/>
              <a:ext cx="1405278" cy="1279057"/>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a:solidFill>
                  <a:srgbClr val="0055A5"/>
                </a:solidFill>
              </a:endParaRPr>
            </a:p>
            <a:p>
              <a:pPr algn="ctr"/>
              <a:endParaRPr lang="fr-FR" sz="1600" dirty="0">
                <a:solidFill>
                  <a:srgbClr val="0055A5"/>
                </a:solidFill>
              </a:endParaRPr>
            </a:p>
            <a:p>
              <a:pPr algn="ctr"/>
              <a:endParaRPr lang="fr-FR" sz="1600" dirty="0">
                <a:solidFill>
                  <a:srgbClr val="0055A5"/>
                </a:solidFill>
              </a:endParaRPr>
            </a:p>
            <a:p>
              <a:pPr algn="ctr"/>
              <a:endParaRPr lang="fr-FR" sz="1600" dirty="0">
                <a:solidFill>
                  <a:srgbClr val="0055A5"/>
                </a:solidFill>
              </a:endParaRPr>
            </a:p>
            <a:p>
              <a:pPr algn="ctr"/>
              <a:r>
                <a:rPr lang="fr-FR" sz="1600" dirty="0">
                  <a:solidFill>
                    <a:srgbClr val="0055A5"/>
                  </a:solidFill>
                </a:rPr>
                <a:t>pauvre</a:t>
              </a:r>
            </a:p>
          </p:txBody>
        </p:sp>
        <p:sp>
          <p:nvSpPr>
            <p:cNvPr id="133" name="Rectangle 132">
              <a:extLst>
                <a:ext uri="{FF2B5EF4-FFF2-40B4-BE49-F238E27FC236}">
                  <a16:creationId xmlns:a16="http://schemas.microsoft.com/office/drawing/2014/main" id="{41195E76-AEE8-4731-65C2-EF30B891F342}"/>
                </a:ext>
              </a:extLst>
            </p:cNvPr>
            <p:cNvSpPr/>
            <p:nvPr/>
          </p:nvSpPr>
          <p:spPr>
            <a:xfrm>
              <a:off x="5781935" y="994584"/>
              <a:ext cx="1405278" cy="1279057"/>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a:solidFill>
                  <a:srgbClr val="0055A5"/>
                </a:solidFill>
              </a:endParaRPr>
            </a:p>
            <a:p>
              <a:pPr algn="ctr"/>
              <a:endParaRPr lang="fr-FR" sz="1600" dirty="0">
                <a:solidFill>
                  <a:srgbClr val="0055A5"/>
                </a:solidFill>
              </a:endParaRPr>
            </a:p>
            <a:p>
              <a:pPr algn="ctr"/>
              <a:endParaRPr lang="fr-FR" sz="1600" dirty="0">
                <a:solidFill>
                  <a:srgbClr val="0055A5"/>
                </a:solidFill>
              </a:endParaRPr>
            </a:p>
            <a:p>
              <a:pPr algn="ctr"/>
              <a:endParaRPr lang="fr-FR" sz="1600" dirty="0">
                <a:solidFill>
                  <a:srgbClr val="0055A5"/>
                </a:solidFill>
              </a:endParaRPr>
            </a:p>
            <a:p>
              <a:pPr algn="ctr"/>
              <a:r>
                <a:rPr lang="fr-FR" sz="1600" dirty="0">
                  <a:solidFill>
                    <a:srgbClr val="0055A5"/>
                  </a:solidFill>
                </a:rPr>
                <a:t>l’accident</a:t>
              </a:r>
            </a:p>
          </p:txBody>
        </p:sp>
        <p:sp>
          <p:nvSpPr>
            <p:cNvPr id="134" name="Rectangle 133">
              <a:extLst>
                <a:ext uri="{FF2B5EF4-FFF2-40B4-BE49-F238E27FC236}">
                  <a16:creationId xmlns:a16="http://schemas.microsoft.com/office/drawing/2014/main" id="{B0F48D4F-C6EA-6D40-78C6-BD39EA04A9FA}"/>
                </a:ext>
              </a:extLst>
            </p:cNvPr>
            <p:cNvSpPr/>
            <p:nvPr/>
          </p:nvSpPr>
          <p:spPr>
            <a:xfrm>
              <a:off x="7187213" y="994584"/>
              <a:ext cx="1405278" cy="1279057"/>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a:solidFill>
                  <a:srgbClr val="0055A5"/>
                </a:solidFill>
              </a:endParaRPr>
            </a:p>
            <a:p>
              <a:pPr algn="ctr"/>
              <a:endParaRPr lang="fr-FR" sz="1600" dirty="0">
                <a:solidFill>
                  <a:srgbClr val="0055A5"/>
                </a:solidFill>
              </a:endParaRPr>
            </a:p>
            <a:p>
              <a:pPr algn="ctr"/>
              <a:endParaRPr lang="fr-FR" sz="1600" dirty="0">
                <a:solidFill>
                  <a:srgbClr val="0055A5"/>
                </a:solidFill>
              </a:endParaRPr>
            </a:p>
            <a:p>
              <a:pPr algn="ctr"/>
              <a:endParaRPr lang="fr-FR" sz="1600" dirty="0">
                <a:solidFill>
                  <a:srgbClr val="0055A5"/>
                </a:solidFill>
              </a:endParaRPr>
            </a:p>
            <a:p>
              <a:pPr algn="ctr"/>
              <a:r>
                <a:rPr lang="fr-FR" sz="1600" dirty="0">
                  <a:solidFill>
                    <a:srgbClr val="0055A5"/>
                  </a:solidFill>
                </a:rPr>
                <a:t>le début</a:t>
              </a:r>
            </a:p>
          </p:txBody>
        </p:sp>
        <p:sp>
          <p:nvSpPr>
            <p:cNvPr id="135" name="Rectangle 134">
              <a:extLst>
                <a:ext uri="{FF2B5EF4-FFF2-40B4-BE49-F238E27FC236}">
                  <a16:creationId xmlns:a16="http://schemas.microsoft.com/office/drawing/2014/main" id="{0789EB6D-9ECE-BE68-1FF0-E085143D3344}"/>
                </a:ext>
              </a:extLst>
            </p:cNvPr>
            <p:cNvSpPr/>
            <p:nvPr/>
          </p:nvSpPr>
          <p:spPr>
            <a:xfrm>
              <a:off x="2971354" y="2273641"/>
              <a:ext cx="1405278" cy="1279057"/>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a:solidFill>
                  <a:srgbClr val="0055A5"/>
                </a:solidFill>
              </a:endParaRPr>
            </a:p>
            <a:p>
              <a:pPr algn="ctr"/>
              <a:endParaRPr lang="fr-FR" sz="1600" dirty="0">
                <a:solidFill>
                  <a:srgbClr val="0055A5"/>
                </a:solidFill>
              </a:endParaRPr>
            </a:p>
            <a:p>
              <a:pPr algn="ctr"/>
              <a:endParaRPr lang="fr-FR" sz="1600" dirty="0">
                <a:solidFill>
                  <a:srgbClr val="0055A5"/>
                </a:solidFill>
              </a:endParaRPr>
            </a:p>
            <a:p>
              <a:pPr algn="ctr"/>
              <a:endParaRPr lang="fr-FR" sz="1600" dirty="0">
                <a:solidFill>
                  <a:srgbClr val="0055A5"/>
                </a:solidFill>
              </a:endParaRPr>
            </a:p>
            <a:p>
              <a:pPr algn="ctr"/>
              <a:r>
                <a:rPr lang="fr-FR" sz="1600" dirty="0">
                  <a:solidFill>
                    <a:srgbClr val="0055A5"/>
                  </a:solidFill>
                </a:rPr>
                <a:t>l’égalité</a:t>
              </a:r>
            </a:p>
          </p:txBody>
        </p:sp>
        <p:sp>
          <p:nvSpPr>
            <p:cNvPr id="136" name="Rectangle 135">
              <a:extLst>
                <a:ext uri="{FF2B5EF4-FFF2-40B4-BE49-F238E27FC236}">
                  <a16:creationId xmlns:a16="http://schemas.microsoft.com/office/drawing/2014/main" id="{2B1F48CB-85E8-1E64-1037-449BBD15C98D}"/>
                </a:ext>
              </a:extLst>
            </p:cNvPr>
            <p:cNvSpPr/>
            <p:nvPr/>
          </p:nvSpPr>
          <p:spPr>
            <a:xfrm>
              <a:off x="4376657" y="2273641"/>
              <a:ext cx="1405278" cy="1279057"/>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a:solidFill>
                  <a:srgbClr val="0055A5"/>
                </a:solidFill>
              </a:endParaRPr>
            </a:p>
            <a:p>
              <a:pPr algn="ctr"/>
              <a:endParaRPr lang="fr-FR" sz="1600" dirty="0">
                <a:solidFill>
                  <a:srgbClr val="0055A5"/>
                </a:solidFill>
              </a:endParaRPr>
            </a:p>
            <a:p>
              <a:pPr algn="ctr"/>
              <a:endParaRPr lang="fr-FR" sz="1600" dirty="0">
                <a:solidFill>
                  <a:srgbClr val="0055A5"/>
                </a:solidFill>
              </a:endParaRPr>
            </a:p>
            <a:p>
              <a:pPr algn="ctr"/>
              <a:endParaRPr lang="fr-FR" sz="1600" dirty="0">
                <a:solidFill>
                  <a:srgbClr val="0055A5"/>
                </a:solidFill>
              </a:endParaRPr>
            </a:p>
            <a:p>
              <a:pPr algn="ctr"/>
              <a:r>
                <a:rPr lang="fr-FR" sz="1600" dirty="0">
                  <a:solidFill>
                    <a:srgbClr val="0055A5"/>
                  </a:solidFill>
                </a:rPr>
                <a:t>central</a:t>
              </a:r>
            </a:p>
          </p:txBody>
        </p:sp>
        <p:sp>
          <p:nvSpPr>
            <p:cNvPr id="137" name="Rectangle 136">
              <a:extLst>
                <a:ext uri="{FF2B5EF4-FFF2-40B4-BE49-F238E27FC236}">
                  <a16:creationId xmlns:a16="http://schemas.microsoft.com/office/drawing/2014/main" id="{1385F832-18AB-94EE-0571-0C55BB577F04}"/>
                </a:ext>
              </a:extLst>
            </p:cNvPr>
            <p:cNvSpPr/>
            <p:nvPr/>
          </p:nvSpPr>
          <p:spPr>
            <a:xfrm>
              <a:off x="5781935" y="2273641"/>
              <a:ext cx="1405278" cy="1279057"/>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a:solidFill>
                  <a:srgbClr val="0055A5"/>
                </a:solidFill>
              </a:endParaRPr>
            </a:p>
            <a:p>
              <a:pPr algn="ctr"/>
              <a:endParaRPr lang="fr-FR" sz="1600" dirty="0">
                <a:solidFill>
                  <a:srgbClr val="0055A5"/>
                </a:solidFill>
              </a:endParaRPr>
            </a:p>
            <a:p>
              <a:pPr algn="ctr"/>
              <a:endParaRPr lang="fr-FR" sz="1600" dirty="0">
                <a:solidFill>
                  <a:srgbClr val="0055A5"/>
                </a:solidFill>
              </a:endParaRPr>
            </a:p>
            <a:p>
              <a:pPr algn="ctr"/>
              <a:endParaRPr lang="fr-FR" sz="1600" dirty="0">
                <a:solidFill>
                  <a:srgbClr val="0055A5"/>
                </a:solidFill>
              </a:endParaRPr>
            </a:p>
            <a:p>
              <a:pPr algn="ctr"/>
              <a:r>
                <a:rPr lang="fr-FR" sz="1600" dirty="0">
                  <a:solidFill>
                    <a:srgbClr val="0055A5"/>
                  </a:solidFill>
                </a:rPr>
                <a:t>l’armée</a:t>
              </a:r>
            </a:p>
          </p:txBody>
        </p:sp>
        <p:sp>
          <p:nvSpPr>
            <p:cNvPr id="138" name="Rectangle 137">
              <a:extLst>
                <a:ext uri="{FF2B5EF4-FFF2-40B4-BE49-F238E27FC236}">
                  <a16:creationId xmlns:a16="http://schemas.microsoft.com/office/drawing/2014/main" id="{86AC30B9-B678-15A3-9E0D-D0EEF6097931}"/>
                </a:ext>
              </a:extLst>
            </p:cNvPr>
            <p:cNvSpPr/>
            <p:nvPr/>
          </p:nvSpPr>
          <p:spPr>
            <a:xfrm>
              <a:off x="7187213" y="2273641"/>
              <a:ext cx="1405278" cy="1279057"/>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a:solidFill>
                  <a:srgbClr val="0055A5"/>
                </a:solidFill>
              </a:endParaRPr>
            </a:p>
            <a:p>
              <a:pPr algn="ctr"/>
              <a:endParaRPr lang="fr-FR" sz="1600" dirty="0">
                <a:solidFill>
                  <a:srgbClr val="0055A5"/>
                </a:solidFill>
              </a:endParaRPr>
            </a:p>
            <a:p>
              <a:pPr algn="ctr"/>
              <a:endParaRPr lang="fr-FR" sz="1600" dirty="0">
                <a:solidFill>
                  <a:srgbClr val="0055A5"/>
                </a:solidFill>
              </a:endParaRPr>
            </a:p>
            <a:p>
              <a:pPr algn="ctr"/>
              <a:endParaRPr lang="fr-FR" sz="1600" dirty="0">
                <a:solidFill>
                  <a:srgbClr val="0055A5"/>
                </a:solidFill>
              </a:endParaRPr>
            </a:p>
            <a:p>
              <a:pPr algn="ctr"/>
              <a:r>
                <a:rPr lang="fr-FR" sz="1600" dirty="0">
                  <a:solidFill>
                    <a:srgbClr val="0055A5"/>
                  </a:solidFill>
                </a:rPr>
                <a:t>le sentiment </a:t>
              </a:r>
            </a:p>
          </p:txBody>
        </p:sp>
        <p:sp>
          <p:nvSpPr>
            <p:cNvPr id="139" name="Rectangle 138">
              <a:extLst>
                <a:ext uri="{FF2B5EF4-FFF2-40B4-BE49-F238E27FC236}">
                  <a16:creationId xmlns:a16="http://schemas.microsoft.com/office/drawing/2014/main" id="{E6C81400-8B41-46D4-274F-18C8BA527EF6}"/>
                </a:ext>
              </a:extLst>
            </p:cNvPr>
            <p:cNvSpPr/>
            <p:nvPr/>
          </p:nvSpPr>
          <p:spPr>
            <a:xfrm>
              <a:off x="2971354" y="3552697"/>
              <a:ext cx="1405278" cy="1279057"/>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a:solidFill>
                  <a:srgbClr val="0055A5"/>
                </a:solidFill>
              </a:endParaRPr>
            </a:p>
            <a:p>
              <a:pPr algn="ctr"/>
              <a:endParaRPr lang="fr-FR" sz="1600" dirty="0">
                <a:solidFill>
                  <a:srgbClr val="0055A5"/>
                </a:solidFill>
              </a:endParaRPr>
            </a:p>
            <a:p>
              <a:pPr algn="ctr"/>
              <a:endParaRPr lang="fr-FR" sz="1600" dirty="0">
                <a:solidFill>
                  <a:srgbClr val="0055A5"/>
                </a:solidFill>
              </a:endParaRPr>
            </a:p>
            <a:p>
              <a:pPr algn="ctr"/>
              <a:endParaRPr lang="fr-FR" sz="1600" dirty="0">
                <a:solidFill>
                  <a:srgbClr val="0055A5"/>
                </a:solidFill>
              </a:endParaRPr>
            </a:p>
            <a:p>
              <a:pPr algn="ctr"/>
              <a:r>
                <a:rPr lang="fr-FR" sz="1600" dirty="0">
                  <a:solidFill>
                    <a:srgbClr val="0055A5"/>
                  </a:solidFill>
                </a:rPr>
                <a:t>africain</a:t>
              </a:r>
            </a:p>
          </p:txBody>
        </p:sp>
        <p:sp>
          <p:nvSpPr>
            <p:cNvPr id="140" name="Rectangle 139">
              <a:extLst>
                <a:ext uri="{FF2B5EF4-FFF2-40B4-BE49-F238E27FC236}">
                  <a16:creationId xmlns:a16="http://schemas.microsoft.com/office/drawing/2014/main" id="{F2E432C0-303E-11BE-F214-546DF0AB37EF}"/>
                </a:ext>
              </a:extLst>
            </p:cNvPr>
            <p:cNvSpPr/>
            <p:nvPr/>
          </p:nvSpPr>
          <p:spPr>
            <a:xfrm>
              <a:off x="4376657" y="3552697"/>
              <a:ext cx="1405278" cy="1279057"/>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a:solidFill>
                  <a:srgbClr val="0055A5"/>
                </a:solidFill>
              </a:endParaRPr>
            </a:p>
            <a:p>
              <a:pPr algn="ctr"/>
              <a:endParaRPr lang="fr-FR" sz="1600" dirty="0">
                <a:solidFill>
                  <a:srgbClr val="0055A5"/>
                </a:solidFill>
              </a:endParaRPr>
            </a:p>
            <a:p>
              <a:pPr algn="ctr"/>
              <a:endParaRPr lang="fr-FR" sz="1600" dirty="0">
                <a:solidFill>
                  <a:srgbClr val="0055A5"/>
                </a:solidFill>
              </a:endParaRPr>
            </a:p>
            <a:p>
              <a:pPr algn="ctr"/>
              <a:endParaRPr lang="fr-FR" sz="1600" dirty="0">
                <a:solidFill>
                  <a:srgbClr val="0055A5"/>
                </a:solidFill>
              </a:endParaRPr>
            </a:p>
            <a:p>
              <a:pPr algn="ctr"/>
              <a:r>
                <a:rPr lang="fr-FR" sz="1600" dirty="0">
                  <a:solidFill>
                    <a:srgbClr val="0055A5"/>
                  </a:solidFill>
                </a:rPr>
                <a:t>le silence</a:t>
              </a:r>
            </a:p>
          </p:txBody>
        </p:sp>
        <p:sp>
          <p:nvSpPr>
            <p:cNvPr id="141" name="Rectangle 140">
              <a:extLst>
                <a:ext uri="{FF2B5EF4-FFF2-40B4-BE49-F238E27FC236}">
                  <a16:creationId xmlns:a16="http://schemas.microsoft.com/office/drawing/2014/main" id="{E782B63C-FE7E-2EE5-6325-C1222A904E21}"/>
                </a:ext>
              </a:extLst>
            </p:cNvPr>
            <p:cNvSpPr/>
            <p:nvPr/>
          </p:nvSpPr>
          <p:spPr>
            <a:xfrm>
              <a:off x="5781935" y="3552697"/>
              <a:ext cx="1405278" cy="1279057"/>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a:solidFill>
                  <a:srgbClr val="0055A5"/>
                </a:solidFill>
              </a:endParaRPr>
            </a:p>
            <a:p>
              <a:pPr algn="ctr"/>
              <a:endParaRPr lang="fr-FR" sz="1600" dirty="0">
                <a:solidFill>
                  <a:srgbClr val="0055A5"/>
                </a:solidFill>
              </a:endParaRPr>
            </a:p>
            <a:p>
              <a:pPr algn="ctr"/>
              <a:endParaRPr lang="fr-FR" sz="1600" dirty="0">
                <a:solidFill>
                  <a:srgbClr val="0055A5"/>
                </a:solidFill>
              </a:endParaRPr>
            </a:p>
            <a:p>
              <a:pPr algn="ctr"/>
              <a:endParaRPr lang="fr-FR" sz="1600" dirty="0">
                <a:solidFill>
                  <a:srgbClr val="0055A5"/>
                </a:solidFill>
              </a:endParaRPr>
            </a:p>
            <a:p>
              <a:pPr algn="ctr"/>
              <a:r>
                <a:rPr lang="fr-FR" sz="1600" dirty="0">
                  <a:solidFill>
                    <a:srgbClr val="0055A5"/>
                  </a:solidFill>
                </a:rPr>
                <a:t>l’Algérie</a:t>
              </a:r>
            </a:p>
          </p:txBody>
        </p:sp>
        <p:sp>
          <p:nvSpPr>
            <p:cNvPr id="142" name="Rectangle 141">
              <a:extLst>
                <a:ext uri="{FF2B5EF4-FFF2-40B4-BE49-F238E27FC236}">
                  <a16:creationId xmlns:a16="http://schemas.microsoft.com/office/drawing/2014/main" id="{686455DD-7CCD-1F0E-5213-2CC5F50821A1}"/>
                </a:ext>
              </a:extLst>
            </p:cNvPr>
            <p:cNvSpPr/>
            <p:nvPr/>
          </p:nvSpPr>
          <p:spPr>
            <a:xfrm>
              <a:off x="7187213" y="3552697"/>
              <a:ext cx="1405278" cy="1279057"/>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a:solidFill>
                  <a:srgbClr val="0055A5"/>
                </a:solidFill>
              </a:endParaRPr>
            </a:p>
            <a:p>
              <a:pPr algn="ctr"/>
              <a:endParaRPr lang="fr-FR" sz="1600" dirty="0">
                <a:solidFill>
                  <a:srgbClr val="0055A5"/>
                </a:solidFill>
              </a:endParaRPr>
            </a:p>
            <a:p>
              <a:pPr algn="ctr"/>
              <a:endParaRPr lang="fr-FR" sz="1600" dirty="0">
                <a:solidFill>
                  <a:srgbClr val="0055A5"/>
                </a:solidFill>
              </a:endParaRPr>
            </a:p>
            <a:p>
              <a:pPr algn="ctr"/>
              <a:endParaRPr lang="fr-FR" sz="1600" dirty="0">
                <a:solidFill>
                  <a:srgbClr val="0055A5"/>
                </a:solidFill>
              </a:endParaRPr>
            </a:p>
            <a:p>
              <a:pPr algn="ctr"/>
              <a:r>
                <a:rPr lang="fr-FR" sz="1600" dirty="0">
                  <a:solidFill>
                    <a:srgbClr val="0055A5"/>
                  </a:solidFill>
                </a:rPr>
                <a:t>surprendre</a:t>
              </a:r>
            </a:p>
          </p:txBody>
        </p:sp>
        <p:sp>
          <p:nvSpPr>
            <p:cNvPr id="143" name="Rectangle 142">
              <a:extLst>
                <a:ext uri="{FF2B5EF4-FFF2-40B4-BE49-F238E27FC236}">
                  <a16:creationId xmlns:a16="http://schemas.microsoft.com/office/drawing/2014/main" id="{CAB725A7-C97F-EF85-9A5A-79BF2C93F585}"/>
                </a:ext>
              </a:extLst>
            </p:cNvPr>
            <p:cNvSpPr/>
            <p:nvPr/>
          </p:nvSpPr>
          <p:spPr>
            <a:xfrm>
              <a:off x="2971354" y="4817209"/>
              <a:ext cx="1405278" cy="1279057"/>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a:solidFill>
                  <a:srgbClr val="0055A5"/>
                </a:solidFill>
              </a:endParaRPr>
            </a:p>
            <a:p>
              <a:pPr algn="ctr"/>
              <a:endParaRPr lang="fr-FR" sz="1600" dirty="0">
                <a:solidFill>
                  <a:srgbClr val="0055A5"/>
                </a:solidFill>
              </a:endParaRPr>
            </a:p>
            <a:p>
              <a:pPr algn="ctr"/>
              <a:endParaRPr lang="fr-FR" sz="1600" dirty="0">
                <a:solidFill>
                  <a:srgbClr val="0055A5"/>
                </a:solidFill>
              </a:endParaRPr>
            </a:p>
            <a:p>
              <a:pPr algn="ctr"/>
              <a:endParaRPr lang="fr-FR" sz="1600" dirty="0">
                <a:solidFill>
                  <a:srgbClr val="0055A5"/>
                </a:solidFill>
              </a:endParaRPr>
            </a:p>
            <a:p>
              <a:pPr algn="ctr"/>
              <a:endParaRPr lang="fr-FR" sz="1600" dirty="0">
                <a:solidFill>
                  <a:srgbClr val="0055A5"/>
                </a:solidFill>
              </a:endParaRPr>
            </a:p>
            <a:p>
              <a:pPr algn="ctr"/>
              <a:r>
                <a:rPr lang="fr-FR" sz="1600" dirty="0">
                  <a:solidFill>
                    <a:srgbClr val="0055A5"/>
                  </a:solidFill>
                </a:rPr>
                <a:t>la leçon</a:t>
              </a:r>
            </a:p>
            <a:p>
              <a:pPr algn="ctr"/>
              <a:endParaRPr lang="fr-FR" sz="1600" dirty="0">
                <a:solidFill>
                  <a:srgbClr val="0055A5"/>
                </a:solidFill>
              </a:endParaRPr>
            </a:p>
          </p:txBody>
        </p:sp>
        <p:sp>
          <p:nvSpPr>
            <p:cNvPr id="144" name="Rectangle 143">
              <a:extLst>
                <a:ext uri="{FF2B5EF4-FFF2-40B4-BE49-F238E27FC236}">
                  <a16:creationId xmlns:a16="http://schemas.microsoft.com/office/drawing/2014/main" id="{23BDAD1B-13D2-3BFA-EBE1-5FA121E262CC}"/>
                </a:ext>
              </a:extLst>
            </p:cNvPr>
            <p:cNvSpPr/>
            <p:nvPr/>
          </p:nvSpPr>
          <p:spPr>
            <a:xfrm>
              <a:off x="4376657" y="4817209"/>
              <a:ext cx="1405278" cy="1279057"/>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a:solidFill>
                  <a:srgbClr val="0055A5"/>
                </a:solidFill>
              </a:endParaRPr>
            </a:p>
            <a:p>
              <a:pPr algn="ctr"/>
              <a:endParaRPr lang="fr-FR" sz="1600" dirty="0">
                <a:solidFill>
                  <a:srgbClr val="0055A5"/>
                </a:solidFill>
              </a:endParaRPr>
            </a:p>
            <a:p>
              <a:pPr algn="ctr"/>
              <a:endParaRPr lang="fr-FR" sz="1600" dirty="0">
                <a:solidFill>
                  <a:srgbClr val="0055A5"/>
                </a:solidFill>
              </a:endParaRPr>
            </a:p>
            <a:p>
              <a:pPr algn="ctr"/>
              <a:endParaRPr lang="fr-FR" sz="1600" dirty="0">
                <a:solidFill>
                  <a:srgbClr val="0055A5"/>
                </a:solidFill>
              </a:endParaRPr>
            </a:p>
            <a:p>
              <a:pPr algn="ctr"/>
              <a:endParaRPr lang="fr-FR" sz="1600" dirty="0">
                <a:solidFill>
                  <a:srgbClr val="0055A5"/>
                </a:solidFill>
              </a:endParaRPr>
            </a:p>
            <a:p>
              <a:pPr algn="ctr"/>
              <a:r>
                <a:rPr lang="fr-FR" sz="1600" dirty="0">
                  <a:solidFill>
                    <a:srgbClr val="0055A5"/>
                  </a:solidFill>
                </a:rPr>
                <a:t>la peau</a:t>
              </a:r>
            </a:p>
            <a:p>
              <a:pPr algn="ctr"/>
              <a:endParaRPr lang="fr-FR" sz="1600" dirty="0">
                <a:solidFill>
                  <a:srgbClr val="0055A5"/>
                </a:solidFill>
              </a:endParaRPr>
            </a:p>
          </p:txBody>
        </p:sp>
        <p:sp>
          <p:nvSpPr>
            <p:cNvPr id="145" name="Rectangle 144">
              <a:extLst>
                <a:ext uri="{FF2B5EF4-FFF2-40B4-BE49-F238E27FC236}">
                  <a16:creationId xmlns:a16="http://schemas.microsoft.com/office/drawing/2014/main" id="{21E21555-8ED8-111A-C2C3-576E03F21E41}"/>
                </a:ext>
              </a:extLst>
            </p:cNvPr>
            <p:cNvSpPr/>
            <p:nvPr/>
          </p:nvSpPr>
          <p:spPr>
            <a:xfrm>
              <a:off x="5781935" y="4817209"/>
              <a:ext cx="1405278" cy="1279057"/>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a:solidFill>
                  <a:srgbClr val="0055A5"/>
                </a:solidFill>
              </a:endParaRPr>
            </a:p>
            <a:p>
              <a:pPr algn="ctr"/>
              <a:endParaRPr lang="fr-FR" sz="1600" dirty="0">
                <a:solidFill>
                  <a:srgbClr val="0055A5"/>
                </a:solidFill>
              </a:endParaRPr>
            </a:p>
            <a:p>
              <a:pPr algn="ctr"/>
              <a:endParaRPr lang="fr-FR" sz="1600" dirty="0">
                <a:solidFill>
                  <a:srgbClr val="0055A5"/>
                </a:solidFill>
              </a:endParaRPr>
            </a:p>
            <a:p>
              <a:pPr algn="ctr"/>
              <a:endParaRPr lang="fr-FR" sz="1600" dirty="0">
                <a:solidFill>
                  <a:srgbClr val="0055A5"/>
                </a:solidFill>
              </a:endParaRPr>
            </a:p>
            <a:p>
              <a:pPr algn="ctr"/>
              <a:endParaRPr lang="fr-FR" sz="1600" dirty="0">
                <a:solidFill>
                  <a:srgbClr val="0055A5"/>
                </a:solidFill>
              </a:endParaRPr>
            </a:p>
            <a:p>
              <a:pPr algn="ctr"/>
              <a:r>
                <a:rPr lang="fr-FR" sz="1600" dirty="0">
                  <a:solidFill>
                    <a:srgbClr val="0055A5"/>
                  </a:solidFill>
                </a:rPr>
                <a:t>l'identité</a:t>
              </a:r>
            </a:p>
            <a:p>
              <a:pPr algn="ctr"/>
              <a:endParaRPr lang="fr-FR" sz="1600" dirty="0">
                <a:solidFill>
                  <a:srgbClr val="0055A5"/>
                </a:solidFill>
              </a:endParaRPr>
            </a:p>
          </p:txBody>
        </p:sp>
        <p:sp>
          <p:nvSpPr>
            <p:cNvPr id="146" name="Rectangle 145">
              <a:extLst>
                <a:ext uri="{FF2B5EF4-FFF2-40B4-BE49-F238E27FC236}">
                  <a16:creationId xmlns:a16="http://schemas.microsoft.com/office/drawing/2014/main" id="{F46764F1-30EC-C736-4CE8-795C84C5BF51}"/>
                </a:ext>
              </a:extLst>
            </p:cNvPr>
            <p:cNvSpPr/>
            <p:nvPr/>
          </p:nvSpPr>
          <p:spPr>
            <a:xfrm>
              <a:off x="7187213" y="4817209"/>
              <a:ext cx="1405278" cy="1279057"/>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a:solidFill>
                  <a:srgbClr val="0055A5"/>
                </a:solidFill>
              </a:endParaRPr>
            </a:p>
            <a:p>
              <a:pPr algn="ctr"/>
              <a:endParaRPr lang="fr-FR" sz="1600" dirty="0">
                <a:solidFill>
                  <a:srgbClr val="0055A5"/>
                </a:solidFill>
              </a:endParaRPr>
            </a:p>
            <a:p>
              <a:pPr algn="ctr"/>
              <a:endParaRPr lang="fr-FR" sz="1600" dirty="0">
                <a:solidFill>
                  <a:srgbClr val="0055A5"/>
                </a:solidFill>
              </a:endParaRPr>
            </a:p>
            <a:p>
              <a:pPr algn="ctr"/>
              <a:endParaRPr lang="fr-FR" sz="1600" dirty="0">
                <a:solidFill>
                  <a:srgbClr val="0055A5"/>
                </a:solidFill>
              </a:endParaRPr>
            </a:p>
            <a:p>
              <a:pPr algn="ctr"/>
              <a:endParaRPr lang="fr-FR" sz="1600" dirty="0">
                <a:solidFill>
                  <a:srgbClr val="0055A5"/>
                </a:solidFill>
              </a:endParaRPr>
            </a:p>
            <a:p>
              <a:pPr algn="ctr"/>
              <a:r>
                <a:rPr lang="fr-FR" sz="1600" dirty="0">
                  <a:solidFill>
                    <a:srgbClr val="0055A5"/>
                  </a:solidFill>
                </a:rPr>
                <a:t>riche</a:t>
              </a:r>
            </a:p>
            <a:p>
              <a:pPr algn="ctr"/>
              <a:endParaRPr lang="fr-FR" sz="1600" dirty="0">
                <a:solidFill>
                  <a:srgbClr val="0055A5"/>
                </a:solidFill>
              </a:endParaRPr>
            </a:p>
          </p:txBody>
        </p:sp>
      </p:grpSp>
      <p:pic>
        <p:nvPicPr>
          <p:cNvPr id="148" name="Picture 147">
            <a:extLst>
              <a:ext uri="{FF2B5EF4-FFF2-40B4-BE49-F238E27FC236}">
                <a16:creationId xmlns:a16="http://schemas.microsoft.com/office/drawing/2014/main" id="{1C25745B-FFED-2732-B47D-E05AA5C5A1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6006" y="4673337"/>
            <a:ext cx="1222068" cy="715478"/>
          </a:xfrm>
          <a:prstGeom prst="rect">
            <a:avLst/>
          </a:prstGeom>
        </p:spPr>
      </p:pic>
      <p:pic>
        <p:nvPicPr>
          <p:cNvPr id="154" name="Picture 153" descr="A picture containing icon&#10;&#10;Description automatically generated">
            <a:extLst>
              <a:ext uri="{FF2B5EF4-FFF2-40B4-BE49-F238E27FC236}">
                <a16:creationId xmlns:a16="http://schemas.microsoft.com/office/drawing/2014/main" id="{CAF86785-DD78-82B6-977D-FF32A87581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99768" y="2187598"/>
            <a:ext cx="861808" cy="801885"/>
          </a:xfrm>
          <a:prstGeom prst="rect">
            <a:avLst/>
          </a:prstGeom>
        </p:spPr>
      </p:pic>
      <p:pic>
        <p:nvPicPr>
          <p:cNvPr id="155" name="Picture 154">
            <a:extLst>
              <a:ext uri="{FF2B5EF4-FFF2-40B4-BE49-F238E27FC236}">
                <a16:creationId xmlns:a16="http://schemas.microsoft.com/office/drawing/2014/main" id="{42806F0E-4301-E6B2-253D-2D9A31F15B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349307">
            <a:off x="4951103" y="4608537"/>
            <a:ext cx="538715" cy="838874"/>
          </a:xfrm>
          <a:prstGeom prst="rect">
            <a:avLst/>
          </a:prstGeom>
        </p:spPr>
      </p:pic>
      <p:pic>
        <p:nvPicPr>
          <p:cNvPr id="156" name="Picture 155" descr="A picture containing diagram&#10;&#10;Description automatically generated">
            <a:extLst>
              <a:ext uri="{FF2B5EF4-FFF2-40B4-BE49-F238E27FC236}">
                <a16:creationId xmlns:a16="http://schemas.microsoft.com/office/drawing/2014/main" id="{FBCD40F5-A172-9AFF-5245-9DCB7ACE9CF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6817" y="4652933"/>
            <a:ext cx="1119502" cy="809339"/>
          </a:xfrm>
          <a:prstGeom prst="rect">
            <a:avLst/>
          </a:prstGeom>
        </p:spPr>
      </p:pic>
      <p:pic>
        <p:nvPicPr>
          <p:cNvPr id="157" name="Picture 156" descr="A picture containing toy, doll&#10;&#10;Description automatically generated">
            <a:extLst>
              <a:ext uri="{FF2B5EF4-FFF2-40B4-BE49-F238E27FC236}">
                <a16:creationId xmlns:a16="http://schemas.microsoft.com/office/drawing/2014/main" id="{BA39887F-779C-2693-76B3-0D3A37567CE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878" t="29743" b="29576"/>
          <a:stretch/>
        </p:blipFill>
        <p:spPr>
          <a:xfrm>
            <a:off x="382497" y="2286312"/>
            <a:ext cx="1283771" cy="714191"/>
          </a:xfrm>
          <a:prstGeom prst="rect">
            <a:avLst/>
          </a:prstGeom>
        </p:spPr>
      </p:pic>
      <p:pic>
        <p:nvPicPr>
          <p:cNvPr id="158" name="Picture 157" descr="Graphical user interface, application&#10;&#10;Description automatically generated">
            <a:extLst>
              <a:ext uri="{FF2B5EF4-FFF2-40B4-BE49-F238E27FC236}">
                <a16:creationId xmlns:a16="http://schemas.microsoft.com/office/drawing/2014/main" id="{96DDB1F6-D5D3-DEB3-83BD-753052A7266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6344" t="23232" r="31931"/>
          <a:stretch/>
        </p:blipFill>
        <p:spPr>
          <a:xfrm>
            <a:off x="4796440" y="2016428"/>
            <a:ext cx="895410" cy="967633"/>
          </a:xfrm>
          <a:prstGeom prst="rect">
            <a:avLst/>
          </a:prstGeom>
        </p:spPr>
      </p:pic>
      <p:sp>
        <p:nvSpPr>
          <p:cNvPr id="161" name="Arrow: Right 160">
            <a:extLst>
              <a:ext uri="{FF2B5EF4-FFF2-40B4-BE49-F238E27FC236}">
                <a16:creationId xmlns:a16="http://schemas.microsoft.com/office/drawing/2014/main" id="{D7706140-EDA3-5CEE-7793-95D1AC5A518B}"/>
              </a:ext>
            </a:extLst>
          </p:cNvPr>
          <p:cNvSpPr/>
          <p:nvPr/>
        </p:nvSpPr>
        <p:spPr>
          <a:xfrm rot="1634509">
            <a:off x="1937509" y="2370771"/>
            <a:ext cx="628331" cy="178021"/>
          </a:xfrm>
          <a:prstGeom prst="rightArrow">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pic>
        <p:nvPicPr>
          <p:cNvPr id="220" name="Picture 219">
            <a:extLst>
              <a:ext uri="{FF2B5EF4-FFF2-40B4-BE49-F238E27FC236}">
                <a16:creationId xmlns:a16="http://schemas.microsoft.com/office/drawing/2014/main" id="{59E53B5D-A0F2-F90C-20C5-1AEFFDF3D5E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72116" y="3376613"/>
            <a:ext cx="919074" cy="921234"/>
          </a:xfrm>
          <a:prstGeom prst="rect">
            <a:avLst/>
          </a:prstGeom>
        </p:spPr>
      </p:pic>
      <p:pic>
        <p:nvPicPr>
          <p:cNvPr id="227" name="Picture 226">
            <a:extLst>
              <a:ext uri="{FF2B5EF4-FFF2-40B4-BE49-F238E27FC236}">
                <a16:creationId xmlns:a16="http://schemas.microsoft.com/office/drawing/2014/main" id="{07B76B4C-FCCB-6376-8D56-CE0D253A385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96299" y="785389"/>
            <a:ext cx="643404" cy="865981"/>
          </a:xfrm>
          <a:prstGeom prst="rect">
            <a:avLst/>
          </a:prstGeom>
        </p:spPr>
      </p:pic>
      <p:pic>
        <p:nvPicPr>
          <p:cNvPr id="228" name="Picture 227">
            <a:extLst>
              <a:ext uri="{FF2B5EF4-FFF2-40B4-BE49-F238E27FC236}">
                <a16:creationId xmlns:a16="http://schemas.microsoft.com/office/drawing/2014/main" id="{8F7098B0-EA66-071F-796D-34CA18C78BC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371346" y="779825"/>
            <a:ext cx="919844" cy="896848"/>
          </a:xfrm>
          <a:prstGeom prst="rect">
            <a:avLst/>
          </a:prstGeom>
        </p:spPr>
      </p:pic>
      <p:pic>
        <p:nvPicPr>
          <p:cNvPr id="229" name="Picture 228">
            <a:extLst>
              <a:ext uri="{FF2B5EF4-FFF2-40B4-BE49-F238E27FC236}">
                <a16:creationId xmlns:a16="http://schemas.microsoft.com/office/drawing/2014/main" id="{83B95480-70E7-7D1D-0543-FB9F40B4E64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035150" y="3293707"/>
            <a:ext cx="776012" cy="931797"/>
          </a:xfrm>
          <a:prstGeom prst="rect">
            <a:avLst/>
          </a:prstGeom>
        </p:spPr>
      </p:pic>
      <p:pic>
        <p:nvPicPr>
          <p:cNvPr id="230" name="Picture 229">
            <a:extLst>
              <a:ext uri="{FF2B5EF4-FFF2-40B4-BE49-F238E27FC236}">
                <a16:creationId xmlns:a16="http://schemas.microsoft.com/office/drawing/2014/main" id="{9333557A-82EB-505B-878F-3F6F5855275C}"/>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20382" r="15029"/>
          <a:stretch/>
        </p:blipFill>
        <p:spPr>
          <a:xfrm>
            <a:off x="3185804" y="2012968"/>
            <a:ext cx="1277890" cy="989259"/>
          </a:xfrm>
          <a:prstGeom prst="rect">
            <a:avLst/>
          </a:prstGeom>
        </p:spPr>
      </p:pic>
      <p:pic>
        <p:nvPicPr>
          <p:cNvPr id="231" name="Picture 230">
            <a:extLst>
              <a:ext uri="{FF2B5EF4-FFF2-40B4-BE49-F238E27FC236}">
                <a16:creationId xmlns:a16="http://schemas.microsoft.com/office/drawing/2014/main" id="{4E6DED3E-B636-7953-5645-2F37BE06D035}"/>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b="19443"/>
          <a:stretch/>
        </p:blipFill>
        <p:spPr>
          <a:xfrm>
            <a:off x="4627925" y="664787"/>
            <a:ext cx="1211623" cy="1011886"/>
          </a:xfrm>
          <a:prstGeom prst="rect">
            <a:avLst/>
          </a:prstGeom>
        </p:spPr>
      </p:pic>
      <p:pic>
        <p:nvPicPr>
          <p:cNvPr id="232" name="Picture 231">
            <a:extLst>
              <a:ext uri="{FF2B5EF4-FFF2-40B4-BE49-F238E27FC236}">
                <a16:creationId xmlns:a16="http://schemas.microsoft.com/office/drawing/2014/main" id="{E75F7D6C-0798-96F3-1BAF-4C294BBB4A2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119323" y="772125"/>
            <a:ext cx="562679" cy="853418"/>
          </a:xfrm>
          <a:prstGeom prst="rect">
            <a:avLst/>
          </a:prstGeom>
        </p:spPr>
      </p:pic>
      <p:pic>
        <p:nvPicPr>
          <p:cNvPr id="234" name="Picture 233" descr="A picture containing text, toy&#10;&#10;Description automatically generated">
            <a:extLst>
              <a:ext uri="{FF2B5EF4-FFF2-40B4-BE49-F238E27FC236}">
                <a16:creationId xmlns:a16="http://schemas.microsoft.com/office/drawing/2014/main" id="{4287DEF6-7367-F612-C721-6BFC9A86FF4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44548" y="3318073"/>
            <a:ext cx="895155" cy="946941"/>
          </a:xfrm>
          <a:prstGeom prst="rect">
            <a:avLst/>
          </a:prstGeom>
        </p:spPr>
      </p:pic>
      <p:pic>
        <p:nvPicPr>
          <p:cNvPr id="236" name="Picture 235">
            <a:extLst>
              <a:ext uri="{FF2B5EF4-FFF2-40B4-BE49-F238E27FC236}">
                <a16:creationId xmlns:a16="http://schemas.microsoft.com/office/drawing/2014/main" id="{09337731-D168-FBFB-5489-CF4079CAB110}"/>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900145" y="4652933"/>
            <a:ext cx="1061431" cy="874851"/>
          </a:xfrm>
          <a:prstGeom prst="rect">
            <a:avLst/>
          </a:prstGeom>
        </p:spPr>
      </p:pic>
      <p:sp>
        <p:nvSpPr>
          <p:cNvPr id="237" name="Arrow: Right 236">
            <a:extLst>
              <a:ext uri="{FF2B5EF4-FFF2-40B4-BE49-F238E27FC236}">
                <a16:creationId xmlns:a16="http://schemas.microsoft.com/office/drawing/2014/main" id="{788E7C10-EFA2-A300-24FC-442F6FD9ECA7}"/>
              </a:ext>
            </a:extLst>
          </p:cNvPr>
          <p:cNvSpPr/>
          <p:nvPr/>
        </p:nvSpPr>
        <p:spPr>
          <a:xfrm rot="1634509">
            <a:off x="1874827" y="4681041"/>
            <a:ext cx="513687" cy="167553"/>
          </a:xfrm>
          <a:prstGeom prst="rightArrow">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Box 36">
            <a:extLst>
              <a:ext uri="{FF2B5EF4-FFF2-40B4-BE49-F238E27FC236}">
                <a16:creationId xmlns:a16="http://schemas.microsoft.com/office/drawing/2014/main" id="{1F5EA2B2-4FDA-EDC1-F3D8-311720DE5681}"/>
              </a:ext>
            </a:extLst>
          </p:cNvPr>
          <p:cNvSpPr txBox="1"/>
          <p:nvPr/>
        </p:nvSpPr>
        <p:spPr>
          <a:xfrm>
            <a:off x="550968" y="1744104"/>
            <a:ext cx="946828" cy="923330"/>
          </a:xfrm>
          <a:prstGeom prst="rect">
            <a:avLst/>
          </a:prstGeom>
          <a:noFill/>
        </p:spPr>
        <p:txBody>
          <a:bodyPr wrap="square" rtlCol="0">
            <a:spAutoFit/>
          </a:bodyPr>
          <a:lstStyle/>
          <a:p>
            <a:pPr algn="ctr"/>
            <a:r>
              <a:rPr lang="en-GB" sz="5400" b="1" dirty="0">
                <a:solidFill>
                  <a:srgbClr val="0055A5"/>
                </a:solidFill>
              </a:rPr>
              <a:t>=</a:t>
            </a:r>
          </a:p>
        </p:txBody>
      </p:sp>
      <p:pic>
        <p:nvPicPr>
          <p:cNvPr id="38" name="Picture 37" descr="A picture containing vector graphics&#10;&#10;Description automatically generated">
            <a:extLst>
              <a:ext uri="{FF2B5EF4-FFF2-40B4-BE49-F238E27FC236}">
                <a16:creationId xmlns:a16="http://schemas.microsoft.com/office/drawing/2014/main" id="{05122633-63E9-CD74-BD9A-24A717C132B6}"/>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16943" r="17916"/>
          <a:stretch/>
        </p:blipFill>
        <p:spPr>
          <a:xfrm>
            <a:off x="4804956" y="3330955"/>
            <a:ext cx="948474" cy="966892"/>
          </a:xfrm>
          <a:prstGeom prst="rect">
            <a:avLst/>
          </a:prstGeom>
        </p:spPr>
      </p:pic>
      <p:sp>
        <p:nvSpPr>
          <p:cNvPr id="42" name="Rectangle 41">
            <a:extLst>
              <a:ext uri="{FF2B5EF4-FFF2-40B4-BE49-F238E27FC236}">
                <a16:creationId xmlns:a16="http://schemas.microsoft.com/office/drawing/2014/main" id="{56B6AF3E-9447-BF8D-D429-9185AD29D0B7}"/>
              </a:ext>
            </a:extLst>
          </p:cNvPr>
          <p:cNvSpPr/>
          <p:nvPr/>
        </p:nvSpPr>
        <p:spPr>
          <a:xfrm>
            <a:off x="6144614" y="651939"/>
            <a:ext cx="1405278" cy="1279057"/>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p:txBody>
      </p:sp>
      <p:sp>
        <p:nvSpPr>
          <p:cNvPr id="43" name="Rectangle 42">
            <a:extLst>
              <a:ext uri="{FF2B5EF4-FFF2-40B4-BE49-F238E27FC236}">
                <a16:creationId xmlns:a16="http://schemas.microsoft.com/office/drawing/2014/main" id="{250B5887-9FF5-283E-1C7F-1F09604F6DC2}"/>
              </a:ext>
            </a:extLst>
          </p:cNvPr>
          <p:cNvSpPr/>
          <p:nvPr/>
        </p:nvSpPr>
        <p:spPr>
          <a:xfrm>
            <a:off x="7549917" y="651939"/>
            <a:ext cx="1405278" cy="1279057"/>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p:txBody>
      </p:sp>
      <p:sp>
        <p:nvSpPr>
          <p:cNvPr id="44" name="Rectangle 43">
            <a:extLst>
              <a:ext uri="{FF2B5EF4-FFF2-40B4-BE49-F238E27FC236}">
                <a16:creationId xmlns:a16="http://schemas.microsoft.com/office/drawing/2014/main" id="{203AF652-048A-A87B-9AAB-F7D880B96972}"/>
              </a:ext>
            </a:extLst>
          </p:cNvPr>
          <p:cNvSpPr/>
          <p:nvPr/>
        </p:nvSpPr>
        <p:spPr>
          <a:xfrm>
            <a:off x="8955195" y="651939"/>
            <a:ext cx="1405278" cy="1279057"/>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p:txBody>
      </p:sp>
      <p:sp>
        <p:nvSpPr>
          <p:cNvPr id="45" name="Rectangle 44">
            <a:extLst>
              <a:ext uri="{FF2B5EF4-FFF2-40B4-BE49-F238E27FC236}">
                <a16:creationId xmlns:a16="http://schemas.microsoft.com/office/drawing/2014/main" id="{BAF40999-2893-00DF-FB04-599891DD7473}"/>
              </a:ext>
            </a:extLst>
          </p:cNvPr>
          <p:cNvSpPr/>
          <p:nvPr/>
        </p:nvSpPr>
        <p:spPr>
          <a:xfrm>
            <a:off x="10360473" y="651939"/>
            <a:ext cx="1403233" cy="1279057"/>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p:txBody>
      </p:sp>
      <p:sp>
        <p:nvSpPr>
          <p:cNvPr id="46" name="Rectangle 45">
            <a:extLst>
              <a:ext uri="{FF2B5EF4-FFF2-40B4-BE49-F238E27FC236}">
                <a16:creationId xmlns:a16="http://schemas.microsoft.com/office/drawing/2014/main" id="{DDE8676E-2520-280A-0DEA-6D7C0E900803}"/>
              </a:ext>
            </a:extLst>
          </p:cNvPr>
          <p:cNvSpPr/>
          <p:nvPr/>
        </p:nvSpPr>
        <p:spPr>
          <a:xfrm>
            <a:off x="6144614" y="1930996"/>
            <a:ext cx="1405278" cy="1279057"/>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p:txBody>
      </p:sp>
      <p:sp>
        <p:nvSpPr>
          <p:cNvPr id="47" name="Rectangle 46">
            <a:extLst>
              <a:ext uri="{FF2B5EF4-FFF2-40B4-BE49-F238E27FC236}">
                <a16:creationId xmlns:a16="http://schemas.microsoft.com/office/drawing/2014/main" id="{57BF1A81-6890-73D6-86FD-351F30E1E588}"/>
              </a:ext>
            </a:extLst>
          </p:cNvPr>
          <p:cNvSpPr/>
          <p:nvPr/>
        </p:nvSpPr>
        <p:spPr>
          <a:xfrm>
            <a:off x="7549917" y="1930996"/>
            <a:ext cx="1405278" cy="1279057"/>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p:txBody>
      </p:sp>
      <p:sp>
        <p:nvSpPr>
          <p:cNvPr id="48" name="Rectangle 47">
            <a:extLst>
              <a:ext uri="{FF2B5EF4-FFF2-40B4-BE49-F238E27FC236}">
                <a16:creationId xmlns:a16="http://schemas.microsoft.com/office/drawing/2014/main" id="{AB9D0AC4-4828-E970-8BEF-40F7F3A6E31D}"/>
              </a:ext>
            </a:extLst>
          </p:cNvPr>
          <p:cNvSpPr/>
          <p:nvPr/>
        </p:nvSpPr>
        <p:spPr>
          <a:xfrm>
            <a:off x="8955195" y="1930996"/>
            <a:ext cx="1405278" cy="1279057"/>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p:txBody>
      </p:sp>
      <p:sp>
        <p:nvSpPr>
          <p:cNvPr id="49" name="Rectangle 48">
            <a:extLst>
              <a:ext uri="{FF2B5EF4-FFF2-40B4-BE49-F238E27FC236}">
                <a16:creationId xmlns:a16="http://schemas.microsoft.com/office/drawing/2014/main" id="{4043F676-210C-9F68-8BDC-39A6A0FB86B3}"/>
              </a:ext>
            </a:extLst>
          </p:cNvPr>
          <p:cNvSpPr/>
          <p:nvPr/>
        </p:nvSpPr>
        <p:spPr>
          <a:xfrm>
            <a:off x="10360473" y="1930996"/>
            <a:ext cx="1403233" cy="1279057"/>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p:txBody>
      </p:sp>
      <p:sp>
        <p:nvSpPr>
          <p:cNvPr id="50" name="Rectangle 49">
            <a:extLst>
              <a:ext uri="{FF2B5EF4-FFF2-40B4-BE49-F238E27FC236}">
                <a16:creationId xmlns:a16="http://schemas.microsoft.com/office/drawing/2014/main" id="{1ACFACD8-382C-8480-A83E-D24523779C19}"/>
              </a:ext>
            </a:extLst>
          </p:cNvPr>
          <p:cNvSpPr/>
          <p:nvPr/>
        </p:nvSpPr>
        <p:spPr>
          <a:xfrm>
            <a:off x="6144614" y="3210052"/>
            <a:ext cx="1405278" cy="1279057"/>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p:txBody>
      </p:sp>
      <p:sp>
        <p:nvSpPr>
          <p:cNvPr id="51" name="Rectangle 50">
            <a:extLst>
              <a:ext uri="{FF2B5EF4-FFF2-40B4-BE49-F238E27FC236}">
                <a16:creationId xmlns:a16="http://schemas.microsoft.com/office/drawing/2014/main" id="{34FBAC27-CE04-6975-75F0-84A70CBE2F93}"/>
              </a:ext>
            </a:extLst>
          </p:cNvPr>
          <p:cNvSpPr/>
          <p:nvPr/>
        </p:nvSpPr>
        <p:spPr>
          <a:xfrm>
            <a:off x="7549917" y="3210052"/>
            <a:ext cx="1405278" cy="1279057"/>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p:txBody>
      </p:sp>
      <p:sp>
        <p:nvSpPr>
          <p:cNvPr id="52" name="Rectangle 51">
            <a:extLst>
              <a:ext uri="{FF2B5EF4-FFF2-40B4-BE49-F238E27FC236}">
                <a16:creationId xmlns:a16="http://schemas.microsoft.com/office/drawing/2014/main" id="{89F401BB-8569-966D-F1B8-071CC0AAD108}"/>
              </a:ext>
            </a:extLst>
          </p:cNvPr>
          <p:cNvSpPr/>
          <p:nvPr/>
        </p:nvSpPr>
        <p:spPr>
          <a:xfrm>
            <a:off x="8955195" y="3210052"/>
            <a:ext cx="1405278" cy="1279057"/>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p:txBody>
      </p:sp>
      <p:sp>
        <p:nvSpPr>
          <p:cNvPr id="53" name="Rectangle 52">
            <a:extLst>
              <a:ext uri="{FF2B5EF4-FFF2-40B4-BE49-F238E27FC236}">
                <a16:creationId xmlns:a16="http://schemas.microsoft.com/office/drawing/2014/main" id="{1229F4C5-5F20-F65D-9BBA-97D81240C5C4}"/>
              </a:ext>
            </a:extLst>
          </p:cNvPr>
          <p:cNvSpPr/>
          <p:nvPr/>
        </p:nvSpPr>
        <p:spPr>
          <a:xfrm>
            <a:off x="10360473" y="3210052"/>
            <a:ext cx="1403233" cy="1279057"/>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p:txBody>
      </p:sp>
      <p:sp>
        <p:nvSpPr>
          <p:cNvPr id="54" name="Rectangle 53">
            <a:extLst>
              <a:ext uri="{FF2B5EF4-FFF2-40B4-BE49-F238E27FC236}">
                <a16:creationId xmlns:a16="http://schemas.microsoft.com/office/drawing/2014/main" id="{54E0E123-D255-859D-7178-85638A6676DD}"/>
              </a:ext>
            </a:extLst>
          </p:cNvPr>
          <p:cNvSpPr/>
          <p:nvPr/>
        </p:nvSpPr>
        <p:spPr>
          <a:xfrm>
            <a:off x="6144614" y="4469467"/>
            <a:ext cx="1405278" cy="1279057"/>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p:txBody>
      </p:sp>
      <p:sp>
        <p:nvSpPr>
          <p:cNvPr id="55" name="Rectangle 54">
            <a:extLst>
              <a:ext uri="{FF2B5EF4-FFF2-40B4-BE49-F238E27FC236}">
                <a16:creationId xmlns:a16="http://schemas.microsoft.com/office/drawing/2014/main" id="{3C1193F6-DE0D-03E2-8A1A-3D093B65D953}"/>
              </a:ext>
            </a:extLst>
          </p:cNvPr>
          <p:cNvSpPr/>
          <p:nvPr/>
        </p:nvSpPr>
        <p:spPr>
          <a:xfrm>
            <a:off x="10359451" y="4469467"/>
            <a:ext cx="1404255" cy="1279057"/>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p:txBody>
      </p:sp>
      <p:pic>
        <p:nvPicPr>
          <p:cNvPr id="56" name="Picture 55">
            <a:extLst>
              <a:ext uri="{FF2B5EF4-FFF2-40B4-BE49-F238E27FC236}">
                <a16:creationId xmlns:a16="http://schemas.microsoft.com/office/drawing/2014/main" id="{5505242E-A497-FB7F-ABF7-12F16A796E86}"/>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623988" y="3347957"/>
            <a:ext cx="1241771" cy="978062"/>
          </a:xfrm>
          <a:prstGeom prst="rect">
            <a:avLst/>
          </a:prstGeom>
        </p:spPr>
      </p:pic>
      <p:pic>
        <p:nvPicPr>
          <p:cNvPr id="57" name="Picture 56">
            <a:extLst>
              <a:ext uri="{FF2B5EF4-FFF2-40B4-BE49-F238E27FC236}">
                <a16:creationId xmlns:a16="http://schemas.microsoft.com/office/drawing/2014/main" id="{5E63537B-400B-CA44-1B9C-7BEB3B7900E4}"/>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030032" y="2195030"/>
            <a:ext cx="1269803" cy="891324"/>
          </a:xfrm>
          <a:prstGeom prst="rect">
            <a:avLst/>
          </a:prstGeom>
        </p:spPr>
      </p:pic>
      <p:pic>
        <p:nvPicPr>
          <p:cNvPr id="58" name="Picture 57">
            <a:extLst>
              <a:ext uri="{FF2B5EF4-FFF2-40B4-BE49-F238E27FC236}">
                <a16:creationId xmlns:a16="http://schemas.microsoft.com/office/drawing/2014/main" id="{AA74DAD5-6DA7-85BB-5294-D7E89149287F}"/>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9023483" y="877486"/>
            <a:ext cx="1180482" cy="865072"/>
          </a:xfrm>
          <a:prstGeom prst="rect">
            <a:avLst/>
          </a:prstGeom>
        </p:spPr>
      </p:pic>
      <p:pic>
        <p:nvPicPr>
          <p:cNvPr id="59" name="Picture 58" descr="A group of people in clothing&#10;&#10;Description automatically generated with low confidence">
            <a:extLst>
              <a:ext uri="{FF2B5EF4-FFF2-40B4-BE49-F238E27FC236}">
                <a16:creationId xmlns:a16="http://schemas.microsoft.com/office/drawing/2014/main" id="{854FC7B4-ADE4-6031-DE04-8F01CAB081F5}"/>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l="12935" r="62442"/>
          <a:stretch/>
        </p:blipFill>
        <p:spPr>
          <a:xfrm>
            <a:off x="6276137" y="3146124"/>
            <a:ext cx="1098108" cy="1484221"/>
          </a:xfrm>
          <a:prstGeom prst="rect">
            <a:avLst/>
          </a:prstGeom>
        </p:spPr>
      </p:pic>
      <p:pic>
        <p:nvPicPr>
          <p:cNvPr id="60" name="Picture 59" descr="Logo&#10;&#10;Description automatically generated">
            <a:extLst>
              <a:ext uri="{FF2B5EF4-FFF2-40B4-BE49-F238E27FC236}">
                <a16:creationId xmlns:a16="http://schemas.microsoft.com/office/drawing/2014/main" id="{97286CBE-62CC-9BAE-A6F2-A5B3CD83CA74}"/>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427417" y="757477"/>
            <a:ext cx="1070808" cy="1116151"/>
          </a:xfrm>
          <a:prstGeom prst="rect">
            <a:avLst/>
          </a:prstGeom>
        </p:spPr>
      </p:pic>
      <p:pic>
        <p:nvPicPr>
          <p:cNvPr id="61" name="Picture 60" descr="A picture containing icon&#10;&#10;Description automatically generated">
            <a:extLst>
              <a:ext uri="{FF2B5EF4-FFF2-40B4-BE49-F238E27FC236}">
                <a16:creationId xmlns:a16="http://schemas.microsoft.com/office/drawing/2014/main" id="{E7011146-2E4A-5932-8575-C1DF6FD4D4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20939" y="2145793"/>
            <a:ext cx="1073618" cy="998968"/>
          </a:xfrm>
          <a:prstGeom prst="rect">
            <a:avLst/>
          </a:prstGeom>
        </p:spPr>
      </p:pic>
      <p:pic>
        <p:nvPicPr>
          <p:cNvPr id="62" name="Picture 61">
            <a:extLst>
              <a:ext uri="{FF2B5EF4-FFF2-40B4-BE49-F238E27FC236}">
                <a16:creationId xmlns:a16="http://schemas.microsoft.com/office/drawing/2014/main" id="{7D0188CB-7822-AF30-25E0-AF35C952A467}"/>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rot="21349307">
            <a:off x="10668411" y="4516888"/>
            <a:ext cx="787356" cy="1226053"/>
          </a:xfrm>
          <a:prstGeom prst="rect">
            <a:avLst/>
          </a:prstGeom>
        </p:spPr>
      </p:pic>
      <p:pic>
        <p:nvPicPr>
          <p:cNvPr id="63" name="Picture 62" descr="A picture containing diagram&#10;&#10;Description automatically generated">
            <a:extLst>
              <a:ext uri="{FF2B5EF4-FFF2-40B4-BE49-F238E27FC236}">
                <a16:creationId xmlns:a16="http://schemas.microsoft.com/office/drawing/2014/main" id="{27FAF5A5-27AF-A307-E639-9E8BB9EFBAFD}"/>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6143591" y="4638189"/>
            <a:ext cx="1368371" cy="989258"/>
          </a:xfrm>
          <a:prstGeom prst="rect">
            <a:avLst/>
          </a:prstGeom>
        </p:spPr>
      </p:pic>
      <p:pic>
        <p:nvPicPr>
          <p:cNvPr id="128" name="Picture 127" descr="A picture containing toy, doll&#10;&#10;Description automatically generated">
            <a:extLst>
              <a:ext uri="{FF2B5EF4-FFF2-40B4-BE49-F238E27FC236}">
                <a16:creationId xmlns:a16="http://schemas.microsoft.com/office/drawing/2014/main" id="{7A62A5C4-4CD3-23C4-F74D-2C78DE2407EC}"/>
              </a:ext>
            </a:extLst>
          </p:cNvPr>
          <p:cNvPicPr>
            <a:picLocks noChangeAspect="1"/>
          </p:cNvPicPr>
          <p:nvPr/>
        </p:nvPicPr>
        <p:blipFill rotWithShape="1">
          <a:blip r:embed="rId26" cstate="print">
            <a:extLst>
              <a:ext uri="{28A0092B-C50C-407E-A947-70E740481C1C}">
                <a14:useLocalDpi xmlns:a14="http://schemas.microsoft.com/office/drawing/2010/main" val="0"/>
              </a:ext>
            </a:extLst>
          </a:blip>
          <a:srcRect l="7878" t="29743" b="33687"/>
          <a:stretch/>
        </p:blipFill>
        <p:spPr>
          <a:xfrm>
            <a:off x="6181533" y="2262708"/>
            <a:ext cx="1368371" cy="917367"/>
          </a:xfrm>
          <a:prstGeom prst="rect">
            <a:avLst/>
          </a:prstGeom>
        </p:spPr>
      </p:pic>
      <p:pic>
        <p:nvPicPr>
          <p:cNvPr id="129" name="Picture 128" descr="Graphical user interface, application&#10;&#10;Description automatically generated">
            <a:extLst>
              <a:ext uri="{FF2B5EF4-FFF2-40B4-BE49-F238E27FC236}">
                <a16:creationId xmlns:a16="http://schemas.microsoft.com/office/drawing/2014/main" id="{BF7FFF6D-60E6-736D-3E8A-4C87FF153E37}"/>
              </a:ext>
            </a:extLst>
          </p:cNvPr>
          <p:cNvPicPr>
            <a:picLocks noChangeAspect="1"/>
          </p:cNvPicPr>
          <p:nvPr/>
        </p:nvPicPr>
        <p:blipFill rotWithShape="1">
          <a:blip r:embed="rId27" cstate="print">
            <a:extLst>
              <a:ext uri="{28A0092B-C50C-407E-A947-70E740481C1C}">
                <a14:useLocalDpi xmlns:a14="http://schemas.microsoft.com/office/drawing/2010/main" val="0"/>
              </a:ext>
            </a:extLst>
          </a:blip>
          <a:srcRect l="16344" t="23232" r="31931"/>
          <a:stretch/>
        </p:blipFill>
        <p:spPr>
          <a:xfrm>
            <a:off x="10517610" y="1974623"/>
            <a:ext cx="1115479" cy="1205452"/>
          </a:xfrm>
          <a:prstGeom prst="rect">
            <a:avLst/>
          </a:prstGeom>
        </p:spPr>
      </p:pic>
      <p:pic>
        <p:nvPicPr>
          <p:cNvPr id="147" name="Picture 146" descr="Shape&#10;&#10;Description automatically generated with low confidence">
            <a:extLst>
              <a:ext uri="{FF2B5EF4-FFF2-40B4-BE49-F238E27FC236}">
                <a16:creationId xmlns:a16="http://schemas.microsoft.com/office/drawing/2014/main" id="{63C05966-0C58-31C9-2AC1-D945D441A8A6}"/>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0674666" y="689784"/>
            <a:ext cx="702417" cy="1219937"/>
          </a:xfrm>
          <a:prstGeom prst="rect">
            <a:avLst/>
          </a:prstGeom>
        </p:spPr>
      </p:pic>
      <p:sp>
        <p:nvSpPr>
          <p:cNvPr id="149" name="Arrow: Right 148">
            <a:extLst>
              <a:ext uri="{FF2B5EF4-FFF2-40B4-BE49-F238E27FC236}">
                <a16:creationId xmlns:a16="http://schemas.microsoft.com/office/drawing/2014/main" id="{109BA1F0-647E-636A-61C9-C41D90CEF62C}"/>
              </a:ext>
            </a:extLst>
          </p:cNvPr>
          <p:cNvSpPr/>
          <p:nvPr/>
        </p:nvSpPr>
        <p:spPr>
          <a:xfrm rot="1634509">
            <a:off x="7640101" y="2361884"/>
            <a:ext cx="782759" cy="221774"/>
          </a:xfrm>
          <a:prstGeom prst="rightArrow">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0" name="Picture 149">
            <a:extLst>
              <a:ext uri="{FF2B5EF4-FFF2-40B4-BE49-F238E27FC236}">
                <a16:creationId xmlns:a16="http://schemas.microsoft.com/office/drawing/2014/main" id="{84C0F175-D30F-4D8D-51E4-5E351C056F1E}"/>
              </a:ext>
            </a:extLst>
          </p:cNvPr>
          <p:cNvPicPr>
            <a:picLocks noChangeAspect="1"/>
          </p:cNvPicPr>
          <p:nvPr/>
        </p:nvPicPr>
        <p:blipFill rotWithShape="1">
          <a:blip r:embed="rId29" cstate="print">
            <a:extLst>
              <a:ext uri="{28A0092B-C50C-407E-A947-70E740481C1C}">
                <a14:useLocalDpi xmlns:a14="http://schemas.microsoft.com/office/drawing/2010/main" val="0"/>
              </a:ext>
            </a:extLst>
          </a:blip>
          <a:srcRect l="2576" t="31293" r="2241" b="27117"/>
          <a:stretch/>
        </p:blipFill>
        <p:spPr>
          <a:xfrm rot="19290832">
            <a:off x="7624157" y="1072617"/>
            <a:ext cx="1299708" cy="438647"/>
          </a:xfrm>
          <a:prstGeom prst="rect">
            <a:avLst/>
          </a:prstGeom>
        </p:spPr>
      </p:pic>
      <p:pic>
        <p:nvPicPr>
          <p:cNvPr id="151" name="Picture 150">
            <a:extLst>
              <a:ext uri="{FF2B5EF4-FFF2-40B4-BE49-F238E27FC236}">
                <a16:creationId xmlns:a16="http://schemas.microsoft.com/office/drawing/2014/main" id="{660F176D-4716-2111-BEC0-426D4C962115}"/>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9011700" y="3333449"/>
            <a:ext cx="1288135" cy="1061705"/>
          </a:xfrm>
          <a:prstGeom prst="rect">
            <a:avLst/>
          </a:prstGeom>
        </p:spPr>
      </p:pic>
      <p:sp>
        <p:nvSpPr>
          <p:cNvPr id="152" name="Arrow: Right 151">
            <a:extLst>
              <a:ext uri="{FF2B5EF4-FFF2-40B4-BE49-F238E27FC236}">
                <a16:creationId xmlns:a16="http://schemas.microsoft.com/office/drawing/2014/main" id="{F66D0990-F127-7822-B686-C345B35C3134}"/>
              </a:ext>
            </a:extLst>
          </p:cNvPr>
          <p:cNvSpPr/>
          <p:nvPr/>
        </p:nvSpPr>
        <p:spPr>
          <a:xfrm rot="1634509">
            <a:off x="9068594" y="3352108"/>
            <a:ext cx="623402" cy="203339"/>
          </a:xfrm>
          <a:prstGeom prst="rightArrow">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 name="TextBox 152">
            <a:extLst>
              <a:ext uri="{FF2B5EF4-FFF2-40B4-BE49-F238E27FC236}">
                <a16:creationId xmlns:a16="http://schemas.microsoft.com/office/drawing/2014/main" id="{78BF36E4-F5A4-3F44-EE86-58487D2775C3}"/>
              </a:ext>
            </a:extLst>
          </p:cNvPr>
          <p:cNvSpPr txBox="1"/>
          <p:nvPr/>
        </p:nvSpPr>
        <p:spPr>
          <a:xfrm>
            <a:off x="6467578" y="1662353"/>
            <a:ext cx="946828" cy="1107996"/>
          </a:xfrm>
          <a:prstGeom prst="rect">
            <a:avLst/>
          </a:prstGeom>
          <a:noFill/>
        </p:spPr>
        <p:txBody>
          <a:bodyPr wrap="square" rtlCol="0">
            <a:spAutoFit/>
          </a:bodyPr>
          <a:lstStyle/>
          <a:p>
            <a:pPr algn="ctr"/>
            <a:r>
              <a:rPr lang="en-GB" sz="6600" b="1" dirty="0">
                <a:solidFill>
                  <a:srgbClr val="0055A5"/>
                </a:solidFill>
              </a:rPr>
              <a:t>=</a:t>
            </a:r>
          </a:p>
        </p:txBody>
      </p:sp>
      <p:pic>
        <p:nvPicPr>
          <p:cNvPr id="159" name="Picture 158" descr="Logo, icon&#10;&#10;Description automatically generated">
            <a:extLst>
              <a:ext uri="{FF2B5EF4-FFF2-40B4-BE49-F238E27FC236}">
                <a16:creationId xmlns:a16="http://schemas.microsoft.com/office/drawing/2014/main" id="{D4169371-B4DB-EDAE-5F67-37ABB786E497}"/>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10401268" y="3210051"/>
            <a:ext cx="1323387" cy="1323387"/>
          </a:xfrm>
          <a:prstGeom prst="rect">
            <a:avLst/>
          </a:prstGeom>
        </p:spPr>
      </p:pic>
      <p:sp>
        <p:nvSpPr>
          <p:cNvPr id="160" name="Rectangle 159">
            <a:extLst>
              <a:ext uri="{FF2B5EF4-FFF2-40B4-BE49-F238E27FC236}">
                <a16:creationId xmlns:a16="http://schemas.microsoft.com/office/drawing/2014/main" id="{6604EF3B-D7E7-FC23-D34F-71E687688909}"/>
              </a:ext>
            </a:extLst>
          </p:cNvPr>
          <p:cNvSpPr/>
          <p:nvPr/>
        </p:nvSpPr>
        <p:spPr>
          <a:xfrm>
            <a:off x="7550100" y="4469467"/>
            <a:ext cx="940544" cy="1279057"/>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p:txBody>
      </p:sp>
      <p:sp>
        <p:nvSpPr>
          <p:cNvPr id="162" name="Rectangle 161">
            <a:extLst>
              <a:ext uri="{FF2B5EF4-FFF2-40B4-BE49-F238E27FC236}">
                <a16:creationId xmlns:a16="http://schemas.microsoft.com/office/drawing/2014/main" id="{408EC9C3-196E-99E3-C61A-89EA3167AE57}"/>
              </a:ext>
            </a:extLst>
          </p:cNvPr>
          <p:cNvSpPr/>
          <p:nvPr/>
        </p:nvSpPr>
        <p:spPr>
          <a:xfrm>
            <a:off x="9425558" y="4469467"/>
            <a:ext cx="932870" cy="1279057"/>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p:txBody>
      </p:sp>
      <p:sp>
        <p:nvSpPr>
          <p:cNvPr id="163" name="Rectangle 162">
            <a:extLst>
              <a:ext uri="{FF2B5EF4-FFF2-40B4-BE49-F238E27FC236}">
                <a16:creationId xmlns:a16="http://schemas.microsoft.com/office/drawing/2014/main" id="{852AC31A-2A28-87E1-6A55-6A18B3EB691F}"/>
              </a:ext>
            </a:extLst>
          </p:cNvPr>
          <p:cNvSpPr/>
          <p:nvPr/>
        </p:nvSpPr>
        <p:spPr>
          <a:xfrm>
            <a:off x="8491666" y="4469467"/>
            <a:ext cx="932870" cy="1279057"/>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p:txBody>
      </p:sp>
      <p:pic>
        <p:nvPicPr>
          <p:cNvPr id="164" name="Picture 163" descr="Icon&#10;&#10;Description automatically generated">
            <a:extLst>
              <a:ext uri="{FF2B5EF4-FFF2-40B4-BE49-F238E27FC236}">
                <a16:creationId xmlns:a16="http://schemas.microsoft.com/office/drawing/2014/main" id="{3ECB4D5A-EDEB-5E3C-F871-3EDC289B9E76}"/>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8574047" y="4579721"/>
            <a:ext cx="806248" cy="1070537"/>
          </a:xfrm>
          <a:prstGeom prst="rect">
            <a:avLst/>
          </a:prstGeom>
        </p:spPr>
      </p:pic>
      <p:pic>
        <p:nvPicPr>
          <p:cNvPr id="165" name="Picture 164" descr="Shape, arrow&#10;&#10;Description automatically generated">
            <a:extLst>
              <a:ext uri="{FF2B5EF4-FFF2-40B4-BE49-F238E27FC236}">
                <a16:creationId xmlns:a16="http://schemas.microsoft.com/office/drawing/2014/main" id="{F685BBC9-314D-A544-CBB7-1D2EA652EF23}"/>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rot="20458294">
            <a:off x="9643541" y="4497903"/>
            <a:ext cx="593168" cy="1186335"/>
          </a:xfrm>
          <a:prstGeom prst="rect">
            <a:avLst/>
          </a:prstGeom>
        </p:spPr>
      </p:pic>
      <p:pic>
        <p:nvPicPr>
          <p:cNvPr id="166" name="Picture 165" descr="A picture containing text, sign&#10;&#10;Description automatically generated">
            <a:extLst>
              <a:ext uri="{FF2B5EF4-FFF2-40B4-BE49-F238E27FC236}">
                <a16:creationId xmlns:a16="http://schemas.microsoft.com/office/drawing/2014/main" id="{F5125AB1-279E-16B9-42C1-11FBB0CB9D46}"/>
              </a:ext>
            </a:extLst>
          </p:cNvPr>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7632273" y="4629767"/>
            <a:ext cx="735372" cy="1000294"/>
          </a:xfrm>
          <a:prstGeom prst="rect">
            <a:avLst/>
          </a:prstGeom>
        </p:spPr>
      </p:pic>
    </p:spTree>
    <p:extLst>
      <p:ext uri="{BB962C8B-B14F-4D97-AF65-F5344CB8AC3E}">
        <p14:creationId xmlns:p14="http://schemas.microsoft.com/office/powerpoint/2010/main" val="3930598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Rectangle 103">
            <a:extLst>
              <a:ext uri="{FF2B5EF4-FFF2-40B4-BE49-F238E27FC236}">
                <a16:creationId xmlns:a16="http://schemas.microsoft.com/office/drawing/2014/main" id="{1BBF6ABD-D787-1742-FC1B-79D1B835C1FD}"/>
              </a:ext>
            </a:extLst>
          </p:cNvPr>
          <p:cNvSpPr/>
          <p:nvPr/>
        </p:nvSpPr>
        <p:spPr>
          <a:xfrm>
            <a:off x="146553" y="4937759"/>
            <a:ext cx="1972703" cy="6669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2"/>
                </a:solidFill>
              </a:rPr>
              <a:t>joueur/</a:t>
            </a:r>
          </a:p>
          <a:p>
            <a:pPr algn="ctr"/>
            <a:r>
              <a:rPr lang="fr-FR" dirty="0">
                <a:solidFill>
                  <a:schemeClr val="tx2"/>
                </a:solidFill>
              </a:rPr>
              <a:t>joueuse 1</a:t>
            </a:r>
          </a:p>
        </p:txBody>
      </p:sp>
      <p:sp>
        <p:nvSpPr>
          <p:cNvPr id="105" name="Rectangle 104">
            <a:extLst>
              <a:ext uri="{FF2B5EF4-FFF2-40B4-BE49-F238E27FC236}">
                <a16:creationId xmlns:a16="http://schemas.microsoft.com/office/drawing/2014/main" id="{9B3EEB69-1D34-C7CD-71B8-384DA8E3884F}"/>
              </a:ext>
            </a:extLst>
          </p:cNvPr>
          <p:cNvSpPr/>
          <p:nvPr/>
        </p:nvSpPr>
        <p:spPr>
          <a:xfrm>
            <a:off x="2115202" y="4937759"/>
            <a:ext cx="1956003" cy="6669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2"/>
                </a:solidFill>
              </a:rPr>
              <a:t>joueur/</a:t>
            </a:r>
          </a:p>
          <a:p>
            <a:pPr algn="ctr"/>
            <a:r>
              <a:rPr lang="fr-FR" dirty="0">
                <a:solidFill>
                  <a:schemeClr val="tx2"/>
                </a:solidFill>
              </a:rPr>
              <a:t>joueuse 2</a:t>
            </a:r>
          </a:p>
        </p:txBody>
      </p:sp>
      <p:sp>
        <p:nvSpPr>
          <p:cNvPr id="106" name="Rectangle 105">
            <a:extLst>
              <a:ext uri="{FF2B5EF4-FFF2-40B4-BE49-F238E27FC236}">
                <a16:creationId xmlns:a16="http://schemas.microsoft.com/office/drawing/2014/main" id="{EE83F3DD-EF2C-1A55-A8CF-DE09B50290F0}"/>
              </a:ext>
            </a:extLst>
          </p:cNvPr>
          <p:cNvSpPr/>
          <p:nvPr/>
        </p:nvSpPr>
        <p:spPr>
          <a:xfrm>
            <a:off x="146553" y="919778"/>
            <a:ext cx="3924652" cy="45411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2"/>
                </a:solidFill>
              </a:rPr>
              <a:t>Qui est plus rapide?</a:t>
            </a:r>
          </a:p>
        </p:txBody>
      </p:sp>
      <p:sp>
        <p:nvSpPr>
          <p:cNvPr id="3" name="Rectangle 2">
            <a:extLst>
              <a:ext uri="{FF2B5EF4-FFF2-40B4-BE49-F238E27FC236}">
                <a16:creationId xmlns:a16="http://schemas.microsoft.com/office/drawing/2014/main" id="{48B81DD9-1974-BF0D-3D87-7E9674647A3C}"/>
              </a:ext>
            </a:extLst>
          </p:cNvPr>
          <p:cNvSpPr/>
          <p:nvPr/>
        </p:nvSpPr>
        <p:spPr>
          <a:xfrm>
            <a:off x="4133674" y="4937759"/>
            <a:ext cx="1972703" cy="6669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2"/>
                </a:solidFill>
              </a:rPr>
              <a:t>joueur/</a:t>
            </a:r>
          </a:p>
          <a:p>
            <a:pPr algn="ctr"/>
            <a:r>
              <a:rPr lang="fr-FR" dirty="0">
                <a:solidFill>
                  <a:schemeClr val="tx2"/>
                </a:solidFill>
              </a:rPr>
              <a:t>joueuse 1</a:t>
            </a:r>
          </a:p>
        </p:txBody>
      </p:sp>
      <p:sp>
        <p:nvSpPr>
          <p:cNvPr id="4" name="Rectangle 3">
            <a:extLst>
              <a:ext uri="{FF2B5EF4-FFF2-40B4-BE49-F238E27FC236}">
                <a16:creationId xmlns:a16="http://schemas.microsoft.com/office/drawing/2014/main" id="{12F035D6-9C6F-E8CF-DD6C-CD3CF2B66383}"/>
              </a:ext>
            </a:extLst>
          </p:cNvPr>
          <p:cNvSpPr/>
          <p:nvPr/>
        </p:nvSpPr>
        <p:spPr>
          <a:xfrm>
            <a:off x="6102323" y="4937759"/>
            <a:ext cx="1956003" cy="6669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2"/>
                </a:solidFill>
              </a:rPr>
              <a:t>joueur/</a:t>
            </a:r>
          </a:p>
          <a:p>
            <a:pPr algn="ctr"/>
            <a:r>
              <a:rPr lang="fr-FR" dirty="0">
                <a:solidFill>
                  <a:schemeClr val="tx2"/>
                </a:solidFill>
              </a:rPr>
              <a:t>joueuse 2</a:t>
            </a:r>
          </a:p>
        </p:txBody>
      </p:sp>
      <p:sp>
        <p:nvSpPr>
          <p:cNvPr id="5" name="Rectangle 4">
            <a:extLst>
              <a:ext uri="{FF2B5EF4-FFF2-40B4-BE49-F238E27FC236}">
                <a16:creationId xmlns:a16="http://schemas.microsoft.com/office/drawing/2014/main" id="{D12AD6DA-BEE9-FC68-9320-8699577C42DF}"/>
              </a:ext>
            </a:extLst>
          </p:cNvPr>
          <p:cNvSpPr/>
          <p:nvPr/>
        </p:nvSpPr>
        <p:spPr>
          <a:xfrm>
            <a:off x="4133674" y="919778"/>
            <a:ext cx="3924652" cy="45411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2"/>
                </a:solidFill>
              </a:rPr>
              <a:t>Qui est plus rapide?</a:t>
            </a:r>
          </a:p>
        </p:txBody>
      </p:sp>
      <p:sp>
        <p:nvSpPr>
          <p:cNvPr id="7" name="Rectangle 6">
            <a:extLst>
              <a:ext uri="{FF2B5EF4-FFF2-40B4-BE49-F238E27FC236}">
                <a16:creationId xmlns:a16="http://schemas.microsoft.com/office/drawing/2014/main" id="{512C0740-0C9B-EAE7-0353-EC386CD49CD2}"/>
              </a:ext>
            </a:extLst>
          </p:cNvPr>
          <p:cNvSpPr/>
          <p:nvPr/>
        </p:nvSpPr>
        <p:spPr>
          <a:xfrm>
            <a:off x="8120795" y="4937759"/>
            <a:ext cx="1972703" cy="6669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2"/>
                </a:solidFill>
              </a:rPr>
              <a:t>joueur/</a:t>
            </a:r>
          </a:p>
          <a:p>
            <a:pPr algn="ctr"/>
            <a:r>
              <a:rPr lang="fr-FR" dirty="0">
                <a:solidFill>
                  <a:schemeClr val="tx2"/>
                </a:solidFill>
              </a:rPr>
              <a:t>joueuse 1</a:t>
            </a:r>
          </a:p>
        </p:txBody>
      </p:sp>
      <p:sp>
        <p:nvSpPr>
          <p:cNvPr id="8" name="Rectangle 7">
            <a:extLst>
              <a:ext uri="{FF2B5EF4-FFF2-40B4-BE49-F238E27FC236}">
                <a16:creationId xmlns:a16="http://schemas.microsoft.com/office/drawing/2014/main" id="{6877CBFB-3160-3F2C-93E9-E7860330F259}"/>
              </a:ext>
            </a:extLst>
          </p:cNvPr>
          <p:cNvSpPr/>
          <p:nvPr/>
        </p:nvSpPr>
        <p:spPr>
          <a:xfrm>
            <a:off x="10089444" y="4937759"/>
            <a:ext cx="1956003" cy="6669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2"/>
                </a:solidFill>
              </a:rPr>
              <a:t>joueur/</a:t>
            </a:r>
          </a:p>
          <a:p>
            <a:pPr algn="ctr"/>
            <a:r>
              <a:rPr lang="fr-FR" dirty="0">
                <a:solidFill>
                  <a:schemeClr val="tx2"/>
                </a:solidFill>
              </a:rPr>
              <a:t>joueuse 2</a:t>
            </a:r>
          </a:p>
        </p:txBody>
      </p:sp>
      <p:sp>
        <p:nvSpPr>
          <p:cNvPr id="9" name="Rectangle 8">
            <a:extLst>
              <a:ext uri="{FF2B5EF4-FFF2-40B4-BE49-F238E27FC236}">
                <a16:creationId xmlns:a16="http://schemas.microsoft.com/office/drawing/2014/main" id="{DB0954B9-FE1F-74CD-8466-F9B4DC267699}"/>
              </a:ext>
            </a:extLst>
          </p:cNvPr>
          <p:cNvSpPr/>
          <p:nvPr/>
        </p:nvSpPr>
        <p:spPr>
          <a:xfrm>
            <a:off x="8120795" y="919778"/>
            <a:ext cx="3924652" cy="45411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2"/>
                </a:solidFill>
              </a:rPr>
              <a:t>Qui est plus rapide?</a:t>
            </a:r>
          </a:p>
        </p:txBody>
      </p:sp>
      <p:pic>
        <p:nvPicPr>
          <p:cNvPr id="12" name="Picture 11">
            <a:extLst>
              <a:ext uri="{FF2B5EF4-FFF2-40B4-BE49-F238E27FC236}">
                <a16:creationId xmlns:a16="http://schemas.microsoft.com/office/drawing/2014/main" id="{23AC5477-9F55-4AE7-CE6F-2C747255B9C2}"/>
              </a:ext>
            </a:extLst>
          </p:cNvPr>
          <p:cNvPicPr>
            <a:picLocks noChangeAspect="1"/>
          </p:cNvPicPr>
          <p:nvPr/>
        </p:nvPicPr>
        <p:blipFill>
          <a:blip r:embed="rId3"/>
          <a:stretch>
            <a:fillRect/>
          </a:stretch>
        </p:blipFill>
        <p:spPr>
          <a:xfrm>
            <a:off x="154902" y="1373887"/>
            <a:ext cx="3916304" cy="3563871"/>
          </a:xfrm>
          <a:prstGeom prst="rect">
            <a:avLst/>
          </a:prstGeom>
          <a:ln>
            <a:solidFill>
              <a:schemeClr val="tx1"/>
            </a:solidFill>
          </a:ln>
        </p:spPr>
      </p:pic>
      <p:pic>
        <p:nvPicPr>
          <p:cNvPr id="13" name="Picture 12">
            <a:extLst>
              <a:ext uri="{FF2B5EF4-FFF2-40B4-BE49-F238E27FC236}">
                <a16:creationId xmlns:a16="http://schemas.microsoft.com/office/drawing/2014/main" id="{00472FE8-E04B-F5F5-234E-A5D156589CFB}"/>
              </a:ext>
            </a:extLst>
          </p:cNvPr>
          <p:cNvPicPr>
            <a:picLocks noChangeAspect="1"/>
          </p:cNvPicPr>
          <p:nvPr/>
        </p:nvPicPr>
        <p:blipFill>
          <a:blip r:embed="rId3"/>
          <a:stretch>
            <a:fillRect/>
          </a:stretch>
        </p:blipFill>
        <p:spPr>
          <a:xfrm>
            <a:off x="4150373" y="1373888"/>
            <a:ext cx="3907953" cy="3563871"/>
          </a:xfrm>
          <a:prstGeom prst="rect">
            <a:avLst/>
          </a:prstGeom>
          <a:ln>
            <a:solidFill>
              <a:schemeClr val="tx1"/>
            </a:solidFill>
          </a:ln>
        </p:spPr>
      </p:pic>
      <p:pic>
        <p:nvPicPr>
          <p:cNvPr id="14" name="Picture 13">
            <a:extLst>
              <a:ext uri="{FF2B5EF4-FFF2-40B4-BE49-F238E27FC236}">
                <a16:creationId xmlns:a16="http://schemas.microsoft.com/office/drawing/2014/main" id="{0C5CBE13-1311-1D97-325D-BCDEBFA4CAE9}"/>
              </a:ext>
            </a:extLst>
          </p:cNvPr>
          <p:cNvPicPr>
            <a:picLocks noChangeAspect="1"/>
          </p:cNvPicPr>
          <p:nvPr/>
        </p:nvPicPr>
        <p:blipFill>
          <a:blip r:embed="rId3"/>
          <a:stretch>
            <a:fillRect/>
          </a:stretch>
        </p:blipFill>
        <p:spPr>
          <a:xfrm>
            <a:off x="8131171" y="1373887"/>
            <a:ext cx="3924653" cy="3563871"/>
          </a:xfrm>
          <a:prstGeom prst="rect">
            <a:avLst/>
          </a:prstGeom>
          <a:ln>
            <a:solidFill>
              <a:schemeClr val="tx1"/>
            </a:solidFill>
          </a:ln>
        </p:spPr>
      </p:pic>
    </p:spTree>
    <p:extLst>
      <p:ext uri="{BB962C8B-B14F-4D97-AF65-F5344CB8AC3E}">
        <p14:creationId xmlns:p14="http://schemas.microsoft.com/office/powerpoint/2010/main" val="13525149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Rectangle 103">
            <a:extLst>
              <a:ext uri="{FF2B5EF4-FFF2-40B4-BE49-F238E27FC236}">
                <a16:creationId xmlns:a16="http://schemas.microsoft.com/office/drawing/2014/main" id="{1BBF6ABD-D787-1742-FC1B-79D1B835C1FD}"/>
              </a:ext>
            </a:extLst>
          </p:cNvPr>
          <p:cNvSpPr/>
          <p:nvPr/>
        </p:nvSpPr>
        <p:spPr>
          <a:xfrm>
            <a:off x="81238" y="4937759"/>
            <a:ext cx="1968649" cy="6669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2"/>
                </a:solidFill>
              </a:rPr>
              <a:t>joueur/</a:t>
            </a:r>
          </a:p>
          <a:p>
            <a:pPr algn="ctr"/>
            <a:r>
              <a:rPr lang="fr-FR" dirty="0">
                <a:solidFill>
                  <a:schemeClr val="tx2"/>
                </a:solidFill>
              </a:rPr>
              <a:t>joueuse 1</a:t>
            </a:r>
          </a:p>
        </p:txBody>
      </p:sp>
      <p:sp>
        <p:nvSpPr>
          <p:cNvPr id="105" name="Rectangle 104">
            <a:extLst>
              <a:ext uri="{FF2B5EF4-FFF2-40B4-BE49-F238E27FC236}">
                <a16:creationId xmlns:a16="http://schemas.microsoft.com/office/drawing/2014/main" id="{9B3EEB69-1D34-C7CD-71B8-384DA8E3884F}"/>
              </a:ext>
            </a:extLst>
          </p:cNvPr>
          <p:cNvSpPr/>
          <p:nvPr/>
        </p:nvSpPr>
        <p:spPr>
          <a:xfrm>
            <a:off x="2049887" y="4937759"/>
            <a:ext cx="1956003" cy="6669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2"/>
                </a:solidFill>
              </a:rPr>
              <a:t>joueur/</a:t>
            </a:r>
          </a:p>
          <a:p>
            <a:pPr algn="ctr"/>
            <a:r>
              <a:rPr lang="fr-FR" dirty="0">
                <a:solidFill>
                  <a:schemeClr val="tx2"/>
                </a:solidFill>
              </a:rPr>
              <a:t>joueuse 2</a:t>
            </a:r>
          </a:p>
        </p:txBody>
      </p:sp>
      <p:sp>
        <p:nvSpPr>
          <p:cNvPr id="106" name="Rectangle 105">
            <a:extLst>
              <a:ext uri="{FF2B5EF4-FFF2-40B4-BE49-F238E27FC236}">
                <a16:creationId xmlns:a16="http://schemas.microsoft.com/office/drawing/2014/main" id="{EE83F3DD-EF2C-1A55-A8CF-DE09B50290F0}"/>
              </a:ext>
            </a:extLst>
          </p:cNvPr>
          <p:cNvSpPr/>
          <p:nvPr/>
        </p:nvSpPr>
        <p:spPr>
          <a:xfrm>
            <a:off x="81238" y="919778"/>
            <a:ext cx="3924652" cy="45411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2"/>
                </a:solidFill>
              </a:rPr>
              <a:t>Qui est plus rapide?</a:t>
            </a:r>
          </a:p>
        </p:txBody>
      </p:sp>
      <p:pic>
        <p:nvPicPr>
          <p:cNvPr id="6" name="Picture 5">
            <a:extLst>
              <a:ext uri="{FF2B5EF4-FFF2-40B4-BE49-F238E27FC236}">
                <a16:creationId xmlns:a16="http://schemas.microsoft.com/office/drawing/2014/main" id="{4630D963-54D5-F5E8-E427-4613CF989F10}"/>
              </a:ext>
            </a:extLst>
          </p:cNvPr>
          <p:cNvPicPr>
            <a:picLocks noChangeAspect="1"/>
          </p:cNvPicPr>
          <p:nvPr/>
        </p:nvPicPr>
        <p:blipFill>
          <a:blip r:embed="rId3"/>
          <a:stretch>
            <a:fillRect/>
          </a:stretch>
        </p:blipFill>
        <p:spPr>
          <a:xfrm>
            <a:off x="81238" y="1373887"/>
            <a:ext cx="3924652" cy="3563871"/>
          </a:xfrm>
          <a:prstGeom prst="rect">
            <a:avLst/>
          </a:prstGeom>
          <a:ln>
            <a:solidFill>
              <a:schemeClr val="tx1"/>
            </a:solidFill>
          </a:ln>
        </p:spPr>
      </p:pic>
      <p:sp>
        <p:nvSpPr>
          <p:cNvPr id="7" name="Rectangle 6">
            <a:extLst>
              <a:ext uri="{FF2B5EF4-FFF2-40B4-BE49-F238E27FC236}">
                <a16:creationId xmlns:a16="http://schemas.microsoft.com/office/drawing/2014/main" id="{29878729-08AF-286D-A46D-80095FF128E2}"/>
              </a:ext>
            </a:extLst>
          </p:cNvPr>
          <p:cNvSpPr/>
          <p:nvPr/>
        </p:nvSpPr>
        <p:spPr>
          <a:xfrm>
            <a:off x="4130830" y="4937759"/>
            <a:ext cx="1968649" cy="6669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2"/>
                </a:solidFill>
              </a:rPr>
              <a:t>joueur/</a:t>
            </a:r>
          </a:p>
          <a:p>
            <a:pPr algn="ctr"/>
            <a:r>
              <a:rPr lang="fr-FR" dirty="0">
                <a:solidFill>
                  <a:schemeClr val="tx2"/>
                </a:solidFill>
              </a:rPr>
              <a:t>joueuse 1</a:t>
            </a:r>
          </a:p>
        </p:txBody>
      </p:sp>
      <p:sp>
        <p:nvSpPr>
          <p:cNvPr id="8" name="Rectangle 7">
            <a:extLst>
              <a:ext uri="{FF2B5EF4-FFF2-40B4-BE49-F238E27FC236}">
                <a16:creationId xmlns:a16="http://schemas.microsoft.com/office/drawing/2014/main" id="{7773AC44-82F3-98FA-0ED4-B380BF639ECF}"/>
              </a:ext>
            </a:extLst>
          </p:cNvPr>
          <p:cNvSpPr/>
          <p:nvPr/>
        </p:nvSpPr>
        <p:spPr>
          <a:xfrm>
            <a:off x="6099479" y="4937759"/>
            <a:ext cx="1956003" cy="6669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2"/>
                </a:solidFill>
              </a:rPr>
              <a:t>joueur/</a:t>
            </a:r>
          </a:p>
          <a:p>
            <a:pPr algn="ctr"/>
            <a:r>
              <a:rPr lang="fr-FR" dirty="0">
                <a:solidFill>
                  <a:schemeClr val="tx2"/>
                </a:solidFill>
              </a:rPr>
              <a:t>joueuse 2</a:t>
            </a:r>
          </a:p>
        </p:txBody>
      </p:sp>
      <p:sp>
        <p:nvSpPr>
          <p:cNvPr id="9" name="Rectangle 8">
            <a:extLst>
              <a:ext uri="{FF2B5EF4-FFF2-40B4-BE49-F238E27FC236}">
                <a16:creationId xmlns:a16="http://schemas.microsoft.com/office/drawing/2014/main" id="{FE8F8C65-B925-E496-BFBE-E120FD4779CF}"/>
              </a:ext>
            </a:extLst>
          </p:cNvPr>
          <p:cNvSpPr/>
          <p:nvPr/>
        </p:nvSpPr>
        <p:spPr>
          <a:xfrm>
            <a:off x="4130830" y="919778"/>
            <a:ext cx="3924652" cy="45411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2"/>
                </a:solidFill>
              </a:rPr>
              <a:t>Qui est plus rapide?</a:t>
            </a:r>
          </a:p>
        </p:txBody>
      </p:sp>
      <p:pic>
        <p:nvPicPr>
          <p:cNvPr id="10" name="Picture 9">
            <a:extLst>
              <a:ext uri="{FF2B5EF4-FFF2-40B4-BE49-F238E27FC236}">
                <a16:creationId xmlns:a16="http://schemas.microsoft.com/office/drawing/2014/main" id="{5184E519-891F-A07D-8EA0-CD37779DA247}"/>
              </a:ext>
            </a:extLst>
          </p:cNvPr>
          <p:cNvPicPr>
            <a:picLocks noChangeAspect="1"/>
          </p:cNvPicPr>
          <p:nvPr/>
        </p:nvPicPr>
        <p:blipFill>
          <a:blip r:embed="rId3"/>
          <a:stretch>
            <a:fillRect/>
          </a:stretch>
        </p:blipFill>
        <p:spPr>
          <a:xfrm>
            <a:off x="4130830" y="1373887"/>
            <a:ext cx="3924652" cy="3563871"/>
          </a:xfrm>
          <a:prstGeom prst="rect">
            <a:avLst/>
          </a:prstGeom>
          <a:ln>
            <a:solidFill>
              <a:schemeClr val="tx1"/>
            </a:solidFill>
          </a:ln>
        </p:spPr>
      </p:pic>
      <p:sp>
        <p:nvSpPr>
          <p:cNvPr id="15" name="Rectangle 14">
            <a:extLst>
              <a:ext uri="{FF2B5EF4-FFF2-40B4-BE49-F238E27FC236}">
                <a16:creationId xmlns:a16="http://schemas.microsoft.com/office/drawing/2014/main" id="{CF54610B-57B7-9A24-DB38-22773F83695F}"/>
              </a:ext>
            </a:extLst>
          </p:cNvPr>
          <p:cNvSpPr/>
          <p:nvPr/>
        </p:nvSpPr>
        <p:spPr>
          <a:xfrm>
            <a:off x="8180422" y="4937759"/>
            <a:ext cx="1968649" cy="6669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2"/>
                </a:solidFill>
              </a:rPr>
              <a:t>joueur/</a:t>
            </a:r>
          </a:p>
          <a:p>
            <a:pPr algn="ctr"/>
            <a:r>
              <a:rPr lang="fr-FR" dirty="0">
                <a:solidFill>
                  <a:schemeClr val="tx2"/>
                </a:solidFill>
              </a:rPr>
              <a:t>joueuse 1</a:t>
            </a:r>
          </a:p>
        </p:txBody>
      </p:sp>
      <p:sp>
        <p:nvSpPr>
          <p:cNvPr id="16" name="Rectangle 15">
            <a:extLst>
              <a:ext uri="{FF2B5EF4-FFF2-40B4-BE49-F238E27FC236}">
                <a16:creationId xmlns:a16="http://schemas.microsoft.com/office/drawing/2014/main" id="{CE890692-8EF3-3DCE-088D-35FAA2844990}"/>
              </a:ext>
            </a:extLst>
          </p:cNvPr>
          <p:cNvSpPr/>
          <p:nvPr/>
        </p:nvSpPr>
        <p:spPr>
          <a:xfrm>
            <a:off x="10149071" y="4937759"/>
            <a:ext cx="1956003" cy="6669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2"/>
                </a:solidFill>
              </a:rPr>
              <a:t>joueur/</a:t>
            </a:r>
          </a:p>
          <a:p>
            <a:pPr algn="ctr"/>
            <a:r>
              <a:rPr lang="fr-FR" dirty="0">
                <a:solidFill>
                  <a:schemeClr val="tx2"/>
                </a:solidFill>
              </a:rPr>
              <a:t>joueuse 2</a:t>
            </a:r>
          </a:p>
        </p:txBody>
      </p:sp>
      <p:sp>
        <p:nvSpPr>
          <p:cNvPr id="17" name="Rectangle 16">
            <a:extLst>
              <a:ext uri="{FF2B5EF4-FFF2-40B4-BE49-F238E27FC236}">
                <a16:creationId xmlns:a16="http://schemas.microsoft.com/office/drawing/2014/main" id="{EBF60CB2-ED10-F971-F581-46E67E02187F}"/>
              </a:ext>
            </a:extLst>
          </p:cNvPr>
          <p:cNvSpPr/>
          <p:nvPr/>
        </p:nvSpPr>
        <p:spPr>
          <a:xfrm>
            <a:off x="8180422" y="919778"/>
            <a:ext cx="3924652" cy="45411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2"/>
                </a:solidFill>
              </a:rPr>
              <a:t>Qui est plus rapide?</a:t>
            </a:r>
          </a:p>
        </p:txBody>
      </p:sp>
      <p:pic>
        <p:nvPicPr>
          <p:cNvPr id="18" name="Picture 17">
            <a:extLst>
              <a:ext uri="{FF2B5EF4-FFF2-40B4-BE49-F238E27FC236}">
                <a16:creationId xmlns:a16="http://schemas.microsoft.com/office/drawing/2014/main" id="{024F4E06-23F6-EE86-DF59-8148B1035D5E}"/>
              </a:ext>
            </a:extLst>
          </p:cNvPr>
          <p:cNvPicPr>
            <a:picLocks noChangeAspect="1"/>
          </p:cNvPicPr>
          <p:nvPr/>
        </p:nvPicPr>
        <p:blipFill>
          <a:blip r:embed="rId3"/>
          <a:stretch>
            <a:fillRect/>
          </a:stretch>
        </p:blipFill>
        <p:spPr>
          <a:xfrm>
            <a:off x="8180422" y="1373887"/>
            <a:ext cx="3924652" cy="3563871"/>
          </a:xfrm>
          <a:prstGeom prst="rect">
            <a:avLst/>
          </a:prstGeom>
          <a:ln>
            <a:solidFill>
              <a:schemeClr val="tx1"/>
            </a:solidFill>
          </a:ln>
        </p:spPr>
      </p:pic>
    </p:spTree>
    <p:extLst>
      <p:ext uri="{BB962C8B-B14F-4D97-AF65-F5344CB8AC3E}">
        <p14:creationId xmlns:p14="http://schemas.microsoft.com/office/powerpoint/2010/main" val="5792220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667F8F-E87F-5201-CAA9-4411B0605F22}"/>
              </a:ext>
            </a:extLst>
          </p:cNvPr>
          <p:cNvSpPr>
            <a:spLocks noGrp="1"/>
          </p:cNvSpPr>
          <p:nvPr>
            <p:ph type="title"/>
          </p:nvPr>
        </p:nvSpPr>
        <p:spPr>
          <a:xfrm>
            <a:off x="-1" y="213557"/>
            <a:ext cx="6520721" cy="647577"/>
          </a:xfrm>
        </p:spPr>
        <p:txBody>
          <a:bodyPr>
            <a:normAutofit/>
          </a:bodyPr>
          <a:lstStyle/>
          <a:p>
            <a:r>
              <a:rPr lang="fr-FR" dirty="0"/>
              <a:t>Il y a </a:t>
            </a:r>
            <a:r>
              <a:rPr lang="en-GB" dirty="0"/>
              <a:t>and </a:t>
            </a:r>
            <a:r>
              <a:rPr lang="fr-FR" dirty="0"/>
              <a:t>il n’y a pas de</a:t>
            </a:r>
          </a:p>
        </p:txBody>
      </p:sp>
      <p:sp>
        <p:nvSpPr>
          <p:cNvPr id="6" name="Rounded Rectangle 46">
            <a:extLst>
              <a:ext uri="{FF2B5EF4-FFF2-40B4-BE49-F238E27FC236}">
                <a16:creationId xmlns:a16="http://schemas.microsoft.com/office/drawing/2014/main" id="{967130CB-9A89-FA57-9935-99361F961F82}"/>
              </a:ext>
            </a:extLst>
          </p:cNvPr>
          <p:cNvSpPr/>
          <p:nvPr/>
        </p:nvSpPr>
        <p:spPr>
          <a:xfrm>
            <a:off x="9888252" y="251614"/>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grammaire</a:t>
            </a:r>
          </a:p>
        </p:txBody>
      </p:sp>
      <p:sp>
        <p:nvSpPr>
          <p:cNvPr id="4" name="TextBox 3">
            <a:extLst>
              <a:ext uri="{FF2B5EF4-FFF2-40B4-BE49-F238E27FC236}">
                <a16:creationId xmlns:a16="http://schemas.microsoft.com/office/drawing/2014/main" id="{DDAC9373-8C91-DFC3-9919-0C2D20720FE8}"/>
              </a:ext>
            </a:extLst>
          </p:cNvPr>
          <p:cNvSpPr txBox="1"/>
          <p:nvPr/>
        </p:nvSpPr>
        <p:spPr>
          <a:xfrm>
            <a:off x="163132" y="1031369"/>
            <a:ext cx="10828334" cy="769441"/>
          </a:xfrm>
          <a:prstGeom prst="rect">
            <a:avLst/>
          </a:prstGeom>
          <a:noFill/>
        </p:spPr>
        <p:txBody>
          <a:bodyPr wrap="square" rtlCol="0">
            <a:spAutoFit/>
          </a:bodyPr>
          <a:lstStyle/>
          <a:p>
            <a:pPr>
              <a:defRPr/>
            </a:pPr>
            <a:r>
              <a:rPr kumimoji="0" lang="en-US" sz="2200" b="0" i="0" u="none" strike="noStrike" kern="1200" cap="none" spc="0" normalizeH="0" baseline="0" noProof="0" dirty="0">
                <a:ln>
                  <a:noFill/>
                </a:ln>
                <a:solidFill>
                  <a:srgbClr val="0055A5"/>
                </a:solidFill>
                <a:effectLst/>
                <a:uLnTx/>
                <a:uFillTx/>
              </a:rPr>
              <a:t>As you know, we use </a:t>
            </a:r>
            <a:r>
              <a:rPr kumimoji="0" lang="fr-FR" sz="2200" b="1" i="0" u="none" strike="noStrike" kern="1200" cap="none" spc="0" normalizeH="0" baseline="0" dirty="0">
                <a:ln>
                  <a:noFill/>
                </a:ln>
                <a:solidFill>
                  <a:srgbClr val="0055A5"/>
                </a:solidFill>
                <a:effectLst/>
                <a:uLnTx/>
                <a:uFillTx/>
              </a:rPr>
              <a:t>il y a </a:t>
            </a:r>
            <a:r>
              <a:rPr kumimoji="0" lang="en-US" sz="2200" i="0" u="none" strike="noStrike" kern="1200" cap="none" spc="0" normalizeH="0" baseline="0" noProof="0" dirty="0">
                <a:ln>
                  <a:noFill/>
                </a:ln>
                <a:solidFill>
                  <a:srgbClr val="0055A5"/>
                </a:solidFill>
                <a:effectLst/>
                <a:uLnTx/>
                <a:uFillTx/>
              </a:rPr>
              <a:t>with an </a:t>
            </a:r>
            <a:r>
              <a:rPr kumimoji="0" lang="en-US" sz="2200" b="1" i="0" u="none" strike="noStrike" kern="1200" cap="none" spc="0" normalizeH="0" baseline="0" noProof="0" dirty="0">
                <a:ln>
                  <a:noFill/>
                </a:ln>
                <a:solidFill>
                  <a:srgbClr val="0055A5"/>
                </a:solidFill>
                <a:effectLst/>
                <a:uLnTx/>
                <a:uFillTx/>
              </a:rPr>
              <a:t>article</a:t>
            </a:r>
            <a:r>
              <a:rPr kumimoji="0" lang="en-US" sz="2200" i="0" u="none" strike="noStrike" kern="1200" cap="none" spc="0" normalizeH="0" baseline="0" noProof="0" dirty="0">
                <a:ln>
                  <a:noFill/>
                </a:ln>
                <a:solidFill>
                  <a:srgbClr val="0055A5"/>
                </a:solidFill>
                <a:effectLst/>
                <a:uLnTx/>
                <a:uFillTx/>
              </a:rPr>
              <a:t> </a:t>
            </a:r>
            <a:r>
              <a:rPr lang="en-US" sz="2200" b="1" dirty="0">
                <a:solidFill>
                  <a:srgbClr val="0055A5"/>
                </a:solidFill>
              </a:rPr>
              <a:t>+ noun to say ‘there is’ or ‘there are’.</a:t>
            </a:r>
          </a:p>
          <a:p>
            <a:pPr>
              <a:defRPr/>
            </a:pPr>
            <a:r>
              <a:rPr lang="en-US" sz="2200" dirty="0">
                <a:solidFill>
                  <a:srgbClr val="0055A5"/>
                </a:solidFill>
              </a:rPr>
              <a:t>The article agrees with the </a:t>
            </a:r>
            <a:r>
              <a:rPr lang="en-US" sz="2200" b="1" dirty="0">
                <a:solidFill>
                  <a:srgbClr val="0055A5"/>
                </a:solidFill>
              </a:rPr>
              <a:t>gender </a:t>
            </a:r>
            <a:r>
              <a:rPr lang="en-US" sz="2200" dirty="0">
                <a:solidFill>
                  <a:srgbClr val="0055A5"/>
                </a:solidFill>
              </a:rPr>
              <a:t>and </a:t>
            </a:r>
            <a:r>
              <a:rPr lang="en-US" sz="2200" b="1" dirty="0">
                <a:solidFill>
                  <a:srgbClr val="0055A5"/>
                </a:solidFill>
              </a:rPr>
              <a:t>number </a:t>
            </a:r>
            <a:r>
              <a:rPr lang="en-US" sz="2200" dirty="0">
                <a:solidFill>
                  <a:srgbClr val="0055A5"/>
                </a:solidFill>
              </a:rPr>
              <a:t>of the noun:</a:t>
            </a:r>
          </a:p>
        </p:txBody>
      </p:sp>
      <p:pic>
        <p:nvPicPr>
          <p:cNvPr id="15" name="Picture 12" descr="Check, Correct, Green, Mark, Tick">
            <a:extLst>
              <a:ext uri="{FF2B5EF4-FFF2-40B4-BE49-F238E27FC236}">
                <a16:creationId xmlns:a16="http://schemas.microsoft.com/office/drawing/2014/main" id="{3CFF554E-4C5C-64B5-8456-F520D86E804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17017" y="2722994"/>
            <a:ext cx="838566" cy="95988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Abort, Delete, No, Cancel, Locked, Blocked, Prohibited">
            <a:extLst>
              <a:ext uri="{FF2B5EF4-FFF2-40B4-BE49-F238E27FC236}">
                <a16:creationId xmlns:a16="http://schemas.microsoft.com/office/drawing/2014/main" id="{643C5254-2C7A-7BE4-16D8-9DDE9F536F0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82418" y="5481533"/>
            <a:ext cx="591070" cy="59107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41793F16-F7DB-BFC2-826D-3FC90AD1D6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77976" y="1905000"/>
            <a:ext cx="613007" cy="1106698"/>
          </a:xfrm>
          <a:prstGeom prst="rect">
            <a:avLst/>
          </a:prstGeom>
        </p:spPr>
      </p:pic>
      <p:pic>
        <p:nvPicPr>
          <p:cNvPr id="34" name="Picture 33">
            <a:extLst>
              <a:ext uri="{FF2B5EF4-FFF2-40B4-BE49-F238E27FC236}">
                <a16:creationId xmlns:a16="http://schemas.microsoft.com/office/drawing/2014/main" id="{D22134E9-4A12-3A23-5FE3-216DDD058AD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39711" y="3074315"/>
            <a:ext cx="1640388" cy="820194"/>
          </a:xfrm>
          <a:prstGeom prst="rect">
            <a:avLst/>
          </a:prstGeom>
        </p:spPr>
      </p:pic>
      <p:pic>
        <p:nvPicPr>
          <p:cNvPr id="38" name="Picture 37">
            <a:extLst>
              <a:ext uri="{FF2B5EF4-FFF2-40B4-BE49-F238E27FC236}">
                <a16:creationId xmlns:a16="http://schemas.microsoft.com/office/drawing/2014/main" id="{CDABE57C-58BF-B35E-E47A-71F95CFFECF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77977" y="4269003"/>
            <a:ext cx="613007" cy="1106698"/>
          </a:xfrm>
          <a:prstGeom prst="rect">
            <a:avLst/>
          </a:prstGeom>
        </p:spPr>
      </p:pic>
      <p:pic>
        <p:nvPicPr>
          <p:cNvPr id="39" name="Picture 38">
            <a:extLst>
              <a:ext uri="{FF2B5EF4-FFF2-40B4-BE49-F238E27FC236}">
                <a16:creationId xmlns:a16="http://schemas.microsoft.com/office/drawing/2014/main" id="{8CA15452-FC2D-9E21-6476-6D04356CA70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88252" y="5530264"/>
            <a:ext cx="1640388" cy="820194"/>
          </a:xfrm>
          <a:prstGeom prst="rect">
            <a:avLst/>
          </a:prstGeom>
        </p:spPr>
      </p:pic>
      <p:pic>
        <p:nvPicPr>
          <p:cNvPr id="2" name="Picture 8" descr="Clothesline Laundry Hang - Free vector graphic on Pixabay">
            <a:extLst>
              <a:ext uri="{FF2B5EF4-FFF2-40B4-BE49-F238E27FC236}">
                <a16:creationId xmlns:a16="http://schemas.microsoft.com/office/drawing/2014/main" id="{EAFDE87D-8500-3060-201C-0C0C1527A98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218265" y="2081674"/>
            <a:ext cx="1444588" cy="76141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Clothesline Laundry Hang - Free vector graphic on Pixabay">
            <a:extLst>
              <a:ext uri="{FF2B5EF4-FFF2-40B4-BE49-F238E27FC236}">
                <a16:creationId xmlns:a16="http://schemas.microsoft.com/office/drawing/2014/main" id="{AEDD43AD-93A1-9727-158D-BEBF0E88831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193758" y="4609295"/>
            <a:ext cx="1444588" cy="76141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2D2912F-B8F3-B474-F348-6D88E2A844BD}"/>
              </a:ext>
            </a:extLst>
          </p:cNvPr>
          <p:cNvSpPr txBox="1"/>
          <p:nvPr/>
        </p:nvSpPr>
        <p:spPr>
          <a:xfrm>
            <a:off x="163132" y="1883449"/>
            <a:ext cx="7532262" cy="430887"/>
          </a:xfrm>
          <a:prstGeom prst="rect">
            <a:avLst/>
          </a:prstGeom>
          <a:noFill/>
        </p:spPr>
        <p:txBody>
          <a:bodyPr wrap="square" rtlCol="0">
            <a:spAutoFit/>
          </a:bodyPr>
          <a:lstStyle/>
          <a:p>
            <a:pPr>
              <a:defRPr/>
            </a:pPr>
            <a:r>
              <a:rPr lang="fr-FR" sz="2200" i="1" dirty="0">
                <a:solidFill>
                  <a:srgbClr val="0055A5"/>
                </a:solidFill>
              </a:rPr>
              <a:t>Il y a </a:t>
            </a:r>
            <a:r>
              <a:rPr lang="fr-FR" sz="2200" b="1" i="1" dirty="0">
                <a:solidFill>
                  <a:srgbClr val="0055A5"/>
                </a:solidFill>
              </a:rPr>
              <a:t>une</a:t>
            </a:r>
            <a:r>
              <a:rPr lang="fr-FR" sz="2200" i="1" dirty="0">
                <a:solidFill>
                  <a:srgbClr val="0055A5"/>
                </a:solidFill>
              </a:rPr>
              <a:t> porte.</a:t>
            </a:r>
            <a:r>
              <a:rPr lang="en-US" sz="2200" b="1" dirty="0">
                <a:solidFill>
                  <a:srgbClr val="0055A5"/>
                </a:solidFill>
              </a:rPr>
              <a:t>		</a:t>
            </a:r>
            <a:r>
              <a:rPr lang="en-US" sz="2200" dirty="0">
                <a:solidFill>
                  <a:srgbClr val="0055A5"/>
                </a:solidFill>
              </a:rPr>
              <a:t>There is a door.</a:t>
            </a:r>
          </a:p>
        </p:txBody>
      </p:sp>
      <p:sp>
        <p:nvSpPr>
          <p:cNvPr id="8" name="TextBox 7">
            <a:extLst>
              <a:ext uri="{FF2B5EF4-FFF2-40B4-BE49-F238E27FC236}">
                <a16:creationId xmlns:a16="http://schemas.microsoft.com/office/drawing/2014/main" id="{57D81841-D06B-66FA-F945-DBB745EE2819}"/>
              </a:ext>
            </a:extLst>
          </p:cNvPr>
          <p:cNvSpPr txBox="1"/>
          <p:nvPr/>
        </p:nvSpPr>
        <p:spPr>
          <a:xfrm>
            <a:off x="163132" y="3424027"/>
            <a:ext cx="9277010" cy="1107996"/>
          </a:xfrm>
          <a:prstGeom prst="rect">
            <a:avLst/>
          </a:prstGeom>
          <a:noFill/>
        </p:spPr>
        <p:txBody>
          <a:bodyPr wrap="square" rtlCol="0">
            <a:spAutoFit/>
          </a:bodyPr>
          <a:lstStyle/>
          <a:p>
            <a:pPr>
              <a:defRPr/>
            </a:pPr>
            <a:r>
              <a:rPr lang="en-US" sz="2200" dirty="0">
                <a:solidFill>
                  <a:srgbClr val="0055A5"/>
                </a:solidFill>
              </a:rPr>
              <a:t>To say ‘there isn’t’ or ‘there aren’t’, we use </a:t>
            </a:r>
            <a:r>
              <a:rPr lang="fr-FR" sz="2200" b="1" dirty="0">
                <a:solidFill>
                  <a:srgbClr val="0055A5"/>
                </a:solidFill>
              </a:rPr>
              <a:t>il n’y a pas</a:t>
            </a:r>
            <a:r>
              <a:rPr lang="en-US" sz="2200" b="1" dirty="0">
                <a:solidFill>
                  <a:srgbClr val="0055A5"/>
                </a:solidFill>
              </a:rPr>
              <a:t>.</a:t>
            </a:r>
          </a:p>
          <a:p>
            <a:pPr>
              <a:defRPr/>
            </a:pPr>
            <a:r>
              <a:rPr lang="en-US" sz="2200" b="1" dirty="0">
                <a:solidFill>
                  <a:srgbClr val="0055A5"/>
                </a:solidFill>
              </a:rPr>
              <a:t>After</a:t>
            </a:r>
            <a:r>
              <a:rPr lang="en-US" sz="2200" dirty="0">
                <a:solidFill>
                  <a:srgbClr val="0055A5"/>
                </a:solidFill>
              </a:rPr>
              <a:t> </a:t>
            </a:r>
            <a:r>
              <a:rPr lang="fr-FR" sz="2200" dirty="0">
                <a:solidFill>
                  <a:srgbClr val="0055A5"/>
                </a:solidFill>
              </a:rPr>
              <a:t>il n’y a pas</a:t>
            </a:r>
            <a:r>
              <a:rPr lang="en-US" sz="2200" dirty="0">
                <a:solidFill>
                  <a:srgbClr val="0055A5"/>
                </a:solidFill>
              </a:rPr>
              <a:t>, </a:t>
            </a:r>
            <a:r>
              <a:rPr lang="en-US" sz="2200" b="1" dirty="0">
                <a:solidFill>
                  <a:srgbClr val="0055A5"/>
                </a:solidFill>
              </a:rPr>
              <a:t>all </a:t>
            </a:r>
            <a:r>
              <a:rPr lang="en-US" sz="2200" dirty="0">
                <a:solidFill>
                  <a:srgbClr val="0055A5"/>
                </a:solidFill>
              </a:rPr>
              <a:t>articles change to </a:t>
            </a:r>
            <a:r>
              <a:rPr lang="en-US" sz="2200" b="1" dirty="0">
                <a:solidFill>
                  <a:schemeClr val="accent2"/>
                </a:solidFill>
              </a:rPr>
              <a:t>de, </a:t>
            </a:r>
            <a:r>
              <a:rPr lang="en-US" sz="2200" dirty="0">
                <a:solidFill>
                  <a:srgbClr val="0055A5"/>
                </a:solidFill>
              </a:rPr>
              <a:t>or </a:t>
            </a:r>
            <a:r>
              <a:rPr lang="en-US" sz="2200" b="1" dirty="0">
                <a:solidFill>
                  <a:schemeClr val="accent2"/>
                </a:solidFill>
              </a:rPr>
              <a:t>d</a:t>
            </a:r>
            <a:r>
              <a:rPr lang="en-US" sz="2200" dirty="0">
                <a:solidFill>
                  <a:schemeClr val="accent2"/>
                </a:solidFill>
              </a:rPr>
              <a:t>’ </a:t>
            </a:r>
            <a:r>
              <a:rPr lang="en-US" sz="2200" dirty="0">
                <a:solidFill>
                  <a:srgbClr val="0055A5"/>
                </a:solidFill>
              </a:rPr>
              <a:t>before a vowel/h.</a:t>
            </a:r>
          </a:p>
          <a:p>
            <a:pPr>
              <a:defRPr/>
            </a:pPr>
            <a:r>
              <a:rPr lang="en-US" sz="2200" dirty="0">
                <a:solidFill>
                  <a:srgbClr val="0055A5"/>
                </a:solidFill>
              </a:rPr>
              <a:t>This happens </a:t>
            </a:r>
            <a:r>
              <a:rPr lang="en-US" sz="2200" b="1" dirty="0">
                <a:solidFill>
                  <a:srgbClr val="0055A5"/>
                </a:solidFill>
              </a:rPr>
              <a:t>no matter what </a:t>
            </a:r>
            <a:r>
              <a:rPr lang="en-US" sz="2200" dirty="0">
                <a:solidFill>
                  <a:srgbClr val="0055A5"/>
                </a:solidFill>
              </a:rPr>
              <a:t>the gender or number of the noun is.</a:t>
            </a:r>
          </a:p>
        </p:txBody>
      </p:sp>
      <p:sp>
        <p:nvSpPr>
          <p:cNvPr id="9" name="TextBox 8">
            <a:extLst>
              <a:ext uri="{FF2B5EF4-FFF2-40B4-BE49-F238E27FC236}">
                <a16:creationId xmlns:a16="http://schemas.microsoft.com/office/drawing/2014/main" id="{F4F43731-8AAE-A27F-75D6-1F5605C9AC59}"/>
              </a:ext>
            </a:extLst>
          </p:cNvPr>
          <p:cNvSpPr txBox="1"/>
          <p:nvPr/>
        </p:nvSpPr>
        <p:spPr>
          <a:xfrm>
            <a:off x="163132" y="4634915"/>
            <a:ext cx="9277010" cy="430887"/>
          </a:xfrm>
          <a:prstGeom prst="rect">
            <a:avLst/>
          </a:prstGeom>
          <a:noFill/>
        </p:spPr>
        <p:txBody>
          <a:bodyPr wrap="square" rtlCol="0">
            <a:spAutoFit/>
          </a:bodyPr>
          <a:lstStyle/>
          <a:p>
            <a:pPr>
              <a:defRPr/>
            </a:pPr>
            <a:r>
              <a:rPr lang="fr-FR" sz="2200" i="1" dirty="0">
                <a:solidFill>
                  <a:srgbClr val="0055A5"/>
                </a:solidFill>
              </a:rPr>
              <a:t>Il </a:t>
            </a:r>
            <a:r>
              <a:rPr lang="fr-FR" sz="2200" b="1" i="1" dirty="0">
                <a:solidFill>
                  <a:schemeClr val="accent2"/>
                </a:solidFill>
              </a:rPr>
              <a:t>n</a:t>
            </a:r>
            <a:r>
              <a:rPr lang="fr-FR" sz="2200" i="1" dirty="0">
                <a:solidFill>
                  <a:srgbClr val="0055A5"/>
                </a:solidFill>
              </a:rPr>
              <a:t>’y a pas </a:t>
            </a:r>
            <a:r>
              <a:rPr lang="fr-FR" sz="2200" b="1" i="1" dirty="0">
                <a:solidFill>
                  <a:schemeClr val="accent2"/>
                </a:solidFill>
              </a:rPr>
              <a:t>de</a:t>
            </a:r>
            <a:r>
              <a:rPr lang="fr-FR" sz="2200" i="1" dirty="0">
                <a:solidFill>
                  <a:srgbClr val="0055A5"/>
                </a:solidFill>
              </a:rPr>
              <a:t> porte</a:t>
            </a:r>
            <a:r>
              <a:rPr lang="en-US" sz="2200" i="1" dirty="0">
                <a:solidFill>
                  <a:srgbClr val="0055A5"/>
                </a:solidFill>
              </a:rPr>
              <a:t>.</a:t>
            </a:r>
            <a:r>
              <a:rPr lang="en-US" sz="2200" b="1" dirty="0">
                <a:solidFill>
                  <a:srgbClr val="0055A5"/>
                </a:solidFill>
              </a:rPr>
              <a:t>	</a:t>
            </a:r>
            <a:r>
              <a:rPr lang="en-US" sz="2200" dirty="0">
                <a:solidFill>
                  <a:srgbClr val="0055A5"/>
                </a:solidFill>
              </a:rPr>
              <a:t>There is no door.</a:t>
            </a:r>
          </a:p>
        </p:txBody>
      </p:sp>
      <p:sp>
        <p:nvSpPr>
          <p:cNvPr id="10" name="TextBox 9">
            <a:extLst>
              <a:ext uri="{FF2B5EF4-FFF2-40B4-BE49-F238E27FC236}">
                <a16:creationId xmlns:a16="http://schemas.microsoft.com/office/drawing/2014/main" id="{B1D2EBEB-3602-3FC2-01CE-F2C4B3B86396}"/>
              </a:ext>
            </a:extLst>
          </p:cNvPr>
          <p:cNvSpPr txBox="1"/>
          <p:nvPr/>
        </p:nvSpPr>
        <p:spPr>
          <a:xfrm>
            <a:off x="163132" y="2396975"/>
            <a:ext cx="7532262" cy="430887"/>
          </a:xfrm>
          <a:prstGeom prst="rect">
            <a:avLst/>
          </a:prstGeom>
          <a:noFill/>
        </p:spPr>
        <p:txBody>
          <a:bodyPr wrap="square" rtlCol="0">
            <a:spAutoFit/>
          </a:bodyPr>
          <a:lstStyle/>
          <a:p>
            <a:pPr>
              <a:defRPr/>
            </a:pPr>
            <a:r>
              <a:rPr lang="fr-FR" sz="2200" i="1" dirty="0">
                <a:solidFill>
                  <a:srgbClr val="0055A5"/>
                </a:solidFill>
              </a:rPr>
              <a:t>Il y a </a:t>
            </a:r>
            <a:r>
              <a:rPr lang="fr-FR" sz="2200" b="1" i="1" dirty="0">
                <a:solidFill>
                  <a:srgbClr val="0055A5"/>
                </a:solidFill>
              </a:rPr>
              <a:t>un</a:t>
            </a:r>
            <a:r>
              <a:rPr lang="fr-FR" sz="2200" i="1" dirty="0">
                <a:solidFill>
                  <a:srgbClr val="0055A5"/>
                </a:solidFill>
              </a:rPr>
              <a:t> ordinateur.</a:t>
            </a:r>
            <a:r>
              <a:rPr lang="en-US" sz="2200" b="1" dirty="0">
                <a:solidFill>
                  <a:srgbClr val="0055A5"/>
                </a:solidFill>
              </a:rPr>
              <a:t>		</a:t>
            </a:r>
            <a:r>
              <a:rPr lang="en-US" sz="2200" dirty="0">
                <a:solidFill>
                  <a:srgbClr val="0055A5"/>
                </a:solidFill>
              </a:rPr>
              <a:t>There is a computer.</a:t>
            </a:r>
          </a:p>
        </p:txBody>
      </p:sp>
      <p:sp>
        <p:nvSpPr>
          <p:cNvPr id="11" name="TextBox 10">
            <a:extLst>
              <a:ext uri="{FF2B5EF4-FFF2-40B4-BE49-F238E27FC236}">
                <a16:creationId xmlns:a16="http://schemas.microsoft.com/office/drawing/2014/main" id="{50F435A2-4630-B731-A78D-1A5915990452}"/>
              </a:ext>
            </a:extLst>
          </p:cNvPr>
          <p:cNvSpPr txBox="1"/>
          <p:nvPr/>
        </p:nvSpPr>
        <p:spPr>
          <a:xfrm>
            <a:off x="163132" y="2910501"/>
            <a:ext cx="7532262" cy="430887"/>
          </a:xfrm>
          <a:prstGeom prst="rect">
            <a:avLst/>
          </a:prstGeom>
          <a:noFill/>
        </p:spPr>
        <p:txBody>
          <a:bodyPr wrap="square" rtlCol="0">
            <a:spAutoFit/>
          </a:bodyPr>
          <a:lstStyle/>
          <a:p>
            <a:pPr>
              <a:defRPr/>
            </a:pPr>
            <a:r>
              <a:rPr lang="fr-FR" sz="2200" i="1" dirty="0">
                <a:solidFill>
                  <a:srgbClr val="0055A5"/>
                </a:solidFill>
              </a:rPr>
              <a:t>Il y a </a:t>
            </a:r>
            <a:r>
              <a:rPr lang="fr-FR" sz="2200" b="1" i="1" dirty="0">
                <a:solidFill>
                  <a:srgbClr val="0055A5"/>
                </a:solidFill>
              </a:rPr>
              <a:t>des </a:t>
            </a:r>
            <a:r>
              <a:rPr lang="fr-FR" sz="2200" i="1" dirty="0">
                <a:solidFill>
                  <a:srgbClr val="0055A5"/>
                </a:solidFill>
              </a:rPr>
              <a:t>vêtements.</a:t>
            </a:r>
            <a:r>
              <a:rPr lang="en-US" sz="2200" i="1" dirty="0">
                <a:solidFill>
                  <a:srgbClr val="0055A5"/>
                </a:solidFill>
              </a:rPr>
              <a:t>	</a:t>
            </a:r>
            <a:r>
              <a:rPr lang="en-US" sz="2200" dirty="0">
                <a:solidFill>
                  <a:srgbClr val="0055A5"/>
                </a:solidFill>
              </a:rPr>
              <a:t>There are some clothes.</a:t>
            </a:r>
          </a:p>
        </p:txBody>
      </p:sp>
      <p:sp>
        <p:nvSpPr>
          <p:cNvPr id="13" name="TextBox 12">
            <a:extLst>
              <a:ext uri="{FF2B5EF4-FFF2-40B4-BE49-F238E27FC236}">
                <a16:creationId xmlns:a16="http://schemas.microsoft.com/office/drawing/2014/main" id="{A4BBD405-8263-5CAC-8754-2FF80709C0D5}"/>
              </a:ext>
            </a:extLst>
          </p:cNvPr>
          <p:cNvSpPr txBox="1"/>
          <p:nvPr/>
        </p:nvSpPr>
        <p:spPr>
          <a:xfrm>
            <a:off x="163132" y="5148441"/>
            <a:ext cx="9277010" cy="430887"/>
          </a:xfrm>
          <a:prstGeom prst="rect">
            <a:avLst/>
          </a:prstGeom>
          <a:noFill/>
        </p:spPr>
        <p:txBody>
          <a:bodyPr wrap="square" rtlCol="0">
            <a:spAutoFit/>
          </a:bodyPr>
          <a:lstStyle/>
          <a:p>
            <a:pPr>
              <a:defRPr/>
            </a:pPr>
            <a:r>
              <a:rPr lang="fr-FR" sz="2200" i="1" dirty="0">
                <a:solidFill>
                  <a:srgbClr val="0055A5"/>
                </a:solidFill>
              </a:rPr>
              <a:t>Il </a:t>
            </a:r>
            <a:r>
              <a:rPr lang="fr-FR" sz="2200" b="1" i="1" dirty="0">
                <a:solidFill>
                  <a:schemeClr val="accent2"/>
                </a:solidFill>
              </a:rPr>
              <a:t>n</a:t>
            </a:r>
            <a:r>
              <a:rPr lang="fr-FR" sz="2200" i="1" dirty="0">
                <a:solidFill>
                  <a:srgbClr val="0055A5"/>
                </a:solidFill>
              </a:rPr>
              <a:t>’y a pas </a:t>
            </a:r>
            <a:r>
              <a:rPr lang="fr-FR" sz="2200" b="1" i="1" dirty="0">
                <a:solidFill>
                  <a:schemeClr val="accent2"/>
                </a:solidFill>
              </a:rPr>
              <a:t>d’o</a:t>
            </a:r>
            <a:r>
              <a:rPr lang="fr-FR" sz="2200" i="1" dirty="0">
                <a:solidFill>
                  <a:srgbClr val="0055A5"/>
                </a:solidFill>
              </a:rPr>
              <a:t>rdinateur.</a:t>
            </a:r>
            <a:r>
              <a:rPr lang="en-US" sz="2200" b="1" dirty="0">
                <a:solidFill>
                  <a:srgbClr val="0055A5"/>
                </a:solidFill>
              </a:rPr>
              <a:t>	</a:t>
            </a:r>
            <a:r>
              <a:rPr lang="en-US" sz="2200" dirty="0">
                <a:solidFill>
                  <a:srgbClr val="0055A5"/>
                </a:solidFill>
              </a:rPr>
              <a:t>There is no computer.</a:t>
            </a:r>
          </a:p>
        </p:txBody>
      </p:sp>
      <p:sp>
        <p:nvSpPr>
          <p:cNvPr id="14" name="TextBox 13">
            <a:extLst>
              <a:ext uri="{FF2B5EF4-FFF2-40B4-BE49-F238E27FC236}">
                <a16:creationId xmlns:a16="http://schemas.microsoft.com/office/drawing/2014/main" id="{AD7E2B37-4014-5984-7959-3A2C73AFD18B}"/>
              </a:ext>
            </a:extLst>
          </p:cNvPr>
          <p:cNvSpPr txBox="1"/>
          <p:nvPr/>
        </p:nvSpPr>
        <p:spPr>
          <a:xfrm>
            <a:off x="163132" y="5661969"/>
            <a:ext cx="9277010" cy="430887"/>
          </a:xfrm>
          <a:prstGeom prst="rect">
            <a:avLst/>
          </a:prstGeom>
          <a:noFill/>
        </p:spPr>
        <p:txBody>
          <a:bodyPr wrap="square" rtlCol="0">
            <a:spAutoFit/>
          </a:bodyPr>
          <a:lstStyle/>
          <a:p>
            <a:pPr>
              <a:defRPr/>
            </a:pPr>
            <a:r>
              <a:rPr lang="fr-FR" sz="2200" i="1" dirty="0">
                <a:solidFill>
                  <a:srgbClr val="0055A5"/>
                </a:solidFill>
              </a:rPr>
              <a:t>Il </a:t>
            </a:r>
            <a:r>
              <a:rPr lang="fr-FR" sz="2200" b="1" i="1" dirty="0">
                <a:solidFill>
                  <a:schemeClr val="accent2"/>
                </a:solidFill>
              </a:rPr>
              <a:t>n</a:t>
            </a:r>
            <a:r>
              <a:rPr lang="fr-FR" sz="2200" i="1" dirty="0">
                <a:solidFill>
                  <a:srgbClr val="0055A5"/>
                </a:solidFill>
              </a:rPr>
              <a:t>’y a pas </a:t>
            </a:r>
            <a:r>
              <a:rPr lang="fr-FR" sz="2200" b="1" i="1" dirty="0">
                <a:solidFill>
                  <a:schemeClr val="accent2"/>
                </a:solidFill>
              </a:rPr>
              <a:t>de</a:t>
            </a:r>
            <a:r>
              <a:rPr lang="fr-FR" sz="2200" b="1" i="1" dirty="0">
                <a:solidFill>
                  <a:srgbClr val="0055A5"/>
                </a:solidFill>
              </a:rPr>
              <a:t> </a:t>
            </a:r>
            <a:r>
              <a:rPr lang="fr-FR" sz="2200" i="1" dirty="0">
                <a:solidFill>
                  <a:srgbClr val="0055A5"/>
                </a:solidFill>
              </a:rPr>
              <a:t>vêtements</a:t>
            </a:r>
            <a:r>
              <a:rPr lang="en-US" sz="2200" i="1" dirty="0">
                <a:solidFill>
                  <a:srgbClr val="0055A5"/>
                </a:solidFill>
              </a:rPr>
              <a:t>.	</a:t>
            </a:r>
            <a:r>
              <a:rPr lang="en-US" sz="2200" dirty="0">
                <a:solidFill>
                  <a:srgbClr val="0055A5"/>
                </a:solidFill>
              </a:rPr>
              <a:t>There are no clothes.</a:t>
            </a:r>
          </a:p>
        </p:txBody>
      </p:sp>
    </p:spTree>
    <p:extLst>
      <p:ext uri="{BB962C8B-B14F-4D97-AF65-F5344CB8AC3E}">
        <p14:creationId xmlns:p14="http://schemas.microsoft.com/office/powerpoint/2010/main" val="3549986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p:bldP spid="10" grpId="0"/>
      <p:bldP spid="11" grpId="0"/>
      <p:bldP spid="13" grpId="0"/>
      <p:bldP spid="1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large building with a fountain in front of it&#10;&#10;Description automatically generated with low confidence">
            <a:extLst>
              <a:ext uri="{FF2B5EF4-FFF2-40B4-BE49-F238E27FC236}">
                <a16:creationId xmlns:a16="http://schemas.microsoft.com/office/drawing/2014/main" id="{6EF6679F-ECCA-FE06-2A46-1C6207F9D06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192000" cy="6422571"/>
          </a:xfrm>
          <a:prstGeom prst="rect">
            <a:avLst/>
          </a:prstGeom>
        </p:spPr>
      </p:pic>
      <p:sp>
        <p:nvSpPr>
          <p:cNvPr id="3" name="Title 2">
            <a:extLst>
              <a:ext uri="{FF2B5EF4-FFF2-40B4-BE49-F238E27FC236}">
                <a16:creationId xmlns:a16="http://schemas.microsoft.com/office/drawing/2014/main" id="{AF667F8F-E87F-5201-CAA9-4411B0605F22}"/>
              </a:ext>
            </a:extLst>
          </p:cNvPr>
          <p:cNvSpPr>
            <a:spLocks noGrp="1"/>
          </p:cNvSpPr>
          <p:nvPr>
            <p:ph type="title"/>
          </p:nvPr>
        </p:nvSpPr>
        <p:spPr>
          <a:xfrm>
            <a:off x="-1" y="213557"/>
            <a:ext cx="9331348" cy="647577"/>
          </a:xfrm>
        </p:spPr>
        <p:txBody>
          <a:bodyPr>
            <a:normAutofit/>
          </a:bodyPr>
          <a:lstStyle/>
          <a:p>
            <a:r>
              <a:rPr lang="fr-FR" dirty="0"/>
              <a:t>On cherche des guides pour le musée</a:t>
            </a:r>
          </a:p>
        </p:txBody>
      </p:sp>
      <p:sp>
        <p:nvSpPr>
          <p:cNvPr id="6" name="Rounded Rectangle 46">
            <a:extLst>
              <a:ext uri="{FF2B5EF4-FFF2-40B4-BE49-F238E27FC236}">
                <a16:creationId xmlns:a16="http://schemas.microsoft.com/office/drawing/2014/main" id="{967130CB-9A89-FA57-9935-99361F961F82}"/>
              </a:ext>
            </a:extLst>
          </p:cNvPr>
          <p:cNvSpPr/>
          <p:nvPr/>
        </p:nvSpPr>
        <p:spPr>
          <a:xfrm>
            <a:off x="9888252" y="251614"/>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écouter/écrire</a:t>
            </a:r>
          </a:p>
        </p:txBody>
      </p:sp>
      <p:pic>
        <p:nvPicPr>
          <p:cNvPr id="63" name="Picture 62">
            <a:hlinkClick r:id="" action="ppaction://noaction">
              <a:snd r:embed="rId9" name="fired.wav"/>
            </a:hlinkClick>
            <a:extLst>
              <a:ext uri="{FF2B5EF4-FFF2-40B4-BE49-F238E27FC236}">
                <a16:creationId xmlns:a16="http://schemas.microsoft.com/office/drawing/2014/main" id="{9C049C28-5B7E-5132-24A7-C30C48E0EE0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23943" y="4983535"/>
            <a:ext cx="1495457" cy="1169494"/>
          </a:xfrm>
          <a:prstGeom prst="rect">
            <a:avLst/>
          </a:prstGeom>
        </p:spPr>
      </p:pic>
      <p:pic>
        <p:nvPicPr>
          <p:cNvPr id="61" name="Picture 60" descr="Logo, icon&#10;&#10;Description automatically generated">
            <a:hlinkClick r:id="" action="ppaction://noaction">
              <a:snd r:embed="rId11" name="slide 29 tour guide BEEP.wav"/>
            </a:hlinkClick>
            <a:extLst>
              <a:ext uri="{FF2B5EF4-FFF2-40B4-BE49-F238E27FC236}">
                <a16:creationId xmlns:a16="http://schemas.microsoft.com/office/drawing/2014/main" id="{6FC99CD8-95A4-D3EF-05C4-D4AF0215252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227382" y="2145687"/>
            <a:ext cx="779929" cy="779929"/>
          </a:xfrm>
          <a:prstGeom prst="rect">
            <a:avLst/>
          </a:prstGeom>
        </p:spPr>
      </p:pic>
      <p:sp>
        <p:nvSpPr>
          <p:cNvPr id="60" name="Speech Bubble: Rectangle with Corners Rounded 59">
            <a:extLst>
              <a:ext uri="{FF2B5EF4-FFF2-40B4-BE49-F238E27FC236}">
                <a16:creationId xmlns:a16="http://schemas.microsoft.com/office/drawing/2014/main" id="{E9AC1F14-C708-BD7F-E667-928CDFC6F08D}"/>
              </a:ext>
            </a:extLst>
          </p:cNvPr>
          <p:cNvSpPr/>
          <p:nvPr/>
        </p:nvSpPr>
        <p:spPr>
          <a:xfrm>
            <a:off x="7512695" y="3556803"/>
            <a:ext cx="2631687" cy="1746197"/>
          </a:xfrm>
          <a:prstGeom prst="wedgeRoundRectCallout">
            <a:avLst>
              <a:gd name="adj1" fmla="val 67192"/>
              <a:gd name="adj2" fmla="val -35986"/>
              <a:gd name="adj3" fmla="val 16667"/>
            </a:avLst>
          </a:prstGeom>
          <a:solidFill>
            <a:schemeClr val="accent2"/>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kern="1200" dirty="0">
                <a:solidFill>
                  <a:schemeClr val="bg2"/>
                </a:solidFill>
                <a:effectLst/>
                <a:latin typeface="+mn-lt"/>
                <a:ea typeface="+mn-ea"/>
                <a:cs typeface="+mn-cs"/>
              </a:rPr>
              <a:t>Il n’y a pas de visiteurs* au musée aujourd’hui.</a:t>
            </a:r>
            <a:endParaRPr lang="en-GB" sz="2400" kern="1200" dirty="0">
              <a:solidFill>
                <a:schemeClr val="bg2"/>
              </a:solidFill>
              <a:effectLst/>
              <a:latin typeface="+mn-lt"/>
              <a:ea typeface="+mn-ea"/>
              <a:cs typeface="+mn-cs"/>
            </a:endParaRPr>
          </a:p>
        </p:txBody>
      </p:sp>
      <p:pic>
        <p:nvPicPr>
          <p:cNvPr id="2" name="Picture 1">
            <a:extLst>
              <a:ext uri="{FF2B5EF4-FFF2-40B4-BE49-F238E27FC236}">
                <a16:creationId xmlns:a16="http://schemas.microsoft.com/office/drawing/2014/main" id="{64758881-B2B5-3AF5-7A19-5A244005E8B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5369" y="3001595"/>
            <a:ext cx="2210761" cy="3334625"/>
          </a:xfrm>
          <a:prstGeom prst="rect">
            <a:avLst/>
          </a:prstGeom>
        </p:spPr>
      </p:pic>
      <p:sp>
        <p:nvSpPr>
          <p:cNvPr id="4" name="Speech Bubble: Rectangle with Corners Rounded 3">
            <a:extLst>
              <a:ext uri="{FF2B5EF4-FFF2-40B4-BE49-F238E27FC236}">
                <a16:creationId xmlns:a16="http://schemas.microsoft.com/office/drawing/2014/main" id="{ED768E0A-DB96-0BC2-BA8C-3D7A8320DB1F}"/>
              </a:ext>
            </a:extLst>
          </p:cNvPr>
          <p:cNvSpPr/>
          <p:nvPr/>
        </p:nvSpPr>
        <p:spPr>
          <a:xfrm>
            <a:off x="573031" y="1012681"/>
            <a:ext cx="7257783" cy="1746197"/>
          </a:xfrm>
          <a:prstGeom prst="wedgeRoundRectCallout">
            <a:avLst>
              <a:gd name="adj1" fmla="val -39810"/>
              <a:gd name="adj2" fmla="val 64083"/>
              <a:gd name="adj3" fmla="val 16667"/>
            </a:avLst>
          </a:prstGeom>
          <a:solidFill>
            <a:srgbClr val="0055A5"/>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kern="1200" dirty="0">
                <a:solidFill>
                  <a:schemeClr val="bg2"/>
                </a:solidFill>
                <a:effectLst/>
                <a:latin typeface="+mn-lt"/>
                <a:ea typeface="+mn-ea"/>
                <a:cs typeface="+mn-cs"/>
              </a:rPr>
              <a:t>Bonjour ! Je m’appelle Magali. Je cherche de nouveaux guides pour </a:t>
            </a:r>
            <a:r>
              <a:rPr lang="fr-FR" sz="2400" dirty="0">
                <a:solidFill>
                  <a:schemeClr val="bg2"/>
                </a:solidFill>
              </a:rPr>
              <a:t>le</a:t>
            </a:r>
            <a:r>
              <a:rPr lang="fr-FR" sz="2400" kern="1200" dirty="0">
                <a:solidFill>
                  <a:schemeClr val="bg2"/>
                </a:solidFill>
                <a:effectLst/>
                <a:latin typeface="+mn-lt"/>
                <a:ea typeface="+mn-ea"/>
                <a:cs typeface="+mn-cs"/>
              </a:rPr>
              <a:t> musée. Les guides travaillent pour moi aujourd’hui, et tu vas décider s’</a:t>
            </a:r>
            <a:r>
              <a:rPr lang="fr-FR" sz="2400" dirty="0">
                <a:solidFill>
                  <a:schemeClr val="bg2"/>
                </a:solidFill>
              </a:rPr>
              <a:t>ils sont embauchés* ou licenciés*.</a:t>
            </a:r>
            <a:endParaRPr lang="en-GB" sz="2400" kern="1200" dirty="0">
              <a:solidFill>
                <a:schemeClr val="bg2"/>
              </a:solidFill>
              <a:effectLst/>
            </a:endParaRPr>
          </a:p>
        </p:txBody>
      </p:sp>
      <p:sp>
        <p:nvSpPr>
          <p:cNvPr id="11" name="Speech Bubble: Rectangle with Corners Rounded 10">
            <a:extLst>
              <a:ext uri="{FF2B5EF4-FFF2-40B4-BE49-F238E27FC236}">
                <a16:creationId xmlns:a16="http://schemas.microsoft.com/office/drawing/2014/main" id="{EDBA11DE-CCBB-1AF4-D5FC-2A649DDF8768}"/>
              </a:ext>
            </a:extLst>
          </p:cNvPr>
          <p:cNvSpPr/>
          <p:nvPr/>
        </p:nvSpPr>
        <p:spPr>
          <a:xfrm>
            <a:off x="6503755" y="5522109"/>
            <a:ext cx="4188360" cy="825702"/>
          </a:xfrm>
          <a:prstGeom prst="wedgeRoundRectCallout">
            <a:avLst>
              <a:gd name="adj1" fmla="val -19357"/>
              <a:gd name="adj2" fmla="val -37442"/>
              <a:gd name="adj3" fmla="val 16667"/>
            </a:avLst>
          </a:prstGeom>
          <a:solidFill>
            <a:srgbClr val="0055A5"/>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2000" b="1" dirty="0">
                <a:solidFill>
                  <a:srgbClr val="FFFFFF"/>
                </a:solidFill>
              </a:rPr>
              <a:t>*visiteur </a:t>
            </a:r>
            <a:r>
              <a:rPr lang="en-GB" sz="2000" dirty="0">
                <a:solidFill>
                  <a:srgbClr val="FFFFFF"/>
                </a:solidFill>
              </a:rPr>
              <a:t>= visitor</a:t>
            </a:r>
            <a:r>
              <a:rPr lang="fr-FR" sz="2000" b="1" dirty="0">
                <a:solidFill>
                  <a:srgbClr val="FFFFFF"/>
                </a:solidFill>
              </a:rPr>
              <a:t>, embauché</a:t>
            </a:r>
            <a:r>
              <a:rPr lang="en-GB" sz="2000" b="1" dirty="0">
                <a:solidFill>
                  <a:srgbClr val="FFFFFF"/>
                </a:solidFill>
              </a:rPr>
              <a:t>(e) </a:t>
            </a:r>
            <a:r>
              <a:rPr lang="en-GB" sz="2000" dirty="0">
                <a:solidFill>
                  <a:srgbClr val="FFFFFF"/>
                </a:solidFill>
              </a:rPr>
              <a:t>= hired, </a:t>
            </a:r>
            <a:r>
              <a:rPr lang="fr-FR" sz="2000" b="1" dirty="0">
                <a:solidFill>
                  <a:srgbClr val="FFFFFF"/>
                </a:solidFill>
                <a:latin typeface="Century Gothic"/>
              </a:rPr>
              <a:t>licencié(e) </a:t>
            </a:r>
            <a:r>
              <a:rPr kumimoji="0" lang="fr-FR" sz="2000" i="0" u="none" strike="noStrike" kern="1200" cap="none" spc="0" normalizeH="0" baseline="0" dirty="0">
                <a:ln>
                  <a:noFill/>
                </a:ln>
                <a:solidFill>
                  <a:srgbClr val="FFFFFF"/>
                </a:solidFill>
                <a:effectLst/>
                <a:uLnTx/>
                <a:uFillTx/>
                <a:latin typeface="Century Gothic"/>
                <a:ea typeface="+mn-ea"/>
                <a:cs typeface="+mn-cs"/>
              </a:rPr>
              <a:t>= </a:t>
            </a:r>
            <a:r>
              <a:rPr kumimoji="0" lang="en-GB" sz="2000" i="0" u="none" strike="noStrike" kern="1200" cap="none" spc="0" normalizeH="0" baseline="0" dirty="0">
                <a:ln>
                  <a:noFill/>
                </a:ln>
                <a:solidFill>
                  <a:srgbClr val="FFFFFF"/>
                </a:solidFill>
                <a:effectLst/>
                <a:uLnTx/>
                <a:uFillTx/>
                <a:latin typeface="Century Gothic"/>
                <a:ea typeface="+mn-ea"/>
                <a:cs typeface="+mn-cs"/>
              </a:rPr>
              <a:t>fired </a:t>
            </a:r>
            <a:endParaRPr kumimoji="0" lang="en-GB" sz="2000" b="0" i="0" u="none" strike="noStrike" kern="1200" cap="none" spc="0" normalizeH="0" baseline="0" dirty="0">
              <a:ln>
                <a:noFill/>
              </a:ln>
              <a:solidFill>
                <a:srgbClr val="FF0000"/>
              </a:solidFill>
              <a:effectLst/>
              <a:uLnTx/>
              <a:uFillTx/>
              <a:latin typeface="Century Gothic"/>
              <a:ea typeface="+mn-ea"/>
              <a:cs typeface="+mn-cs"/>
            </a:endParaRPr>
          </a:p>
        </p:txBody>
      </p:sp>
      <p:pic>
        <p:nvPicPr>
          <p:cNvPr id="18" name="Picture 17" descr="A picture containing suit&#10;&#10;Description automatically generated">
            <a:extLst>
              <a:ext uri="{FF2B5EF4-FFF2-40B4-BE49-F238E27FC236}">
                <a16:creationId xmlns:a16="http://schemas.microsoft.com/office/drawing/2014/main" id="{A8A3A022-01F9-9F24-5996-D39E1FA73FB9}"/>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57014" t="6826"/>
          <a:stretch/>
        </p:blipFill>
        <p:spPr>
          <a:xfrm>
            <a:off x="10463258" y="2758878"/>
            <a:ext cx="1473329" cy="3577342"/>
          </a:xfrm>
          <a:prstGeom prst="rect">
            <a:avLst/>
          </a:prstGeom>
        </p:spPr>
      </p:pic>
      <p:sp>
        <p:nvSpPr>
          <p:cNvPr id="25" name="Speech Bubble: Rectangle with Corners Rounded 24">
            <a:extLst>
              <a:ext uri="{FF2B5EF4-FFF2-40B4-BE49-F238E27FC236}">
                <a16:creationId xmlns:a16="http://schemas.microsoft.com/office/drawing/2014/main" id="{406814FB-99F1-6C29-0809-3B434437AC1E}"/>
              </a:ext>
            </a:extLst>
          </p:cNvPr>
          <p:cNvSpPr/>
          <p:nvPr/>
        </p:nvSpPr>
        <p:spPr>
          <a:xfrm>
            <a:off x="2855817" y="3071652"/>
            <a:ext cx="3240183" cy="1598407"/>
          </a:xfrm>
          <a:prstGeom prst="wedgeRoundRectCallout">
            <a:avLst>
              <a:gd name="adj1" fmla="val -74038"/>
              <a:gd name="adj2" fmla="val -7053"/>
              <a:gd name="adj3" fmla="val 16667"/>
            </a:avLst>
          </a:prstGeom>
          <a:solidFill>
            <a:srgbClr val="0055A5"/>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kern="1200" dirty="0">
                <a:solidFill>
                  <a:schemeClr val="bg2"/>
                </a:solidFill>
                <a:effectLst/>
                <a:latin typeface="+mn-lt"/>
                <a:ea typeface="+mn-ea"/>
                <a:cs typeface="+mn-cs"/>
              </a:rPr>
              <a:t>C’est faux ! Il y a des visiteurs au musée aujourd’hui. </a:t>
            </a:r>
            <a:endParaRPr lang="en-GB" sz="2400" kern="1200" dirty="0">
              <a:solidFill>
                <a:schemeClr val="bg2"/>
              </a:solidFill>
              <a:effectLst/>
              <a:latin typeface="+mn-lt"/>
              <a:ea typeface="+mn-ea"/>
              <a:cs typeface="+mn-cs"/>
            </a:endParaRPr>
          </a:p>
        </p:txBody>
      </p:sp>
      <p:pic>
        <p:nvPicPr>
          <p:cNvPr id="14" name="Picture 2" descr="Abort, Delete, No, Cancel, Locked, Blocked, Prohibited">
            <a:extLst>
              <a:ext uri="{FF2B5EF4-FFF2-40B4-BE49-F238E27FC236}">
                <a16:creationId xmlns:a16="http://schemas.microsoft.com/office/drawing/2014/main" id="{973040EB-ED0E-08F3-52BB-E026C4C22D34}"/>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9490038" y="2588744"/>
            <a:ext cx="825701" cy="825701"/>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Rectangle with Corners Rounded 4">
            <a:extLst>
              <a:ext uri="{FF2B5EF4-FFF2-40B4-BE49-F238E27FC236}">
                <a16:creationId xmlns:a16="http://schemas.microsoft.com/office/drawing/2014/main" id="{A7CB0BD2-1B44-E5C8-CDE8-78B3BFF00CE6}"/>
              </a:ext>
            </a:extLst>
          </p:cNvPr>
          <p:cNvSpPr/>
          <p:nvPr/>
        </p:nvSpPr>
        <p:spPr>
          <a:xfrm>
            <a:off x="2038112" y="4939602"/>
            <a:ext cx="2802039" cy="593634"/>
          </a:xfrm>
          <a:prstGeom prst="wedgeRoundRectCallout">
            <a:avLst>
              <a:gd name="adj1" fmla="val -74402"/>
              <a:gd name="adj2" fmla="val -108391"/>
              <a:gd name="adj3" fmla="val 16667"/>
            </a:avLst>
          </a:prstGeom>
          <a:solidFill>
            <a:srgbClr val="0055A5"/>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kern="1200" dirty="0">
                <a:solidFill>
                  <a:schemeClr val="bg2"/>
                </a:solidFill>
                <a:effectLst/>
                <a:latin typeface="+mn-lt"/>
                <a:ea typeface="+mn-ea"/>
                <a:cs typeface="+mn-cs"/>
              </a:rPr>
              <a:t>Tu es licenciée ! </a:t>
            </a:r>
            <a:endParaRPr lang="en-GB" sz="2400" kern="1200" dirty="0">
              <a:solidFill>
                <a:schemeClr val="bg2"/>
              </a:solidFill>
              <a:effectLst/>
              <a:latin typeface="+mn-lt"/>
              <a:ea typeface="+mn-ea"/>
              <a:cs typeface="+mn-cs"/>
            </a:endParaRPr>
          </a:p>
        </p:txBody>
      </p:sp>
    </p:spTree>
    <p:extLst>
      <p:ext uri="{BB962C8B-B14F-4D97-AF65-F5344CB8AC3E}">
        <p14:creationId xmlns:p14="http://schemas.microsoft.com/office/powerpoint/2010/main" val="3216002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magali intro slide 1.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slide 29 tour guide full sentence.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5" name="magali intro slide 2.wav"/>
                                        </p:tgtEl>
                                      </p:cMediaNode>
                                    </p:audio>
                                  </p:sub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magali intro slide 3.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7" name="fire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4" grpId="0" animBg="1"/>
      <p:bldP spid="11" grpId="0" animBg="1"/>
      <p:bldP spid="25" grpId="0" animBg="1"/>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standing in front of a wall of framed pictures&#10;&#10;Description automatically generated with medium confidence">
            <a:extLst>
              <a:ext uri="{FF2B5EF4-FFF2-40B4-BE49-F238E27FC236}">
                <a16:creationId xmlns:a16="http://schemas.microsoft.com/office/drawing/2014/main" id="{DD07DB8A-2590-FBC4-FF0C-62639C6EAD54}"/>
              </a:ext>
            </a:extLst>
          </p:cNvPr>
          <p:cNvPicPr>
            <a:picLocks noChangeAspect="1"/>
          </p:cNvPicPr>
          <p:nvPr/>
        </p:nvPicPr>
        <p:blipFill rotWithShape="1">
          <a:blip r:embed="rId7">
            <a:extLst>
              <a:ext uri="{28A0092B-C50C-407E-A947-70E740481C1C}">
                <a14:useLocalDpi xmlns:a14="http://schemas.microsoft.com/office/drawing/2010/main" val="0"/>
              </a:ext>
            </a:extLst>
          </a:blip>
          <a:srcRect l="26759" r="12581"/>
          <a:stretch/>
        </p:blipFill>
        <p:spPr>
          <a:xfrm>
            <a:off x="-1" y="1"/>
            <a:ext cx="12192001" cy="6366510"/>
          </a:xfrm>
          <a:prstGeom prst="rect">
            <a:avLst/>
          </a:prstGeom>
        </p:spPr>
      </p:pic>
      <p:sp>
        <p:nvSpPr>
          <p:cNvPr id="3" name="Title 2">
            <a:extLst>
              <a:ext uri="{FF2B5EF4-FFF2-40B4-BE49-F238E27FC236}">
                <a16:creationId xmlns:a16="http://schemas.microsoft.com/office/drawing/2014/main" id="{AF667F8F-E87F-5201-CAA9-4411B0605F22}"/>
              </a:ext>
            </a:extLst>
          </p:cNvPr>
          <p:cNvSpPr>
            <a:spLocks noGrp="1"/>
          </p:cNvSpPr>
          <p:nvPr>
            <p:ph type="title"/>
          </p:nvPr>
        </p:nvSpPr>
        <p:spPr>
          <a:xfrm>
            <a:off x="0" y="213557"/>
            <a:ext cx="6210826" cy="647577"/>
          </a:xfrm>
        </p:spPr>
        <p:txBody>
          <a:bodyPr>
            <a:normAutofit/>
          </a:bodyPr>
          <a:lstStyle/>
          <a:p>
            <a:r>
              <a:rPr lang="fr-FR" dirty="0"/>
              <a:t>Vrai ou faux ?</a:t>
            </a:r>
          </a:p>
        </p:txBody>
      </p:sp>
      <p:sp>
        <p:nvSpPr>
          <p:cNvPr id="6" name="Rounded Rectangle 46">
            <a:extLst>
              <a:ext uri="{FF2B5EF4-FFF2-40B4-BE49-F238E27FC236}">
                <a16:creationId xmlns:a16="http://schemas.microsoft.com/office/drawing/2014/main" id="{967130CB-9A89-FA57-9935-99361F961F82}"/>
              </a:ext>
            </a:extLst>
          </p:cNvPr>
          <p:cNvSpPr/>
          <p:nvPr/>
        </p:nvSpPr>
        <p:spPr>
          <a:xfrm>
            <a:off x="9888252" y="251614"/>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écouter/écrire</a:t>
            </a:r>
          </a:p>
        </p:txBody>
      </p:sp>
      <p:pic>
        <p:nvPicPr>
          <p:cNvPr id="63" name="Picture 62">
            <a:hlinkClick r:id="" action="ppaction://noaction">
              <a:snd r:embed="rId8" name="fired.wav"/>
            </a:hlinkClick>
            <a:extLst>
              <a:ext uri="{FF2B5EF4-FFF2-40B4-BE49-F238E27FC236}">
                <a16:creationId xmlns:a16="http://schemas.microsoft.com/office/drawing/2014/main" id="{9C049C28-5B7E-5132-24A7-C30C48E0EE0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13786" y="4666097"/>
            <a:ext cx="1495457" cy="1169494"/>
          </a:xfrm>
          <a:prstGeom prst="rect">
            <a:avLst/>
          </a:prstGeom>
        </p:spPr>
      </p:pic>
      <p:pic>
        <p:nvPicPr>
          <p:cNvPr id="69" name="Picture 68">
            <a:extLst>
              <a:ext uri="{FF2B5EF4-FFF2-40B4-BE49-F238E27FC236}">
                <a16:creationId xmlns:a16="http://schemas.microsoft.com/office/drawing/2014/main" id="{0888400C-1F84-136F-3C93-D1FC4010676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7812" y="837474"/>
            <a:ext cx="1668579" cy="3025866"/>
          </a:xfrm>
          <a:prstGeom prst="rect">
            <a:avLst/>
          </a:prstGeom>
        </p:spPr>
      </p:pic>
      <p:pic>
        <p:nvPicPr>
          <p:cNvPr id="73" name="Picture 72">
            <a:extLst>
              <a:ext uri="{FF2B5EF4-FFF2-40B4-BE49-F238E27FC236}">
                <a16:creationId xmlns:a16="http://schemas.microsoft.com/office/drawing/2014/main" id="{87550740-9C87-282C-C0F5-88F21EA2A135}"/>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54761"/>
          <a:stretch/>
        </p:blipFill>
        <p:spPr>
          <a:xfrm>
            <a:off x="2876416" y="849304"/>
            <a:ext cx="1651879" cy="3025866"/>
          </a:xfrm>
          <a:prstGeom prst="rect">
            <a:avLst/>
          </a:prstGeom>
        </p:spPr>
      </p:pic>
      <p:pic>
        <p:nvPicPr>
          <p:cNvPr id="77" name="Picture 76">
            <a:extLst>
              <a:ext uri="{FF2B5EF4-FFF2-40B4-BE49-F238E27FC236}">
                <a16:creationId xmlns:a16="http://schemas.microsoft.com/office/drawing/2014/main" id="{23798B68-1338-6130-1A2F-DE91E842464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663706" y="788186"/>
            <a:ext cx="1576876" cy="3071146"/>
          </a:xfrm>
          <a:prstGeom prst="rect">
            <a:avLst/>
          </a:prstGeom>
        </p:spPr>
      </p:pic>
      <p:pic>
        <p:nvPicPr>
          <p:cNvPr id="8" name="Picture 7" descr="A picture containing text, outdoor, person, military uniform&#10;&#10;Description automatically generated">
            <a:extLst>
              <a:ext uri="{FF2B5EF4-FFF2-40B4-BE49-F238E27FC236}">
                <a16:creationId xmlns:a16="http://schemas.microsoft.com/office/drawing/2014/main" id="{F6BB0A40-70FE-94D7-8CAC-D196250F1B76}"/>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r="38477"/>
          <a:stretch/>
        </p:blipFill>
        <p:spPr>
          <a:xfrm>
            <a:off x="5268085" y="832525"/>
            <a:ext cx="1576876" cy="3042645"/>
          </a:xfrm>
          <a:prstGeom prst="rect">
            <a:avLst/>
          </a:prstGeom>
        </p:spPr>
      </p:pic>
      <p:pic>
        <p:nvPicPr>
          <p:cNvPr id="10" name="Picture 9" descr="A statue of a person holding a staff&#10;&#10;Description automatically generated with medium confidence">
            <a:extLst>
              <a:ext uri="{FF2B5EF4-FFF2-40B4-BE49-F238E27FC236}">
                <a16:creationId xmlns:a16="http://schemas.microsoft.com/office/drawing/2014/main" id="{DD300E76-B93E-C355-AF85-DC60AA998A62}"/>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21213" r="8387"/>
          <a:stretch/>
        </p:blipFill>
        <p:spPr>
          <a:xfrm>
            <a:off x="10103715" y="788186"/>
            <a:ext cx="1576876" cy="3104222"/>
          </a:xfrm>
          <a:prstGeom prst="rect">
            <a:avLst/>
          </a:prstGeom>
        </p:spPr>
      </p:pic>
      <p:pic>
        <p:nvPicPr>
          <p:cNvPr id="61" name="Picture 60" descr="Logo, icon&#10;&#10;Description automatically generated">
            <a:hlinkClick r:id="" action="ppaction://noaction">
              <a:snd r:embed="rId15" name="slide 30 tour guide BEEP.wav"/>
            </a:hlinkClick>
            <a:extLst>
              <a:ext uri="{FF2B5EF4-FFF2-40B4-BE49-F238E27FC236}">
                <a16:creationId xmlns:a16="http://schemas.microsoft.com/office/drawing/2014/main" id="{6FC99CD8-95A4-D3EF-05C4-D4AF02152529}"/>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1303728" y="4276132"/>
            <a:ext cx="779929" cy="779929"/>
          </a:xfrm>
          <a:prstGeom prst="rect">
            <a:avLst/>
          </a:prstGeom>
        </p:spPr>
      </p:pic>
      <p:sp>
        <p:nvSpPr>
          <p:cNvPr id="60" name="Speech Bubble: Rectangle with Corners Rounded 59">
            <a:extLst>
              <a:ext uri="{FF2B5EF4-FFF2-40B4-BE49-F238E27FC236}">
                <a16:creationId xmlns:a16="http://schemas.microsoft.com/office/drawing/2014/main" id="{E9AC1F14-C708-BD7F-E667-928CDFC6F08D}"/>
              </a:ext>
            </a:extLst>
          </p:cNvPr>
          <p:cNvSpPr/>
          <p:nvPr/>
        </p:nvSpPr>
        <p:spPr>
          <a:xfrm>
            <a:off x="7123458" y="374705"/>
            <a:ext cx="2631687" cy="1746197"/>
          </a:xfrm>
          <a:prstGeom prst="wedgeRoundRectCallout">
            <a:avLst>
              <a:gd name="adj1" fmla="val 43615"/>
              <a:gd name="adj2" fmla="val 68122"/>
              <a:gd name="adj3" fmla="val 16667"/>
            </a:avLst>
          </a:prstGeom>
          <a:solidFill>
            <a:schemeClr val="accent2"/>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kern="1200" dirty="0">
                <a:solidFill>
                  <a:schemeClr val="bg2"/>
                </a:solidFill>
                <a:effectLst/>
                <a:latin typeface="+mn-lt"/>
                <a:ea typeface="+mn-ea"/>
                <a:cs typeface="+mn-cs"/>
              </a:rPr>
              <a:t>Il n’y a pas de photos dans ce musée !</a:t>
            </a:r>
            <a:endParaRPr lang="en-GB" sz="2400" kern="1200" dirty="0">
              <a:solidFill>
                <a:schemeClr val="bg2"/>
              </a:solidFill>
              <a:effectLst/>
              <a:latin typeface="+mn-lt"/>
              <a:ea typeface="+mn-ea"/>
              <a:cs typeface="+mn-cs"/>
            </a:endParaRPr>
          </a:p>
        </p:txBody>
      </p:sp>
      <p:pic>
        <p:nvPicPr>
          <p:cNvPr id="12" name="Picture 11" descr="A picture containing text&#10;&#10;Description automatically generated">
            <a:extLst>
              <a:ext uri="{FF2B5EF4-FFF2-40B4-BE49-F238E27FC236}">
                <a16:creationId xmlns:a16="http://schemas.microsoft.com/office/drawing/2014/main" id="{4842D870-AC7E-1A3C-1FAD-AB56E0A52E74}"/>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8672376" y="2522103"/>
            <a:ext cx="2485148" cy="3792850"/>
          </a:xfrm>
          <a:prstGeom prst="rect">
            <a:avLst/>
          </a:prstGeom>
        </p:spPr>
      </p:pic>
      <p:pic>
        <p:nvPicPr>
          <p:cNvPr id="2" name="Picture 1">
            <a:extLst>
              <a:ext uri="{FF2B5EF4-FFF2-40B4-BE49-F238E27FC236}">
                <a16:creationId xmlns:a16="http://schemas.microsoft.com/office/drawing/2014/main" id="{64758881-B2B5-3AF5-7A19-5A244005E8B9}"/>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30618" y="2566437"/>
            <a:ext cx="2210761" cy="3334625"/>
          </a:xfrm>
          <a:prstGeom prst="rect">
            <a:avLst/>
          </a:prstGeom>
        </p:spPr>
      </p:pic>
      <p:sp>
        <p:nvSpPr>
          <p:cNvPr id="4" name="Speech Bubble: Rectangle with Corners Rounded 3">
            <a:extLst>
              <a:ext uri="{FF2B5EF4-FFF2-40B4-BE49-F238E27FC236}">
                <a16:creationId xmlns:a16="http://schemas.microsoft.com/office/drawing/2014/main" id="{ED768E0A-DB96-0BC2-BA8C-3D7A8320DB1F}"/>
              </a:ext>
            </a:extLst>
          </p:cNvPr>
          <p:cNvSpPr/>
          <p:nvPr/>
        </p:nvSpPr>
        <p:spPr>
          <a:xfrm>
            <a:off x="2606639" y="1074690"/>
            <a:ext cx="2957837" cy="1601269"/>
          </a:xfrm>
          <a:prstGeom prst="wedgeRoundRectCallout">
            <a:avLst>
              <a:gd name="adj1" fmla="val -59807"/>
              <a:gd name="adj2" fmla="val 42786"/>
              <a:gd name="adj3" fmla="val 16667"/>
            </a:avLst>
          </a:prstGeom>
          <a:solidFill>
            <a:srgbClr val="0055A5"/>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kern="1200" dirty="0">
                <a:solidFill>
                  <a:schemeClr val="bg2"/>
                </a:solidFill>
                <a:effectLst/>
                <a:latin typeface="+mn-lt"/>
                <a:ea typeface="+mn-ea"/>
                <a:cs typeface="+mn-cs"/>
              </a:rPr>
              <a:t>C’est faux ! Il y a des photos dans ce musée. </a:t>
            </a:r>
            <a:endParaRPr lang="en-GB" sz="2400" kern="1200" dirty="0">
              <a:solidFill>
                <a:schemeClr val="bg2"/>
              </a:solidFill>
              <a:effectLst/>
              <a:latin typeface="+mn-lt"/>
              <a:ea typeface="+mn-ea"/>
              <a:cs typeface="+mn-cs"/>
            </a:endParaRPr>
          </a:p>
        </p:txBody>
      </p:sp>
      <p:pic>
        <p:nvPicPr>
          <p:cNvPr id="14" name="Picture 2" descr="Abort, Delete, No, Cancel, Locked, Blocked, Prohibited">
            <a:extLst>
              <a:ext uri="{FF2B5EF4-FFF2-40B4-BE49-F238E27FC236}">
                <a16:creationId xmlns:a16="http://schemas.microsoft.com/office/drawing/2014/main" id="{973040EB-ED0E-08F3-52BB-E026C4C22D34}"/>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718066" y="2323759"/>
            <a:ext cx="825701" cy="825701"/>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Rectangle with Corners Rounded 4">
            <a:extLst>
              <a:ext uri="{FF2B5EF4-FFF2-40B4-BE49-F238E27FC236}">
                <a16:creationId xmlns:a16="http://schemas.microsoft.com/office/drawing/2014/main" id="{E5E1F91D-0ACF-544C-C0E0-067BD81FD20B}"/>
              </a:ext>
            </a:extLst>
          </p:cNvPr>
          <p:cNvSpPr/>
          <p:nvPr/>
        </p:nvSpPr>
        <p:spPr>
          <a:xfrm>
            <a:off x="2185437" y="4325697"/>
            <a:ext cx="3738590" cy="1093257"/>
          </a:xfrm>
          <a:prstGeom prst="wedgeRoundRectCallout">
            <a:avLst>
              <a:gd name="adj1" fmla="val -57023"/>
              <a:gd name="adj2" fmla="val -83241"/>
              <a:gd name="adj3" fmla="val 16667"/>
            </a:avLst>
          </a:prstGeom>
          <a:solidFill>
            <a:srgbClr val="0055A5"/>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kern="1200" dirty="0">
                <a:solidFill>
                  <a:schemeClr val="bg2"/>
                </a:solidFill>
                <a:effectLst/>
                <a:latin typeface="+mn-lt"/>
                <a:ea typeface="+mn-ea"/>
                <a:cs typeface="+mn-cs"/>
              </a:rPr>
              <a:t>Tu es licenciée, même si tu es ma sœur ! </a:t>
            </a:r>
            <a:endParaRPr lang="en-GB" sz="2400" kern="1200" dirty="0">
              <a:solidFill>
                <a:schemeClr val="bg2"/>
              </a:solidFill>
              <a:effectLst/>
              <a:latin typeface="+mn-lt"/>
              <a:ea typeface="+mn-ea"/>
              <a:cs typeface="+mn-cs"/>
            </a:endParaRPr>
          </a:p>
        </p:txBody>
      </p:sp>
    </p:spTree>
    <p:extLst>
      <p:ext uri="{BB962C8B-B14F-4D97-AF65-F5344CB8AC3E}">
        <p14:creationId xmlns:p14="http://schemas.microsoft.com/office/powerpoint/2010/main" val="658837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slide 30 tour guide full sentence.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4" name="magali slide 30 1.wav"/>
                                        </p:tgtEl>
                                      </p:cMediaNode>
                                    </p:audio>
                                  </p:sub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5" name="magalie slide 30 2.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6" name="fire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4" grpId="0" animBg="1"/>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8">
            <a:extLst>
              <a:ext uri="{FF2B5EF4-FFF2-40B4-BE49-F238E27FC236}">
                <a16:creationId xmlns:a16="http://schemas.microsoft.com/office/drawing/2014/main" id="{03164B3F-354B-AB2C-D403-A86C40C042F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378498"/>
          </a:xfrm>
          <a:prstGeom prst="rect">
            <a:avLst/>
          </a:prstGeom>
        </p:spPr>
      </p:pic>
      <p:sp>
        <p:nvSpPr>
          <p:cNvPr id="3" name="Title 2">
            <a:extLst>
              <a:ext uri="{FF2B5EF4-FFF2-40B4-BE49-F238E27FC236}">
                <a16:creationId xmlns:a16="http://schemas.microsoft.com/office/drawing/2014/main" id="{AF667F8F-E87F-5201-CAA9-4411B0605F22}"/>
              </a:ext>
            </a:extLst>
          </p:cNvPr>
          <p:cNvSpPr>
            <a:spLocks noGrp="1"/>
          </p:cNvSpPr>
          <p:nvPr>
            <p:ph type="title"/>
          </p:nvPr>
        </p:nvSpPr>
        <p:spPr>
          <a:xfrm>
            <a:off x="0" y="213557"/>
            <a:ext cx="6210826" cy="647577"/>
          </a:xfrm>
        </p:spPr>
        <p:txBody>
          <a:bodyPr>
            <a:normAutofit/>
          </a:bodyPr>
          <a:lstStyle/>
          <a:p>
            <a:r>
              <a:rPr lang="fr-FR" dirty="0"/>
              <a:t>Vrai ou faux ?</a:t>
            </a:r>
          </a:p>
        </p:txBody>
      </p:sp>
      <p:sp>
        <p:nvSpPr>
          <p:cNvPr id="6" name="Rounded Rectangle 46">
            <a:extLst>
              <a:ext uri="{FF2B5EF4-FFF2-40B4-BE49-F238E27FC236}">
                <a16:creationId xmlns:a16="http://schemas.microsoft.com/office/drawing/2014/main" id="{967130CB-9A89-FA57-9935-99361F961F82}"/>
              </a:ext>
            </a:extLst>
          </p:cNvPr>
          <p:cNvSpPr/>
          <p:nvPr/>
        </p:nvSpPr>
        <p:spPr>
          <a:xfrm>
            <a:off x="9888252" y="251614"/>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écouter/écrire</a:t>
            </a:r>
          </a:p>
        </p:txBody>
      </p:sp>
      <p:sp>
        <p:nvSpPr>
          <p:cNvPr id="60" name="Speech Bubble: Rectangle with Corners Rounded 59">
            <a:extLst>
              <a:ext uri="{FF2B5EF4-FFF2-40B4-BE49-F238E27FC236}">
                <a16:creationId xmlns:a16="http://schemas.microsoft.com/office/drawing/2014/main" id="{E9AC1F14-C708-BD7F-E667-928CDFC6F08D}"/>
              </a:ext>
            </a:extLst>
          </p:cNvPr>
          <p:cNvSpPr/>
          <p:nvPr/>
        </p:nvSpPr>
        <p:spPr>
          <a:xfrm>
            <a:off x="6426926" y="1421625"/>
            <a:ext cx="2906645" cy="1746197"/>
          </a:xfrm>
          <a:prstGeom prst="wedgeRoundRectCallout">
            <a:avLst>
              <a:gd name="adj1" fmla="val 38734"/>
              <a:gd name="adj2" fmla="val 69119"/>
              <a:gd name="adj3" fmla="val 16667"/>
            </a:avLst>
          </a:prstGeom>
          <a:solidFill>
            <a:schemeClr val="accent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kern="1200" dirty="0">
                <a:solidFill>
                  <a:schemeClr val="bg2"/>
                </a:solidFill>
                <a:effectLst/>
                <a:latin typeface="+mn-lt"/>
                <a:ea typeface="+mn-ea"/>
                <a:cs typeface="+mn-cs"/>
              </a:rPr>
              <a:t>Il y a des visiteurs au musée aujourd’hui !</a:t>
            </a:r>
            <a:endParaRPr lang="en-GB" sz="2400" kern="1200" dirty="0">
              <a:solidFill>
                <a:schemeClr val="bg2"/>
              </a:solidFill>
              <a:effectLst/>
              <a:latin typeface="+mn-lt"/>
              <a:ea typeface="+mn-ea"/>
              <a:cs typeface="+mn-cs"/>
            </a:endParaRPr>
          </a:p>
        </p:txBody>
      </p:sp>
      <p:pic>
        <p:nvPicPr>
          <p:cNvPr id="61" name="Picture 60" descr="Logo, icon&#10;&#10;Description automatically generated">
            <a:hlinkClick r:id="" action="ppaction://noaction">
              <a:snd r:embed="rId8" name="slide 31 tour guide BEEP.wav"/>
            </a:hlinkClick>
            <a:extLst>
              <a:ext uri="{FF2B5EF4-FFF2-40B4-BE49-F238E27FC236}">
                <a16:creationId xmlns:a16="http://schemas.microsoft.com/office/drawing/2014/main" id="{6FC99CD8-95A4-D3EF-05C4-D4AF0215252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79225" y="2516146"/>
            <a:ext cx="779929" cy="779929"/>
          </a:xfrm>
          <a:prstGeom prst="rect">
            <a:avLst/>
          </a:prstGeom>
        </p:spPr>
      </p:pic>
      <p:pic>
        <p:nvPicPr>
          <p:cNvPr id="65" name="Picture 64">
            <a:hlinkClick r:id="" action="ppaction://noaction">
              <a:snd r:embed="rId6" name="hired.wav"/>
            </a:hlinkClick>
            <a:extLst>
              <a:ext uri="{FF2B5EF4-FFF2-40B4-BE49-F238E27FC236}">
                <a16:creationId xmlns:a16="http://schemas.microsoft.com/office/drawing/2014/main" id="{9ACA4297-6ADC-079B-F180-EAD5D5EE454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20981" y="3589074"/>
            <a:ext cx="1763402" cy="1237137"/>
          </a:xfrm>
          <a:prstGeom prst="rect">
            <a:avLst/>
          </a:prstGeom>
        </p:spPr>
      </p:pic>
      <p:pic>
        <p:nvPicPr>
          <p:cNvPr id="4" name="Picture 3" descr="A group of dolls&#10;&#10;Description automatically generated with low confidence">
            <a:extLst>
              <a:ext uri="{FF2B5EF4-FFF2-40B4-BE49-F238E27FC236}">
                <a16:creationId xmlns:a16="http://schemas.microsoft.com/office/drawing/2014/main" id="{41F7AD19-571D-3B03-2E5D-8BCF38041D92}"/>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045" r="33303"/>
          <a:stretch/>
        </p:blipFill>
        <p:spPr>
          <a:xfrm flipH="1">
            <a:off x="8844202" y="3467646"/>
            <a:ext cx="1334285" cy="2841768"/>
          </a:xfrm>
          <a:prstGeom prst="rect">
            <a:avLst/>
          </a:prstGeom>
        </p:spPr>
      </p:pic>
      <p:pic>
        <p:nvPicPr>
          <p:cNvPr id="10" name="Picture 9">
            <a:extLst>
              <a:ext uri="{FF2B5EF4-FFF2-40B4-BE49-F238E27FC236}">
                <a16:creationId xmlns:a16="http://schemas.microsoft.com/office/drawing/2014/main" id="{597D2367-4DB8-0D8F-3E43-EF6B293DAB4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89425" y="3844800"/>
            <a:ext cx="971498" cy="1457248"/>
          </a:xfrm>
          <a:prstGeom prst="rect">
            <a:avLst/>
          </a:prstGeom>
        </p:spPr>
      </p:pic>
      <p:pic>
        <p:nvPicPr>
          <p:cNvPr id="11" name="Picture 10">
            <a:extLst>
              <a:ext uri="{FF2B5EF4-FFF2-40B4-BE49-F238E27FC236}">
                <a16:creationId xmlns:a16="http://schemas.microsoft.com/office/drawing/2014/main" id="{A2C907A9-EA6B-C0F1-1705-0085D1E5353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49964" y="4207643"/>
            <a:ext cx="1886912" cy="1094405"/>
          </a:xfrm>
          <a:prstGeom prst="rect">
            <a:avLst/>
          </a:prstGeom>
        </p:spPr>
      </p:pic>
      <p:pic>
        <p:nvPicPr>
          <p:cNvPr id="12" name="Picture 11">
            <a:extLst>
              <a:ext uri="{FF2B5EF4-FFF2-40B4-BE49-F238E27FC236}">
                <a16:creationId xmlns:a16="http://schemas.microsoft.com/office/drawing/2014/main" id="{A88EC90F-0CD9-4CBF-C8F8-20D9657EE73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178292" y="3057305"/>
            <a:ext cx="1515375" cy="1014760"/>
          </a:xfrm>
          <a:prstGeom prst="rect">
            <a:avLst/>
          </a:prstGeom>
        </p:spPr>
      </p:pic>
      <p:pic>
        <p:nvPicPr>
          <p:cNvPr id="13" name="Picture 12">
            <a:extLst>
              <a:ext uri="{FF2B5EF4-FFF2-40B4-BE49-F238E27FC236}">
                <a16:creationId xmlns:a16="http://schemas.microsoft.com/office/drawing/2014/main" id="{53844722-F5EB-25EE-6E2B-D0D5E2126EC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85901" y="3002761"/>
            <a:ext cx="1366821" cy="768722"/>
          </a:xfrm>
          <a:prstGeom prst="rect">
            <a:avLst/>
          </a:prstGeom>
        </p:spPr>
      </p:pic>
      <p:pic>
        <p:nvPicPr>
          <p:cNvPr id="14" name="Picture 13">
            <a:extLst>
              <a:ext uri="{FF2B5EF4-FFF2-40B4-BE49-F238E27FC236}">
                <a16:creationId xmlns:a16="http://schemas.microsoft.com/office/drawing/2014/main" id="{E0200873-7BEE-6508-5F05-7509B319EB92}"/>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959543" y="3996846"/>
            <a:ext cx="977708" cy="1305202"/>
          </a:xfrm>
          <a:prstGeom prst="rect">
            <a:avLst/>
          </a:prstGeom>
        </p:spPr>
      </p:pic>
      <p:pic>
        <p:nvPicPr>
          <p:cNvPr id="9" name="Picture 8" descr="A group of people in garment&#10;&#10;Description automatically generated with low confidence">
            <a:extLst>
              <a:ext uri="{FF2B5EF4-FFF2-40B4-BE49-F238E27FC236}">
                <a16:creationId xmlns:a16="http://schemas.microsoft.com/office/drawing/2014/main" id="{FB95A2C2-30DA-2B35-6607-003719DA7667}"/>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952853" y="3167823"/>
            <a:ext cx="3653876" cy="3125776"/>
          </a:xfrm>
          <a:prstGeom prst="rect">
            <a:avLst/>
          </a:prstGeom>
        </p:spPr>
      </p:pic>
      <p:pic>
        <p:nvPicPr>
          <p:cNvPr id="15" name="Picture 12" descr="Check, Correct, Green, Mark, Tick">
            <a:extLst>
              <a:ext uri="{FF2B5EF4-FFF2-40B4-BE49-F238E27FC236}">
                <a16:creationId xmlns:a16="http://schemas.microsoft.com/office/drawing/2014/main" id="{8FB31805-FBE4-E25C-62BA-569760BABB09}"/>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9493173" y="1322543"/>
            <a:ext cx="930701" cy="106535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93F8226C-78C4-4A7C-AA76-80B45D1C9DC5}"/>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2987" y="2906111"/>
            <a:ext cx="2210761" cy="3334625"/>
          </a:xfrm>
          <a:prstGeom prst="rect">
            <a:avLst/>
          </a:prstGeom>
        </p:spPr>
      </p:pic>
      <p:sp>
        <p:nvSpPr>
          <p:cNvPr id="5" name="Speech Bubble: Rectangle with Corners Rounded 4">
            <a:extLst>
              <a:ext uri="{FF2B5EF4-FFF2-40B4-BE49-F238E27FC236}">
                <a16:creationId xmlns:a16="http://schemas.microsoft.com/office/drawing/2014/main" id="{1F6F634D-DEBB-6088-D040-6781E57CCBC9}"/>
              </a:ext>
            </a:extLst>
          </p:cNvPr>
          <p:cNvSpPr/>
          <p:nvPr/>
        </p:nvSpPr>
        <p:spPr>
          <a:xfrm>
            <a:off x="2048398" y="1180646"/>
            <a:ext cx="3252945" cy="1494278"/>
          </a:xfrm>
          <a:prstGeom prst="wedgeRoundRectCallout">
            <a:avLst>
              <a:gd name="adj1" fmla="val -67865"/>
              <a:gd name="adj2" fmla="val 43187"/>
              <a:gd name="adj3" fmla="val 16667"/>
            </a:avLst>
          </a:prstGeom>
          <a:solidFill>
            <a:srgbClr val="0055A5"/>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kern="1200" dirty="0">
                <a:solidFill>
                  <a:schemeClr val="bg2"/>
                </a:solidFill>
                <a:effectLst/>
                <a:latin typeface="+mn-lt"/>
                <a:ea typeface="+mn-ea"/>
                <a:cs typeface="+mn-cs"/>
              </a:rPr>
              <a:t>C’est vrai ! Il y a des visiteurs au musée aujourd’hui. </a:t>
            </a:r>
            <a:endParaRPr lang="en-GB" sz="2400" kern="1200" dirty="0">
              <a:solidFill>
                <a:schemeClr val="bg2"/>
              </a:solidFill>
              <a:effectLst/>
              <a:latin typeface="+mn-lt"/>
              <a:ea typeface="+mn-ea"/>
              <a:cs typeface="+mn-cs"/>
            </a:endParaRPr>
          </a:p>
        </p:txBody>
      </p:sp>
      <p:sp>
        <p:nvSpPr>
          <p:cNvPr id="7" name="Speech Bubble: Rectangle with Corners Rounded 6">
            <a:extLst>
              <a:ext uri="{FF2B5EF4-FFF2-40B4-BE49-F238E27FC236}">
                <a16:creationId xmlns:a16="http://schemas.microsoft.com/office/drawing/2014/main" id="{31392F45-8509-3723-8760-41E2EC6C497B}"/>
              </a:ext>
            </a:extLst>
          </p:cNvPr>
          <p:cNvSpPr/>
          <p:nvPr/>
        </p:nvSpPr>
        <p:spPr>
          <a:xfrm>
            <a:off x="2038112" y="4939602"/>
            <a:ext cx="3651617" cy="593634"/>
          </a:xfrm>
          <a:prstGeom prst="wedgeRoundRectCallout">
            <a:avLst>
              <a:gd name="adj1" fmla="val -74402"/>
              <a:gd name="adj2" fmla="val -108391"/>
              <a:gd name="adj3" fmla="val 16667"/>
            </a:avLst>
          </a:prstGeom>
          <a:solidFill>
            <a:srgbClr val="0055A5"/>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kern="1200" dirty="0">
                <a:solidFill>
                  <a:schemeClr val="bg2"/>
                </a:solidFill>
                <a:effectLst/>
                <a:latin typeface="+mn-lt"/>
                <a:ea typeface="+mn-ea"/>
                <a:cs typeface="+mn-cs"/>
              </a:rPr>
              <a:t>Tu es embauchée ! </a:t>
            </a:r>
            <a:endParaRPr lang="en-GB" sz="2400" kern="1200" dirty="0">
              <a:solidFill>
                <a:schemeClr val="bg2"/>
              </a:solidFill>
              <a:effectLst/>
              <a:latin typeface="+mn-lt"/>
              <a:ea typeface="+mn-ea"/>
              <a:cs typeface="+mn-cs"/>
            </a:endParaRPr>
          </a:p>
        </p:txBody>
      </p:sp>
    </p:spTree>
    <p:extLst>
      <p:ext uri="{BB962C8B-B14F-4D97-AF65-F5344CB8AC3E}">
        <p14:creationId xmlns:p14="http://schemas.microsoft.com/office/powerpoint/2010/main" val="500781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slide 31 tour guide full sentence.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4" name="magali slide 31 1.wav"/>
                                        </p:tgtEl>
                                      </p:cMediaNode>
                                    </p:audio>
                                  </p:sub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5" name="magali slide 31 2.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6" name="hire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5"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667F8F-E87F-5201-CAA9-4411B0605F22}"/>
              </a:ext>
            </a:extLst>
          </p:cNvPr>
          <p:cNvSpPr>
            <a:spLocks noGrp="1"/>
          </p:cNvSpPr>
          <p:nvPr>
            <p:ph type="title"/>
          </p:nvPr>
        </p:nvSpPr>
        <p:spPr>
          <a:xfrm>
            <a:off x="-1" y="213557"/>
            <a:ext cx="8773887" cy="647577"/>
          </a:xfrm>
        </p:spPr>
        <p:txBody>
          <a:bodyPr>
            <a:normAutofit/>
          </a:bodyPr>
          <a:lstStyle/>
          <a:p>
            <a:r>
              <a:rPr lang="fr-FR" dirty="0"/>
              <a:t>Amir fait une visite scolaire au musée</a:t>
            </a:r>
          </a:p>
        </p:txBody>
      </p:sp>
      <p:sp>
        <p:nvSpPr>
          <p:cNvPr id="6" name="Rounded Rectangle 46">
            <a:extLst>
              <a:ext uri="{FF2B5EF4-FFF2-40B4-BE49-F238E27FC236}">
                <a16:creationId xmlns:a16="http://schemas.microsoft.com/office/drawing/2014/main" id="{967130CB-9A89-FA57-9935-99361F961F82}"/>
              </a:ext>
            </a:extLst>
          </p:cNvPr>
          <p:cNvSpPr/>
          <p:nvPr/>
        </p:nvSpPr>
        <p:spPr>
          <a:xfrm>
            <a:off x="9888252" y="251614"/>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lire/écrire</a:t>
            </a:r>
          </a:p>
        </p:txBody>
      </p:sp>
      <p:sp>
        <p:nvSpPr>
          <p:cNvPr id="2" name="Speech Bubble: Rectangle with Corners Rounded 1">
            <a:extLst>
              <a:ext uri="{FF2B5EF4-FFF2-40B4-BE49-F238E27FC236}">
                <a16:creationId xmlns:a16="http://schemas.microsoft.com/office/drawing/2014/main" id="{5E097FBA-8F92-3C94-ADAD-323D58DEF25D}"/>
              </a:ext>
            </a:extLst>
          </p:cNvPr>
          <p:cNvSpPr/>
          <p:nvPr/>
        </p:nvSpPr>
        <p:spPr>
          <a:xfrm>
            <a:off x="9888251" y="776663"/>
            <a:ext cx="2055601" cy="1015663"/>
          </a:xfrm>
          <a:prstGeom prst="wedgeRoundRectCallout">
            <a:avLst>
              <a:gd name="adj1" fmla="val -19357"/>
              <a:gd name="adj2" fmla="val -37442"/>
              <a:gd name="adj3" fmla="val 16667"/>
            </a:avLst>
          </a:prstGeom>
          <a:solidFill>
            <a:srgbClr val="0055A5"/>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srgbClr val="FFFFFF"/>
                </a:solidFill>
                <a:effectLst/>
                <a:uLnTx/>
                <a:uFillTx/>
                <a:latin typeface="Century Gothic"/>
                <a:ea typeface="+mn-ea"/>
                <a:cs typeface="+mn-cs"/>
              </a:rPr>
              <a:t>foncé</a:t>
            </a:r>
            <a:r>
              <a:rPr kumimoji="0" lang="en-GB" sz="2000" i="0" u="none" strike="noStrike" kern="1200" cap="none" spc="0" normalizeH="0" baseline="0" dirty="0">
                <a:ln>
                  <a:noFill/>
                </a:ln>
                <a:solidFill>
                  <a:srgbClr val="FFFFFF"/>
                </a:solidFill>
                <a:effectLst/>
                <a:uLnTx/>
                <a:uFillTx/>
                <a:latin typeface="Century Gothic"/>
                <a:ea typeface="+mn-ea"/>
                <a:cs typeface="+mn-cs"/>
              </a:rPr>
              <a:t> = dark, </a:t>
            </a:r>
            <a:r>
              <a:rPr kumimoji="0" lang="fr-FR" sz="2000" b="1" i="0" u="none" strike="noStrike" kern="1200" cap="none" spc="0" normalizeH="0" baseline="0" dirty="0">
                <a:ln>
                  <a:noFill/>
                </a:ln>
                <a:solidFill>
                  <a:srgbClr val="FFFFFF"/>
                </a:solidFill>
                <a:effectLst/>
                <a:uLnTx/>
                <a:uFillTx/>
                <a:latin typeface="Century Gothic"/>
                <a:ea typeface="+mn-ea"/>
                <a:cs typeface="+mn-cs"/>
              </a:rPr>
              <a:t>éliminer</a:t>
            </a:r>
            <a:r>
              <a:rPr kumimoji="0" lang="en-GB" sz="2000" b="1" i="0" u="none" strike="noStrike" kern="1200" cap="none" spc="0" normalizeH="0" baseline="0" dirty="0">
                <a:ln>
                  <a:noFill/>
                </a:ln>
                <a:solidFill>
                  <a:srgbClr val="FFFFFF"/>
                </a:solidFill>
                <a:effectLst/>
                <a:uLnTx/>
                <a:uFillTx/>
                <a:latin typeface="Century Gothic"/>
                <a:ea typeface="+mn-ea"/>
                <a:cs typeface="+mn-cs"/>
              </a:rPr>
              <a:t> = </a:t>
            </a:r>
            <a:r>
              <a:rPr kumimoji="0" lang="en-GB" sz="2000" i="0" u="none" strike="noStrike" kern="1200" cap="none" spc="0" normalizeH="0" baseline="0" dirty="0">
                <a:ln>
                  <a:noFill/>
                </a:ln>
                <a:solidFill>
                  <a:srgbClr val="FFFFFF"/>
                </a:solidFill>
                <a:effectLst/>
                <a:uLnTx/>
                <a:uFillTx/>
                <a:latin typeface="Century Gothic"/>
                <a:ea typeface="+mn-ea"/>
                <a:cs typeface="+mn-cs"/>
              </a:rPr>
              <a:t>eliminate</a:t>
            </a:r>
            <a:endParaRPr kumimoji="0" lang="en-GB" sz="2000" b="0" i="0" u="none" strike="noStrike" kern="1200" cap="none" spc="0" normalizeH="0" baseline="0" dirty="0">
              <a:ln>
                <a:noFill/>
              </a:ln>
              <a:solidFill>
                <a:srgbClr val="FF0000"/>
              </a:solidFill>
              <a:effectLst/>
              <a:uLnTx/>
              <a:uFillTx/>
              <a:latin typeface="Century Gothic"/>
              <a:ea typeface="+mn-ea"/>
              <a:cs typeface="+mn-cs"/>
            </a:endParaRPr>
          </a:p>
        </p:txBody>
      </p:sp>
      <p:sp>
        <p:nvSpPr>
          <p:cNvPr id="8" name="TextBox 7">
            <a:extLst>
              <a:ext uri="{FF2B5EF4-FFF2-40B4-BE49-F238E27FC236}">
                <a16:creationId xmlns:a16="http://schemas.microsoft.com/office/drawing/2014/main" id="{A51E1A1A-DD64-4064-B0C7-18B0CECD335D}"/>
              </a:ext>
            </a:extLst>
          </p:cNvPr>
          <p:cNvSpPr txBox="1"/>
          <p:nvPr/>
        </p:nvSpPr>
        <p:spPr>
          <a:xfrm>
            <a:off x="225786" y="1065300"/>
            <a:ext cx="7916138" cy="5170646"/>
          </a:xfrm>
          <a:prstGeom prst="rect">
            <a:avLst/>
          </a:prstGeom>
          <a:noFill/>
        </p:spPr>
        <p:txBody>
          <a:bodyPr wrap="square">
            <a:spAutoFit/>
          </a:bodyPr>
          <a:lstStyle/>
          <a:p>
            <a:pPr algn="just"/>
            <a:r>
              <a:rPr lang="fr-FR" sz="2200" dirty="0">
                <a:solidFill>
                  <a:srgbClr val="0055A5"/>
                </a:solidFill>
              </a:rPr>
              <a:t>Au collège, on fait des  </a:t>
            </a:r>
            <a:r>
              <a:rPr lang="fr-FR" sz="2200" b="1" dirty="0">
                <a:solidFill>
                  <a:srgbClr val="0055A5"/>
                </a:solidFill>
              </a:rPr>
              <a:t>leçons</a:t>
            </a:r>
            <a:r>
              <a:rPr lang="fr-FR" sz="2200" dirty="0">
                <a:solidFill>
                  <a:srgbClr val="0055A5"/>
                </a:solidFill>
              </a:rPr>
              <a:t>  sur   </a:t>
            </a:r>
            <a:r>
              <a:rPr lang="fr-FR" sz="2200" b="1" dirty="0">
                <a:solidFill>
                  <a:srgbClr val="0055A5"/>
                </a:solidFill>
              </a:rPr>
              <a:t>l’identité</a:t>
            </a:r>
            <a:r>
              <a:rPr lang="fr-FR" sz="2200" dirty="0">
                <a:solidFill>
                  <a:srgbClr val="0055A5"/>
                </a:solidFill>
              </a:rPr>
              <a:t>   et   </a:t>
            </a:r>
            <a:r>
              <a:rPr lang="fr-FR" sz="2200" b="1" dirty="0">
                <a:solidFill>
                  <a:srgbClr val="0055A5"/>
                </a:solidFill>
              </a:rPr>
              <a:t>l’égalité.       </a:t>
            </a:r>
            <a:r>
              <a:rPr lang="fr-FR" sz="2200" dirty="0">
                <a:solidFill>
                  <a:srgbClr val="0055A5"/>
                </a:solidFill>
              </a:rPr>
              <a:t>Aujourd’hui on fait une visite scolaire à la </a:t>
            </a:r>
            <a:r>
              <a:rPr lang="fr-FR" sz="2200" b="0" i="0" dirty="0">
                <a:solidFill>
                  <a:srgbClr val="0055A5"/>
                </a:solidFill>
                <a:effectLst/>
              </a:rPr>
              <a:t>Cité nationale de </a:t>
            </a:r>
            <a:r>
              <a:rPr lang="fr-FR" sz="2200" i="0" dirty="0">
                <a:solidFill>
                  <a:srgbClr val="0055A5"/>
                </a:solidFill>
                <a:effectLst/>
              </a:rPr>
              <a:t>l’histoire </a:t>
            </a:r>
            <a:r>
              <a:rPr lang="fr-FR" sz="2200" b="0" i="0" dirty="0">
                <a:solidFill>
                  <a:srgbClr val="0055A5"/>
                </a:solidFill>
                <a:effectLst/>
              </a:rPr>
              <a:t>de l’immigration à Paris. Le thème </a:t>
            </a:r>
            <a:r>
              <a:rPr lang="fr-FR" sz="2200" b="1" dirty="0">
                <a:solidFill>
                  <a:srgbClr val="0055A5"/>
                </a:solidFill>
              </a:rPr>
              <a:t>central </a:t>
            </a:r>
            <a:r>
              <a:rPr lang="fr-FR" sz="2200" dirty="0">
                <a:solidFill>
                  <a:srgbClr val="0055A5"/>
                </a:solidFill>
              </a:rPr>
              <a:t>du musée est l’histoire des colonies </a:t>
            </a:r>
            <a:r>
              <a:rPr lang="fr-FR" sz="2200" b="0" i="0" dirty="0">
                <a:solidFill>
                  <a:srgbClr val="0055A5"/>
                </a:solidFill>
                <a:effectLst/>
              </a:rPr>
              <a:t>françaises. Les guides au</a:t>
            </a:r>
            <a:r>
              <a:rPr lang="fr-FR" sz="2200" dirty="0">
                <a:solidFill>
                  <a:srgbClr val="0055A5"/>
                </a:solidFill>
              </a:rPr>
              <a:t> musée parlent aux élèves de l’histoire </a:t>
            </a:r>
            <a:r>
              <a:rPr lang="fr-FR" sz="2200" b="1" dirty="0">
                <a:solidFill>
                  <a:srgbClr val="0055A5"/>
                </a:solidFill>
              </a:rPr>
              <a:t>riche</a:t>
            </a:r>
            <a:r>
              <a:rPr lang="fr-FR" sz="2200" dirty="0">
                <a:solidFill>
                  <a:srgbClr val="0055A5"/>
                </a:solidFill>
              </a:rPr>
              <a:t> et intéressante des pays d’Afrique, mais aussi ils parlent de choses difficiles, comme les guerres. Maintenant en France on parle beaucoup du passé dans les colonies françaises. Quand on est jeune, avec </a:t>
            </a:r>
            <a:r>
              <a:rPr lang="fr-FR" sz="2200" b="1" dirty="0">
                <a:solidFill>
                  <a:srgbClr val="0055A5"/>
                </a:solidFill>
              </a:rPr>
              <a:t>la peau </a:t>
            </a:r>
            <a:r>
              <a:rPr lang="fr-FR" sz="2200" dirty="0">
                <a:solidFill>
                  <a:srgbClr val="0055A5"/>
                </a:solidFill>
              </a:rPr>
              <a:t>plus foncée* que les autres enfants, parfois on a </a:t>
            </a:r>
            <a:r>
              <a:rPr lang="fr-FR" sz="2200" b="1" dirty="0">
                <a:solidFill>
                  <a:srgbClr val="0055A5"/>
                </a:solidFill>
              </a:rPr>
              <a:t>le sentiment </a:t>
            </a:r>
            <a:r>
              <a:rPr lang="fr-FR" sz="2200" dirty="0">
                <a:solidFill>
                  <a:srgbClr val="0055A5"/>
                </a:solidFill>
              </a:rPr>
              <a:t>d’être différent. Mon père vient d’Algérie, et mon ami Assane a des parents africains. L’Algérie était une colonie de la France avant 1962. Il y a toujours du racisme en France, mais je pense qu’à l’avenir on va réussir à éliminer* ce problème.</a:t>
            </a:r>
          </a:p>
        </p:txBody>
      </p:sp>
      <p:sp>
        <p:nvSpPr>
          <p:cNvPr id="9" name="Rectangle: Rounded Corners 8">
            <a:extLst>
              <a:ext uri="{FF2B5EF4-FFF2-40B4-BE49-F238E27FC236}">
                <a16:creationId xmlns:a16="http://schemas.microsoft.com/office/drawing/2014/main" id="{BA309DBA-14F0-FC3D-F22B-F7552C3842C9}"/>
              </a:ext>
            </a:extLst>
          </p:cNvPr>
          <p:cNvSpPr/>
          <p:nvPr/>
        </p:nvSpPr>
        <p:spPr>
          <a:xfrm>
            <a:off x="3140080" y="1111901"/>
            <a:ext cx="2097133" cy="36822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bg1"/>
                </a:solidFill>
              </a:rPr>
              <a:t>some lessons</a:t>
            </a:r>
          </a:p>
        </p:txBody>
      </p:sp>
      <p:sp>
        <p:nvSpPr>
          <p:cNvPr id="10" name="Rectangle: Rounded Corners 9">
            <a:extLst>
              <a:ext uri="{FF2B5EF4-FFF2-40B4-BE49-F238E27FC236}">
                <a16:creationId xmlns:a16="http://schemas.microsoft.com/office/drawing/2014/main" id="{E0E3EAF1-0E1A-2264-90A9-5AACF7169DDF}"/>
              </a:ext>
            </a:extLst>
          </p:cNvPr>
          <p:cNvSpPr/>
          <p:nvPr/>
        </p:nvSpPr>
        <p:spPr>
          <a:xfrm>
            <a:off x="5734902" y="1111901"/>
            <a:ext cx="1915090" cy="36822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bg1"/>
                </a:solidFill>
              </a:rPr>
              <a:t> identity</a:t>
            </a:r>
          </a:p>
        </p:txBody>
      </p:sp>
      <p:sp>
        <p:nvSpPr>
          <p:cNvPr id="11" name="Rectangle: Rounded Corners 10">
            <a:extLst>
              <a:ext uri="{FF2B5EF4-FFF2-40B4-BE49-F238E27FC236}">
                <a16:creationId xmlns:a16="http://schemas.microsoft.com/office/drawing/2014/main" id="{CCB00C53-F168-D95A-DE33-22E0762D6C9D}"/>
              </a:ext>
            </a:extLst>
          </p:cNvPr>
          <p:cNvSpPr/>
          <p:nvPr/>
        </p:nvSpPr>
        <p:spPr>
          <a:xfrm>
            <a:off x="295098" y="1428199"/>
            <a:ext cx="1871162" cy="36822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bg1"/>
                </a:solidFill>
              </a:rPr>
              <a:t>equality</a:t>
            </a:r>
          </a:p>
        </p:txBody>
      </p:sp>
      <p:sp>
        <p:nvSpPr>
          <p:cNvPr id="12" name="Rectangle: Rounded Corners 11">
            <a:extLst>
              <a:ext uri="{FF2B5EF4-FFF2-40B4-BE49-F238E27FC236}">
                <a16:creationId xmlns:a16="http://schemas.microsoft.com/office/drawing/2014/main" id="{A9636B10-F781-6221-1DDA-7D9FA8CA2F37}"/>
              </a:ext>
            </a:extLst>
          </p:cNvPr>
          <p:cNvSpPr/>
          <p:nvPr/>
        </p:nvSpPr>
        <p:spPr>
          <a:xfrm>
            <a:off x="169205" y="4103914"/>
            <a:ext cx="1295400" cy="36822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bg1"/>
                </a:solidFill>
              </a:rPr>
              <a:t>skin</a:t>
            </a:r>
          </a:p>
        </p:txBody>
      </p:sp>
      <p:sp>
        <p:nvSpPr>
          <p:cNvPr id="13" name="Rectangle: Rounded Corners 12">
            <a:extLst>
              <a:ext uri="{FF2B5EF4-FFF2-40B4-BE49-F238E27FC236}">
                <a16:creationId xmlns:a16="http://schemas.microsoft.com/office/drawing/2014/main" id="{9DE533CB-308D-DA49-DD60-6C0247D5F4E1}"/>
              </a:ext>
            </a:extLst>
          </p:cNvPr>
          <p:cNvSpPr/>
          <p:nvPr/>
        </p:nvSpPr>
        <p:spPr>
          <a:xfrm>
            <a:off x="272767" y="4480362"/>
            <a:ext cx="1716395" cy="36822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bg1"/>
                </a:solidFill>
              </a:rPr>
              <a:t>the feeling</a:t>
            </a:r>
          </a:p>
        </p:txBody>
      </p:sp>
      <p:sp>
        <p:nvSpPr>
          <p:cNvPr id="14" name="Rectangle: Rounded Corners 13">
            <a:extLst>
              <a:ext uri="{FF2B5EF4-FFF2-40B4-BE49-F238E27FC236}">
                <a16:creationId xmlns:a16="http://schemas.microsoft.com/office/drawing/2014/main" id="{A6F794DF-FF80-C91D-13DF-BC24CA55A6E7}"/>
              </a:ext>
            </a:extLst>
          </p:cNvPr>
          <p:cNvSpPr/>
          <p:nvPr/>
        </p:nvSpPr>
        <p:spPr>
          <a:xfrm>
            <a:off x="1256919" y="2120421"/>
            <a:ext cx="1295400" cy="36822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bg1"/>
                </a:solidFill>
              </a:rPr>
              <a:t>central</a:t>
            </a:r>
          </a:p>
        </p:txBody>
      </p:sp>
      <p:sp>
        <p:nvSpPr>
          <p:cNvPr id="15" name="Rectangle: Rounded Corners 14">
            <a:extLst>
              <a:ext uri="{FF2B5EF4-FFF2-40B4-BE49-F238E27FC236}">
                <a16:creationId xmlns:a16="http://schemas.microsoft.com/office/drawing/2014/main" id="{0F86A64B-828B-D069-1763-4A4A5AF82BF1}"/>
              </a:ext>
            </a:extLst>
          </p:cNvPr>
          <p:cNvSpPr/>
          <p:nvPr/>
        </p:nvSpPr>
        <p:spPr>
          <a:xfrm>
            <a:off x="1443427" y="2793589"/>
            <a:ext cx="847867" cy="36822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bg1"/>
                </a:solidFill>
              </a:rPr>
              <a:t>rich</a:t>
            </a:r>
          </a:p>
        </p:txBody>
      </p:sp>
      <p:pic>
        <p:nvPicPr>
          <p:cNvPr id="17" name="Picture 16" descr="A person wearing a garment&#10;&#10;Description automatically generated with low confidence">
            <a:extLst>
              <a:ext uri="{FF2B5EF4-FFF2-40B4-BE49-F238E27FC236}">
                <a16:creationId xmlns:a16="http://schemas.microsoft.com/office/drawing/2014/main" id="{9F28FED1-04DF-B2BC-64B5-64B3C111026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564" t="8103" b="32033"/>
          <a:stretch/>
        </p:blipFill>
        <p:spPr>
          <a:xfrm>
            <a:off x="8166270" y="4746843"/>
            <a:ext cx="1467588" cy="1639937"/>
          </a:xfrm>
          <a:prstGeom prst="rect">
            <a:avLst/>
          </a:prstGeom>
        </p:spPr>
      </p:pic>
      <p:pic>
        <p:nvPicPr>
          <p:cNvPr id="18" name="Picture 17" descr="A picture containing person, toy, doll, dark&#10;&#10;Description automatically generated">
            <a:extLst>
              <a:ext uri="{FF2B5EF4-FFF2-40B4-BE49-F238E27FC236}">
                <a16:creationId xmlns:a16="http://schemas.microsoft.com/office/drawing/2014/main" id="{E2148D16-B781-8A79-6186-95CFD73B83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53853" y="4568174"/>
            <a:ext cx="1818606" cy="1818606"/>
          </a:xfrm>
          <a:prstGeom prst="rect">
            <a:avLst/>
          </a:prstGeom>
        </p:spPr>
      </p:pic>
      <p:pic>
        <p:nvPicPr>
          <p:cNvPr id="46" name="Picture 45">
            <a:extLst>
              <a:ext uri="{FF2B5EF4-FFF2-40B4-BE49-F238E27FC236}">
                <a16:creationId xmlns:a16="http://schemas.microsoft.com/office/drawing/2014/main" id="{FDF540AE-E3CD-E367-15EA-B2D34EC11D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19988" y="4709203"/>
            <a:ext cx="1677577" cy="1677577"/>
          </a:xfrm>
          <a:prstGeom prst="rect">
            <a:avLst/>
          </a:prstGeom>
        </p:spPr>
      </p:pic>
      <p:sp>
        <p:nvSpPr>
          <p:cNvPr id="19" name="TextBox 18">
            <a:extLst>
              <a:ext uri="{FF2B5EF4-FFF2-40B4-BE49-F238E27FC236}">
                <a16:creationId xmlns:a16="http://schemas.microsoft.com/office/drawing/2014/main" id="{6EA2E102-BC37-8A60-D0A8-39625544D9BA}"/>
              </a:ext>
            </a:extLst>
          </p:cNvPr>
          <p:cNvSpPr txBox="1"/>
          <p:nvPr/>
        </p:nvSpPr>
        <p:spPr>
          <a:xfrm>
            <a:off x="8338727" y="4537445"/>
            <a:ext cx="1189598" cy="400110"/>
          </a:xfrm>
          <a:prstGeom prst="rect">
            <a:avLst/>
          </a:prstGeom>
          <a:noFill/>
        </p:spPr>
        <p:txBody>
          <a:bodyPr wrap="square" rtlCol="0">
            <a:spAutoFit/>
          </a:bodyPr>
          <a:lstStyle/>
          <a:p>
            <a:pPr algn="ctr"/>
            <a:r>
              <a:rPr lang="fr-FR" sz="2000" dirty="0">
                <a:solidFill>
                  <a:srgbClr val="0055A5"/>
                </a:solidFill>
              </a:rPr>
              <a:t>Assane</a:t>
            </a:r>
          </a:p>
        </p:txBody>
      </p:sp>
      <p:sp>
        <p:nvSpPr>
          <p:cNvPr id="20" name="TextBox 19">
            <a:extLst>
              <a:ext uri="{FF2B5EF4-FFF2-40B4-BE49-F238E27FC236}">
                <a16:creationId xmlns:a16="http://schemas.microsoft.com/office/drawing/2014/main" id="{8EAEB625-D1D0-A35C-9656-9789B5910D1E}"/>
              </a:ext>
            </a:extLst>
          </p:cNvPr>
          <p:cNvSpPr txBox="1"/>
          <p:nvPr/>
        </p:nvSpPr>
        <p:spPr>
          <a:xfrm>
            <a:off x="9551413" y="4537445"/>
            <a:ext cx="1189598" cy="400110"/>
          </a:xfrm>
          <a:prstGeom prst="rect">
            <a:avLst/>
          </a:prstGeom>
          <a:noFill/>
        </p:spPr>
        <p:txBody>
          <a:bodyPr wrap="square" rtlCol="0">
            <a:spAutoFit/>
          </a:bodyPr>
          <a:lstStyle/>
          <a:p>
            <a:pPr algn="ctr"/>
            <a:r>
              <a:rPr lang="fr-FR" sz="2000" dirty="0">
                <a:solidFill>
                  <a:srgbClr val="0055A5"/>
                </a:solidFill>
              </a:rPr>
              <a:t>Amir</a:t>
            </a:r>
          </a:p>
        </p:txBody>
      </p:sp>
      <p:sp>
        <p:nvSpPr>
          <p:cNvPr id="21" name="TextBox 20">
            <a:extLst>
              <a:ext uri="{FF2B5EF4-FFF2-40B4-BE49-F238E27FC236}">
                <a16:creationId xmlns:a16="http://schemas.microsoft.com/office/drawing/2014/main" id="{AD0BD0BA-63DE-9E68-0446-550B7135B103}"/>
              </a:ext>
            </a:extLst>
          </p:cNvPr>
          <p:cNvSpPr txBox="1"/>
          <p:nvPr/>
        </p:nvSpPr>
        <p:spPr>
          <a:xfrm>
            <a:off x="10621990" y="4092083"/>
            <a:ext cx="1482333" cy="707886"/>
          </a:xfrm>
          <a:prstGeom prst="rect">
            <a:avLst/>
          </a:prstGeom>
          <a:noFill/>
        </p:spPr>
        <p:txBody>
          <a:bodyPr wrap="square" rtlCol="0">
            <a:spAutoFit/>
          </a:bodyPr>
          <a:lstStyle/>
          <a:p>
            <a:pPr algn="ctr"/>
            <a:r>
              <a:rPr lang="fr-FR" sz="2000" dirty="0">
                <a:solidFill>
                  <a:srgbClr val="0055A5"/>
                </a:solidFill>
              </a:rPr>
              <a:t>Bilal (père d’Amir)</a:t>
            </a:r>
          </a:p>
        </p:txBody>
      </p:sp>
      <p:sp>
        <p:nvSpPr>
          <p:cNvPr id="5" name="Rectangle: Rounded Corners 4">
            <a:extLst>
              <a:ext uri="{FF2B5EF4-FFF2-40B4-BE49-F238E27FC236}">
                <a16:creationId xmlns:a16="http://schemas.microsoft.com/office/drawing/2014/main" id="{2EB8E9E6-518A-0242-C9AC-EC4A6EEF3DB8}"/>
              </a:ext>
            </a:extLst>
          </p:cNvPr>
          <p:cNvSpPr/>
          <p:nvPr/>
        </p:nvSpPr>
        <p:spPr>
          <a:xfrm>
            <a:off x="8272445" y="1866072"/>
            <a:ext cx="3693770" cy="2237842"/>
          </a:xfrm>
          <a:prstGeom prst="round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a:extLst>
              <a:ext uri="{FF2B5EF4-FFF2-40B4-BE49-F238E27FC236}">
                <a16:creationId xmlns:a16="http://schemas.microsoft.com/office/drawing/2014/main" id="{7551775F-459A-553E-5094-48640F84CE01}"/>
              </a:ext>
            </a:extLst>
          </p:cNvPr>
          <p:cNvSpPr txBox="1"/>
          <p:nvPr/>
        </p:nvSpPr>
        <p:spPr>
          <a:xfrm>
            <a:off x="8272444" y="382541"/>
            <a:ext cx="1615807" cy="1015663"/>
          </a:xfrm>
          <a:prstGeom prst="rect">
            <a:avLst/>
          </a:prstGeom>
          <a:noFill/>
        </p:spPr>
        <p:txBody>
          <a:bodyPr wrap="square">
            <a:spAutoFit/>
          </a:bodyPr>
          <a:lstStyle/>
          <a:p>
            <a:pPr algn="ctr"/>
            <a:r>
              <a:rPr lang="fr-FR" sz="2000" dirty="0">
                <a:solidFill>
                  <a:srgbClr val="0055A5"/>
                </a:solidFill>
              </a:rPr>
              <a:t>Traduis les mots en français</a:t>
            </a:r>
            <a:endParaRPr lang="en-GB" sz="2000" dirty="0"/>
          </a:p>
        </p:txBody>
      </p:sp>
      <p:pic>
        <p:nvPicPr>
          <p:cNvPr id="4" name="Picture 3">
            <a:extLst>
              <a:ext uri="{FF2B5EF4-FFF2-40B4-BE49-F238E27FC236}">
                <a16:creationId xmlns:a16="http://schemas.microsoft.com/office/drawing/2014/main" id="{2EC326CD-A0B5-61E0-B488-41782206535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70946" y="3837116"/>
            <a:ext cx="895835" cy="656479"/>
          </a:xfrm>
          <a:prstGeom prst="rect">
            <a:avLst/>
          </a:prstGeom>
        </p:spPr>
      </p:pic>
      <p:pic>
        <p:nvPicPr>
          <p:cNvPr id="16" name="Picture 15">
            <a:extLst>
              <a:ext uri="{FF2B5EF4-FFF2-40B4-BE49-F238E27FC236}">
                <a16:creationId xmlns:a16="http://schemas.microsoft.com/office/drawing/2014/main" id="{BAF29AD4-5A9A-644F-8400-0F2BE594C0C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58846" y="3716384"/>
            <a:ext cx="895836" cy="897941"/>
          </a:xfrm>
          <a:prstGeom prst="rect">
            <a:avLst/>
          </a:prstGeom>
        </p:spPr>
      </p:pic>
    </p:spTree>
    <p:extLst>
      <p:ext uri="{BB962C8B-B14F-4D97-AF65-F5344CB8AC3E}">
        <p14:creationId xmlns:p14="http://schemas.microsoft.com/office/powerpoint/2010/main" val="1225093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ndoor, white&#10;&#10;Description automatically generated">
            <a:extLst>
              <a:ext uri="{FF2B5EF4-FFF2-40B4-BE49-F238E27FC236}">
                <a16:creationId xmlns:a16="http://schemas.microsoft.com/office/drawing/2014/main" id="{CBC5E337-6907-9499-9328-C614E5C06AD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387737"/>
          </a:xfrm>
          <a:prstGeom prst="rect">
            <a:avLst/>
          </a:prstGeom>
        </p:spPr>
      </p:pic>
      <p:sp>
        <p:nvSpPr>
          <p:cNvPr id="3" name="Title 2">
            <a:extLst>
              <a:ext uri="{FF2B5EF4-FFF2-40B4-BE49-F238E27FC236}">
                <a16:creationId xmlns:a16="http://schemas.microsoft.com/office/drawing/2014/main" id="{AF667F8F-E87F-5201-CAA9-4411B0605F22}"/>
              </a:ext>
            </a:extLst>
          </p:cNvPr>
          <p:cNvSpPr>
            <a:spLocks noGrp="1"/>
          </p:cNvSpPr>
          <p:nvPr>
            <p:ph type="title"/>
          </p:nvPr>
        </p:nvSpPr>
        <p:spPr>
          <a:xfrm>
            <a:off x="0" y="213557"/>
            <a:ext cx="6210826" cy="647577"/>
          </a:xfrm>
        </p:spPr>
        <p:txBody>
          <a:bodyPr>
            <a:normAutofit/>
          </a:bodyPr>
          <a:lstStyle/>
          <a:p>
            <a:r>
              <a:rPr lang="fr-FR" dirty="0"/>
              <a:t>Vrai ou faux ?</a:t>
            </a:r>
          </a:p>
        </p:txBody>
      </p:sp>
      <p:sp>
        <p:nvSpPr>
          <p:cNvPr id="6" name="Rounded Rectangle 46">
            <a:extLst>
              <a:ext uri="{FF2B5EF4-FFF2-40B4-BE49-F238E27FC236}">
                <a16:creationId xmlns:a16="http://schemas.microsoft.com/office/drawing/2014/main" id="{967130CB-9A89-FA57-9935-99361F961F82}"/>
              </a:ext>
            </a:extLst>
          </p:cNvPr>
          <p:cNvSpPr/>
          <p:nvPr/>
        </p:nvSpPr>
        <p:spPr>
          <a:xfrm>
            <a:off x="9888252" y="251614"/>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écouter/écrire</a:t>
            </a:r>
          </a:p>
        </p:txBody>
      </p:sp>
      <p:pic>
        <p:nvPicPr>
          <p:cNvPr id="61" name="Picture 60" descr="Logo, icon&#10;&#10;Description automatically generated">
            <a:hlinkClick r:id="" action="ppaction://noaction">
              <a:snd r:embed="rId8" name="ici il BEEP dhistoire tres interessante.wav"/>
            </a:hlinkClick>
            <a:extLst>
              <a:ext uri="{FF2B5EF4-FFF2-40B4-BE49-F238E27FC236}">
                <a16:creationId xmlns:a16="http://schemas.microsoft.com/office/drawing/2014/main" id="{6FC99CD8-95A4-D3EF-05C4-D4AF0215252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44588" y="2654307"/>
            <a:ext cx="779929" cy="779929"/>
          </a:xfrm>
          <a:prstGeom prst="rect">
            <a:avLst/>
          </a:prstGeom>
        </p:spPr>
      </p:pic>
      <p:pic>
        <p:nvPicPr>
          <p:cNvPr id="8" name="Picture 7" descr="Logo&#10;&#10;Description automatically generated with medium confidence">
            <a:extLst>
              <a:ext uri="{FF2B5EF4-FFF2-40B4-BE49-F238E27FC236}">
                <a16:creationId xmlns:a16="http://schemas.microsoft.com/office/drawing/2014/main" id="{6590C388-7D6C-E20A-F0D9-AC71D88BDF4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705114" y="3429000"/>
            <a:ext cx="2253292" cy="2046166"/>
          </a:xfrm>
          <a:prstGeom prst="rect">
            <a:avLst/>
          </a:prstGeom>
        </p:spPr>
      </p:pic>
      <p:pic>
        <p:nvPicPr>
          <p:cNvPr id="16" name="Picture 15" descr="A close-up of a table&#10;&#10;Description automatically generated with low confidence">
            <a:extLst>
              <a:ext uri="{FF2B5EF4-FFF2-40B4-BE49-F238E27FC236}">
                <a16:creationId xmlns:a16="http://schemas.microsoft.com/office/drawing/2014/main" id="{F2BD4327-B8D6-F44A-E74F-D3B9933C6A2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258042" y="5060903"/>
            <a:ext cx="3030583" cy="1515292"/>
          </a:xfrm>
          <a:prstGeom prst="rect">
            <a:avLst/>
          </a:prstGeom>
        </p:spPr>
      </p:pic>
      <p:pic>
        <p:nvPicPr>
          <p:cNvPr id="27" name="Picture 26" descr="A picture containing text, outdoor, person, military uniform&#10;&#10;Description automatically generated">
            <a:extLst>
              <a:ext uri="{FF2B5EF4-FFF2-40B4-BE49-F238E27FC236}">
                <a16:creationId xmlns:a16="http://schemas.microsoft.com/office/drawing/2014/main" id="{AF3A1363-FDBD-18E0-01B0-6BABF222D52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251248" y="3245472"/>
            <a:ext cx="1772297" cy="1612747"/>
          </a:xfrm>
          <a:prstGeom prst="rect">
            <a:avLst/>
          </a:prstGeom>
        </p:spPr>
      </p:pic>
      <p:pic>
        <p:nvPicPr>
          <p:cNvPr id="29" name="Picture 28" descr="A group of men in military uniforms&#10;&#10;Description automatically generated with low confidence">
            <a:extLst>
              <a:ext uri="{FF2B5EF4-FFF2-40B4-BE49-F238E27FC236}">
                <a16:creationId xmlns:a16="http://schemas.microsoft.com/office/drawing/2014/main" id="{9CCC8D09-8D1D-4F16-0155-123928CC768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754289" y="2128313"/>
            <a:ext cx="2193813" cy="1598631"/>
          </a:xfrm>
          <a:prstGeom prst="rect">
            <a:avLst/>
          </a:prstGeom>
        </p:spPr>
      </p:pic>
      <p:sp>
        <p:nvSpPr>
          <p:cNvPr id="60" name="Speech Bubble: Rectangle with Corners Rounded 59">
            <a:extLst>
              <a:ext uri="{FF2B5EF4-FFF2-40B4-BE49-F238E27FC236}">
                <a16:creationId xmlns:a16="http://schemas.microsoft.com/office/drawing/2014/main" id="{E9AC1F14-C708-BD7F-E667-928CDFC6F08D}"/>
              </a:ext>
            </a:extLst>
          </p:cNvPr>
          <p:cNvSpPr/>
          <p:nvPr/>
        </p:nvSpPr>
        <p:spPr>
          <a:xfrm>
            <a:off x="7236234" y="1233478"/>
            <a:ext cx="3520222" cy="2007064"/>
          </a:xfrm>
          <a:prstGeom prst="wedgeRoundRectCallout">
            <a:avLst>
              <a:gd name="adj1" fmla="val 40908"/>
              <a:gd name="adj2" fmla="val 69758"/>
              <a:gd name="adj3" fmla="val 16667"/>
            </a:avLst>
          </a:prstGeom>
          <a:solidFill>
            <a:schemeClr val="accent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bg2"/>
                </a:solidFill>
              </a:rPr>
              <a:t>I</a:t>
            </a:r>
            <a:r>
              <a:rPr lang="fr-FR" sz="2400" kern="1200" dirty="0">
                <a:solidFill>
                  <a:schemeClr val="bg2"/>
                </a:solidFill>
                <a:effectLst/>
                <a:latin typeface="+mn-lt"/>
                <a:ea typeface="+mn-ea"/>
                <a:cs typeface="+mn-cs"/>
              </a:rPr>
              <a:t>ci, il n’y a pas d’histoire très intéressante sur les soldats.</a:t>
            </a:r>
            <a:endParaRPr lang="en-GB" sz="2400" kern="1200" dirty="0">
              <a:solidFill>
                <a:schemeClr val="bg2"/>
              </a:solidFill>
              <a:effectLst/>
            </a:endParaRPr>
          </a:p>
        </p:txBody>
      </p:sp>
      <p:pic>
        <p:nvPicPr>
          <p:cNvPr id="31" name="Picture 30" descr="A sword with a black background&#10;&#10;Description automatically generated with low confidence">
            <a:extLst>
              <a:ext uri="{FF2B5EF4-FFF2-40B4-BE49-F238E27FC236}">
                <a16:creationId xmlns:a16="http://schemas.microsoft.com/office/drawing/2014/main" id="{4A703FCD-E5E5-CFA0-1046-13360C480CC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20106629">
            <a:off x="3011208" y="3340862"/>
            <a:ext cx="1212002" cy="1421964"/>
          </a:xfrm>
          <a:prstGeom prst="rect">
            <a:avLst/>
          </a:prstGeom>
        </p:spPr>
      </p:pic>
      <p:pic>
        <p:nvPicPr>
          <p:cNvPr id="37" name="Picture 36" descr="A close-up of an object&#10;&#10;Description automatically generated with medium confidence">
            <a:extLst>
              <a:ext uri="{FF2B5EF4-FFF2-40B4-BE49-F238E27FC236}">
                <a16:creationId xmlns:a16="http://schemas.microsoft.com/office/drawing/2014/main" id="{63ADE23F-5B20-FAAA-F1CD-790981B925AC}"/>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21306432">
            <a:off x="5050348" y="3683164"/>
            <a:ext cx="1752325" cy="1166391"/>
          </a:xfrm>
          <a:prstGeom prst="rect">
            <a:avLst/>
          </a:prstGeom>
        </p:spPr>
      </p:pic>
      <p:pic>
        <p:nvPicPr>
          <p:cNvPr id="39" name="Picture 38" descr="A statue of a person holding a staff&#10;&#10;Description automatically generated with medium confidence">
            <a:extLst>
              <a:ext uri="{FF2B5EF4-FFF2-40B4-BE49-F238E27FC236}">
                <a16:creationId xmlns:a16="http://schemas.microsoft.com/office/drawing/2014/main" id="{0A2769B7-F55C-2216-C7FD-55865341716A}"/>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21387" t="4696" r="14480"/>
          <a:stretch/>
        </p:blipFill>
        <p:spPr>
          <a:xfrm>
            <a:off x="357739" y="2796499"/>
            <a:ext cx="1042762" cy="2324381"/>
          </a:xfrm>
          <a:prstGeom prst="rect">
            <a:avLst/>
          </a:prstGeom>
        </p:spPr>
      </p:pic>
      <p:pic>
        <p:nvPicPr>
          <p:cNvPr id="2" name="Picture 1">
            <a:extLst>
              <a:ext uri="{FF2B5EF4-FFF2-40B4-BE49-F238E27FC236}">
                <a16:creationId xmlns:a16="http://schemas.microsoft.com/office/drawing/2014/main" id="{45840CE0-5A70-B7CB-70B9-EFE92B2AF027}"/>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346872" y="3010700"/>
            <a:ext cx="2210761" cy="3334625"/>
          </a:xfrm>
          <a:prstGeom prst="rect">
            <a:avLst/>
          </a:prstGeom>
        </p:spPr>
      </p:pic>
      <p:sp>
        <p:nvSpPr>
          <p:cNvPr id="4" name="Speech Bubble: Rectangle with Corners Rounded 3">
            <a:extLst>
              <a:ext uri="{FF2B5EF4-FFF2-40B4-BE49-F238E27FC236}">
                <a16:creationId xmlns:a16="http://schemas.microsoft.com/office/drawing/2014/main" id="{68219A8C-3085-189F-BB51-94827F3CE614}"/>
              </a:ext>
            </a:extLst>
          </p:cNvPr>
          <p:cNvSpPr/>
          <p:nvPr/>
        </p:nvSpPr>
        <p:spPr>
          <a:xfrm>
            <a:off x="903514" y="1070695"/>
            <a:ext cx="4278086" cy="1525247"/>
          </a:xfrm>
          <a:prstGeom prst="wedgeRoundRectCallout">
            <a:avLst>
              <a:gd name="adj1" fmla="val 613"/>
              <a:gd name="adj2" fmla="val 69165"/>
              <a:gd name="adj3" fmla="val 16667"/>
            </a:avLst>
          </a:prstGeom>
          <a:solidFill>
            <a:srgbClr val="0055A5"/>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kern="1200" dirty="0">
                <a:solidFill>
                  <a:schemeClr val="bg2"/>
                </a:solidFill>
                <a:effectLst/>
                <a:latin typeface="+mn-lt"/>
                <a:ea typeface="+mn-ea"/>
                <a:cs typeface="+mn-cs"/>
              </a:rPr>
              <a:t>C’est faux ! Il y a une histoire très intéressante sur les soldats</a:t>
            </a:r>
            <a:r>
              <a:rPr lang="fr-FR" sz="2400" dirty="0">
                <a:solidFill>
                  <a:schemeClr val="bg2"/>
                </a:solidFill>
              </a:rPr>
              <a:t> </a:t>
            </a:r>
            <a:r>
              <a:rPr lang="fr-FR" sz="2400" kern="1200" dirty="0">
                <a:solidFill>
                  <a:schemeClr val="bg2"/>
                </a:solidFill>
                <a:effectLst/>
                <a:latin typeface="+mn-lt"/>
                <a:ea typeface="+mn-ea"/>
                <a:cs typeface="+mn-cs"/>
              </a:rPr>
              <a:t>ici. </a:t>
            </a:r>
            <a:endParaRPr lang="en-GB" sz="2400" kern="1200" dirty="0">
              <a:solidFill>
                <a:schemeClr val="bg2"/>
              </a:solidFill>
              <a:effectLst/>
            </a:endParaRPr>
          </a:p>
        </p:txBody>
      </p:sp>
      <p:pic>
        <p:nvPicPr>
          <p:cNvPr id="9" name="Picture 8">
            <a:hlinkClick r:id="" action="ppaction://noaction">
              <a:snd r:embed="rId18" name="fired.wav"/>
            </a:hlinkClick>
            <a:extLst>
              <a:ext uri="{FF2B5EF4-FFF2-40B4-BE49-F238E27FC236}">
                <a16:creationId xmlns:a16="http://schemas.microsoft.com/office/drawing/2014/main" id="{DA5C66AF-BC57-42CC-A885-BE15F4764AF9}"/>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077832" y="5108950"/>
            <a:ext cx="1495457" cy="1169494"/>
          </a:xfrm>
          <a:prstGeom prst="rect">
            <a:avLst/>
          </a:prstGeom>
        </p:spPr>
      </p:pic>
      <p:pic>
        <p:nvPicPr>
          <p:cNvPr id="10" name="Picture 2" descr="Abort, Delete, No, Cancel, Locked, Blocked, Prohibited">
            <a:extLst>
              <a:ext uri="{FF2B5EF4-FFF2-40B4-BE49-F238E27FC236}">
                <a16:creationId xmlns:a16="http://schemas.microsoft.com/office/drawing/2014/main" id="{E81643D7-B776-3434-7C75-56F9EB654A3F}"/>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0916052" y="1558375"/>
            <a:ext cx="825701" cy="825701"/>
          </a:xfrm>
          <a:prstGeom prst="rect">
            <a:avLst/>
          </a:prstGeom>
          <a:noFill/>
          <a:extLst>
            <a:ext uri="{909E8E84-426E-40DD-AFC4-6F175D3DCCD1}">
              <a14:hiddenFill xmlns:a14="http://schemas.microsoft.com/office/drawing/2010/main">
                <a:solidFill>
                  <a:srgbClr val="FFFFFF"/>
                </a:solidFill>
              </a14:hiddenFill>
            </a:ext>
          </a:extLst>
        </p:spPr>
      </p:pic>
      <p:sp>
        <p:nvSpPr>
          <p:cNvPr id="11" name="Speech Bubble: Rectangle with Corners Rounded 10">
            <a:extLst>
              <a:ext uri="{FF2B5EF4-FFF2-40B4-BE49-F238E27FC236}">
                <a16:creationId xmlns:a16="http://schemas.microsoft.com/office/drawing/2014/main" id="{3B683B25-89D3-C677-A779-B52C97EBF749}"/>
              </a:ext>
            </a:extLst>
          </p:cNvPr>
          <p:cNvSpPr/>
          <p:nvPr/>
        </p:nvSpPr>
        <p:spPr>
          <a:xfrm>
            <a:off x="3145746" y="5366597"/>
            <a:ext cx="2802039" cy="593634"/>
          </a:xfrm>
          <a:prstGeom prst="wedgeRoundRectCallout">
            <a:avLst>
              <a:gd name="adj1" fmla="val -65855"/>
              <a:gd name="adj2" fmla="val -117560"/>
              <a:gd name="adj3" fmla="val 16667"/>
            </a:avLst>
          </a:prstGeom>
          <a:solidFill>
            <a:srgbClr val="0055A5"/>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kern="1200" dirty="0">
                <a:solidFill>
                  <a:schemeClr val="bg2"/>
                </a:solidFill>
                <a:effectLst/>
                <a:latin typeface="+mn-lt"/>
                <a:ea typeface="+mn-ea"/>
                <a:cs typeface="+mn-cs"/>
              </a:rPr>
              <a:t>Tu es licencié ! </a:t>
            </a:r>
            <a:endParaRPr lang="en-GB" sz="2400" kern="1200" dirty="0">
              <a:solidFill>
                <a:schemeClr val="bg2"/>
              </a:solidFill>
              <a:effectLst/>
              <a:latin typeface="+mn-lt"/>
              <a:ea typeface="+mn-ea"/>
              <a:cs typeface="+mn-cs"/>
            </a:endParaRPr>
          </a:p>
        </p:txBody>
      </p:sp>
    </p:spTree>
    <p:extLst>
      <p:ext uri="{BB962C8B-B14F-4D97-AF65-F5344CB8AC3E}">
        <p14:creationId xmlns:p14="http://schemas.microsoft.com/office/powerpoint/2010/main" val="159258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ici il ny a pas dhistoire.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magali slide 32 1.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5" name="magali slide 32 2.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6" name="fire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4" grpId="0" animBg="1"/>
      <p:bldP spid="1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group of people sitting on a bench in front of a chalkboard&#10;&#10;Description automatically generated">
            <a:extLst>
              <a:ext uri="{FF2B5EF4-FFF2-40B4-BE49-F238E27FC236}">
                <a16:creationId xmlns:a16="http://schemas.microsoft.com/office/drawing/2014/main" id="{2815B23D-97AE-0A4D-7C55-56906C6A970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368143"/>
          </a:xfrm>
          <a:prstGeom prst="rect">
            <a:avLst/>
          </a:prstGeom>
        </p:spPr>
      </p:pic>
      <p:sp>
        <p:nvSpPr>
          <p:cNvPr id="3" name="Title 2">
            <a:extLst>
              <a:ext uri="{FF2B5EF4-FFF2-40B4-BE49-F238E27FC236}">
                <a16:creationId xmlns:a16="http://schemas.microsoft.com/office/drawing/2014/main" id="{AF667F8F-E87F-5201-CAA9-4411B0605F22}"/>
              </a:ext>
            </a:extLst>
          </p:cNvPr>
          <p:cNvSpPr>
            <a:spLocks noGrp="1"/>
          </p:cNvSpPr>
          <p:nvPr>
            <p:ph type="title"/>
          </p:nvPr>
        </p:nvSpPr>
        <p:spPr>
          <a:xfrm>
            <a:off x="0" y="213557"/>
            <a:ext cx="6210826" cy="647577"/>
          </a:xfrm>
        </p:spPr>
        <p:txBody>
          <a:bodyPr>
            <a:normAutofit/>
          </a:bodyPr>
          <a:lstStyle/>
          <a:p>
            <a:r>
              <a:rPr lang="fr-FR" dirty="0"/>
              <a:t>Vrai ou faux ?</a:t>
            </a:r>
          </a:p>
        </p:txBody>
      </p:sp>
      <p:sp>
        <p:nvSpPr>
          <p:cNvPr id="6" name="Rounded Rectangle 46">
            <a:extLst>
              <a:ext uri="{FF2B5EF4-FFF2-40B4-BE49-F238E27FC236}">
                <a16:creationId xmlns:a16="http://schemas.microsoft.com/office/drawing/2014/main" id="{967130CB-9A89-FA57-9935-99361F961F82}"/>
              </a:ext>
            </a:extLst>
          </p:cNvPr>
          <p:cNvSpPr/>
          <p:nvPr/>
        </p:nvSpPr>
        <p:spPr>
          <a:xfrm>
            <a:off x="9888252" y="251614"/>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écouter/écrire</a:t>
            </a:r>
          </a:p>
        </p:txBody>
      </p:sp>
      <p:pic>
        <p:nvPicPr>
          <p:cNvPr id="61" name="Picture 60" descr="Logo, icon&#10;&#10;Description automatically generated">
            <a:hlinkClick r:id="" action="ppaction://noaction">
              <a:snd r:embed="rId8" name="ici il BEEP une carte dafrique.wav"/>
            </a:hlinkClick>
            <a:extLst>
              <a:ext uri="{FF2B5EF4-FFF2-40B4-BE49-F238E27FC236}">
                <a16:creationId xmlns:a16="http://schemas.microsoft.com/office/drawing/2014/main" id="{6FC99CD8-95A4-D3EF-05C4-D4AF0215252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61951" y="2976692"/>
            <a:ext cx="779929" cy="779929"/>
          </a:xfrm>
          <a:prstGeom prst="rect">
            <a:avLst/>
          </a:prstGeom>
        </p:spPr>
      </p:pic>
      <p:sp>
        <p:nvSpPr>
          <p:cNvPr id="60" name="Speech Bubble: Rectangle with Corners Rounded 59">
            <a:extLst>
              <a:ext uri="{FF2B5EF4-FFF2-40B4-BE49-F238E27FC236}">
                <a16:creationId xmlns:a16="http://schemas.microsoft.com/office/drawing/2014/main" id="{E9AC1F14-C708-BD7F-E667-928CDFC6F08D}"/>
              </a:ext>
            </a:extLst>
          </p:cNvPr>
          <p:cNvSpPr/>
          <p:nvPr/>
        </p:nvSpPr>
        <p:spPr>
          <a:xfrm>
            <a:off x="7707085" y="1394401"/>
            <a:ext cx="3077281" cy="1789670"/>
          </a:xfrm>
          <a:prstGeom prst="wedgeRoundRectCallout">
            <a:avLst>
              <a:gd name="adj1" fmla="val 39362"/>
              <a:gd name="adj2" fmla="val 86181"/>
              <a:gd name="adj3" fmla="val 16667"/>
            </a:avLst>
          </a:prstGeom>
          <a:solidFill>
            <a:schemeClr val="accent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bg2"/>
                </a:solidFill>
              </a:rPr>
              <a:t>I</a:t>
            </a:r>
            <a:r>
              <a:rPr lang="fr-FR" sz="2400" kern="1200" dirty="0">
                <a:solidFill>
                  <a:schemeClr val="bg2"/>
                </a:solidFill>
                <a:effectLst/>
                <a:latin typeface="+mn-lt"/>
                <a:ea typeface="+mn-ea"/>
                <a:cs typeface="+mn-cs"/>
              </a:rPr>
              <a:t>ci, il y a une carte d’Afrique.</a:t>
            </a:r>
            <a:endParaRPr lang="en-GB" sz="2400" kern="1200" dirty="0">
              <a:solidFill>
                <a:schemeClr val="bg2"/>
              </a:solidFill>
              <a:effectLst/>
              <a:latin typeface="+mn-lt"/>
              <a:ea typeface="+mn-ea"/>
              <a:cs typeface="+mn-cs"/>
            </a:endParaRPr>
          </a:p>
        </p:txBody>
      </p:sp>
      <p:pic>
        <p:nvPicPr>
          <p:cNvPr id="24" name="Picture 23" descr="Icon&#10;&#10;Description automatically generated">
            <a:extLst>
              <a:ext uri="{FF2B5EF4-FFF2-40B4-BE49-F238E27FC236}">
                <a16:creationId xmlns:a16="http://schemas.microsoft.com/office/drawing/2014/main" id="{67E7AC79-5C87-4CE7-89F4-521693E8C2F3}"/>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44082"/>
          <a:stretch/>
        </p:blipFill>
        <p:spPr>
          <a:xfrm flipH="1">
            <a:off x="9024256" y="3938232"/>
            <a:ext cx="3167743" cy="2429912"/>
          </a:xfrm>
          <a:prstGeom prst="rect">
            <a:avLst/>
          </a:prstGeom>
        </p:spPr>
      </p:pic>
      <p:pic>
        <p:nvPicPr>
          <p:cNvPr id="25" name="Picture 2" descr="Abort, Delete, No, Cancel, Locked, Blocked, Prohibited">
            <a:extLst>
              <a:ext uri="{FF2B5EF4-FFF2-40B4-BE49-F238E27FC236}">
                <a16:creationId xmlns:a16="http://schemas.microsoft.com/office/drawing/2014/main" id="{4E007B55-82E6-0BF0-5B2F-459AE124FFE3}"/>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830950" y="3261079"/>
            <a:ext cx="825701" cy="82570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Map&#10;&#10;Description automatically generated">
            <a:extLst>
              <a:ext uri="{FF2B5EF4-FFF2-40B4-BE49-F238E27FC236}">
                <a16:creationId xmlns:a16="http://schemas.microsoft.com/office/drawing/2014/main" id="{C0C6DF75-A92F-1CDA-A737-D55497D94A31}"/>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r="28882" b="13984"/>
          <a:stretch/>
        </p:blipFill>
        <p:spPr>
          <a:xfrm>
            <a:off x="3637874" y="995927"/>
            <a:ext cx="3483429" cy="2369919"/>
          </a:xfrm>
          <a:prstGeom prst="rect">
            <a:avLst/>
          </a:prstGeom>
        </p:spPr>
      </p:pic>
      <p:pic>
        <p:nvPicPr>
          <p:cNvPr id="5" name="Picture 4">
            <a:hlinkClick r:id="" action="ppaction://noaction">
              <a:snd r:embed="rId13" name="fired.wav"/>
            </a:hlinkClick>
            <a:extLst>
              <a:ext uri="{FF2B5EF4-FFF2-40B4-BE49-F238E27FC236}">
                <a16:creationId xmlns:a16="http://schemas.microsoft.com/office/drawing/2014/main" id="{0D8A4360-2EB7-CC4B-D4C0-0294B872B30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923375" y="4195688"/>
            <a:ext cx="1495457" cy="1169494"/>
          </a:xfrm>
          <a:prstGeom prst="rect">
            <a:avLst/>
          </a:prstGeom>
        </p:spPr>
      </p:pic>
      <p:sp>
        <p:nvSpPr>
          <p:cNvPr id="7" name="Speech Bubble: Rectangle with Corners Rounded 6">
            <a:extLst>
              <a:ext uri="{FF2B5EF4-FFF2-40B4-BE49-F238E27FC236}">
                <a16:creationId xmlns:a16="http://schemas.microsoft.com/office/drawing/2014/main" id="{E438E4F2-EC28-0834-CC3A-F93744C96A76}"/>
              </a:ext>
            </a:extLst>
          </p:cNvPr>
          <p:cNvSpPr/>
          <p:nvPr/>
        </p:nvSpPr>
        <p:spPr>
          <a:xfrm>
            <a:off x="2114312" y="5554416"/>
            <a:ext cx="2802039" cy="593634"/>
          </a:xfrm>
          <a:prstGeom prst="wedgeRoundRectCallout">
            <a:avLst>
              <a:gd name="adj1" fmla="val -69740"/>
              <a:gd name="adj2" fmla="val -167071"/>
              <a:gd name="adj3" fmla="val 16667"/>
            </a:avLst>
          </a:prstGeom>
          <a:solidFill>
            <a:srgbClr val="0055A5"/>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kern="1200" dirty="0">
                <a:solidFill>
                  <a:schemeClr val="bg2"/>
                </a:solidFill>
                <a:effectLst/>
                <a:latin typeface="+mn-lt"/>
                <a:ea typeface="+mn-ea"/>
                <a:cs typeface="+mn-cs"/>
              </a:rPr>
              <a:t>Tu es licencié ! </a:t>
            </a:r>
            <a:endParaRPr lang="en-GB" sz="2400" kern="1200" dirty="0">
              <a:solidFill>
                <a:schemeClr val="bg2"/>
              </a:solidFill>
              <a:effectLst/>
              <a:latin typeface="+mn-lt"/>
              <a:ea typeface="+mn-ea"/>
              <a:cs typeface="+mn-cs"/>
            </a:endParaRPr>
          </a:p>
        </p:txBody>
      </p:sp>
      <p:pic>
        <p:nvPicPr>
          <p:cNvPr id="11" name="Picture 10">
            <a:extLst>
              <a:ext uri="{FF2B5EF4-FFF2-40B4-BE49-F238E27FC236}">
                <a16:creationId xmlns:a16="http://schemas.microsoft.com/office/drawing/2014/main" id="{DD318D23-FA64-EFBC-EE44-8904D98FDEF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04177" y="995927"/>
            <a:ext cx="2447915" cy="2369919"/>
          </a:xfrm>
          <a:prstGeom prst="rect">
            <a:avLst/>
          </a:prstGeom>
        </p:spPr>
      </p:pic>
      <p:pic>
        <p:nvPicPr>
          <p:cNvPr id="2" name="Picture 1">
            <a:extLst>
              <a:ext uri="{FF2B5EF4-FFF2-40B4-BE49-F238E27FC236}">
                <a16:creationId xmlns:a16="http://schemas.microsoft.com/office/drawing/2014/main" id="{D8701A2B-8F73-C572-4288-284C42AF145F}"/>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15095" y="2976692"/>
            <a:ext cx="2210761" cy="3334625"/>
          </a:xfrm>
          <a:prstGeom prst="rect">
            <a:avLst/>
          </a:prstGeom>
        </p:spPr>
      </p:pic>
      <p:sp>
        <p:nvSpPr>
          <p:cNvPr id="4" name="Speech Bubble: Rectangle with Corners Rounded 3">
            <a:extLst>
              <a:ext uri="{FF2B5EF4-FFF2-40B4-BE49-F238E27FC236}">
                <a16:creationId xmlns:a16="http://schemas.microsoft.com/office/drawing/2014/main" id="{AB86AEFC-2A5A-96EE-D54F-4BDF34DB61DB}"/>
              </a:ext>
            </a:extLst>
          </p:cNvPr>
          <p:cNvSpPr/>
          <p:nvPr/>
        </p:nvSpPr>
        <p:spPr>
          <a:xfrm>
            <a:off x="2425856" y="988627"/>
            <a:ext cx="3974944" cy="1958960"/>
          </a:xfrm>
          <a:prstGeom prst="wedgeRoundRectCallout">
            <a:avLst>
              <a:gd name="adj1" fmla="val -64979"/>
              <a:gd name="adj2" fmla="val 43839"/>
              <a:gd name="adj3" fmla="val 16667"/>
            </a:avLst>
          </a:prstGeom>
          <a:solidFill>
            <a:srgbClr val="0055A5"/>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kern="1200" dirty="0">
                <a:solidFill>
                  <a:schemeClr val="bg2"/>
                </a:solidFill>
                <a:effectLst/>
              </a:rPr>
              <a:t>C</a:t>
            </a:r>
            <a:r>
              <a:rPr lang="fr-FR" sz="2400" dirty="0">
                <a:solidFill>
                  <a:schemeClr val="bg2"/>
                </a:solidFill>
              </a:rPr>
              <a:t>’est faux ! Il n’y a pas de carte d’Afrique ici. </a:t>
            </a:r>
          </a:p>
          <a:p>
            <a:pPr algn="ctr"/>
            <a:r>
              <a:rPr lang="fr-FR" sz="2400" dirty="0">
                <a:solidFill>
                  <a:schemeClr val="bg2"/>
                </a:solidFill>
              </a:rPr>
              <a:t>Il y a une carte de France et une carte d’Europe ici. </a:t>
            </a:r>
            <a:endParaRPr lang="fr-FR" sz="2400" kern="1200" dirty="0">
              <a:solidFill>
                <a:schemeClr val="bg2"/>
              </a:solidFill>
              <a:effectLst/>
            </a:endParaRPr>
          </a:p>
        </p:txBody>
      </p:sp>
    </p:spTree>
    <p:extLst>
      <p:ext uri="{BB962C8B-B14F-4D97-AF65-F5344CB8AC3E}">
        <p14:creationId xmlns:p14="http://schemas.microsoft.com/office/powerpoint/2010/main" val="3652612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ici il y a une carte dafrique.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4" name="magali slide 33 1.wav"/>
                                        </p:tgtEl>
                                      </p:cMediaNode>
                                    </p:audio>
                                  </p:sub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5" name="magali slide 33 2.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6" name="fire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7" grpId="0" animBg="1"/>
      <p:bldP spid="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ree, sky, outdoor, surrounded&#10;&#10;Description automatically generated">
            <a:extLst>
              <a:ext uri="{FF2B5EF4-FFF2-40B4-BE49-F238E27FC236}">
                <a16:creationId xmlns:a16="http://schemas.microsoft.com/office/drawing/2014/main" id="{E90750D2-5AD1-58D8-5C70-488C5AFB8E5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379029"/>
          </a:xfrm>
          <a:prstGeom prst="rect">
            <a:avLst/>
          </a:prstGeom>
        </p:spPr>
      </p:pic>
      <p:sp>
        <p:nvSpPr>
          <p:cNvPr id="3" name="Title 2">
            <a:extLst>
              <a:ext uri="{FF2B5EF4-FFF2-40B4-BE49-F238E27FC236}">
                <a16:creationId xmlns:a16="http://schemas.microsoft.com/office/drawing/2014/main" id="{AF667F8F-E87F-5201-CAA9-4411B0605F22}"/>
              </a:ext>
            </a:extLst>
          </p:cNvPr>
          <p:cNvSpPr>
            <a:spLocks noGrp="1"/>
          </p:cNvSpPr>
          <p:nvPr>
            <p:ph type="title"/>
          </p:nvPr>
        </p:nvSpPr>
        <p:spPr>
          <a:xfrm>
            <a:off x="0" y="213557"/>
            <a:ext cx="6210826" cy="647577"/>
          </a:xfrm>
        </p:spPr>
        <p:txBody>
          <a:bodyPr>
            <a:normAutofit/>
          </a:bodyPr>
          <a:lstStyle/>
          <a:p>
            <a:r>
              <a:rPr lang="fr-FR" dirty="0"/>
              <a:t>Vrai ou faux ?</a:t>
            </a:r>
          </a:p>
        </p:txBody>
      </p:sp>
      <p:sp>
        <p:nvSpPr>
          <p:cNvPr id="6" name="Rounded Rectangle 46">
            <a:extLst>
              <a:ext uri="{FF2B5EF4-FFF2-40B4-BE49-F238E27FC236}">
                <a16:creationId xmlns:a16="http://schemas.microsoft.com/office/drawing/2014/main" id="{967130CB-9A89-FA57-9935-99361F961F82}"/>
              </a:ext>
            </a:extLst>
          </p:cNvPr>
          <p:cNvSpPr/>
          <p:nvPr/>
        </p:nvSpPr>
        <p:spPr>
          <a:xfrm>
            <a:off x="9888252" y="251614"/>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écouter/écrire</a:t>
            </a:r>
          </a:p>
        </p:txBody>
      </p:sp>
      <p:pic>
        <p:nvPicPr>
          <p:cNvPr id="61" name="Picture 60" descr="Logo, icon&#10;&#10;Description automatically generated">
            <a:hlinkClick r:id="" action="ppaction://noaction">
              <a:snd r:embed="rId8" name="dans cet endroit BEEP.wav"/>
            </a:hlinkClick>
            <a:extLst>
              <a:ext uri="{FF2B5EF4-FFF2-40B4-BE49-F238E27FC236}">
                <a16:creationId xmlns:a16="http://schemas.microsoft.com/office/drawing/2014/main" id="{6FC99CD8-95A4-D3EF-05C4-D4AF0215252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84398" y="4913976"/>
            <a:ext cx="779929" cy="779929"/>
          </a:xfrm>
          <a:prstGeom prst="rect">
            <a:avLst/>
          </a:prstGeom>
        </p:spPr>
      </p:pic>
      <p:sp>
        <p:nvSpPr>
          <p:cNvPr id="60" name="Speech Bubble: Rectangle with Corners Rounded 59">
            <a:extLst>
              <a:ext uri="{FF2B5EF4-FFF2-40B4-BE49-F238E27FC236}">
                <a16:creationId xmlns:a16="http://schemas.microsoft.com/office/drawing/2014/main" id="{E9AC1F14-C708-BD7F-E667-928CDFC6F08D}"/>
              </a:ext>
            </a:extLst>
          </p:cNvPr>
          <p:cNvSpPr/>
          <p:nvPr/>
        </p:nvSpPr>
        <p:spPr>
          <a:xfrm>
            <a:off x="6596742" y="2709023"/>
            <a:ext cx="3291509" cy="1801063"/>
          </a:xfrm>
          <a:prstGeom prst="wedgeRoundRectCallout">
            <a:avLst>
              <a:gd name="adj1" fmla="val 62740"/>
              <a:gd name="adj2" fmla="val 25690"/>
              <a:gd name="adj3" fmla="val 16667"/>
            </a:avLst>
          </a:prstGeom>
          <a:solidFill>
            <a:schemeClr val="accent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kern="1200" dirty="0">
                <a:solidFill>
                  <a:schemeClr val="bg2"/>
                </a:solidFill>
                <a:effectLst/>
                <a:latin typeface="+mn-lt"/>
                <a:ea typeface="+mn-ea"/>
                <a:cs typeface="+mn-cs"/>
              </a:rPr>
              <a:t>Dans cet endroit, il y a un énorme monument de la guerre d’Algérie.</a:t>
            </a:r>
            <a:endParaRPr lang="en-GB" sz="2400" kern="1200" dirty="0">
              <a:solidFill>
                <a:schemeClr val="bg2"/>
              </a:solidFill>
              <a:effectLst/>
              <a:latin typeface="+mn-lt"/>
              <a:ea typeface="+mn-ea"/>
              <a:cs typeface="+mn-cs"/>
            </a:endParaRPr>
          </a:p>
        </p:txBody>
      </p:sp>
      <p:pic>
        <p:nvPicPr>
          <p:cNvPr id="8" name="Picture 12" descr="Check, Correct, Green, Mark, Tick">
            <a:extLst>
              <a:ext uri="{FF2B5EF4-FFF2-40B4-BE49-F238E27FC236}">
                <a16:creationId xmlns:a16="http://schemas.microsoft.com/office/drawing/2014/main" id="{6B59C60E-4492-4B68-E12D-17A13E20AE6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109424" y="2530947"/>
            <a:ext cx="930701" cy="106535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462A619-D9B4-6D28-B98E-A3F29CA4878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47624" y="2904773"/>
            <a:ext cx="2210761" cy="3334625"/>
          </a:xfrm>
          <a:prstGeom prst="rect">
            <a:avLst/>
          </a:prstGeom>
        </p:spPr>
      </p:pic>
      <p:sp>
        <p:nvSpPr>
          <p:cNvPr id="5" name="Speech Bubble: Rectangle with Corners Rounded 4">
            <a:extLst>
              <a:ext uri="{FF2B5EF4-FFF2-40B4-BE49-F238E27FC236}">
                <a16:creationId xmlns:a16="http://schemas.microsoft.com/office/drawing/2014/main" id="{58EC1FF1-F8CC-61FC-F08A-A9E35B0E5EF8}"/>
              </a:ext>
            </a:extLst>
          </p:cNvPr>
          <p:cNvSpPr/>
          <p:nvPr/>
        </p:nvSpPr>
        <p:spPr>
          <a:xfrm>
            <a:off x="2198914" y="1064420"/>
            <a:ext cx="3760101" cy="1609273"/>
          </a:xfrm>
          <a:prstGeom prst="wedgeRoundRectCallout">
            <a:avLst>
              <a:gd name="adj1" fmla="val -60966"/>
              <a:gd name="adj2" fmla="val 45151"/>
              <a:gd name="adj3" fmla="val 16667"/>
            </a:avLst>
          </a:prstGeom>
          <a:solidFill>
            <a:srgbClr val="0055A5"/>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kern="1200" dirty="0">
                <a:solidFill>
                  <a:schemeClr val="bg2"/>
                </a:solidFill>
                <a:effectLst/>
                <a:latin typeface="+mn-lt"/>
                <a:ea typeface="+mn-ea"/>
                <a:cs typeface="+mn-cs"/>
              </a:rPr>
              <a:t>C’est vrai ! Il y a un énorme monument de la guerre </a:t>
            </a:r>
            <a:r>
              <a:rPr lang="fr-FR" sz="2400" dirty="0">
                <a:solidFill>
                  <a:schemeClr val="bg2"/>
                </a:solidFill>
              </a:rPr>
              <a:t>d’Algérie </a:t>
            </a:r>
            <a:r>
              <a:rPr lang="fr-FR" sz="2400" kern="1200" dirty="0">
                <a:solidFill>
                  <a:schemeClr val="bg2"/>
                </a:solidFill>
                <a:effectLst/>
                <a:latin typeface="+mn-lt"/>
                <a:ea typeface="+mn-ea"/>
                <a:cs typeface="+mn-cs"/>
              </a:rPr>
              <a:t>dans cet endroit. </a:t>
            </a:r>
            <a:endParaRPr lang="en-GB" sz="2400" kern="1200" dirty="0">
              <a:solidFill>
                <a:schemeClr val="bg2"/>
              </a:solidFill>
              <a:effectLst/>
            </a:endParaRPr>
          </a:p>
        </p:txBody>
      </p:sp>
      <p:pic>
        <p:nvPicPr>
          <p:cNvPr id="9" name="Picture 8">
            <a:hlinkClick r:id="" action="ppaction://noaction">
              <a:snd r:embed="rId6" name="hired.wav"/>
            </a:hlinkClick>
            <a:extLst>
              <a:ext uri="{FF2B5EF4-FFF2-40B4-BE49-F238E27FC236}">
                <a16:creationId xmlns:a16="http://schemas.microsoft.com/office/drawing/2014/main" id="{CC50DC7B-1DA1-AAF0-9F55-DC473AD40C1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793398" y="3467530"/>
            <a:ext cx="1763402" cy="1237137"/>
          </a:xfrm>
          <a:prstGeom prst="rect">
            <a:avLst/>
          </a:prstGeom>
        </p:spPr>
      </p:pic>
      <p:sp>
        <p:nvSpPr>
          <p:cNvPr id="10" name="Speech Bubble: Rectangle with Corners Rounded 9">
            <a:extLst>
              <a:ext uri="{FF2B5EF4-FFF2-40B4-BE49-F238E27FC236}">
                <a16:creationId xmlns:a16="http://schemas.microsoft.com/office/drawing/2014/main" id="{BE68C0A9-9BF1-7486-9C79-41C7D315D28A}"/>
              </a:ext>
            </a:extLst>
          </p:cNvPr>
          <p:cNvSpPr/>
          <p:nvPr/>
        </p:nvSpPr>
        <p:spPr>
          <a:xfrm>
            <a:off x="2761099" y="4935747"/>
            <a:ext cx="3197916" cy="593634"/>
          </a:xfrm>
          <a:prstGeom prst="wedgeRoundRectCallout">
            <a:avLst>
              <a:gd name="adj1" fmla="val -74402"/>
              <a:gd name="adj2" fmla="val -108391"/>
              <a:gd name="adj3" fmla="val 16667"/>
            </a:avLst>
          </a:prstGeom>
          <a:solidFill>
            <a:srgbClr val="0055A5"/>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kern="1200" dirty="0">
                <a:solidFill>
                  <a:schemeClr val="bg2"/>
                </a:solidFill>
                <a:effectLst/>
                <a:latin typeface="+mn-lt"/>
                <a:ea typeface="+mn-ea"/>
                <a:cs typeface="+mn-cs"/>
              </a:rPr>
              <a:t>Tu es embauché ! </a:t>
            </a:r>
            <a:endParaRPr lang="en-GB" sz="2400" kern="1200" dirty="0">
              <a:solidFill>
                <a:schemeClr val="bg2"/>
              </a:solidFill>
              <a:effectLst/>
              <a:latin typeface="+mn-lt"/>
              <a:ea typeface="+mn-ea"/>
              <a:cs typeface="+mn-cs"/>
            </a:endParaRPr>
          </a:p>
        </p:txBody>
      </p:sp>
      <p:pic>
        <p:nvPicPr>
          <p:cNvPr id="11" name="Picture 10" descr="A picture containing suit&#10;&#10;Description automatically generated">
            <a:extLst>
              <a:ext uri="{FF2B5EF4-FFF2-40B4-BE49-F238E27FC236}">
                <a16:creationId xmlns:a16="http://schemas.microsoft.com/office/drawing/2014/main" id="{5E7E529D-DCBC-8989-D4FE-6D16E5B1BB71}"/>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r="42995"/>
          <a:stretch/>
        </p:blipFill>
        <p:spPr>
          <a:xfrm>
            <a:off x="10574774" y="3418115"/>
            <a:ext cx="1506779" cy="2960914"/>
          </a:xfrm>
          <a:prstGeom prst="rect">
            <a:avLst/>
          </a:prstGeom>
        </p:spPr>
      </p:pic>
    </p:spTree>
    <p:extLst>
      <p:ext uri="{BB962C8B-B14F-4D97-AF65-F5344CB8AC3E}">
        <p14:creationId xmlns:p14="http://schemas.microsoft.com/office/powerpoint/2010/main" val="3699931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dans cet endroit il y a.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4" name="magali slide 34 1.wav"/>
                                        </p:tgtEl>
                                      </p:cMediaNode>
                                    </p:audio>
                                  </p:sub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5" name="magali slide 34 2.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6" name="hire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5" grpId="0" animBg="1"/>
      <p:bldP spid="1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ky, outdoor, building, tower&#10;&#10;Description automatically generated">
            <a:extLst>
              <a:ext uri="{FF2B5EF4-FFF2-40B4-BE49-F238E27FC236}">
                <a16:creationId xmlns:a16="http://schemas.microsoft.com/office/drawing/2014/main" id="{086FE770-4AA1-3E72-6EA6-F0B05562DDA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192000" cy="6389914"/>
          </a:xfrm>
          <a:prstGeom prst="rect">
            <a:avLst/>
          </a:prstGeom>
        </p:spPr>
      </p:pic>
      <p:sp>
        <p:nvSpPr>
          <p:cNvPr id="3" name="Title 2">
            <a:extLst>
              <a:ext uri="{FF2B5EF4-FFF2-40B4-BE49-F238E27FC236}">
                <a16:creationId xmlns:a16="http://schemas.microsoft.com/office/drawing/2014/main" id="{AF667F8F-E87F-5201-CAA9-4411B0605F22}"/>
              </a:ext>
            </a:extLst>
          </p:cNvPr>
          <p:cNvSpPr>
            <a:spLocks noGrp="1"/>
          </p:cNvSpPr>
          <p:nvPr>
            <p:ph type="title"/>
          </p:nvPr>
        </p:nvSpPr>
        <p:spPr>
          <a:xfrm>
            <a:off x="0" y="213557"/>
            <a:ext cx="6210826" cy="647577"/>
          </a:xfrm>
        </p:spPr>
        <p:txBody>
          <a:bodyPr>
            <a:normAutofit/>
          </a:bodyPr>
          <a:lstStyle/>
          <a:p>
            <a:r>
              <a:rPr lang="fr-FR" dirty="0"/>
              <a:t>Vrai ou faux ?</a:t>
            </a:r>
          </a:p>
        </p:txBody>
      </p:sp>
      <p:sp>
        <p:nvSpPr>
          <p:cNvPr id="6" name="Rounded Rectangle 46">
            <a:extLst>
              <a:ext uri="{FF2B5EF4-FFF2-40B4-BE49-F238E27FC236}">
                <a16:creationId xmlns:a16="http://schemas.microsoft.com/office/drawing/2014/main" id="{967130CB-9A89-FA57-9935-99361F961F82}"/>
              </a:ext>
            </a:extLst>
          </p:cNvPr>
          <p:cNvSpPr/>
          <p:nvPr/>
        </p:nvSpPr>
        <p:spPr>
          <a:xfrm>
            <a:off x="9888252" y="251614"/>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écouter/écrire</a:t>
            </a:r>
          </a:p>
        </p:txBody>
      </p:sp>
      <p:pic>
        <p:nvPicPr>
          <p:cNvPr id="61" name="Picture 60" descr="Logo, icon&#10;&#10;Description automatically generated">
            <a:hlinkClick r:id="" action="ppaction://noaction">
              <a:snd r:embed="rId9" name="slide 35 tour guide BEEP.wav"/>
            </a:hlinkClick>
            <a:extLst>
              <a:ext uri="{FF2B5EF4-FFF2-40B4-BE49-F238E27FC236}">
                <a16:creationId xmlns:a16="http://schemas.microsoft.com/office/drawing/2014/main" id="{6FC99CD8-95A4-D3EF-05C4-D4AF0215252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058432" y="2928439"/>
            <a:ext cx="779929" cy="779929"/>
          </a:xfrm>
          <a:prstGeom prst="rect">
            <a:avLst/>
          </a:prstGeom>
        </p:spPr>
      </p:pic>
      <p:sp>
        <p:nvSpPr>
          <p:cNvPr id="60" name="Speech Bubble: Rectangle with Corners Rounded 59">
            <a:extLst>
              <a:ext uri="{FF2B5EF4-FFF2-40B4-BE49-F238E27FC236}">
                <a16:creationId xmlns:a16="http://schemas.microsoft.com/office/drawing/2014/main" id="{E9AC1F14-C708-BD7F-E667-928CDFC6F08D}"/>
              </a:ext>
            </a:extLst>
          </p:cNvPr>
          <p:cNvSpPr/>
          <p:nvPr/>
        </p:nvSpPr>
        <p:spPr>
          <a:xfrm>
            <a:off x="7897440" y="1133408"/>
            <a:ext cx="3160992" cy="1509030"/>
          </a:xfrm>
          <a:prstGeom prst="wedgeRoundRectCallout">
            <a:avLst>
              <a:gd name="adj1" fmla="val 39362"/>
              <a:gd name="adj2" fmla="val 86181"/>
              <a:gd name="adj3" fmla="val 16667"/>
            </a:avLst>
          </a:prstGeom>
          <a:solidFill>
            <a:schemeClr val="accent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bg2"/>
                </a:solidFill>
              </a:rPr>
              <a:t>Ici</a:t>
            </a:r>
            <a:r>
              <a:rPr lang="fr-FR" sz="2400" kern="1200" dirty="0">
                <a:solidFill>
                  <a:schemeClr val="bg2"/>
                </a:solidFill>
                <a:effectLst/>
                <a:latin typeface="+mn-lt"/>
                <a:ea typeface="+mn-ea"/>
                <a:cs typeface="+mn-cs"/>
              </a:rPr>
              <a:t>, il n’y a pas de monument </a:t>
            </a:r>
            <a:r>
              <a:rPr lang="fr-FR" sz="2400" dirty="0">
                <a:solidFill>
                  <a:schemeClr val="bg2"/>
                </a:solidFill>
              </a:rPr>
              <a:t>africain.</a:t>
            </a:r>
            <a:endParaRPr lang="en-GB" sz="2400" kern="1200" dirty="0">
              <a:solidFill>
                <a:schemeClr val="bg2"/>
              </a:solidFill>
              <a:effectLst/>
            </a:endParaRPr>
          </a:p>
        </p:txBody>
      </p:sp>
      <p:pic>
        <p:nvPicPr>
          <p:cNvPr id="9" name="Picture 8">
            <a:extLst>
              <a:ext uri="{FF2B5EF4-FFF2-40B4-BE49-F238E27FC236}">
                <a16:creationId xmlns:a16="http://schemas.microsoft.com/office/drawing/2014/main" id="{30C83C10-BE4B-BA1F-69D9-7497DDD4BDC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2253" y="3055289"/>
            <a:ext cx="2210761" cy="3334625"/>
          </a:xfrm>
          <a:prstGeom prst="rect">
            <a:avLst/>
          </a:prstGeom>
        </p:spPr>
      </p:pic>
      <p:sp>
        <p:nvSpPr>
          <p:cNvPr id="10" name="Speech Bubble: Rectangle with Corners Rounded 9">
            <a:extLst>
              <a:ext uri="{FF2B5EF4-FFF2-40B4-BE49-F238E27FC236}">
                <a16:creationId xmlns:a16="http://schemas.microsoft.com/office/drawing/2014/main" id="{22F4DE03-978B-FBC6-DBC1-ADCA6D750581}"/>
              </a:ext>
            </a:extLst>
          </p:cNvPr>
          <p:cNvSpPr/>
          <p:nvPr/>
        </p:nvSpPr>
        <p:spPr>
          <a:xfrm>
            <a:off x="2177142" y="1074691"/>
            <a:ext cx="3918857" cy="1801063"/>
          </a:xfrm>
          <a:prstGeom prst="wedgeRoundRectCallout">
            <a:avLst>
              <a:gd name="adj1" fmla="val -69516"/>
              <a:gd name="adj2" fmla="val 53290"/>
              <a:gd name="adj3" fmla="val 16667"/>
            </a:avLst>
          </a:prstGeom>
          <a:solidFill>
            <a:srgbClr val="0055A5"/>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kern="1200" dirty="0">
                <a:solidFill>
                  <a:schemeClr val="bg2"/>
                </a:solidFill>
                <a:effectLst/>
                <a:latin typeface="+mn-lt"/>
                <a:ea typeface="+mn-ea"/>
                <a:cs typeface="+mn-cs"/>
              </a:rPr>
              <a:t>C’est vrai ! Il n’y a pas de monument africain ici. Ce monument est français. </a:t>
            </a:r>
            <a:endParaRPr lang="en-GB" sz="2400" kern="1200" dirty="0">
              <a:solidFill>
                <a:schemeClr val="bg2"/>
              </a:solidFill>
              <a:effectLst/>
              <a:latin typeface="+mn-lt"/>
              <a:ea typeface="+mn-ea"/>
              <a:cs typeface="+mn-cs"/>
            </a:endParaRPr>
          </a:p>
        </p:txBody>
      </p:sp>
      <p:pic>
        <p:nvPicPr>
          <p:cNvPr id="7" name="Picture 6">
            <a:extLst>
              <a:ext uri="{FF2B5EF4-FFF2-40B4-BE49-F238E27FC236}">
                <a16:creationId xmlns:a16="http://schemas.microsoft.com/office/drawing/2014/main" id="{55D99FBA-9F46-67B6-2E58-44FC20BD2089}"/>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b="27250"/>
          <a:stretch/>
        </p:blipFill>
        <p:spPr>
          <a:xfrm>
            <a:off x="6358459" y="427114"/>
            <a:ext cx="823843" cy="647577"/>
          </a:xfrm>
          <a:prstGeom prst="rect">
            <a:avLst/>
          </a:prstGeom>
        </p:spPr>
      </p:pic>
      <p:sp>
        <p:nvSpPr>
          <p:cNvPr id="4" name="Speech Bubble: Rectangle with Corners Rounded 3">
            <a:extLst>
              <a:ext uri="{FF2B5EF4-FFF2-40B4-BE49-F238E27FC236}">
                <a16:creationId xmlns:a16="http://schemas.microsoft.com/office/drawing/2014/main" id="{143BDC7A-7C54-9E50-276A-8A4C3F198664}"/>
              </a:ext>
            </a:extLst>
          </p:cNvPr>
          <p:cNvSpPr/>
          <p:nvPr/>
        </p:nvSpPr>
        <p:spPr>
          <a:xfrm>
            <a:off x="2308645" y="5315819"/>
            <a:ext cx="4538469" cy="811397"/>
          </a:xfrm>
          <a:prstGeom prst="wedgeRoundRectCallout">
            <a:avLst>
              <a:gd name="adj1" fmla="val -60489"/>
              <a:gd name="adj2" fmla="val -71530"/>
              <a:gd name="adj3" fmla="val 16667"/>
            </a:avLst>
          </a:prstGeom>
          <a:solidFill>
            <a:srgbClr val="0055A5"/>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kern="1200" dirty="0">
                <a:solidFill>
                  <a:schemeClr val="bg2"/>
                </a:solidFill>
                <a:effectLst/>
                <a:latin typeface="+mn-lt"/>
                <a:ea typeface="+mn-ea"/>
                <a:cs typeface="+mn-cs"/>
              </a:rPr>
              <a:t>C’est terrible ! Seulement trois guides embauchés !</a:t>
            </a:r>
            <a:endParaRPr lang="en-GB" sz="2400" kern="1200" dirty="0">
              <a:solidFill>
                <a:schemeClr val="bg2"/>
              </a:solidFill>
              <a:effectLst/>
              <a:latin typeface="+mn-lt"/>
              <a:ea typeface="+mn-ea"/>
              <a:cs typeface="+mn-cs"/>
            </a:endParaRPr>
          </a:p>
        </p:txBody>
      </p:sp>
      <p:sp>
        <p:nvSpPr>
          <p:cNvPr id="12" name="Speech Bubble: Rectangle with Corners Rounded 11">
            <a:extLst>
              <a:ext uri="{FF2B5EF4-FFF2-40B4-BE49-F238E27FC236}">
                <a16:creationId xmlns:a16="http://schemas.microsoft.com/office/drawing/2014/main" id="{689FA2F5-9A71-78E5-53E8-9E519919093E}"/>
              </a:ext>
            </a:extLst>
          </p:cNvPr>
          <p:cNvSpPr/>
          <p:nvPr/>
        </p:nvSpPr>
        <p:spPr>
          <a:xfrm>
            <a:off x="2308645" y="4315823"/>
            <a:ext cx="3197916" cy="593634"/>
          </a:xfrm>
          <a:prstGeom prst="wedgeRoundRectCallout">
            <a:avLst>
              <a:gd name="adj1" fmla="val -74402"/>
              <a:gd name="adj2" fmla="val -108391"/>
              <a:gd name="adj3" fmla="val 16667"/>
            </a:avLst>
          </a:prstGeom>
          <a:solidFill>
            <a:srgbClr val="0055A5"/>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kern="1200" dirty="0">
                <a:solidFill>
                  <a:schemeClr val="bg2"/>
                </a:solidFill>
                <a:effectLst/>
                <a:latin typeface="+mn-lt"/>
                <a:ea typeface="+mn-ea"/>
                <a:cs typeface="+mn-cs"/>
              </a:rPr>
              <a:t>Tu es </a:t>
            </a:r>
            <a:r>
              <a:rPr lang="fr-FR" sz="2400" dirty="0">
                <a:solidFill>
                  <a:schemeClr val="bg2"/>
                </a:solidFill>
              </a:rPr>
              <a:t>embauch</a:t>
            </a:r>
            <a:r>
              <a:rPr lang="fr-FR" sz="2400" kern="1200" dirty="0">
                <a:solidFill>
                  <a:schemeClr val="bg2"/>
                </a:solidFill>
                <a:effectLst/>
                <a:latin typeface="+mn-lt"/>
                <a:ea typeface="+mn-ea"/>
                <a:cs typeface="+mn-cs"/>
              </a:rPr>
              <a:t>ée ! </a:t>
            </a:r>
            <a:endParaRPr lang="en-GB" sz="2400" kern="1200" dirty="0">
              <a:solidFill>
                <a:schemeClr val="bg2"/>
              </a:solidFill>
              <a:effectLst/>
              <a:latin typeface="+mn-lt"/>
              <a:ea typeface="+mn-ea"/>
              <a:cs typeface="+mn-cs"/>
            </a:endParaRPr>
          </a:p>
        </p:txBody>
      </p:sp>
      <p:pic>
        <p:nvPicPr>
          <p:cNvPr id="13" name="Picture 12" descr="A close-up of a flame&#10;&#10;Description automatically generated with low confidence">
            <a:extLst>
              <a:ext uri="{FF2B5EF4-FFF2-40B4-BE49-F238E27FC236}">
                <a16:creationId xmlns:a16="http://schemas.microsoft.com/office/drawing/2014/main" id="{CDEFC91A-9EC6-B3B5-6685-2B1BD1A8F3E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386081" y="3640036"/>
            <a:ext cx="1344701" cy="2689402"/>
          </a:xfrm>
          <a:prstGeom prst="rect">
            <a:avLst/>
          </a:prstGeom>
        </p:spPr>
      </p:pic>
      <p:pic>
        <p:nvPicPr>
          <p:cNvPr id="8" name="Picture 7" descr="A picture containing suit&#10;&#10;Description automatically generated">
            <a:extLst>
              <a:ext uri="{FF2B5EF4-FFF2-40B4-BE49-F238E27FC236}">
                <a16:creationId xmlns:a16="http://schemas.microsoft.com/office/drawing/2014/main" id="{69702E41-8FB0-12BA-E02E-5620A099A821}"/>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r="42995"/>
          <a:stretch/>
        </p:blipFill>
        <p:spPr>
          <a:xfrm>
            <a:off x="6639479" y="3940629"/>
            <a:ext cx="1246416" cy="2449285"/>
          </a:xfrm>
          <a:prstGeom prst="rect">
            <a:avLst/>
          </a:prstGeom>
        </p:spPr>
      </p:pic>
      <p:pic>
        <p:nvPicPr>
          <p:cNvPr id="15" name="Picture 14" descr="A close-up of a flame&#10;&#10;Description automatically generated with low confidence">
            <a:extLst>
              <a:ext uri="{FF2B5EF4-FFF2-40B4-BE49-F238E27FC236}">
                <a16:creationId xmlns:a16="http://schemas.microsoft.com/office/drawing/2014/main" id="{11561C86-0D1A-9B2C-813F-50863062899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096966" y="4010024"/>
            <a:ext cx="1189945" cy="2379890"/>
          </a:xfrm>
          <a:prstGeom prst="rect">
            <a:avLst/>
          </a:prstGeom>
        </p:spPr>
      </p:pic>
      <p:pic>
        <p:nvPicPr>
          <p:cNvPr id="14" name="Picture 13" descr="A group of dolls&#10;&#10;Description automatically generated with low confidence">
            <a:extLst>
              <a:ext uri="{FF2B5EF4-FFF2-40B4-BE49-F238E27FC236}">
                <a16:creationId xmlns:a16="http://schemas.microsoft.com/office/drawing/2014/main" id="{C3C82B71-FBDA-E148-ACBD-24CB6DDFAC03}"/>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1045" r="33303"/>
          <a:stretch/>
        </p:blipFill>
        <p:spPr>
          <a:xfrm flipH="1">
            <a:off x="7282343" y="3975326"/>
            <a:ext cx="1189946" cy="2449285"/>
          </a:xfrm>
          <a:prstGeom prst="rect">
            <a:avLst/>
          </a:prstGeom>
        </p:spPr>
      </p:pic>
      <p:pic>
        <p:nvPicPr>
          <p:cNvPr id="16" name="Picture 12" descr="Check, Correct, Green, Mark, Tick">
            <a:extLst>
              <a:ext uri="{FF2B5EF4-FFF2-40B4-BE49-F238E27FC236}">
                <a16:creationId xmlns:a16="http://schemas.microsoft.com/office/drawing/2014/main" id="{CADCB2D1-7500-8650-9B5E-A57EECACF265}"/>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084157" y="2766850"/>
            <a:ext cx="930701" cy="106535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hlinkClick r:id="" action="ppaction://noaction">
              <a:snd r:embed="rId6" name="hired.wav"/>
            </a:hlinkClick>
            <a:extLst>
              <a:ext uri="{FF2B5EF4-FFF2-40B4-BE49-F238E27FC236}">
                <a16:creationId xmlns:a16="http://schemas.microsoft.com/office/drawing/2014/main" id="{0A08A93C-F70C-1201-D056-60CB289A9CFC}"/>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502419" y="2954888"/>
            <a:ext cx="1763402" cy="1237137"/>
          </a:xfrm>
          <a:prstGeom prst="rect">
            <a:avLst/>
          </a:prstGeom>
        </p:spPr>
      </p:pic>
    </p:spTree>
    <p:extLst>
      <p:ext uri="{BB962C8B-B14F-4D97-AF65-F5344CB8AC3E}">
        <p14:creationId xmlns:p14="http://schemas.microsoft.com/office/powerpoint/2010/main" val="906557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slide 35 tour guide full sentence.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4" name="magali slide 35 1.wav"/>
                                        </p:tgtEl>
                                      </p:cMediaNode>
                                    </p:audio>
                                  </p:sub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5" name="magali slide 35 2.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6" name="hired.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7" name="magali slide 35 3.wav"/>
                                        </p:tgtEl>
                                      </p:cMediaNode>
                                    </p:audio>
                                  </p:sub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10" grpId="0" animBg="1"/>
      <p:bldP spid="4" grpId="0" animBg="1"/>
      <p:bldP spid="1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DF66ABD4-CD75-3496-7113-A160DC295963}"/>
              </a:ext>
            </a:extLst>
          </p:cNvPr>
          <p:cNvPicPr>
            <a:picLocks noChangeAspect="1"/>
          </p:cNvPicPr>
          <p:nvPr/>
        </p:nvPicPr>
        <p:blipFill rotWithShape="1">
          <a:blip r:embed="rId3">
            <a:extLst>
              <a:ext uri="{28A0092B-C50C-407E-A947-70E740481C1C}">
                <a14:useLocalDpi xmlns:a14="http://schemas.microsoft.com/office/drawing/2010/main" val="0"/>
              </a:ext>
            </a:extLst>
          </a:blip>
          <a:srcRect l="35070" t="39267" r="61511" b="15580"/>
          <a:stretch/>
        </p:blipFill>
        <p:spPr>
          <a:xfrm>
            <a:off x="3030924" y="4567733"/>
            <a:ext cx="254910" cy="1330859"/>
          </a:xfrm>
          <a:prstGeom prst="rect">
            <a:avLst/>
          </a:prstGeom>
        </p:spPr>
      </p:pic>
      <p:sp>
        <p:nvSpPr>
          <p:cNvPr id="3" name="Title 2">
            <a:extLst>
              <a:ext uri="{FF2B5EF4-FFF2-40B4-BE49-F238E27FC236}">
                <a16:creationId xmlns:a16="http://schemas.microsoft.com/office/drawing/2014/main" id="{AF667F8F-E87F-5201-CAA9-4411B0605F22}"/>
              </a:ext>
            </a:extLst>
          </p:cNvPr>
          <p:cNvSpPr>
            <a:spLocks noGrp="1"/>
          </p:cNvSpPr>
          <p:nvPr>
            <p:ph type="title"/>
          </p:nvPr>
        </p:nvSpPr>
        <p:spPr>
          <a:xfrm>
            <a:off x="0" y="213557"/>
            <a:ext cx="5646134" cy="647577"/>
          </a:xfrm>
        </p:spPr>
        <p:txBody>
          <a:bodyPr>
            <a:normAutofit/>
          </a:bodyPr>
          <a:lstStyle/>
          <a:p>
            <a:r>
              <a:rPr lang="fr-FR" dirty="0"/>
              <a:t>Trouve les différences !</a:t>
            </a:r>
          </a:p>
        </p:txBody>
      </p:sp>
      <p:sp>
        <p:nvSpPr>
          <p:cNvPr id="6" name="Rounded Rectangle 46">
            <a:extLst>
              <a:ext uri="{FF2B5EF4-FFF2-40B4-BE49-F238E27FC236}">
                <a16:creationId xmlns:a16="http://schemas.microsoft.com/office/drawing/2014/main" id="{967130CB-9A89-FA57-9935-99361F961F82}"/>
              </a:ext>
            </a:extLst>
          </p:cNvPr>
          <p:cNvSpPr/>
          <p:nvPr/>
        </p:nvSpPr>
        <p:spPr>
          <a:xfrm>
            <a:off x="9888252" y="251614"/>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parler</a:t>
            </a:r>
          </a:p>
        </p:txBody>
      </p:sp>
      <p:pic>
        <p:nvPicPr>
          <p:cNvPr id="7" name="Picture 6">
            <a:extLst>
              <a:ext uri="{FF2B5EF4-FFF2-40B4-BE49-F238E27FC236}">
                <a16:creationId xmlns:a16="http://schemas.microsoft.com/office/drawing/2014/main" id="{8872CB8F-E5E5-9047-DFAA-A2E482C9C5F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9079"/>
          <a:stretch/>
        </p:blipFill>
        <p:spPr>
          <a:xfrm>
            <a:off x="223054" y="3742048"/>
            <a:ext cx="3968477" cy="2375935"/>
          </a:xfrm>
          <a:prstGeom prst="rect">
            <a:avLst/>
          </a:prstGeom>
        </p:spPr>
      </p:pic>
      <p:pic>
        <p:nvPicPr>
          <p:cNvPr id="11" name="Picture 10">
            <a:extLst>
              <a:ext uri="{FF2B5EF4-FFF2-40B4-BE49-F238E27FC236}">
                <a16:creationId xmlns:a16="http://schemas.microsoft.com/office/drawing/2014/main" id="{EDA6EC6D-E2BE-44B8-AD9C-EBDA45A2F2D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5686" r="6542" b="13104"/>
          <a:stretch/>
        </p:blipFill>
        <p:spPr>
          <a:xfrm>
            <a:off x="6351010" y="1079326"/>
            <a:ext cx="5636116" cy="2410473"/>
          </a:xfrm>
          <a:prstGeom prst="rect">
            <a:avLst/>
          </a:prstGeom>
        </p:spPr>
      </p:pic>
      <p:pic>
        <p:nvPicPr>
          <p:cNvPr id="13" name="Picture 12">
            <a:extLst>
              <a:ext uri="{FF2B5EF4-FFF2-40B4-BE49-F238E27FC236}">
                <a16:creationId xmlns:a16="http://schemas.microsoft.com/office/drawing/2014/main" id="{99711E11-A98B-549F-F08E-A676C0B7653D}"/>
              </a:ext>
            </a:extLst>
          </p:cNvPr>
          <p:cNvPicPr>
            <a:picLocks noChangeAspect="1"/>
          </p:cNvPicPr>
          <p:nvPr/>
        </p:nvPicPr>
        <p:blipFill rotWithShape="1">
          <a:blip r:embed="rId6">
            <a:extLst>
              <a:ext uri="{28A0092B-C50C-407E-A947-70E740481C1C}">
                <a14:useLocalDpi xmlns:a14="http://schemas.microsoft.com/office/drawing/2010/main" val="0"/>
              </a:ext>
            </a:extLst>
          </a:blip>
          <a:srcRect t="4562" r="8876" b="7037"/>
          <a:stretch/>
        </p:blipFill>
        <p:spPr>
          <a:xfrm>
            <a:off x="238190" y="1000629"/>
            <a:ext cx="5646133" cy="2410473"/>
          </a:xfrm>
          <a:prstGeom prst="rect">
            <a:avLst/>
          </a:prstGeom>
        </p:spPr>
      </p:pic>
      <p:pic>
        <p:nvPicPr>
          <p:cNvPr id="15" name="Picture 14">
            <a:extLst>
              <a:ext uri="{FF2B5EF4-FFF2-40B4-BE49-F238E27FC236}">
                <a16:creationId xmlns:a16="http://schemas.microsoft.com/office/drawing/2014/main" id="{5D15CA8C-0D4E-A722-DD7D-159E2CDBC506}"/>
              </a:ext>
            </a:extLst>
          </p:cNvPr>
          <p:cNvPicPr>
            <a:picLocks noChangeAspect="1"/>
          </p:cNvPicPr>
          <p:nvPr/>
        </p:nvPicPr>
        <p:blipFill rotWithShape="1">
          <a:blip r:embed="rId7">
            <a:extLst>
              <a:ext uri="{28A0092B-C50C-407E-A947-70E740481C1C}">
                <a14:useLocalDpi xmlns:a14="http://schemas.microsoft.com/office/drawing/2010/main" val="0"/>
              </a:ext>
            </a:extLst>
          </a:blip>
          <a:srcRect l="24107" t="31176" r="5000" b="36857"/>
          <a:stretch/>
        </p:blipFill>
        <p:spPr>
          <a:xfrm>
            <a:off x="6351010" y="4348343"/>
            <a:ext cx="5646133" cy="1769641"/>
          </a:xfrm>
          <a:prstGeom prst="rect">
            <a:avLst/>
          </a:prstGeom>
        </p:spPr>
      </p:pic>
      <p:sp>
        <p:nvSpPr>
          <p:cNvPr id="16" name="TextBox 15">
            <a:extLst>
              <a:ext uri="{FF2B5EF4-FFF2-40B4-BE49-F238E27FC236}">
                <a16:creationId xmlns:a16="http://schemas.microsoft.com/office/drawing/2014/main" id="{2B5572E5-9BAC-62F2-4CBE-B5F804254CA0}"/>
              </a:ext>
            </a:extLst>
          </p:cNvPr>
          <p:cNvSpPr txBox="1"/>
          <p:nvPr/>
        </p:nvSpPr>
        <p:spPr>
          <a:xfrm>
            <a:off x="1847887" y="800459"/>
            <a:ext cx="2487285" cy="461665"/>
          </a:xfrm>
          <a:prstGeom prst="rect">
            <a:avLst/>
          </a:prstGeom>
          <a:noFill/>
        </p:spPr>
        <p:txBody>
          <a:bodyPr wrap="square" rtlCol="0">
            <a:spAutoFit/>
          </a:bodyPr>
          <a:lstStyle/>
          <a:p>
            <a:pPr algn="ctr"/>
            <a:r>
              <a:rPr lang="fr-FR" sz="2400" b="1" dirty="0">
                <a:solidFill>
                  <a:srgbClr val="0055A5"/>
                </a:solidFill>
              </a:rPr>
              <a:t>Paris, France</a:t>
            </a:r>
          </a:p>
        </p:txBody>
      </p:sp>
      <p:sp>
        <p:nvSpPr>
          <p:cNvPr id="17" name="TextBox 16">
            <a:extLst>
              <a:ext uri="{FF2B5EF4-FFF2-40B4-BE49-F238E27FC236}">
                <a16:creationId xmlns:a16="http://schemas.microsoft.com/office/drawing/2014/main" id="{F60FCAB8-656B-5CD9-BC66-875B1120DE31}"/>
              </a:ext>
            </a:extLst>
          </p:cNvPr>
          <p:cNvSpPr txBox="1"/>
          <p:nvPr/>
        </p:nvSpPr>
        <p:spPr>
          <a:xfrm>
            <a:off x="1253132" y="3587337"/>
            <a:ext cx="4082143" cy="461665"/>
          </a:xfrm>
          <a:prstGeom prst="rect">
            <a:avLst/>
          </a:prstGeom>
          <a:noFill/>
        </p:spPr>
        <p:txBody>
          <a:bodyPr wrap="square" rtlCol="0">
            <a:spAutoFit/>
          </a:bodyPr>
          <a:lstStyle/>
          <a:p>
            <a:pPr algn="ctr"/>
            <a:r>
              <a:rPr lang="fr-FR" sz="2400" b="1" dirty="0">
                <a:solidFill>
                  <a:srgbClr val="0055A5"/>
                </a:solidFill>
              </a:rPr>
              <a:t>New York, États-Unis</a:t>
            </a:r>
          </a:p>
        </p:txBody>
      </p:sp>
      <p:sp>
        <p:nvSpPr>
          <p:cNvPr id="18" name="TextBox 17">
            <a:extLst>
              <a:ext uri="{FF2B5EF4-FFF2-40B4-BE49-F238E27FC236}">
                <a16:creationId xmlns:a16="http://schemas.microsoft.com/office/drawing/2014/main" id="{F7C26DA0-8928-E5A4-0FDB-5AF2A9967567}"/>
              </a:ext>
            </a:extLst>
          </p:cNvPr>
          <p:cNvSpPr txBox="1"/>
          <p:nvPr/>
        </p:nvSpPr>
        <p:spPr>
          <a:xfrm>
            <a:off x="6948326" y="798561"/>
            <a:ext cx="3629459" cy="461665"/>
          </a:xfrm>
          <a:prstGeom prst="rect">
            <a:avLst/>
          </a:prstGeom>
          <a:noFill/>
        </p:spPr>
        <p:txBody>
          <a:bodyPr wrap="square" rtlCol="0">
            <a:spAutoFit/>
          </a:bodyPr>
          <a:lstStyle/>
          <a:p>
            <a:pPr algn="ctr"/>
            <a:r>
              <a:rPr lang="fr-FR" sz="2400" b="1" dirty="0">
                <a:solidFill>
                  <a:srgbClr val="0055A5"/>
                </a:solidFill>
              </a:rPr>
              <a:t>Berlin, Allemagne</a:t>
            </a:r>
          </a:p>
        </p:txBody>
      </p:sp>
      <p:sp>
        <p:nvSpPr>
          <p:cNvPr id="19" name="TextBox 18">
            <a:extLst>
              <a:ext uri="{FF2B5EF4-FFF2-40B4-BE49-F238E27FC236}">
                <a16:creationId xmlns:a16="http://schemas.microsoft.com/office/drawing/2014/main" id="{F0E1491F-4FC6-1A54-F51D-B26CE4E5524D}"/>
              </a:ext>
            </a:extLst>
          </p:cNvPr>
          <p:cNvSpPr txBox="1"/>
          <p:nvPr/>
        </p:nvSpPr>
        <p:spPr>
          <a:xfrm>
            <a:off x="7063568" y="3580957"/>
            <a:ext cx="3691392" cy="461665"/>
          </a:xfrm>
          <a:prstGeom prst="rect">
            <a:avLst/>
          </a:prstGeom>
          <a:noFill/>
        </p:spPr>
        <p:txBody>
          <a:bodyPr wrap="square" rtlCol="0">
            <a:spAutoFit/>
          </a:bodyPr>
          <a:lstStyle/>
          <a:p>
            <a:pPr algn="ctr"/>
            <a:r>
              <a:rPr lang="fr-FR" sz="2400" b="1" dirty="0">
                <a:solidFill>
                  <a:srgbClr val="0055A5"/>
                </a:solidFill>
              </a:rPr>
              <a:t>Londres, Angleterre</a:t>
            </a:r>
          </a:p>
        </p:txBody>
      </p:sp>
      <p:sp>
        <p:nvSpPr>
          <p:cNvPr id="20" name="TextBox 19">
            <a:extLst>
              <a:ext uri="{FF2B5EF4-FFF2-40B4-BE49-F238E27FC236}">
                <a16:creationId xmlns:a16="http://schemas.microsoft.com/office/drawing/2014/main" id="{AC1046D9-398D-E3EA-BE76-4D1B99C22807}"/>
              </a:ext>
            </a:extLst>
          </p:cNvPr>
          <p:cNvSpPr txBox="1"/>
          <p:nvPr/>
        </p:nvSpPr>
        <p:spPr>
          <a:xfrm>
            <a:off x="477661" y="924494"/>
            <a:ext cx="1267420" cy="646331"/>
          </a:xfrm>
          <a:prstGeom prst="rect">
            <a:avLst/>
          </a:prstGeom>
          <a:noFill/>
        </p:spPr>
        <p:txBody>
          <a:bodyPr wrap="square" rtlCol="0">
            <a:spAutoFit/>
          </a:bodyPr>
          <a:lstStyle/>
          <a:p>
            <a:pPr algn="ctr"/>
            <a:r>
              <a:rPr lang="fr-FR" dirty="0">
                <a:solidFill>
                  <a:srgbClr val="0055A5"/>
                </a:solidFill>
              </a:rPr>
              <a:t>la tour Eiffel</a:t>
            </a:r>
          </a:p>
        </p:txBody>
      </p:sp>
      <p:sp>
        <p:nvSpPr>
          <p:cNvPr id="21" name="TextBox 20">
            <a:extLst>
              <a:ext uri="{FF2B5EF4-FFF2-40B4-BE49-F238E27FC236}">
                <a16:creationId xmlns:a16="http://schemas.microsoft.com/office/drawing/2014/main" id="{6E9E031A-1A27-E85E-EA9C-865162E9E00A}"/>
              </a:ext>
            </a:extLst>
          </p:cNvPr>
          <p:cNvSpPr txBox="1"/>
          <p:nvPr/>
        </p:nvSpPr>
        <p:spPr>
          <a:xfrm>
            <a:off x="1945752" y="1219980"/>
            <a:ext cx="1776619" cy="1200329"/>
          </a:xfrm>
          <a:prstGeom prst="rect">
            <a:avLst/>
          </a:prstGeom>
          <a:noFill/>
        </p:spPr>
        <p:txBody>
          <a:bodyPr wrap="square" rtlCol="0">
            <a:spAutoFit/>
          </a:bodyPr>
          <a:lstStyle/>
          <a:p>
            <a:pPr algn="ctr"/>
            <a:r>
              <a:rPr lang="fr-FR" dirty="0">
                <a:solidFill>
                  <a:srgbClr val="0055A5"/>
                </a:solidFill>
              </a:rPr>
              <a:t>un monument: l’Arc de Triomphe</a:t>
            </a:r>
          </a:p>
        </p:txBody>
      </p:sp>
      <p:sp>
        <p:nvSpPr>
          <p:cNvPr id="22" name="TextBox 21">
            <a:extLst>
              <a:ext uri="{FF2B5EF4-FFF2-40B4-BE49-F238E27FC236}">
                <a16:creationId xmlns:a16="http://schemas.microsoft.com/office/drawing/2014/main" id="{B28910B8-4F61-C3D5-7383-F84B5B095E9F}"/>
              </a:ext>
            </a:extLst>
          </p:cNvPr>
          <p:cNvSpPr txBox="1"/>
          <p:nvPr/>
        </p:nvSpPr>
        <p:spPr>
          <a:xfrm>
            <a:off x="43108" y="1572512"/>
            <a:ext cx="1465687" cy="646331"/>
          </a:xfrm>
          <a:prstGeom prst="rect">
            <a:avLst/>
          </a:prstGeom>
          <a:noFill/>
        </p:spPr>
        <p:txBody>
          <a:bodyPr wrap="square" rtlCol="0">
            <a:spAutoFit/>
          </a:bodyPr>
          <a:lstStyle/>
          <a:p>
            <a:pPr algn="ctr"/>
            <a:r>
              <a:rPr lang="fr-FR" dirty="0">
                <a:solidFill>
                  <a:srgbClr val="0055A5"/>
                </a:solidFill>
              </a:rPr>
              <a:t>la zone financière</a:t>
            </a:r>
          </a:p>
        </p:txBody>
      </p:sp>
      <p:sp>
        <p:nvSpPr>
          <p:cNvPr id="23" name="TextBox 22">
            <a:extLst>
              <a:ext uri="{FF2B5EF4-FFF2-40B4-BE49-F238E27FC236}">
                <a16:creationId xmlns:a16="http://schemas.microsoft.com/office/drawing/2014/main" id="{BD82D14D-B491-5EED-6DBB-08A973C07442}"/>
              </a:ext>
            </a:extLst>
          </p:cNvPr>
          <p:cNvSpPr txBox="1"/>
          <p:nvPr/>
        </p:nvSpPr>
        <p:spPr>
          <a:xfrm>
            <a:off x="3599813" y="1188839"/>
            <a:ext cx="2341377" cy="646331"/>
          </a:xfrm>
          <a:prstGeom prst="rect">
            <a:avLst/>
          </a:prstGeom>
          <a:noFill/>
        </p:spPr>
        <p:txBody>
          <a:bodyPr wrap="square" rtlCol="0">
            <a:spAutoFit/>
          </a:bodyPr>
          <a:lstStyle/>
          <a:p>
            <a:pPr algn="ctr"/>
            <a:r>
              <a:rPr lang="fr-FR" dirty="0">
                <a:solidFill>
                  <a:srgbClr val="0055A5"/>
                </a:solidFill>
              </a:rPr>
              <a:t>un monument à la Place de la Bastille</a:t>
            </a:r>
          </a:p>
        </p:txBody>
      </p:sp>
      <p:sp>
        <p:nvSpPr>
          <p:cNvPr id="24" name="TextBox 23">
            <a:extLst>
              <a:ext uri="{FF2B5EF4-FFF2-40B4-BE49-F238E27FC236}">
                <a16:creationId xmlns:a16="http://schemas.microsoft.com/office/drawing/2014/main" id="{106A772B-B41F-8BB2-B915-71385DA95217}"/>
              </a:ext>
            </a:extLst>
          </p:cNvPr>
          <p:cNvSpPr txBox="1"/>
          <p:nvPr/>
        </p:nvSpPr>
        <p:spPr>
          <a:xfrm>
            <a:off x="4399622" y="1839796"/>
            <a:ext cx="1740522" cy="646331"/>
          </a:xfrm>
          <a:prstGeom prst="rect">
            <a:avLst/>
          </a:prstGeom>
          <a:noFill/>
        </p:spPr>
        <p:txBody>
          <a:bodyPr wrap="square" rtlCol="0">
            <a:spAutoFit/>
          </a:bodyPr>
          <a:lstStyle/>
          <a:p>
            <a:pPr algn="ctr"/>
            <a:r>
              <a:rPr lang="fr-FR" dirty="0">
                <a:solidFill>
                  <a:srgbClr val="0055A5"/>
                </a:solidFill>
              </a:rPr>
              <a:t>la cathédrale Notre-Dame</a:t>
            </a:r>
          </a:p>
        </p:txBody>
      </p:sp>
      <p:sp>
        <p:nvSpPr>
          <p:cNvPr id="25" name="Arrow: Down 24">
            <a:extLst>
              <a:ext uri="{FF2B5EF4-FFF2-40B4-BE49-F238E27FC236}">
                <a16:creationId xmlns:a16="http://schemas.microsoft.com/office/drawing/2014/main" id="{604163EB-38D8-ED05-F39F-F480ADD1AA7D}"/>
              </a:ext>
            </a:extLst>
          </p:cNvPr>
          <p:cNvSpPr/>
          <p:nvPr/>
        </p:nvSpPr>
        <p:spPr>
          <a:xfrm>
            <a:off x="634229" y="2238158"/>
            <a:ext cx="104400" cy="305426"/>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Arrow: Down 25">
            <a:extLst>
              <a:ext uri="{FF2B5EF4-FFF2-40B4-BE49-F238E27FC236}">
                <a16:creationId xmlns:a16="http://schemas.microsoft.com/office/drawing/2014/main" id="{1F4C63D3-C35A-0C65-4548-88D239D28906}"/>
              </a:ext>
            </a:extLst>
          </p:cNvPr>
          <p:cNvSpPr/>
          <p:nvPr/>
        </p:nvSpPr>
        <p:spPr>
          <a:xfrm rot="18268765">
            <a:off x="1645598" y="1163307"/>
            <a:ext cx="104400" cy="305426"/>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Arrow: Down 26">
            <a:extLst>
              <a:ext uri="{FF2B5EF4-FFF2-40B4-BE49-F238E27FC236}">
                <a16:creationId xmlns:a16="http://schemas.microsoft.com/office/drawing/2014/main" id="{9929198E-39D2-503A-D900-08088F6889B5}"/>
              </a:ext>
            </a:extLst>
          </p:cNvPr>
          <p:cNvSpPr/>
          <p:nvPr/>
        </p:nvSpPr>
        <p:spPr>
          <a:xfrm rot="858620">
            <a:off x="4255326" y="1828549"/>
            <a:ext cx="104400" cy="682536"/>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Arrow: Down 27">
            <a:extLst>
              <a:ext uri="{FF2B5EF4-FFF2-40B4-BE49-F238E27FC236}">
                <a16:creationId xmlns:a16="http://schemas.microsoft.com/office/drawing/2014/main" id="{18E7AA61-10BF-E18B-E014-99148C693793}"/>
              </a:ext>
            </a:extLst>
          </p:cNvPr>
          <p:cNvSpPr/>
          <p:nvPr/>
        </p:nvSpPr>
        <p:spPr>
          <a:xfrm rot="1199346">
            <a:off x="4681074" y="2446098"/>
            <a:ext cx="104400" cy="406490"/>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Arrow: Down 28">
            <a:extLst>
              <a:ext uri="{FF2B5EF4-FFF2-40B4-BE49-F238E27FC236}">
                <a16:creationId xmlns:a16="http://schemas.microsoft.com/office/drawing/2014/main" id="{B1DB37BA-DC39-C143-9549-AB6EDE829192}"/>
              </a:ext>
            </a:extLst>
          </p:cNvPr>
          <p:cNvSpPr/>
          <p:nvPr/>
        </p:nvSpPr>
        <p:spPr>
          <a:xfrm>
            <a:off x="2764748" y="2419545"/>
            <a:ext cx="104400" cy="305426"/>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xtBox 29">
            <a:extLst>
              <a:ext uri="{FF2B5EF4-FFF2-40B4-BE49-F238E27FC236}">
                <a16:creationId xmlns:a16="http://schemas.microsoft.com/office/drawing/2014/main" id="{5B7624A5-2E58-083D-D17E-1EAE9368EFD1}"/>
              </a:ext>
            </a:extLst>
          </p:cNvPr>
          <p:cNvSpPr txBox="1"/>
          <p:nvPr/>
        </p:nvSpPr>
        <p:spPr>
          <a:xfrm>
            <a:off x="6318234" y="1831156"/>
            <a:ext cx="2109514" cy="646331"/>
          </a:xfrm>
          <a:prstGeom prst="rect">
            <a:avLst/>
          </a:prstGeom>
          <a:noFill/>
        </p:spPr>
        <p:txBody>
          <a:bodyPr wrap="square" rtlCol="0">
            <a:spAutoFit/>
          </a:bodyPr>
          <a:lstStyle/>
          <a:p>
            <a:pPr algn="ctr"/>
            <a:r>
              <a:rPr lang="fr-FR" dirty="0">
                <a:solidFill>
                  <a:srgbClr val="0055A5"/>
                </a:solidFill>
              </a:rPr>
              <a:t>les bâtiments du gouvernement</a:t>
            </a:r>
          </a:p>
        </p:txBody>
      </p:sp>
      <p:sp>
        <p:nvSpPr>
          <p:cNvPr id="31" name="TextBox 30">
            <a:extLst>
              <a:ext uri="{FF2B5EF4-FFF2-40B4-BE49-F238E27FC236}">
                <a16:creationId xmlns:a16="http://schemas.microsoft.com/office/drawing/2014/main" id="{38CC62B8-8B2C-883B-A7A2-0A6699B8F1C7}"/>
              </a:ext>
            </a:extLst>
          </p:cNvPr>
          <p:cNvSpPr txBox="1"/>
          <p:nvPr/>
        </p:nvSpPr>
        <p:spPr>
          <a:xfrm>
            <a:off x="6595879" y="1217807"/>
            <a:ext cx="2539979" cy="646331"/>
          </a:xfrm>
          <a:prstGeom prst="rect">
            <a:avLst/>
          </a:prstGeom>
          <a:noFill/>
        </p:spPr>
        <p:txBody>
          <a:bodyPr wrap="square" rtlCol="0">
            <a:spAutoFit/>
          </a:bodyPr>
          <a:lstStyle/>
          <a:p>
            <a:pPr algn="ctr"/>
            <a:r>
              <a:rPr lang="fr-FR" dirty="0">
                <a:solidFill>
                  <a:srgbClr val="0055A5"/>
                </a:solidFill>
              </a:rPr>
              <a:t>un monument: Porte de Brandebourg</a:t>
            </a:r>
          </a:p>
        </p:txBody>
      </p:sp>
      <p:sp>
        <p:nvSpPr>
          <p:cNvPr id="32" name="TextBox 31">
            <a:extLst>
              <a:ext uri="{FF2B5EF4-FFF2-40B4-BE49-F238E27FC236}">
                <a16:creationId xmlns:a16="http://schemas.microsoft.com/office/drawing/2014/main" id="{43B04341-3846-44E3-5958-6766BC47C419}"/>
              </a:ext>
            </a:extLst>
          </p:cNvPr>
          <p:cNvSpPr txBox="1"/>
          <p:nvPr/>
        </p:nvSpPr>
        <p:spPr>
          <a:xfrm>
            <a:off x="9766421" y="1763044"/>
            <a:ext cx="1665472" cy="646331"/>
          </a:xfrm>
          <a:prstGeom prst="rect">
            <a:avLst/>
          </a:prstGeom>
          <a:noFill/>
        </p:spPr>
        <p:txBody>
          <a:bodyPr wrap="square" rtlCol="0">
            <a:spAutoFit/>
          </a:bodyPr>
          <a:lstStyle/>
          <a:p>
            <a:pPr algn="ctr"/>
            <a:r>
              <a:rPr lang="fr-FR" dirty="0">
                <a:solidFill>
                  <a:srgbClr val="0055A5"/>
                </a:solidFill>
              </a:rPr>
              <a:t>le pont des espions</a:t>
            </a:r>
          </a:p>
        </p:txBody>
      </p:sp>
      <p:sp>
        <p:nvSpPr>
          <p:cNvPr id="33" name="TextBox 32">
            <a:extLst>
              <a:ext uri="{FF2B5EF4-FFF2-40B4-BE49-F238E27FC236}">
                <a16:creationId xmlns:a16="http://schemas.microsoft.com/office/drawing/2014/main" id="{B915FDAC-996F-F9B3-6596-192CE7F4703B}"/>
              </a:ext>
            </a:extLst>
          </p:cNvPr>
          <p:cNvSpPr txBox="1"/>
          <p:nvPr/>
        </p:nvSpPr>
        <p:spPr>
          <a:xfrm>
            <a:off x="9693413" y="1055366"/>
            <a:ext cx="2055599" cy="646331"/>
          </a:xfrm>
          <a:prstGeom prst="rect">
            <a:avLst/>
          </a:prstGeom>
          <a:noFill/>
        </p:spPr>
        <p:txBody>
          <a:bodyPr wrap="square" rtlCol="0">
            <a:spAutoFit/>
          </a:bodyPr>
          <a:lstStyle/>
          <a:p>
            <a:pPr algn="ctr"/>
            <a:r>
              <a:rPr lang="fr-FR" dirty="0">
                <a:solidFill>
                  <a:srgbClr val="0055A5"/>
                </a:solidFill>
              </a:rPr>
              <a:t>la tour de communication</a:t>
            </a:r>
          </a:p>
        </p:txBody>
      </p:sp>
      <p:sp>
        <p:nvSpPr>
          <p:cNvPr id="34" name="TextBox 33">
            <a:extLst>
              <a:ext uri="{FF2B5EF4-FFF2-40B4-BE49-F238E27FC236}">
                <a16:creationId xmlns:a16="http://schemas.microsoft.com/office/drawing/2014/main" id="{109B90B1-AC9F-1716-E9A8-3DC50E2B370D}"/>
              </a:ext>
            </a:extLst>
          </p:cNvPr>
          <p:cNvSpPr txBox="1"/>
          <p:nvPr/>
        </p:nvSpPr>
        <p:spPr>
          <a:xfrm>
            <a:off x="8371655" y="1602334"/>
            <a:ext cx="1665472" cy="646331"/>
          </a:xfrm>
          <a:prstGeom prst="rect">
            <a:avLst/>
          </a:prstGeom>
          <a:noFill/>
        </p:spPr>
        <p:txBody>
          <a:bodyPr wrap="square" rtlCol="0">
            <a:spAutoFit/>
          </a:bodyPr>
          <a:lstStyle/>
          <a:p>
            <a:pPr algn="ctr"/>
            <a:r>
              <a:rPr lang="fr-FR" dirty="0">
                <a:solidFill>
                  <a:srgbClr val="0055A5"/>
                </a:solidFill>
              </a:rPr>
              <a:t>la cathédrale</a:t>
            </a:r>
          </a:p>
        </p:txBody>
      </p:sp>
      <p:sp>
        <p:nvSpPr>
          <p:cNvPr id="35" name="Arrow: Down 34">
            <a:extLst>
              <a:ext uri="{FF2B5EF4-FFF2-40B4-BE49-F238E27FC236}">
                <a16:creationId xmlns:a16="http://schemas.microsoft.com/office/drawing/2014/main" id="{B472C47E-9EEB-EB72-C227-12316346D3DC}"/>
              </a:ext>
            </a:extLst>
          </p:cNvPr>
          <p:cNvSpPr/>
          <p:nvPr/>
        </p:nvSpPr>
        <p:spPr>
          <a:xfrm rot="19383465">
            <a:off x="7813669" y="2441181"/>
            <a:ext cx="104400" cy="305426"/>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Arrow: Down 35">
            <a:extLst>
              <a:ext uri="{FF2B5EF4-FFF2-40B4-BE49-F238E27FC236}">
                <a16:creationId xmlns:a16="http://schemas.microsoft.com/office/drawing/2014/main" id="{B195281D-4FDE-C526-4FC6-AED5B8CF89A4}"/>
              </a:ext>
            </a:extLst>
          </p:cNvPr>
          <p:cNvSpPr/>
          <p:nvPr/>
        </p:nvSpPr>
        <p:spPr>
          <a:xfrm rot="19548321">
            <a:off x="8536678" y="1808846"/>
            <a:ext cx="104400" cy="986500"/>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Arrow: Down 36">
            <a:extLst>
              <a:ext uri="{FF2B5EF4-FFF2-40B4-BE49-F238E27FC236}">
                <a16:creationId xmlns:a16="http://schemas.microsoft.com/office/drawing/2014/main" id="{3F9434A0-CA8E-EF58-6FBE-9F0B8F367FA9}"/>
              </a:ext>
            </a:extLst>
          </p:cNvPr>
          <p:cNvSpPr/>
          <p:nvPr/>
        </p:nvSpPr>
        <p:spPr>
          <a:xfrm>
            <a:off x="9370621" y="2208124"/>
            <a:ext cx="102648" cy="348731"/>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Arrow: Down 37">
            <a:extLst>
              <a:ext uri="{FF2B5EF4-FFF2-40B4-BE49-F238E27FC236}">
                <a16:creationId xmlns:a16="http://schemas.microsoft.com/office/drawing/2014/main" id="{528B0B6E-6DF1-1327-19F1-C40E0CFC1D8B}"/>
              </a:ext>
            </a:extLst>
          </p:cNvPr>
          <p:cNvSpPr/>
          <p:nvPr/>
        </p:nvSpPr>
        <p:spPr>
          <a:xfrm>
            <a:off x="10242582" y="2417027"/>
            <a:ext cx="102648" cy="565110"/>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Arrow: Down 38">
            <a:extLst>
              <a:ext uri="{FF2B5EF4-FFF2-40B4-BE49-F238E27FC236}">
                <a16:creationId xmlns:a16="http://schemas.microsoft.com/office/drawing/2014/main" id="{4B2933BB-B11E-0907-8472-CFF35C1E75DC}"/>
              </a:ext>
            </a:extLst>
          </p:cNvPr>
          <p:cNvSpPr/>
          <p:nvPr/>
        </p:nvSpPr>
        <p:spPr>
          <a:xfrm rot="18721896">
            <a:off x="11336975" y="1615334"/>
            <a:ext cx="102648" cy="353888"/>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TextBox 39">
            <a:extLst>
              <a:ext uri="{FF2B5EF4-FFF2-40B4-BE49-F238E27FC236}">
                <a16:creationId xmlns:a16="http://schemas.microsoft.com/office/drawing/2014/main" id="{D5342CEA-5C91-105D-B27B-B4653C82543E}"/>
              </a:ext>
            </a:extLst>
          </p:cNvPr>
          <p:cNvSpPr txBox="1"/>
          <p:nvPr/>
        </p:nvSpPr>
        <p:spPr>
          <a:xfrm>
            <a:off x="-1" y="3627496"/>
            <a:ext cx="1268460" cy="923330"/>
          </a:xfrm>
          <a:prstGeom prst="rect">
            <a:avLst/>
          </a:prstGeom>
          <a:noFill/>
        </p:spPr>
        <p:txBody>
          <a:bodyPr wrap="square" rtlCol="0">
            <a:spAutoFit/>
          </a:bodyPr>
          <a:lstStyle/>
          <a:p>
            <a:pPr algn="ctr"/>
            <a:r>
              <a:rPr lang="fr-FR" dirty="0">
                <a:solidFill>
                  <a:srgbClr val="0055A5"/>
                </a:solidFill>
              </a:rPr>
              <a:t>la statue de la liberté</a:t>
            </a:r>
          </a:p>
        </p:txBody>
      </p:sp>
      <p:pic>
        <p:nvPicPr>
          <p:cNvPr id="42" name="Picture 41">
            <a:extLst>
              <a:ext uri="{FF2B5EF4-FFF2-40B4-BE49-F238E27FC236}">
                <a16:creationId xmlns:a16="http://schemas.microsoft.com/office/drawing/2014/main" id="{7F21A1CB-15BE-5C68-61CA-01CA52640F3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28312" y="5224837"/>
            <a:ext cx="419100" cy="838200"/>
          </a:xfrm>
          <a:prstGeom prst="rect">
            <a:avLst/>
          </a:prstGeom>
        </p:spPr>
      </p:pic>
      <p:pic>
        <p:nvPicPr>
          <p:cNvPr id="46" name="Picture 45">
            <a:extLst>
              <a:ext uri="{FF2B5EF4-FFF2-40B4-BE49-F238E27FC236}">
                <a16:creationId xmlns:a16="http://schemas.microsoft.com/office/drawing/2014/main" id="{697EC4E6-98AB-C383-0CD7-951AE7D028D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8455"/>
          <a:stretch/>
        </p:blipFill>
        <p:spPr>
          <a:xfrm>
            <a:off x="3957286" y="5004373"/>
            <a:ext cx="1927037" cy="1113610"/>
          </a:xfrm>
          <a:prstGeom prst="rect">
            <a:avLst/>
          </a:prstGeom>
        </p:spPr>
      </p:pic>
      <p:sp>
        <p:nvSpPr>
          <p:cNvPr id="49" name="TextBox 48">
            <a:extLst>
              <a:ext uri="{FF2B5EF4-FFF2-40B4-BE49-F238E27FC236}">
                <a16:creationId xmlns:a16="http://schemas.microsoft.com/office/drawing/2014/main" id="{43E13395-9A36-B66D-2A8F-8DBA3219D745}"/>
              </a:ext>
            </a:extLst>
          </p:cNvPr>
          <p:cNvSpPr txBox="1"/>
          <p:nvPr/>
        </p:nvSpPr>
        <p:spPr>
          <a:xfrm>
            <a:off x="4676743" y="4129219"/>
            <a:ext cx="1416961" cy="646331"/>
          </a:xfrm>
          <a:prstGeom prst="rect">
            <a:avLst/>
          </a:prstGeom>
          <a:noFill/>
        </p:spPr>
        <p:txBody>
          <a:bodyPr wrap="square" rtlCol="0">
            <a:spAutoFit/>
          </a:bodyPr>
          <a:lstStyle/>
          <a:p>
            <a:pPr algn="ctr"/>
            <a:r>
              <a:rPr lang="fr-FR" dirty="0">
                <a:solidFill>
                  <a:srgbClr val="0055A5"/>
                </a:solidFill>
              </a:rPr>
              <a:t>le pont de Brooklyn</a:t>
            </a:r>
          </a:p>
        </p:txBody>
      </p:sp>
      <p:sp>
        <p:nvSpPr>
          <p:cNvPr id="50" name="TextBox 49">
            <a:extLst>
              <a:ext uri="{FF2B5EF4-FFF2-40B4-BE49-F238E27FC236}">
                <a16:creationId xmlns:a16="http://schemas.microsoft.com/office/drawing/2014/main" id="{137199DF-82B2-6CC0-AF79-CBE62CBACD2D}"/>
              </a:ext>
            </a:extLst>
          </p:cNvPr>
          <p:cNvSpPr txBox="1"/>
          <p:nvPr/>
        </p:nvSpPr>
        <p:spPr>
          <a:xfrm>
            <a:off x="1372701" y="4069658"/>
            <a:ext cx="1416961" cy="923330"/>
          </a:xfrm>
          <a:prstGeom prst="rect">
            <a:avLst/>
          </a:prstGeom>
          <a:noFill/>
        </p:spPr>
        <p:txBody>
          <a:bodyPr wrap="square" rtlCol="0">
            <a:spAutoFit/>
          </a:bodyPr>
          <a:lstStyle/>
          <a:p>
            <a:pPr algn="ctr"/>
            <a:r>
              <a:rPr lang="fr-FR" dirty="0">
                <a:solidFill>
                  <a:srgbClr val="0055A5"/>
                </a:solidFill>
              </a:rPr>
              <a:t>la tour Empire State</a:t>
            </a:r>
          </a:p>
        </p:txBody>
      </p:sp>
      <p:sp>
        <p:nvSpPr>
          <p:cNvPr id="51" name="TextBox 50">
            <a:extLst>
              <a:ext uri="{FF2B5EF4-FFF2-40B4-BE49-F238E27FC236}">
                <a16:creationId xmlns:a16="http://schemas.microsoft.com/office/drawing/2014/main" id="{FA62977C-1BD6-CBAB-4814-89BE3AF59E34}"/>
              </a:ext>
            </a:extLst>
          </p:cNvPr>
          <p:cNvSpPr txBox="1"/>
          <p:nvPr/>
        </p:nvSpPr>
        <p:spPr>
          <a:xfrm>
            <a:off x="3572002" y="4297757"/>
            <a:ext cx="1161036" cy="923330"/>
          </a:xfrm>
          <a:prstGeom prst="rect">
            <a:avLst/>
          </a:prstGeom>
          <a:noFill/>
        </p:spPr>
        <p:txBody>
          <a:bodyPr wrap="square" rtlCol="0">
            <a:spAutoFit/>
          </a:bodyPr>
          <a:lstStyle/>
          <a:p>
            <a:pPr algn="ctr"/>
            <a:r>
              <a:rPr lang="fr-FR" dirty="0">
                <a:solidFill>
                  <a:srgbClr val="0055A5"/>
                </a:solidFill>
              </a:rPr>
              <a:t>la tour de la liberté</a:t>
            </a:r>
          </a:p>
        </p:txBody>
      </p:sp>
      <p:sp>
        <p:nvSpPr>
          <p:cNvPr id="52" name="TextBox 51">
            <a:extLst>
              <a:ext uri="{FF2B5EF4-FFF2-40B4-BE49-F238E27FC236}">
                <a16:creationId xmlns:a16="http://schemas.microsoft.com/office/drawing/2014/main" id="{C67FF445-8F5A-43EF-DAAC-23C39C2BBC4F}"/>
              </a:ext>
            </a:extLst>
          </p:cNvPr>
          <p:cNvSpPr txBox="1"/>
          <p:nvPr/>
        </p:nvSpPr>
        <p:spPr>
          <a:xfrm>
            <a:off x="5598116" y="3981271"/>
            <a:ext cx="3054721" cy="646331"/>
          </a:xfrm>
          <a:prstGeom prst="rect">
            <a:avLst/>
          </a:prstGeom>
          <a:noFill/>
        </p:spPr>
        <p:txBody>
          <a:bodyPr wrap="square" rtlCol="0">
            <a:spAutoFit/>
          </a:bodyPr>
          <a:lstStyle/>
          <a:p>
            <a:pPr algn="ctr"/>
            <a:r>
              <a:rPr lang="fr-FR" dirty="0">
                <a:solidFill>
                  <a:srgbClr val="0055A5"/>
                </a:solidFill>
              </a:rPr>
              <a:t>les bâtiments du gouvernement</a:t>
            </a:r>
          </a:p>
        </p:txBody>
      </p:sp>
      <p:sp>
        <p:nvSpPr>
          <p:cNvPr id="53" name="TextBox 52">
            <a:extLst>
              <a:ext uri="{FF2B5EF4-FFF2-40B4-BE49-F238E27FC236}">
                <a16:creationId xmlns:a16="http://schemas.microsoft.com/office/drawing/2014/main" id="{E99B5BE4-66FD-B17A-DB4D-8AD5C7F4CCD6}"/>
              </a:ext>
            </a:extLst>
          </p:cNvPr>
          <p:cNvSpPr txBox="1"/>
          <p:nvPr/>
        </p:nvSpPr>
        <p:spPr>
          <a:xfrm>
            <a:off x="7543522" y="4550826"/>
            <a:ext cx="1301603" cy="923330"/>
          </a:xfrm>
          <a:prstGeom prst="rect">
            <a:avLst/>
          </a:prstGeom>
          <a:noFill/>
        </p:spPr>
        <p:txBody>
          <a:bodyPr wrap="square" rtlCol="0">
            <a:spAutoFit/>
          </a:bodyPr>
          <a:lstStyle/>
          <a:p>
            <a:pPr algn="ctr"/>
            <a:r>
              <a:rPr lang="fr-FR" dirty="0">
                <a:solidFill>
                  <a:srgbClr val="0055A5"/>
                </a:solidFill>
              </a:rPr>
              <a:t>la </a:t>
            </a:r>
          </a:p>
          <a:p>
            <a:pPr algn="ctr"/>
            <a:r>
              <a:rPr lang="fr-FR" dirty="0">
                <a:solidFill>
                  <a:srgbClr val="0055A5"/>
                </a:solidFill>
              </a:rPr>
              <a:t>grande roue</a:t>
            </a:r>
          </a:p>
        </p:txBody>
      </p:sp>
      <p:sp>
        <p:nvSpPr>
          <p:cNvPr id="54" name="TextBox 53">
            <a:extLst>
              <a:ext uri="{FF2B5EF4-FFF2-40B4-BE49-F238E27FC236}">
                <a16:creationId xmlns:a16="http://schemas.microsoft.com/office/drawing/2014/main" id="{18152511-72D2-2B9E-C6A8-83405B562F04}"/>
              </a:ext>
            </a:extLst>
          </p:cNvPr>
          <p:cNvSpPr txBox="1"/>
          <p:nvPr/>
        </p:nvSpPr>
        <p:spPr>
          <a:xfrm>
            <a:off x="8297056" y="4055245"/>
            <a:ext cx="1358710" cy="646331"/>
          </a:xfrm>
          <a:prstGeom prst="rect">
            <a:avLst/>
          </a:prstGeom>
          <a:noFill/>
        </p:spPr>
        <p:txBody>
          <a:bodyPr wrap="square" rtlCol="0">
            <a:spAutoFit/>
          </a:bodyPr>
          <a:lstStyle/>
          <a:p>
            <a:pPr algn="ctr"/>
            <a:r>
              <a:rPr lang="fr-FR" dirty="0">
                <a:solidFill>
                  <a:srgbClr val="0055A5"/>
                </a:solidFill>
              </a:rPr>
              <a:t>le pont de la tour</a:t>
            </a:r>
          </a:p>
        </p:txBody>
      </p:sp>
      <p:sp>
        <p:nvSpPr>
          <p:cNvPr id="55" name="TextBox 54">
            <a:extLst>
              <a:ext uri="{FF2B5EF4-FFF2-40B4-BE49-F238E27FC236}">
                <a16:creationId xmlns:a16="http://schemas.microsoft.com/office/drawing/2014/main" id="{D283B158-DABD-DD0F-90D2-23319F6B7F03}"/>
              </a:ext>
            </a:extLst>
          </p:cNvPr>
          <p:cNvSpPr txBox="1"/>
          <p:nvPr/>
        </p:nvSpPr>
        <p:spPr>
          <a:xfrm>
            <a:off x="9368571" y="4467854"/>
            <a:ext cx="1720549" cy="646331"/>
          </a:xfrm>
          <a:prstGeom prst="rect">
            <a:avLst/>
          </a:prstGeom>
          <a:noFill/>
        </p:spPr>
        <p:txBody>
          <a:bodyPr wrap="square" rtlCol="0">
            <a:spAutoFit/>
          </a:bodyPr>
          <a:lstStyle/>
          <a:p>
            <a:pPr algn="ctr"/>
            <a:r>
              <a:rPr lang="fr-FR" dirty="0">
                <a:solidFill>
                  <a:srgbClr val="0055A5"/>
                </a:solidFill>
              </a:rPr>
              <a:t>la cathédrale Saint-Paul</a:t>
            </a:r>
          </a:p>
        </p:txBody>
      </p:sp>
      <p:sp>
        <p:nvSpPr>
          <p:cNvPr id="56" name="TextBox 55">
            <a:extLst>
              <a:ext uri="{FF2B5EF4-FFF2-40B4-BE49-F238E27FC236}">
                <a16:creationId xmlns:a16="http://schemas.microsoft.com/office/drawing/2014/main" id="{1CDA5A2E-5663-CF5E-BD5A-2003E66B5AF1}"/>
              </a:ext>
            </a:extLst>
          </p:cNvPr>
          <p:cNvSpPr txBox="1"/>
          <p:nvPr/>
        </p:nvSpPr>
        <p:spPr>
          <a:xfrm>
            <a:off x="10106535" y="3808900"/>
            <a:ext cx="2102123" cy="646331"/>
          </a:xfrm>
          <a:prstGeom prst="rect">
            <a:avLst/>
          </a:prstGeom>
          <a:noFill/>
        </p:spPr>
        <p:txBody>
          <a:bodyPr wrap="square" rtlCol="0">
            <a:spAutoFit/>
          </a:bodyPr>
          <a:lstStyle/>
          <a:p>
            <a:pPr algn="ctr"/>
            <a:r>
              <a:rPr lang="fr-FR" dirty="0">
                <a:solidFill>
                  <a:srgbClr val="0055A5"/>
                </a:solidFill>
              </a:rPr>
              <a:t>la tour de communication</a:t>
            </a:r>
          </a:p>
        </p:txBody>
      </p:sp>
      <p:sp>
        <p:nvSpPr>
          <p:cNvPr id="57" name="Arrow: Down 56">
            <a:extLst>
              <a:ext uri="{FF2B5EF4-FFF2-40B4-BE49-F238E27FC236}">
                <a16:creationId xmlns:a16="http://schemas.microsoft.com/office/drawing/2014/main" id="{CB0E4912-0EA8-7FB7-376F-C5ED022536F6}"/>
              </a:ext>
            </a:extLst>
          </p:cNvPr>
          <p:cNvSpPr/>
          <p:nvPr/>
        </p:nvSpPr>
        <p:spPr>
          <a:xfrm>
            <a:off x="6585183" y="4610158"/>
            <a:ext cx="96606" cy="905330"/>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Arrow: Down 57">
            <a:extLst>
              <a:ext uri="{FF2B5EF4-FFF2-40B4-BE49-F238E27FC236}">
                <a16:creationId xmlns:a16="http://schemas.microsoft.com/office/drawing/2014/main" id="{F5C835EE-D6AE-1D86-DD84-05501914F23B}"/>
              </a:ext>
            </a:extLst>
          </p:cNvPr>
          <p:cNvSpPr/>
          <p:nvPr/>
        </p:nvSpPr>
        <p:spPr>
          <a:xfrm rot="4148097">
            <a:off x="7716154" y="4660701"/>
            <a:ext cx="102648" cy="435854"/>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Arrow: Down 58">
            <a:extLst>
              <a:ext uri="{FF2B5EF4-FFF2-40B4-BE49-F238E27FC236}">
                <a16:creationId xmlns:a16="http://schemas.microsoft.com/office/drawing/2014/main" id="{28B921C7-67FD-2F39-8F41-23FDFE8458A1}"/>
              </a:ext>
            </a:extLst>
          </p:cNvPr>
          <p:cNvSpPr/>
          <p:nvPr/>
        </p:nvSpPr>
        <p:spPr>
          <a:xfrm>
            <a:off x="8864482" y="4669857"/>
            <a:ext cx="102648" cy="660817"/>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Arrow: Down 59">
            <a:extLst>
              <a:ext uri="{FF2B5EF4-FFF2-40B4-BE49-F238E27FC236}">
                <a16:creationId xmlns:a16="http://schemas.microsoft.com/office/drawing/2014/main" id="{0832CC86-E052-8D20-60D1-E02D8AC88917}"/>
              </a:ext>
            </a:extLst>
          </p:cNvPr>
          <p:cNvSpPr/>
          <p:nvPr/>
        </p:nvSpPr>
        <p:spPr>
          <a:xfrm rot="19915617">
            <a:off x="10439476" y="5056928"/>
            <a:ext cx="102648" cy="268047"/>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Arrow: Down 60">
            <a:extLst>
              <a:ext uri="{FF2B5EF4-FFF2-40B4-BE49-F238E27FC236}">
                <a16:creationId xmlns:a16="http://schemas.microsoft.com/office/drawing/2014/main" id="{BDA68069-3E4C-B3E8-5466-15E700AE55C8}"/>
              </a:ext>
            </a:extLst>
          </p:cNvPr>
          <p:cNvSpPr/>
          <p:nvPr/>
        </p:nvSpPr>
        <p:spPr>
          <a:xfrm rot="19915617">
            <a:off x="11550361" y="4433281"/>
            <a:ext cx="102648" cy="268047"/>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TextBox 61">
            <a:extLst>
              <a:ext uri="{FF2B5EF4-FFF2-40B4-BE49-F238E27FC236}">
                <a16:creationId xmlns:a16="http://schemas.microsoft.com/office/drawing/2014/main" id="{4EB38B1A-57E6-52FF-D448-B7F3E474D2C9}"/>
              </a:ext>
            </a:extLst>
          </p:cNvPr>
          <p:cNvSpPr txBox="1"/>
          <p:nvPr/>
        </p:nvSpPr>
        <p:spPr>
          <a:xfrm>
            <a:off x="2449458" y="3958380"/>
            <a:ext cx="1465687" cy="646331"/>
          </a:xfrm>
          <a:prstGeom prst="rect">
            <a:avLst/>
          </a:prstGeom>
          <a:noFill/>
        </p:spPr>
        <p:txBody>
          <a:bodyPr wrap="square" rtlCol="0">
            <a:spAutoFit/>
          </a:bodyPr>
          <a:lstStyle/>
          <a:p>
            <a:pPr algn="ctr"/>
            <a:r>
              <a:rPr lang="fr-FR" dirty="0">
                <a:solidFill>
                  <a:srgbClr val="0055A5"/>
                </a:solidFill>
              </a:rPr>
              <a:t>la zone financière</a:t>
            </a:r>
          </a:p>
        </p:txBody>
      </p:sp>
      <p:sp>
        <p:nvSpPr>
          <p:cNvPr id="63" name="Arrow: Down 62">
            <a:extLst>
              <a:ext uri="{FF2B5EF4-FFF2-40B4-BE49-F238E27FC236}">
                <a16:creationId xmlns:a16="http://schemas.microsoft.com/office/drawing/2014/main" id="{8CD27101-E64E-7159-DFC3-244C19F2003C}"/>
              </a:ext>
            </a:extLst>
          </p:cNvPr>
          <p:cNvSpPr/>
          <p:nvPr/>
        </p:nvSpPr>
        <p:spPr>
          <a:xfrm rot="789369">
            <a:off x="2765141" y="4583172"/>
            <a:ext cx="104400" cy="711694"/>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Arrow: Down 63">
            <a:extLst>
              <a:ext uri="{FF2B5EF4-FFF2-40B4-BE49-F238E27FC236}">
                <a16:creationId xmlns:a16="http://schemas.microsoft.com/office/drawing/2014/main" id="{8B1AD5B8-A0C7-BC5B-9FB0-1472D4D2AB65}"/>
              </a:ext>
            </a:extLst>
          </p:cNvPr>
          <p:cNvSpPr/>
          <p:nvPr/>
        </p:nvSpPr>
        <p:spPr>
          <a:xfrm rot="789369">
            <a:off x="2039874" y="4939183"/>
            <a:ext cx="104400" cy="389975"/>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Arrow: Down 64">
            <a:extLst>
              <a:ext uri="{FF2B5EF4-FFF2-40B4-BE49-F238E27FC236}">
                <a16:creationId xmlns:a16="http://schemas.microsoft.com/office/drawing/2014/main" id="{1C050236-6AAF-51D7-D889-2622B2C25769}"/>
              </a:ext>
            </a:extLst>
          </p:cNvPr>
          <p:cNvSpPr/>
          <p:nvPr/>
        </p:nvSpPr>
        <p:spPr>
          <a:xfrm rot="18980349">
            <a:off x="790236" y="4497045"/>
            <a:ext cx="104400" cy="320682"/>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Arrow: Down 65">
            <a:extLst>
              <a:ext uri="{FF2B5EF4-FFF2-40B4-BE49-F238E27FC236}">
                <a16:creationId xmlns:a16="http://schemas.microsoft.com/office/drawing/2014/main" id="{07412AE5-4F3E-5D4E-DDA7-0C9F4B989073}"/>
              </a:ext>
            </a:extLst>
          </p:cNvPr>
          <p:cNvSpPr/>
          <p:nvPr/>
        </p:nvSpPr>
        <p:spPr>
          <a:xfrm rot="3678753">
            <a:off x="3488326" y="4681089"/>
            <a:ext cx="104400" cy="429970"/>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Arrow: Down 66">
            <a:extLst>
              <a:ext uri="{FF2B5EF4-FFF2-40B4-BE49-F238E27FC236}">
                <a16:creationId xmlns:a16="http://schemas.microsoft.com/office/drawing/2014/main" id="{FD73F324-EF4B-147D-086A-6F7133F362DA}"/>
              </a:ext>
            </a:extLst>
          </p:cNvPr>
          <p:cNvSpPr/>
          <p:nvPr/>
        </p:nvSpPr>
        <p:spPr>
          <a:xfrm>
            <a:off x="5384460" y="4738449"/>
            <a:ext cx="104400" cy="429970"/>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E909C663-46CD-2C0E-A999-52B0D14E6146}"/>
              </a:ext>
            </a:extLst>
          </p:cNvPr>
          <p:cNvSpPr/>
          <p:nvPr/>
        </p:nvSpPr>
        <p:spPr>
          <a:xfrm>
            <a:off x="238190" y="3320142"/>
            <a:ext cx="5646133" cy="255600"/>
          </a:xfrm>
          <a:prstGeom prst="rect">
            <a:avLst/>
          </a:prstGeom>
          <a:gradFill>
            <a:gsLst>
              <a:gs pos="0">
                <a:srgbClr val="0055A5"/>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E6BBDBAC-97C9-41E6-21BC-A7624EAB9BA7}"/>
              </a:ext>
            </a:extLst>
          </p:cNvPr>
          <p:cNvSpPr/>
          <p:nvPr/>
        </p:nvSpPr>
        <p:spPr>
          <a:xfrm>
            <a:off x="6351011" y="3340174"/>
            <a:ext cx="5636116" cy="255600"/>
          </a:xfrm>
          <a:prstGeom prst="rect">
            <a:avLst/>
          </a:prstGeom>
          <a:gradFill>
            <a:gsLst>
              <a:gs pos="0">
                <a:srgbClr val="0055A5"/>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20681839-8596-2A8E-D16B-5CD5EAA0B143}"/>
              </a:ext>
            </a:extLst>
          </p:cNvPr>
          <p:cNvSpPr/>
          <p:nvPr/>
        </p:nvSpPr>
        <p:spPr>
          <a:xfrm>
            <a:off x="223054" y="6092622"/>
            <a:ext cx="5661269" cy="254184"/>
          </a:xfrm>
          <a:prstGeom prst="rect">
            <a:avLst/>
          </a:prstGeom>
          <a:gradFill>
            <a:gsLst>
              <a:gs pos="0">
                <a:srgbClr val="0055A5"/>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35228DDF-A4A8-543D-308C-BE8AE4D1E350}"/>
              </a:ext>
            </a:extLst>
          </p:cNvPr>
          <p:cNvSpPr/>
          <p:nvPr/>
        </p:nvSpPr>
        <p:spPr>
          <a:xfrm>
            <a:off x="6351010" y="6092622"/>
            <a:ext cx="5646133" cy="254184"/>
          </a:xfrm>
          <a:prstGeom prst="rect">
            <a:avLst/>
          </a:prstGeom>
          <a:gradFill>
            <a:gsLst>
              <a:gs pos="0">
                <a:srgbClr val="0055A5"/>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TextBox 71">
            <a:extLst>
              <a:ext uri="{FF2B5EF4-FFF2-40B4-BE49-F238E27FC236}">
                <a16:creationId xmlns:a16="http://schemas.microsoft.com/office/drawing/2014/main" id="{72C428A0-E3A2-73E6-A4BE-E3F5C734AE2D}"/>
              </a:ext>
            </a:extLst>
          </p:cNvPr>
          <p:cNvSpPr txBox="1"/>
          <p:nvPr/>
        </p:nvSpPr>
        <p:spPr>
          <a:xfrm>
            <a:off x="3754180" y="3258164"/>
            <a:ext cx="2461028" cy="369332"/>
          </a:xfrm>
          <a:prstGeom prst="rect">
            <a:avLst/>
          </a:prstGeom>
          <a:noFill/>
        </p:spPr>
        <p:txBody>
          <a:bodyPr wrap="square" rtlCol="0">
            <a:spAutoFit/>
          </a:bodyPr>
          <a:lstStyle/>
          <a:p>
            <a:pPr algn="ctr"/>
            <a:r>
              <a:rPr lang="fr-FR" dirty="0">
                <a:solidFill>
                  <a:srgbClr val="0055A5"/>
                </a:solidFill>
              </a:rPr>
              <a:t>la rivière: Seine</a:t>
            </a:r>
          </a:p>
        </p:txBody>
      </p:sp>
      <p:sp>
        <p:nvSpPr>
          <p:cNvPr id="73" name="TextBox 72">
            <a:extLst>
              <a:ext uri="{FF2B5EF4-FFF2-40B4-BE49-F238E27FC236}">
                <a16:creationId xmlns:a16="http://schemas.microsoft.com/office/drawing/2014/main" id="{9C6B8F89-E845-92A4-3211-FFFB1A485FE7}"/>
              </a:ext>
            </a:extLst>
          </p:cNvPr>
          <p:cNvSpPr txBox="1"/>
          <p:nvPr/>
        </p:nvSpPr>
        <p:spPr>
          <a:xfrm>
            <a:off x="9888252" y="3278858"/>
            <a:ext cx="2409175" cy="369332"/>
          </a:xfrm>
          <a:prstGeom prst="rect">
            <a:avLst/>
          </a:prstGeom>
          <a:noFill/>
        </p:spPr>
        <p:txBody>
          <a:bodyPr wrap="square" rtlCol="0">
            <a:spAutoFit/>
          </a:bodyPr>
          <a:lstStyle/>
          <a:p>
            <a:pPr algn="ctr"/>
            <a:r>
              <a:rPr lang="fr-FR" dirty="0">
                <a:solidFill>
                  <a:srgbClr val="0055A5"/>
                </a:solidFill>
              </a:rPr>
              <a:t>la rivière: Spree</a:t>
            </a:r>
          </a:p>
        </p:txBody>
      </p:sp>
      <p:sp>
        <p:nvSpPr>
          <p:cNvPr id="74" name="TextBox 73">
            <a:extLst>
              <a:ext uri="{FF2B5EF4-FFF2-40B4-BE49-F238E27FC236}">
                <a16:creationId xmlns:a16="http://schemas.microsoft.com/office/drawing/2014/main" id="{8A43CDF2-8EBF-FD18-D15C-4BE3379A5BD9}"/>
              </a:ext>
            </a:extLst>
          </p:cNvPr>
          <p:cNvSpPr txBox="1"/>
          <p:nvPr/>
        </p:nvSpPr>
        <p:spPr>
          <a:xfrm>
            <a:off x="3652670" y="6043140"/>
            <a:ext cx="2426735" cy="369332"/>
          </a:xfrm>
          <a:prstGeom prst="rect">
            <a:avLst/>
          </a:prstGeom>
          <a:noFill/>
        </p:spPr>
        <p:txBody>
          <a:bodyPr wrap="square" rtlCol="0">
            <a:spAutoFit/>
          </a:bodyPr>
          <a:lstStyle/>
          <a:p>
            <a:pPr algn="ctr"/>
            <a:r>
              <a:rPr lang="fr-FR" dirty="0">
                <a:solidFill>
                  <a:srgbClr val="0055A5"/>
                </a:solidFill>
              </a:rPr>
              <a:t>la rivière: Hudson</a:t>
            </a:r>
          </a:p>
        </p:txBody>
      </p:sp>
      <p:sp>
        <p:nvSpPr>
          <p:cNvPr id="75" name="TextBox 74">
            <a:extLst>
              <a:ext uri="{FF2B5EF4-FFF2-40B4-BE49-F238E27FC236}">
                <a16:creationId xmlns:a16="http://schemas.microsoft.com/office/drawing/2014/main" id="{29E84E08-9A41-5BF3-3442-86BF0369754E}"/>
              </a:ext>
            </a:extLst>
          </p:cNvPr>
          <p:cNvSpPr txBox="1"/>
          <p:nvPr/>
        </p:nvSpPr>
        <p:spPr>
          <a:xfrm>
            <a:off x="9760236" y="6043140"/>
            <a:ext cx="2426735" cy="369332"/>
          </a:xfrm>
          <a:prstGeom prst="rect">
            <a:avLst/>
          </a:prstGeom>
          <a:noFill/>
        </p:spPr>
        <p:txBody>
          <a:bodyPr wrap="square" rtlCol="0">
            <a:spAutoFit/>
          </a:bodyPr>
          <a:lstStyle/>
          <a:p>
            <a:pPr algn="ctr"/>
            <a:r>
              <a:rPr lang="fr-FR" dirty="0">
                <a:solidFill>
                  <a:srgbClr val="0055A5"/>
                </a:solidFill>
              </a:rPr>
              <a:t>la rivière: Thames</a:t>
            </a:r>
          </a:p>
        </p:txBody>
      </p:sp>
      <p:sp>
        <p:nvSpPr>
          <p:cNvPr id="76" name="Speech Bubble: Rectangle with Corners Rounded 75">
            <a:extLst>
              <a:ext uri="{FF2B5EF4-FFF2-40B4-BE49-F238E27FC236}">
                <a16:creationId xmlns:a16="http://schemas.microsoft.com/office/drawing/2014/main" id="{79E46435-2531-2FB5-D7FC-440FA16658F5}"/>
              </a:ext>
            </a:extLst>
          </p:cNvPr>
          <p:cNvSpPr/>
          <p:nvPr/>
        </p:nvSpPr>
        <p:spPr>
          <a:xfrm>
            <a:off x="5792485" y="137314"/>
            <a:ext cx="3629460" cy="653653"/>
          </a:xfrm>
          <a:prstGeom prst="wedgeRoundRectCallout">
            <a:avLst>
              <a:gd name="adj1" fmla="val -19357"/>
              <a:gd name="adj2" fmla="val -37442"/>
              <a:gd name="adj3" fmla="val 16667"/>
            </a:avLst>
          </a:prstGeom>
          <a:solidFill>
            <a:srgbClr val="0055A5"/>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2000" b="1" dirty="0">
                <a:solidFill>
                  <a:srgbClr val="FFFFFF"/>
                </a:solidFill>
              </a:rPr>
              <a:t>financier </a:t>
            </a:r>
            <a:r>
              <a:rPr lang="en-GB" sz="2000" dirty="0">
                <a:solidFill>
                  <a:srgbClr val="FFFFFF"/>
                </a:solidFill>
              </a:rPr>
              <a:t>= financial, </a:t>
            </a:r>
          </a:p>
          <a:p>
            <a:pPr lvl="0" algn="ctr">
              <a:defRPr/>
            </a:pPr>
            <a:r>
              <a:rPr lang="fr-FR" sz="2000" b="1" dirty="0">
                <a:solidFill>
                  <a:srgbClr val="FFFFFF"/>
                </a:solidFill>
                <a:latin typeface="Century Gothic"/>
              </a:rPr>
              <a:t>espion </a:t>
            </a:r>
            <a:r>
              <a:rPr kumimoji="0" lang="fr-FR" sz="2000" i="0" u="none" strike="noStrike" kern="1200" cap="none" spc="0" normalizeH="0" baseline="0" dirty="0">
                <a:ln>
                  <a:noFill/>
                </a:ln>
                <a:solidFill>
                  <a:srgbClr val="FFFFFF"/>
                </a:solidFill>
                <a:effectLst/>
                <a:uLnTx/>
                <a:uFillTx/>
                <a:latin typeface="Century Gothic"/>
                <a:ea typeface="+mn-ea"/>
                <a:cs typeface="+mn-cs"/>
              </a:rPr>
              <a:t>= </a:t>
            </a:r>
            <a:r>
              <a:rPr kumimoji="0" lang="en-GB" sz="2000" i="0" u="none" strike="noStrike" kern="1200" cap="none" spc="0" normalizeH="0" baseline="0" dirty="0">
                <a:ln>
                  <a:noFill/>
                </a:ln>
                <a:solidFill>
                  <a:srgbClr val="FFFFFF"/>
                </a:solidFill>
                <a:effectLst/>
                <a:uLnTx/>
                <a:uFillTx/>
                <a:latin typeface="Century Gothic"/>
                <a:ea typeface="+mn-ea"/>
                <a:cs typeface="+mn-cs"/>
              </a:rPr>
              <a:t>spy, </a:t>
            </a:r>
            <a:r>
              <a:rPr lang="fr-FR" sz="2000" b="1" dirty="0">
                <a:solidFill>
                  <a:srgbClr val="FFFFFF"/>
                </a:solidFill>
              </a:rPr>
              <a:t>roue </a:t>
            </a:r>
            <a:r>
              <a:rPr lang="fr-FR" sz="2000" dirty="0">
                <a:solidFill>
                  <a:srgbClr val="FFFFFF"/>
                </a:solidFill>
              </a:rPr>
              <a:t>= </a:t>
            </a:r>
            <a:r>
              <a:rPr lang="en-GB" sz="2000" dirty="0">
                <a:solidFill>
                  <a:srgbClr val="FFFFFF"/>
                </a:solidFill>
              </a:rPr>
              <a:t>wheel </a:t>
            </a:r>
            <a:endParaRPr kumimoji="0" lang="en-GB" sz="2000" b="0" i="0" u="none" strike="noStrike" kern="1200" cap="none" spc="0" normalizeH="0" baseline="0" dirty="0">
              <a:ln>
                <a:noFill/>
              </a:ln>
              <a:solidFill>
                <a:srgbClr val="FF0000"/>
              </a:solidFill>
              <a:effectLst/>
              <a:uLnTx/>
              <a:uFillTx/>
              <a:latin typeface="Century Gothic"/>
              <a:ea typeface="+mn-ea"/>
              <a:cs typeface="+mn-cs"/>
            </a:endParaRPr>
          </a:p>
        </p:txBody>
      </p:sp>
      <p:pic>
        <p:nvPicPr>
          <p:cNvPr id="4" name="Picture 3">
            <a:extLst>
              <a:ext uri="{FF2B5EF4-FFF2-40B4-BE49-F238E27FC236}">
                <a16:creationId xmlns:a16="http://schemas.microsoft.com/office/drawing/2014/main" id="{AF013372-B90C-BEA2-8CD4-7559AE20DA1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90148" y="1092984"/>
            <a:ext cx="1081448" cy="2043780"/>
          </a:xfrm>
          <a:prstGeom prst="rect">
            <a:avLst/>
          </a:prstGeom>
        </p:spPr>
      </p:pic>
      <p:pic>
        <p:nvPicPr>
          <p:cNvPr id="10" name="Picture 9">
            <a:extLst>
              <a:ext uri="{FF2B5EF4-FFF2-40B4-BE49-F238E27FC236}">
                <a16:creationId xmlns:a16="http://schemas.microsoft.com/office/drawing/2014/main" id="{C42422B8-BF1A-343E-3D3E-FFC6B1F6395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554823" y="2580191"/>
            <a:ext cx="764261" cy="620564"/>
          </a:xfrm>
          <a:prstGeom prst="rect">
            <a:avLst/>
          </a:prstGeom>
        </p:spPr>
      </p:pic>
      <p:pic>
        <p:nvPicPr>
          <p:cNvPr id="14" name="Picture 13">
            <a:extLst>
              <a:ext uri="{FF2B5EF4-FFF2-40B4-BE49-F238E27FC236}">
                <a16:creationId xmlns:a16="http://schemas.microsoft.com/office/drawing/2014/main" id="{1D9CD946-CF7E-6693-0239-4949A946056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554823" y="5224823"/>
            <a:ext cx="756990" cy="721899"/>
          </a:xfrm>
          <a:prstGeom prst="rect">
            <a:avLst/>
          </a:prstGeom>
        </p:spPr>
      </p:pic>
      <p:pic>
        <p:nvPicPr>
          <p:cNvPr id="43" name="Picture 42">
            <a:extLst>
              <a:ext uri="{FF2B5EF4-FFF2-40B4-BE49-F238E27FC236}">
                <a16:creationId xmlns:a16="http://schemas.microsoft.com/office/drawing/2014/main" id="{4AC516FD-3E0C-7AA6-1E58-30AB8F90B65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899279" y="3738657"/>
            <a:ext cx="627839" cy="1256018"/>
          </a:xfrm>
          <a:prstGeom prst="rect">
            <a:avLst/>
          </a:prstGeom>
        </p:spPr>
      </p:pic>
    </p:spTree>
    <p:extLst>
      <p:ext uri="{BB962C8B-B14F-4D97-AF65-F5344CB8AC3E}">
        <p14:creationId xmlns:p14="http://schemas.microsoft.com/office/powerpoint/2010/main" val="42375716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2" name="Straight Connector 131">
            <a:extLst>
              <a:ext uri="{FF2B5EF4-FFF2-40B4-BE49-F238E27FC236}">
                <a16:creationId xmlns:a16="http://schemas.microsoft.com/office/drawing/2014/main" id="{24CFD0D1-E8C1-C306-FBF4-176331C8DBE7}"/>
              </a:ext>
            </a:extLst>
          </p:cNvPr>
          <p:cNvCxnSpPr>
            <a:cxnSpLocks/>
          </p:cNvCxnSpPr>
          <p:nvPr/>
        </p:nvCxnSpPr>
        <p:spPr>
          <a:xfrm>
            <a:off x="6019800" y="0"/>
            <a:ext cx="76200" cy="6311705"/>
          </a:xfrm>
          <a:prstGeom prst="line">
            <a:avLst/>
          </a:prstGeom>
          <a:ln w="2857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4" name="Straight Connector 133">
            <a:extLst>
              <a:ext uri="{FF2B5EF4-FFF2-40B4-BE49-F238E27FC236}">
                <a16:creationId xmlns:a16="http://schemas.microsoft.com/office/drawing/2014/main" id="{51E7A06A-FE81-46FE-F763-BC0DB1CFB086}"/>
              </a:ext>
            </a:extLst>
          </p:cNvPr>
          <p:cNvCxnSpPr>
            <a:cxnSpLocks/>
          </p:cNvCxnSpPr>
          <p:nvPr/>
        </p:nvCxnSpPr>
        <p:spPr>
          <a:xfrm>
            <a:off x="0" y="3267723"/>
            <a:ext cx="12192000" cy="0"/>
          </a:xfrm>
          <a:prstGeom prst="line">
            <a:avLst/>
          </a:prstGeom>
          <a:ln w="2857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2" name="Picture 1">
            <a:extLst>
              <a:ext uri="{FF2B5EF4-FFF2-40B4-BE49-F238E27FC236}">
                <a16:creationId xmlns:a16="http://schemas.microsoft.com/office/drawing/2014/main" id="{E402EA19-5B66-C35B-7D6E-B73FD9260659}"/>
              </a:ext>
            </a:extLst>
          </p:cNvPr>
          <p:cNvPicPr>
            <a:picLocks noChangeAspect="1"/>
          </p:cNvPicPr>
          <p:nvPr/>
        </p:nvPicPr>
        <p:blipFill>
          <a:blip r:embed="rId3"/>
          <a:stretch>
            <a:fillRect/>
          </a:stretch>
        </p:blipFill>
        <p:spPr>
          <a:xfrm>
            <a:off x="0" y="126410"/>
            <a:ext cx="6096000" cy="3061852"/>
          </a:xfrm>
          <a:prstGeom prst="rect">
            <a:avLst/>
          </a:prstGeom>
        </p:spPr>
      </p:pic>
      <p:pic>
        <p:nvPicPr>
          <p:cNvPr id="4" name="Picture 3">
            <a:extLst>
              <a:ext uri="{FF2B5EF4-FFF2-40B4-BE49-F238E27FC236}">
                <a16:creationId xmlns:a16="http://schemas.microsoft.com/office/drawing/2014/main" id="{FF9483E3-B5FA-9CC2-8A14-3CE666D855BA}"/>
              </a:ext>
            </a:extLst>
          </p:cNvPr>
          <p:cNvPicPr>
            <a:picLocks noChangeAspect="1"/>
          </p:cNvPicPr>
          <p:nvPr/>
        </p:nvPicPr>
        <p:blipFill>
          <a:blip r:embed="rId4"/>
          <a:stretch>
            <a:fillRect/>
          </a:stretch>
        </p:blipFill>
        <p:spPr>
          <a:xfrm>
            <a:off x="0" y="3267723"/>
            <a:ext cx="6096528" cy="3060457"/>
          </a:xfrm>
          <a:prstGeom prst="rect">
            <a:avLst/>
          </a:prstGeom>
        </p:spPr>
      </p:pic>
      <p:pic>
        <p:nvPicPr>
          <p:cNvPr id="8" name="Picture 7">
            <a:extLst>
              <a:ext uri="{FF2B5EF4-FFF2-40B4-BE49-F238E27FC236}">
                <a16:creationId xmlns:a16="http://schemas.microsoft.com/office/drawing/2014/main" id="{23107BB6-C76F-B988-7C6C-4F548AD3D4B5}"/>
              </a:ext>
            </a:extLst>
          </p:cNvPr>
          <p:cNvPicPr>
            <a:picLocks noChangeAspect="1"/>
          </p:cNvPicPr>
          <p:nvPr/>
        </p:nvPicPr>
        <p:blipFill>
          <a:blip r:embed="rId4"/>
          <a:stretch>
            <a:fillRect/>
          </a:stretch>
        </p:blipFill>
        <p:spPr>
          <a:xfrm>
            <a:off x="6096000" y="3219277"/>
            <a:ext cx="6096528" cy="3060457"/>
          </a:xfrm>
          <a:prstGeom prst="rect">
            <a:avLst/>
          </a:prstGeom>
        </p:spPr>
      </p:pic>
      <p:pic>
        <p:nvPicPr>
          <p:cNvPr id="9" name="Picture 8">
            <a:extLst>
              <a:ext uri="{FF2B5EF4-FFF2-40B4-BE49-F238E27FC236}">
                <a16:creationId xmlns:a16="http://schemas.microsoft.com/office/drawing/2014/main" id="{5ACA7E84-F8EF-80CE-C985-B9C1FAB5E054}"/>
              </a:ext>
            </a:extLst>
          </p:cNvPr>
          <p:cNvPicPr>
            <a:picLocks noChangeAspect="1"/>
          </p:cNvPicPr>
          <p:nvPr/>
        </p:nvPicPr>
        <p:blipFill>
          <a:blip r:embed="rId4"/>
          <a:stretch>
            <a:fillRect/>
          </a:stretch>
        </p:blipFill>
        <p:spPr>
          <a:xfrm>
            <a:off x="6019800" y="95395"/>
            <a:ext cx="6096528" cy="3060457"/>
          </a:xfrm>
          <a:prstGeom prst="rect">
            <a:avLst/>
          </a:prstGeom>
        </p:spPr>
      </p:pic>
    </p:spTree>
    <p:extLst>
      <p:ext uri="{BB962C8B-B14F-4D97-AF65-F5344CB8AC3E}">
        <p14:creationId xmlns:p14="http://schemas.microsoft.com/office/powerpoint/2010/main" val="23440813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277476" y="2102155"/>
            <a:ext cx="6865602" cy="1802580"/>
          </a:xfrm>
        </p:spPr>
        <p:txBody>
          <a:bodyPr>
            <a:noAutofit/>
          </a:bodyPr>
          <a:lstStyle/>
          <a:p>
            <a:r>
              <a:rPr lang="en-GB" sz="2800" dirty="0"/>
              <a:t>contraction of definite article after </a:t>
            </a:r>
            <a:r>
              <a:rPr lang="fr-FR" sz="2800" dirty="0"/>
              <a:t>à (au, à la, aux)</a:t>
            </a:r>
          </a:p>
          <a:p>
            <a:r>
              <a:rPr lang="en-GB" sz="2800" dirty="0"/>
              <a:t>stress syllabification with consonant </a:t>
            </a:r>
            <a:r>
              <a:rPr lang="fr-FR" sz="2800" dirty="0"/>
              <a:t>+ [r]/[l] + SFe</a:t>
            </a:r>
            <a:endParaRPr lang="en-GB" sz="2800" dirty="0"/>
          </a:p>
        </p:txBody>
      </p:sp>
      <p:sp>
        <p:nvSpPr>
          <p:cNvPr id="4" name="Text Placeholder 3"/>
          <p:cNvSpPr>
            <a:spLocks noGrp="1"/>
          </p:cNvSpPr>
          <p:nvPr>
            <p:ph type="body" sz="quarter" idx="14"/>
          </p:nvPr>
        </p:nvSpPr>
        <p:spPr>
          <a:xfrm>
            <a:off x="277476" y="578722"/>
            <a:ext cx="8416781" cy="1697476"/>
          </a:xfrm>
        </p:spPr>
        <p:txBody>
          <a:bodyPr>
            <a:normAutofit fontScale="92500"/>
          </a:bodyPr>
          <a:lstStyle/>
          <a:p>
            <a:r>
              <a:rPr lang="en-GB" sz="5200" dirty="0"/>
              <a:t>Monuments and memorials</a:t>
            </a:r>
          </a:p>
          <a:p>
            <a:r>
              <a:rPr lang="en-GB" sz="3500" dirty="0"/>
              <a:t>Lesson 3</a:t>
            </a:r>
          </a:p>
        </p:txBody>
      </p:sp>
      <p:sp>
        <p:nvSpPr>
          <p:cNvPr id="9" name="Text Placeholder 1">
            <a:extLst>
              <a:ext uri="{FF2B5EF4-FFF2-40B4-BE49-F238E27FC236}">
                <a16:creationId xmlns:a16="http://schemas.microsoft.com/office/drawing/2014/main" id="{8F663FD7-3F43-42B7-BFEE-E8B68DAD5941}"/>
              </a:ext>
            </a:extLst>
          </p:cNvPr>
          <p:cNvSpPr>
            <a:spLocks noGrp="1"/>
          </p:cNvSpPr>
          <p:nvPr>
            <p:ph type="body" sz="quarter" idx="12"/>
          </p:nvPr>
        </p:nvSpPr>
        <p:spPr>
          <a:xfrm>
            <a:off x="240963" y="4203037"/>
            <a:ext cx="4439650" cy="697987"/>
          </a:xfrm>
        </p:spPr>
        <p:txBody>
          <a:bodyP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Y10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1.1 - Week 3 - Lesson 3</a:t>
            </a:r>
            <a:endParaRPr lang="en-GB" sz="2000" dirty="0"/>
          </a:p>
          <a:p>
            <a:endParaRPr lang="en-GB" sz="2000" dirty="0"/>
          </a:p>
        </p:txBody>
      </p:sp>
      <p:sp>
        <p:nvSpPr>
          <p:cNvPr id="10" name="TextBox 9">
            <a:extLst>
              <a:ext uri="{FF2B5EF4-FFF2-40B4-BE49-F238E27FC236}">
                <a16:creationId xmlns:a16="http://schemas.microsoft.com/office/drawing/2014/main" id="{75D172B8-7F55-26C0-C8C4-95ED5E9F2B0A}"/>
              </a:ext>
            </a:extLst>
          </p:cNvPr>
          <p:cNvSpPr txBox="1"/>
          <p:nvPr/>
        </p:nvSpPr>
        <p:spPr>
          <a:xfrm>
            <a:off x="240963" y="4990542"/>
            <a:ext cx="4202830" cy="1643527"/>
          </a:xfrm>
          <a:prstGeom prst="rect">
            <a:avLst/>
          </a:prstGeom>
          <a:noFill/>
        </p:spPr>
        <p:txBody>
          <a:bodyPr wrap="square">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Author name(s): </a:t>
            </a:r>
          </a:p>
          <a:p>
            <a:pPr marL="0" marR="0" lvl="0" indent="0" algn="l" defTabSz="914400" rtl="0" eaLnBrk="1" fontAlgn="auto" latinLnBrk="0" hangingPunct="1">
              <a:lnSpc>
                <a:spcPct val="90000"/>
              </a:lnSpc>
              <a:spcBef>
                <a:spcPct val="0"/>
              </a:spcBef>
              <a:spcAft>
                <a:spcPts val="0"/>
              </a:spcAft>
              <a:buClrTx/>
              <a:buSzTx/>
              <a:buFontTx/>
              <a:buNone/>
              <a:tabLst/>
              <a:defRPr/>
            </a:pPr>
            <a:r>
              <a:rPr lang="en-GB" dirty="0">
                <a:solidFill>
                  <a:prstClr val="white"/>
                </a:solidFill>
                <a:latin typeface="Century Gothic" panose="020B0502020202020204" pitchFamily="34" charset="0"/>
              </a:rPr>
              <a:t>Louise Bibbey / Catherine Morris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a:defRPr/>
            </a:pPr>
            <a:r>
              <a:rPr lang="en-GB" dirty="0">
                <a:solidFill>
                  <a:prstClr val="white"/>
                </a:solidFill>
                <a:latin typeface="Century Gothic" panose="020B0502020202020204" pitchFamily="34" charset="0"/>
              </a:rPr>
              <a:t>Artwork by: Chloé Motard</a:t>
            </a:r>
          </a:p>
          <a:p>
            <a:pPr>
              <a:defRPr/>
            </a:pPr>
            <a:endParaRPr kumimoji="0" lang="en-GB"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dirty="0">
                <a:solidFill>
                  <a:prstClr val="white"/>
                </a:solidFill>
                <a:latin typeface="Century Gothic" panose="020B0502020202020204" pitchFamily="34" charset="0"/>
              </a:rPr>
              <a:t>Date updated: 29/11/22</a:t>
            </a:r>
          </a:p>
        </p:txBody>
      </p:sp>
    </p:spTree>
    <p:extLst>
      <p:ext uri="{BB962C8B-B14F-4D97-AF65-F5344CB8AC3E}">
        <p14:creationId xmlns:p14="http://schemas.microsoft.com/office/powerpoint/2010/main" val="40147178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667F8F-E87F-5201-CAA9-4411B0605F22}"/>
              </a:ext>
            </a:extLst>
          </p:cNvPr>
          <p:cNvSpPr>
            <a:spLocks noGrp="1"/>
          </p:cNvSpPr>
          <p:nvPr>
            <p:ph type="title"/>
          </p:nvPr>
        </p:nvSpPr>
        <p:spPr>
          <a:xfrm>
            <a:off x="-1" y="213557"/>
            <a:ext cx="6520721" cy="647577"/>
          </a:xfrm>
        </p:spPr>
        <p:txBody>
          <a:bodyPr>
            <a:normAutofit/>
          </a:bodyPr>
          <a:lstStyle/>
          <a:p>
            <a:r>
              <a:rPr lang="fr-FR"/>
              <a:t>On joue aux dominos !</a:t>
            </a:r>
          </a:p>
        </p:txBody>
      </p:sp>
      <p:sp>
        <p:nvSpPr>
          <p:cNvPr id="6" name="Rounded Rectangle 46">
            <a:extLst>
              <a:ext uri="{FF2B5EF4-FFF2-40B4-BE49-F238E27FC236}">
                <a16:creationId xmlns:a16="http://schemas.microsoft.com/office/drawing/2014/main" id="{967130CB-9A89-FA57-9935-99361F961F82}"/>
              </a:ext>
            </a:extLst>
          </p:cNvPr>
          <p:cNvSpPr/>
          <p:nvPr/>
        </p:nvSpPr>
        <p:spPr>
          <a:xfrm>
            <a:off x="9888252" y="251614"/>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vocabulaire</a:t>
            </a:r>
          </a:p>
        </p:txBody>
      </p:sp>
      <p:pic>
        <p:nvPicPr>
          <p:cNvPr id="4" name="Picture 3" descr="A picture containing background pattern&#10;&#10;Description automatically generated">
            <a:extLst>
              <a:ext uri="{FF2B5EF4-FFF2-40B4-BE49-F238E27FC236}">
                <a16:creationId xmlns:a16="http://schemas.microsoft.com/office/drawing/2014/main" id="{38AE24EE-8BBE-0CB3-64D9-D38B50C799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890699">
            <a:off x="3766810" y="3038489"/>
            <a:ext cx="619286" cy="1238571"/>
          </a:xfrm>
          <a:prstGeom prst="rect">
            <a:avLst/>
          </a:prstGeom>
        </p:spPr>
      </p:pic>
      <p:pic>
        <p:nvPicPr>
          <p:cNvPr id="8" name="Picture 7" descr="A picture containing text, clipart&#10;&#10;Description automatically generated">
            <a:extLst>
              <a:ext uri="{FF2B5EF4-FFF2-40B4-BE49-F238E27FC236}">
                <a16:creationId xmlns:a16="http://schemas.microsoft.com/office/drawing/2014/main" id="{7494A082-1577-C0D8-0DA3-DC5FE0DCD2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596455">
            <a:off x="882002" y="3056076"/>
            <a:ext cx="619286" cy="1238571"/>
          </a:xfrm>
          <a:prstGeom prst="rect">
            <a:avLst/>
          </a:prstGeom>
        </p:spPr>
      </p:pic>
      <p:pic>
        <p:nvPicPr>
          <p:cNvPr id="10" name="Picture 9" descr="Icon&#10;&#10;Description automatically generated with low confidence">
            <a:extLst>
              <a:ext uri="{FF2B5EF4-FFF2-40B4-BE49-F238E27FC236}">
                <a16:creationId xmlns:a16="http://schemas.microsoft.com/office/drawing/2014/main" id="{62E2D839-5EC9-3641-F99D-4AC311F24E0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7830672">
            <a:off x="2303616" y="3170287"/>
            <a:ext cx="619286" cy="1238571"/>
          </a:xfrm>
          <a:prstGeom prst="rect">
            <a:avLst/>
          </a:prstGeom>
        </p:spPr>
      </p:pic>
      <p:grpSp>
        <p:nvGrpSpPr>
          <p:cNvPr id="38" name="Group 37">
            <a:extLst>
              <a:ext uri="{FF2B5EF4-FFF2-40B4-BE49-F238E27FC236}">
                <a16:creationId xmlns:a16="http://schemas.microsoft.com/office/drawing/2014/main" id="{A4233CE0-CEDA-688C-342C-DDB606EEBD81}"/>
              </a:ext>
            </a:extLst>
          </p:cNvPr>
          <p:cNvGrpSpPr/>
          <p:nvPr/>
        </p:nvGrpSpPr>
        <p:grpSpPr>
          <a:xfrm>
            <a:off x="6354620" y="1101200"/>
            <a:ext cx="4698592" cy="1270894"/>
            <a:chOff x="1037172" y="1397566"/>
            <a:chExt cx="4698592" cy="1270894"/>
          </a:xfrm>
          <a:solidFill>
            <a:srgbClr val="BADEFF"/>
          </a:solidFill>
        </p:grpSpPr>
        <p:sp>
          <p:nvSpPr>
            <p:cNvPr id="32" name="Rectangle: Rounded Corners 31">
              <a:extLst>
                <a:ext uri="{FF2B5EF4-FFF2-40B4-BE49-F238E27FC236}">
                  <a16:creationId xmlns:a16="http://schemas.microsoft.com/office/drawing/2014/main" id="{0CD74A26-8BE6-4405-1D56-A9976571E8A7}"/>
                </a:ext>
              </a:extLst>
            </p:cNvPr>
            <p:cNvSpPr/>
            <p:nvPr/>
          </p:nvSpPr>
          <p:spPr>
            <a:xfrm>
              <a:off x="1037172" y="1397566"/>
              <a:ext cx="2349296" cy="1270894"/>
            </a:xfrm>
            <a:prstGeom prst="roundRect">
              <a:avLst/>
            </a:prstGeom>
            <a:grpFill/>
            <a:ln w="381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a:solidFill>
                    <a:srgbClr val="0055A5"/>
                  </a:solidFill>
                </a:rPr>
                <a:t>la guerre</a:t>
              </a:r>
            </a:p>
          </p:txBody>
        </p:sp>
        <p:sp>
          <p:nvSpPr>
            <p:cNvPr id="33" name="Rectangle: Rounded Corners 32">
              <a:extLst>
                <a:ext uri="{FF2B5EF4-FFF2-40B4-BE49-F238E27FC236}">
                  <a16:creationId xmlns:a16="http://schemas.microsoft.com/office/drawing/2014/main" id="{4C7C652D-B1E2-B40E-0AEA-A049838023CB}"/>
                </a:ext>
              </a:extLst>
            </p:cNvPr>
            <p:cNvSpPr/>
            <p:nvPr/>
          </p:nvSpPr>
          <p:spPr>
            <a:xfrm>
              <a:off x="3386468" y="1397566"/>
              <a:ext cx="2349296" cy="1270894"/>
            </a:xfrm>
            <a:prstGeom prst="roundRect">
              <a:avLst/>
            </a:prstGeom>
            <a:grpFill/>
            <a:ln w="381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a:solidFill>
                    <a:srgbClr val="0055A5"/>
                  </a:solidFill>
                </a:rPr>
                <a:t>faux</a:t>
              </a:r>
            </a:p>
          </p:txBody>
        </p:sp>
      </p:grpSp>
      <p:grpSp>
        <p:nvGrpSpPr>
          <p:cNvPr id="40" name="Group 39">
            <a:extLst>
              <a:ext uri="{FF2B5EF4-FFF2-40B4-BE49-F238E27FC236}">
                <a16:creationId xmlns:a16="http://schemas.microsoft.com/office/drawing/2014/main" id="{B08C40F3-5EDE-3625-31D9-196A29789458}"/>
              </a:ext>
            </a:extLst>
          </p:cNvPr>
          <p:cNvGrpSpPr/>
          <p:nvPr/>
        </p:nvGrpSpPr>
        <p:grpSpPr>
          <a:xfrm rot="16200000">
            <a:off x="3369877" y="2847981"/>
            <a:ext cx="4698592" cy="1270894"/>
            <a:chOff x="5881315" y="2158735"/>
            <a:chExt cx="4698592" cy="1270894"/>
          </a:xfrm>
          <a:solidFill>
            <a:srgbClr val="FFF6D4"/>
          </a:solidFill>
        </p:grpSpPr>
        <p:sp>
          <p:nvSpPr>
            <p:cNvPr id="34" name="Rectangle: Rounded Corners 33">
              <a:extLst>
                <a:ext uri="{FF2B5EF4-FFF2-40B4-BE49-F238E27FC236}">
                  <a16:creationId xmlns:a16="http://schemas.microsoft.com/office/drawing/2014/main" id="{AA5B77C7-B6DF-E8D1-EFF6-C605CFD8D882}"/>
                </a:ext>
              </a:extLst>
            </p:cNvPr>
            <p:cNvSpPr/>
            <p:nvPr/>
          </p:nvSpPr>
          <p:spPr>
            <a:xfrm>
              <a:off x="5881315" y="2158735"/>
              <a:ext cx="2349296" cy="1270894"/>
            </a:xfrm>
            <a:prstGeom prst="roundRect">
              <a:avLst/>
            </a:prstGeom>
            <a:grpFill/>
            <a:ln w="381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rgbClr val="0055A5"/>
                  </a:solidFill>
                </a:rPr>
                <a:t>la liberté</a:t>
              </a:r>
            </a:p>
          </p:txBody>
        </p:sp>
        <p:sp>
          <p:nvSpPr>
            <p:cNvPr id="35" name="Rectangle: Rounded Corners 34">
              <a:extLst>
                <a:ext uri="{FF2B5EF4-FFF2-40B4-BE49-F238E27FC236}">
                  <a16:creationId xmlns:a16="http://schemas.microsoft.com/office/drawing/2014/main" id="{2C84171A-04A3-C928-B635-DE3337CF04FA}"/>
                </a:ext>
              </a:extLst>
            </p:cNvPr>
            <p:cNvSpPr/>
            <p:nvPr/>
          </p:nvSpPr>
          <p:spPr>
            <a:xfrm>
              <a:off x="8230611" y="2158735"/>
              <a:ext cx="2349296" cy="1270894"/>
            </a:xfrm>
            <a:prstGeom prst="roundRect">
              <a:avLst/>
            </a:prstGeom>
            <a:grpFill/>
            <a:ln w="381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rgbClr val="0055A5"/>
                  </a:solidFill>
                </a:rPr>
                <a:t>le soldat</a:t>
              </a:r>
            </a:p>
          </p:txBody>
        </p:sp>
      </p:grpSp>
      <p:grpSp>
        <p:nvGrpSpPr>
          <p:cNvPr id="39" name="Group 38">
            <a:extLst>
              <a:ext uri="{FF2B5EF4-FFF2-40B4-BE49-F238E27FC236}">
                <a16:creationId xmlns:a16="http://schemas.microsoft.com/office/drawing/2014/main" id="{2A99E4E9-9F29-682F-DB6D-5CAF9F36C8FC}"/>
              </a:ext>
            </a:extLst>
          </p:cNvPr>
          <p:cNvGrpSpPr/>
          <p:nvPr/>
        </p:nvGrpSpPr>
        <p:grpSpPr>
          <a:xfrm>
            <a:off x="382465" y="4561830"/>
            <a:ext cx="4698592" cy="1270894"/>
            <a:chOff x="754144" y="4166497"/>
            <a:chExt cx="4698592" cy="1270894"/>
          </a:xfrm>
          <a:solidFill>
            <a:schemeClr val="accent2"/>
          </a:solidFill>
        </p:grpSpPr>
        <p:sp>
          <p:nvSpPr>
            <p:cNvPr id="36" name="Rectangle: Rounded Corners 35">
              <a:extLst>
                <a:ext uri="{FF2B5EF4-FFF2-40B4-BE49-F238E27FC236}">
                  <a16:creationId xmlns:a16="http://schemas.microsoft.com/office/drawing/2014/main" id="{1DDE8354-ED10-FF4D-C70D-6A04473D562A}"/>
                </a:ext>
              </a:extLst>
            </p:cNvPr>
            <p:cNvSpPr/>
            <p:nvPr/>
          </p:nvSpPr>
          <p:spPr>
            <a:xfrm>
              <a:off x="754144" y="4166497"/>
              <a:ext cx="2349296" cy="1270894"/>
            </a:xfrm>
            <a:prstGeom prst="roundRect">
              <a:avLst/>
            </a:prstGeom>
            <a:grpFill/>
            <a:ln w="381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chemeClr val="bg1"/>
                  </a:solidFill>
                </a:rPr>
                <a:t>le nord</a:t>
              </a:r>
            </a:p>
          </p:txBody>
        </p:sp>
        <p:sp>
          <p:nvSpPr>
            <p:cNvPr id="37" name="Rectangle: Rounded Corners 36">
              <a:extLst>
                <a:ext uri="{FF2B5EF4-FFF2-40B4-BE49-F238E27FC236}">
                  <a16:creationId xmlns:a16="http://schemas.microsoft.com/office/drawing/2014/main" id="{08FE058B-9C70-0867-B522-3CE4C8F604EB}"/>
                </a:ext>
              </a:extLst>
            </p:cNvPr>
            <p:cNvSpPr/>
            <p:nvPr/>
          </p:nvSpPr>
          <p:spPr>
            <a:xfrm>
              <a:off x="3103440" y="4166497"/>
              <a:ext cx="2349296" cy="1270894"/>
            </a:xfrm>
            <a:prstGeom prst="roundRect">
              <a:avLst/>
            </a:prstGeom>
            <a:grpFill/>
            <a:ln w="381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chemeClr val="bg1"/>
                  </a:solidFill>
                </a:rPr>
                <a:t>l’indépendance</a:t>
              </a:r>
            </a:p>
          </p:txBody>
        </p:sp>
      </p:grpSp>
      <p:sp>
        <p:nvSpPr>
          <p:cNvPr id="41" name="TextBox 40">
            <a:extLst>
              <a:ext uri="{FF2B5EF4-FFF2-40B4-BE49-F238E27FC236}">
                <a16:creationId xmlns:a16="http://schemas.microsoft.com/office/drawing/2014/main" id="{373EE010-52D3-4D2C-63F6-C2CAC3AB2CA4}"/>
              </a:ext>
            </a:extLst>
          </p:cNvPr>
          <p:cNvSpPr txBox="1"/>
          <p:nvPr/>
        </p:nvSpPr>
        <p:spPr>
          <a:xfrm>
            <a:off x="382465" y="1082828"/>
            <a:ext cx="3884735" cy="1631216"/>
          </a:xfrm>
          <a:prstGeom prst="rect">
            <a:avLst/>
          </a:prstGeom>
          <a:noFill/>
        </p:spPr>
        <p:txBody>
          <a:bodyPr wrap="square" rtlCol="0">
            <a:spAutoFit/>
          </a:bodyPr>
          <a:lstStyle/>
          <a:p>
            <a:pPr lvl="0" algn="ctr">
              <a:defRPr/>
            </a:pPr>
            <a:r>
              <a:rPr lang="fr-FR" sz="2000" dirty="0">
                <a:solidFill>
                  <a:srgbClr val="0055A5"/>
                </a:solidFill>
              </a:rPr>
              <a:t>Avec ton partenaire, essaie de trouver des associations entre les mots sur tes dominos. </a:t>
            </a:r>
          </a:p>
          <a:p>
            <a:pPr lvl="0" algn="ctr">
              <a:defRPr/>
            </a:pPr>
            <a:r>
              <a:rPr lang="fr-FR" sz="2000" dirty="0">
                <a:solidFill>
                  <a:srgbClr val="0055A5"/>
                </a:solidFill>
              </a:rPr>
              <a:t>La personne qui a le moins de dominos à la fin gagne !</a:t>
            </a:r>
            <a:endParaRPr kumimoji="0" lang="fr-FR" sz="2000" b="0" i="0" u="none" strike="noStrike" kern="1200" cap="none" spc="0" normalizeH="0" baseline="0" dirty="0">
              <a:ln>
                <a:noFill/>
              </a:ln>
              <a:solidFill>
                <a:srgbClr val="0055A5"/>
              </a:solidFill>
              <a:effectLst/>
              <a:uLnTx/>
              <a:uFillTx/>
              <a:ea typeface="+mn-ea"/>
              <a:cs typeface="+mn-cs"/>
            </a:endParaRPr>
          </a:p>
        </p:txBody>
      </p:sp>
      <p:pic>
        <p:nvPicPr>
          <p:cNvPr id="44" name="Picture 43" descr="Shape&#10;&#10;Description automatically generated">
            <a:extLst>
              <a:ext uri="{FF2B5EF4-FFF2-40B4-BE49-F238E27FC236}">
                <a16:creationId xmlns:a16="http://schemas.microsoft.com/office/drawing/2014/main" id="{A0C67C60-B71C-4387-2CF6-9E8B7635B35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381306">
            <a:off x="4852840" y="5232200"/>
            <a:ext cx="632770" cy="474084"/>
          </a:xfrm>
          <a:prstGeom prst="rect">
            <a:avLst/>
          </a:prstGeom>
        </p:spPr>
      </p:pic>
      <p:pic>
        <p:nvPicPr>
          <p:cNvPr id="45" name="Picture 44" descr="Shape&#10;&#10;Description automatically generated">
            <a:extLst>
              <a:ext uri="{FF2B5EF4-FFF2-40B4-BE49-F238E27FC236}">
                <a16:creationId xmlns:a16="http://schemas.microsoft.com/office/drawing/2014/main" id="{9E630792-F3D8-E703-1E8B-886A2BEFCC6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381306">
            <a:off x="6126403" y="1479666"/>
            <a:ext cx="632770" cy="474084"/>
          </a:xfrm>
          <a:prstGeom prst="rect">
            <a:avLst/>
          </a:prstGeom>
        </p:spPr>
      </p:pic>
      <p:sp>
        <p:nvSpPr>
          <p:cNvPr id="2" name="Rectangle: Rounded Corners 1">
            <a:extLst>
              <a:ext uri="{FF2B5EF4-FFF2-40B4-BE49-F238E27FC236}">
                <a16:creationId xmlns:a16="http://schemas.microsoft.com/office/drawing/2014/main" id="{00DECDD3-AB0A-632D-E350-8FFCDDF78CAF}"/>
              </a:ext>
            </a:extLst>
          </p:cNvPr>
          <p:cNvSpPr/>
          <p:nvPr/>
        </p:nvSpPr>
        <p:spPr>
          <a:xfrm>
            <a:off x="6616496" y="2660030"/>
            <a:ext cx="4436717" cy="3154003"/>
          </a:xfrm>
          <a:prstGeom prst="roundRect">
            <a:avLst/>
          </a:prstGeom>
          <a:blipFill>
            <a:blip r:embed="rId7"/>
            <a:stretch>
              <a:fillRect/>
            </a:stretch>
          </a:blip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4150630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E1557B46-E34D-BA24-BD5F-E884316B45C2}"/>
              </a:ext>
            </a:extLst>
          </p:cNvPr>
          <p:cNvGrpSpPr/>
          <p:nvPr/>
        </p:nvGrpSpPr>
        <p:grpSpPr>
          <a:xfrm>
            <a:off x="203826" y="267355"/>
            <a:ext cx="3828412" cy="981034"/>
            <a:chOff x="754144" y="4166497"/>
            <a:chExt cx="4698592" cy="1270894"/>
          </a:xfrm>
        </p:grpSpPr>
        <p:sp>
          <p:nvSpPr>
            <p:cNvPr id="13" name="Rectangle: Rounded Corners 12">
              <a:extLst>
                <a:ext uri="{FF2B5EF4-FFF2-40B4-BE49-F238E27FC236}">
                  <a16:creationId xmlns:a16="http://schemas.microsoft.com/office/drawing/2014/main" id="{FF2DF84F-7FA5-64CE-47B6-DA4F17573BCE}"/>
                </a:ext>
              </a:extLst>
            </p:cNvPr>
            <p:cNvSpPr/>
            <p:nvPr/>
          </p:nvSpPr>
          <p:spPr>
            <a:xfrm>
              <a:off x="754144" y="4166497"/>
              <a:ext cx="2349296" cy="1270894"/>
            </a:xfrm>
            <a:prstGeom prst="roundRect">
              <a:avLst/>
            </a:prstGeom>
            <a:solidFill>
              <a:schemeClr val="bg1"/>
            </a:solidFill>
            <a:ln w="381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0055A5"/>
                  </a:solidFill>
                </a:rPr>
                <a:t>l'égalité</a:t>
              </a:r>
            </a:p>
          </p:txBody>
        </p:sp>
        <p:sp>
          <p:nvSpPr>
            <p:cNvPr id="14" name="Rectangle: Rounded Corners 13">
              <a:extLst>
                <a:ext uri="{FF2B5EF4-FFF2-40B4-BE49-F238E27FC236}">
                  <a16:creationId xmlns:a16="http://schemas.microsoft.com/office/drawing/2014/main" id="{7529D11F-2D86-CEF1-E440-9443FF704116}"/>
                </a:ext>
              </a:extLst>
            </p:cNvPr>
            <p:cNvSpPr/>
            <p:nvPr/>
          </p:nvSpPr>
          <p:spPr>
            <a:xfrm>
              <a:off x="3103440" y="4166497"/>
              <a:ext cx="2349296" cy="1270894"/>
            </a:xfrm>
            <a:prstGeom prst="roundRect">
              <a:avLst/>
            </a:prstGeom>
            <a:solidFill>
              <a:schemeClr val="bg1"/>
            </a:solidFill>
            <a:ln w="381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0055A5"/>
                  </a:solidFill>
                </a:rPr>
                <a:t>blesser</a:t>
              </a:r>
            </a:p>
          </p:txBody>
        </p:sp>
      </p:grpSp>
      <p:grpSp>
        <p:nvGrpSpPr>
          <p:cNvPr id="19" name="Group 18">
            <a:extLst>
              <a:ext uri="{FF2B5EF4-FFF2-40B4-BE49-F238E27FC236}">
                <a16:creationId xmlns:a16="http://schemas.microsoft.com/office/drawing/2014/main" id="{35AAAC01-8A1D-B07D-8707-A5F33F2CA8D4}"/>
              </a:ext>
            </a:extLst>
          </p:cNvPr>
          <p:cNvGrpSpPr/>
          <p:nvPr/>
        </p:nvGrpSpPr>
        <p:grpSpPr>
          <a:xfrm>
            <a:off x="203826" y="1248389"/>
            <a:ext cx="3828412" cy="981034"/>
            <a:chOff x="754144" y="4166497"/>
            <a:chExt cx="4698592" cy="1270894"/>
          </a:xfrm>
        </p:grpSpPr>
        <p:sp>
          <p:nvSpPr>
            <p:cNvPr id="20" name="Rectangle: Rounded Corners 19">
              <a:extLst>
                <a:ext uri="{FF2B5EF4-FFF2-40B4-BE49-F238E27FC236}">
                  <a16:creationId xmlns:a16="http://schemas.microsoft.com/office/drawing/2014/main" id="{E4D89ACF-9CA3-CD90-46AB-330A27294D2C}"/>
                </a:ext>
              </a:extLst>
            </p:cNvPr>
            <p:cNvSpPr/>
            <p:nvPr/>
          </p:nvSpPr>
          <p:spPr>
            <a:xfrm>
              <a:off x="754144" y="4166497"/>
              <a:ext cx="2349296" cy="1270894"/>
            </a:xfrm>
            <a:prstGeom prst="roundRect">
              <a:avLst/>
            </a:prstGeom>
            <a:solidFill>
              <a:schemeClr val="bg1"/>
            </a:solidFill>
            <a:ln w="381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0055A5"/>
                  </a:solidFill>
                </a:rPr>
                <a:t>raconter</a:t>
              </a:r>
            </a:p>
          </p:txBody>
        </p:sp>
        <p:sp>
          <p:nvSpPr>
            <p:cNvPr id="21" name="Rectangle: Rounded Corners 20">
              <a:extLst>
                <a:ext uri="{FF2B5EF4-FFF2-40B4-BE49-F238E27FC236}">
                  <a16:creationId xmlns:a16="http://schemas.microsoft.com/office/drawing/2014/main" id="{B475952B-086D-8737-5B07-8B924BC311A6}"/>
                </a:ext>
              </a:extLst>
            </p:cNvPr>
            <p:cNvSpPr/>
            <p:nvPr/>
          </p:nvSpPr>
          <p:spPr>
            <a:xfrm>
              <a:off x="3103440" y="4166497"/>
              <a:ext cx="2349296" cy="1270894"/>
            </a:xfrm>
            <a:prstGeom prst="roundRect">
              <a:avLst/>
            </a:prstGeom>
            <a:solidFill>
              <a:schemeClr val="bg1"/>
            </a:solidFill>
            <a:ln w="381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0055A5"/>
                  </a:solidFill>
                </a:rPr>
                <a:t>l’identité</a:t>
              </a:r>
            </a:p>
          </p:txBody>
        </p:sp>
      </p:grpSp>
      <p:grpSp>
        <p:nvGrpSpPr>
          <p:cNvPr id="22" name="Group 21">
            <a:extLst>
              <a:ext uri="{FF2B5EF4-FFF2-40B4-BE49-F238E27FC236}">
                <a16:creationId xmlns:a16="http://schemas.microsoft.com/office/drawing/2014/main" id="{ABCBC85F-E245-56B5-32F3-7E7F8BF121E2}"/>
              </a:ext>
            </a:extLst>
          </p:cNvPr>
          <p:cNvGrpSpPr/>
          <p:nvPr/>
        </p:nvGrpSpPr>
        <p:grpSpPr>
          <a:xfrm>
            <a:off x="203826" y="2223707"/>
            <a:ext cx="3828412" cy="981034"/>
            <a:chOff x="754144" y="4166497"/>
            <a:chExt cx="4698592" cy="1270894"/>
          </a:xfrm>
        </p:grpSpPr>
        <p:sp>
          <p:nvSpPr>
            <p:cNvPr id="23" name="Rectangle: Rounded Corners 22">
              <a:extLst>
                <a:ext uri="{FF2B5EF4-FFF2-40B4-BE49-F238E27FC236}">
                  <a16:creationId xmlns:a16="http://schemas.microsoft.com/office/drawing/2014/main" id="{B95D5538-C582-1931-F152-791697BFBBB5}"/>
                </a:ext>
              </a:extLst>
            </p:cNvPr>
            <p:cNvSpPr/>
            <p:nvPr/>
          </p:nvSpPr>
          <p:spPr>
            <a:xfrm>
              <a:off x="754144" y="4166497"/>
              <a:ext cx="2349296" cy="1270894"/>
            </a:xfrm>
            <a:prstGeom prst="roundRect">
              <a:avLst/>
            </a:prstGeom>
            <a:solidFill>
              <a:schemeClr val="bg1"/>
            </a:solidFill>
            <a:ln w="381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0055A5"/>
                  </a:solidFill>
                </a:rPr>
                <a:t>tuer</a:t>
              </a:r>
            </a:p>
          </p:txBody>
        </p:sp>
        <p:sp>
          <p:nvSpPr>
            <p:cNvPr id="24" name="Rectangle: Rounded Corners 23">
              <a:extLst>
                <a:ext uri="{FF2B5EF4-FFF2-40B4-BE49-F238E27FC236}">
                  <a16:creationId xmlns:a16="http://schemas.microsoft.com/office/drawing/2014/main" id="{75ACEEBA-025C-C76D-76B7-9C5D2F37C269}"/>
                </a:ext>
              </a:extLst>
            </p:cNvPr>
            <p:cNvSpPr/>
            <p:nvPr/>
          </p:nvSpPr>
          <p:spPr>
            <a:xfrm>
              <a:off x="3103440" y="4166497"/>
              <a:ext cx="2349296" cy="1270894"/>
            </a:xfrm>
            <a:prstGeom prst="roundRect">
              <a:avLst/>
            </a:prstGeom>
            <a:solidFill>
              <a:schemeClr val="bg1"/>
            </a:solidFill>
            <a:ln w="381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0055A5"/>
                  </a:solidFill>
                </a:rPr>
                <a:t>surprendre</a:t>
              </a:r>
            </a:p>
          </p:txBody>
        </p:sp>
      </p:grpSp>
      <p:grpSp>
        <p:nvGrpSpPr>
          <p:cNvPr id="25" name="Group 24">
            <a:extLst>
              <a:ext uri="{FF2B5EF4-FFF2-40B4-BE49-F238E27FC236}">
                <a16:creationId xmlns:a16="http://schemas.microsoft.com/office/drawing/2014/main" id="{B3FF5D46-F092-FC78-A1C9-8E7EB6386FCF}"/>
              </a:ext>
            </a:extLst>
          </p:cNvPr>
          <p:cNvGrpSpPr/>
          <p:nvPr/>
        </p:nvGrpSpPr>
        <p:grpSpPr>
          <a:xfrm>
            <a:off x="203826" y="3204741"/>
            <a:ext cx="3828412" cy="981034"/>
            <a:chOff x="754144" y="4166497"/>
            <a:chExt cx="4698592" cy="1270894"/>
          </a:xfrm>
        </p:grpSpPr>
        <p:sp>
          <p:nvSpPr>
            <p:cNvPr id="26" name="Rectangle: Rounded Corners 25">
              <a:extLst>
                <a:ext uri="{FF2B5EF4-FFF2-40B4-BE49-F238E27FC236}">
                  <a16:creationId xmlns:a16="http://schemas.microsoft.com/office/drawing/2014/main" id="{7379BEA7-EF2F-E26C-4B68-6F03D41C10B9}"/>
                </a:ext>
              </a:extLst>
            </p:cNvPr>
            <p:cNvSpPr/>
            <p:nvPr/>
          </p:nvSpPr>
          <p:spPr>
            <a:xfrm>
              <a:off x="754144" y="4166497"/>
              <a:ext cx="2349296" cy="1270894"/>
            </a:xfrm>
            <a:prstGeom prst="roundRect">
              <a:avLst/>
            </a:prstGeom>
            <a:solidFill>
              <a:schemeClr val="bg1"/>
            </a:solidFill>
            <a:ln w="381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0055A5"/>
                  </a:solidFill>
                </a:rPr>
                <a:t>la leçon</a:t>
              </a:r>
            </a:p>
          </p:txBody>
        </p:sp>
        <p:sp>
          <p:nvSpPr>
            <p:cNvPr id="27" name="Rectangle: Rounded Corners 26">
              <a:extLst>
                <a:ext uri="{FF2B5EF4-FFF2-40B4-BE49-F238E27FC236}">
                  <a16:creationId xmlns:a16="http://schemas.microsoft.com/office/drawing/2014/main" id="{B2DB3297-EAC7-3197-228D-D9D5967A2385}"/>
                </a:ext>
              </a:extLst>
            </p:cNvPr>
            <p:cNvSpPr/>
            <p:nvPr/>
          </p:nvSpPr>
          <p:spPr>
            <a:xfrm>
              <a:off x="3103440" y="4166497"/>
              <a:ext cx="2349296" cy="1270894"/>
            </a:xfrm>
            <a:prstGeom prst="roundRect">
              <a:avLst/>
            </a:prstGeom>
            <a:solidFill>
              <a:schemeClr val="bg1"/>
            </a:solidFill>
            <a:ln w="381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0055A5"/>
                  </a:solidFill>
                </a:rPr>
                <a:t>l’année</a:t>
              </a:r>
            </a:p>
          </p:txBody>
        </p:sp>
      </p:grpSp>
      <p:grpSp>
        <p:nvGrpSpPr>
          <p:cNvPr id="28" name="Group 27">
            <a:extLst>
              <a:ext uri="{FF2B5EF4-FFF2-40B4-BE49-F238E27FC236}">
                <a16:creationId xmlns:a16="http://schemas.microsoft.com/office/drawing/2014/main" id="{C249ECA9-9B84-5741-E120-36E3FA534A29}"/>
              </a:ext>
            </a:extLst>
          </p:cNvPr>
          <p:cNvGrpSpPr/>
          <p:nvPr/>
        </p:nvGrpSpPr>
        <p:grpSpPr>
          <a:xfrm>
            <a:off x="203826" y="4180059"/>
            <a:ext cx="3828412" cy="981034"/>
            <a:chOff x="754144" y="4166497"/>
            <a:chExt cx="4698592" cy="1270894"/>
          </a:xfrm>
        </p:grpSpPr>
        <p:sp>
          <p:nvSpPr>
            <p:cNvPr id="29" name="Rectangle: Rounded Corners 28">
              <a:extLst>
                <a:ext uri="{FF2B5EF4-FFF2-40B4-BE49-F238E27FC236}">
                  <a16:creationId xmlns:a16="http://schemas.microsoft.com/office/drawing/2014/main" id="{5CDD2AF2-CB2E-266E-3BDE-B69FC8FDF62F}"/>
                </a:ext>
              </a:extLst>
            </p:cNvPr>
            <p:cNvSpPr/>
            <p:nvPr/>
          </p:nvSpPr>
          <p:spPr>
            <a:xfrm>
              <a:off x="754144" y="4166497"/>
              <a:ext cx="2349296" cy="1270894"/>
            </a:xfrm>
            <a:prstGeom prst="roundRect">
              <a:avLst/>
            </a:prstGeom>
            <a:solidFill>
              <a:schemeClr val="bg1"/>
            </a:solidFill>
            <a:ln w="381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0055A5"/>
                  </a:solidFill>
                </a:rPr>
                <a:t>l’écrivain</a:t>
              </a:r>
            </a:p>
          </p:txBody>
        </p:sp>
        <p:sp>
          <p:nvSpPr>
            <p:cNvPr id="30" name="Rectangle: Rounded Corners 29">
              <a:extLst>
                <a:ext uri="{FF2B5EF4-FFF2-40B4-BE49-F238E27FC236}">
                  <a16:creationId xmlns:a16="http://schemas.microsoft.com/office/drawing/2014/main" id="{3F4AFAAC-0F8D-56D0-8E0C-6F0C588B1B65}"/>
                </a:ext>
              </a:extLst>
            </p:cNvPr>
            <p:cNvSpPr/>
            <p:nvPr/>
          </p:nvSpPr>
          <p:spPr>
            <a:xfrm>
              <a:off x="3103440" y="4166497"/>
              <a:ext cx="2349296" cy="1270894"/>
            </a:xfrm>
            <a:prstGeom prst="roundRect">
              <a:avLst/>
            </a:prstGeom>
            <a:solidFill>
              <a:schemeClr val="bg1"/>
            </a:solidFill>
            <a:ln w="381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0055A5"/>
                  </a:solidFill>
                </a:rPr>
                <a:t>la guerre</a:t>
              </a:r>
            </a:p>
          </p:txBody>
        </p:sp>
      </p:grpSp>
      <p:grpSp>
        <p:nvGrpSpPr>
          <p:cNvPr id="61" name="Group 60">
            <a:extLst>
              <a:ext uri="{FF2B5EF4-FFF2-40B4-BE49-F238E27FC236}">
                <a16:creationId xmlns:a16="http://schemas.microsoft.com/office/drawing/2014/main" id="{78C5118B-2838-32BC-DDAD-F3656F371597}"/>
              </a:ext>
            </a:extLst>
          </p:cNvPr>
          <p:cNvGrpSpPr/>
          <p:nvPr/>
        </p:nvGrpSpPr>
        <p:grpSpPr>
          <a:xfrm>
            <a:off x="203826" y="5161093"/>
            <a:ext cx="3828412" cy="981034"/>
            <a:chOff x="754144" y="4166497"/>
            <a:chExt cx="4698592" cy="1270894"/>
          </a:xfrm>
        </p:grpSpPr>
        <p:sp>
          <p:nvSpPr>
            <p:cNvPr id="62" name="Rectangle: Rounded Corners 61">
              <a:extLst>
                <a:ext uri="{FF2B5EF4-FFF2-40B4-BE49-F238E27FC236}">
                  <a16:creationId xmlns:a16="http://schemas.microsoft.com/office/drawing/2014/main" id="{74AA7891-960E-1A38-BACE-8493C2344C24}"/>
                </a:ext>
              </a:extLst>
            </p:cNvPr>
            <p:cNvSpPr/>
            <p:nvPr/>
          </p:nvSpPr>
          <p:spPr>
            <a:xfrm>
              <a:off x="754144" y="4166497"/>
              <a:ext cx="2349296" cy="1270894"/>
            </a:xfrm>
            <a:prstGeom prst="roundRect">
              <a:avLst/>
            </a:prstGeom>
            <a:solidFill>
              <a:schemeClr val="bg1"/>
            </a:solidFill>
            <a:ln w="381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0055A5"/>
                  </a:solidFill>
                </a:rPr>
                <a:t>le nord</a:t>
              </a:r>
            </a:p>
          </p:txBody>
        </p:sp>
        <p:sp>
          <p:nvSpPr>
            <p:cNvPr id="63" name="Rectangle: Rounded Corners 62">
              <a:extLst>
                <a:ext uri="{FF2B5EF4-FFF2-40B4-BE49-F238E27FC236}">
                  <a16:creationId xmlns:a16="http://schemas.microsoft.com/office/drawing/2014/main" id="{E90751D3-B61E-8B6C-331B-012AC199082F}"/>
                </a:ext>
              </a:extLst>
            </p:cNvPr>
            <p:cNvSpPr/>
            <p:nvPr/>
          </p:nvSpPr>
          <p:spPr>
            <a:xfrm>
              <a:off x="3103440" y="4166497"/>
              <a:ext cx="2349296" cy="1270894"/>
            </a:xfrm>
            <a:prstGeom prst="roundRect">
              <a:avLst/>
            </a:prstGeom>
            <a:solidFill>
              <a:schemeClr val="bg1"/>
            </a:solidFill>
            <a:ln w="381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0055A5"/>
                  </a:solidFill>
                </a:rPr>
                <a:t>l’indépendance</a:t>
              </a:r>
            </a:p>
          </p:txBody>
        </p:sp>
      </p:grpSp>
      <p:grpSp>
        <p:nvGrpSpPr>
          <p:cNvPr id="64" name="Group 63">
            <a:extLst>
              <a:ext uri="{FF2B5EF4-FFF2-40B4-BE49-F238E27FC236}">
                <a16:creationId xmlns:a16="http://schemas.microsoft.com/office/drawing/2014/main" id="{89520ED7-8ACB-3AA5-6D52-72F2269C0CF8}"/>
              </a:ext>
            </a:extLst>
          </p:cNvPr>
          <p:cNvGrpSpPr/>
          <p:nvPr/>
        </p:nvGrpSpPr>
        <p:grpSpPr>
          <a:xfrm>
            <a:off x="4157973" y="267355"/>
            <a:ext cx="3828412" cy="981034"/>
            <a:chOff x="754144" y="4166497"/>
            <a:chExt cx="4698592" cy="1270894"/>
          </a:xfrm>
        </p:grpSpPr>
        <p:sp>
          <p:nvSpPr>
            <p:cNvPr id="65" name="Rectangle: Rounded Corners 64">
              <a:extLst>
                <a:ext uri="{FF2B5EF4-FFF2-40B4-BE49-F238E27FC236}">
                  <a16:creationId xmlns:a16="http://schemas.microsoft.com/office/drawing/2014/main" id="{68F33C9D-DB4A-D8F5-F5A6-D6A25E47A9DE}"/>
                </a:ext>
              </a:extLst>
            </p:cNvPr>
            <p:cNvSpPr/>
            <p:nvPr/>
          </p:nvSpPr>
          <p:spPr>
            <a:xfrm>
              <a:off x="754144" y="4166497"/>
              <a:ext cx="2349296" cy="1270894"/>
            </a:xfrm>
            <a:prstGeom prst="roundRect">
              <a:avLst/>
            </a:prstGeom>
            <a:solidFill>
              <a:schemeClr val="bg1"/>
            </a:solidFill>
            <a:ln w="381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0055A5"/>
                  </a:solidFill>
                </a:rPr>
                <a:t>la peau</a:t>
              </a:r>
            </a:p>
          </p:txBody>
        </p:sp>
        <p:sp>
          <p:nvSpPr>
            <p:cNvPr id="66" name="Rectangle: Rounded Corners 65">
              <a:extLst>
                <a:ext uri="{FF2B5EF4-FFF2-40B4-BE49-F238E27FC236}">
                  <a16:creationId xmlns:a16="http://schemas.microsoft.com/office/drawing/2014/main" id="{ED8EF44A-2CA1-D1A4-9FAD-A5239AED3262}"/>
                </a:ext>
              </a:extLst>
            </p:cNvPr>
            <p:cNvSpPr/>
            <p:nvPr/>
          </p:nvSpPr>
          <p:spPr>
            <a:xfrm>
              <a:off x="3103440" y="4166497"/>
              <a:ext cx="2349296" cy="1270894"/>
            </a:xfrm>
            <a:prstGeom prst="roundRect">
              <a:avLst/>
            </a:prstGeom>
            <a:solidFill>
              <a:schemeClr val="bg1"/>
            </a:solidFill>
            <a:ln w="381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0055A5"/>
                  </a:solidFill>
                </a:rPr>
                <a:t>l’anniversaire</a:t>
              </a:r>
            </a:p>
          </p:txBody>
        </p:sp>
      </p:grpSp>
      <p:grpSp>
        <p:nvGrpSpPr>
          <p:cNvPr id="67" name="Group 66">
            <a:extLst>
              <a:ext uri="{FF2B5EF4-FFF2-40B4-BE49-F238E27FC236}">
                <a16:creationId xmlns:a16="http://schemas.microsoft.com/office/drawing/2014/main" id="{449C72CF-33C3-6ED4-D414-A155271D1B7F}"/>
              </a:ext>
            </a:extLst>
          </p:cNvPr>
          <p:cNvGrpSpPr/>
          <p:nvPr/>
        </p:nvGrpSpPr>
        <p:grpSpPr>
          <a:xfrm>
            <a:off x="4157973" y="1248389"/>
            <a:ext cx="3828412" cy="981034"/>
            <a:chOff x="754144" y="4166497"/>
            <a:chExt cx="4698592" cy="1270894"/>
          </a:xfrm>
        </p:grpSpPr>
        <p:sp>
          <p:nvSpPr>
            <p:cNvPr id="68" name="Rectangle: Rounded Corners 67">
              <a:extLst>
                <a:ext uri="{FF2B5EF4-FFF2-40B4-BE49-F238E27FC236}">
                  <a16:creationId xmlns:a16="http://schemas.microsoft.com/office/drawing/2014/main" id="{40CE6AE4-829E-24F3-519D-8D5037AFEE4D}"/>
                </a:ext>
              </a:extLst>
            </p:cNvPr>
            <p:cNvSpPr/>
            <p:nvPr/>
          </p:nvSpPr>
          <p:spPr>
            <a:xfrm>
              <a:off x="754144" y="4166497"/>
              <a:ext cx="2349296" cy="1270894"/>
            </a:xfrm>
            <a:prstGeom prst="roundRect">
              <a:avLst/>
            </a:prstGeom>
            <a:solidFill>
              <a:schemeClr val="bg1"/>
            </a:solidFill>
            <a:ln w="381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0055A5"/>
                  </a:solidFill>
                </a:rPr>
                <a:t>pauvre</a:t>
              </a:r>
            </a:p>
          </p:txBody>
        </p:sp>
        <p:sp>
          <p:nvSpPr>
            <p:cNvPr id="69" name="Rectangle: Rounded Corners 68">
              <a:extLst>
                <a:ext uri="{FF2B5EF4-FFF2-40B4-BE49-F238E27FC236}">
                  <a16:creationId xmlns:a16="http://schemas.microsoft.com/office/drawing/2014/main" id="{13FA3664-FF90-CBA8-5934-AA9DC4F53892}"/>
                </a:ext>
              </a:extLst>
            </p:cNvPr>
            <p:cNvSpPr/>
            <p:nvPr/>
          </p:nvSpPr>
          <p:spPr>
            <a:xfrm>
              <a:off x="3103440" y="4166497"/>
              <a:ext cx="2349296" cy="1270894"/>
            </a:xfrm>
            <a:prstGeom prst="roundRect">
              <a:avLst/>
            </a:prstGeom>
            <a:solidFill>
              <a:schemeClr val="bg1"/>
            </a:solidFill>
            <a:ln w="381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0055A5"/>
                  </a:solidFill>
                </a:rPr>
                <a:t>central</a:t>
              </a:r>
            </a:p>
          </p:txBody>
        </p:sp>
      </p:grpSp>
      <p:grpSp>
        <p:nvGrpSpPr>
          <p:cNvPr id="70" name="Group 69">
            <a:extLst>
              <a:ext uri="{FF2B5EF4-FFF2-40B4-BE49-F238E27FC236}">
                <a16:creationId xmlns:a16="http://schemas.microsoft.com/office/drawing/2014/main" id="{D006A962-CB92-5C84-6B45-A0E9B95190C9}"/>
              </a:ext>
            </a:extLst>
          </p:cNvPr>
          <p:cNvGrpSpPr/>
          <p:nvPr/>
        </p:nvGrpSpPr>
        <p:grpSpPr>
          <a:xfrm>
            <a:off x="4157973" y="2223707"/>
            <a:ext cx="3828412" cy="981034"/>
            <a:chOff x="754144" y="4166497"/>
            <a:chExt cx="4698592" cy="1270894"/>
          </a:xfrm>
        </p:grpSpPr>
        <p:sp>
          <p:nvSpPr>
            <p:cNvPr id="71" name="Rectangle: Rounded Corners 70">
              <a:extLst>
                <a:ext uri="{FF2B5EF4-FFF2-40B4-BE49-F238E27FC236}">
                  <a16:creationId xmlns:a16="http://schemas.microsoft.com/office/drawing/2014/main" id="{1F1A23CB-7D19-0E08-3109-D29AF32F0CCE}"/>
                </a:ext>
              </a:extLst>
            </p:cNvPr>
            <p:cNvSpPr/>
            <p:nvPr/>
          </p:nvSpPr>
          <p:spPr>
            <a:xfrm>
              <a:off x="754144" y="4166497"/>
              <a:ext cx="2349296" cy="1270894"/>
            </a:xfrm>
            <a:prstGeom prst="roundRect">
              <a:avLst/>
            </a:prstGeom>
            <a:solidFill>
              <a:schemeClr val="bg1"/>
            </a:solidFill>
            <a:ln w="381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0055A5"/>
                  </a:solidFill>
                </a:rPr>
                <a:t>l’attention</a:t>
              </a:r>
            </a:p>
          </p:txBody>
        </p:sp>
        <p:sp>
          <p:nvSpPr>
            <p:cNvPr id="72" name="Rectangle: Rounded Corners 71">
              <a:extLst>
                <a:ext uri="{FF2B5EF4-FFF2-40B4-BE49-F238E27FC236}">
                  <a16:creationId xmlns:a16="http://schemas.microsoft.com/office/drawing/2014/main" id="{D5825E4B-4439-0C80-6218-A380B73636E1}"/>
                </a:ext>
              </a:extLst>
            </p:cNvPr>
            <p:cNvSpPr/>
            <p:nvPr/>
          </p:nvSpPr>
          <p:spPr>
            <a:xfrm>
              <a:off x="3103440" y="4166497"/>
              <a:ext cx="2349296" cy="1270894"/>
            </a:xfrm>
            <a:prstGeom prst="roundRect">
              <a:avLst/>
            </a:prstGeom>
            <a:solidFill>
              <a:schemeClr val="bg1"/>
            </a:solidFill>
            <a:ln w="381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0055A5"/>
                  </a:solidFill>
                </a:rPr>
                <a:t>l’endroit</a:t>
              </a:r>
            </a:p>
          </p:txBody>
        </p:sp>
      </p:grpSp>
      <p:grpSp>
        <p:nvGrpSpPr>
          <p:cNvPr id="73" name="Group 72">
            <a:extLst>
              <a:ext uri="{FF2B5EF4-FFF2-40B4-BE49-F238E27FC236}">
                <a16:creationId xmlns:a16="http://schemas.microsoft.com/office/drawing/2014/main" id="{02DB0201-1FE8-7C9D-8B25-2838254E62E4}"/>
              </a:ext>
            </a:extLst>
          </p:cNvPr>
          <p:cNvGrpSpPr/>
          <p:nvPr/>
        </p:nvGrpSpPr>
        <p:grpSpPr>
          <a:xfrm>
            <a:off x="4157973" y="3204741"/>
            <a:ext cx="3828412" cy="981034"/>
            <a:chOff x="754144" y="4166497"/>
            <a:chExt cx="4698592" cy="1270894"/>
          </a:xfrm>
        </p:grpSpPr>
        <p:sp>
          <p:nvSpPr>
            <p:cNvPr id="74" name="Rectangle: Rounded Corners 73">
              <a:extLst>
                <a:ext uri="{FF2B5EF4-FFF2-40B4-BE49-F238E27FC236}">
                  <a16:creationId xmlns:a16="http://schemas.microsoft.com/office/drawing/2014/main" id="{AADFABB7-329B-381B-61BE-372C42859D72}"/>
                </a:ext>
              </a:extLst>
            </p:cNvPr>
            <p:cNvSpPr/>
            <p:nvPr/>
          </p:nvSpPr>
          <p:spPr>
            <a:xfrm>
              <a:off x="754144" y="4166497"/>
              <a:ext cx="2349296" cy="1270894"/>
            </a:xfrm>
            <a:prstGeom prst="roundRect">
              <a:avLst/>
            </a:prstGeom>
            <a:solidFill>
              <a:schemeClr val="bg1"/>
            </a:solidFill>
            <a:ln w="381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0055A5"/>
                  </a:solidFill>
                </a:rPr>
                <a:t>la paix</a:t>
              </a:r>
            </a:p>
          </p:txBody>
        </p:sp>
        <p:sp>
          <p:nvSpPr>
            <p:cNvPr id="75" name="Rectangle: Rounded Corners 74">
              <a:extLst>
                <a:ext uri="{FF2B5EF4-FFF2-40B4-BE49-F238E27FC236}">
                  <a16:creationId xmlns:a16="http://schemas.microsoft.com/office/drawing/2014/main" id="{34A0EFBD-10D2-CC53-D89D-E4EEDCA11CA3}"/>
                </a:ext>
              </a:extLst>
            </p:cNvPr>
            <p:cNvSpPr/>
            <p:nvPr/>
          </p:nvSpPr>
          <p:spPr>
            <a:xfrm>
              <a:off x="3103440" y="4166497"/>
              <a:ext cx="2349296" cy="1270894"/>
            </a:xfrm>
            <a:prstGeom prst="roundRect">
              <a:avLst/>
            </a:prstGeom>
            <a:solidFill>
              <a:schemeClr val="bg1"/>
            </a:solidFill>
            <a:ln w="381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0055A5"/>
                  </a:solidFill>
                </a:rPr>
                <a:t>le passé</a:t>
              </a:r>
            </a:p>
          </p:txBody>
        </p:sp>
      </p:grpSp>
      <p:grpSp>
        <p:nvGrpSpPr>
          <p:cNvPr id="76" name="Group 75">
            <a:extLst>
              <a:ext uri="{FF2B5EF4-FFF2-40B4-BE49-F238E27FC236}">
                <a16:creationId xmlns:a16="http://schemas.microsoft.com/office/drawing/2014/main" id="{74C35142-778F-6AFA-B0A5-AF82F6D0DEE7}"/>
              </a:ext>
            </a:extLst>
          </p:cNvPr>
          <p:cNvGrpSpPr/>
          <p:nvPr/>
        </p:nvGrpSpPr>
        <p:grpSpPr>
          <a:xfrm>
            <a:off x="4157973" y="4180059"/>
            <a:ext cx="3828412" cy="981034"/>
            <a:chOff x="754144" y="4166497"/>
            <a:chExt cx="4698592" cy="1270894"/>
          </a:xfrm>
        </p:grpSpPr>
        <p:sp>
          <p:nvSpPr>
            <p:cNvPr id="77" name="Rectangle: Rounded Corners 76">
              <a:extLst>
                <a:ext uri="{FF2B5EF4-FFF2-40B4-BE49-F238E27FC236}">
                  <a16:creationId xmlns:a16="http://schemas.microsoft.com/office/drawing/2014/main" id="{57A8554E-35BA-CA3E-0D3A-1E7DDD657E4F}"/>
                </a:ext>
              </a:extLst>
            </p:cNvPr>
            <p:cNvSpPr/>
            <p:nvPr/>
          </p:nvSpPr>
          <p:spPr>
            <a:xfrm>
              <a:off x="754144" y="4166497"/>
              <a:ext cx="2349296" cy="1270894"/>
            </a:xfrm>
            <a:prstGeom prst="roundRect">
              <a:avLst/>
            </a:prstGeom>
            <a:solidFill>
              <a:schemeClr val="bg1"/>
            </a:solidFill>
            <a:ln w="381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0055A5"/>
                  </a:solidFill>
                </a:rPr>
                <a:t>africain</a:t>
              </a:r>
            </a:p>
          </p:txBody>
        </p:sp>
        <p:sp>
          <p:nvSpPr>
            <p:cNvPr id="78" name="Rectangle: Rounded Corners 77">
              <a:extLst>
                <a:ext uri="{FF2B5EF4-FFF2-40B4-BE49-F238E27FC236}">
                  <a16:creationId xmlns:a16="http://schemas.microsoft.com/office/drawing/2014/main" id="{5FF8B39B-B054-1664-F479-FDA12995A2DD}"/>
                </a:ext>
              </a:extLst>
            </p:cNvPr>
            <p:cNvSpPr/>
            <p:nvPr/>
          </p:nvSpPr>
          <p:spPr>
            <a:xfrm>
              <a:off x="3103440" y="4166497"/>
              <a:ext cx="2349296" cy="1270894"/>
            </a:xfrm>
            <a:prstGeom prst="roundRect">
              <a:avLst/>
            </a:prstGeom>
            <a:solidFill>
              <a:schemeClr val="bg1"/>
            </a:solidFill>
            <a:ln w="381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0055A5"/>
                  </a:solidFill>
                </a:rPr>
                <a:t>faux</a:t>
              </a:r>
            </a:p>
          </p:txBody>
        </p:sp>
      </p:grpSp>
      <p:grpSp>
        <p:nvGrpSpPr>
          <p:cNvPr id="79" name="Group 78">
            <a:extLst>
              <a:ext uri="{FF2B5EF4-FFF2-40B4-BE49-F238E27FC236}">
                <a16:creationId xmlns:a16="http://schemas.microsoft.com/office/drawing/2014/main" id="{83027A4F-EA7C-BB23-6C27-B6BEE6B04576}"/>
              </a:ext>
            </a:extLst>
          </p:cNvPr>
          <p:cNvGrpSpPr/>
          <p:nvPr/>
        </p:nvGrpSpPr>
        <p:grpSpPr>
          <a:xfrm>
            <a:off x="4157973" y="5161093"/>
            <a:ext cx="3828412" cy="981034"/>
            <a:chOff x="754144" y="4166497"/>
            <a:chExt cx="4698592" cy="1270894"/>
          </a:xfrm>
        </p:grpSpPr>
        <p:sp>
          <p:nvSpPr>
            <p:cNvPr id="80" name="Rectangle: Rounded Corners 79">
              <a:extLst>
                <a:ext uri="{FF2B5EF4-FFF2-40B4-BE49-F238E27FC236}">
                  <a16:creationId xmlns:a16="http://schemas.microsoft.com/office/drawing/2014/main" id="{8FA0BA16-EE84-9149-0BE7-7356A4B863D8}"/>
                </a:ext>
              </a:extLst>
            </p:cNvPr>
            <p:cNvSpPr/>
            <p:nvPr/>
          </p:nvSpPr>
          <p:spPr>
            <a:xfrm>
              <a:off x="754144" y="4166497"/>
              <a:ext cx="2349296" cy="1270894"/>
            </a:xfrm>
            <a:prstGeom prst="roundRect">
              <a:avLst/>
            </a:prstGeom>
            <a:solidFill>
              <a:schemeClr val="bg1"/>
            </a:solidFill>
            <a:ln w="381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0055A5"/>
                  </a:solidFill>
                </a:rPr>
                <a:t>l’Algérie</a:t>
              </a:r>
            </a:p>
          </p:txBody>
        </p:sp>
        <p:sp>
          <p:nvSpPr>
            <p:cNvPr id="81" name="Rectangle: Rounded Corners 80">
              <a:extLst>
                <a:ext uri="{FF2B5EF4-FFF2-40B4-BE49-F238E27FC236}">
                  <a16:creationId xmlns:a16="http://schemas.microsoft.com/office/drawing/2014/main" id="{A7244DF7-26CD-06B1-FD6C-5AEE0482B9C1}"/>
                </a:ext>
              </a:extLst>
            </p:cNvPr>
            <p:cNvSpPr/>
            <p:nvPr/>
          </p:nvSpPr>
          <p:spPr>
            <a:xfrm>
              <a:off x="3103440" y="4166497"/>
              <a:ext cx="2349296" cy="1270894"/>
            </a:xfrm>
            <a:prstGeom prst="roundRect">
              <a:avLst/>
            </a:prstGeom>
            <a:solidFill>
              <a:schemeClr val="bg1"/>
            </a:solidFill>
            <a:ln w="381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0055A5"/>
                  </a:solidFill>
                </a:rPr>
                <a:t>quelques</a:t>
              </a:r>
            </a:p>
          </p:txBody>
        </p:sp>
      </p:grpSp>
      <p:grpSp>
        <p:nvGrpSpPr>
          <p:cNvPr id="82" name="Group 81">
            <a:extLst>
              <a:ext uri="{FF2B5EF4-FFF2-40B4-BE49-F238E27FC236}">
                <a16:creationId xmlns:a16="http://schemas.microsoft.com/office/drawing/2014/main" id="{125EA609-58CD-1DF0-5EEA-0D2D4E22064B}"/>
              </a:ext>
            </a:extLst>
          </p:cNvPr>
          <p:cNvGrpSpPr/>
          <p:nvPr/>
        </p:nvGrpSpPr>
        <p:grpSpPr>
          <a:xfrm>
            <a:off x="8112119" y="267355"/>
            <a:ext cx="3828412" cy="981034"/>
            <a:chOff x="754144" y="4166497"/>
            <a:chExt cx="4698592" cy="1270894"/>
          </a:xfrm>
        </p:grpSpPr>
        <p:sp>
          <p:nvSpPr>
            <p:cNvPr id="83" name="Rectangle: Rounded Corners 82">
              <a:extLst>
                <a:ext uri="{FF2B5EF4-FFF2-40B4-BE49-F238E27FC236}">
                  <a16:creationId xmlns:a16="http://schemas.microsoft.com/office/drawing/2014/main" id="{283B7071-76B4-4EE6-D846-11419D865A59}"/>
                </a:ext>
              </a:extLst>
            </p:cNvPr>
            <p:cNvSpPr/>
            <p:nvPr/>
          </p:nvSpPr>
          <p:spPr>
            <a:xfrm>
              <a:off x="754144" y="4166497"/>
              <a:ext cx="2349296" cy="1270894"/>
            </a:xfrm>
            <a:prstGeom prst="roundRect">
              <a:avLst/>
            </a:prstGeom>
            <a:solidFill>
              <a:schemeClr val="bg1"/>
            </a:solidFill>
            <a:ln w="381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0055A5"/>
                  </a:solidFill>
                </a:rPr>
                <a:t>le sentiment</a:t>
              </a:r>
            </a:p>
          </p:txBody>
        </p:sp>
        <p:sp>
          <p:nvSpPr>
            <p:cNvPr id="84" name="Rectangle: Rounded Corners 83">
              <a:extLst>
                <a:ext uri="{FF2B5EF4-FFF2-40B4-BE49-F238E27FC236}">
                  <a16:creationId xmlns:a16="http://schemas.microsoft.com/office/drawing/2014/main" id="{75943F7C-BEBC-047F-29F0-05230B637F14}"/>
                </a:ext>
              </a:extLst>
            </p:cNvPr>
            <p:cNvSpPr/>
            <p:nvPr/>
          </p:nvSpPr>
          <p:spPr>
            <a:xfrm>
              <a:off x="3103440" y="4166497"/>
              <a:ext cx="2349296" cy="1270894"/>
            </a:xfrm>
            <a:prstGeom prst="roundRect">
              <a:avLst/>
            </a:prstGeom>
            <a:solidFill>
              <a:schemeClr val="bg1"/>
            </a:solidFill>
            <a:ln w="381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0055A5"/>
                  </a:solidFill>
                </a:rPr>
                <a:t>la tour</a:t>
              </a:r>
            </a:p>
          </p:txBody>
        </p:sp>
      </p:grpSp>
      <p:grpSp>
        <p:nvGrpSpPr>
          <p:cNvPr id="85" name="Group 84">
            <a:extLst>
              <a:ext uri="{FF2B5EF4-FFF2-40B4-BE49-F238E27FC236}">
                <a16:creationId xmlns:a16="http://schemas.microsoft.com/office/drawing/2014/main" id="{774F6FCB-B9AA-5143-1AEF-02A58791C223}"/>
              </a:ext>
            </a:extLst>
          </p:cNvPr>
          <p:cNvGrpSpPr/>
          <p:nvPr/>
        </p:nvGrpSpPr>
        <p:grpSpPr>
          <a:xfrm>
            <a:off x="8112119" y="1248389"/>
            <a:ext cx="3828412" cy="981034"/>
            <a:chOff x="754144" y="4166497"/>
            <a:chExt cx="4698592" cy="1270894"/>
          </a:xfrm>
        </p:grpSpPr>
        <p:sp>
          <p:nvSpPr>
            <p:cNvPr id="86" name="Rectangle: Rounded Corners 85">
              <a:extLst>
                <a:ext uri="{FF2B5EF4-FFF2-40B4-BE49-F238E27FC236}">
                  <a16:creationId xmlns:a16="http://schemas.microsoft.com/office/drawing/2014/main" id="{C848FFB2-1F77-FBCC-48E2-539F48B1E809}"/>
                </a:ext>
              </a:extLst>
            </p:cNvPr>
            <p:cNvSpPr/>
            <p:nvPr/>
          </p:nvSpPr>
          <p:spPr>
            <a:xfrm>
              <a:off x="754144" y="4166497"/>
              <a:ext cx="2349296" cy="1270894"/>
            </a:xfrm>
            <a:prstGeom prst="roundRect">
              <a:avLst/>
            </a:prstGeom>
            <a:solidFill>
              <a:schemeClr val="bg1"/>
            </a:solidFill>
            <a:ln w="381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0055A5"/>
                  </a:solidFill>
                </a:rPr>
                <a:t>l’armée</a:t>
              </a:r>
            </a:p>
          </p:txBody>
        </p:sp>
        <p:sp>
          <p:nvSpPr>
            <p:cNvPr id="87" name="Rectangle: Rounded Corners 86">
              <a:extLst>
                <a:ext uri="{FF2B5EF4-FFF2-40B4-BE49-F238E27FC236}">
                  <a16:creationId xmlns:a16="http://schemas.microsoft.com/office/drawing/2014/main" id="{812693E8-26AC-F198-3794-C86C5C02C211}"/>
                </a:ext>
              </a:extLst>
            </p:cNvPr>
            <p:cNvSpPr/>
            <p:nvPr/>
          </p:nvSpPr>
          <p:spPr>
            <a:xfrm>
              <a:off x="3103440" y="4166497"/>
              <a:ext cx="2349296" cy="1270894"/>
            </a:xfrm>
            <a:prstGeom prst="roundRect">
              <a:avLst/>
            </a:prstGeom>
            <a:solidFill>
              <a:schemeClr val="bg1"/>
            </a:solidFill>
            <a:ln w="381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0055A5"/>
                  </a:solidFill>
                </a:rPr>
                <a:t>riche</a:t>
              </a:r>
            </a:p>
          </p:txBody>
        </p:sp>
      </p:grpSp>
      <p:grpSp>
        <p:nvGrpSpPr>
          <p:cNvPr id="88" name="Group 87">
            <a:extLst>
              <a:ext uri="{FF2B5EF4-FFF2-40B4-BE49-F238E27FC236}">
                <a16:creationId xmlns:a16="http://schemas.microsoft.com/office/drawing/2014/main" id="{553278D7-8138-60D5-C375-369656491795}"/>
              </a:ext>
            </a:extLst>
          </p:cNvPr>
          <p:cNvGrpSpPr/>
          <p:nvPr/>
        </p:nvGrpSpPr>
        <p:grpSpPr>
          <a:xfrm>
            <a:off x="8112119" y="2223707"/>
            <a:ext cx="3828412" cy="981034"/>
            <a:chOff x="754144" y="4166497"/>
            <a:chExt cx="4698592" cy="1270894"/>
          </a:xfrm>
        </p:grpSpPr>
        <p:sp>
          <p:nvSpPr>
            <p:cNvPr id="89" name="Rectangle: Rounded Corners 88">
              <a:extLst>
                <a:ext uri="{FF2B5EF4-FFF2-40B4-BE49-F238E27FC236}">
                  <a16:creationId xmlns:a16="http://schemas.microsoft.com/office/drawing/2014/main" id="{055473E6-521A-218E-C04D-6CA9C8ED2185}"/>
                </a:ext>
              </a:extLst>
            </p:cNvPr>
            <p:cNvSpPr/>
            <p:nvPr/>
          </p:nvSpPr>
          <p:spPr>
            <a:xfrm>
              <a:off x="754144" y="4166497"/>
              <a:ext cx="2349296" cy="1270894"/>
            </a:xfrm>
            <a:prstGeom prst="roundRect">
              <a:avLst/>
            </a:prstGeom>
            <a:solidFill>
              <a:schemeClr val="bg1"/>
            </a:solidFill>
            <a:ln w="381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0055A5"/>
                  </a:solidFill>
                </a:rPr>
                <a:t>la liberté</a:t>
              </a:r>
            </a:p>
          </p:txBody>
        </p:sp>
        <p:sp>
          <p:nvSpPr>
            <p:cNvPr id="90" name="Rectangle: Rounded Corners 89">
              <a:extLst>
                <a:ext uri="{FF2B5EF4-FFF2-40B4-BE49-F238E27FC236}">
                  <a16:creationId xmlns:a16="http://schemas.microsoft.com/office/drawing/2014/main" id="{9F555CA4-B42F-82A9-08D3-B058C7EE8E97}"/>
                </a:ext>
              </a:extLst>
            </p:cNvPr>
            <p:cNvSpPr/>
            <p:nvPr/>
          </p:nvSpPr>
          <p:spPr>
            <a:xfrm>
              <a:off x="3103440" y="4166497"/>
              <a:ext cx="2349296" cy="1270894"/>
            </a:xfrm>
            <a:prstGeom prst="roundRect">
              <a:avLst/>
            </a:prstGeom>
            <a:solidFill>
              <a:schemeClr val="bg1"/>
            </a:solidFill>
            <a:ln w="381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0055A5"/>
                  </a:solidFill>
                </a:rPr>
                <a:t>le musée</a:t>
              </a:r>
            </a:p>
          </p:txBody>
        </p:sp>
      </p:grpSp>
      <p:grpSp>
        <p:nvGrpSpPr>
          <p:cNvPr id="91" name="Group 90">
            <a:extLst>
              <a:ext uri="{FF2B5EF4-FFF2-40B4-BE49-F238E27FC236}">
                <a16:creationId xmlns:a16="http://schemas.microsoft.com/office/drawing/2014/main" id="{68273347-AC22-F82E-1D0B-34CCEC3F6527}"/>
              </a:ext>
            </a:extLst>
          </p:cNvPr>
          <p:cNvGrpSpPr/>
          <p:nvPr/>
        </p:nvGrpSpPr>
        <p:grpSpPr>
          <a:xfrm>
            <a:off x="8112119" y="3204741"/>
            <a:ext cx="3828412" cy="981034"/>
            <a:chOff x="754144" y="4166497"/>
            <a:chExt cx="4698592" cy="1270894"/>
          </a:xfrm>
        </p:grpSpPr>
        <p:sp>
          <p:nvSpPr>
            <p:cNvPr id="92" name="Rectangle: Rounded Corners 91">
              <a:extLst>
                <a:ext uri="{FF2B5EF4-FFF2-40B4-BE49-F238E27FC236}">
                  <a16:creationId xmlns:a16="http://schemas.microsoft.com/office/drawing/2014/main" id="{80219D39-CD76-6A58-6F18-221E5C13DD6C}"/>
                </a:ext>
              </a:extLst>
            </p:cNvPr>
            <p:cNvSpPr/>
            <p:nvPr/>
          </p:nvSpPr>
          <p:spPr>
            <a:xfrm>
              <a:off x="754144" y="4166497"/>
              <a:ext cx="2349296" cy="1270894"/>
            </a:xfrm>
            <a:prstGeom prst="roundRect">
              <a:avLst/>
            </a:prstGeom>
            <a:solidFill>
              <a:schemeClr val="bg1"/>
            </a:solidFill>
            <a:ln w="381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0055A5"/>
                  </a:solidFill>
                </a:rPr>
                <a:t>le soldat</a:t>
              </a:r>
            </a:p>
          </p:txBody>
        </p:sp>
        <p:sp>
          <p:nvSpPr>
            <p:cNvPr id="93" name="Rectangle: Rounded Corners 92">
              <a:extLst>
                <a:ext uri="{FF2B5EF4-FFF2-40B4-BE49-F238E27FC236}">
                  <a16:creationId xmlns:a16="http://schemas.microsoft.com/office/drawing/2014/main" id="{F5E6F2F0-25D3-D2E4-E23E-CE5905A02193}"/>
                </a:ext>
              </a:extLst>
            </p:cNvPr>
            <p:cNvSpPr/>
            <p:nvPr/>
          </p:nvSpPr>
          <p:spPr>
            <a:xfrm>
              <a:off x="3103440" y="4166497"/>
              <a:ext cx="2349296" cy="1270894"/>
            </a:xfrm>
            <a:prstGeom prst="roundRect">
              <a:avLst/>
            </a:prstGeom>
            <a:solidFill>
              <a:schemeClr val="bg1"/>
            </a:solidFill>
            <a:ln w="381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0055A5"/>
                  </a:solidFill>
                </a:rPr>
                <a:t>le symbole</a:t>
              </a:r>
            </a:p>
          </p:txBody>
        </p:sp>
      </p:grpSp>
      <p:grpSp>
        <p:nvGrpSpPr>
          <p:cNvPr id="94" name="Group 93">
            <a:extLst>
              <a:ext uri="{FF2B5EF4-FFF2-40B4-BE49-F238E27FC236}">
                <a16:creationId xmlns:a16="http://schemas.microsoft.com/office/drawing/2014/main" id="{AEDC270B-198D-498E-BA81-EA261513C761}"/>
              </a:ext>
            </a:extLst>
          </p:cNvPr>
          <p:cNvGrpSpPr/>
          <p:nvPr/>
        </p:nvGrpSpPr>
        <p:grpSpPr>
          <a:xfrm>
            <a:off x="8112119" y="4180059"/>
            <a:ext cx="3828412" cy="981034"/>
            <a:chOff x="754144" y="4166497"/>
            <a:chExt cx="4698592" cy="1270894"/>
          </a:xfrm>
        </p:grpSpPr>
        <p:sp>
          <p:nvSpPr>
            <p:cNvPr id="95" name="Rectangle: Rounded Corners 94">
              <a:extLst>
                <a:ext uri="{FF2B5EF4-FFF2-40B4-BE49-F238E27FC236}">
                  <a16:creationId xmlns:a16="http://schemas.microsoft.com/office/drawing/2014/main" id="{68BBE711-B041-FA23-C0E4-0678A547D36B}"/>
                </a:ext>
              </a:extLst>
            </p:cNvPr>
            <p:cNvSpPr/>
            <p:nvPr/>
          </p:nvSpPr>
          <p:spPr>
            <a:xfrm>
              <a:off x="754144" y="4166497"/>
              <a:ext cx="2349296" cy="1270894"/>
            </a:xfrm>
            <a:prstGeom prst="roundRect">
              <a:avLst/>
            </a:prstGeom>
            <a:solidFill>
              <a:schemeClr val="bg1"/>
            </a:solidFill>
            <a:ln w="381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0055A5"/>
                  </a:solidFill>
                </a:rPr>
                <a:t>grave</a:t>
              </a:r>
            </a:p>
          </p:txBody>
        </p:sp>
        <p:sp>
          <p:nvSpPr>
            <p:cNvPr id="96" name="Rectangle: Rounded Corners 95">
              <a:extLst>
                <a:ext uri="{FF2B5EF4-FFF2-40B4-BE49-F238E27FC236}">
                  <a16:creationId xmlns:a16="http://schemas.microsoft.com/office/drawing/2014/main" id="{DD9432CC-9028-F215-8C51-6C0A3CB0B818}"/>
                </a:ext>
              </a:extLst>
            </p:cNvPr>
            <p:cNvSpPr/>
            <p:nvPr/>
          </p:nvSpPr>
          <p:spPr>
            <a:xfrm>
              <a:off x="3103440" y="4166497"/>
              <a:ext cx="2349296" cy="1270894"/>
            </a:xfrm>
            <a:prstGeom prst="roundRect">
              <a:avLst/>
            </a:prstGeom>
            <a:solidFill>
              <a:schemeClr val="bg1"/>
            </a:solidFill>
            <a:ln w="381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0055A5"/>
                  </a:solidFill>
                </a:rPr>
                <a:t>juif</a:t>
              </a:r>
            </a:p>
          </p:txBody>
        </p:sp>
      </p:grpSp>
      <p:grpSp>
        <p:nvGrpSpPr>
          <p:cNvPr id="97" name="Group 96">
            <a:extLst>
              <a:ext uri="{FF2B5EF4-FFF2-40B4-BE49-F238E27FC236}">
                <a16:creationId xmlns:a16="http://schemas.microsoft.com/office/drawing/2014/main" id="{22BDF9EF-97A7-7C1A-7423-AEFA0F124D54}"/>
              </a:ext>
            </a:extLst>
          </p:cNvPr>
          <p:cNvGrpSpPr/>
          <p:nvPr/>
        </p:nvGrpSpPr>
        <p:grpSpPr>
          <a:xfrm>
            <a:off x="8112119" y="5161093"/>
            <a:ext cx="3828412" cy="981034"/>
            <a:chOff x="754144" y="4166497"/>
            <a:chExt cx="4698592" cy="1270894"/>
          </a:xfrm>
        </p:grpSpPr>
        <p:sp>
          <p:nvSpPr>
            <p:cNvPr id="98" name="Rectangle: Rounded Corners 97">
              <a:extLst>
                <a:ext uri="{FF2B5EF4-FFF2-40B4-BE49-F238E27FC236}">
                  <a16:creationId xmlns:a16="http://schemas.microsoft.com/office/drawing/2014/main" id="{E957B4AC-67B6-E085-F4B7-28642FFC1219}"/>
                </a:ext>
              </a:extLst>
            </p:cNvPr>
            <p:cNvSpPr/>
            <p:nvPr/>
          </p:nvSpPr>
          <p:spPr>
            <a:xfrm>
              <a:off x="754144" y="4166497"/>
              <a:ext cx="2349296" cy="1270894"/>
            </a:xfrm>
            <a:prstGeom prst="roundRect">
              <a:avLst/>
            </a:prstGeom>
            <a:solidFill>
              <a:schemeClr val="bg1"/>
            </a:solidFill>
            <a:ln w="381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0055A5"/>
                  </a:solidFill>
                </a:rPr>
                <a:t>algérien</a:t>
              </a:r>
            </a:p>
          </p:txBody>
        </p:sp>
        <p:sp>
          <p:nvSpPr>
            <p:cNvPr id="99" name="Rectangle: Rounded Corners 98">
              <a:extLst>
                <a:ext uri="{FF2B5EF4-FFF2-40B4-BE49-F238E27FC236}">
                  <a16:creationId xmlns:a16="http://schemas.microsoft.com/office/drawing/2014/main" id="{9290D5B7-B092-01CF-5D40-6FBC23B6F4EB}"/>
                </a:ext>
              </a:extLst>
            </p:cNvPr>
            <p:cNvSpPr/>
            <p:nvPr/>
          </p:nvSpPr>
          <p:spPr>
            <a:xfrm>
              <a:off x="3103440" y="4166497"/>
              <a:ext cx="2349296" cy="1270894"/>
            </a:xfrm>
            <a:prstGeom prst="roundRect">
              <a:avLst/>
            </a:prstGeom>
            <a:solidFill>
              <a:schemeClr val="bg1"/>
            </a:solidFill>
            <a:ln w="381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0055A5"/>
                  </a:solidFill>
                </a:rPr>
                <a:t>grandir</a:t>
              </a:r>
            </a:p>
          </p:txBody>
        </p:sp>
      </p:grpSp>
    </p:spTree>
    <p:extLst>
      <p:ext uri="{BB962C8B-B14F-4D97-AF65-F5344CB8AC3E}">
        <p14:creationId xmlns:p14="http://schemas.microsoft.com/office/powerpoint/2010/main" val="41807733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E1557B46-E34D-BA24-BD5F-E884316B45C2}"/>
              </a:ext>
            </a:extLst>
          </p:cNvPr>
          <p:cNvGrpSpPr/>
          <p:nvPr/>
        </p:nvGrpSpPr>
        <p:grpSpPr>
          <a:xfrm>
            <a:off x="203826" y="698732"/>
            <a:ext cx="3828412" cy="981034"/>
            <a:chOff x="754144" y="4166497"/>
            <a:chExt cx="4698592" cy="1270894"/>
          </a:xfrm>
        </p:grpSpPr>
        <p:sp>
          <p:nvSpPr>
            <p:cNvPr id="13" name="Rectangle: Rounded Corners 12">
              <a:extLst>
                <a:ext uri="{FF2B5EF4-FFF2-40B4-BE49-F238E27FC236}">
                  <a16:creationId xmlns:a16="http://schemas.microsoft.com/office/drawing/2014/main" id="{FF2DF84F-7FA5-64CE-47B6-DA4F17573BCE}"/>
                </a:ext>
              </a:extLst>
            </p:cNvPr>
            <p:cNvSpPr/>
            <p:nvPr/>
          </p:nvSpPr>
          <p:spPr>
            <a:xfrm>
              <a:off x="754144" y="4166497"/>
              <a:ext cx="2349296" cy="1270894"/>
            </a:xfrm>
            <a:prstGeom prst="roundRect">
              <a:avLst/>
            </a:prstGeom>
            <a:solidFill>
              <a:schemeClr val="bg1"/>
            </a:solidFill>
            <a:ln w="381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0055A5"/>
                  </a:solidFill>
                </a:rPr>
                <a:t>le silence</a:t>
              </a:r>
            </a:p>
          </p:txBody>
        </p:sp>
        <p:sp>
          <p:nvSpPr>
            <p:cNvPr id="14" name="Rectangle: Rounded Corners 13">
              <a:extLst>
                <a:ext uri="{FF2B5EF4-FFF2-40B4-BE49-F238E27FC236}">
                  <a16:creationId xmlns:a16="http://schemas.microsoft.com/office/drawing/2014/main" id="{7529D11F-2D86-CEF1-E440-9443FF704116}"/>
                </a:ext>
              </a:extLst>
            </p:cNvPr>
            <p:cNvSpPr/>
            <p:nvPr/>
          </p:nvSpPr>
          <p:spPr>
            <a:xfrm>
              <a:off x="3103440" y="4166497"/>
              <a:ext cx="2349296" cy="1270894"/>
            </a:xfrm>
            <a:prstGeom prst="roundRect">
              <a:avLst/>
            </a:prstGeom>
            <a:solidFill>
              <a:schemeClr val="bg1"/>
            </a:solidFill>
            <a:ln w="381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0055A5"/>
                  </a:solidFill>
                </a:rPr>
                <a:t>l’ouest</a:t>
              </a:r>
            </a:p>
          </p:txBody>
        </p:sp>
      </p:grpSp>
      <p:grpSp>
        <p:nvGrpSpPr>
          <p:cNvPr id="19" name="Group 18">
            <a:extLst>
              <a:ext uri="{FF2B5EF4-FFF2-40B4-BE49-F238E27FC236}">
                <a16:creationId xmlns:a16="http://schemas.microsoft.com/office/drawing/2014/main" id="{35AAAC01-8A1D-B07D-8707-A5F33F2CA8D4}"/>
              </a:ext>
            </a:extLst>
          </p:cNvPr>
          <p:cNvGrpSpPr/>
          <p:nvPr/>
        </p:nvGrpSpPr>
        <p:grpSpPr>
          <a:xfrm>
            <a:off x="203826" y="1679766"/>
            <a:ext cx="3828412" cy="981034"/>
            <a:chOff x="754144" y="4166497"/>
            <a:chExt cx="4698592" cy="1270894"/>
          </a:xfrm>
        </p:grpSpPr>
        <p:sp>
          <p:nvSpPr>
            <p:cNvPr id="20" name="Rectangle: Rounded Corners 19">
              <a:extLst>
                <a:ext uri="{FF2B5EF4-FFF2-40B4-BE49-F238E27FC236}">
                  <a16:creationId xmlns:a16="http://schemas.microsoft.com/office/drawing/2014/main" id="{E4D89ACF-9CA3-CD90-46AB-330A27294D2C}"/>
                </a:ext>
              </a:extLst>
            </p:cNvPr>
            <p:cNvSpPr/>
            <p:nvPr/>
          </p:nvSpPr>
          <p:spPr>
            <a:xfrm>
              <a:off x="754144" y="4166497"/>
              <a:ext cx="2349296" cy="1270894"/>
            </a:xfrm>
            <a:prstGeom prst="roundRect">
              <a:avLst/>
            </a:prstGeom>
            <a:solidFill>
              <a:schemeClr val="bg1"/>
            </a:solidFill>
            <a:ln w="381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0055A5"/>
                  </a:solidFill>
                </a:rPr>
                <a:t>l’Afrique</a:t>
              </a:r>
            </a:p>
          </p:txBody>
        </p:sp>
        <p:sp>
          <p:nvSpPr>
            <p:cNvPr id="21" name="Rectangle: Rounded Corners 20">
              <a:extLst>
                <a:ext uri="{FF2B5EF4-FFF2-40B4-BE49-F238E27FC236}">
                  <a16:creationId xmlns:a16="http://schemas.microsoft.com/office/drawing/2014/main" id="{B475952B-086D-8737-5B07-8B924BC311A6}"/>
                </a:ext>
              </a:extLst>
            </p:cNvPr>
            <p:cNvSpPr/>
            <p:nvPr/>
          </p:nvSpPr>
          <p:spPr>
            <a:xfrm>
              <a:off x="3103440" y="4166497"/>
              <a:ext cx="2349296" cy="1270894"/>
            </a:xfrm>
            <a:prstGeom prst="roundRect">
              <a:avLst/>
            </a:prstGeom>
            <a:solidFill>
              <a:schemeClr val="bg1"/>
            </a:solidFill>
            <a:ln w="381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0055A5"/>
                  </a:solidFill>
                </a:rPr>
                <a:t>le sud</a:t>
              </a:r>
            </a:p>
          </p:txBody>
        </p:sp>
      </p:grpSp>
      <p:grpSp>
        <p:nvGrpSpPr>
          <p:cNvPr id="22" name="Group 21">
            <a:extLst>
              <a:ext uri="{FF2B5EF4-FFF2-40B4-BE49-F238E27FC236}">
                <a16:creationId xmlns:a16="http://schemas.microsoft.com/office/drawing/2014/main" id="{ABCBC85F-E245-56B5-32F3-7E7F8BF121E2}"/>
              </a:ext>
            </a:extLst>
          </p:cNvPr>
          <p:cNvGrpSpPr/>
          <p:nvPr/>
        </p:nvGrpSpPr>
        <p:grpSpPr>
          <a:xfrm>
            <a:off x="4181792" y="715318"/>
            <a:ext cx="3828412" cy="981034"/>
            <a:chOff x="754144" y="4166497"/>
            <a:chExt cx="4698592" cy="1270894"/>
          </a:xfrm>
        </p:grpSpPr>
        <p:sp>
          <p:nvSpPr>
            <p:cNvPr id="23" name="Rectangle: Rounded Corners 22">
              <a:extLst>
                <a:ext uri="{FF2B5EF4-FFF2-40B4-BE49-F238E27FC236}">
                  <a16:creationId xmlns:a16="http://schemas.microsoft.com/office/drawing/2014/main" id="{B95D5538-C582-1931-F152-791697BFBBB5}"/>
                </a:ext>
              </a:extLst>
            </p:cNvPr>
            <p:cNvSpPr/>
            <p:nvPr/>
          </p:nvSpPr>
          <p:spPr>
            <a:xfrm>
              <a:off x="754144" y="4166497"/>
              <a:ext cx="2349296" cy="1270894"/>
            </a:xfrm>
            <a:prstGeom prst="roundRect">
              <a:avLst/>
            </a:prstGeom>
            <a:solidFill>
              <a:schemeClr val="bg1"/>
            </a:solidFill>
            <a:ln w="381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0055A5"/>
                  </a:solidFill>
                </a:rPr>
                <a:t>à cause de</a:t>
              </a:r>
            </a:p>
          </p:txBody>
        </p:sp>
        <p:sp>
          <p:nvSpPr>
            <p:cNvPr id="24" name="Rectangle: Rounded Corners 23">
              <a:extLst>
                <a:ext uri="{FF2B5EF4-FFF2-40B4-BE49-F238E27FC236}">
                  <a16:creationId xmlns:a16="http://schemas.microsoft.com/office/drawing/2014/main" id="{75ACEEBA-025C-C76D-76B7-9C5D2F37C269}"/>
                </a:ext>
              </a:extLst>
            </p:cNvPr>
            <p:cNvSpPr/>
            <p:nvPr/>
          </p:nvSpPr>
          <p:spPr>
            <a:xfrm>
              <a:off x="3103440" y="4166497"/>
              <a:ext cx="2349296" cy="1270894"/>
            </a:xfrm>
            <a:prstGeom prst="roundRect">
              <a:avLst/>
            </a:prstGeom>
            <a:solidFill>
              <a:schemeClr val="bg1"/>
            </a:solidFill>
            <a:ln w="381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0055A5"/>
                  </a:solidFill>
                </a:rPr>
                <a:t>l’est</a:t>
              </a:r>
            </a:p>
          </p:txBody>
        </p:sp>
      </p:grpSp>
      <p:grpSp>
        <p:nvGrpSpPr>
          <p:cNvPr id="25" name="Group 24">
            <a:extLst>
              <a:ext uri="{FF2B5EF4-FFF2-40B4-BE49-F238E27FC236}">
                <a16:creationId xmlns:a16="http://schemas.microsoft.com/office/drawing/2014/main" id="{B3FF5D46-F092-FC78-A1C9-8E7EB6386FCF}"/>
              </a:ext>
            </a:extLst>
          </p:cNvPr>
          <p:cNvGrpSpPr/>
          <p:nvPr/>
        </p:nvGrpSpPr>
        <p:grpSpPr>
          <a:xfrm>
            <a:off x="4181792" y="1685201"/>
            <a:ext cx="3828412" cy="981034"/>
            <a:chOff x="754144" y="4166497"/>
            <a:chExt cx="4698592" cy="1270894"/>
          </a:xfrm>
        </p:grpSpPr>
        <p:sp>
          <p:nvSpPr>
            <p:cNvPr id="26" name="Rectangle: Rounded Corners 25">
              <a:extLst>
                <a:ext uri="{FF2B5EF4-FFF2-40B4-BE49-F238E27FC236}">
                  <a16:creationId xmlns:a16="http://schemas.microsoft.com/office/drawing/2014/main" id="{7379BEA7-EF2F-E26C-4B68-6F03D41C10B9}"/>
                </a:ext>
              </a:extLst>
            </p:cNvPr>
            <p:cNvSpPr/>
            <p:nvPr/>
          </p:nvSpPr>
          <p:spPr>
            <a:xfrm>
              <a:off x="754144" y="4166497"/>
              <a:ext cx="2349296" cy="1270894"/>
            </a:xfrm>
            <a:prstGeom prst="roundRect">
              <a:avLst/>
            </a:prstGeom>
            <a:solidFill>
              <a:schemeClr val="bg1"/>
            </a:solidFill>
            <a:ln w="381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0055A5"/>
                  </a:solidFill>
                </a:rPr>
                <a:t>la Métropole</a:t>
              </a:r>
            </a:p>
          </p:txBody>
        </p:sp>
        <p:sp>
          <p:nvSpPr>
            <p:cNvPr id="27" name="Rectangle: Rounded Corners 26">
              <a:extLst>
                <a:ext uri="{FF2B5EF4-FFF2-40B4-BE49-F238E27FC236}">
                  <a16:creationId xmlns:a16="http://schemas.microsoft.com/office/drawing/2014/main" id="{B2DB3297-EAC7-3197-228D-D9D5967A2385}"/>
                </a:ext>
              </a:extLst>
            </p:cNvPr>
            <p:cNvSpPr/>
            <p:nvPr/>
          </p:nvSpPr>
          <p:spPr>
            <a:xfrm>
              <a:off x="3103440" y="4166497"/>
              <a:ext cx="2349296" cy="1270894"/>
            </a:xfrm>
            <a:prstGeom prst="roundRect">
              <a:avLst/>
            </a:prstGeom>
            <a:solidFill>
              <a:schemeClr val="bg1"/>
            </a:solidFill>
            <a:ln w="381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0055A5"/>
                  </a:solidFill>
                </a:rPr>
                <a:t>réussir à </a:t>
              </a:r>
            </a:p>
          </p:txBody>
        </p:sp>
      </p:grpSp>
      <p:grpSp>
        <p:nvGrpSpPr>
          <p:cNvPr id="28" name="Group 27">
            <a:extLst>
              <a:ext uri="{FF2B5EF4-FFF2-40B4-BE49-F238E27FC236}">
                <a16:creationId xmlns:a16="http://schemas.microsoft.com/office/drawing/2014/main" id="{C249ECA9-9B84-5741-E120-36E3FA534A29}"/>
              </a:ext>
            </a:extLst>
          </p:cNvPr>
          <p:cNvGrpSpPr/>
          <p:nvPr/>
        </p:nvGrpSpPr>
        <p:grpSpPr>
          <a:xfrm>
            <a:off x="8159756" y="715318"/>
            <a:ext cx="3828412" cy="981034"/>
            <a:chOff x="754144" y="4166497"/>
            <a:chExt cx="4698592" cy="1270894"/>
          </a:xfrm>
        </p:grpSpPr>
        <p:sp>
          <p:nvSpPr>
            <p:cNvPr id="29" name="Rectangle: Rounded Corners 28">
              <a:extLst>
                <a:ext uri="{FF2B5EF4-FFF2-40B4-BE49-F238E27FC236}">
                  <a16:creationId xmlns:a16="http://schemas.microsoft.com/office/drawing/2014/main" id="{5CDD2AF2-CB2E-266E-3BDE-B69FC8FDF62F}"/>
                </a:ext>
              </a:extLst>
            </p:cNvPr>
            <p:cNvSpPr/>
            <p:nvPr/>
          </p:nvSpPr>
          <p:spPr>
            <a:xfrm>
              <a:off x="754144" y="4166497"/>
              <a:ext cx="2349296" cy="1270894"/>
            </a:xfrm>
            <a:prstGeom prst="roundRect">
              <a:avLst/>
            </a:prstGeom>
            <a:solidFill>
              <a:schemeClr val="bg1"/>
            </a:solidFill>
            <a:ln w="381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0055A5"/>
                  </a:solidFill>
                </a:rPr>
                <a:t>servir</a:t>
              </a:r>
            </a:p>
          </p:txBody>
        </p:sp>
        <p:sp>
          <p:nvSpPr>
            <p:cNvPr id="30" name="Rectangle: Rounded Corners 29">
              <a:extLst>
                <a:ext uri="{FF2B5EF4-FFF2-40B4-BE49-F238E27FC236}">
                  <a16:creationId xmlns:a16="http://schemas.microsoft.com/office/drawing/2014/main" id="{3F4AFAAC-0F8D-56D0-8E0C-6F0C588B1B65}"/>
                </a:ext>
              </a:extLst>
            </p:cNvPr>
            <p:cNvSpPr/>
            <p:nvPr/>
          </p:nvSpPr>
          <p:spPr>
            <a:xfrm>
              <a:off x="3103440" y="4166497"/>
              <a:ext cx="2349296" cy="1270894"/>
            </a:xfrm>
            <a:prstGeom prst="roundRect">
              <a:avLst/>
            </a:prstGeom>
            <a:solidFill>
              <a:schemeClr val="bg1"/>
            </a:solidFill>
            <a:ln w="381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0055A5"/>
                  </a:solidFill>
                </a:rPr>
                <a:t>le début</a:t>
              </a:r>
            </a:p>
          </p:txBody>
        </p:sp>
      </p:grpSp>
      <p:grpSp>
        <p:nvGrpSpPr>
          <p:cNvPr id="61" name="Group 60">
            <a:extLst>
              <a:ext uri="{FF2B5EF4-FFF2-40B4-BE49-F238E27FC236}">
                <a16:creationId xmlns:a16="http://schemas.microsoft.com/office/drawing/2014/main" id="{78C5118B-2838-32BC-DDAD-F3656F371597}"/>
              </a:ext>
            </a:extLst>
          </p:cNvPr>
          <p:cNvGrpSpPr/>
          <p:nvPr/>
        </p:nvGrpSpPr>
        <p:grpSpPr>
          <a:xfrm>
            <a:off x="8159756" y="1696352"/>
            <a:ext cx="3828412" cy="981034"/>
            <a:chOff x="754144" y="4166497"/>
            <a:chExt cx="4698592" cy="1270894"/>
          </a:xfrm>
        </p:grpSpPr>
        <p:sp>
          <p:nvSpPr>
            <p:cNvPr id="62" name="Rectangle: Rounded Corners 61">
              <a:extLst>
                <a:ext uri="{FF2B5EF4-FFF2-40B4-BE49-F238E27FC236}">
                  <a16:creationId xmlns:a16="http://schemas.microsoft.com/office/drawing/2014/main" id="{74AA7891-960E-1A38-BACE-8493C2344C24}"/>
                </a:ext>
              </a:extLst>
            </p:cNvPr>
            <p:cNvSpPr/>
            <p:nvPr/>
          </p:nvSpPr>
          <p:spPr>
            <a:xfrm>
              <a:off x="754144" y="4166497"/>
              <a:ext cx="2349296" cy="1270894"/>
            </a:xfrm>
            <a:prstGeom prst="roundRect">
              <a:avLst/>
            </a:prstGeom>
            <a:solidFill>
              <a:schemeClr val="bg1"/>
            </a:solidFill>
            <a:ln w="381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0055A5"/>
                  </a:solidFill>
                </a:rPr>
                <a:t>la fin</a:t>
              </a:r>
            </a:p>
          </p:txBody>
        </p:sp>
        <p:sp>
          <p:nvSpPr>
            <p:cNvPr id="63" name="Rectangle: Rounded Corners 62">
              <a:extLst>
                <a:ext uri="{FF2B5EF4-FFF2-40B4-BE49-F238E27FC236}">
                  <a16:creationId xmlns:a16="http://schemas.microsoft.com/office/drawing/2014/main" id="{E90751D3-B61E-8B6C-331B-012AC199082F}"/>
                </a:ext>
              </a:extLst>
            </p:cNvPr>
            <p:cNvSpPr/>
            <p:nvPr/>
          </p:nvSpPr>
          <p:spPr>
            <a:xfrm>
              <a:off x="3103440" y="4166497"/>
              <a:ext cx="2349296" cy="1270894"/>
            </a:xfrm>
            <a:prstGeom prst="roundRect">
              <a:avLst/>
            </a:prstGeom>
            <a:solidFill>
              <a:schemeClr val="bg1"/>
            </a:solidFill>
            <a:ln w="381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0055A5"/>
                  </a:solidFill>
                </a:rPr>
                <a:t>le gouvernement</a:t>
              </a:r>
            </a:p>
          </p:txBody>
        </p:sp>
      </p:grpSp>
      <p:grpSp>
        <p:nvGrpSpPr>
          <p:cNvPr id="4" name="Group 3">
            <a:extLst>
              <a:ext uri="{FF2B5EF4-FFF2-40B4-BE49-F238E27FC236}">
                <a16:creationId xmlns:a16="http://schemas.microsoft.com/office/drawing/2014/main" id="{DEB5FB46-591E-6DE7-D0E6-5805903C31D1}"/>
              </a:ext>
            </a:extLst>
          </p:cNvPr>
          <p:cNvGrpSpPr/>
          <p:nvPr/>
        </p:nvGrpSpPr>
        <p:grpSpPr>
          <a:xfrm>
            <a:off x="203826" y="3199306"/>
            <a:ext cx="3828412" cy="981034"/>
            <a:chOff x="754144" y="4166497"/>
            <a:chExt cx="4698592" cy="1270894"/>
          </a:xfrm>
        </p:grpSpPr>
        <p:sp>
          <p:nvSpPr>
            <p:cNvPr id="5" name="Rectangle: Rounded Corners 4">
              <a:extLst>
                <a:ext uri="{FF2B5EF4-FFF2-40B4-BE49-F238E27FC236}">
                  <a16:creationId xmlns:a16="http://schemas.microsoft.com/office/drawing/2014/main" id="{9FE189FF-AED7-70A9-7B3B-79D01D146853}"/>
                </a:ext>
              </a:extLst>
            </p:cNvPr>
            <p:cNvSpPr/>
            <p:nvPr/>
          </p:nvSpPr>
          <p:spPr>
            <a:xfrm>
              <a:off x="754144" y="4166497"/>
              <a:ext cx="2349296" cy="1270894"/>
            </a:xfrm>
            <a:prstGeom prst="roundRect">
              <a:avLst/>
            </a:prstGeom>
            <a:solidFill>
              <a:schemeClr val="bg1"/>
            </a:solidFill>
            <a:ln w="381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0055A5"/>
                  </a:solidFill>
                </a:rPr>
                <a:t>fournir</a:t>
              </a:r>
            </a:p>
          </p:txBody>
        </p:sp>
        <p:sp>
          <p:nvSpPr>
            <p:cNvPr id="6" name="Rectangle: Rounded Corners 5">
              <a:extLst>
                <a:ext uri="{FF2B5EF4-FFF2-40B4-BE49-F238E27FC236}">
                  <a16:creationId xmlns:a16="http://schemas.microsoft.com/office/drawing/2014/main" id="{8E12B46D-F7B6-655B-430E-7FE74E792004}"/>
                </a:ext>
              </a:extLst>
            </p:cNvPr>
            <p:cNvSpPr/>
            <p:nvPr/>
          </p:nvSpPr>
          <p:spPr>
            <a:xfrm>
              <a:off x="3103440" y="4166497"/>
              <a:ext cx="2349296" cy="1270894"/>
            </a:xfrm>
            <a:prstGeom prst="roundRect">
              <a:avLst/>
            </a:prstGeom>
            <a:solidFill>
              <a:schemeClr val="bg1"/>
            </a:solidFill>
            <a:ln w="381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0055A5"/>
                  </a:solidFill>
                </a:rPr>
                <a:t>la bataille</a:t>
              </a:r>
            </a:p>
          </p:txBody>
        </p:sp>
      </p:grpSp>
      <p:grpSp>
        <p:nvGrpSpPr>
          <p:cNvPr id="7" name="Group 6">
            <a:extLst>
              <a:ext uri="{FF2B5EF4-FFF2-40B4-BE49-F238E27FC236}">
                <a16:creationId xmlns:a16="http://schemas.microsoft.com/office/drawing/2014/main" id="{A7C7B68E-81AD-47F3-3A6A-A6CCA3D1A8F8}"/>
              </a:ext>
            </a:extLst>
          </p:cNvPr>
          <p:cNvGrpSpPr/>
          <p:nvPr/>
        </p:nvGrpSpPr>
        <p:grpSpPr>
          <a:xfrm>
            <a:off x="203826" y="4180340"/>
            <a:ext cx="3828412" cy="981034"/>
            <a:chOff x="754144" y="4166497"/>
            <a:chExt cx="4698592" cy="1270894"/>
          </a:xfrm>
        </p:grpSpPr>
        <p:sp>
          <p:nvSpPr>
            <p:cNvPr id="8" name="Rectangle: Rounded Corners 7">
              <a:extLst>
                <a:ext uri="{FF2B5EF4-FFF2-40B4-BE49-F238E27FC236}">
                  <a16:creationId xmlns:a16="http://schemas.microsoft.com/office/drawing/2014/main" id="{D0577379-AD52-1847-34C0-1DBAA6F6A0A8}"/>
                </a:ext>
              </a:extLst>
            </p:cNvPr>
            <p:cNvSpPr/>
            <p:nvPr/>
          </p:nvSpPr>
          <p:spPr>
            <a:xfrm>
              <a:off x="754144" y="4166497"/>
              <a:ext cx="2349296" cy="1270894"/>
            </a:xfrm>
            <a:prstGeom prst="roundRect">
              <a:avLst/>
            </a:prstGeom>
            <a:solidFill>
              <a:schemeClr val="bg1"/>
            </a:solidFill>
            <a:ln w="381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0055A5"/>
                  </a:solidFill>
                </a:rPr>
                <a:t>diminuer</a:t>
              </a:r>
            </a:p>
          </p:txBody>
        </p:sp>
        <p:sp>
          <p:nvSpPr>
            <p:cNvPr id="9" name="Rectangle: Rounded Corners 8">
              <a:extLst>
                <a:ext uri="{FF2B5EF4-FFF2-40B4-BE49-F238E27FC236}">
                  <a16:creationId xmlns:a16="http://schemas.microsoft.com/office/drawing/2014/main" id="{81AD6416-7937-D468-98A6-15B9BDCB8A06}"/>
                </a:ext>
              </a:extLst>
            </p:cNvPr>
            <p:cNvSpPr/>
            <p:nvPr/>
          </p:nvSpPr>
          <p:spPr>
            <a:xfrm>
              <a:off x="3103440" y="4166497"/>
              <a:ext cx="2349296" cy="1270894"/>
            </a:xfrm>
            <a:prstGeom prst="roundRect">
              <a:avLst/>
            </a:prstGeom>
            <a:solidFill>
              <a:schemeClr val="bg1"/>
            </a:solidFill>
            <a:ln w="381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0055A5"/>
                  </a:solidFill>
                </a:rPr>
                <a:t>la dizaine</a:t>
              </a:r>
            </a:p>
          </p:txBody>
        </p:sp>
      </p:grpSp>
      <p:grpSp>
        <p:nvGrpSpPr>
          <p:cNvPr id="10" name="Group 9">
            <a:extLst>
              <a:ext uri="{FF2B5EF4-FFF2-40B4-BE49-F238E27FC236}">
                <a16:creationId xmlns:a16="http://schemas.microsoft.com/office/drawing/2014/main" id="{981788D1-9C00-5DFF-CC20-508FEC943EF9}"/>
              </a:ext>
            </a:extLst>
          </p:cNvPr>
          <p:cNvGrpSpPr/>
          <p:nvPr/>
        </p:nvGrpSpPr>
        <p:grpSpPr>
          <a:xfrm>
            <a:off x="203826" y="5161374"/>
            <a:ext cx="3828412" cy="981034"/>
            <a:chOff x="754144" y="4166497"/>
            <a:chExt cx="4698592" cy="1270894"/>
          </a:xfrm>
        </p:grpSpPr>
        <p:sp>
          <p:nvSpPr>
            <p:cNvPr id="15" name="Rectangle: Rounded Corners 14">
              <a:extLst>
                <a:ext uri="{FF2B5EF4-FFF2-40B4-BE49-F238E27FC236}">
                  <a16:creationId xmlns:a16="http://schemas.microsoft.com/office/drawing/2014/main" id="{B2A7C495-EDF0-8DD6-B5E2-15A47CB4B9F3}"/>
                </a:ext>
              </a:extLst>
            </p:cNvPr>
            <p:cNvSpPr/>
            <p:nvPr/>
          </p:nvSpPr>
          <p:spPr>
            <a:xfrm>
              <a:off x="754144" y="4166497"/>
              <a:ext cx="2349296" cy="1270894"/>
            </a:xfrm>
            <a:prstGeom prst="roundRect">
              <a:avLst/>
            </a:prstGeom>
            <a:solidFill>
              <a:schemeClr val="bg1"/>
            </a:solidFill>
            <a:ln w="381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0055A5"/>
                  </a:solidFill>
                </a:rPr>
                <a:t>la banlieue</a:t>
              </a:r>
            </a:p>
          </p:txBody>
        </p:sp>
        <p:sp>
          <p:nvSpPr>
            <p:cNvPr id="17" name="Rectangle: Rounded Corners 16">
              <a:extLst>
                <a:ext uri="{FF2B5EF4-FFF2-40B4-BE49-F238E27FC236}">
                  <a16:creationId xmlns:a16="http://schemas.microsoft.com/office/drawing/2014/main" id="{43DFD98A-9B63-35B2-D56D-DC06898838FC}"/>
                </a:ext>
              </a:extLst>
            </p:cNvPr>
            <p:cNvSpPr/>
            <p:nvPr/>
          </p:nvSpPr>
          <p:spPr>
            <a:xfrm>
              <a:off x="3103440" y="4166497"/>
              <a:ext cx="2349296" cy="1270894"/>
            </a:xfrm>
            <a:prstGeom prst="roundRect">
              <a:avLst/>
            </a:prstGeom>
            <a:solidFill>
              <a:schemeClr val="bg1"/>
            </a:solidFill>
            <a:ln w="381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0055A5"/>
                  </a:solidFill>
                </a:rPr>
                <a:t>offrir à </a:t>
              </a:r>
            </a:p>
          </p:txBody>
        </p:sp>
      </p:grpSp>
      <p:grpSp>
        <p:nvGrpSpPr>
          <p:cNvPr id="18" name="Group 17">
            <a:extLst>
              <a:ext uri="{FF2B5EF4-FFF2-40B4-BE49-F238E27FC236}">
                <a16:creationId xmlns:a16="http://schemas.microsoft.com/office/drawing/2014/main" id="{BA1E4FBE-F73B-0F2D-EE6F-7119D609ACED}"/>
              </a:ext>
            </a:extLst>
          </p:cNvPr>
          <p:cNvGrpSpPr/>
          <p:nvPr/>
        </p:nvGrpSpPr>
        <p:grpSpPr>
          <a:xfrm>
            <a:off x="8159756" y="3196380"/>
            <a:ext cx="3828412" cy="981034"/>
            <a:chOff x="754144" y="4166497"/>
            <a:chExt cx="4698592" cy="1270894"/>
          </a:xfrm>
        </p:grpSpPr>
        <p:sp>
          <p:nvSpPr>
            <p:cNvPr id="31" name="Rectangle: Rounded Corners 30">
              <a:extLst>
                <a:ext uri="{FF2B5EF4-FFF2-40B4-BE49-F238E27FC236}">
                  <a16:creationId xmlns:a16="http://schemas.microsoft.com/office/drawing/2014/main" id="{2BF6A8FD-DDE5-D60B-E6F9-7308D14E3699}"/>
                </a:ext>
              </a:extLst>
            </p:cNvPr>
            <p:cNvSpPr/>
            <p:nvPr/>
          </p:nvSpPr>
          <p:spPr>
            <a:xfrm>
              <a:off x="754144" y="4166497"/>
              <a:ext cx="2349296" cy="1270894"/>
            </a:xfrm>
            <a:prstGeom prst="roundRect">
              <a:avLst/>
            </a:prstGeom>
            <a:solidFill>
              <a:schemeClr val="bg1"/>
            </a:solidFill>
            <a:ln w="381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0055A5"/>
                  </a:solidFill>
                </a:rPr>
                <a:t>la honte</a:t>
              </a:r>
            </a:p>
          </p:txBody>
        </p:sp>
        <p:sp>
          <p:nvSpPr>
            <p:cNvPr id="32" name="Rectangle: Rounded Corners 31">
              <a:extLst>
                <a:ext uri="{FF2B5EF4-FFF2-40B4-BE49-F238E27FC236}">
                  <a16:creationId xmlns:a16="http://schemas.microsoft.com/office/drawing/2014/main" id="{B673A954-7922-59A3-FC8E-6C7BF1BC700F}"/>
                </a:ext>
              </a:extLst>
            </p:cNvPr>
            <p:cNvSpPr/>
            <p:nvPr/>
          </p:nvSpPr>
          <p:spPr>
            <a:xfrm>
              <a:off x="3103440" y="4166497"/>
              <a:ext cx="2349296" cy="1270894"/>
            </a:xfrm>
            <a:prstGeom prst="roundRect">
              <a:avLst/>
            </a:prstGeom>
            <a:solidFill>
              <a:schemeClr val="bg1"/>
            </a:solidFill>
            <a:ln w="381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0055A5"/>
                  </a:solidFill>
                </a:rPr>
                <a:t>l’état</a:t>
              </a:r>
            </a:p>
          </p:txBody>
        </p:sp>
      </p:grpSp>
      <p:grpSp>
        <p:nvGrpSpPr>
          <p:cNvPr id="33" name="Group 32">
            <a:extLst>
              <a:ext uri="{FF2B5EF4-FFF2-40B4-BE49-F238E27FC236}">
                <a16:creationId xmlns:a16="http://schemas.microsoft.com/office/drawing/2014/main" id="{C8D13501-1298-7C2B-6D21-A661F5A121B7}"/>
              </a:ext>
            </a:extLst>
          </p:cNvPr>
          <p:cNvGrpSpPr/>
          <p:nvPr/>
        </p:nvGrpSpPr>
        <p:grpSpPr>
          <a:xfrm>
            <a:off x="4181791" y="3206969"/>
            <a:ext cx="3828412" cy="981034"/>
            <a:chOff x="754144" y="4166497"/>
            <a:chExt cx="4698592" cy="1270894"/>
          </a:xfrm>
        </p:grpSpPr>
        <p:sp>
          <p:nvSpPr>
            <p:cNvPr id="34" name="Rectangle: Rounded Corners 33">
              <a:extLst>
                <a:ext uri="{FF2B5EF4-FFF2-40B4-BE49-F238E27FC236}">
                  <a16:creationId xmlns:a16="http://schemas.microsoft.com/office/drawing/2014/main" id="{0C0178AC-3C89-D4B7-D439-5990BB10FEC0}"/>
                </a:ext>
              </a:extLst>
            </p:cNvPr>
            <p:cNvSpPr/>
            <p:nvPr/>
          </p:nvSpPr>
          <p:spPr>
            <a:xfrm>
              <a:off x="754144" y="4166497"/>
              <a:ext cx="2349296" cy="1270894"/>
            </a:xfrm>
            <a:prstGeom prst="roundRect">
              <a:avLst/>
            </a:prstGeom>
            <a:solidFill>
              <a:schemeClr val="bg1"/>
            </a:solidFill>
            <a:ln w="381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0055A5"/>
                  </a:solidFill>
                </a:rPr>
                <a:t>souffrir</a:t>
              </a:r>
            </a:p>
          </p:txBody>
        </p:sp>
        <p:sp>
          <p:nvSpPr>
            <p:cNvPr id="35" name="Rectangle: Rounded Corners 34">
              <a:extLst>
                <a:ext uri="{FF2B5EF4-FFF2-40B4-BE49-F238E27FC236}">
                  <a16:creationId xmlns:a16="http://schemas.microsoft.com/office/drawing/2014/main" id="{775272EB-DF09-B905-7B87-43A631987890}"/>
                </a:ext>
              </a:extLst>
            </p:cNvPr>
            <p:cNvSpPr/>
            <p:nvPr/>
          </p:nvSpPr>
          <p:spPr>
            <a:xfrm>
              <a:off x="3103440" y="4166497"/>
              <a:ext cx="2349296" cy="1270894"/>
            </a:xfrm>
            <a:prstGeom prst="roundRect">
              <a:avLst/>
            </a:prstGeom>
            <a:solidFill>
              <a:schemeClr val="bg1"/>
            </a:solidFill>
            <a:ln w="381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0055A5"/>
                  </a:solidFill>
                </a:rPr>
                <a:t>la victoire</a:t>
              </a:r>
            </a:p>
          </p:txBody>
        </p:sp>
      </p:grpSp>
      <p:grpSp>
        <p:nvGrpSpPr>
          <p:cNvPr id="36" name="Group 35">
            <a:extLst>
              <a:ext uri="{FF2B5EF4-FFF2-40B4-BE49-F238E27FC236}">
                <a16:creationId xmlns:a16="http://schemas.microsoft.com/office/drawing/2014/main" id="{AB275BEC-6D44-C6E7-5230-632C82BDD7A1}"/>
              </a:ext>
            </a:extLst>
          </p:cNvPr>
          <p:cNvGrpSpPr/>
          <p:nvPr/>
        </p:nvGrpSpPr>
        <p:grpSpPr>
          <a:xfrm>
            <a:off x="4181791" y="4188003"/>
            <a:ext cx="3828412" cy="981034"/>
            <a:chOff x="754144" y="4166497"/>
            <a:chExt cx="4698592" cy="1270894"/>
          </a:xfrm>
        </p:grpSpPr>
        <p:sp>
          <p:nvSpPr>
            <p:cNvPr id="37" name="Rectangle: Rounded Corners 36">
              <a:extLst>
                <a:ext uri="{FF2B5EF4-FFF2-40B4-BE49-F238E27FC236}">
                  <a16:creationId xmlns:a16="http://schemas.microsoft.com/office/drawing/2014/main" id="{320EB1DA-6157-0E23-8E9C-838048DACBDE}"/>
                </a:ext>
              </a:extLst>
            </p:cNvPr>
            <p:cNvSpPr/>
            <p:nvPr/>
          </p:nvSpPr>
          <p:spPr>
            <a:xfrm>
              <a:off x="754144" y="4166497"/>
              <a:ext cx="2349296" cy="1270894"/>
            </a:xfrm>
            <a:prstGeom prst="roundRect">
              <a:avLst/>
            </a:prstGeom>
            <a:solidFill>
              <a:schemeClr val="bg1"/>
            </a:solidFill>
            <a:ln w="381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0055A5"/>
                  </a:solidFill>
                </a:rPr>
                <a:t>la révolution</a:t>
              </a:r>
            </a:p>
          </p:txBody>
        </p:sp>
        <p:sp>
          <p:nvSpPr>
            <p:cNvPr id="38" name="Rectangle: Rounded Corners 37">
              <a:extLst>
                <a:ext uri="{FF2B5EF4-FFF2-40B4-BE49-F238E27FC236}">
                  <a16:creationId xmlns:a16="http://schemas.microsoft.com/office/drawing/2014/main" id="{3C1048C0-E5A9-0AA6-CE59-12EB34881AE2}"/>
                </a:ext>
              </a:extLst>
            </p:cNvPr>
            <p:cNvSpPr/>
            <p:nvPr/>
          </p:nvSpPr>
          <p:spPr>
            <a:xfrm>
              <a:off x="3103440" y="4166497"/>
              <a:ext cx="2349296" cy="1270894"/>
            </a:xfrm>
            <a:prstGeom prst="roundRect">
              <a:avLst/>
            </a:prstGeom>
            <a:solidFill>
              <a:schemeClr val="bg1"/>
            </a:solidFill>
            <a:ln w="381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0055A5"/>
                  </a:solidFill>
                </a:rPr>
                <a:t>le Sénégal</a:t>
              </a:r>
            </a:p>
          </p:txBody>
        </p:sp>
      </p:grpSp>
      <p:grpSp>
        <p:nvGrpSpPr>
          <p:cNvPr id="39" name="Group 38">
            <a:extLst>
              <a:ext uri="{FF2B5EF4-FFF2-40B4-BE49-F238E27FC236}">
                <a16:creationId xmlns:a16="http://schemas.microsoft.com/office/drawing/2014/main" id="{22A9E0AC-B36F-98B2-519F-EF62EF23FE0F}"/>
              </a:ext>
            </a:extLst>
          </p:cNvPr>
          <p:cNvGrpSpPr/>
          <p:nvPr/>
        </p:nvGrpSpPr>
        <p:grpSpPr>
          <a:xfrm>
            <a:off x="4181791" y="5169037"/>
            <a:ext cx="3828412" cy="981034"/>
            <a:chOff x="754144" y="4166497"/>
            <a:chExt cx="4698592" cy="1270894"/>
          </a:xfrm>
        </p:grpSpPr>
        <p:sp>
          <p:nvSpPr>
            <p:cNvPr id="40" name="Rectangle: Rounded Corners 39">
              <a:extLst>
                <a:ext uri="{FF2B5EF4-FFF2-40B4-BE49-F238E27FC236}">
                  <a16:creationId xmlns:a16="http://schemas.microsoft.com/office/drawing/2014/main" id="{94C2D51F-0748-23AB-D0DC-EB3EA5436435}"/>
                </a:ext>
              </a:extLst>
            </p:cNvPr>
            <p:cNvSpPr/>
            <p:nvPr/>
          </p:nvSpPr>
          <p:spPr>
            <a:xfrm>
              <a:off x="754144" y="4166497"/>
              <a:ext cx="2349296" cy="1270894"/>
            </a:xfrm>
            <a:prstGeom prst="roundRect">
              <a:avLst/>
            </a:prstGeom>
            <a:solidFill>
              <a:schemeClr val="bg1"/>
            </a:solidFill>
            <a:ln w="381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0055A5"/>
                  </a:solidFill>
                </a:rPr>
                <a:t>terrible</a:t>
              </a:r>
            </a:p>
          </p:txBody>
        </p:sp>
        <p:sp>
          <p:nvSpPr>
            <p:cNvPr id="41" name="Rectangle: Rounded Corners 40">
              <a:extLst>
                <a:ext uri="{FF2B5EF4-FFF2-40B4-BE49-F238E27FC236}">
                  <a16:creationId xmlns:a16="http://schemas.microsoft.com/office/drawing/2014/main" id="{85D553AD-25BF-CA24-A7F3-328A278C32BA}"/>
                </a:ext>
              </a:extLst>
            </p:cNvPr>
            <p:cNvSpPr/>
            <p:nvPr/>
          </p:nvSpPr>
          <p:spPr>
            <a:xfrm>
              <a:off x="3103440" y="4166497"/>
              <a:ext cx="2349296" cy="1270894"/>
            </a:xfrm>
            <a:prstGeom prst="roundRect">
              <a:avLst/>
            </a:prstGeom>
            <a:solidFill>
              <a:schemeClr val="bg1"/>
            </a:solidFill>
            <a:ln w="381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0055A5"/>
                  </a:solidFill>
                </a:rPr>
                <a:t>ressentir</a:t>
              </a:r>
            </a:p>
          </p:txBody>
        </p:sp>
      </p:grpSp>
      <p:sp>
        <p:nvSpPr>
          <p:cNvPr id="42" name="TextBox 41">
            <a:extLst>
              <a:ext uri="{FF2B5EF4-FFF2-40B4-BE49-F238E27FC236}">
                <a16:creationId xmlns:a16="http://schemas.microsoft.com/office/drawing/2014/main" id="{C6CD5463-D2F8-1DDE-0CBB-A82CC8E3FD50}"/>
              </a:ext>
            </a:extLst>
          </p:cNvPr>
          <p:cNvSpPr txBox="1"/>
          <p:nvPr/>
        </p:nvSpPr>
        <p:spPr>
          <a:xfrm>
            <a:off x="203826" y="269435"/>
            <a:ext cx="1914206" cy="369332"/>
          </a:xfrm>
          <a:prstGeom prst="rect">
            <a:avLst/>
          </a:prstGeom>
          <a:noFill/>
        </p:spPr>
        <p:txBody>
          <a:bodyPr wrap="square" rtlCol="0">
            <a:spAutoFit/>
          </a:bodyPr>
          <a:lstStyle/>
          <a:p>
            <a:r>
              <a:rPr lang="en-GB" dirty="0">
                <a:solidFill>
                  <a:srgbClr val="0055A5"/>
                </a:solidFill>
              </a:rPr>
              <a:t>Foundation</a:t>
            </a:r>
          </a:p>
        </p:txBody>
      </p:sp>
      <p:sp>
        <p:nvSpPr>
          <p:cNvPr id="44" name="TextBox 43">
            <a:extLst>
              <a:ext uri="{FF2B5EF4-FFF2-40B4-BE49-F238E27FC236}">
                <a16:creationId xmlns:a16="http://schemas.microsoft.com/office/drawing/2014/main" id="{29085355-5E5B-463A-C0F7-2D2E45B0AA1D}"/>
              </a:ext>
            </a:extLst>
          </p:cNvPr>
          <p:cNvSpPr txBox="1"/>
          <p:nvPr/>
        </p:nvSpPr>
        <p:spPr>
          <a:xfrm>
            <a:off x="203826" y="2780731"/>
            <a:ext cx="1914206" cy="369332"/>
          </a:xfrm>
          <a:prstGeom prst="rect">
            <a:avLst/>
          </a:prstGeom>
          <a:noFill/>
        </p:spPr>
        <p:txBody>
          <a:bodyPr wrap="square" rtlCol="0">
            <a:spAutoFit/>
          </a:bodyPr>
          <a:lstStyle/>
          <a:p>
            <a:r>
              <a:rPr lang="en-GB" dirty="0">
                <a:solidFill>
                  <a:srgbClr val="0055A5"/>
                </a:solidFill>
              </a:rPr>
              <a:t>Higher</a:t>
            </a:r>
          </a:p>
        </p:txBody>
      </p:sp>
    </p:spTree>
    <p:extLst>
      <p:ext uri="{BB962C8B-B14F-4D97-AF65-F5344CB8AC3E}">
        <p14:creationId xmlns:p14="http://schemas.microsoft.com/office/powerpoint/2010/main" val="42675365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667F8F-E87F-5201-CAA9-4411B0605F22}"/>
              </a:ext>
            </a:extLst>
          </p:cNvPr>
          <p:cNvSpPr>
            <a:spLocks noGrp="1"/>
          </p:cNvSpPr>
          <p:nvPr>
            <p:ph type="title"/>
          </p:nvPr>
        </p:nvSpPr>
        <p:spPr>
          <a:xfrm>
            <a:off x="0" y="213557"/>
            <a:ext cx="8764452" cy="647577"/>
          </a:xfrm>
        </p:spPr>
        <p:txBody>
          <a:bodyPr>
            <a:normAutofit/>
          </a:bodyPr>
          <a:lstStyle/>
          <a:p>
            <a:r>
              <a:rPr lang="fr-FR" dirty="0"/>
              <a:t>Amir fait une visite scolaire au musée</a:t>
            </a:r>
          </a:p>
        </p:txBody>
      </p:sp>
      <p:sp>
        <p:nvSpPr>
          <p:cNvPr id="6" name="Rounded Rectangle 46">
            <a:extLst>
              <a:ext uri="{FF2B5EF4-FFF2-40B4-BE49-F238E27FC236}">
                <a16:creationId xmlns:a16="http://schemas.microsoft.com/office/drawing/2014/main" id="{967130CB-9A89-FA57-9935-99361F961F82}"/>
              </a:ext>
            </a:extLst>
          </p:cNvPr>
          <p:cNvSpPr/>
          <p:nvPr/>
        </p:nvSpPr>
        <p:spPr>
          <a:xfrm>
            <a:off x="9888252" y="251614"/>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lire/écrire</a:t>
            </a:r>
          </a:p>
        </p:txBody>
      </p:sp>
      <p:sp>
        <p:nvSpPr>
          <p:cNvPr id="2" name="Speech Bubble: Rectangle with Corners Rounded 1">
            <a:extLst>
              <a:ext uri="{FF2B5EF4-FFF2-40B4-BE49-F238E27FC236}">
                <a16:creationId xmlns:a16="http://schemas.microsoft.com/office/drawing/2014/main" id="{5E097FBA-8F92-3C94-ADAD-323D58DEF25D}"/>
              </a:ext>
            </a:extLst>
          </p:cNvPr>
          <p:cNvSpPr/>
          <p:nvPr/>
        </p:nvSpPr>
        <p:spPr>
          <a:xfrm>
            <a:off x="9888251" y="776663"/>
            <a:ext cx="2055601" cy="399601"/>
          </a:xfrm>
          <a:prstGeom prst="wedgeRoundRectCallout">
            <a:avLst>
              <a:gd name="adj1" fmla="val -19357"/>
              <a:gd name="adj2" fmla="val -37442"/>
              <a:gd name="adj3" fmla="val 16667"/>
            </a:avLst>
          </a:prstGeom>
          <a:solidFill>
            <a:srgbClr val="0055A5"/>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FFFFFF"/>
                </a:solidFill>
                <a:effectLst/>
                <a:uLnTx/>
                <a:uFillTx/>
                <a:latin typeface="Century Gothic"/>
                <a:ea typeface="+mn-ea"/>
                <a:cs typeface="+mn-cs"/>
              </a:rPr>
              <a:t>*</a:t>
            </a:r>
            <a:r>
              <a:rPr kumimoji="0" lang="fr-FR" sz="2000" b="1" i="0" u="none" strike="noStrike" kern="1200" cap="none" spc="0" normalizeH="0" baseline="0" dirty="0">
                <a:ln>
                  <a:noFill/>
                </a:ln>
                <a:solidFill>
                  <a:srgbClr val="FFFFFF"/>
                </a:solidFill>
                <a:effectLst/>
                <a:uLnTx/>
                <a:uFillTx/>
                <a:latin typeface="Century Gothic"/>
                <a:ea typeface="+mn-ea"/>
                <a:cs typeface="+mn-cs"/>
              </a:rPr>
              <a:t>foncé</a:t>
            </a:r>
            <a:r>
              <a:rPr kumimoji="0" lang="en-GB" sz="2000" i="0" u="none" strike="noStrike" kern="1200" cap="none" spc="0" normalizeH="0" baseline="0" dirty="0">
                <a:ln>
                  <a:noFill/>
                </a:ln>
                <a:solidFill>
                  <a:srgbClr val="FFFFFF"/>
                </a:solidFill>
                <a:effectLst/>
                <a:uLnTx/>
                <a:uFillTx/>
                <a:latin typeface="Century Gothic"/>
                <a:ea typeface="+mn-ea"/>
                <a:cs typeface="+mn-cs"/>
              </a:rPr>
              <a:t> = dark</a:t>
            </a:r>
            <a:endParaRPr kumimoji="0" lang="en-GB" sz="2000" b="0" i="0" u="none" strike="noStrike" kern="1200" cap="none" spc="0" normalizeH="0" baseline="0" dirty="0">
              <a:ln>
                <a:noFill/>
              </a:ln>
              <a:solidFill>
                <a:srgbClr val="FF0000"/>
              </a:solidFill>
              <a:effectLst/>
              <a:uLnTx/>
              <a:uFillTx/>
              <a:latin typeface="Century Gothic"/>
              <a:ea typeface="+mn-ea"/>
              <a:cs typeface="+mn-cs"/>
            </a:endParaRPr>
          </a:p>
        </p:txBody>
      </p:sp>
      <p:sp>
        <p:nvSpPr>
          <p:cNvPr id="8" name="TextBox 7">
            <a:extLst>
              <a:ext uri="{FF2B5EF4-FFF2-40B4-BE49-F238E27FC236}">
                <a16:creationId xmlns:a16="http://schemas.microsoft.com/office/drawing/2014/main" id="{A51E1A1A-DD64-4064-B0C7-18B0CECD335D}"/>
              </a:ext>
            </a:extLst>
          </p:cNvPr>
          <p:cNvSpPr txBox="1"/>
          <p:nvPr/>
        </p:nvSpPr>
        <p:spPr>
          <a:xfrm>
            <a:off x="128064" y="938607"/>
            <a:ext cx="9508936" cy="5509200"/>
          </a:xfrm>
          <a:prstGeom prst="rect">
            <a:avLst/>
          </a:prstGeom>
          <a:noFill/>
        </p:spPr>
        <p:txBody>
          <a:bodyPr wrap="square">
            <a:spAutoFit/>
          </a:bodyPr>
          <a:lstStyle/>
          <a:p>
            <a:r>
              <a:rPr lang="fr-FR" sz="2200" dirty="0">
                <a:solidFill>
                  <a:srgbClr val="0055A5"/>
                </a:solidFill>
              </a:rPr>
              <a:t>Au collège, on fait   </a:t>
            </a:r>
            <a:r>
              <a:rPr lang="fr-FR" sz="2200" b="1" dirty="0">
                <a:solidFill>
                  <a:srgbClr val="0055A5"/>
                </a:solidFill>
              </a:rPr>
              <a:t>des</a:t>
            </a:r>
            <a:r>
              <a:rPr lang="fr-FR" sz="2200" dirty="0">
                <a:solidFill>
                  <a:srgbClr val="0055A5"/>
                </a:solidFill>
              </a:rPr>
              <a:t> </a:t>
            </a:r>
            <a:r>
              <a:rPr lang="fr-FR" sz="2200" b="1" dirty="0">
                <a:solidFill>
                  <a:srgbClr val="0055A5"/>
                </a:solidFill>
              </a:rPr>
              <a:t>leçons</a:t>
            </a:r>
            <a:r>
              <a:rPr lang="fr-FR" sz="2200" dirty="0">
                <a:solidFill>
                  <a:srgbClr val="0055A5"/>
                </a:solidFill>
              </a:rPr>
              <a:t>   sur    </a:t>
            </a:r>
            <a:r>
              <a:rPr lang="fr-FR" sz="2200" b="1" dirty="0">
                <a:solidFill>
                  <a:srgbClr val="0055A5"/>
                </a:solidFill>
              </a:rPr>
              <a:t>l’identité</a:t>
            </a:r>
            <a:r>
              <a:rPr lang="fr-FR" sz="2200" dirty="0">
                <a:solidFill>
                  <a:srgbClr val="0055A5"/>
                </a:solidFill>
              </a:rPr>
              <a:t>   et </a:t>
            </a:r>
            <a:r>
              <a:rPr lang="fr-FR" sz="2200" b="1" dirty="0">
                <a:solidFill>
                  <a:srgbClr val="0055A5"/>
                </a:solidFill>
              </a:rPr>
              <a:t>l’égalité. </a:t>
            </a:r>
            <a:r>
              <a:rPr lang="fr-FR" sz="2200" dirty="0">
                <a:solidFill>
                  <a:srgbClr val="0055A5"/>
                </a:solidFill>
              </a:rPr>
              <a:t>Aujourd’hui on fait une visite scolaire à la </a:t>
            </a:r>
            <a:r>
              <a:rPr lang="fr-FR" sz="2200" b="0" i="0" dirty="0">
                <a:solidFill>
                  <a:srgbClr val="0055A5"/>
                </a:solidFill>
                <a:effectLst/>
              </a:rPr>
              <a:t>Cité nationale de l’histoire de l’immigration à Paris. Le thème  </a:t>
            </a:r>
            <a:r>
              <a:rPr lang="fr-FR" sz="2200" b="1" dirty="0">
                <a:solidFill>
                  <a:srgbClr val="0055A5"/>
                </a:solidFill>
              </a:rPr>
              <a:t>central  </a:t>
            </a:r>
            <a:r>
              <a:rPr lang="fr-FR" sz="2200" dirty="0">
                <a:solidFill>
                  <a:srgbClr val="0055A5"/>
                </a:solidFill>
              </a:rPr>
              <a:t>du musée est l’histoire des colonies </a:t>
            </a:r>
            <a:r>
              <a:rPr lang="fr-FR" sz="2200" b="0" i="0" dirty="0">
                <a:solidFill>
                  <a:srgbClr val="0055A5"/>
                </a:solidFill>
                <a:effectLst/>
              </a:rPr>
              <a:t>françaises. </a:t>
            </a:r>
            <a:r>
              <a:rPr lang="fr-FR" sz="2200" dirty="0">
                <a:solidFill>
                  <a:srgbClr val="0055A5"/>
                </a:solidFill>
              </a:rPr>
              <a:t>Le musée peut </a:t>
            </a:r>
            <a:r>
              <a:rPr lang="fr-FR" sz="2200" b="1" dirty="0">
                <a:solidFill>
                  <a:srgbClr val="0055A5"/>
                </a:solidFill>
              </a:rPr>
              <a:t>offrir aux </a:t>
            </a:r>
            <a:r>
              <a:rPr lang="fr-FR" sz="2200" dirty="0">
                <a:solidFill>
                  <a:srgbClr val="0055A5"/>
                </a:solidFill>
              </a:rPr>
              <a:t>élèves des leçons sur l’histoire </a:t>
            </a:r>
            <a:r>
              <a:rPr lang="fr-FR" sz="2200" b="1" dirty="0">
                <a:solidFill>
                  <a:srgbClr val="0055A5"/>
                </a:solidFill>
              </a:rPr>
              <a:t>riche</a:t>
            </a:r>
            <a:r>
              <a:rPr lang="fr-FR" sz="2200" dirty="0">
                <a:solidFill>
                  <a:srgbClr val="0055A5"/>
                </a:solidFill>
              </a:rPr>
              <a:t> et intéressante des pays d’Afrique, mais aussi il y a des choses </a:t>
            </a:r>
            <a:r>
              <a:rPr lang="fr-FR" sz="2200" b="1" dirty="0">
                <a:solidFill>
                  <a:srgbClr val="0055A5"/>
                </a:solidFill>
              </a:rPr>
              <a:t>terribles </a:t>
            </a:r>
            <a:r>
              <a:rPr lang="fr-FR" sz="2200" dirty="0">
                <a:solidFill>
                  <a:srgbClr val="0055A5"/>
                </a:solidFill>
              </a:rPr>
              <a:t>et difficiles, comme  </a:t>
            </a:r>
            <a:r>
              <a:rPr lang="fr-FR" sz="2200" b="1" dirty="0">
                <a:solidFill>
                  <a:srgbClr val="0055A5"/>
                </a:solidFill>
              </a:rPr>
              <a:t>les batailles</a:t>
            </a:r>
            <a:r>
              <a:rPr lang="fr-FR" sz="2200" dirty="0">
                <a:solidFill>
                  <a:srgbClr val="0055A5"/>
                </a:solidFill>
              </a:rPr>
              <a:t>, les guerres et  </a:t>
            </a:r>
            <a:r>
              <a:rPr lang="fr-FR" sz="2200" b="1" dirty="0">
                <a:solidFill>
                  <a:srgbClr val="0055A5"/>
                </a:solidFill>
              </a:rPr>
              <a:t>les révolutions.</a:t>
            </a:r>
            <a:r>
              <a:rPr lang="fr-FR" sz="2200" dirty="0">
                <a:solidFill>
                  <a:srgbClr val="0055A5"/>
                </a:solidFill>
              </a:rPr>
              <a:t> Maintenant on a de la  </a:t>
            </a:r>
            <a:r>
              <a:rPr lang="fr-FR" sz="2200" b="1" dirty="0">
                <a:solidFill>
                  <a:srgbClr val="0055A5"/>
                </a:solidFill>
              </a:rPr>
              <a:t>honte</a:t>
            </a:r>
            <a:r>
              <a:rPr lang="fr-FR" sz="2200" dirty="0">
                <a:solidFill>
                  <a:srgbClr val="0055A5"/>
                </a:solidFill>
              </a:rPr>
              <a:t>   en France du passé difficile dans les colonies françaises. Je pense que c’est terrible de  </a:t>
            </a:r>
            <a:r>
              <a:rPr lang="fr-FR" sz="2200" b="1" dirty="0">
                <a:solidFill>
                  <a:srgbClr val="0055A5"/>
                </a:solidFill>
              </a:rPr>
              <a:t>souffrir</a:t>
            </a:r>
            <a:r>
              <a:rPr lang="fr-FR" sz="2200" dirty="0">
                <a:solidFill>
                  <a:srgbClr val="0055A5"/>
                </a:solidFill>
              </a:rPr>
              <a:t>    comme ça. Quand on est jeune, avec  </a:t>
            </a:r>
            <a:r>
              <a:rPr lang="fr-FR" sz="2200" b="1" dirty="0">
                <a:solidFill>
                  <a:srgbClr val="0055A5"/>
                </a:solidFill>
              </a:rPr>
              <a:t>la peau  </a:t>
            </a:r>
            <a:r>
              <a:rPr lang="fr-FR" sz="2200" dirty="0">
                <a:solidFill>
                  <a:srgbClr val="0055A5"/>
                </a:solidFill>
              </a:rPr>
              <a:t>plus foncée* que les autres enfants, parfois on a </a:t>
            </a:r>
            <a:r>
              <a:rPr lang="fr-FR" sz="2200" b="1" dirty="0">
                <a:solidFill>
                  <a:srgbClr val="0055A5"/>
                </a:solidFill>
              </a:rPr>
              <a:t>le sentiment </a:t>
            </a:r>
            <a:r>
              <a:rPr lang="fr-FR" sz="2200" dirty="0">
                <a:solidFill>
                  <a:srgbClr val="0055A5"/>
                </a:solidFill>
              </a:rPr>
              <a:t>d’être différent. Mon père vient d’Algérie. L’Algérie gagne l’indépendance après  </a:t>
            </a:r>
            <a:r>
              <a:rPr lang="fr-FR" sz="2200" b="1" dirty="0">
                <a:solidFill>
                  <a:srgbClr val="0055A5"/>
                </a:solidFill>
              </a:rPr>
              <a:t>la victoire  </a:t>
            </a:r>
            <a:r>
              <a:rPr lang="fr-FR" sz="2200" dirty="0">
                <a:solidFill>
                  <a:srgbClr val="0055A5"/>
                </a:solidFill>
              </a:rPr>
              <a:t>des algériens dans   </a:t>
            </a:r>
            <a:r>
              <a:rPr lang="fr-FR" sz="2200" b="1" dirty="0">
                <a:solidFill>
                  <a:srgbClr val="0055A5"/>
                </a:solidFill>
              </a:rPr>
              <a:t>la révolution  </a:t>
            </a:r>
            <a:r>
              <a:rPr lang="fr-FR" sz="2200" dirty="0">
                <a:solidFill>
                  <a:srgbClr val="0055A5"/>
                </a:solidFill>
              </a:rPr>
              <a:t>contre la France en 1962. J’ai  </a:t>
            </a:r>
            <a:r>
              <a:rPr lang="fr-FR" sz="2200" b="1" dirty="0">
                <a:solidFill>
                  <a:srgbClr val="0055A5"/>
                </a:solidFill>
              </a:rPr>
              <a:t>une dizaine  </a:t>
            </a:r>
            <a:r>
              <a:rPr lang="fr-FR" sz="2200" dirty="0">
                <a:solidFill>
                  <a:srgbClr val="0055A5"/>
                </a:solidFill>
              </a:rPr>
              <a:t>d’amis au collège qui ont des parents africains. Les parents de mon bon ami, Assane, viennent du</a:t>
            </a:r>
            <a:r>
              <a:rPr lang="fr-FR" sz="2200" b="1" dirty="0">
                <a:solidFill>
                  <a:srgbClr val="0055A5"/>
                </a:solidFill>
              </a:rPr>
              <a:t> Sénégal. </a:t>
            </a:r>
            <a:r>
              <a:rPr lang="fr-FR" sz="2200" dirty="0">
                <a:solidFill>
                  <a:srgbClr val="0055A5"/>
                </a:solidFill>
              </a:rPr>
              <a:t>Il y a toujours du racisme en France. Je pense que ce problème va    </a:t>
            </a:r>
            <a:r>
              <a:rPr lang="fr-FR" sz="2200" b="1" dirty="0">
                <a:solidFill>
                  <a:srgbClr val="0055A5"/>
                </a:solidFill>
              </a:rPr>
              <a:t>diminuer</a:t>
            </a:r>
            <a:r>
              <a:rPr lang="fr-FR" sz="2200" dirty="0">
                <a:solidFill>
                  <a:srgbClr val="0055A5"/>
                </a:solidFill>
              </a:rPr>
              <a:t>      à l’avenir.</a:t>
            </a:r>
          </a:p>
        </p:txBody>
      </p:sp>
      <p:sp>
        <p:nvSpPr>
          <p:cNvPr id="4" name="Rectangle: Rounded Corners 3">
            <a:extLst>
              <a:ext uri="{FF2B5EF4-FFF2-40B4-BE49-F238E27FC236}">
                <a16:creationId xmlns:a16="http://schemas.microsoft.com/office/drawing/2014/main" id="{A4EAF996-4782-E4EF-F03A-B4FC1BA378E8}"/>
              </a:ext>
            </a:extLst>
          </p:cNvPr>
          <p:cNvSpPr/>
          <p:nvPr/>
        </p:nvSpPr>
        <p:spPr>
          <a:xfrm>
            <a:off x="2778264" y="971388"/>
            <a:ext cx="1846955" cy="330429"/>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some lessons</a:t>
            </a:r>
          </a:p>
        </p:txBody>
      </p:sp>
      <p:sp>
        <p:nvSpPr>
          <p:cNvPr id="5" name="Rectangle: Rounded Corners 4">
            <a:extLst>
              <a:ext uri="{FF2B5EF4-FFF2-40B4-BE49-F238E27FC236}">
                <a16:creationId xmlns:a16="http://schemas.microsoft.com/office/drawing/2014/main" id="{6CBB477D-DCFA-7B29-13C5-B8D38E924307}"/>
              </a:ext>
            </a:extLst>
          </p:cNvPr>
          <p:cNvSpPr/>
          <p:nvPr/>
        </p:nvSpPr>
        <p:spPr>
          <a:xfrm>
            <a:off x="5031975" y="996000"/>
            <a:ext cx="1615808" cy="330429"/>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identity</a:t>
            </a:r>
          </a:p>
        </p:txBody>
      </p:sp>
      <p:sp>
        <p:nvSpPr>
          <p:cNvPr id="7" name="Rectangle: Rounded Corners 6">
            <a:extLst>
              <a:ext uri="{FF2B5EF4-FFF2-40B4-BE49-F238E27FC236}">
                <a16:creationId xmlns:a16="http://schemas.microsoft.com/office/drawing/2014/main" id="{2FC645EC-4CF4-4AF1-A6D0-41CE4859E05A}"/>
              </a:ext>
            </a:extLst>
          </p:cNvPr>
          <p:cNvSpPr/>
          <p:nvPr/>
        </p:nvSpPr>
        <p:spPr>
          <a:xfrm>
            <a:off x="7016496" y="991617"/>
            <a:ext cx="1687285" cy="330429"/>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equality</a:t>
            </a:r>
          </a:p>
        </p:txBody>
      </p:sp>
      <p:sp>
        <p:nvSpPr>
          <p:cNvPr id="9" name="Rectangle: Rounded Corners 8">
            <a:extLst>
              <a:ext uri="{FF2B5EF4-FFF2-40B4-BE49-F238E27FC236}">
                <a16:creationId xmlns:a16="http://schemas.microsoft.com/office/drawing/2014/main" id="{F1ED0F79-0013-C9A6-0DEC-9ED1C41DC4BC}"/>
              </a:ext>
            </a:extLst>
          </p:cNvPr>
          <p:cNvSpPr/>
          <p:nvPr/>
        </p:nvSpPr>
        <p:spPr>
          <a:xfrm>
            <a:off x="4893109" y="1659319"/>
            <a:ext cx="1107018" cy="330429"/>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central</a:t>
            </a:r>
          </a:p>
        </p:txBody>
      </p:sp>
      <p:sp>
        <p:nvSpPr>
          <p:cNvPr id="10" name="Rectangle: Rounded Corners 9">
            <a:extLst>
              <a:ext uri="{FF2B5EF4-FFF2-40B4-BE49-F238E27FC236}">
                <a16:creationId xmlns:a16="http://schemas.microsoft.com/office/drawing/2014/main" id="{36B93645-88AF-4B27-8291-63288CF1B0E6}"/>
              </a:ext>
            </a:extLst>
          </p:cNvPr>
          <p:cNvSpPr/>
          <p:nvPr/>
        </p:nvSpPr>
        <p:spPr>
          <a:xfrm>
            <a:off x="5526563" y="2008337"/>
            <a:ext cx="1239307" cy="330429"/>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offer to</a:t>
            </a:r>
          </a:p>
        </p:txBody>
      </p:sp>
      <p:sp>
        <p:nvSpPr>
          <p:cNvPr id="11" name="Rectangle: Rounded Corners 10">
            <a:extLst>
              <a:ext uri="{FF2B5EF4-FFF2-40B4-BE49-F238E27FC236}">
                <a16:creationId xmlns:a16="http://schemas.microsoft.com/office/drawing/2014/main" id="{20760D01-664E-E8FD-9CC7-05EDD2E790EF}"/>
              </a:ext>
            </a:extLst>
          </p:cNvPr>
          <p:cNvSpPr/>
          <p:nvPr/>
        </p:nvSpPr>
        <p:spPr>
          <a:xfrm>
            <a:off x="1797699" y="2327021"/>
            <a:ext cx="780401" cy="330429"/>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rich</a:t>
            </a:r>
          </a:p>
        </p:txBody>
      </p:sp>
      <p:sp>
        <p:nvSpPr>
          <p:cNvPr id="12" name="Rectangle: Rounded Corners 11">
            <a:extLst>
              <a:ext uri="{FF2B5EF4-FFF2-40B4-BE49-F238E27FC236}">
                <a16:creationId xmlns:a16="http://schemas.microsoft.com/office/drawing/2014/main" id="{07182398-BC6F-BD9B-656C-C06D80EEF93B}"/>
              </a:ext>
            </a:extLst>
          </p:cNvPr>
          <p:cNvSpPr/>
          <p:nvPr/>
        </p:nvSpPr>
        <p:spPr>
          <a:xfrm>
            <a:off x="1762007" y="2670746"/>
            <a:ext cx="1121220" cy="330429"/>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terrible</a:t>
            </a:r>
          </a:p>
        </p:txBody>
      </p:sp>
      <p:sp>
        <p:nvSpPr>
          <p:cNvPr id="14" name="Rectangle: Rounded Corners 13">
            <a:extLst>
              <a:ext uri="{FF2B5EF4-FFF2-40B4-BE49-F238E27FC236}">
                <a16:creationId xmlns:a16="http://schemas.microsoft.com/office/drawing/2014/main" id="{DC314287-7D79-CC8F-AFEC-26657887AF3C}"/>
              </a:ext>
            </a:extLst>
          </p:cNvPr>
          <p:cNvSpPr/>
          <p:nvPr/>
        </p:nvSpPr>
        <p:spPr>
          <a:xfrm>
            <a:off x="5653619" y="2657450"/>
            <a:ext cx="1769533" cy="330429"/>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the battles</a:t>
            </a:r>
          </a:p>
        </p:txBody>
      </p:sp>
      <p:sp>
        <p:nvSpPr>
          <p:cNvPr id="15" name="Rectangle: Rounded Corners 14">
            <a:extLst>
              <a:ext uri="{FF2B5EF4-FFF2-40B4-BE49-F238E27FC236}">
                <a16:creationId xmlns:a16="http://schemas.microsoft.com/office/drawing/2014/main" id="{4F993380-4843-5526-FE57-B734A2B459BC}"/>
              </a:ext>
            </a:extLst>
          </p:cNvPr>
          <p:cNvSpPr/>
          <p:nvPr/>
        </p:nvSpPr>
        <p:spPr>
          <a:xfrm>
            <a:off x="182920" y="3032535"/>
            <a:ext cx="2073586" cy="330429"/>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the revolutions</a:t>
            </a:r>
          </a:p>
        </p:txBody>
      </p:sp>
      <p:sp>
        <p:nvSpPr>
          <p:cNvPr id="16" name="Rectangle: Rounded Corners 15">
            <a:extLst>
              <a:ext uri="{FF2B5EF4-FFF2-40B4-BE49-F238E27FC236}">
                <a16:creationId xmlns:a16="http://schemas.microsoft.com/office/drawing/2014/main" id="{21966122-6837-4F8E-D0D4-8500125F3C82}"/>
              </a:ext>
            </a:extLst>
          </p:cNvPr>
          <p:cNvSpPr/>
          <p:nvPr/>
        </p:nvSpPr>
        <p:spPr>
          <a:xfrm>
            <a:off x="5385968" y="2994723"/>
            <a:ext cx="1121220" cy="330429"/>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shame</a:t>
            </a:r>
          </a:p>
        </p:txBody>
      </p:sp>
      <p:sp>
        <p:nvSpPr>
          <p:cNvPr id="17" name="Rectangle: Rounded Corners 16">
            <a:extLst>
              <a:ext uri="{FF2B5EF4-FFF2-40B4-BE49-F238E27FC236}">
                <a16:creationId xmlns:a16="http://schemas.microsoft.com/office/drawing/2014/main" id="{F3BCFB0B-4C56-DAEA-E14B-AEC61B9365F0}"/>
              </a:ext>
            </a:extLst>
          </p:cNvPr>
          <p:cNvSpPr/>
          <p:nvPr/>
        </p:nvSpPr>
        <p:spPr>
          <a:xfrm>
            <a:off x="113180" y="3676465"/>
            <a:ext cx="1239080" cy="330429"/>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to suffer</a:t>
            </a:r>
          </a:p>
        </p:txBody>
      </p:sp>
      <p:sp>
        <p:nvSpPr>
          <p:cNvPr id="18" name="Rectangle: Rounded Corners 17">
            <a:extLst>
              <a:ext uri="{FF2B5EF4-FFF2-40B4-BE49-F238E27FC236}">
                <a16:creationId xmlns:a16="http://schemas.microsoft.com/office/drawing/2014/main" id="{C59A5B42-EC2F-71F1-AC0E-484BBC0DA486}"/>
              </a:ext>
            </a:extLst>
          </p:cNvPr>
          <p:cNvSpPr/>
          <p:nvPr/>
        </p:nvSpPr>
        <p:spPr>
          <a:xfrm>
            <a:off x="6729039" y="3676465"/>
            <a:ext cx="1153743" cy="330429"/>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skin</a:t>
            </a:r>
          </a:p>
        </p:txBody>
      </p:sp>
      <p:sp>
        <p:nvSpPr>
          <p:cNvPr id="19" name="Rectangle: Rounded Corners 18">
            <a:extLst>
              <a:ext uri="{FF2B5EF4-FFF2-40B4-BE49-F238E27FC236}">
                <a16:creationId xmlns:a16="http://schemas.microsoft.com/office/drawing/2014/main" id="{E0892744-72C4-826C-8FD3-4D9E75A4F345}"/>
              </a:ext>
            </a:extLst>
          </p:cNvPr>
          <p:cNvSpPr/>
          <p:nvPr/>
        </p:nvSpPr>
        <p:spPr>
          <a:xfrm>
            <a:off x="6146216" y="4027061"/>
            <a:ext cx="1736566" cy="330429"/>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the feeling</a:t>
            </a:r>
          </a:p>
        </p:txBody>
      </p:sp>
      <p:sp>
        <p:nvSpPr>
          <p:cNvPr id="20" name="Rectangle: Rounded Corners 19">
            <a:extLst>
              <a:ext uri="{FF2B5EF4-FFF2-40B4-BE49-F238E27FC236}">
                <a16:creationId xmlns:a16="http://schemas.microsoft.com/office/drawing/2014/main" id="{BBC6C58A-57D1-D7DE-36C6-F08201D08D83}"/>
              </a:ext>
            </a:extLst>
          </p:cNvPr>
          <p:cNvSpPr/>
          <p:nvPr/>
        </p:nvSpPr>
        <p:spPr>
          <a:xfrm>
            <a:off x="1989310" y="5020994"/>
            <a:ext cx="1730502" cy="330429"/>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around ten</a:t>
            </a:r>
          </a:p>
        </p:txBody>
      </p:sp>
      <p:sp>
        <p:nvSpPr>
          <p:cNvPr id="22" name="Rectangle: Rounded Corners 21">
            <a:extLst>
              <a:ext uri="{FF2B5EF4-FFF2-40B4-BE49-F238E27FC236}">
                <a16:creationId xmlns:a16="http://schemas.microsoft.com/office/drawing/2014/main" id="{BB8AEF6E-1E83-33F7-5641-4CD4FD8596E9}"/>
              </a:ext>
            </a:extLst>
          </p:cNvPr>
          <p:cNvSpPr/>
          <p:nvPr/>
        </p:nvSpPr>
        <p:spPr>
          <a:xfrm>
            <a:off x="8308454" y="5362805"/>
            <a:ext cx="1239080" cy="330429"/>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Senegal</a:t>
            </a:r>
          </a:p>
        </p:txBody>
      </p:sp>
      <p:sp>
        <p:nvSpPr>
          <p:cNvPr id="24" name="Rectangle: Rounded Corners 23">
            <a:extLst>
              <a:ext uri="{FF2B5EF4-FFF2-40B4-BE49-F238E27FC236}">
                <a16:creationId xmlns:a16="http://schemas.microsoft.com/office/drawing/2014/main" id="{CD77F93C-6ECC-2189-FE83-410C84768379}"/>
              </a:ext>
            </a:extLst>
          </p:cNvPr>
          <p:cNvSpPr/>
          <p:nvPr/>
        </p:nvSpPr>
        <p:spPr>
          <a:xfrm>
            <a:off x="1006656" y="4668624"/>
            <a:ext cx="1582085" cy="330429"/>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the victory</a:t>
            </a:r>
          </a:p>
        </p:txBody>
      </p:sp>
      <p:sp>
        <p:nvSpPr>
          <p:cNvPr id="25" name="Rectangle: Rounded Corners 24">
            <a:extLst>
              <a:ext uri="{FF2B5EF4-FFF2-40B4-BE49-F238E27FC236}">
                <a16:creationId xmlns:a16="http://schemas.microsoft.com/office/drawing/2014/main" id="{60A79097-22ED-1283-73C7-5853E6D66FA7}"/>
              </a:ext>
            </a:extLst>
          </p:cNvPr>
          <p:cNvSpPr/>
          <p:nvPr/>
        </p:nvSpPr>
        <p:spPr>
          <a:xfrm>
            <a:off x="5164483" y="4696237"/>
            <a:ext cx="1965877" cy="330429"/>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the revolution</a:t>
            </a:r>
          </a:p>
        </p:txBody>
      </p:sp>
      <p:sp>
        <p:nvSpPr>
          <p:cNvPr id="26" name="Rectangle: Rounded Corners 25">
            <a:extLst>
              <a:ext uri="{FF2B5EF4-FFF2-40B4-BE49-F238E27FC236}">
                <a16:creationId xmlns:a16="http://schemas.microsoft.com/office/drawing/2014/main" id="{C75F2B00-8EE9-1FF4-73C6-5D00F3AC5E06}"/>
              </a:ext>
            </a:extLst>
          </p:cNvPr>
          <p:cNvSpPr/>
          <p:nvPr/>
        </p:nvSpPr>
        <p:spPr>
          <a:xfrm>
            <a:off x="128064" y="6013080"/>
            <a:ext cx="1730502" cy="330429"/>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to decrease</a:t>
            </a:r>
          </a:p>
        </p:txBody>
      </p:sp>
      <p:pic>
        <p:nvPicPr>
          <p:cNvPr id="27" name="Picture 26" descr="A person wearing a garment&#10;&#10;Description automatically generated with low confidence">
            <a:extLst>
              <a:ext uri="{FF2B5EF4-FFF2-40B4-BE49-F238E27FC236}">
                <a16:creationId xmlns:a16="http://schemas.microsoft.com/office/drawing/2014/main" id="{B8C69F04-F879-3741-C906-21218C584CE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564" t="8103" b="32033"/>
          <a:stretch/>
        </p:blipFill>
        <p:spPr>
          <a:xfrm>
            <a:off x="9769137" y="5223668"/>
            <a:ext cx="1045113" cy="1167847"/>
          </a:xfrm>
          <a:prstGeom prst="rect">
            <a:avLst/>
          </a:prstGeom>
        </p:spPr>
      </p:pic>
      <p:pic>
        <p:nvPicPr>
          <p:cNvPr id="28" name="Picture 27" descr="A picture containing person, toy, doll, dark&#10;&#10;Description automatically generated">
            <a:extLst>
              <a:ext uri="{FF2B5EF4-FFF2-40B4-BE49-F238E27FC236}">
                <a16:creationId xmlns:a16="http://schemas.microsoft.com/office/drawing/2014/main" id="{F8C56C78-31D7-A63B-1BF3-28F87676F16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7132"/>
          <a:stretch/>
        </p:blipFill>
        <p:spPr>
          <a:xfrm>
            <a:off x="11118790" y="5086053"/>
            <a:ext cx="1073209" cy="1295082"/>
          </a:xfrm>
          <a:prstGeom prst="rect">
            <a:avLst/>
          </a:prstGeom>
        </p:spPr>
      </p:pic>
      <p:pic>
        <p:nvPicPr>
          <p:cNvPr id="29" name="Picture 28">
            <a:extLst>
              <a:ext uri="{FF2B5EF4-FFF2-40B4-BE49-F238E27FC236}">
                <a16:creationId xmlns:a16="http://schemas.microsoft.com/office/drawing/2014/main" id="{0C736EFE-C3E8-C945-C067-09EFBF98BE5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30177" y="5166299"/>
            <a:ext cx="1225216" cy="1225216"/>
          </a:xfrm>
          <a:prstGeom prst="rect">
            <a:avLst/>
          </a:prstGeom>
        </p:spPr>
      </p:pic>
      <p:sp>
        <p:nvSpPr>
          <p:cNvPr id="30" name="TextBox 29">
            <a:extLst>
              <a:ext uri="{FF2B5EF4-FFF2-40B4-BE49-F238E27FC236}">
                <a16:creationId xmlns:a16="http://schemas.microsoft.com/office/drawing/2014/main" id="{8672D5F1-05EF-1C77-859D-31427DD3B2B8}"/>
              </a:ext>
            </a:extLst>
          </p:cNvPr>
          <p:cNvSpPr txBox="1"/>
          <p:nvPr/>
        </p:nvSpPr>
        <p:spPr>
          <a:xfrm>
            <a:off x="9459752" y="4986154"/>
            <a:ext cx="1279812" cy="400110"/>
          </a:xfrm>
          <a:prstGeom prst="rect">
            <a:avLst/>
          </a:prstGeom>
          <a:noFill/>
        </p:spPr>
        <p:txBody>
          <a:bodyPr wrap="square" rtlCol="0">
            <a:spAutoFit/>
          </a:bodyPr>
          <a:lstStyle/>
          <a:p>
            <a:pPr algn="ctr"/>
            <a:r>
              <a:rPr lang="fr-FR" sz="2000" dirty="0">
                <a:solidFill>
                  <a:srgbClr val="0055A5"/>
                </a:solidFill>
              </a:rPr>
              <a:t>Assane</a:t>
            </a:r>
          </a:p>
        </p:txBody>
      </p:sp>
      <p:sp>
        <p:nvSpPr>
          <p:cNvPr id="31" name="TextBox 30">
            <a:extLst>
              <a:ext uri="{FF2B5EF4-FFF2-40B4-BE49-F238E27FC236}">
                <a16:creationId xmlns:a16="http://schemas.microsoft.com/office/drawing/2014/main" id="{BA646415-4857-D089-01AC-DF95CF9DDB2E}"/>
              </a:ext>
            </a:extLst>
          </p:cNvPr>
          <p:cNvSpPr txBox="1"/>
          <p:nvPr/>
        </p:nvSpPr>
        <p:spPr>
          <a:xfrm>
            <a:off x="10194436" y="4602155"/>
            <a:ext cx="1189598" cy="400110"/>
          </a:xfrm>
          <a:prstGeom prst="rect">
            <a:avLst/>
          </a:prstGeom>
          <a:noFill/>
        </p:spPr>
        <p:txBody>
          <a:bodyPr wrap="square" rtlCol="0">
            <a:spAutoFit/>
          </a:bodyPr>
          <a:lstStyle/>
          <a:p>
            <a:pPr algn="ctr"/>
            <a:r>
              <a:rPr lang="fr-FR" sz="2000" dirty="0">
                <a:solidFill>
                  <a:srgbClr val="0055A5"/>
                </a:solidFill>
              </a:rPr>
              <a:t>Amir</a:t>
            </a:r>
          </a:p>
        </p:txBody>
      </p:sp>
      <p:sp>
        <p:nvSpPr>
          <p:cNvPr id="33" name="TextBox 32">
            <a:extLst>
              <a:ext uri="{FF2B5EF4-FFF2-40B4-BE49-F238E27FC236}">
                <a16:creationId xmlns:a16="http://schemas.microsoft.com/office/drawing/2014/main" id="{B66F5A3A-8D05-0DAE-52AF-EBF3F0E06085}"/>
              </a:ext>
            </a:extLst>
          </p:cNvPr>
          <p:cNvSpPr txBox="1"/>
          <p:nvPr/>
        </p:nvSpPr>
        <p:spPr>
          <a:xfrm>
            <a:off x="11015487" y="4136324"/>
            <a:ext cx="1279813" cy="1015663"/>
          </a:xfrm>
          <a:prstGeom prst="rect">
            <a:avLst/>
          </a:prstGeom>
          <a:noFill/>
        </p:spPr>
        <p:txBody>
          <a:bodyPr wrap="square" rtlCol="0">
            <a:spAutoFit/>
          </a:bodyPr>
          <a:lstStyle/>
          <a:p>
            <a:pPr algn="ctr"/>
            <a:r>
              <a:rPr lang="fr-FR" sz="2000" dirty="0">
                <a:solidFill>
                  <a:srgbClr val="0055A5"/>
                </a:solidFill>
              </a:rPr>
              <a:t>Bilal (père d’Amir)</a:t>
            </a:r>
          </a:p>
        </p:txBody>
      </p:sp>
      <p:sp>
        <p:nvSpPr>
          <p:cNvPr id="21" name="Rectangle: Rounded Corners 20">
            <a:extLst>
              <a:ext uri="{FF2B5EF4-FFF2-40B4-BE49-F238E27FC236}">
                <a16:creationId xmlns:a16="http://schemas.microsoft.com/office/drawing/2014/main" id="{36E40583-5F12-0474-0798-D3E52D966E12}"/>
              </a:ext>
            </a:extLst>
          </p:cNvPr>
          <p:cNvSpPr/>
          <p:nvPr/>
        </p:nvSpPr>
        <p:spPr>
          <a:xfrm>
            <a:off x="9637000" y="1538561"/>
            <a:ext cx="2354500" cy="2339182"/>
          </a:xfrm>
          <a:prstGeom prst="round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TextBox 31">
            <a:extLst>
              <a:ext uri="{FF2B5EF4-FFF2-40B4-BE49-F238E27FC236}">
                <a16:creationId xmlns:a16="http://schemas.microsoft.com/office/drawing/2014/main" id="{A4358C9E-C73D-051D-AECB-93FFF3C118D7}"/>
              </a:ext>
            </a:extLst>
          </p:cNvPr>
          <p:cNvSpPr txBox="1"/>
          <p:nvPr/>
        </p:nvSpPr>
        <p:spPr>
          <a:xfrm>
            <a:off x="8335773" y="230721"/>
            <a:ext cx="1615807" cy="707886"/>
          </a:xfrm>
          <a:prstGeom prst="rect">
            <a:avLst/>
          </a:prstGeom>
          <a:noFill/>
        </p:spPr>
        <p:txBody>
          <a:bodyPr wrap="square">
            <a:spAutoFit/>
          </a:bodyPr>
          <a:lstStyle/>
          <a:p>
            <a:pPr algn="ctr"/>
            <a:r>
              <a:rPr lang="fr-FR" sz="2000" dirty="0">
                <a:solidFill>
                  <a:srgbClr val="0055A5"/>
                </a:solidFill>
              </a:rPr>
              <a:t>Traduis en français</a:t>
            </a:r>
            <a:endParaRPr lang="en-GB" sz="2000" dirty="0"/>
          </a:p>
        </p:txBody>
      </p:sp>
      <p:pic>
        <p:nvPicPr>
          <p:cNvPr id="13" name="Picture 12">
            <a:extLst>
              <a:ext uri="{FF2B5EF4-FFF2-40B4-BE49-F238E27FC236}">
                <a16:creationId xmlns:a16="http://schemas.microsoft.com/office/drawing/2014/main" id="{3841825B-495D-1B94-13CC-640F5F2C4BB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81006" y="4033445"/>
            <a:ext cx="895835" cy="656479"/>
          </a:xfrm>
          <a:prstGeom prst="rect">
            <a:avLst/>
          </a:prstGeom>
        </p:spPr>
      </p:pic>
      <p:pic>
        <p:nvPicPr>
          <p:cNvPr id="23" name="Picture 22">
            <a:extLst>
              <a:ext uri="{FF2B5EF4-FFF2-40B4-BE49-F238E27FC236}">
                <a16:creationId xmlns:a16="http://schemas.microsoft.com/office/drawing/2014/main" id="{2151637D-68CE-F2B8-7F36-3DFB7754F85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06552" y="3622383"/>
            <a:ext cx="895836" cy="897941"/>
          </a:xfrm>
          <a:prstGeom prst="rect">
            <a:avLst/>
          </a:prstGeom>
        </p:spPr>
      </p:pic>
    </p:spTree>
    <p:extLst>
      <p:ext uri="{BB962C8B-B14F-4D97-AF65-F5344CB8AC3E}">
        <p14:creationId xmlns:p14="http://schemas.microsoft.com/office/powerpoint/2010/main" val="1371862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24"/>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25"/>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20"/>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22"/>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9" grpId="0" animBg="1"/>
      <p:bldP spid="10" grpId="0" animBg="1"/>
      <p:bldP spid="11" grpId="0" animBg="1"/>
      <p:bldP spid="12" grpId="0" animBg="1"/>
      <p:bldP spid="14" grpId="0" animBg="1"/>
      <p:bldP spid="15" grpId="0" animBg="1"/>
      <p:bldP spid="16" grpId="0" animBg="1"/>
      <p:bldP spid="17" grpId="0" animBg="1"/>
      <p:bldP spid="18" grpId="0" animBg="1"/>
      <p:bldP spid="19" grpId="0" animBg="1"/>
      <p:bldP spid="20" grpId="0" animBg="1"/>
      <p:bldP spid="22" grpId="0" animBg="1"/>
      <p:bldP spid="24" grpId="0" animBg="1"/>
      <p:bldP spid="25" grpId="0" animBg="1"/>
      <p:bldP spid="2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667F8F-E87F-5201-CAA9-4411B0605F22}"/>
              </a:ext>
            </a:extLst>
          </p:cNvPr>
          <p:cNvSpPr>
            <a:spLocks noGrp="1"/>
          </p:cNvSpPr>
          <p:nvPr>
            <p:ph type="title"/>
          </p:nvPr>
        </p:nvSpPr>
        <p:spPr>
          <a:xfrm>
            <a:off x="-1" y="213557"/>
            <a:ext cx="6520721" cy="647577"/>
          </a:xfrm>
        </p:spPr>
        <p:txBody>
          <a:bodyPr>
            <a:normAutofit/>
          </a:bodyPr>
          <a:lstStyle/>
          <a:p>
            <a:r>
              <a:rPr lang="en-GB" dirty="0"/>
              <a:t>Stress patterns</a:t>
            </a:r>
            <a:endParaRPr lang="fr-FR" dirty="0"/>
          </a:p>
        </p:txBody>
      </p:sp>
      <p:sp>
        <p:nvSpPr>
          <p:cNvPr id="6" name="Rounded Rectangle 46">
            <a:extLst>
              <a:ext uri="{FF2B5EF4-FFF2-40B4-BE49-F238E27FC236}">
                <a16:creationId xmlns:a16="http://schemas.microsoft.com/office/drawing/2014/main" id="{967130CB-9A89-FA57-9935-99361F961F82}"/>
              </a:ext>
            </a:extLst>
          </p:cNvPr>
          <p:cNvSpPr/>
          <p:nvPr/>
        </p:nvSpPr>
        <p:spPr>
          <a:xfrm>
            <a:off x="9888252" y="251614"/>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prononciation</a:t>
            </a:r>
          </a:p>
        </p:txBody>
      </p:sp>
      <p:sp>
        <p:nvSpPr>
          <p:cNvPr id="7" name="TextBox 6">
            <a:extLst>
              <a:ext uri="{FF2B5EF4-FFF2-40B4-BE49-F238E27FC236}">
                <a16:creationId xmlns:a16="http://schemas.microsoft.com/office/drawing/2014/main" id="{9538F514-959A-624E-4D7B-1FC5C6B85849}"/>
              </a:ext>
            </a:extLst>
          </p:cNvPr>
          <p:cNvSpPr txBox="1"/>
          <p:nvPr/>
        </p:nvSpPr>
        <p:spPr>
          <a:xfrm>
            <a:off x="178116" y="898571"/>
            <a:ext cx="11491370" cy="1200329"/>
          </a:xfrm>
          <a:prstGeom prst="rect">
            <a:avLst/>
          </a:prstGeom>
          <a:noFill/>
        </p:spPr>
        <p:txBody>
          <a:bodyPr wrap="square" rtlCol="0">
            <a:spAutoFit/>
          </a:bodyPr>
          <a:lstStyle/>
          <a:p>
            <a:r>
              <a:rPr lang="en-GB" sz="2400" dirty="0">
                <a:solidFill>
                  <a:srgbClr val="0055A5"/>
                </a:solidFill>
              </a:rPr>
              <a:t>Words ending in </a:t>
            </a:r>
            <a:r>
              <a:rPr lang="en-GB" sz="2400" b="1" dirty="0">
                <a:solidFill>
                  <a:srgbClr val="0055A5"/>
                </a:solidFill>
              </a:rPr>
              <a:t>consonant +</a:t>
            </a:r>
            <a:r>
              <a:rPr lang="en-GB" sz="2400" dirty="0">
                <a:solidFill>
                  <a:srgbClr val="0055A5"/>
                </a:solidFill>
              </a:rPr>
              <a:t> </a:t>
            </a:r>
            <a:r>
              <a:rPr lang="en-GB" sz="2400" b="1" dirty="0">
                <a:solidFill>
                  <a:srgbClr val="0055A5"/>
                </a:solidFill>
              </a:rPr>
              <a:t>-l</a:t>
            </a:r>
            <a:r>
              <a:rPr lang="en-GB" sz="2400" b="1" dirty="0">
                <a:solidFill>
                  <a:schemeClr val="accent2"/>
                </a:solidFill>
              </a:rPr>
              <a:t>e</a:t>
            </a:r>
            <a:r>
              <a:rPr lang="en-GB" sz="2400" dirty="0">
                <a:solidFill>
                  <a:srgbClr val="0055A5"/>
                </a:solidFill>
              </a:rPr>
              <a:t> </a:t>
            </a:r>
            <a:r>
              <a:rPr lang="en-GB" sz="2400" b="1" dirty="0">
                <a:solidFill>
                  <a:srgbClr val="0055A5"/>
                </a:solidFill>
              </a:rPr>
              <a:t>or</a:t>
            </a:r>
            <a:r>
              <a:rPr lang="en-GB" sz="2400" dirty="0">
                <a:solidFill>
                  <a:srgbClr val="0055A5"/>
                </a:solidFill>
              </a:rPr>
              <a:t> </a:t>
            </a:r>
            <a:r>
              <a:rPr lang="en-GB" sz="2400" b="1" dirty="0">
                <a:solidFill>
                  <a:srgbClr val="0055A5"/>
                </a:solidFill>
              </a:rPr>
              <a:t>-l</a:t>
            </a:r>
            <a:r>
              <a:rPr lang="en-GB" sz="2400" b="1" dirty="0">
                <a:solidFill>
                  <a:schemeClr val="accent2"/>
                </a:solidFill>
              </a:rPr>
              <a:t>es</a:t>
            </a:r>
            <a:r>
              <a:rPr lang="en-GB" sz="2400" dirty="0">
                <a:solidFill>
                  <a:srgbClr val="0055A5"/>
                </a:solidFill>
              </a:rPr>
              <a:t> after a follow the same stress pattern as words ending in </a:t>
            </a:r>
            <a:r>
              <a:rPr lang="en-GB" sz="2400" b="1" dirty="0">
                <a:solidFill>
                  <a:srgbClr val="0055A5"/>
                </a:solidFill>
              </a:rPr>
              <a:t>consonant +</a:t>
            </a:r>
            <a:r>
              <a:rPr lang="en-GB" sz="2400" dirty="0">
                <a:solidFill>
                  <a:srgbClr val="0055A5"/>
                </a:solidFill>
              </a:rPr>
              <a:t> </a:t>
            </a:r>
            <a:r>
              <a:rPr lang="en-GB" sz="2400" b="1" dirty="0">
                <a:solidFill>
                  <a:srgbClr val="0055A5"/>
                </a:solidFill>
              </a:rPr>
              <a:t>-r</a:t>
            </a:r>
            <a:r>
              <a:rPr lang="en-GB" sz="2400" b="1" dirty="0">
                <a:solidFill>
                  <a:schemeClr val="accent2"/>
                </a:solidFill>
              </a:rPr>
              <a:t>e</a:t>
            </a:r>
            <a:r>
              <a:rPr lang="en-GB" sz="2400" b="1" dirty="0">
                <a:solidFill>
                  <a:srgbClr val="0055A5"/>
                </a:solidFill>
              </a:rPr>
              <a:t> </a:t>
            </a:r>
            <a:r>
              <a:rPr lang="en-GB" sz="2400" dirty="0">
                <a:solidFill>
                  <a:srgbClr val="0055A5"/>
                </a:solidFill>
              </a:rPr>
              <a:t>or</a:t>
            </a:r>
            <a:r>
              <a:rPr lang="en-GB" sz="2400" b="1" dirty="0">
                <a:solidFill>
                  <a:srgbClr val="0055A5"/>
                </a:solidFill>
              </a:rPr>
              <a:t> -r</a:t>
            </a:r>
            <a:r>
              <a:rPr lang="en-GB" sz="2400" b="1" dirty="0">
                <a:solidFill>
                  <a:schemeClr val="accent2"/>
                </a:solidFill>
              </a:rPr>
              <a:t>es</a:t>
            </a:r>
            <a:r>
              <a:rPr lang="en-GB" sz="2400" dirty="0">
                <a:solidFill>
                  <a:srgbClr val="0055A5"/>
                </a:solidFill>
              </a:rPr>
              <a:t>. The stress moves to the </a:t>
            </a:r>
            <a:r>
              <a:rPr lang="en-GB" sz="2400" b="1" dirty="0">
                <a:solidFill>
                  <a:srgbClr val="0055A5"/>
                </a:solidFill>
              </a:rPr>
              <a:t>vowel before consonant + -l</a:t>
            </a:r>
            <a:r>
              <a:rPr lang="en-GB" sz="2400" b="1" dirty="0">
                <a:solidFill>
                  <a:schemeClr val="accent2"/>
                </a:solidFill>
              </a:rPr>
              <a:t>e</a:t>
            </a:r>
            <a:r>
              <a:rPr lang="en-GB" sz="2400" b="1" dirty="0">
                <a:solidFill>
                  <a:srgbClr val="0055A5"/>
                </a:solidFill>
              </a:rPr>
              <a:t>(s). </a:t>
            </a:r>
            <a:r>
              <a:rPr lang="en-GB" sz="2400" dirty="0">
                <a:solidFill>
                  <a:srgbClr val="0055A5"/>
                </a:solidFill>
              </a:rPr>
              <a:t>The </a:t>
            </a:r>
            <a:r>
              <a:rPr lang="en-GB" sz="2400" b="1" dirty="0">
                <a:solidFill>
                  <a:srgbClr val="0055A5"/>
                </a:solidFill>
              </a:rPr>
              <a:t>-r-</a:t>
            </a:r>
            <a:r>
              <a:rPr lang="en-GB" sz="2400" dirty="0">
                <a:solidFill>
                  <a:srgbClr val="0055A5"/>
                </a:solidFill>
              </a:rPr>
              <a:t> before the </a:t>
            </a:r>
            <a:r>
              <a:rPr lang="en-GB" sz="2400" b="1" dirty="0">
                <a:solidFill>
                  <a:srgbClr val="0055A5"/>
                </a:solidFill>
              </a:rPr>
              <a:t>SFe</a:t>
            </a:r>
            <a:r>
              <a:rPr lang="en-GB" sz="2400" dirty="0">
                <a:solidFill>
                  <a:srgbClr val="0055A5"/>
                </a:solidFill>
              </a:rPr>
              <a:t> is said very softly.</a:t>
            </a:r>
          </a:p>
        </p:txBody>
      </p:sp>
      <p:sp>
        <p:nvSpPr>
          <p:cNvPr id="9" name="TextBox 8">
            <a:extLst>
              <a:ext uri="{FF2B5EF4-FFF2-40B4-BE49-F238E27FC236}">
                <a16:creationId xmlns:a16="http://schemas.microsoft.com/office/drawing/2014/main" id="{CA5FA7B4-838A-3CC6-DF60-E2BDD784F35E}"/>
              </a:ext>
            </a:extLst>
          </p:cNvPr>
          <p:cNvSpPr txBox="1"/>
          <p:nvPr/>
        </p:nvSpPr>
        <p:spPr>
          <a:xfrm>
            <a:off x="181390" y="2154839"/>
            <a:ext cx="4309663" cy="461665"/>
          </a:xfrm>
          <a:prstGeom prst="rect">
            <a:avLst/>
          </a:prstGeom>
          <a:noFill/>
        </p:spPr>
        <p:txBody>
          <a:bodyPr wrap="square" rtlCol="0">
            <a:spAutoFit/>
          </a:bodyPr>
          <a:lstStyle/>
          <a:p>
            <a:r>
              <a:rPr lang="en-GB" sz="2400" dirty="0">
                <a:solidFill>
                  <a:srgbClr val="0055A5"/>
                </a:solidFill>
              </a:rPr>
              <a:t>Listen carefully and repeat:</a:t>
            </a:r>
          </a:p>
        </p:txBody>
      </p:sp>
      <p:sp>
        <p:nvSpPr>
          <p:cNvPr id="11" name="TextBox 10">
            <a:extLst>
              <a:ext uri="{FF2B5EF4-FFF2-40B4-BE49-F238E27FC236}">
                <a16:creationId xmlns:a16="http://schemas.microsoft.com/office/drawing/2014/main" id="{A0EF2C7F-2331-A36C-11B8-2A5F7A3F5E81}"/>
              </a:ext>
            </a:extLst>
          </p:cNvPr>
          <p:cNvSpPr txBox="1"/>
          <p:nvPr/>
        </p:nvSpPr>
        <p:spPr>
          <a:xfrm>
            <a:off x="178116" y="4760258"/>
            <a:ext cx="1728785" cy="523220"/>
          </a:xfrm>
          <a:prstGeom prst="rect">
            <a:avLst/>
          </a:prstGeom>
          <a:noFill/>
        </p:spPr>
        <p:txBody>
          <a:bodyPr wrap="square">
            <a:spAutoFit/>
          </a:bodyPr>
          <a:lstStyle/>
          <a:p>
            <a:pPr algn="ctr"/>
            <a:r>
              <a:rPr lang="fr-FR" sz="2800" b="1" dirty="0">
                <a:solidFill>
                  <a:srgbClr val="0055A5"/>
                </a:solidFill>
                <a:ea typeface="+mn-ea"/>
                <a:cs typeface="Calibri" panose="020F0502020204030204" pitchFamily="34" charset="0"/>
              </a:rPr>
              <a:t>li/vr</a:t>
            </a:r>
            <a:r>
              <a:rPr lang="fr-FR" sz="2800" b="1" dirty="0">
                <a:solidFill>
                  <a:schemeClr val="accent2"/>
                </a:solidFill>
                <a:ea typeface="+mn-ea"/>
                <a:cs typeface="Calibri" panose="020F0502020204030204" pitchFamily="34" charset="0"/>
              </a:rPr>
              <a:t>es</a:t>
            </a:r>
            <a:endParaRPr lang="fr-FR" sz="400" dirty="0">
              <a:solidFill>
                <a:schemeClr val="accent2"/>
              </a:solidFill>
            </a:endParaRPr>
          </a:p>
        </p:txBody>
      </p:sp>
      <p:sp>
        <p:nvSpPr>
          <p:cNvPr id="12" name="TextBox 11">
            <a:extLst>
              <a:ext uri="{FF2B5EF4-FFF2-40B4-BE49-F238E27FC236}">
                <a16:creationId xmlns:a16="http://schemas.microsoft.com/office/drawing/2014/main" id="{9D0C40A8-9547-8554-D82D-099CEDF0A938}"/>
              </a:ext>
            </a:extLst>
          </p:cNvPr>
          <p:cNvSpPr txBox="1"/>
          <p:nvPr/>
        </p:nvSpPr>
        <p:spPr>
          <a:xfrm>
            <a:off x="4284797" y="4760258"/>
            <a:ext cx="2460466" cy="523220"/>
          </a:xfrm>
          <a:prstGeom prst="rect">
            <a:avLst/>
          </a:prstGeom>
          <a:noFill/>
        </p:spPr>
        <p:txBody>
          <a:bodyPr wrap="square">
            <a:spAutoFit/>
          </a:bodyPr>
          <a:lstStyle/>
          <a:p>
            <a:pPr algn="ctr"/>
            <a:r>
              <a:rPr lang="fr-FR" sz="2800" b="1" dirty="0">
                <a:solidFill>
                  <a:srgbClr val="0055A5"/>
                </a:solidFill>
                <a:cs typeface="Calibri" panose="020F0502020204030204" pitchFamily="34" charset="0"/>
              </a:rPr>
              <a:t>dé/cem/br</a:t>
            </a:r>
            <a:r>
              <a:rPr lang="fr-FR" sz="2800" b="1" dirty="0">
                <a:solidFill>
                  <a:schemeClr val="accent2"/>
                </a:solidFill>
                <a:cs typeface="Calibri" panose="020F0502020204030204" pitchFamily="34" charset="0"/>
              </a:rPr>
              <a:t>e</a:t>
            </a:r>
            <a:endParaRPr lang="fr-FR" sz="400" dirty="0">
              <a:solidFill>
                <a:schemeClr val="accent2"/>
              </a:solidFill>
            </a:endParaRPr>
          </a:p>
        </p:txBody>
      </p:sp>
      <p:sp>
        <p:nvSpPr>
          <p:cNvPr id="21" name="TextBox 20">
            <a:extLst>
              <a:ext uri="{FF2B5EF4-FFF2-40B4-BE49-F238E27FC236}">
                <a16:creationId xmlns:a16="http://schemas.microsoft.com/office/drawing/2014/main" id="{588CA675-3C43-0D77-F67C-B420CAF48A1B}"/>
              </a:ext>
            </a:extLst>
          </p:cNvPr>
          <p:cNvSpPr txBox="1"/>
          <p:nvPr/>
        </p:nvSpPr>
        <p:spPr>
          <a:xfrm>
            <a:off x="178116" y="5419338"/>
            <a:ext cx="11122518" cy="830997"/>
          </a:xfrm>
          <a:prstGeom prst="rect">
            <a:avLst/>
          </a:prstGeom>
          <a:noFill/>
        </p:spPr>
        <p:txBody>
          <a:bodyPr wrap="square" rtlCol="0">
            <a:spAutoFit/>
          </a:bodyPr>
          <a:lstStyle/>
          <a:p>
            <a:r>
              <a:rPr lang="fr-FR" sz="2400" dirty="0">
                <a:solidFill>
                  <a:srgbClr val="0055A5"/>
                </a:solidFill>
              </a:rPr>
              <a:t>Maintenant, on va essayer de dire des mots qui finissent en </a:t>
            </a:r>
            <a:r>
              <a:rPr lang="fr-FR" sz="2400" b="1" dirty="0">
                <a:solidFill>
                  <a:srgbClr val="0055A5"/>
                </a:solidFill>
              </a:rPr>
              <a:t>-r</a:t>
            </a:r>
            <a:r>
              <a:rPr lang="fr-FR" sz="2400" b="1" dirty="0">
                <a:solidFill>
                  <a:schemeClr val="accent2"/>
                </a:solidFill>
              </a:rPr>
              <a:t>e</a:t>
            </a:r>
            <a:r>
              <a:rPr lang="fr-FR" sz="2400" b="1" dirty="0">
                <a:solidFill>
                  <a:srgbClr val="0055A5"/>
                </a:solidFill>
              </a:rPr>
              <a:t> </a:t>
            </a:r>
            <a:r>
              <a:rPr lang="fr-FR" sz="2400" dirty="0">
                <a:solidFill>
                  <a:srgbClr val="0055A5"/>
                </a:solidFill>
              </a:rPr>
              <a:t>ou </a:t>
            </a:r>
            <a:r>
              <a:rPr lang="fr-FR" sz="2400" b="1" dirty="0">
                <a:solidFill>
                  <a:srgbClr val="0055A5"/>
                </a:solidFill>
              </a:rPr>
              <a:t>-l</a:t>
            </a:r>
            <a:r>
              <a:rPr lang="fr-FR" sz="2400" b="1" dirty="0">
                <a:solidFill>
                  <a:schemeClr val="accent2"/>
                </a:solidFill>
              </a:rPr>
              <a:t>e</a:t>
            </a:r>
            <a:r>
              <a:rPr lang="fr-FR" sz="2400" dirty="0">
                <a:solidFill>
                  <a:srgbClr val="0055A5"/>
                </a:solidFill>
              </a:rPr>
              <a:t>, </a:t>
            </a:r>
          </a:p>
          <a:p>
            <a:r>
              <a:rPr lang="fr-FR" sz="2400" dirty="0">
                <a:solidFill>
                  <a:srgbClr val="0055A5"/>
                </a:solidFill>
              </a:rPr>
              <a:t>mais il ne faut pas dire la lettre </a:t>
            </a:r>
            <a:r>
              <a:rPr lang="fr-FR" sz="2400" b="1" dirty="0">
                <a:solidFill>
                  <a:schemeClr val="accent2"/>
                </a:solidFill>
              </a:rPr>
              <a:t>e</a:t>
            </a:r>
            <a:r>
              <a:rPr lang="fr-FR" sz="2400" dirty="0">
                <a:solidFill>
                  <a:srgbClr val="0055A5"/>
                </a:solidFill>
              </a:rPr>
              <a:t> et </a:t>
            </a:r>
            <a:r>
              <a:rPr lang="fr-FR" sz="2400" b="1" dirty="0">
                <a:solidFill>
                  <a:schemeClr val="accent2"/>
                </a:solidFill>
              </a:rPr>
              <a:t>s</a:t>
            </a:r>
            <a:r>
              <a:rPr lang="fr-FR" sz="2400" dirty="0">
                <a:solidFill>
                  <a:srgbClr val="0055A5"/>
                </a:solidFill>
              </a:rPr>
              <a:t> !</a:t>
            </a:r>
          </a:p>
        </p:txBody>
      </p:sp>
      <p:sp>
        <p:nvSpPr>
          <p:cNvPr id="25" name="TextBox 24">
            <a:extLst>
              <a:ext uri="{FF2B5EF4-FFF2-40B4-BE49-F238E27FC236}">
                <a16:creationId xmlns:a16="http://schemas.microsoft.com/office/drawing/2014/main" id="{8F1C7E4C-D47F-80F2-12A3-7308C3492EC2}"/>
              </a:ext>
            </a:extLst>
          </p:cNvPr>
          <p:cNvSpPr txBox="1"/>
          <p:nvPr/>
        </p:nvSpPr>
        <p:spPr>
          <a:xfrm>
            <a:off x="2242943" y="4760258"/>
            <a:ext cx="1728785" cy="523220"/>
          </a:xfrm>
          <a:prstGeom prst="rect">
            <a:avLst/>
          </a:prstGeom>
          <a:noFill/>
        </p:spPr>
        <p:txBody>
          <a:bodyPr wrap="square">
            <a:spAutoFit/>
          </a:bodyPr>
          <a:lstStyle/>
          <a:p>
            <a:pPr algn="ctr"/>
            <a:r>
              <a:rPr lang="fr-FR" sz="2800" b="1" dirty="0">
                <a:solidFill>
                  <a:srgbClr val="0055A5"/>
                </a:solidFill>
                <a:ea typeface="+mn-ea"/>
                <a:cs typeface="Calibri" panose="020F0502020204030204" pitchFamily="34" charset="0"/>
              </a:rPr>
              <a:t>te/rri/bl</a:t>
            </a:r>
            <a:r>
              <a:rPr lang="fr-FR" sz="2800" b="1" dirty="0">
                <a:solidFill>
                  <a:schemeClr val="accent2"/>
                </a:solidFill>
                <a:ea typeface="+mn-ea"/>
                <a:cs typeface="Calibri" panose="020F0502020204030204" pitchFamily="34" charset="0"/>
              </a:rPr>
              <a:t>e</a:t>
            </a:r>
            <a:endParaRPr lang="fr-FR" sz="400" dirty="0">
              <a:solidFill>
                <a:schemeClr val="accent2"/>
              </a:solidFill>
            </a:endParaRPr>
          </a:p>
        </p:txBody>
      </p:sp>
      <p:sp>
        <p:nvSpPr>
          <p:cNvPr id="26" name="TextBox 25">
            <a:extLst>
              <a:ext uri="{FF2B5EF4-FFF2-40B4-BE49-F238E27FC236}">
                <a16:creationId xmlns:a16="http://schemas.microsoft.com/office/drawing/2014/main" id="{610F095E-270C-30D3-B630-D0EE4FB7ACAB}"/>
              </a:ext>
            </a:extLst>
          </p:cNvPr>
          <p:cNvSpPr txBox="1"/>
          <p:nvPr/>
        </p:nvSpPr>
        <p:spPr>
          <a:xfrm>
            <a:off x="9346968" y="4760258"/>
            <a:ext cx="2596884" cy="523220"/>
          </a:xfrm>
          <a:prstGeom prst="rect">
            <a:avLst/>
          </a:prstGeom>
          <a:noFill/>
        </p:spPr>
        <p:txBody>
          <a:bodyPr wrap="square">
            <a:spAutoFit/>
          </a:bodyPr>
          <a:lstStyle/>
          <a:p>
            <a:pPr algn="ctr"/>
            <a:r>
              <a:rPr lang="fr-FR" sz="2800" b="1" dirty="0">
                <a:solidFill>
                  <a:srgbClr val="0055A5"/>
                </a:solidFill>
                <a:ea typeface="+mn-ea"/>
                <a:cs typeface="Calibri" panose="020F0502020204030204" pitchFamily="34" charset="0"/>
              </a:rPr>
              <a:t>im/po/ssi/bl</a:t>
            </a:r>
            <a:r>
              <a:rPr lang="fr-FR" sz="2800" b="1" dirty="0">
                <a:solidFill>
                  <a:schemeClr val="accent2"/>
                </a:solidFill>
                <a:ea typeface="+mn-ea"/>
                <a:cs typeface="Calibri" panose="020F0502020204030204" pitchFamily="34" charset="0"/>
              </a:rPr>
              <a:t>e</a:t>
            </a:r>
            <a:endParaRPr lang="fr-FR" sz="400" dirty="0">
              <a:solidFill>
                <a:schemeClr val="accent2"/>
              </a:solidFill>
            </a:endParaRPr>
          </a:p>
        </p:txBody>
      </p:sp>
      <p:sp>
        <p:nvSpPr>
          <p:cNvPr id="27" name="TextBox 26">
            <a:extLst>
              <a:ext uri="{FF2B5EF4-FFF2-40B4-BE49-F238E27FC236}">
                <a16:creationId xmlns:a16="http://schemas.microsoft.com/office/drawing/2014/main" id="{8DCA30C3-E7DE-2159-3AA9-A9982A9CCD96}"/>
              </a:ext>
            </a:extLst>
          </p:cNvPr>
          <p:cNvSpPr txBox="1"/>
          <p:nvPr/>
        </p:nvSpPr>
        <p:spPr>
          <a:xfrm>
            <a:off x="6926435" y="4760258"/>
            <a:ext cx="2281765" cy="523220"/>
          </a:xfrm>
          <a:prstGeom prst="rect">
            <a:avLst/>
          </a:prstGeom>
          <a:noFill/>
        </p:spPr>
        <p:txBody>
          <a:bodyPr wrap="square">
            <a:spAutoFit/>
          </a:bodyPr>
          <a:lstStyle/>
          <a:p>
            <a:pPr algn="ctr"/>
            <a:r>
              <a:rPr lang="fr-FR" sz="2800" b="1" dirty="0">
                <a:solidFill>
                  <a:srgbClr val="0055A5"/>
                </a:solidFill>
                <a:ea typeface="+mn-ea"/>
                <a:cs typeface="Calibri" panose="020F0502020204030204" pitchFamily="34" charset="0"/>
              </a:rPr>
              <a:t>en/sem/bl</a:t>
            </a:r>
            <a:r>
              <a:rPr lang="fr-FR" sz="2800" b="1" dirty="0">
                <a:solidFill>
                  <a:schemeClr val="accent2"/>
                </a:solidFill>
                <a:ea typeface="+mn-ea"/>
                <a:cs typeface="Calibri" panose="020F0502020204030204" pitchFamily="34" charset="0"/>
              </a:rPr>
              <a:t>e</a:t>
            </a:r>
            <a:endParaRPr lang="fr-FR" sz="400" dirty="0">
              <a:solidFill>
                <a:schemeClr val="accent2"/>
              </a:solidFill>
            </a:endParaRPr>
          </a:p>
        </p:txBody>
      </p:sp>
      <p:pic>
        <p:nvPicPr>
          <p:cNvPr id="29" name="Picture 28">
            <a:extLst>
              <a:ext uri="{FF2B5EF4-FFF2-40B4-BE49-F238E27FC236}">
                <a16:creationId xmlns:a16="http://schemas.microsoft.com/office/drawing/2014/main" id="{86ACC5EE-E472-E6D8-DDD0-2CFF39CABBB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6294" r="24317"/>
          <a:stretch/>
        </p:blipFill>
        <p:spPr>
          <a:xfrm>
            <a:off x="9941032" y="2346257"/>
            <a:ext cx="1270970" cy="2414001"/>
          </a:xfrm>
          <a:prstGeom prst="rect">
            <a:avLst/>
          </a:prstGeom>
        </p:spPr>
      </p:pic>
      <p:pic>
        <p:nvPicPr>
          <p:cNvPr id="33" name="Picture 32" descr="Icon&#10;&#10;Description automatically generated">
            <a:extLst>
              <a:ext uri="{FF2B5EF4-FFF2-40B4-BE49-F238E27FC236}">
                <a16:creationId xmlns:a16="http://schemas.microsoft.com/office/drawing/2014/main" id="{6AD98D94-9B14-21A5-0529-3DD56394D24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07550" y="2731452"/>
            <a:ext cx="1425625" cy="1892946"/>
          </a:xfrm>
          <a:prstGeom prst="rect">
            <a:avLst/>
          </a:prstGeom>
        </p:spPr>
      </p:pic>
      <p:pic>
        <p:nvPicPr>
          <p:cNvPr id="35" name="Picture 34" descr="A picture containing diagram&#10;&#10;Description automatically generated">
            <a:extLst>
              <a:ext uri="{FF2B5EF4-FFF2-40B4-BE49-F238E27FC236}">
                <a16:creationId xmlns:a16="http://schemas.microsoft.com/office/drawing/2014/main" id="{6492DC0A-1468-3C38-8DDB-0A42658FF63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26435" y="3042459"/>
            <a:ext cx="2281765" cy="1622192"/>
          </a:xfrm>
          <a:prstGeom prst="rect">
            <a:avLst/>
          </a:prstGeom>
        </p:spPr>
      </p:pic>
      <p:pic>
        <p:nvPicPr>
          <p:cNvPr id="42" name="Picture 41" descr="A black rectangle with a black background&#10;&#10;Description automatically generated with low confidence">
            <a:extLst>
              <a:ext uri="{FF2B5EF4-FFF2-40B4-BE49-F238E27FC236}">
                <a16:creationId xmlns:a16="http://schemas.microsoft.com/office/drawing/2014/main" id="{1CCC58D3-3D70-8BAD-201C-FC7D010D3E5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595379" y="2642196"/>
            <a:ext cx="1886571" cy="2022455"/>
          </a:xfrm>
          <a:prstGeom prst="rect">
            <a:avLst/>
          </a:prstGeom>
        </p:spPr>
      </p:pic>
      <p:pic>
        <p:nvPicPr>
          <p:cNvPr id="44" name="Picture 43" descr="A picture containing text, display, picture frame&#10;&#10;Description automatically generated">
            <a:extLst>
              <a:ext uri="{FF2B5EF4-FFF2-40B4-BE49-F238E27FC236}">
                <a16:creationId xmlns:a16="http://schemas.microsoft.com/office/drawing/2014/main" id="{DF13B205-415E-DCCA-683C-35EB08095CE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3173" y="3000623"/>
            <a:ext cx="1759892" cy="1623775"/>
          </a:xfrm>
          <a:prstGeom prst="rect">
            <a:avLst/>
          </a:prstGeom>
        </p:spPr>
      </p:pic>
      <p:cxnSp>
        <p:nvCxnSpPr>
          <p:cNvPr id="4" name="Straight Connector 3">
            <a:extLst>
              <a:ext uri="{FF2B5EF4-FFF2-40B4-BE49-F238E27FC236}">
                <a16:creationId xmlns:a16="http://schemas.microsoft.com/office/drawing/2014/main" id="{4B7C952B-0EC7-F0F4-5E76-B2000FDFAC5C}"/>
              </a:ext>
            </a:extLst>
          </p:cNvPr>
          <p:cNvCxnSpPr>
            <a:cxnSpLocks/>
          </p:cNvCxnSpPr>
          <p:nvPr/>
        </p:nvCxnSpPr>
        <p:spPr>
          <a:xfrm>
            <a:off x="518284" y="5301718"/>
            <a:ext cx="232830" cy="0"/>
          </a:xfrm>
          <a:prstGeom prst="line">
            <a:avLst/>
          </a:prstGeom>
          <a:ln w="38100">
            <a:solidFill>
              <a:srgbClr val="0055A5"/>
            </a:solidFill>
          </a:ln>
        </p:spPr>
        <p:style>
          <a:lnRef idx="3">
            <a:schemeClr val="accent1"/>
          </a:lnRef>
          <a:fillRef idx="0">
            <a:schemeClr val="accent1"/>
          </a:fillRef>
          <a:effectRef idx="2">
            <a:schemeClr val="accent1"/>
          </a:effectRef>
          <a:fontRef idx="minor">
            <a:schemeClr val="tx1"/>
          </a:fontRef>
        </p:style>
      </p:cxnSp>
      <p:cxnSp>
        <p:nvCxnSpPr>
          <p:cNvPr id="8" name="Straight Connector 7">
            <a:extLst>
              <a:ext uri="{FF2B5EF4-FFF2-40B4-BE49-F238E27FC236}">
                <a16:creationId xmlns:a16="http://schemas.microsoft.com/office/drawing/2014/main" id="{CA4CC0D7-6CE0-9907-B459-D14C60204462}"/>
              </a:ext>
            </a:extLst>
          </p:cNvPr>
          <p:cNvCxnSpPr>
            <a:cxnSpLocks/>
          </p:cNvCxnSpPr>
          <p:nvPr/>
        </p:nvCxnSpPr>
        <p:spPr>
          <a:xfrm>
            <a:off x="2804284" y="5283478"/>
            <a:ext cx="417887" cy="0"/>
          </a:xfrm>
          <a:prstGeom prst="line">
            <a:avLst/>
          </a:prstGeom>
          <a:ln w="38100">
            <a:solidFill>
              <a:srgbClr val="0055A5"/>
            </a:solidFill>
          </a:ln>
        </p:spPr>
        <p:style>
          <a:lnRef idx="3">
            <a:schemeClr val="accent1"/>
          </a:lnRef>
          <a:fillRef idx="0">
            <a:schemeClr val="accent1"/>
          </a:fillRef>
          <a:effectRef idx="2">
            <a:schemeClr val="accent1"/>
          </a:effectRef>
          <a:fontRef idx="minor">
            <a:schemeClr val="tx1"/>
          </a:fontRef>
        </p:style>
      </p:cxnSp>
      <p:cxnSp>
        <p:nvCxnSpPr>
          <p:cNvPr id="14" name="Straight Connector 13">
            <a:extLst>
              <a:ext uri="{FF2B5EF4-FFF2-40B4-BE49-F238E27FC236}">
                <a16:creationId xmlns:a16="http://schemas.microsoft.com/office/drawing/2014/main" id="{49786C47-D356-1F27-7330-83827DB6BDDF}"/>
              </a:ext>
            </a:extLst>
          </p:cNvPr>
          <p:cNvCxnSpPr>
            <a:cxnSpLocks/>
          </p:cNvCxnSpPr>
          <p:nvPr/>
        </p:nvCxnSpPr>
        <p:spPr>
          <a:xfrm>
            <a:off x="5079398" y="5283478"/>
            <a:ext cx="722688" cy="0"/>
          </a:xfrm>
          <a:prstGeom prst="line">
            <a:avLst/>
          </a:prstGeom>
          <a:ln w="38100">
            <a:solidFill>
              <a:srgbClr val="0055A5"/>
            </a:solidFill>
          </a:ln>
        </p:spPr>
        <p:style>
          <a:lnRef idx="3">
            <a:schemeClr val="accent1"/>
          </a:lnRef>
          <a:fillRef idx="0">
            <a:schemeClr val="accent1"/>
          </a:fillRef>
          <a:effectRef idx="2">
            <a:schemeClr val="accent1"/>
          </a:effectRef>
          <a:fontRef idx="minor">
            <a:schemeClr val="tx1"/>
          </a:fontRef>
        </p:style>
      </p:cxnSp>
      <p:cxnSp>
        <p:nvCxnSpPr>
          <p:cNvPr id="16" name="Straight Connector 15">
            <a:extLst>
              <a:ext uri="{FF2B5EF4-FFF2-40B4-BE49-F238E27FC236}">
                <a16:creationId xmlns:a16="http://schemas.microsoft.com/office/drawing/2014/main" id="{123270CF-657F-CB15-DB4C-4451AC3E4AD8}"/>
              </a:ext>
            </a:extLst>
          </p:cNvPr>
          <p:cNvCxnSpPr>
            <a:cxnSpLocks/>
          </p:cNvCxnSpPr>
          <p:nvPr/>
        </p:nvCxnSpPr>
        <p:spPr>
          <a:xfrm>
            <a:off x="7648427" y="5283478"/>
            <a:ext cx="690030" cy="0"/>
          </a:xfrm>
          <a:prstGeom prst="line">
            <a:avLst/>
          </a:prstGeom>
          <a:ln w="38100">
            <a:solidFill>
              <a:srgbClr val="0055A5"/>
            </a:solidFill>
          </a:ln>
        </p:spPr>
        <p:style>
          <a:lnRef idx="3">
            <a:schemeClr val="accent1"/>
          </a:lnRef>
          <a:fillRef idx="0">
            <a:schemeClr val="accent1"/>
          </a:fillRef>
          <a:effectRef idx="2">
            <a:schemeClr val="accent1"/>
          </a:effectRef>
          <a:fontRef idx="minor">
            <a:schemeClr val="tx1"/>
          </a:fontRef>
        </p:style>
      </p:cxnSp>
      <p:cxnSp>
        <p:nvCxnSpPr>
          <p:cNvPr id="18" name="Straight Connector 17">
            <a:extLst>
              <a:ext uri="{FF2B5EF4-FFF2-40B4-BE49-F238E27FC236}">
                <a16:creationId xmlns:a16="http://schemas.microsoft.com/office/drawing/2014/main" id="{E406E15D-A671-A1E2-3862-112473B4A64C}"/>
              </a:ext>
            </a:extLst>
          </p:cNvPr>
          <p:cNvCxnSpPr>
            <a:cxnSpLocks/>
          </p:cNvCxnSpPr>
          <p:nvPr/>
        </p:nvCxnSpPr>
        <p:spPr>
          <a:xfrm>
            <a:off x="10652884" y="5283478"/>
            <a:ext cx="417887" cy="0"/>
          </a:xfrm>
          <a:prstGeom prst="line">
            <a:avLst/>
          </a:prstGeom>
          <a:ln w="38100">
            <a:solidFill>
              <a:srgbClr val="0055A5"/>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86498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livre.wav"/>
                                        </p:tgtEl>
                                      </p:cMediaNode>
                                    </p:audio>
                                  </p:sub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4" name="terrible french.wav"/>
                                        </p:tgtEl>
                                      </p:cMediaNode>
                                    </p:audio>
                                  </p:subTnLst>
                                </p:cTn>
                              </p:par>
                              <p:par>
                                <p:cTn id="23" presetID="1"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5" name="decembre.wav"/>
                                        </p:tgtEl>
                                      </p:cMediaNode>
                                    </p:audio>
                                  </p:subTnLst>
                                </p:cTn>
                              </p:par>
                              <p:par>
                                <p:cTn id="31" presetID="1"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6" name="ensemble.wav"/>
                                        </p:tgtEl>
                                      </p:cMediaNode>
                                    </p:audio>
                                  </p:subTnLst>
                                </p:cTn>
                              </p:par>
                              <p:par>
                                <p:cTn id="39" presetID="1" presetClass="entr" presetSubtype="0"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7" name="impossible.wav"/>
                                        </p:tgtEl>
                                      </p:cMediaNode>
                                    </p:audio>
                                  </p:subTnLst>
                                </p:cTn>
                              </p:par>
                              <p:par>
                                <p:cTn id="47" presetID="1" presetClass="entr" presetSubtype="0" fill="hold" nodeType="withEffect">
                                  <p:stCondLst>
                                    <p:cond delay="0"/>
                                  </p:stCondLst>
                                  <p:childTnLst>
                                    <p:set>
                                      <p:cBhvr>
                                        <p:cTn id="48" dur="1" fill="hold">
                                          <p:stCondLst>
                                            <p:cond delay="0"/>
                                          </p:stCondLst>
                                        </p:cTn>
                                        <p:tgtEl>
                                          <p:spTgt spid="1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2" grpId="0"/>
      <p:bldP spid="21" grpId="0"/>
      <p:bldP spid="25" grpId="0"/>
      <p:bldP spid="26" grpId="0"/>
      <p:bldP spid="2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12CF7AD-BA6E-932C-2DD8-4D4F08880DFB}"/>
              </a:ext>
            </a:extLst>
          </p:cNvPr>
          <p:cNvSpPr/>
          <p:nvPr/>
        </p:nvSpPr>
        <p:spPr>
          <a:xfrm>
            <a:off x="290021" y="437020"/>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r>
              <a:rPr lang="fr-FR" sz="1400" b="1" dirty="0">
                <a:solidFill>
                  <a:srgbClr val="0055A5"/>
                </a:solidFill>
              </a:rPr>
              <a:t>ancêtres</a:t>
            </a:r>
          </a:p>
          <a:p>
            <a:pPr algn="ctr"/>
            <a:r>
              <a:rPr lang="fr-FR" sz="1400" dirty="0">
                <a:solidFill>
                  <a:srgbClr val="0055A5"/>
                </a:solidFill>
              </a:rPr>
              <a:t>[</a:t>
            </a:r>
            <a:r>
              <a:rPr lang="en-GB" sz="1400" dirty="0">
                <a:solidFill>
                  <a:srgbClr val="0055A5"/>
                </a:solidFill>
              </a:rPr>
              <a:t>ancestors</a:t>
            </a:r>
            <a:r>
              <a:rPr lang="fr-FR" sz="1400" dirty="0">
                <a:solidFill>
                  <a:srgbClr val="0055A5"/>
                </a:solidFill>
              </a:rPr>
              <a:t>]</a:t>
            </a:r>
          </a:p>
        </p:txBody>
      </p:sp>
      <p:sp>
        <p:nvSpPr>
          <p:cNvPr id="25" name="Rectangle 24">
            <a:extLst>
              <a:ext uri="{FF2B5EF4-FFF2-40B4-BE49-F238E27FC236}">
                <a16:creationId xmlns:a16="http://schemas.microsoft.com/office/drawing/2014/main" id="{C0E7B3FD-52BE-94DB-81AA-EF9ECB4236B1}"/>
              </a:ext>
            </a:extLst>
          </p:cNvPr>
          <p:cNvSpPr/>
          <p:nvPr/>
        </p:nvSpPr>
        <p:spPr>
          <a:xfrm>
            <a:off x="1695324" y="437020"/>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r>
              <a:rPr lang="fr-FR" sz="1400" b="1" dirty="0">
                <a:solidFill>
                  <a:srgbClr val="0055A5"/>
                </a:solidFill>
              </a:rPr>
              <a:t>horrible</a:t>
            </a:r>
          </a:p>
          <a:p>
            <a:pPr algn="ctr"/>
            <a:r>
              <a:rPr lang="fr-FR" sz="1400" dirty="0">
                <a:solidFill>
                  <a:srgbClr val="0055A5"/>
                </a:solidFill>
              </a:rPr>
              <a:t>[</a:t>
            </a:r>
            <a:r>
              <a:rPr lang="en-GB" sz="1400" dirty="0">
                <a:solidFill>
                  <a:srgbClr val="0055A5"/>
                </a:solidFill>
              </a:rPr>
              <a:t>horrible</a:t>
            </a:r>
            <a:r>
              <a:rPr lang="fr-FR" sz="1400" dirty="0">
                <a:solidFill>
                  <a:srgbClr val="0055A5"/>
                </a:solidFill>
              </a:rPr>
              <a:t>]</a:t>
            </a:r>
          </a:p>
        </p:txBody>
      </p:sp>
      <p:sp>
        <p:nvSpPr>
          <p:cNvPr id="26" name="Rectangle 25">
            <a:extLst>
              <a:ext uri="{FF2B5EF4-FFF2-40B4-BE49-F238E27FC236}">
                <a16:creationId xmlns:a16="http://schemas.microsoft.com/office/drawing/2014/main" id="{C7FE85D8-0C20-0D4B-AD05-42E06E7354D1}"/>
              </a:ext>
            </a:extLst>
          </p:cNvPr>
          <p:cNvSpPr/>
          <p:nvPr/>
        </p:nvSpPr>
        <p:spPr>
          <a:xfrm>
            <a:off x="3100602" y="437020"/>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r>
              <a:rPr lang="fr-FR" sz="1400" b="1" dirty="0">
                <a:solidFill>
                  <a:srgbClr val="0055A5"/>
                </a:solidFill>
              </a:rPr>
              <a:t>convaincre</a:t>
            </a:r>
          </a:p>
          <a:p>
            <a:pPr algn="ctr"/>
            <a:r>
              <a:rPr lang="fr-FR" sz="1400" dirty="0">
                <a:solidFill>
                  <a:srgbClr val="0055A5"/>
                </a:solidFill>
              </a:rPr>
              <a:t>[</a:t>
            </a:r>
            <a:r>
              <a:rPr lang="en-GB" sz="1400" dirty="0">
                <a:solidFill>
                  <a:srgbClr val="0055A5"/>
                </a:solidFill>
              </a:rPr>
              <a:t>to convince</a:t>
            </a:r>
            <a:r>
              <a:rPr lang="fr-FR" sz="1400" dirty="0">
                <a:solidFill>
                  <a:srgbClr val="0055A5"/>
                </a:solidFill>
              </a:rPr>
              <a:t>]</a:t>
            </a:r>
          </a:p>
        </p:txBody>
      </p:sp>
      <p:sp>
        <p:nvSpPr>
          <p:cNvPr id="27" name="Rectangle 26">
            <a:extLst>
              <a:ext uri="{FF2B5EF4-FFF2-40B4-BE49-F238E27FC236}">
                <a16:creationId xmlns:a16="http://schemas.microsoft.com/office/drawing/2014/main" id="{2BEBEC78-56C4-09DD-E668-8BC16747D4A8}"/>
              </a:ext>
            </a:extLst>
          </p:cNvPr>
          <p:cNvSpPr/>
          <p:nvPr/>
        </p:nvSpPr>
        <p:spPr>
          <a:xfrm>
            <a:off x="4505880" y="437020"/>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r>
              <a:rPr lang="fr-FR" sz="1400" b="1" dirty="0">
                <a:solidFill>
                  <a:srgbClr val="0055A5"/>
                </a:solidFill>
              </a:rPr>
              <a:t>prévisible</a:t>
            </a:r>
          </a:p>
          <a:p>
            <a:pPr algn="ctr"/>
            <a:r>
              <a:rPr lang="fr-FR" sz="1400" dirty="0">
                <a:solidFill>
                  <a:srgbClr val="0055A5"/>
                </a:solidFill>
              </a:rPr>
              <a:t>[</a:t>
            </a:r>
            <a:r>
              <a:rPr lang="en-GB" sz="1400" dirty="0">
                <a:solidFill>
                  <a:srgbClr val="0055A5"/>
                </a:solidFill>
              </a:rPr>
              <a:t>predictable</a:t>
            </a:r>
            <a:r>
              <a:rPr lang="fr-FR" sz="1400" dirty="0">
                <a:solidFill>
                  <a:srgbClr val="0055A5"/>
                </a:solidFill>
              </a:rPr>
              <a:t>]</a:t>
            </a:r>
          </a:p>
        </p:txBody>
      </p:sp>
      <p:sp>
        <p:nvSpPr>
          <p:cNvPr id="31" name="Rectangle 30">
            <a:extLst>
              <a:ext uri="{FF2B5EF4-FFF2-40B4-BE49-F238E27FC236}">
                <a16:creationId xmlns:a16="http://schemas.microsoft.com/office/drawing/2014/main" id="{E5B61DA8-B31C-639D-8324-D1052E268E56}"/>
              </a:ext>
            </a:extLst>
          </p:cNvPr>
          <p:cNvSpPr/>
          <p:nvPr/>
        </p:nvSpPr>
        <p:spPr>
          <a:xfrm>
            <a:off x="290021" y="1842298"/>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r>
              <a:rPr lang="fr-FR" sz="1400" b="1" dirty="0">
                <a:solidFill>
                  <a:srgbClr val="0055A5"/>
                </a:solidFill>
              </a:rPr>
              <a:t>surprendre</a:t>
            </a:r>
          </a:p>
          <a:p>
            <a:pPr algn="ctr"/>
            <a:r>
              <a:rPr lang="fr-FR" sz="1400" dirty="0">
                <a:solidFill>
                  <a:srgbClr val="0055A5"/>
                </a:solidFill>
              </a:rPr>
              <a:t>[</a:t>
            </a:r>
            <a:r>
              <a:rPr lang="en-GB" sz="1400" dirty="0">
                <a:solidFill>
                  <a:srgbClr val="0055A5"/>
                </a:solidFill>
              </a:rPr>
              <a:t>to surprise</a:t>
            </a:r>
            <a:r>
              <a:rPr lang="fr-FR" sz="1400" dirty="0">
                <a:solidFill>
                  <a:srgbClr val="0055A5"/>
                </a:solidFill>
              </a:rPr>
              <a:t>]</a:t>
            </a:r>
          </a:p>
        </p:txBody>
      </p:sp>
      <p:sp>
        <p:nvSpPr>
          <p:cNvPr id="32" name="Rectangle 31">
            <a:extLst>
              <a:ext uri="{FF2B5EF4-FFF2-40B4-BE49-F238E27FC236}">
                <a16:creationId xmlns:a16="http://schemas.microsoft.com/office/drawing/2014/main" id="{01278CA5-F048-EFF7-2564-0781AD68B452}"/>
              </a:ext>
            </a:extLst>
          </p:cNvPr>
          <p:cNvSpPr/>
          <p:nvPr/>
        </p:nvSpPr>
        <p:spPr>
          <a:xfrm>
            <a:off x="1695324" y="1842298"/>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r>
              <a:rPr lang="fr-FR" sz="1400" b="1" dirty="0">
                <a:solidFill>
                  <a:srgbClr val="0055A5"/>
                </a:solidFill>
              </a:rPr>
              <a:t>vignobles</a:t>
            </a:r>
          </a:p>
          <a:p>
            <a:pPr algn="ctr"/>
            <a:r>
              <a:rPr lang="fr-FR" sz="1400" dirty="0">
                <a:solidFill>
                  <a:srgbClr val="0055A5"/>
                </a:solidFill>
              </a:rPr>
              <a:t>[</a:t>
            </a:r>
            <a:r>
              <a:rPr lang="en-GB" sz="1400" dirty="0">
                <a:solidFill>
                  <a:srgbClr val="0055A5"/>
                </a:solidFill>
              </a:rPr>
              <a:t>vineyards</a:t>
            </a:r>
            <a:r>
              <a:rPr lang="fr-FR" sz="1400" dirty="0">
                <a:solidFill>
                  <a:srgbClr val="0055A5"/>
                </a:solidFill>
              </a:rPr>
              <a:t>]</a:t>
            </a:r>
          </a:p>
        </p:txBody>
      </p:sp>
      <p:sp>
        <p:nvSpPr>
          <p:cNvPr id="33" name="Rectangle 32">
            <a:extLst>
              <a:ext uri="{FF2B5EF4-FFF2-40B4-BE49-F238E27FC236}">
                <a16:creationId xmlns:a16="http://schemas.microsoft.com/office/drawing/2014/main" id="{C34A2255-01C7-1C72-D47A-EE47308B14F1}"/>
              </a:ext>
            </a:extLst>
          </p:cNvPr>
          <p:cNvSpPr/>
          <p:nvPr/>
        </p:nvSpPr>
        <p:spPr>
          <a:xfrm>
            <a:off x="3100602" y="1842298"/>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r>
              <a:rPr lang="fr-FR" sz="1400" b="1" dirty="0">
                <a:solidFill>
                  <a:srgbClr val="0055A5"/>
                </a:solidFill>
              </a:rPr>
              <a:t>algèbre</a:t>
            </a:r>
          </a:p>
          <a:p>
            <a:pPr algn="ctr"/>
            <a:r>
              <a:rPr lang="fr-FR" sz="1400" dirty="0">
                <a:solidFill>
                  <a:srgbClr val="0055A5"/>
                </a:solidFill>
              </a:rPr>
              <a:t>[</a:t>
            </a:r>
            <a:r>
              <a:rPr lang="en-GB" sz="1400" dirty="0">
                <a:solidFill>
                  <a:srgbClr val="0055A5"/>
                </a:solidFill>
              </a:rPr>
              <a:t>algebra</a:t>
            </a:r>
            <a:r>
              <a:rPr lang="fr-FR" sz="1400" dirty="0">
                <a:solidFill>
                  <a:srgbClr val="0055A5"/>
                </a:solidFill>
              </a:rPr>
              <a:t>]</a:t>
            </a:r>
          </a:p>
        </p:txBody>
      </p:sp>
      <p:sp>
        <p:nvSpPr>
          <p:cNvPr id="34" name="Rectangle 33">
            <a:extLst>
              <a:ext uri="{FF2B5EF4-FFF2-40B4-BE49-F238E27FC236}">
                <a16:creationId xmlns:a16="http://schemas.microsoft.com/office/drawing/2014/main" id="{28B92432-0B40-A976-C482-69178531FBF1}"/>
              </a:ext>
            </a:extLst>
          </p:cNvPr>
          <p:cNvSpPr/>
          <p:nvPr/>
        </p:nvSpPr>
        <p:spPr>
          <a:xfrm>
            <a:off x="4505880" y="1842298"/>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r>
              <a:rPr lang="fr-FR" sz="1400" b="1" dirty="0">
                <a:solidFill>
                  <a:srgbClr val="0055A5"/>
                </a:solidFill>
              </a:rPr>
              <a:t>immeubles </a:t>
            </a:r>
          </a:p>
          <a:p>
            <a:pPr algn="ctr"/>
            <a:r>
              <a:rPr lang="fr-FR" sz="1400" dirty="0">
                <a:solidFill>
                  <a:srgbClr val="0055A5"/>
                </a:solidFill>
              </a:rPr>
              <a:t>[</a:t>
            </a:r>
            <a:r>
              <a:rPr lang="en-GB" sz="1400" dirty="0">
                <a:solidFill>
                  <a:srgbClr val="0055A5"/>
                </a:solidFill>
              </a:rPr>
              <a:t>buildings</a:t>
            </a:r>
            <a:r>
              <a:rPr lang="fr-FR" sz="1400" dirty="0">
                <a:solidFill>
                  <a:srgbClr val="0055A5"/>
                </a:solidFill>
              </a:rPr>
              <a:t>]</a:t>
            </a:r>
          </a:p>
        </p:txBody>
      </p:sp>
      <p:sp>
        <p:nvSpPr>
          <p:cNvPr id="10" name="Rectangle 9">
            <a:extLst>
              <a:ext uri="{FF2B5EF4-FFF2-40B4-BE49-F238E27FC236}">
                <a16:creationId xmlns:a16="http://schemas.microsoft.com/office/drawing/2014/main" id="{4A347608-E66E-B022-67BE-1241D6561B52}"/>
              </a:ext>
            </a:extLst>
          </p:cNvPr>
          <p:cNvSpPr/>
          <p:nvPr/>
        </p:nvSpPr>
        <p:spPr>
          <a:xfrm>
            <a:off x="290021" y="3246480"/>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r>
              <a:rPr lang="fr-FR" sz="1400" b="1" dirty="0">
                <a:solidFill>
                  <a:srgbClr val="0055A5"/>
                </a:solidFill>
              </a:rPr>
              <a:t>interrompre</a:t>
            </a:r>
          </a:p>
          <a:p>
            <a:pPr algn="ctr"/>
            <a:r>
              <a:rPr lang="fr-FR" sz="1400" dirty="0">
                <a:solidFill>
                  <a:srgbClr val="0055A5"/>
                </a:solidFill>
              </a:rPr>
              <a:t>[</a:t>
            </a:r>
            <a:r>
              <a:rPr lang="en-GB" sz="1400" dirty="0">
                <a:solidFill>
                  <a:srgbClr val="0055A5"/>
                </a:solidFill>
              </a:rPr>
              <a:t>to interrupt</a:t>
            </a:r>
            <a:r>
              <a:rPr lang="fr-FR" sz="1400" dirty="0">
                <a:solidFill>
                  <a:srgbClr val="0055A5"/>
                </a:solidFill>
              </a:rPr>
              <a:t>]</a:t>
            </a:r>
          </a:p>
        </p:txBody>
      </p:sp>
      <p:sp>
        <p:nvSpPr>
          <p:cNvPr id="11" name="Rectangle 10">
            <a:extLst>
              <a:ext uri="{FF2B5EF4-FFF2-40B4-BE49-F238E27FC236}">
                <a16:creationId xmlns:a16="http://schemas.microsoft.com/office/drawing/2014/main" id="{EE6B1C51-75F3-B3EA-4CC0-2B7173563934}"/>
              </a:ext>
            </a:extLst>
          </p:cNvPr>
          <p:cNvSpPr/>
          <p:nvPr/>
        </p:nvSpPr>
        <p:spPr>
          <a:xfrm>
            <a:off x="1695324" y="3246480"/>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r>
              <a:rPr lang="fr-FR" sz="1400" b="1" dirty="0">
                <a:solidFill>
                  <a:srgbClr val="0055A5"/>
                </a:solidFill>
              </a:rPr>
              <a:t>incapable</a:t>
            </a:r>
          </a:p>
          <a:p>
            <a:pPr algn="ctr"/>
            <a:r>
              <a:rPr lang="fr-FR" sz="1400" dirty="0">
                <a:solidFill>
                  <a:srgbClr val="0055A5"/>
                </a:solidFill>
              </a:rPr>
              <a:t>[</a:t>
            </a:r>
            <a:r>
              <a:rPr lang="en-GB" sz="1400" dirty="0">
                <a:solidFill>
                  <a:srgbClr val="0055A5"/>
                </a:solidFill>
              </a:rPr>
              <a:t>incapable</a:t>
            </a:r>
            <a:r>
              <a:rPr lang="fr-FR" sz="1400" dirty="0">
                <a:solidFill>
                  <a:srgbClr val="0055A5"/>
                </a:solidFill>
              </a:rPr>
              <a:t>]</a:t>
            </a:r>
          </a:p>
        </p:txBody>
      </p:sp>
      <p:sp>
        <p:nvSpPr>
          <p:cNvPr id="12" name="Rectangle 11">
            <a:extLst>
              <a:ext uri="{FF2B5EF4-FFF2-40B4-BE49-F238E27FC236}">
                <a16:creationId xmlns:a16="http://schemas.microsoft.com/office/drawing/2014/main" id="{541A8585-3C41-5F6D-D26F-95F0E0A554BA}"/>
              </a:ext>
            </a:extLst>
          </p:cNvPr>
          <p:cNvSpPr/>
          <p:nvPr/>
        </p:nvSpPr>
        <p:spPr>
          <a:xfrm>
            <a:off x="3100602" y="3246480"/>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r>
              <a:rPr lang="fr-FR" sz="1400" b="1" dirty="0">
                <a:solidFill>
                  <a:srgbClr val="0055A5"/>
                </a:solidFill>
              </a:rPr>
              <a:t>fenêtres</a:t>
            </a:r>
          </a:p>
          <a:p>
            <a:pPr algn="ctr"/>
            <a:r>
              <a:rPr lang="fr-FR" sz="1400" dirty="0">
                <a:solidFill>
                  <a:srgbClr val="0055A5"/>
                </a:solidFill>
              </a:rPr>
              <a:t>[</a:t>
            </a:r>
            <a:r>
              <a:rPr lang="en-GB" sz="1400" dirty="0">
                <a:solidFill>
                  <a:srgbClr val="0055A5"/>
                </a:solidFill>
              </a:rPr>
              <a:t>windows</a:t>
            </a:r>
            <a:r>
              <a:rPr lang="fr-FR" sz="1400" dirty="0">
                <a:solidFill>
                  <a:srgbClr val="0055A5"/>
                </a:solidFill>
              </a:rPr>
              <a:t>]</a:t>
            </a:r>
          </a:p>
        </p:txBody>
      </p:sp>
      <p:sp>
        <p:nvSpPr>
          <p:cNvPr id="13" name="Rectangle 12">
            <a:extLst>
              <a:ext uri="{FF2B5EF4-FFF2-40B4-BE49-F238E27FC236}">
                <a16:creationId xmlns:a16="http://schemas.microsoft.com/office/drawing/2014/main" id="{A4631E67-550C-0BFD-36B2-EAC8FDEB3F6D}"/>
              </a:ext>
            </a:extLst>
          </p:cNvPr>
          <p:cNvSpPr/>
          <p:nvPr/>
        </p:nvSpPr>
        <p:spPr>
          <a:xfrm>
            <a:off x="4505880" y="3246480"/>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r>
              <a:rPr lang="fr-FR" sz="1400" b="1" dirty="0">
                <a:solidFill>
                  <a:srgbClr val="0055A5"/>
                </a:solidFill>
              </a:rPr>
              <a:t>favorable</a:t>
            </a:r>
          </a:p>
          <a:p>
            <a:pPr algn="ctr"/>
            <a:r>
              <a:rPr lang="fr-FR" sz="1400" dirty="0">
                <a:solidFill>
                  <a:srgbClr val="0055A5"/>
                </a:solidFill>
              </a:rPr>
              <a:t>[</a:t>
            </a:r>
            <a:r>
              <a:rPr lang="en-GB" sz="1400" dirty="0">
                <a:solidFill>
                  <a:srgbClr val="0055A5"/>
                </a:solidFill>
              </a:rPr>
              <a:t>favourable</a:t>
            </a:r>
            <a:r>
              <a:rPr lang="fr-FR" sz="1400" dirty="0">
                <a:solidFill>
                  <a:srgbClr val="0055A5"/>
                </a:solidFill>
              </a:rPr>
              <a:t>]</a:t>
            </a:r>
          </a:p>
        </p:txBody>
      </p:sp>
      <p:sp>
        <p:nvSpPr>
          <p:cNvPr id="14" name="Rectangle 13">
            <a:extLst>
              <a:ext uri="{FF2B5EF4-FFF2-40B4-BE49-F238E27FC236}">
                <a16:creationId xmlns:a16="http://schemas.microsoft.com/office/drawing/2014/main" id="{D89D146E-F4C6-D4DA-735E-18355BEDC54A}"/>
              </a:ext>
            </a:extLst>
          </p:cNvPr>
          <p:cNvSpPr/>
          <p:nvPr/>
        </p:nvSpPr>
        <p:spPr>
          <a:xfrm>
            <a:off x="290021" y="4651758"/>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r>
              <a:rPr lang="fr-FR" sz="1400" b="1" dirty="0">
                <a:solidFill>
                  <a:srgbClr val="0055A5"/>
                </a:solidFill>
              </a:rPr>
              <a:t>manœuvres </a:t>
            </a:r>
          </a:p>
          <a:p>
            <a:pPr algn="ctr"/>
            <a:r>
              <a:rPr lang="fr-FR" sz="1400" dirty="0">
                <a:solidFill>
                  <a:srgbClr val="0055A5"/>
                </a:solidFill>
              </a:rPr>
              <a:t>[</a:t>
            </a:r>
            <a:r>
              <a:rPr lang="en-GB" sz="1400" dirty="0">
                <a:solidFill>
                  <a:srgbClr val="0055A5"/>
                </a:solidFill>
              </a:rPr>
              <a:t>manoeuvres</a:t>
            </a:r>
            <a:r>
              <a:rPr lang="fr-FR" sz="1400" dirty="0">
                <a:solidFill>
                  <a:srgbClr val="0055A5"/>
                </a:solidFill>
              </a:rPr>
              <a:t>]</a:t>
            </a:r>
          </a:p>
        </p:txBody>
      </p:sp>
      <p:sp>
        <p:nvSpPr>
          <p:cNvPr id="15" name="Rectangle 14">
            <a:extLst>
              <a:ext uri="{FF2B5EF4-FFF2-40B4-BE49-F238E27FC236}">
                <a16:creationId xmlns:a16="http://schemas.microsoft.com/office/drawing/2014/main" id="{7E2B057D-890C-EB03-69A8-476CE237E5A9}"/>
              </a:ext>
            </a:extLst>
          </p:cNvPr>
          <p:cNvSpPr/>
          <p:nvPr/>
        </p:nvSpPr>
        <p:spPr>
          <a:xfrm>
            <a:off x="1695324" y="4651758"/>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r>
              <a:rPr lang="fr-FR" sz="1400" b="1" dirty="0">
                <a:solidFill>
                  <a:srgbClr val="0055A5"/>
                </a:solidFill>
              </a:rPr>
              <a:t>probable</a:t>
            </a:r>
          </a:p>
          <a:p>
            <a:pPr algn="ctr"/>
            <a:r>
              <a:rPr lang="fr-FR" sz="1400" dirty="0">
                <a:solidFill>
                  <a:srgbClr val="0055A5"/>
                </a:solidFill>
              </a:rPr>
              <a:t>[</a:t>
            </a:r>
            <a:r>
              <a:rPr lang="en-GB" sz="1400" dirty="0">
                <a:solidFill>
                  <a:srgbClr val="0055A5"/>
                </a:solidFill>
              </a:rPr>
              <a:t>probable</a:t>
            </a:r>
            <a:r>
              <a:rPr lang="fr-FR" sz="1400" dirty="0">
                <a:solidFill>
                  <a:srgbClr val="0055A5"/>
                </a:solidFill>
              </a:rPr>
              <a:t>]</a:t>
            </a:r>
          </a:p>
        </p:txBody>
      </p:sp>
      <p:sp>
        <p:nvSpPr>
          <p:cNvPr id="16" name="Rectangle 15">
            <a:extLst>
              <a:ext uri="{FF2B5EF4-FFF2-40B4-BE49-F238E27FC236}">
                <a16:creationId xmlns:a16="http://schemas.microsoft.com/office/drawing/2014/main" id="{F19F7CA5-6A8E-836B-8D8F-781DC0365162}"/>
              </a:ext>
            </a:extLst>
          </p:cNvPr>
          <p:cNvSpPr/>
          <p:nvPr/>
        </p:nvSpPr>
        <p:spPr>
          <a:xfrm>
            <a:off x="3100602" y="4651758"/>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r>
              <a:rPr lang="fr-FR" sz="1400" b="1" dirty="0">
                <a:solidFill>
                  <a:srgbClr val="0055A5"/>
                </a:solidFill>
              </a:rPr>
              <a:t>concombres</a:t>
            </a:r>
          </a:p>
          <a:p>
            <a:pPr algn="ctr"/>
            <a:r>
              <a:rPr lang="fr-FR" sz="1400" dirty="0">
                <a:solidFill>
                  <a:srgbClr val="0055A5"/>
                </a:solidFill>
              </a:rPr>
              <a:t>[</a:t>
            </a:r>
            <a:r>
              <a:rPr lang="en-GB" sz="1400" dirty="0">
                <a:solidFill>
                  <a:srgbClr val="0055A5"/>
                </a:solidFill>
              </a:rPr>
              <a:t>cucumbers</a:t>
            </a:r>
            <a:r>
              <a:rPr lang="fr-FR" sz="1400" dirty="0">
                <a:solidFill>
                  <a:srgbClr val="0055A5"/>
                </a:solidFill>
              </a:rPr>
              <a:t>]</a:t>
            </a:r>
          </a:p>
        </p:txBody>
      </p:sp>
      <p:sp>
        <p:nvSpPr>
          <p:cNvPr id="17" name="Rectangle 16">
            <a:extLst>
              <a:ext uri="{FF2B5EF4-FFF2-40B4-BE49-F238E27FC236}">
                <a16:creationId xmlns:a16="http://schemas.microsoft.com/office/drawing/2014/main" id="{265B2255-C319-AE21-B787-5C4E3E2FCB58}"/>
              </a:ext>
            </a:extLst>
          </p:cNvPr>
          <p:cNvSpPr/>
          <p:nvPr/>
        </p:nvSpPr>
        <p:spPr>
          <a:xfrm>
            <a:off x="4505880" y="4651758"/>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r>
              <a:rPr lang="fr-FR" sz="1400" b="1" dirty="0">
                <a:solidFill>
                  <a:srgbClr val="0055A5"/>
                </a:solidFill>
              </a:rPr>
              <a:t>instable</a:t>
            </a:r>
          </a:p>
          <a:p>
            <a:pPr algn="ctr"/>
            <a:r>
              <a:rPr lang="fr-FR" sz="1400" dirty="0">
                <a:solidFill>
                  <a:srgbClr val="0055A5"/>
                </a:solidFill>
              </a:rPr>
              <a:t>[</a:t>
            </a:r>
            <a:r>
              <a:rPr lang="en-GB" sz="1400" dirty="0">
                <a:solidFill>
                  <a:srgbClr val="0055A5"/>
                </a:solidFill>
              </a:rPr>
              <a:t>unstable</a:t>
            </a:r>
            <a:r>
              <a:rPr lang="fr-FR" sz="1400" dirty="0">
                <a:solidFill>
                  <a:srgbClr val="0055A5"/>
                </a:solidFill>
              </a:rPr>
              <a:t>]</a:t>
            </a:r>
          </a:p>
        </p:txBody>
      </p:sp>
      <p:pic>
        <p:nvPicPr>
          <p:cNvPr id="6" name="Picture 5" descr="A picture containing text&#10;&#10;Description automatically generated">
            <a:extLst>
              <a:ext uri="{FF2B5EF4-FFF2-40B4-BE49-F238E27FC236}">
                <a16:creationId xmlns:a16="http://schemas.microsoft.com/office/drawing/2014/main" id="{EA98A4D8-908B-5D04-836E-A92F259A26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6295" y="2041521"/>
            <a:ext cx="1166890" cy="667315"/>
          </a:xfrm>
          <a:prstGeom prst="rect">
            <a:avLst/>
          </a:prstGeom>
        </p:spPr>
      </p:pic>
      <p:pic>
        <p:nvPicPr>
          <p:cNvPr id="18" name="Picture 17" descr="A picture containing text, sky&#10;&#10;Description automatically generated">
            <a:extLst>
              <a:ext uri="{FF2B5EF4-FFF2-40B4-BE49-F238E27FC236}">
                <a16:creationId xmlns:a16="http://schemas.microsoft.com/office/drawing/2014/main" id="{2C49D091-05E8-8AC0-3151-D780BD211B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04750" y="2041521"/>
            <a:ext cx="1043346" cy="730342"/>
          </a:xfrm>
          <a:prstGeom prst="rect">
            <a:avLst/>
          </a:prstGeom>
        </p:spPr>
      </p:pic>
      <p:pic>
        <p:nvPicPr>
          <p:cNvPr id="28" name="Picture 27">
            <a:extLst>
              <a:ext uri="{FF2B5EF4-FFF2-40B4-BE49-F238E27FC236}">
                <a16:creationId xmlns:a16="http://schemas.microsoft.com/office/drawing/2014/main" id="{F37EDD69-DEAC-525D-1C14-0D1BA35EC1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27683" y="1966587"/>
            <a:ext cx="1317251" cy="786234"/>
          </a:xfrm>
          <a:prstGeom prst="rect">
            <a:avLst/>
          </a:prstGeom>
        </p:spPr>
      </p:pic>
      <p:pic>
        <p:nvPicPr>
          <p:cNvPr id="35" name="Picture 34" descr="Icon&#10;&#10;Description automatically generated">
            <a:extLst>
              <a:ext uri="{FF2B5EF4-FFF2-40B4-BE49-F238E27FC236}">
                <a16:creationId xmlns:a16="http://schemas.microsoft.com/office/drawing/2014/main" id="{4DC24DB0-EE65-6489-BF2F-D44DC3266B0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3305" y="1979670"/>
            <a:ext cx="1018761" cy="792193"/>
          </a:xfrm>
          <a:prstGeom prst="rect">
            <a:avLst/>
          </a:prstGeom>
        </p:spPr>
      </p:pic>
      <p:pic>
        <p:nvPicPr>
          <p:cNvPr id="83" name="Picture 82" descr="Graphical user interface&#10;&#10;Description automatically generated with medium confidence">
            <a:extLst>
              <a:ext uri="{FF2B5EF4-FFF2-40B4-BE49-F238E27FC236}">
                <a16:creationId xmlns:a16="http://schemas.microsoft.com/office/drawing/2014/main" id="{C89D4456-2DD3-6AEF-40DD-CF6DAEF29A1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49772" y="515035"/>
            <a:ext cx="917494" cy="777305"/>
          </a:xfrm>
          <a:prstGeom prst="rect">
            <a:avLst/>
          </a:prstGeom>
        </p:spPr>
      </p:pic>
      <p:pic>
        <p:nvPicPr>
          <p:cNvPr id="86" name="Picture 85" descr="Diagram&#10;&#10;Description automatically generated">
            <a:extLst>
              <a:ext uri="{FF2B5EF4-FFF2-40B4-BE49-F238E27FC236}">
                <a16:creationId xmlns:a16="http://schemas.microsoft.com/office/drawing/2014/main" id="{B0CE59DE-7F76-7798-446C-F7CBE8ECD5B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9382" t="9360" r="16316" b="16007"/>
          <a:stretch/>
        </p:blipFill>
        <p:spPr>
          <a:xfrm>
            <a:off x="3287824" y="604417"/>
            <a:ext cx="1060272" cy="709440"/>
          </a:xfrm>
          <a:prstGeom prst="rect">
            <a:avLst/>
          </a:prstGeom>
        </p:spPr>
      </p:pic>
      <p:pic>
        <p:nvPicPr>
          <p:cNvPr id="90" name="Picture 89" descr="A picture containing lamp&#10;&#10;Description automatically generated">
            <a:extLst>
              <a:ext uri="{FF2B5EF4-FFF2-40B4-BE49-F238E27FC236}">
                <a16:creationId xmlns:a16="http://schemas.microsoft.com/office/drawing/2014/main" id="{EAC2F606-827A-B158-9CF4-428F327754C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41526"/>
          <a:stretch/>
        </p:blipFill>
        <p:spPr>
          <a:xfrm>
            <a:off x="1997888" y="515035"/>
            <a:ext cx="1027109" cy="777305"/>
          </a:xfrm>
          <a:prstGeom prst="rect">
            <a:avLst/>
          </a:prstGeom>
        </p:spPr>
      </p:pic>
      <p:pic>
        <p:nvPicPr>
          <p:cNvPr id="92" name="Picture 91" descr="Shape&#10;&#10;Description automatically generated with medium confidence">
            <a:extLst>
              <a:ext uri="{FF2B5EF4-FFF2-40B4-BE49-F238E27FC236}">
                <a16:creationId xmlns:a16="http://schemas.microsoft.com/office/drawing/2014/main" id="{228974E9-5AD9-F020-F426-301775901AC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70674" y="539609"/>
            <a:ext cx="724648" cy="774248"/>
          </a:xfrm>
          <a:prstGeom prst="rect">
            <a:avLst/>
          </a:prstGeom>
        </p:spPr>
      </p:pic>
      <p:pic>
        <p:nvPicPr>
          <p:cNvPr id="94" name="Picture 93" descr="A picture containing text&#10;&#10;Description automatically generated">
            <a:extLst>
              <a:ext uri="{FF2B5EF4-FFF2-40B4-BE49-F238E27FC236}">
                <a16:creationId xmlns:a16="http://schemas.microsoft.com/office/drawing/2014/main" id="{C7852D54-8B11-7507-0F09-6F39BBEDA10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943395" y="3315923"/>
            <a:ext cx="885825" cy="819110"/>
          </a:xfrm>
          <a:prstGeom prst="rect">
            <a:avLst/>
          </a:prstGeom>
        </p:spPr>
      </p:pic>
      <p:pic>
        <p:nvPicPr>
          <p:cNvPr id="98" name="Picture 97" descr="Logo&#10;&#10;Description automatically generated">
            <a:extLst>
              <a:ext uri="{FF2B5EF4-FFF2-40B4-BE49-F238E27FC236}">
                <a16:creationId xmlns:a16="http://schemas.microsoft.com/office/drawing/2014/main" id="{39C0CE61-6BDF-016D-1266-7DC794A00CF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08120" y="3315923"/>
            <a:ext cx="885903" cy="812539"/>
          </a:xfrm>
          <a:prstGeom prst="rect">
            <a:avLst/>
          </a:prstGeom>
        </p:spPr>
      </p:pic>
      <p:pic>
        <p:nvPicPr>
          <p:cNvPr id="100" name="Picture 99">
            <a:extLst>
              <a:ext uri="{FF2B5EF4-FFF2-40B4-BE49-F238E27FC236}">
                <a16:creationId xmlns:a16="http://schemas.microsoft.com/office/drawing/2014/main" id="{6AD965AF-AEF0-EC5D-C741-A0C8DEAA8EB8}"/>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20779" t="7933" b="9828"/>
          <a:stretch/>
        </p:blipFill>
        <p:spPr>
          <a:xfrm flipH="1">
            <a:off x="4616295" y="3257698"/>
            <a:ext cx="1266824" cy="935560"/>
          </a:xfrm>
          <a:prstGeom prst="rect">
            <a:avLst/>
          </a:prstGeom>
        </p:spPr>
      </p:pic>
      <p:pic>
        <p:nvPicPr>
          <p:cNvPr id="102" name="Picture 101" descr="A picture containing text, sign, outdoor, traffic&#10;&#10;Description automatically generated">
            <a:extLst>
              <a:ext uri="{FF2B5EF4-FFF2-40B4-BE49-F238E27FC236}">
                <a16:creationId xmlns:a16="http://schemas.microsoft.com/office/drawing/2014/main" id="{A0B17EAD-43E4-5629-BB23-7E3044CC527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743085" y="4776032"/>
            <a:ext cx="913309" cy="797719"/>
          </a:xfrm>
          <a:prstGeom prst="rect">
            <a:avLst/>
          </a:prstGeom>
        </p:spPr>
      </p:pic>
      <p:pic>
        <p:nvPicPr>
          <p:cNvPr id="104" name="Picture 103">
            <a:extLst>
              <a:ext uri="{FF2B5EF4-FFF2-40B4-BE49-F238E27FC236}">
                <a16:creationId xmlns:a16="http://schemas.microsoft.com/office/drawing/2014/main" id="{60467AF0-27BD-A586-869C-C17EC0BF4C05}"/>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223048" y="4655497"/>
            <a:ext cx="674815" cy="941755"/>
          </a:xfrm>
          <a:prstGeom prst="rect">
            <a:avLst/>
          </a:prstGeom>
        </p:spPr>
      </p:pic>
      <p:pic>
        <p:nvPicPr>
          <p:cNvPr id="106" name="Picture 105" descr="A picture containing different&#10;&#10;Description automatically generated">
            <a:extLst>
              <a:ext uri="{FF2B5EF4-FFF2-40B4-BE49-F238E27FC236}">
                <a16:creationId xmlns:a16="http://schemas.microsoft.com/office/drawing/2014/main" id="{4422EC7E-63F6-4B9C-6796-7D78C806204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762132" y="4836805"/>
            <a:ext cx="1219328" cy="745886"/>
          </a:xfrm>
          <a:prstGeom prst="rect">
            <a:avLst/>
          </a:prstGeom>
        </p:spPr>
      </p:pic>
      <p:pic>
        <p:nvPicPr>
          <p:cNvPr id="108" name="Picture 107" descr="A picture containing text, toy&#10;&#10;Description automatically generated">
            <a:extLst>
              <a:ext uri="{FF2B5EF4-FFF2-40B4-BE49-F238E27FC236}">
                <a16:creationId xmlns:a16="http://schemas.microsoft.com/office/drawing/2014/main" id="{F167FA20-DC1D-3F50-7731-6606DD487A76}"/>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16162" y="4836805"/>
            <a:ext cx="1352995" cy="676498"/>
          </a:xfrm>
          <a:prstGeom prst="rect">
            <a:avLst/>
          </a:prstGeom>
        </p:spPr>
      </p:pic>
      <p:sp>
        <p:nvSpPr>
          <p:cNvPr id="109" name="Rectangle 108">
            <a:extLst>
              <a:ext uri="{FF2B5EF4-FFF2-40B4-BE49-F238E27FC236}">
                <a16:creationId xmlns:a16="http://schemas.microsoft.com/office/drawing/2014/main" id="{A44BC4CF-8A18-E275-A048-6BDE1D23E919}"/>
              </a:ext>
            </a:extLst>
          </p:cNvPr>
          <p:cNvSpPr/>
          <p:nvPr/>
        </p:nvSpPr>
        <p:spPr>
          <a:xfrm>
            <a:off x="6217507" y="437020"/>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r>
              <a:rPr lang="fr-FR" sz="1400" b="1" dirty="0">
                <a:solidFill>
                  <a:srgbClr val="0055A5"/>
                </a:solidFill>
              </a:rPr>
              <a:t>ancêtres</a:t>
            </a:r>
          </a:p>
          <a:p>
            <a:pPr algn="ctr"/>
            <a:r>
              <a:rPr lang="fr-FR" sz="1400" dirty="0">
                <a:solidFill>
                  <a:srgbClr val="0055A5"/>
                </a:solidFill>
              </a:rPr>
              <a:t>[</a:t>
            </a:r>
            <a:r>
              <a:rPr lang="en-GB" sz="1400" dirty="0">
                <a:solidFill>
                  <a:srgbClr val="0055A5"/>
                </a:solidFill>
              </a:rPr>
              <a:t>ancestors</a:t>
            </a:r>
            <a:r>
              <a:rPr lang="fr-FR" sz="1400" dirty="0">
                <a:solidFill>
                  <a:srgbClr val="0055A5"/>
                </a:solidFill>
              </a:rPr>
              <a:t>]</a:t>
            </a:r>
          </a:p>
        </p:txBody>
      </p:sp>
      <p:sp>
        <p:nvSpPr>
          <p:cNvPr id="110" name="Rectangle 109">
            <a:extLst>
              <a:ext uri="{FF2B5EF4-FFF2-40B4-BE49-F238E27FC236}">
                <a16:creationId xmlns:a16="http://schemas.microsoft.com/office/drawing/2014/main" id="{67922C2A-B556-6287-51BE-470AF398F42A}"/>
              </a:ext>
            </a:extLst>
          </p:cNvPr>
          <p:cNvSpPr/>
          <p:nvPr/>
        </p:nvSpPr>
        <p:spPr>
          <a:xfrm>
            <a:off x="7622810" y="437020"/>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r>
              <a:rPr lang="fr-FR" sz="1400" b="1" dirty="0">
                <a:solidFill>
                  <a:srgbClr val="0055A5"/>
                </a:solidFill>
              </a:rPr>
              <a:t>horrible</a:t>
            </a:r>
          </a:p>
          <a:p>
            <a:pPr algn="ctr"/>
            <a:r>
              <a:rPr lang="fr-FR" sz="1400" dirty="0">
                <a:solidFill>
                  <a:srgbClr val="0055A5"/>
                </a:solidFill>
              </a:rPr>
              <a:t>[</a:t>
            </a:r>
            <a:r>
              <a:rPr lang="en-GB" sz="1400" dirty="0">
                <a:solidFill>
                  <a:srgbClr val="0055A5"/>
                </a:solidFill>
              </a:rPr>
              <a:t>horrible</a:t>
            </a:r>
            <a:r>
              <a:rPr lang="fr-FR" sz="1400" dirty="0">
                <a:solidFill>
                  <a:srgbClr val="0055A5"/>
                </a:solidFill>
              </a:rPr>
              <a:t>]</a:t>
            </a:r>
          </a:p>
        </p:txBody>
      </p:sp>
      <p:sp>
        <p:nvSpPr>
          <p:cNvPr id="111" name="Rectangle 110">
            <a:extLst>
              <a:ext uri="{FF2B5EF4-FFF2-40B4-BE49-F238E27FC236}">
                <a16:creationId xmlns:a16="http://schemas.microsoft.com/office/drawing/2014/main" id="{AABB4C33-20ED-8429-8487-C7602F3F3426}"/>
              </a:ext>
            </a:extLst>
          </p:cNvPr>
          <p:cNvSpPr/>
          <p:nvPr/>
        </p:nvSpPr>
        <p:spPr>
          <a:xfrm>
            <a:off x="9028088" y="437020"/>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r>
              <a:rPr lang="fr-FR" sz="1400" b="1" dirty="0">
                <a:solidFill>
                  <a:srgbClr val="0055A5"/>
                </a:solidFill>
              </a:rPr>
              <a:t>convaincre</a:t>
            </a:r>
          </a:p>
          <a:p>
            <a:pPr algn="ctr"/>
            <a:r>
              <a:rPr lang="fr-FR" sz="1400" dirty="0">
                <a:solidFill>
                  <a:srgbClr val="0055A5"/>
                </a:solidFill>
              </a:rPr>
              <a:t>[</a:t>
            </a:r>
            <a:r>
              <a:rPr lang="en-GB" sz="1400" dirty="0">
                <a:solidFill>
                  <a:srgbClr val="0055A5"/>
                </a:solidFill>
              </a:rPr>
              <a:t>to convince</a:t>
            </a:r>
            <a:r>
              <a:rPr lang="fr-FR" sz="1400" dirty="0">
                <a:solidFill>
                  <a:srgbClr val="0055A5"/>
                </a:solidFill>
              </a:rPr>
              <a:t>]</a:t>
            </a:r>
          </a:p>
        </p:txBody>
      </p:sp>
      <p:sp>
        <p:nvSpPr>
          <p:cNvPr id="112" name="Rectangle 111">
            <a:extLst>
              <a:ext uri="{FF2B5EF4-FFF2-40B4-BE49-F238E27FC236}">
                <a16:creationId xmlns:a16="http://schemas.microsoft.com/office/drawing/2014/main" id="{F1AAB647-1537-FA39-7945-8050DB733498}"/>
              </a:ext>
            </a:extLst>
          </p:cNvPr>
          <p:cNvSpPr/>
          <p:nvPr/>
        </p:nvSpPr>
        <p:spPr>
          <a:xfrm>
            <a:off x="10433366" y="437020"/>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r>
              <a:rPr lang="fr-FR" sz="1400" b="1" dirty="0">
                <a:solidFill>
                  <a:srgbClr val="0055A5"/>
                </a:solidFill>
              </a:rPr>
              <a:t>prévisible</a:t>
            </a:r>
          </a:p>
          <a:p>
            <a:pPr algn="ctr"/>
            <a:r>
              <a:rPr lang="fr-FR" sz="1400" dirty="0">
                <a:solidFill>
                  <a:srgbClr val="0055A5"/>
                </a:solidFill>
              </a:rPr>
              <a:t>[</a:t>
            </a:r>
            <a:r>
              <a:rPr lang="en-GB" sz="1400" dirty="0">
                <a:solidFill>
                  <a:srgbClr val="0055A5"/>
                </a:solidFill>
              </a:rPr>
              <a:t>predictable</a:t>
            </a:r>
            <a:r>
              <a:rPr lang="fr-FR" sz="1400" dirty="0">
                <a:solidFill>
                  <a:srgbClr val="0055A5"/>
                </a:solidFill>
              </a:rPr>
              <a:t>]</a:t>
            </a:r>
          </a:p>
        </p:txBody>
      </p:sp>
      <p:sp>
        <p:nvSpPr>
          <p:cNvPr id="113" name="Rectangle 112">
            <a:extLst>
              <a:ext uri="{FF2B5EF4-FFF2-40B4-BE49-F238E27FC236}">
                <a16:creationId xmlns:a16="http://schemas.microsoft.com/office/drawing/2014/main" id="{08860E86-03A4-9C22-A85E-6C752CC430B8}"/>
              </a:ext>
            </a:extLst>
          </p:cNvPr>
          <p:cNvSpPr/>
          <p:nvPr/>
        </p:nvSpPr>
        <p:spPr>
          <a:xfrm>
            <a:off x="6217507" y="1842298"/>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r>
              <a:rPr lang="fr-FR" sz="1400" b="1" dirty="0">
                <a:solidFill>
                  <a:srgbClr val="0055A5"/>
                </a:solidFill>
              </a:rPr>
              <a:t>surprendre</a:t>
            </a:r>
          </a:p>
          <a:p>
            <a:pPr algn="ctr"/>
            <a:r>
              <a:rPr lang="fr-FR" sz="1400" dirty="0">
                <a:solidFill>
                  <a:srgbClr val="0055A5"/>
                </a:solidFill>
              </a:rPr>
              <a:t>[</a:t>
            </a:r>
            <a:r>
              <a:rPr lang="en-GB" sz="1400" dirty="0">
                <a:solidFill>
                  <a:srgbClr val="0055A5"/>
                </a:solidFill>
              </a:rPr>
              <a:t>to surprise</a:t>
            </a:r>
            <a:r>
              <a:rPr lang="fr-FR" sz="1400" dirty="0">
                <a:solidFill>
                  <a:srgbClr val="0055A5"/>
                </a:solidFill>
              </a:rPr>
              <a:t>]</a:t>
            </a:r>
          </a:p>
        </p:txBody>
      </p:sp>
      <p:sp>
        <p:nvSpPr>
          <p:cNvPr id="114" name="Rectangle 113">
            <a:extLst>
              <a:ext uri="{FF2B5EF4-FFF2-40B4-BE49-F238E27FC236}">
                <a16:creationId xmlns:a16="http://schemas.microsoft.com/office/drawing/2014/main" id="{3AED7DCF-AFE0-41FC-25D9-2676D8974CE5}"/>
              </a:ext>
            </a:extLst>
          </p:cNvPr>
          <p:cNvSpPr/>
          <p:nvPr/>
        </p:nvSpPr>
        <p:spPr>
          <a:xfrm>
            <a:off x="7622810" y="1842298"/>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r>
              <a:rPr lang="fr-FR" sz="1400" b="1" dirty="0">
                <a:solidFill>
                  <a:srgbClr val="0055A5"/>
                </a:solidFill>
              </a:rPr>
              <a:t>vignobles</a:t>
            </a:r>
          </a:p>
          <a:p>
            <a:pPr algn="ctr"/>
            <a:r>
              <a:rPr lang="fr-FR" sz="1400" dirty="0">
                <a:solidFill>
                  <a:srgbClr val="0055A5"/>
                </a:solidFill>
              </a:rPr>
              <a:t>[</a:t>
            </a:r>
            <a:r>
              <a:rPr lang="en-GB" sz="1400" dirty="0">
                <a:solidFill>
                  <a:srgbClr val="0055A5"/>
                </a:solidFill>
              </a:rPr>
              <a:t>vineyards</a:t>
            </a:r>
            <a:r>
              <a:rPr lang="fr-FR" sz="1400" dirty="0">
                <a:solidFill>
                  <a:srgbClr val="0055A5"/>
                </a:solidFill>
              </a:rPr>
              <a:t>]</a:t>
            </a:r>
          </a:p>
        </p:txBody>
      </p:sp>
      <p:sp>
        <p:nvSpPr>
          <p:cNvPr id="115" name="Rectangle 114">
            <a:extLst>
              <a:ext uri="{FF2B5EF4-FFF2-40B4-BE49-F238E27FC236}">
                <a16:creationId xmlns:a16="http://schemas.microsoft.com/office/drawing/2014/main" id="{A3790129-7820-6DD0-DCAC-499C311C57FD}"/>
              </a:ext>
            </a:extLst>
          </p:cNvPr>
          <p:cNvSpPr/>
          <p:nvPr/>
        </p:nvSpPr>
        <p:spPr>
          <a:xfrm>
            <a:off x="9028088" y="1842298"/>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r>
              <a:rPr lang="fr-FR" sz="1400" b="1" dirty="0">
                <a:solidFill>
                  <a:srgbClr val="0055A5"/>
                </a:solidFill>
              </a:rPr>
              <a:t>algèbre</a:t>
            </a:r>
          </a:p>
          <a:p>
            <a:pPr algn="ctr"/>
            <a:r>
              <a:rPr lang="fr-FR" sz="1400" dirty="0">
                <a:solidFill>
                  <a:srgbClr val="0055A5"/>
                </a:solidFill>
              </a:rPr>
              <a:t>[</a:t>
            </a:r>
            <a:r>
              <a:rPr lang="en-GB" sz="1400" dirty="0">
                <a:solidFill>
                  <a:srgbClr val="0055A5"/>
                </a:solidFill>
              </a:rPr>
              <a:t>algebra</a:t>
            </a:r>
            <a:r>
              <a:rPr lang="fr-FR" sz="1400" dirty="0">
                <a:solidFill>
                  <a:srgbClr val="0055A5"/>
                </a:solidFill>
              </a:rPr>
              <a:t>]</a:t>
            </a:r>
          </a:p>
        </p:txBody>
      </p:sp>
      <p:sp>
        <p:nvSpPr>
          <p:cNvPr id="116" name="Rectangle 115">
            <a:extLst>
              <a:ext uri="{FF2B5EF4-FFF2-40B4-BE49-F238E27FC236}">
                <a16:creationId xmlns:a16="http://schemas.microsoft.com/office/drawing/2014/main" id="{584669C5-1918-B99C-085F-CD7760B6077A}"/>
              </a:ext>
            </a:extLst>
          </p:cNvPr>
          <p:cNvSpPr/>
          <p:nvPr/>
        </p:nvSpPr>
        <p:spPr>
          <a:xfrm>
            <a:off x="10433366" y="1842298"/>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r>
              <a:rPr lang="fr-FR" sz="1400" b="1" dirty="0">
                <a:solidFill>
                  <a:srgbClr val="0055A5"/>
                </a:solidFill>
              </a:rPr>
              <a:t>immeubles </a:t>
            </a:r>
          </a:p>
          <a:p>
            <a:pPr algn="ctr"/>
            <a:r>
              <a:rPr lang="fr-FR" sz="1400" dirty="0">
                <a:solidFill>
                  <a:srgbClr val="0055A5"/>
                </a:solidFill>
              </a:rPr>
              <a:t>[</a:t>
            </a:r>
            <a:r>
              <a:rPr lang="en-GB" sz="1400" dirty="0">
                <a:solidFill>
                  <a:srgbClr val="0055A5"/>
                </a:solidFill>
              </a:rPr>
              <a:t>buildings</a:t>
            </a:r>
            <a:r>
              <a:rPr lang="fr-FR" sz="1400" dirty="0">
                <a:solidFill>
                  <a:srgbClr val="0055A5"/>
                </a:solidFill>
              </a:rPr>
              <a:t>]</a:t>
            </a:r>
          </a:p>
        </p:txBody>
      </p:sp>
      <p:sp>
        <p:nvSpPr>
          <p:cNvPr id="117" name="Rectangle 116">
            <a:extLst>
              <a:ext uri="{FF2B5EF4-FFF2-40B4-BE49-F238E27FC236}">
                <a16:creationId xmlns:a16="http://schemas.microsoft.com/office/drawing/2014/main" id="{24F30BCC-69BD-5C3D-7E5A-C7EFB3824FD6}"/>
              </a:ext>
            </a:extLst>
          </p:cNvPr>
          <p:cNvSpPr/>
          <p:nvPr/>
        </p:nvSpPr>
        <p:spPr>
          <a:xfrm>
            <a:off x="6217507" y="3246480"/>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r>
              <a:rPr lang="fr-FR" sz="1400" b="1" dirty="0">
                <a:solidFill>
                  <a:srgbClr val="0055A5"/>
                </a:solidFill>
              </a:rPr>
              <a:t>interrompre</a:t>
            </a:r>
          </a:p>
          <a:p>
            <a:pPr algn="ctr"/>
            <a:r>
              <a:rPr lang="fr-FR" sz="1400" dirty="0">
                <a:solidFill>
                  <a:srgbClr val="0055A5"/>
                </a:solidFill>
              </a:rPr>
              <a:t>[</a:t>
            </a:r>
            <a:r>
              <a:rPr lang="en-GB" sz="1400" dirty="0">
                <a:solidFill>
                  <a:srgbClr val="0055A5"/>
                </a:solidFill>
              </a:rPr>
              <a:t>to interrupt</a:t>
            </a:r>
            <a:r>
              <a:rPr lang="fr-FR" sz="1400" dirty="0">
                <a:solidFill>
                  <a:srgbClr val="0055A5"/>
                </a:solidFill>
              </a:rPr>
              <a:t>]</a:t>
            </a:r>
          </a:p>
        </p:txBody>
      </p:sp>
      <p:sp>
        <p:nvSpPr>
          <p:cNvPr id="118" name="Rectangle 117">
            <a:extLst>
              <a:ext uri="{FF2B5EF4-FFF2-40B4-BE49-F238E27FC236}">
                <a16:creationId xmlns:a16="http://schemas.microsoft.com/office/drawing/2014/main" id="{32D40134-91A7-33C9-AAAA-B4584EF19916}"/>
              </a:ext>
            </a:extLst>
          </p:cNvPr>
          <p:cNvSpPr/>
          <p:nvPr/>
        </p:nvSpPr>
        <p:spPr>
          <a:xfrm>
            <a:off x="7622810" y="3246480"/>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r>
              <a:rPr lang="fr-FR" sz="1400" b="1" dirty="0">
                <a:solidFill>
                  <a:srgbClr val="0055A5"/>
                </a:solidFill>
              </a:rPr>
              <a:t>incapable</a:t>
            </a:r>
          </a:p>
          <a:p>
            <a:pPr algn="ctr"/>
            <a:r>
              <a:rPr lang="fr-FR" sz="1400" dirty="0">
                <a:solidFill>
                  <a:srgbClr val="0055A5"/>
                </a:solidFill>
              </a:rPr>
              <a:t>[</a:t>
            </a:r>
            <a:r>
              <a:rPr lang="en-GB" sz="1400" dirty="0">
                <a:solidFill>
                  <a:srgbClr val="0055A5"/>
                </a:solidFill>
              </a:rPr>
              <a:t>incapable</a:t>
            </a:r>
            <a:r>
              <a:rPr lang="fr-FR" sz="1400" dirty="0">
                <a:solidFill>
                  <a:srgbClr val="0055A5"/>
                </a:solidFill>
              </a:rPr>
              <a:t>]</a:t>
            </a:r>
          </a:p>
        </p:txBody>
      </p:sp>
      <p:sp>
        <p:nvSpPr>
          <p:cNvPr id="119" name="Rectangle 118">
            <a:extLst>
              <a:ext uri="{FF2B5EF4-FFF2-40B4-BE49-F238E27FC236}">
                <a16:creationId xmlns:a16="http://schemas.microsoft.com/office/drawing/2014/main" id="{F0609FC9-F914-B134-8A24-2897AC4F95F8}"/>
              </a:ext>
            </a:extLst>
          </p:cNvPr>
          <p:cNvSpPr/>
          <p:nvPr/>
        </p:nvSpPr>
        <p:spPr>
          <a:xfrm>
            <a:off x="9028088" y="3246480"/>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r>
              <a:rPr lang="fr-FR" sz="1400" b="1" dirty="0">
                <a:solidFill>
                  <a:srgbClr val="0055A5"/>
                </a:solidFill>
              </a:rPr>
              <a:t>fenêtres</a:t>
            </a:r>
          </a:p>
          <a:p>
            <a:pPr algn="ctr"/>
            <a:r>
              <a:rPr lang="fr-FR" sz="1400" dirty="0">
                <a:solidFill>
                  <a:srgbClr val="0055A5"/>
                </a:solidFill>
              </a:rPr>
              <a:t>[</a:t>
            </a:r>
            <a:r>
              <a:rPr lang="en-GB" sz="1400" dirty="0">
                <a:solidFill>
                  <a:srgbClr val="0055A5"/>
                </a:solidFill>
              </a:rPr>
              <a:t>windows</a:t>
            </a:r>
            <a:r>
              <a:rPr lang="fr-FR" sz="1400" dirty="0">
                <a:solidFill>
                  <a:srgbClr val="0055A5"/>
                </a:solidFill>
              </a:rPr>
              <a:t>]</a:t>
            </a:r>
          </a:p>
        </p:txBody>
      </p:sp>
      <p:sp>
        <p:nvSpPr>
          <p:cNvPr id="120" name="Rectangle 119">
            <a:extLst>
              <a:ext uri="{FF2B5EF4-FFF2-40B4-BE49-F238E27FC236}">
                <a16:creationId xmlns:a16="http://schemas.microsoft.com/office/drawing/2014/main" id="{DDC41124-96E6-27D1-3D4B-B4839DCD26BE}"/>
              </a:ext>
            </a:extLst>
          </p:cNvPr>
          <p:cNvSpPr/>
          <p:nvPr/>
        </p:nvSpPr>
        <p:spPr>
          <a:xfrm>
            <a:off x="10433366" y="3246480"/>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r>
              <a:rPr lang="fr-FR" sz="1400" b="1" dirty="0">
                <a:solidFill>
                  <a:srgbClr val="0055A5"/>
                </a:solidFill>
              </a:rPr>
              <a:t>favorable</a:t>
            </a:r>
          </a:p>
          <a:p>
            <a:pPr algn="ctr"/>
            <a:r>
              <a:rPr lang="fr-FR" sz="1400" dirty="0">
                <a:solidFill>
                  <a:srgbClr val="0055A5"/>
                </a:solidFill>
              </a:rPr>
              <a:t>[</a:t>
            </a:r>
            <a:r>
              <a:rPr lang="en-GB" sz="1400" dirty="0">
                <a:solidFill>
                  <a:srgbClr val="0055A5"/>
                </a:solidFill>
              </a:rPr>
              <a:t>favourable</a:t>
            </a:r>
            <a:r>
              <a:rPr lang="fr-FR" sz="1400" dirty="0">
                <a:solidFill>
                  <a:srgbClr val="0055A5"/>
                </a:solidFill>
              </a:rPr>
              <a:t>]</a:t>
            </a:r>
          </a:p>
        </p:txBody>
      </p:sp>
      <p:sp>
        <p:nvSpPr>
          <p:cNvPr id="121" name="Rectangle 120">
            <a:extLst>
              <a:ext uri="{FF2B5EF4-FFF2-40B4-BE49-F238E27FC236}">
                <a16:creationId xmlns:a16="http://schemas.microsoft.com/office/drawing/2014/main" id="{AAEE180C-80B8-AD53-A921-480ADE0472B7}"/>
              </a:ext>
            </a:extLst>
          </p:cNvPr>
          <p:cNvSpPr/>
          <p:nvPr/>
        </p:nvSpPr>
        <p:spPr>
          <a:xfrm>
            <a:off x="6217507" y="4651758"/>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r>
              <a:rPr lang="fr-FR" sz="1400" b="1" dirty="0">
                <a:solidFill>
                  <a:srgbClr val="0055A5"/>
                </a:solidFill>
              </a:rPr>
              <a:t>manœuvres </a:t>
            </a:r>
          </a:p>
          <a:p>
            <a:pPr algn="ctr"/>
            <a:r>
              <a:rPr lang="fr-FR" sz="1400" dirty="0">
                <a:solidFill>
                  <a:srgbClr val="0055A5"/>
                </a:solidFill>
              </a:rPr>
              <a:t>[</a:t>
            </a:r>
            <a:r>
              <a:rPr lang="en-GB" sz="1400" dirty="0">
                <a:solidFill>
                  <a:srgbClr val="0055A5"/>
                </a:solidFill>
              </a:rPr>
              <a:t>manoeuvres</a:t>
            </a:r>
            <a:r>
              <a:rPr lang="fr-FR" sz="1400" dirty="0">
                <a:solidFill>
                  <a:srgbClr val="0055A5"/>
                </a:solidFill>
              </a:rPr>
              <a:t>]</a:t>
            </a:r>
          </a:p>
        </p:txBody>
      </p:sp>
      <p:sp>
        <p:nvSpPr>
          <p:cNvPr id="122" name="Rectangle 121">
            <a:extLst>
              <a:ext uri="{FF2B5EF4-FFF2-40B4-BE49-F238E27FC236}">
                <a16:creationId xmlns:a16="http://schemas.microsoft.com/office/drawing/2014/main" id="{024A1978-ED9B-5A07-EAC0-35C4BD738C99}"/>
              </a:ext>
            </a:extLst>
          </p:cNvPr>
          <p:cNvSpPr/>
          <p:nvPr/>
        </p:nvSpPr>
        <p:spPr>
          <a:xfrm>
            <a:off x="7622810" y="4651758"/>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r>
              <a:rPr lang="fr-FR" sz="1400" b="1" dirty="0">
                <a:solidFill>
                  <a:srgbClr val="0055A5"/>
                </a:solidFill>
              </a:rPr>
              <a:t>probable</a:t>
            </a:r>
          </a:p>
          <a:p>
            <a:pPr algn="ctr"/>
            <a:r>
              <a:rPr lang="fr-FR" sz="1400" dirty="0">
                <a:solidFill>
                  <a:srgbClr val="0055A5"/>
                </a:solidFill>
              </a:rPr>
              <a:t>[</a:t>
            </a:r>
            <a:r>
              <a:rPr lang="en-GB" sz="1400" dirty="0">
                <a:solidFill>
                  <a:srgbClr val="0055A5"/>
                </a:solidFill>
              </a:rPr>
              <a:t>probable</a:t>
            </a:r>
            <a:r>
              <a:rPr lang="fr-FR" sz="1400" dirty="0">
                <a:solidFill>
                  <a:srgbClr val="0055A5"/>
                </a:solidFill>
              </a:rPr>
              <a:t>]</a:t>
            </a:r>
          </a:p>
        </p:txBody>
      </p:sp>
      <p:sp>
        <p:nvSpPr>
          <p:cNvPr id="123" name="Rectangle 122">
            <a:extLst>
              <a:ext uri="{FF2B5EF4-FFF2-40B4-BE49-F238E27FC236}">
                <a16:creationId xmlns:a16="http://schemas.microsoft.com/office/drawing/2014/main" id="{D8D527C5-7536-0456-61B3-1750223C756F}"/>
              </a:ext>
            </a:extLst>
          </p:cNvPr>
          <p:cNvSpPr/>
          <p:nvPr/>
        </p:nvSpPr>
        <p:spPr>
          <a:xfrm>
            <a:off x="9028088" y="4651758"/>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r>
              <a:rPr lang="fr-FR" sz="1400" b="1" dirty="0">
                <a:solidFill>
                  <a:srgbClr val="0055A5"/>
                </a:solidFill>
              </a:rPr>
              <a:t>concombres</a:t>
            </a:r>
          </a:p>
          <a:p>
            <a:pPr algn="ctr"/>
            <a:r>
              <a:rPr lang="fr-FR" sz="1400" dirty="0">
                <a:solidFill>
                  <a:srgbClr val="0055A5"/>
                </a:solidFill>
              </a:rPr>
              <a:t>[</a:t>
            </a:r>
            <a:r>
              <a:rPr lang="en-GB" sz="1400" dirty="0">
                <a:solidFill>
                  <a:srgbClr val="0055A5"/>
                </a:solidFill>
              </a:rPr>
              <a:t>cucumbers</a:t>
            </a:r>
            <a:r>
              <a:rPr lang="fr-FR" sz="1400" dirty="0">
                <a:solidFill>
                  <a:srgbClr val="0055A5"/>
                </a:solidFill>
              </a:rPr>
              <a:t>]</a:t>
            </a:r>
          </a:p>
        </p:txBody>
      </p:sp>
      <p:sp>
        <p:nvSpPr>
          <p:cNvPr id="124" name="Rectangle 123">
            <a:extLst>
              <a:ext uri="{FF2B5EF4-FFF2-40B4-BE49-F238E27FC236}">
                <a16:creationId xmlns:a16="http://schemas.microsoft.com/office/drawing/2014/main" id="{81DB4D2A-908E-D86D-D3B9-312EC221B86A}"/>
              </a:ext>
            </a:extLst>
          </p:cNvPr>
          <p:cNvSpPr/>
          <p:nvPr/>
        </p:nvSpPr>
        <p:spPr>
          <a:xfrm>
            <a:off x="10433366" y="4651758"/>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r>
              <a:rPr lang="fr-FR" sz="1400" b="1" dirty="0">
                <a:solidFill>
                  <a:srgbClr val="0055A5"/>
                </a:solidFill>
              </a:rPr>
              <a:t>instable</a:t>
            </a:r>
          </a:p>
          <a:p>
            <a:pPr algn="ctr"/>
            <a:r>
              <a:rPr lang="fr-FR" sz="1400" dirty="0">
                <a:solidFill>
                  <a:srgbClr val="0055A5"/>
                </a:solidFill>
              </a:rPr>
              <a:t>[</a:t>
            </a:r>
            <a:r>
              <a:rPr lang="en-GB" sz="1400" dirty="0">
                <a:solidFill>
                  <a:srgbClr val="0055A5"/>
                </a:solidFill>
              </a:rPr>
              <a:t>unstable</a:t>
            </a:r>
            <a:r>
              <a:rPr lang="fr-FR" sz="1400" dirty="0">
                <a:solidFill>
                  <a:srgbClr val="0055A5"/>
                </a:solidFill>
              </a:rPr>
              <a:t>]</a:t>
            </a:r>
          </a:p>
        </p:txBody>
      </p:sp>
      <p:pic>
        <p:nvPicPr>
          <p:cNvPr id="125" name="Picture 124" descr="A picture containing text&#10;&#10;Description automatically generated">
            <a:extLst>
              <a:ext uri="{FF2B5EF4-FFF2-40B4-BE49-F238E27FC236}">
                <a16:creationId xmlns:a16="http://schemas.microsoft.com/office/drawing/2014/main" id="{71337BBD-81F9-5022-31FF-0A8267C3C4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43781" y="2041521"/>
            <a:ext cx="1166890" cy="667315"/>
          </a:xfrm>
          <a:prstGeom prst="rect">
            <a:avLst/>
          </a:prstGeom>
        </p:spPr>
      </p:pic>
      <p:pic>
        <p:nvPicPr>
          <p:cNvPr id="126" name="Picture 125" descr="A picture containing text, sky&#10;&#10;Description automatically generated">
            <a:extLst>
              <a:ext uri="{FF2B5EF4-FFF2-40B4-BE49-F238E27FC236}">
                <a16:creationId xmlns:a16="http://schemas.microsoft.com/office/drawing/2014/main" id="{B5321C67-4FB1-F219-8C2C-2DEAACCBB4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32236" y="2041521"/>
            <a:ext cx="1043346" cy="730342"/>
          </a:xfrm>
          <a:prstGeom prst="rect">
            <a:avLst/>
          </a:prstGeom>
        </p:spPr>
      </p:pic>
      <p:pic>
        <p:nvPicPr>
          <p:cNvPr id="127" name="Picture 126">
            <a:extLst>
              <a:ext uri="{FF2B5EF4-FFF2-40B4-BE49-F238E27FC236}">
                <a16:creationId xmlns:a16="http://schemas.microsoft.com/office/drawing/2014/main" id="{03DAB05B-DEBA-085D-28EB-1A827254A4A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55169" y="1966587"/>
            <a:ext cx="1317251" cy="786234"/>
          </a:xfrm>
          <a:prstGeom prst="rect">
            <a:avLst/>
          </a:prstGeom>
        </p:spPr>
      </p:pic>
      <p:pic>
        <p:nvPicPr>
          <p:cNvPr id="128" name="Picture 127" descr="Icon&#10;&#10;Description automatically generated">
            <a:extLst>
              <a:ext uri="{FF2B5EF4-FFF2-40B4-BE49-F238E27FC236}">
                <a16:creationId xmlns:a16="http://schemas.microsoft.com/office/drawing/2014/main" id="{A28866F3-028B-F42B-9CE9-090A55C8CB1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10791" y="1979670"/>
            <a:ext cx="1018761" cy="792193"/>
          </a:xfrm>
          <a:prstGeom prst="rect">
            <a:avLst/>
          </a:prstGeom>
        </p:spPr>
      </p:pic>
      <p:pic>
        <p:nvPicPr>
          <p:cNvPr id="129" name="Picture 128" descr="Graphical user interface&#10;&#10;Description automatically generated with medium confidence">
            <a:extLst>
              <a:ext uri="{FF2B5EF4-FFF2-40B4-BE49-F238E27FC236}">
                <a16:creationId xmlns:a16="http://schemas.microsoft.com/office/drawing/2014/main" id="{43F6A861-9C66-367A-4BA4-8ABBC69F459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77258" y="515035"/>
            <a:ext cx="917494" cy="777305"/>
          </a:xfrm>
          <a:prstGeom prst="rect">
            <a:avLst/>
          </a:prstGeom>
        </p:spPr>
      </p:pic>
      <p:pic>
        <p:nvPicPr>
          <p:cNvPr id="131" name="Picture 130" descr="Diagram&#10;&#10;Description automatically generated">
            <a:extLst>
              <a:ext uri="{FF2B5EF4-FFF2-40B4-BE49-F238E27FC236}">
                <a16:creationId xmlns:a16="http://schemas.microsoft.com/office/drawing/2014/main" id="{34CE6097-FB39-248C-BE87-E5566109894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9382" t="9360" r="16316" b="16007"/>
          <a:stretch/>
        </p:blipFill>
        <p:spPr>
          <a:xfrm>
            <a:off x="9215310" y="604417"/>
            <a:ext cx="1060272" cy="709440"/>
          </a:xfrm>
          <a:prstGeom prst="rect">
            <a:avLst/>
          </a:prstGeom>
        </p:spPr>
      </p:pic>
      <p:pic>
        <p:nvPicPr>
          <p:cNvPr id="132" name="Picture 131" descr="A picture containing lamp&#10;&#10;Description automatically generated">
            <a:extLst>
              <a:ext uri="{FF2B5EF4-FFF2-40B4-BE49-F238E27FC236}">
                <a16:creationId xmlns:a16="http://schemas.microsoft.com/office/drawing/2014/main" id="{CE55E788-96E4-A723-2145-50D695D0A47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41526"/>
          <a:stretch/>
        </p:blipFill>
        <p:spPr>
          <a:xfrm>
            <a:off x="7925374" y="515035"/>
            <a:ext cx="1027109" cy="777305"/>
          </a:xfrm>
          <a:prstGeom prst="rect">
            <a:avLst/>
          </a:prstGeom>
        </p:spPr>
      </p:pic>
      <p:pic>
        <p:nvPicPr>
          <p:cNvPr id="133" name="Picture 132" descr="Shape&#10;&#10;Description automatically generated with medium confidence">
            <a:extLst>
              <a:ext uri="{FF2B5EF4-FFF2-40B4-BE49-F238E27FC236}">
                <a16:creationId xmlns:a16="http://schemas.microsoft.com/office/drawing/2014/main" id="{C2DAA662-4EA3-CA29-5F96-17EE29BAC0F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98160" y="539609"/>
            <a:ext cx="724648" cy="774248"/>
          </a:xfrm>
          <a:prstGeom prst="rect">
            <a:avLst/>
          </a:prstGeom>
        </p:spPr>
      </p:pic>
      <p:pic>
        <p:nvPicPr>
          <p:cNvPr id="134" name="Picture 133" descr="A picture containing text&#10;&#10;Description automatically generated">
            <a:extLst>
              <a:ext uri="{FF2B5EF4-FFF2-40B4-BE49-F238E27FC236}">
                <a16:creationId xmlns:a16="http://schemas.microsoft.com/office/drawing/2014/main" id="{4C02E032-EBFB-264C-CAC0-1B853F6D183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870881" y="3315923"/>
            <a:ext cx="885825" cy="819110"/>
          </a:xfrm>
          <a:prstGeom prst="rect">
            <a:avLst/>
          </a:prstGeom>
        </p:spPr>
      </p:pic>
      <p:pic>
        <p:nvPicPr>
          <p:cNvPr id="135" name="Picture 134" descr="A picture containing diagram&#10;&#10;Description automatically generated">
            <a:extLst>
              <a:ext uri="{FF2B5EF4-FFF2-40B4-BE49-F238E27FC236}">
                <a16:creationId xmlns:a16="http://schemas.microsoft.com/office/drawing/2014/main" id="{FA45D856-9508-706B-8C7A-458EB303E4D9}"/>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048409" y="3501429"/>
            <a:ext cx="641829" cy="570626"/>
          </a:xfrm>
          <a:prstGeom prst="rect">
            <a:avLst/>
          </a:prstGeom>
        </p:spPr>
      </p:pic>
      <p:pic>
        <p:nvPicPr>
          <p:cNvPr id="136" name="Picture 135" descr="Logo&#10;&#10;Description automatically generated">
            <a:extLst>
              <a:ext uri="{FF2B5EF4-FFF2-40B4-BE49-F238E27FC236}">
                <a16:creationId xmlns:a16="http://schemas.microsoft.com/office/drawing/2014/main" id="{B4EBF79F-53EC-580B-7D3C-B42C171F9B8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535606" y="3315923"/>
            <a:ext cx="885903" cy="812539"/>
          </a:xfrm>
          <a:prstGeom prst="rect">
            <a:avLst/>
          </a:prstGeom>
        </p:spPr>
      </p:pic>
      <p:pic>
        <p:nvPicPr>
          <p:cNvPr id="137" name="Picture 136">
            <a:extLst>
              <a:ext uri="{FF2B5EF4-FFF2-40B4-BE49-F238E27FC236}">
                <a16:creationId xmlns:a16="http://schemas.microsoft.com/office/drawing/2014/main" id="{F40CDC24-5827-1000-FD62-32354E51E14E}"/>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20779" t="7933" b="9828"/>
          <a:stretch/>
        </p:blipFill>
        <p:spPr>
          <a:xfrm flipH="1">
            <a:off x="10543781" y="3257698"/>
            <a:ext cx="1266824" cy="935560"/>
          </a:xfrm>
          <a:prstGeom prst="rect">
            <a:avLst/>
          </a:prstGeom>
        </p:spPr>
      </p:pic>
      <p:pic>
        <p:nvPicPr>
          <p:cNvPr id="138" name="Picture 137" descr="A picture containing text, sign, outdoor, traffic&#10;&#10;Description automatically generated">
            <a:extLst>
              <a:ext uri="{FF2B5EF4-FFF2-40B4-BE49-F238E27FC236}">
                <a16:creationId xmlns:a16="http://schemas.microsoft.com/office/drawing/2014/main" id="{FD6B6BC6-C3AB-953A-AC02-FDB7A99E780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670571" y="4776032"/>
            <a:ext cx="913309" cy="797719"/>
          </a:xfrm>
          <a:prstGeom prst="rect">
            <a:avLst/>
          </a:prstGeom>
        </p:spPr>
      </p:pic>
      <p:pic>
        <p:nvPicPr>
          <p:cNvPr id="139" name="Picture 138">
            <a:extLst>
              <a:ext uri="{FF2B5EF4-FFF2-40B4-BE49-F238E27FC236}">
                <a16:creationId xmlns:a16="http://schemas.microsoft.com/office/drawing/2014/main" id="{D1E638C0-E2EB-360E-D923-72696F72C819}"/>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134091" y="4673207"/>
            <a:ext cx="674815" cy="941755"/>
          </a:xfrm>
          <a:prstGeom prst="rect">
            <a:avLst/>
          </a:prstGeom>
        </p:spPr>
      </p:pic>
      <p:pic>
        <p:nvPicPr>
          <p:cNvPr id="140" name="Picture 139" descr="A picture containing different&#10;&#10;Description automatically generated">
            <a:extLst>
              <a:ext uri="{FF2B5EF4-FFF2-40B4-BE49-F238E27FC236}">
                <a16:creationId xmlns:a16="http://schemas.microsoft.com/office/drawing/2014/main" id="{63E03262-B2C9-6148-5158-B615DC02BDC2}"/>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689618" y="4836805"/>
            <a:ext cx="1219328" cy="745886"/>
          </a:xfrm>
          <a:prstGeom prst="rect">
            <a:avLst/>
          </a:prstGeom>
        </p:spPr>
      </p:pic>
      <p:pic>
        <p:nvPicPr>
          <p:cNvPr id="141" name="Picture 140" descr="A picture containing text, toy&#10;&#10;Description automatically generated">
            <a:extLst>
              <a:ext uri="{FF2B5EF4-FFF2-40B4-BE49-F238E27FC236}">
                <a16:creationId xmlns:a16="http://schemas.microsoft.com/office/drawing/2014/main" id="{AE7CE0FA-D56F-7274-D3E8-561CE4270F10}"/>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243648" y="4836805"/>
            <a:ext cx="1352995" cy="676498"/>
          </a:xfrm>
          <a:prstGeom prst="rect">
            <a:avLst/>
          </a:prstGeom>
        </p:spPr>
      </p:pic>
      <p:pic>
        <p:nvPicPr>
          <p:cNvPr id="2" name="Picture 1">
            <a:extLst>
              <a:ext uri="{FF2B5EF4-FFF2-40B4-BE49-F238E27FC236}">
                <a16:creationId xmlns:a16="http://schemas.microsoft.com/office/drawing/2014/main" id="{535A4588-37B0-A25C-AFC5-737B6044A0C5}"/>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725652" y="4651758"/>
            <a:ext cx="674815" cy="941755"/>
          </a:xfrm>
          <a:prstGeom prst="rect">
            <a:avLst/>
          </a:prstGeom>
        </p:spPr>
      </p:pic>
      <p:pic>
        <p:nvPicPr>
          <p:cNvPr id="3" name="Picture 2">
            <a:extLst>
              <a:ext uri="{FF2B5EF4-FFF2-40B4-BE49-F238E27FC236}">
                <a16:creationId xmlns:a16="http://schemas.microsoft.com/office/drawing/2014/main" id="{BAA588D9-400B-5613-93EF-7045614C39AC}"/>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682725" y="4673207"/>
            <a:ext cx="674815" cy="941755"/>
          </a:xfrm>
          <a:prstGeom prst="rect">
            <a:avLst/>
          </a:prstGeom>
        </p:spPr>
      </p:pic>
      <p:pic>
        <p:nvPicPr>
          <p:cNvPr id="4" name="Picture 3" descr="A picture containing diagram&#10;&#10;Description automatically generated">
            <a:extLst>
              <a:ext uri="{FF2B5EF4-FFF2-40B4-BE49-F238E27FC236}">
                <a16:creationId xmlns:a16="http://schemas.microsoft.com/office/drawing/2014/main" id="{9CD226D2-19F9-1364-06A7-B4D0C35C7E7A}"/>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754719" y="3501429"/>
            <a:ext cx="641829" cy="570626"/>
          </a:xfrm>
          <a:prstGeom prst="rect">
            <a:avLst/>
          </a:prstGeom>
        </p:spPr>
      </p:pic>
      <p:pic>
        <p:nvPicPr>
          <p:cNvPr id="5" name="Picture 4" descr="A picture containing diagram&#10;&#10;Description automatically generated">
            <a:extLst>
              <a:ext uri="{FF2B5EF4-FFF2-40B4-BE49-F238E27FC236}">
                <a16:creationId xmlns:a16="http://schemas.microsoft.com/office/drawing/2014/main" id="{A0CC919B-C2D5-C3EC-7977-BF97DEC2723D}"/>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137420" y="3413450"/>
            <a:ext cx="641829" cy="570626"/>
          </a:xfrm>
          <a:prstGeom prst="rect">
            <a:avLst/>
          </a:prstGeom>
        </p:spPr>
      </p:pic>
      <p:pic>
        <p:nvPicPr>
          <p:cNvPr id="7" name="Picture 6" descr="A picture containing diagram&#10;&#10;Description automatically generated">
            <a:extLst>
              <a:ext uri="{FF2B5EF4-FFF2-40B4-BE49-F238E27FC236}">
                <a16:creationId xmlns:a16="http://schemas.microsoft.com/office/drawing/2014/main" id="{3450749F-46F7-FADD-77FD-EFBA23B16BA8}"/>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843730" y="3413450"/>
            <a:ext cx="641829" cy="570626"/>
          </a:xfrm>
          <a:prstGeom prst="rect">
            <a:avLst/>
          </a:prstGeom>
        </p:spPr>
      </p:pic>
    </p:spTree>
    <p:extLst>
      <p:ext uri="{BB962C8B-B14F-4D97-AF65-F5344CB8AC3E}">
        <p14:creationId xmlns:p14="http://schemas.microsoft.com/office/powerpoint/2010/main" val="35941217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667F8F-E87F-5201-CAA9-4411B0605F22}"/>
              </a:ext>
            </a:extLst>
          </p:cNvPr>
          <p:cNvSpPr>
            <a:spLocks noGrp="1"/>
          </p:cNvSpPr>
          <p:nvPr>
            <p:ph type="title"/>
          </p:nvPr>
        </p:nvSpPr>
        <p:spPr>
          <a:xfrm>
            <a:off x="-1" y="213557"/>
            <a:ext cx="6520721" cy="647577"/>
          </a:xfrm>
        </p:spPr>
        <p:txBody>
          <a:bodyPr>
            <a:normAutofit/>
          </a:bodyPr>
          <a:lstStyle/>
          <a:p>
            <a:r>
              <a:rPr lang="fr-FR" dirty="0"/>
              <a:t>au, à la, à l’, aux ?</a:t>
            </a:r>
          </a:p>
        </p:txBody>
      </p:sp>
      <p:sp>
        <p:nvSpPr>
          <p:cNvPr id="6" name="Rounded Rectangle 46">
            <a:extLst>
              <a:ext uri="{FF2B5EF4-FFF2-40B4-BE49-F238E27FC236}">
                <a16:creationId xmlns:a16="http://schemas.microsoft.com/office/drawing/2014/main" id="{967130CB-9A89-FA57-9935-99361F961F82}"/>
              </a:ext>
            </a:extLst>
          </p:cNvPr>
          <p:cNvSpPr/>
          <p:nvPr/>
        </p:nvSpPr>
        <p:spPr>
          <a:xfrm>
            <a:off x="9888252" y="251614"/>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grammaire</a:t>
            </a:r>
          </a:p>
        </p:txBody>
      </p:sp>
      <p:sp>
        <p:nvSpPr>
          <p:cNvPr id="2" name="TextBox 1">
            <a:extLst>
              <a:ext uri="{FF2B5EF4-FFF2-40B4-BE49-F238E27FC236}">
                <a16:creationId xmlns:a16="http://schemas.microsoft.com/office/drawing/2014/main" id="{A64B2D0D-3C45-A6F4-4887-7B6E24B552B0}"/>
              </a:ext>
            </a:extLst>
          </p:cNvPr>
          <p:cNvSpPr txBox="1"/>
          <p:nvPr/>
        </p:nvSpPr>
        <p:spPr>
          <a:xfrm>
            <a:off x="152714" y="966292"/>
            <a:ext cx="11474842" cy="707886"/>
          </a:xfrm>
          <a:prstGeom prst="rect">
            <a:avLst/>
          </a:prstGeom>
          <a:noFill/>
        </p:spPr>
        <p:txBody>
          <a:bodyPr wrap="square" rtlCol="0">
            <a:spAutoFit/>
          </a:bodyPr>
          <a:lstStyle/>
          <a:p>
            <a:pPr>
              <a:defRPr/>
            </a:pPr>
            <a:r>
              <a:rPr kumimoji="0" lang="en-GB" sz="2000" b="0" i="0" u="none" strike="noStrike" kern="1200" cap="none" spc="0" normalizeH="0" baseline="0" noProof="0" dirty="0">
                <a:ln>
                  <a:noFill/>
                </a:ln>
                <a:solidFill>
                  <a:srgbClr val="0055A5"/>
                </a:solidFill>
                <a:effectLst/>
                <a:uLnTx/>
                <a:uFillTx/>
                <a:ea typeface="+mn-ea"/>
                <a:cs typeface="+mn-cs"/>
              </a:rPr>
              <a:t>Remember that </a:t>
            </a:r>
            <a:r>
              <a:rPr lang="en-US" sz="2000" dirty="0">
                <a:solidFill>
                  <a:srgbClr val="0055A5"/>
                </a:solidFill>
              </a:rPr>
              <a:t>when we use </a:t>
            </a:r>
            <a:r>
              <a:rPr lang="en-US" sz="2000" b="1" dirty="0">
                <a:solidFill>
                  <a:srgbClr val="0055A5"/>
                </a:solidFill>
              </a:rPr>
              <a:t>à </a:t>
            </a:r>
            <a:r>
              <a:rPr lang="en-US" sz="2000" dirty="0">
                <a:solidFill>
                  <a:srgbClr val="0055A5"/>
                </a:solidFill>
              </a:rPr>
              <a:t>before a </a:t>
            </a:r>
            <a:r>
              <a:rPr lang="en-US" sz="2000" b="1" dirty="0">
                <a:solidFill>
                  <a:srgbClr val="0055A5"/>
                </a:solidFill>
              </a:rPr>
              <a:t>definite article + noun</a:t>
            </a:r>
            <a:r>
              <a:rPr lang="en-US" sz="2000" dirty="0">
                <a:solidFill>
                  <a:srgbClr val="0055A5"/>
                </a:solidFill>
              </a:rPr>
              <a:t>, they combine to make </a:t>
            </a:r>
            <a:r>
              <a:rPr lang="en-GB" sz="2000" b="1" dirty="0">
                <a:solidFill>
                  <a:srgbClr val="0055A5"/>
                </a:solidFill>
              </a:rPr>
              <a:t>au/à la/à l’</a:t>
            </a:r>
            <a:r>
              <a:rPr lang="en-GB" sz="2000" dirty="0">
                <a:solidFill>
                  <a:srgbClr val="0055A5"/>
                </a:solidFill>
              </a:rPr>
              <a:t> or </a:t>
            </a:r>
            <a:r>
              <a:rPr lang="en-GB" sz="2000" b="1" dirty="0">
                <a:solidFill>
                  <a:srgbClr val="0055A5"/>
                </a:solidFill>
              </a:rPr>
              <a:t>aux</a:t>
            </a:r>
            <a:r>
              <a:rPr lang="en-GB" sz="2000" dirty="0">
                <a:solidFill>
                  <a:srgbClr val="0055A5"/>
                </a:solidFill>
              </a:rPr>
              <a:t>, depending on the gender, quantity and spelling of the noun.</a:t>
            </a:r>
          </a:p>
        </p:txBody>
      </p:sp>
      <p:sp>
        <p:nvSpPr>
          <p:cNvPr id="4" name="TextBox 3">
            <a:extLst>
              <a:ext uri="{FF2B5EF4-FFF2-40B4-BE49-F238E27FC236}">
                <a16:creationId xmlns:a16="http://schemas.microsoft.com/office/drawing/2014/main" id="{FFA9163D-E4FA-4E4D-9C72-97050486E3B8}"/>
              </a:ext>
            </a:extLst>
          </p:cNvPr>
          <p:cNvSpPr txBox="1"/>
          <p:nvPr/>
        </p:nvSpPr>
        <p:spPr>
          <a:xfrm>
            <a:off x="6089450" y="1875875"/>
            <a:ext cx="295142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dirty="0">
                <a:ln>
                  <a:noFill/>
                </a:ln>
                <a:solidFill>
                  <a:srgbClr val="0055A5"/>
                </a:solidFill>
                <a:effectLst/>
                <a:uLnTx/>
                <a:uFillTx/>
                <a:latin typeface="Century Gothic" panose="020F0302020204030204"/>
                <a:ea typeface="+mn-ea"/>
                <a:cs typeface="+mn-cs"/>
              </a:rPr>
              <a:t>La voiture appartient </a:t>
            </a:r>
            <a:r>
              <a:rPr kumimoji="0" lang="fr-FR" sz="2000" b="1" i="0" strike="noStrike" kern="1200" cap="none" spc="0" normalizeH="0" baseline="0" dirty="0">
                <a:ln>
                  <a:noFill/>
                </a:ln>
                <a:solidFill>
                  <a:srgbClr val="0055A5"/>
                </a:solidFill>
                <a:effectLst/>
                <a:uLnTx/>
                <a:uFillTx/>
                <a:latin typeface="Century Gothic" panose="020F0302020204030204"/>
                <a:ea typeface="+mn-ea"/>
                <a:cs typeface="+mn-cs"/>
              </a:rPr>
              <a:t>à l</a:t>
            </a:r>
            <a:r>
              <a:rPr kumimoji="0" lang="fr-FR" sz="2000" b="0" i="0" strike="noStrike" kern="1200" cap="none" spc="0" normalizeH="0" baseline="0" dirty="0">
                <a:ln>
                  <a:noFill/>
                </a:ln>
                <a:solidFill>
                  <a:srgbClr val="0055A5"/>
                </a:solidFill>
                <a:effectLst/>
                <a:uLnTx/>
                <a:uFillTx/>
                <a:latin typeface="Century Gothic" panose="020F0302020204030204"/>
                <a:ea typeface="+mn-ea"/>
                <a:cs typeface="+mn-cs"/>
              </a:rPr>
              <a:t>’</a:t>
            </a:r>
            <a:r>
              <a:rPr kumimoji="0" lang="fr-FR" sz="2000" b="0" i="0" u="none" strike="noStrike" kern="1200" cap="none" spc="0" normalizeH="0" baseline="0" dirty="0">
                <a:ln>
                  <a:noFill/>
                </a:ln>
                <a:solidFill>
                  <a:srgbClr val="0055A5"/>
                </a:solidFill>
                <a:effectLst/>
                <a:uLnTx/>
                <a:uFillTx/>
                <a:latin typeface="Century Gothic" panose="020F0302020204030204"/>
                <a:ea typeface="+mn-ea"/>
                <a:cs typeface="+mn-cs"/>
              </a:rPr>
              <a:t>enfant.</a:t>
            </a:r>
          </a:p>
        </p:txBody>
      </p:sp>
      <p:sp>
        <p:nvSpPr>
          <p:cNvPr id="12" name="Speech Bubble: Rectangle with Corners Rounded 11">
            <a:extLst>
              <a:ext uri="{FF2B5EF4-FFF2-40B4-BE49-F238E27FC236}">
                <a16:creationId xmlns:a16="http://schemas.microsoft.com/office/drawing/2014/main" id="{1094D39A-9E95-4269-2CA9-18EEAD949428}"/>
              </a:ext>
            </a:extLst>
          </p:cNvPr>
          <p:cNvSpPr/>
          <p:nvPr/>
        </p:nvSpPr>
        <p:spPr>
          <a:xfrm>
            <a:off x="6174338" y="5540975"/>
            <a:ext cx="2781651" cy="707886"/>
          </a:xfrm>
          <a:prstGeom prst="wedgeRoundRectCallout">
            <a:avLst>
              <a:gd name="adj1" fmla="val -50210"/>
              <a:gd name="adj2" fmla="val -17348"/>
              <a:gd name="adj3" fmla="val 16667"/>
            </a:avLst>
          </a:prstGeom>
          <a:solidFill>
            <a:schemeClr val="accent2"/>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000" dirty="0">
                <a:solidFill>
                  <a:srgbClr val="FFFFFF"/>
                </a:solidFill>
                <a:latin typeface="Century Gothic" panose="020B0502020202020204" pitchFamily="34" charset="0"/>
                <a:sym typeface="Wingdings" panose="05000000000000000000" pitchFamily="2" charset="2"/>
              </a:rPr>
              <a:t>Before a vowel/h:</a:t>
            </a:r>
          </a:p>
          <a:p>
            <a:pPr lvl="0" algn="ctr">
              <a:defRPr/>
            </a:pPr>
            <a:r>
              <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la / le </a:t>
            </a:r>
            <a:r>
              <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sym typeface="Wingdings" panose="05000000000000000000" pitchFamily="2" charset="2"/>
              </a:rPr>
              <a:t> </a:t>
            </a:r>
            <a:r>
              <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sym typeface="Wingdings" panose="05000000000000000000" pitchFamily="2" charset="2"/>
              </a:rPr>
              <a:t>l’</a:t>
            </a:r>
            <a:r>
              <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endPar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13" name="Speech Bubble: Rectangle with Corners Rounded 11">
            <a:extLst>
              <a:ext uri="{FF2B5EF4-FFF2-40B4-BE49-F238E27FC236}">
                <a16:creationId xmlns:a16="http://schemas.microsoft.com/office/drawing/2014/main" id="{28CA04D5-085A-5F25-0C34-4F88A182F2A6}"/>
              </a:ext>
            </a:extLst>
          </p:cNvPr>
          <p:cNvSpPr/>
          <p:nvPr/>
        </p:nvSpPr>
        <p:spPr>
          <a:xfrm>
            <a:off x="9162201" y="5540975"/>
            <a:ext cx="2781651" cy="707886"/>
          </a:xfrm>
          <a:prstGeom prst="wedgeRoundRectCallout">
            <a:avLst>
              <a:gd name="adj1" fmla="val -50210"/>
              <a:gd name="adj2" fmla="val -13180"/>
              <a:gd name="adj3" fmla="val 16667"/>
            </a:avLst>
          </a:prstGeom>
          <a:solidFill>
            <a:schemeClr val="accent2"/>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P</a:t>
            </a:r>
            <a:r>
              <a:rPr lang="en-GB" sz="2000" noProof="0" dirty="0">
                <a:solidFill>
                  <a:srgbClr val="FFFFFF"/>
                </a:solidFill>
                <a:latin typeface="Century Gothic" panose="020B0502020202020204" pitchFamily="34" charset="0"/>
              </a:rPr>
              <a:t>lural noun: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à + les </a:t>
            </a:r>
            <a:r>
              <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sym typeface="Wingdings" panose="05000000000000000000" pitchFamily="2" charset="2"/>
              </a:rPr>
              <a:t></a:t>
            </a:r>
            <a:r>
              <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aux</a:t>
            </a:r>
          </a:p>
        </p:txBody>
      </p:sp>
      <p:sp>
        <p:nvSpPr>
          <p:cNvPr id="16" name="TextBox 15">
            <a:extLst>
              <a:ext uri="{FF2B5EF4-FFF2-40B4-BE49-F238E27FC236}">
                <a16:creationId xmlns:a16="http://schemas.microsoft.com/office/drawing/2014/main" id="{BA5B321F-06FC-AA9D-6860-A9851B58B6B6}"/>
              </a:ext>
            </a:extLst>
          </p:cNvPr>
          <p:cNvSpPr txBox="1"/>
          <p:nvPr/>
        </p:nvSpPr>
        <p:spPr>
          <a:xfrm>
            <a:off x="568235" y="1875875"/>
            <a:ext cx="195060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dirty="0">
                <a:ln>
                  <a:noFill/>
                </a:ln>
                <a:solidFill>
                  <a:srgbClr val="0055A5"/>
                </a:solidFill>
                <a:effectLst/>
                <a:uLnTx/>
                <a:uFillTx/>
                <a:ea typeface="+mn-ea"/>
                <a:cs typeface="+mn-cs"/>
              </a:rPr>
              <a:t>Il réfléchit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strike="noStrike" kern="1200" cap="none" spc="0" normalizeH="0" baseline="0" dirty="0">
                <a:ln>
                  <a:noFill/>
                </a:ln>
                <a:solidFill>
                  <a:srgbClr val="0055A5"/>
                </a:solidFill>
                <a:effectLst/>
                <a:uLnTx/>
                <a:uFillTx/>
                <a:ea typeface="+mn-ea"/>
                <a:cs typeface="+mn-cs"/>
              </a:rPr>
              <a:t>au</a:t>
            </a:r>
            <a:r>
              <a:rPr kumimoji="0" lang="fr-FR" sz="2000" b="0" i="0" u="none" strike="noStrike" kern="1200" cap="none" spc="0" normalizeH="0" baseline="0" dirty="0">
                <a:ln>
                  <a:noFill/>
                </a:ln>
                <a:solidFill>
                  <a:srgbClr val="0055A5"/>
                </a:solidFill>
                <a:effectLst/>
                <a:uLnTx/>
                <a:uFillTx/>
                <a:ea typeface="+mn-ea"/>
                <a:cs typeface="+mn-cs"/>
              </a:rPr>
              <a:t> message.</a:t>
            </a:r>
          </a:p>
        </p:txBody>
      </p:sp>
      <p:sp>
        <p:nvSpPr>
          <p:cNvPr id="20" name="Speech Bubble: Rectangle with Corners Rounded 11">
            <a:extLst>
              <a:ext uri="{FF2B5EF4-FFF2-40B4-BE49-F238E27FC236}">
                <a16:creationId xmlns:a16="http://schemas.microsoft.com/office/drawing/2014/main" id="{82775FFC-9883-8927-EDEE-7C3B18863942}"/>
              </a:ext>
            </a:extLst>
          </p:cNvPr>
          <p:cNvSpPr/>
          <p:nvPr/>
        </p:nvSpPr>
        <p:spPr>
          <a:xfrm>
            <a:off x="152714" y="5540976"/>
            <a:ext cx="2781651" cy="707886"/>
          </a:xfrm>
          <a:prstGeom prst="wedgeRoundRectCallout">
            <a:avLst>
              <a:gd name="adj1" fmla="val -50210"/>
              <a:gd name="adj2" fmla="val -17348"/>
              <a:gd name="adj3" fmla="val 16667"/>
            </a:avLst>
          </a:prstGeom>
          <a:solidFill>
            <a:schemeClr val="accent2"/>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sym typeface="Wingdings" panose="05000000000000000000" pitchFamily="2" charset="2"/>
              </a:rPr>
              <a:t>Masculine</a:t>
            </a:r>
            <a:r>
              <a:rPr kumimoji="0" lang="en-GB" sz="2000" b="0" i="0" u="none" strike="noStrike" kern="1200" cap="none" spc="0" normalizeH="0" noProof="0" dirty="0">
                <a:ln>
                  <a:noFill/>
                </a:ln>
                <a:solidFill>
                  <a:srgbClr val="FFFFFF"/>
                </a:solidFill>
                <a:effectLst/>
                <a:uLnTx/>
                <a:uFillTx/>
                <a:latin typeface="Century Gothic" panose="020B0502020202020204" pitchFamily="34" charset="0"/>
                <a:ea typeface="+mn-ea"/>
                <a:cs typeface="+mn-cs"/>
                <a:sym typeface="Wingdings" panose="05000000000000000000" pitchFamily="2" charset="2"/>
              </a:rPr>
              <a:t> noun: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sym typeface="Wingdings" panose="05000000000000000000" pitchFamily="2" charset="2"/>
              </a:rPr>
              <a:t>à + le  </a:t>
            </a:r>
            <a:r>
              <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sym typeface="Wingdings" panose="05000000000000000000" pitchFamily="2" charset="2"/>
              </a:rPr>
              <a:t>au</a:t>
            </a:r>
            <a:endPar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28" name="TextBox 27">
            <a:extLst>
              <a:ext uri="{FF2B5EF4-FFF2-40B4-BE49-F238E27FC236}">
                <a16:creationId xmlns:a16="http://schemas.microsoft.com/office/drawing/2014/main" id="{43F6C436-0DD5-2992-FCCF-4342DA0920AF}"/>
              </a:ext>
            </a:extLst>
          </p:cNvPr>
          <p:cNvSpPr txBox="1"/>
          <p:nvPr/>
        </p:nvSpPr>
        <p:spPr>
          <a:xfrm>
            <a:off x="3262977" y="1875875"/>
            <a:ext cx="259032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dirty="0">
                <a:ln>
                  <a:noFill/>
                </a:ln>
                <a:solidFill>
                  <a:srgbClr val="0055A5"/>
                </a:solidFill>
                <a:effectLst/>
                <a:uLnTx/>
                <a:uFillTx/>
                <a:ea typeface="+mn-ea"/>
                <a:cs typeface="+mn-cs"/>
              </a:rPr>
              <a:t>Tu </a:t>
            </a:r>
            <a:r>
              <a:rPr kumimoji="0" lang="fr-FR" sz="2000" i="0" u="none" strike="noStrike" kern="1200" cap="none" spc="0" normalizeH="0" baseline="0" dirty="0">
                <a:ln>
                  <a:noFill/>
                </a:ln>
                <a:solidFill>
                  <a:srgbClr val="0055A5"/>
                </a:solidFill>
                <a:effectLst/>
                <a:uLnTx/>
                <a:uFillTx/>
                <a:ea typeface="+mn-ea"/>
                <a:cs typeface="+mn-cs"/>
              </a:rPr>
              <a:t>offres</a:t>
            </a:r>
            <a:r>
              <a:rPr kumimoji="0" lang="fr-FR" sz="2000" b="0" i="0" u="none" strike="noStrike" kern="1200" cap="none" spc="0" normalizeH="0" dirty="0">
                <a:ln>
                  <a:noFill/>
                </a:ln>
                <a:solidFill>
                  <a:srgbClr val="0055A5"/>
                </a:solidFill>
                <a:effectLst/>
                <a:uLnTx/>
                <a:uFillTx/>
                <a:ea typeface="+mn-ea"/>
                <a:cs typeface="+mn-cs"/>
              </a:rPr>
              <a:t> le cadeau </a:t>
            </a:r>
            <a:r>
              <a:rPr kumimoji="0" lang="fr-FR" sz="2000" b="1" i="0" u="none" strike="noStrike" kern="1200" cap="none" spc="0" normalizeH="0" dirty="0">
                <a:ln>
                  <a:noFill/>
                </a:ln>
                <a:solidFill>
                  <a:srgbClr val="0055A5"/>
                </a:solidFill>
                <a:effectLst/>
                <a:uLnTx/>
                <a:uFillTx/>
                <a:ea typeface="+mn-ea"/>
                <a:cs typeface="+mn-cs"/>
              </a:rPr>
              <a:t>à la </a:t>
            </a:r>
            <a:r>
              <a:rPr kumimoji="0" lang="fr-FR" sz="2000" b="0" i="0" u="none" strike="noStrike" kern="1200" cap="none" spc="0" normalizeH="0" dirty="0">
                <a:ln>
                  <a:noFill/>
                </a:ln>
                <a:solidFill>
                  <a:srgbClr val="0055A5"/>
                </a:solidFill>
                <a:effectLst/>
                <a:uLnTx/>
                <a:uFillTx/>
                <a:ea typeface="+mn-ea"/>
                <a:cs typeface="+mn-cs"/>
              </a:rPr>
              <a:t>femme.</a:t>
            </a:r>
            <a:endParaRPr kumimoji="0" lang="fr-FR" sz="2000" b="0" i="0" u="none" strike="noStrike" kern="1200" cap="none" spc="0" normalizeH="0" baseline="0" dirty="0">
              <a:ln>
                <a:noFill/>
              </a:ln>
              <a:solidFill>
                <a:srgbClr val="0055A5"/>
              </a:solidFill>
              <a:effectLst/>
              <a:uLnTx/>
              <a:uFillTx/>
              <a:ea typeface="+mn-ea"/>
              <a:cs typeface="+mn-cs"/>
            </a:endParaRPr>
          </a:p>
        </p:txBody>
      </p:sp>
      <p:sp>
        <p:nvSpPr>
          <p:cNvPr id="29" name="TextBox 28">
            <a:extLst>
              <a:ext uri="{FF2B5EF4-FFF2-40B4-BE49-F238E27FC236}">
                <a16:creationId xmlns:a16="http://schemas.microsoft.com/office/drawing/2014/main" id="{F69AC117-CDC3-2C38-DEE0-4F875ABCF1B2}"/>
              </a:ext>
            </a:extLst>
          </p:cNvPr>
          <p:cNvSpPr txBox="1"/>
          <p:nvPr/>
        </p:nvSpPr>
        <p:spPr>
          <a:xfrm>
            <a:off x="3105968" y="4811877"/>
            <a:ext cx="290434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dirty="0">
                <a:ln>
                  <a:noFill/>
                </a:ln>
                <a:solidFill>
                  <a:srgbClr val="0055A5"/>
                </a:solidFill>
                <a:effectLst/>
                <a:uLnTx/>
                <a:uFillTx/>
                <a:ea typeface="+mn-ea"/>
                <a:cs typeface="+mn-cs"/>
              </a:rPr>
              <a:t>You </a:t>
            </a:r>
            <a:r>
              <a:rPr kumimoji="0" lang="en-GB" sz="2000" i="0" u="none" strike="noStrike" kern="1200" cap="none" spc="0" normalizeH="0" baseline="0" dirty="0">
                <a:ln>
                  <a:noFill/>
                </a:ln>
                <a:solidFill>
                  <a:srgbClr val="0055A5"/>
                </a:solidFill>
                <a:effectLst/>
                <a:uLnTx/>
                <a:uFillTx/>
                <a:ea typeface="+mn-ea"/>
                <a:cs typeface="+mn-cs"/>
              </a:rPr>
              <a:t>offer</a:t>
            </a:r>
            <a:r>
              <a:rPr kumimoji="0" lang="en-GB" sz="2000" b="0" i="0" u="none" strike="noStrike" kern="1200" cap="none" spc="0" normalizeH="0" baseline="0" dirty="0">
                <a:ln>
                  <a:noFill/>
                </a:ln>
                <a:solidFill>
                  <a:srgbClr val="0055A5"/>
                </a:solidFill>
                <a:effectLst/>
                <a:uLnTx/>
                <a:uFillTx/>
                <a:ea typeface="+mn-ea"/>
                <a:cs typeface="+mn-cs"/>
              </a:rPr>
              <a:t> the</a:t>
            </a:r>
            <a:r>
              <a:rPr kumimoji="0" lang="en-GB" sz="2000" b="0" i="0" u="none" strike="noStrike" kern="1200" cap="none" spc="0" normalizeH="0" dirty="0">
                <a:ln>
                  <a:noFill/>
                </a:ln>
                <a:solidFill>
                  <a:srgbClr val="0055A5"/>
                </a:solidFill>
                <a:effectLst/>
                <a:uLnTx/>
                <a:uFillTx/>
                <a:ea typeface="+mn-ea"/>
                <a:cs typeface="+mn-cs"/>
              </a:rPr>
              <a:t> present </a:t>
            </a:r>
            <a:r>
              <a:rPr kumimoji="0" lang="en-GB" sz="2000" b="1" i="0" u="none" strike="noStrike" kern="1200" cap="none" spc="0" normalizeH="0" dirty="0">
                <a:ln>
                  <a:noFill/>
                </a:ln>
                <a:solidFill>
                  <a:srgbClr val="0055A5"/>
                </a:solidFill>
                <a:effectLst/>
                <a:uLnTx/>
                <a:uFillTx/>
                <a:ea typeface="+mn-ea"/>
                <a:cs typeface="+mn-cs"/>
              </a:rPr>
              <a:t>to</a:t>
            </a:r>
            <a:r>
              <a:rPr kumimoji="0" lang="en-GB" sz="2000" b="0" i="0" u="none" strike="noStrike" kern="1200" cap="none" spc="0" normalizeH="0" dirty="0">
                <a:ln>
                  <a:noFill/>
                </a:ln>
                <a:solidFill>
                  <a:srgbClr val="0055A5"/>
                </a:solidFill>
                <a:effectLst/>
                <a:uLnTx/>
                <a:uFillTx/>
                <a:ea typeface="+mn-ea"/>
                <a:cs typeface="+mn-cs"/>
              </a:rPr>
              <a:t> </a:t>
            </a:r>
            <a:r>
              <a:rPr kumimoji="0" lang="en-GB" sz="2000" b="1" i="0" u="none" strike="noStrike" kern="1200" cap="none" spc="0" normalizeH="0" dirty="0">
                <a:ln>
                  <a:noFill/>
                </a:ln>
                <a:solidFill>
                  <a:srgbClr val="0055A5"/>
                </a:solidFill>
                <a:effectLst/>
                <a:uLnTx/>
                <a:uFillTx/>
                <a:ea typeface="+mn-ea"/>
                <a:cs typeface="+mn-cs"/>
              </a:rPr>
              <a:t>the</a:t>
            </a:r>
            <a:r>
              <a:rPr kumimoji="0" lang="en-GB" sz="2000" b="0" i="0" u="none" strike="noStrike" kern="1200" cap="none" spc="0" normalizeH="0" dirty="0">
                <a:ln>
                  <a:noFill/>
                </a:ln>
                <a:solidFill>
                  <a:srgbClr val="0055A5"/>
                </a:solidFill>
                <a:effectLst/>
                <a:uLnTx/>
                <a:uFillTx/>
                <a:ea typeface="+mn-ea"/>
                <a:cs typeface="+mn-cs"/>
              </a:rPr>
              <a:t> woman.</a:t>
            </a:r>
            <a:endParaRPr kumimoji="0" lang="en-GB" sz="2000" b="0" i="0" u="none" strike="noStrike" kern="1200" cap="none" spc="0" normalizeH="0" baseline="0" dirty="0">
              <a:ln>
                <a:noFill/>
              </a:ln>
              <a:solidFill>
                <a:srgbClr val="0055A5"/>
              </a:solidFill>
              <a:effectLst/>
              <a:uLnTx/>
              <a:uFillTx/>
              <a:ea typeface="+mn-ea"/>
              <a:cs typeface="+mn-cs"/>
            </a:endParaRPr>
          </a:p>
        </p:txBody>
      </p:sp>
      <p:pic>
        <p:nvPicPr>
          <p:cNvPr id="31" name="Picture 30">
            <a:extLst>
              <a:ext uri="{FF2B5EF4-FFF2-40B4-BE49-F238E27FC236}">
                <a16:creationId xmlns:a16="http://schemas.microsoft.com/office/drawing/2014/main" id="{89B21FE4-1318-65C9-4CF9-1C922BAE413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412" r="31125"/>
          <a:stretch/>
        </p:blipFill>
        <p:spPr>
          <a:xfrm>
            <a:off x="3943186" y="2616994"/>
            <a:ext cx="1229905" cy="2093055"/>
          </a:xfrm>
          <a:prstGeom prst="rect">
            <a:avLst/>
          </a:prstGeom>
        </p:spPr>
      </p:pic>
      <p:sp>
        <p:nvSpPr>
          <p:cNvPr id="35" name="TextBox 34">
            <a:extLst>
              <a:ext uri="{FF2B5EF4-FFF2-40B4-BE49-F238E27FC236}">
                <a16:creationId xmlns:a16="http://schemas.microsoft.com/office/drawing/2014/main" id="{E453BB46-937A-5149-4C10-479687023384}"/>
              </a:ext>
            </a:extLst>
          </p:cNvPr>
          <p:cNvSpPr txBox="1"/>
          <p:nvPr/>
        </p:nvSpPr>
        <p:spPr>
          <a:xfrm>
            <a:off x="9453124" y="1875875"/>
            <a:ext cx="2199805" cy="707886"/>
          </a:xfrm>
          <a:prstGeom prst="rect">
            <a:avLst/>
          </a:prstGeom>
          <a:noFill/>
        </p:spPr>
        <p:txBody>
          <a:bodyPr wrap="square" rtlCol="0">
            <a:spAutoFit/>
          </a:bodyPr>
          <a:lstStyle/>
          <a:p>
            <a:pPr lvl="0" algn="ctr">
              <a:defRPr/>
            </a:pPr>
            <a:r>
              <a:rPr lang="fr-FR" sz="2000" dirty="0">
                <a:solidFill>
                  <a:srgbClr val="0055A5"/>
                </a:solidFill>
              </a:rPr>
              <a:t>Nous allons</a:t>
            </a:r>
            <a:r>
              <a:rPr lang="fr-FR" sz="2000" b="1" dirty="0">
                <a:solidFill>
                  <a:srgbClr val="0055A5"/>
                </a:solidFill>
              </a:rPr>
              <a:t> </a:t>
            </a:r>
          </a:p>
          <a:p>
            <a:pPr lvl="0" algn="ctr">
              <a:defRPr/>
            </a:pPr>
            <a:r>
              <a:rPr lang="fr-FR" sz="2000" b="1" dirty="0">
                <a:solidFill>
                  <a:srgbClr val="0055A5"/>
                </a:solidFill>
              </a:rPr>
              <a:t>aux </a:t>
            </a:r>
            <a:r>
              <a:rPr lang="fr-FR" sz="2000" dirty="0">
                <a:solidFill>
                  <a:srgbClr val="0055A5"/>
                </a:solidFill>
              </a:rPr>
              <a:t>États-Unis</a:t>
            </a:r>
            <a:r>
              <a:rPr kumimoji="0" lang="fr-FR" sz="2000" i="0" u="none" strike="noStrike" kern="1200" cap="none" spc="0" normalizeH="0" dirty="0">
                <a:ln>
                  <a:noFill/>
                </a:ln>
                <a:solidFill>
                  <a:srgbClr val="0055A5"/>
                </a:solidFill>
                <a:effectLst/>
                <a:uLnTx/>
                <a:uFillTx/>
              </a:rPr>
              <a:t>.</a:t>
            </a:r>
            <a:endParaRPr kumimoji="0" lang="fr-FR" sz="2000" i="0" u="none" strike="noStrike" kern="1200" cap="none" spc="0" normalizeH="0" baseline="0" dirty="0">
              <a:ln>
                <a:noFill/>
              </a:ln>
              <a:solidFill>
                <a:srgbClr val="0055A5"/>
              </a:solidFill>
              <a:effectLst/>
              <a:uLnTx/>
              <a:uFillTx/>
            </a:endParaRPr>
          </a:p>
        </p:txBody>
      </p:sp>
      <p:sp>
        <p:nvSpPr>
          <p:cNvPr id="36" name="TextBox 35">
            <a:extLst>
              <a:ext uri="{FF2B5EF4-FFF2-40B4-BE49-F238E27FC236}">
                <a16:creationId xmlns:a16="http://schemas.microsoft.com/office/drawing/2014/main" id="{8CC257AC-F3BA-563A-763B-380721176F6F}"/>
              </a:ext>
            </a:extLst>
          </p:cNvPr>
          <p:cNvSpPr txBox="1"/>
          <p:nvPr/>
        </p:nvSpPr>
        <p:spPr>
          <a:xfrm>
            <a:off x="9365076" y="4811877"/>
            <a:ext cx="23759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dirty="0">
                <a:ln>
                  <a:noFill/>
                </a:ln>
                <a:solidFill>
                  <a:srgbClr val="0055A5"/>
                </a:solidFill>
                <a:effectLst/>
                <a:uLnTx/>
                <a:uFillTx/>
                <a:ea typeface="+mn-ea"/>
                <a:cs typeface="+mn-cs"/>
              </a:rPr>
              <a:t>We go </a:t>
            </a:r>
            <a:r>
              <a:rPr kumimoji="0" lang="en-GB" sz="2000" b="1" i="0" u="none" strike="noStrike" kern="1200" cap="none" spc="0" normalizeH="0" baseline="0" dirty="0">
                <a:ln>
                  <a:noFill/>
                </a:ln>
                <a:solidFill>
                  <a:srgbClr val="0055A5"/>
                </a:solidFill>
                <a:effectLst/>
                <a:uLnTx/>
                <a:uFillTx/>
                <a:ea typeface="+mn-ea"/>
                <a:cs typeface="+mn-cs"/>
              </a:rPr>
              <a:t>to the </a:t>
            </a:r>
            <a:r>
              <a:rPr kumimoji="0" lang="en-GB" sz="2000" b="0" i="0" u="none" strike="noStrike" kern="1200" cap="none" spc="0" normalizeH="0" baseline="0" dirty="0">
                <a:ln>
                  <a:noFill/>
                </a:ln>
                <a:solidFill>
                  <a:srgbClr val="0055A5"/>
                </a:solidFill>
                <a:effectLst/>
                <a:uLnTx/>
                <a:uFillTx/>
                <a:ea typeface="+mn-ea"/>
                <a:cs typeface="+mn-cs"/>
              </a:rPr>
              <a:t>United States</a:t>
            </a:r>
          </a:p>
        </p:txBody>
      </p:sp>
      <p:sp>
        <p:nvSpPr>
          <p:cNvPr id="38" name="TextBox 37">
            <a:extLst>
              <a:ext uri="{FF2B5EF4-FFF2-40B4-BE49-F238E27FC236}">
                <a16:creationId xmlns:a16="http://schemas.microsoft.com/office/drawing/2014/main" id="{BA48AF64-6934-D710-9662-E3E15CBAF576}"/>
              </a:ext>
            </a:extLst>
          </p:cNvPr>
          <p:cNvSpPr txBox="1"/>
          <p:nvPr/>
        </p:nvSpPr>
        <p:spPr>
          <a:xfrm>
            <a:off x="436319" y="4811877"/>
            <a:ext cx="221444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dirty="0">
                <a:ln>
                  <a:noFill/>
                </a:ln>
                <a:solidFill>
                  <a:srgbClr val="0055A5"/>
                </a:solidFill>
                <a:effectLst/>
                <a:uLnTx/>
                <a:uFillTx/>
                <a:ea typeface="+mn-ea"/>
                <a:cs typeface="+mn-cs"/>
              </a:rPr>
              <a:t>He </a:t>
            </a:r>
            <a:r>
              <a:rPr kumimoji="0" lang="en-GB" sz="2000" i="0" u="none" strike="noStrike" kern="1200" cap="none" spc="0" normalizeH="0" baseline="0" dirty="0">
                <a:ln>
                  <a:noFill/>
                </a:ln>
                <a:solidFill>
                  <a:srgbClr val="0055A5"/>
                </a:solidFill>
                <a:effectLst/>
                <a:uLnTx/>
                <a:uFillTx/>
                <a:ea typeface="+mn-ea"/>
                <a:cs typeface="+mn-cs"/>
              </a:rPr>
              <a:t>thinks </a:t>
            </a:r>
            <a:r>
              <a:rPr kumimoji="0" lang="en-GB" sz="2000" b="1" i="0" u="none" strike="noStrike" kern="1200" cap="none" spc="0" normalizeH="0" baseline="0" dirty="0">
                <a:ln>
                  <a:noFill/>
                </a:ln>
                <a:solidFill>
                  <a:srgbClr val="0055A5"/>
                </a:solidFill>
                <a:effectLst/>
                <a:uLnTx/>
                <a:uFillTx/>
                <a:ea typeface="+mn-ea"/>
                <a:cs typeface="+mn-cs"/>
              </a:rPr>
              <a:t>about  the </a:t>
            </a:r>
            <a:r>
              <a:rPr kumimoji="0" lang="en-GB" sz="2000" b="0" i="0" u="none" strike="noStrike" kern="1200" cap="none" spc="0" normalizeH="0" baseline="0" dirty="0">
                <a:ln>
                  <a:noFill/>
                </a:ln>
                <a:solidFill>
                  <a:srgbClr val="0055A5"/>
                </a:solidFill>
                <a:effectLst/>
                <a:uLnTx/>
                <a:uFillTx/>
                <a:ea typeface="+mn-ea"/>
                <a:cs typeface="+mn-cs"/>
              </a:rPr>
              <a:t>message.</a:t>
            </a:r>
          </a:p>
        </p:txBody>
      </p:sp>
      <p:pic>
        <p:nvPicPr>
          <p:cNvPr id="40" name="Picture 39">
            <a:extLst>
              <a:ext uri="{FF2B5EF4-FFF2-40B4-BE49-F238E27FC236}">
                <a16:creationId xmlns:a16="http://schemas.microsoft.com/office/drawing/2014/main" id="{D38A332F-22F3-4450-2E29-4EBD41C7D87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385" r="19255"/>
          <a:stretch/>
        </p:blipFill>
        <p:spPr>
          <a:xfrm>
            <a:off x="869989" y="2616993"/>
            <a:ext cx="1347101" cy="2093056"/>
          </a:xfrm>
          <a:prstGeom prst="rect">
            <a:avLst/>
          </a:prstGeom>
        </p:spPr>
      </p:pic>
      <p:sp>
        <p:nvSpPr>
          <p:cNvPr id="43" name="TextBox 42">
            <a:extLst>
              <a:ext uri="{FF2B5EF4-FFF2-40B4-BE49-F238E27FC236}">
                <a16:creationId xmlns:a16="http://schemas.microsoft.com/office/drawing/2014/main" id="{9FF5DD99-47FF-5D7B-FF6D-18685A03DCE1}"/>
              </a:ext>
            </a:extLst>
          </p:cNvPr>
          <p:cNvSpPr txBox="1"/>
          <p:nvPr/>
        </p:nvSpPr>
        <p:spPr>
          <a:xfrm>
            <a:off x="6457943" y="4811877"/>
            <a:ext cx="221444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dirty="0">
                <a:ln>
                  <a:noFill/>
                </a:ln>
                <a:solidFill>
                  <a:srgbClr val="0055A5"/>
                </a:solidFill>
                <a:effectLst/>
                <a:uLnTx/>
                <a:uFillTx/>
                <a:ea typeface="+mn-ea"/>
                <a:cs typeface="+mn-cs"/>
              </a:rPr>
              <a:t>The car belongs</a:t>
            </a:r>
            <a:r>
              <a:rPr kumimoji="0" lang="en-GB" sz="2000" b="1" i="0" u="none" strike="noStrike" kern="1200" cap="none" spc="0" normalizeH="0" baseline="0" dirty="0">
                <a:ln>
                  <a:noFill/>
                </a:ln>
                <a:solidFill>
                  <a:srgbClr val="0055A5"/>
                </a:solidFill>
                <a:effectLst/>
                <a:uLnTx/>
                <a:uFillTx/>
                <a:ea typeface="+mn-ea"/>
                <a:cs typeface="+mn-cs"/>
              </a:rPr>
              <a:t> to the </a:t>
            </a:r>
            <a:r>
              <a:rPr kumimoji="0" lang="en-GB" sz="2000" i="0" u="none" strike="noStrike" kern="1200" cap="none" spc="0" normalizeH="0" baseline="0" dirty="0">
                <a:ln>
                  <a:noFill/>
                </a:ln>
                <a:solidFill>
                  <a:srgbClr val="0055A5"/>
                </a:solidFill>
                <a:effectLst/>
                <a:uLnTx/>
                <a:uFillTx/>
                <a:ea typeface="+mn-ea"/>
                <a:cs typeface="+mn-cs"/>
              </a:rPr>
              <a:t>child.</a:t>
            </a:r>
          </a:p>
        </p:txBody>
      </p:sp>
      <p:pic>
        <p:nvPicPr>
          <p:cNvPr id="45" name="Picture 44">
            <a:extLst>
              <a:ext uri="{FF2B5EF4-FFF2-40B4-BE49-F238E27FC236}">
                <a16:creationId xmlns:a16="http://schemas.microsoft.com/office/drawing/2014/main" id="{F4C9B990-4CEC-A5A8-7CE2-4278EDC84BB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444" r="5017"/>
          <a:stretch/>
        </p:blipFill>
        <p:spPr>
          <a:xfrm>
            <a:off x="9520839" y="2524494"/>
            <a:ext cx="2064375" cy="2185555"/>
          </a:xfrm>
          <a:prstGeom prst="rect">
            <a:avLst/>
          </a:prstGeom>
        </p:spPr>
      </p:pic>
      <p:pic>
        <p:nvPicPr>
          <p:cNvPr id="47" name="Picture 46">
            <a:extLst>
              <a:ext uri="{FF2B5EF4-FFF2-40B4-BE49-F238E27FC236}">
                <a16:creationId xmlns:a16="http://schemas.microsoft.com/office/drawing/2014/main" id="{822C0EEE-26A8-6B70-CA45-060EE3BF57E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3728" t="6639" r="29295" b="6691"/>
          <a:stretch/>
        </p:blipFill>
        <p:spPr>
          <a:xfrm>
            <a:off x="6920585" y="2524494"/>
            <a:ext cx="1289156" cy="2316345"/>
          </a:xfrm>
          <a:prstGeom prst="rect">
            <a:avLst/>
          </a:prstGeom>
        </p:spPr>
      </p:pic>
      <p:sp>
        <p:nvSpPr>
          <p:cNvPr id="48" name="Speech Bubble: Rectangle with Corners Rounded 11">
            <a:extLst>
              <a:ext uri="{FF2B5EF4-FFF2-40B4-BE49-F238E27FC236}">
                <a16:creationId xmlns:a16="http://schemas.microsoft.com/office/drawing/2014/main" id="{BFCCD367-F9A6-EEE1-F146-F25378BEF704}"/>
              </a:ext>
            </a:extLst>
          </p:cNvPr>
          <p:cNvSpPr/>
          <p:nvPr/>
        </p:nvSpPr>
        <p:spPr>
          <a:xfrm>
            <a:off x="3167313" y="5540976"/>
            <a:ext cx="2781651" cy="707886"/>
          </a:xfrm>
          <a:prstGeom prst="wedgeRoundRectCallout">
            <a:avLst>
              <a:gd name="adj1" fmla="val -50210"/>
              <a:gd name="adj2" fmla="val -17348"/>
              <a:gd name="adj3" fmla="val 16667"/>
            </a:avLst>
          </a:prstGeom>
          <a:solidFill>
            <a:schemeClr val="accent2"/>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sym typeface="Wingdings" panose="05000000000000000000" pitchFamily="2" charset="2"/>
              </a:rPr>
              <a:t>Feminine noun: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sym typeface="Wingdings" panose="05000000000000000000" pitchFamily="2" charset="2"/>
              </a:rPr>
              <a:t>à + la  </a:t>
            </a:r>
            <a:r>
              <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sym typeface="Wingdings" panose="05000000000000000000" pitchFamily="2" charset="2"/>
              </a:rPr>
              <a:t>No change</a:t>
            </a:r>
            <a:endPar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54396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12" grpId="0" animBg="1"/>
      <p:bldP spid="13" grpId="0" animBg="1"/>
      <p:bldP spid="16" grpId="0"/>
      <p:bldP spid="20" grpId="0" animBg="1"/>
      <p:bldP spid="28" grpId="0"/>
      <p:bldP spid="29" grpId="0"/>
      <p:bldP spid="35" grpId="0"/>
      <p:bldP spid="36" grpId="0"/>
      <p:bldP spid="38" grpId="0"/>
      <p:bldP spid="43" grpId="0"/>
      <p:bldP spid="4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Free photos of Signpost">
            <a:extLst>
              <a:ext uri="{FF2B5EF4-FFF2-40B4-BE49-F238E27FC236}">
                <a16:creationId xmlns:a16="http://schemas.microsoft.com/office/drawing/2014/main" id="{5795A737-AEE1-826B-0881-3153A82AE257}"/>
              </a:ext>
            </a:extLst>
          </p:cNvPr>
          <p:cNvPicPr>
            <a:picLocks noChangeAspect="1" noChangeArrowheads="1"/>
          </p:cNvPicPr>
          <p:nvPr/>
        </p:nvPicPr>
        <p:blipFill rotWithShape="1">
          <a:blip r:embed="rId3" cstate="print">
            <a:alphaModFix/>
            <a:extLst>
              <a:ext uri="{28A0092B-C50C-407E-A947-70E740481C1C}">
                <a14:useLocalDpi xmlns:a14="http://schemas.microsoft.com/office/drawing/2010/main" val="0"/>
              </a:ext>
            </a:extLst>
          </a:blip>
          <a:srcRect b="27969"/>
          <a:stretch/>
        </p:blipFill>
        <p:spPr bwMode="auto">
          <a:xfrm>
            <a:off x="-15487" y="-1"/>
            <a:ext cx="12207487" cy="638715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D97793D-CD77-9FEF-B7D3-FCA2BF71406F}"/>
              </a:ext>
            </a:extLst>
          </p:cNvPr>
          <p:cNvSpPr>
            <a:spLocks noGrp="1"/>
          </p:cNvSpPr>
          <p:nvPr>
            <p:ph type="title"/>
          </p:nvPr>
        </p:nvSpPr>
        <p:spPr>
          <a:xfrm>
            <a:off x="-2" y="213557"/>
            <a:ext cx="8198311" cy="647577"/>
          </a:xfrm>
        </p:spPr>
        <p:txBody>
          <a:bodyPr/>
          <a:lstStyle/>
          <a:p>
            <a:r>
              <a:rPr lang="fr-FR" dirty="0"/>
              <a:t>La guerre / la révolution algérienne</a:t>
            </a:r>
          </a:p>
        </p:txBody>
      </p:sp>
      <p:sp>
        <p:nvSpPr>
          <p:cNvPr id="24" name="Speech Bubble: Rectangle with Corners Rounded 23">
            <a:extLst>
              <a:ext uri="{FF2B5EF4-FFF2-40B4-BE49-F238E27FC236}">
                <a16:creationId xmlns:a16="http://schemas.microsoft.com/office/drawing/2014/main" id="{481A996F-4BCA-6C7B-2177-71590284C54D}"/>
              </a:ext>
            </a:extLst>
          </p:cNvPr>
          <p:cNvSpPr/>
          <p:nvPr/>
        </p:nvSpPr>
        <p:spPr>
          <a:xfrm>
            <a:off x="8940800" y="891258"/>
            <a:ext cx="3042203" cy="2296712"/>
          </a:xfrm>
          <a:prstGeom prst="wedgeRoundRectCallout">
            <a:avLst>
              <a:gd name="adj1" fmla="val -19357"/>
              <a:gd name="adj2" fmla="val -37442"/>
              <a:gd name="adj3" fmla="val 16667"/>
            </a:avLst>
          </a:prstGeom>
          <a:solidFill>
            <a:srgbClr val="0055A5"/>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*la </a:t>
            </a:r>
            <a:r>
              <a:rPr lang="fr-FR" sz="2000" b="1" dirty="0"/>
              <a:t>citoyenneté</a:t>
            </a:r>
            <a:r>
              <a:rPr lang="en-GB" sz="2000" b="1" dirty="0"/>
              <a:t> = </a:t>
            </a:r>
            <a:r>
              <a:rPr lang="en-GB" sz="2000" dirty="0"/>
              <a:t>citizenship, </a:t>
            </a:r>
            <a:r>
              <a:rPr lang="fr-FR" sz="2000" b="1" dirty="0"/>
              <a:t>les</a:t>
            </a:r>
            <a:r>
              <a:rPr lang="en-GB" sz="2000" b="1" dirty="0"/>
              <a:t> </a:t>
            </a:r>
            <a:r>
              <a:rPr lang="fr-FR" sz="2000" b="1" dirty="0"/>
              <a:t>Nations</a:t>
            </a:r>
            <a:r>
              <a:rPr lang="en-GB" sz="2000" b="1" dirty="0"/>
              <a:t> </a:t>
            </a:r>
            <a:r>
              <a:rPr lang="fr-FR" sz="2000" b="1" dirty="0"/>
              <a:t>Unies</a:t>
            </a:r>
            <a:r>
              <a:rPr lang="en-GB" sz="2000" b="1" dirty="0"/>
              <a:t> =</a:t>
            </a:r>
            <a:r>
              <a:rPr lang="en-GB" sz="2000" dirty="0"/>
              <a:t> United Nations, </a:t>
            </a:r>
            <a:r>
              <a:rPr lang="fr-FR" sz="2000" b="1" dirty="0"/>
              <a:t>permettre</a:t>
            </a:r>
            <a:r>
              <a:rPr lang="en-GB" sz="2000" b="1" dirty="0"/>
              <a:t> =</a:t>
            </a:r>
            <a:r>
              <a:rPr lang="en-GB" sz="2000" dirty="0"/>
              <a:t> to permit, </a:t>
            </a:r>
            <a:r>
              <a:rPr lang="fr-FR" sz="2000" b="1" dirty="0"/>
              <a:t>le peuple = </a:t>
            </a:r>
            <a:r>
              <a:rPr lang="en-GB" sz="2000" dirty="0"/>
              <a:t>the people</a:t>
            </a:r>
          </a:p>
        </p:txBody>
      </p:sp>
      <p:sp>
        <p:nvSpPr>
          <p:cNvPr id="28" name="Rounded Rectangle 46">
            <a:extLst>
              <a:ext uri="{FF2B5EF4-FFF2-40B4-BE49-F238E27FC236}">
                <a16:creationId xmlns:a16="http://schemas.microsoft.com/office/drawing/2014/main" id="{FAC81BBF-B62F-FF23-4407-6BE73B38EE38}"/>
              </a:ext>
            </a:extLst>
          </p:cNvPr>
          <p:cNvSpPr/>
          <p:nvPr/>
        </p:nvSpPr>
        <p:spPr>
          <a:xfrm>
            <a:off x="9888252" y="251614"/>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29" name="Rectangle: Rounded Corners 28">
            <a:extLst>
              <a:ext uri="{FF2B5EF4-FFF2-40B4-BE49-F238E27FC236}">
                <a16:creationId xmlns:a16="http://schemas.microsoft.com/office/drawing/2014/main" id="{DD844C3F-182D-3EC4-AF43-ED289DCCB210}"/>
              </a:ext>
            </a:extLst>
          </p:cNvPr>
          <p:cNvSpPr/>
          <p:nvPr/>
        </p:nvSpPr>
        <p:spPr>
          <a:xfrm>
            <a:off x="104498" y="914400"/>
            <a:ext cx="8623300" cy="46984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spcAft>
                <a:spcPts val="600"/>
              </a:spcAft>
            </a:pPr>
            <a:r>
              <a:rPr lang="fr-FR" sz="2000" dirty="0">
                <a:solidFill>
                  <a:srgbClr val="0055A5"/>
                </a:solidFill>
                <a:latin typeface="+mn-lt"/>
              </a:rPr>
              <a:t>1. On réfléchit à l’ </a:t>
            </a:r>
            <a:r>
              <a:rPr lang="fr-FR" sz="2000" b="1" dirty="0">
                <a:solidFill>
                  <a:schemeClr val="accent2"/>
                </a:solidFill>
                <a:latin typeface="+mn-lt"/>
              </a:rPr>
              <a:t>histoire / temps </a:t>
            </a:r>
            <a:r>
              <a:rPr lang="fr-FR" sz="2000" dirty="0">
                <a:solidFill>
                  <a:srgbClr val="0055A5"/>
                </a:solidFill>
                <a:latin typeface="+mn-lt"/>
              </a:rPr>
              <a:t>de l’Algérie. </a:t>
            </a:r>
          </a:p>
        </p:txBody>
      </p:sp>
      <p:sp>
        <p:nvSpPr>
          <p:cNvPr id="30" name="Rectangle: Rounded Corners 29">
            <a:extLst>
              <a:ext uri="{FF2B5EF4-FFF2-40B4-BE49-F238E27FC236}">
                <a16:creationId xmlns:a16="http://schemas.microsoft.com/office/drawing/2014/main" id="{36D8A1C7-5229-EC04-4BD4-7F1D3CD49B28}"/>
              </a:ext>
            </a:extLst>
          </p:cNvPr>
          <p:cNvSpPr/>
          <p:nvPr/>
        </p:nvSpPr>
        <p:spPr>
          <a:xfrm>
            <a:off x="104498" y="1413918"/>
            <a:ext cx="8623300" cy="46984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spcAft>
                <a:spcPts val="600"/>
              </a:spcAft>
            </a:pPr>
            <a:r>
              <a:rPr lang="fr-FR" sz="2000" b="0" i="0" dirty="0">
                <a:solidFill>
                  <a:srgbClr val="0055A5"/>
                </a:solidFill>
                <a:effectLst/>
                <a:latin typeface="+mn-lt"/>
              </a:rPr>
              <a:t>2. L'Algérie appartient à la </a:t>
            </a:r>
            <a:r>
              <a:rPr lang="fr-FR" sz="2000" b="1" i="0" dirty="0">
                <a:solidFill>
                  <a:schemeClr val="accent2"/>
                </a:solidFill>
                <a:effectLst/>
                <a:latin typeface="+mn-lt"/>
              </a:rPr>
              <a:t>France / gouvernement </a:t>
            </a:r>
            <a:r>
              <a:rPr lang="fr-FR" sz="2000" b="0" i="0" dirty="0">
                <a:solidFill>
                  <a:srgbClr val="0055A5"/>
                </a:solidFill>
                <a:effectLst/>
                <a:latin typeface="+mn-lt"/>
              </a:rPr>
              <a:t>de 1830 à 1962.</a:t>
            </a:r>
            <a:endParaRPr lang="fr-FR" sz="2000" dirty="0">
              <a:solidFill>
                <a:srgbClr val="0055A5"/>
              </a:solidFill>
              <a:latin typeface="+mn-lt"/>
            </a:endParaRPr>
          </a:p>
        </p:txBody>
      </p:sp>
      <p:sp>
        <p:nvSpPr>
          <p:cNvPr id="33" name="Rectangle: Rounded Corners 32">
            <a:extLst>
              <a:ext uri="{FF2B5EF4-FFF2-40B4-BE49-F238E27FC236}">
                <a16:creationId xmlns:a16="http://schemas.microsoft.com/office/drawing/2014/main" id="{2892948A-A3C9-A011-8767-4EA35CEBA7F0}"/>
              </a:ext>
            </a:extLst>
          </p:cNvPr>
          <p:cNvSpPr/>
          <p:nvPr/>
        </p:nvSpPr>
        <p:spPr>
          <a:xfrm>
            <a:off x="104498" y="1913437"/>
            <a:ext cx="8623300" cy="76453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spcAft>
                <a:spcPts val="600"/>
              </a:spcAft>
            </a:pPr>
            <a:r>
              <a:rPr lang="fr-FR" sz="2000" dirty="0">
                <a:solidFill>
                  <a:srgbClr val="0055A5"/>
                </a:solidFill>
                <a:latin typeface="+mn-lt"/>
              </a:rPr>
              <a:t>3. En 1865, Napoléon offre aux </a:t>
            </a:r>
            <a:r>
              <a:rPr lang="fr-FR" sz="2000" b="1" dirty="0">
                <a:solidFill>
                  <a:schemeClr val="accent2"/>
                </a:solidFill>
                <a:latin typeface="+mn-lt"/>
              </a:rPr>
              <a:t>Algérien / Algériens </a:t>
            </a:r>
            <a:r>
              <a:rPr lang="fr-FR" sz="2000" dirty="0">
                <a:solidFill>
                  <a:srgbClr val="0055A5"/>
                </a:solidFill>
                <a:latin typeface="+mn-lt"/>
              </a:rPr>
              <a:t>le choix de la citoyenneté* française.</a:t>
            </a:r>
          </a:p>
        </p:txBody>
      </p:sp>
      <p:sp>
        <p:nvSpPr>
          <p:cNvPr id="34" name="Rectangle: Rounded Corners 33">
            <a:extLst>
              <a:ext uri="{FF2B5EF4-FFF2-40B4-BE49-F238E27FC236}">
                <a16:creationId xmlns:a16="http://schemas.microsoft.com/office/drawing/2014/main" id="{B3EC9E65-DE53-D1B8-608E-24B490E6D27C}"/>
              </a:ext>
            </a:extLst>
          </p:cNvPr>
          <p:cNvSpPr/>
          <p:nvPr/>
        </p:nvSpPr>
        <p:spPr>
          <a:xfrm>
            <a:off x="104498" y="2707638"/>
            <a:ext cx="8623300" cy="76453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spcAft>
                <a:spcPts val="600"/>
              </a:spcAft>
            </a:pPr>
            <a:r>
              <a:rPr lang="fr-FR" sz="2000" dirty="0">
                <a:solidFill>
                  <a:srgbClr val="0055A5"/>
                </a:solidFill>
                <a:latin typeface="+mn-lt"/>
              </a:rPr>
              <a:t>4. Pendant les guerres mondiales, beaucoup d’Algériens s’inscrivent à l’ </a:t>
            </a:r>
            <a:r>
              <a:rPr lang="fr-FR" sz="2000" b="1" dirty="0">
                <a:solidFill>
                  <a:schemeClr val="accent2"/>
                </a:solidFill>
                <a:latin typeface="+mn-lt"/>
              </a:rPr>
              <a:t>armée /</a:t>
            </a:r>
            <a:r>
              <a:rPr lang="fr-FR" sz="2000" dirty="0">
                <a:solidFill>
                  <a:srgbClr val="0055A5"/>
                </a:solidFill>
                <a:latin typeface="+mn-lt"/>
              </a:rPr>
              <a:t> </a:t>
            </a:r>
            <a:r>
              <a:rPr lang="fr-FR" sz="2000" b="1" dirty="0">
                <a:solidFill>
                  <a:schemeClr val="accent2"/>
                </a:solidFill>
                <a:latin typeface="+mn-lt"/>
              </a:rPr>
              <a:t>guerre</a:t>
            </a:r>
            <a:r>
              <a:rPr lang="fr-FR" sz="2000" dirty="0">
                <a:solidFill>
                  <a:srgbClr val="0055A5"/>
                </a:solidFill>
                <a:latin typeface="+mn-lt"/>
              </a:rPr>
              <a:t> française.</a:t>
            </a:r>
          </a:p>
        </p:txBody>
      </p:sp>
      <p:sp>
        <p:nvSpPr>
          <p:cNvPr id="35" name="Rectangle: Rounded Corners 34">
            <a:extLst>
              <a:ext uri="{FF2B5EF4-FFF2-40B4-BE49-F238E27FC236}">
                <a16:creationId xmlns:a16="http://schemas.microsoft.com/office/drawing/2014/main" id="{4D201148-EDC5-92DB-727C-66A1765D6A21}"/>
              </a:ext>
            </a:extLst>
          </p:cNvPr>
          <p:cNvSpPr/>
          <p:nvPr/>
        </p:nvSpPr>
        <p:spPr>
          <a:xfrm>
            <a:off x="139366" y="3501839"/>
            <a:ext cx="11983003" cy="7645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spcAft>
                <a:spcPts val="600"/>
              </a:spcAft>
            </a:pPr>
            <a:r>
              <a:rPr lang="fr-FR" sz="2000" dirty="0">
                <a:solidFill>
                  <a:srgbClr val="0055A5"/>
                </a:solidFill>
                <a:latin typeface="+mn-lt"/>
              </a:rPr>
              <a:t>5. </a:t>
            </a:r>
            <a:r>
              <a:rPr lang="fr-FR" sz="2000" dirty="0">
                <a:solidFill>
                  <a:srgbClr val="0055A5"/>
                </a:solidFill>
              </a:rPr>
              <a:t>En 1955, les Nations Unies* font attention </a:t>
            </a:r>
            <a:r>
              <a:rPr lang="fr-FR" sz="2000" dirty="0">
                <a:solidFill>
                  <a:srgbClr val="0055A5"/>
                </a:solidFill>
                <a:latin typeface="+mn-lt"/>
              </a:rPr>
              <a:t>à « l’ </a:t>
            </a:r>
            <a:r>
              <a:rPr lang="fr-FR" sz="2000" b="1" dirty="0">
                <a:solidFill>
                  <a:schemeClr val="accent2"/>
                </a:solidFill>
                <a:latin typeface="+mn-lt"/>
              </a:rPr>
              <a:t>affaire / problème </a:t>
            </a:r>
            <a:r>
              <a:rPr lang="fr-FR" sz="2000" dirty="0">
                <a:solidFill>
                  <a:srgbClr val="0055A5"/>
                </a:solidFill>
                <a:latin typeface="+mn-lt"/>
              </a:rPr>
              <a:t>Algérienne ». Aujourd’hui on utilise le terme « révolution algérienne » en Algérie ou le terme « guerre d’Algérie » en France.</a:t>
            </a:r>
          </a:p>
        </p:txBody>
      </p:sp>
      <p:sp>
        <p:nvSpPr>
          <p:cNvPr id="36" name="Rectangle: Rounded Corners 35">
            <a:extLst>
              <a:ext uri="{FF2B5EF4-FFF2-40B4-BE49-F238E27FC236}">
                <a16:creationId xmlns:a16="http://schemas.microsoft.com/office/drawing/2014/main" id="{F268CE51-F2F2-A2A4-BD8C-38A79D8FA198}"/>
              </a:ext>
            </a:extLst>
          </p:cNvPr>
          <p:cNvSpPr/>
          <p:nvPr/>
        </p:nvSpPr>
        <p:spPr>
          <a:xfrm>
            <a:off x="104498" y="4296041"/>
            <a:ext cx="11983003" cy="7645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spcAft>
                <a:spcPts val="600"/>
              </a:spcAft>
            </a:pPr>
            <a:r>
              <a:rPr lang="fr-FR" sz="2000" dirty="0">
                <a:solidFill>
                  <a:srgbClr val="0055A5"/>
                </a:solidFill>
                <a:latin typeface="+mn-lt"/>
              </a:rPr>
              <a:t>6. Charles de Gaulle arrive au </a:t>
            </a:r>
            <a:r>
              <a:rPr lang="fr-FR" sz="2000" b="1" dirty="0">
                <a:solidFill>
                  <a:schemeClr val="accent2"/>
                </a:solidFill>
                <a:latin typeface="+mn-lt"/>
              </a:rPr>
              <a:t>pouvoir / politique </a:t>
            </a:r>
            <a:r>
              <a:rPr lang="fr-FR" sz="2000" dirty="0">
                <a:solidFill>
                  <a:srgbClr val="0055A5"/>
                </a:solidFill>
                <a:latin typeface="+mn-lt"/>
              </a:rPr>
              <a:t>en 1959 et il soutient l’Algérie et la France pour trouver un compromis.</a:t>
            </a:r>
          </a:p>
        </p:txBody>
      </p:sp>
      <p:sp>
        <p:nvSpPr>
          <p:cNvPr id="37" name="Rectangle: Rounded Corners 36">
            <a:extLst>
              <a:ext uri="{FF2B5EF4-FFF2-40B4-BE49-F238E27FC236}">
                <a16:creationId xmlns:a16="http://schemas.microsoft.com/office/drawing/2014/main" id="{406F0309-9E93-C1DB-0F95-F3F977263AB2}"/>
              </a:ext>
            </a:extLst>
          </p:cNvPr>
          <p:cNvSpPr/>
          <p:nvPr/>
        </p:nvSpPr>
        <p:spPr>
          <a:xfrm>
            <a:off x="104498" y="5090243"/>
            <a:ext cx="11983003" cy="4669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spcAft>
                <a:spcPts val="600"/>
              </a:spcAft>
            </a:pPr>
            <a:r>
              <a:rPr lang="fr-FR" sz="2000" dirty="0">
                <a:solidFill>
                  <a:srgbClr val="0055A5"/>
                </a:solidFill>
                <a:latin typeface="+mn-lt"/>
              </a:rPr>
              <a:t>7. Le 5 juillet 1962, la France permet* l’indépendance au </a:t>
            </a:r>
            <a:r>
              <a:rPr lang="fr-FR" sz="2000" b="1" dirty="0">
                <a:solidFill>
                  <a:schemeClr val="accent2"/>
                </a:solidFill>
                <a:latin typeface="+mn-lt"/>
              </a:rPr>
              <a:t>personnes / peuple</a:t>
            </a:r>
            <a:r>
              <a:rPr lang="fr-FR" sz="2000" dirty="0">
                <a:solidFill>
                  <a:srgbClr val="0055A5"/>
                </a:solidFill>
                <a:latin typeface="+mn-lt"/>
              </a:rPr>
              <a:t>* algérien.</a:t>
            </a:r>
          </a:p>
        </p:txBody>
      </p:sp>
      <p:sp>
        <p:nvSpPr>
          <p:cNvPr id="39" name="Rectangle: Rounded Corners 38">
            <a:extLst>
              <a:ext uri="{FF2B5EF4-FFF2-40B4-BE49-F238E27FC236}">
                <a16:creationId xmlns:a16="http://schemas.microsoft.com/office/drawing/2014/main" id="{FB01B7CA-EC65-08A2-4333-4D0DBE73FD24}"/>
              </a:ext>
            </a:extLst>
          </p:cNvPr>
          <p:cNvSpPr/>
          <p:nvPr/>
        </p:nvSpPr>
        <p:spPr>
          <a:xfrm>
            <a:off x="104498" y="5586873"/>
            <a:ext cx="11983003" cy="75973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spcAft>
                <a:spcPts val="600"/>
              </a:spcAft>
            </a:pPr>
            <a:r>
              <a:rPr lang="fr-FR" sz="2000" dirty="0">
                <a:solidFill>
                  <a:srgbClr val="0055A5"/>
                </a:solidFill>
                <a:latin typeface="+mn-lt"/>
              </a:rPr>
              <a:t>8. Enfin le gouvernement français permet aux </a:t>
            </a:r>
            <a:r>
              <a:rPr lang="fr-FR" sz="2000" b="1" dirty="0">
                <a:solidFill>
                  <a:schemeClr val="accent2"/>
                </a:solidFill>
                <a:latin typeface="+mn-lt"/>
              </a:rPr>
              <a:t>Algérien / Algériens</a:t>
            </a:r>
            <a:r>
              <a:rPr lang="fr-FR" sz="2000" b="1" dirty="0">
                <a:solidFill>
                  <a:srgbClr val="EE4135"/>
                </a:solidFill>
                <a:latin typeface="+mn-lt"/>
              </a:rPr>
              <a:t> </a:t>
            </a:r>
            <a:r>
              <a:rPr lang="fr-FR" sz="2000" dirty="0">
                <a:solidFill>
                  <a:srgbClr val="0055A5"/>
                </a:solidFill>
                <a:latin typeface="+mn-lt"/>
              </a:rPr>
              <a:t>d’avoir des droits égaux aux Français. </a:t>
            </a:r>
          </a:p>
        </p:txBody>
      </p:sp>
      <p:grpSp>
        <p:nvGrpSpPr>
          <p:cNvPr id="27" name="Group 26">
            <a:extLst>
              <a:ext uri="{FF2B5EF4-FFF2-40B4-BE49-F238E27FC236}">
                <a16:creationId xmlns:a16="http://schemas.microsoft.com/office/drawing/2014/main" id="{2828C39A-E850-AFBF-16EB-CC5FF8FA0FB1}"/>
              </a:ext>
            </a:extLst>
          </p:cNvPr>
          <p:cNvGrpSpPr/>
          <p:nvPr/>
        </p:nvGrpSpPr>
        <p:grpSpPr>
          <a:xfrm>
            <a:off x="7820290" y="504966"/>
            <a:ext cx="1555094" cy="1587337"/>
            <a:chOff x="2736651" y="-2"/>
            <a:chExt cx="6718697" cy="6858002"/>
          </a:xfrm>
        </p:grpSpPr>
        <p:pic>
          <p:nvPicPr>
            <p:cNvPr id="26" name="Picture 25" descr="Map&#10;&#10;Description automatically generated">
              <a:extLst>
                <a:ext uri="{FF2B5EF4-FFF2-40B4-BE49-F238E27FC236}">
                  <a16:creationId xmlns:a16="http://schemas.microsoft.com/office/drawing/2014/main" id="{F121F833-78B6-DE8F-9BDE-B0B00B3788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36651" y="0"/>
              <a:ext cx="6718697" cy="6858000"/>
            </a:xfrm>
            <a:prstGeom prst="rect">
              <a:avLst/>
            </a:prstGeom>
          </p:spPr>
        </p:pic>
        <p:pic>
          <p:nvPicPr>
            <p:cNvPr id="17" name="Picture 6" descr="Free vector graphics of Algeria">
              <a:extLst>
                <a:ext uri="{FF2B5EF4-FFF2-40B4-BE49-F238E27FC236}">
                  <a16:creationId xmlns:a16="http://schemas.microsoft.com/office/drawing/2014/main" id="{4FBAB646-5402-068C-9235-0F665DA178C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10017" y="-2"/>
              <a:ext cx="1091454" cy="955832"/>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Oval 2">
            <a:extLst>
              <a:ext uri="{FF2B5EF4-FFF2-40B4-BE49-F238E27FC236}">
                <a16:creationId xmlns:a16="http://schemas.microsoft.com/office/drawing/2014/main" id="{E5B6E512-DBD2-ADDC-3131-EC27A9D2E1CD}"/>
              </a:ext>
            </a:extLst>
          </p:cNvPr>
          <p:cNvSpPr/>
          <p:nvPr/>
        </p:nvSpPr>
        <p:spPr>
          <a:xfrm>
            <a:off x="2321254" y="961631"/>
            <a:ext cx="1159277" cy="375384"/>
          </a:xfrm>
          <a:prstGeom prst="ellipse">
            <a:avLst/>
          </a:prstGeom>
          <a:noFill/>
          <a:ln w="254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Oval 4">
            <a:extLst>
              <a:ext uri="{FF2B5EF4-FFF2-40B4-BE49-F238E27FC236}">
                <a16:creationId xmlns:a16="http://schemas.microsoft.com/office/drawing/2014/main" id="{E1491462-7A5B-52AA-F05F-1B42AAA7B3D5}"/>
              </a:ext>
            </a:extLst>
          </p:cNvPr>
          <p:cNvSpPr/>
          <p:nvPr/>
        </p:nvSpPr>
        <p:spPr>
          <a:xfrm>
            <a:off x="3444970" y="1456477"/>
            <a:ext cx="1077272" cy="375384"/>
          </a:xfrm>
          <a:prstGeom prst="ellipse">
            <a:avLst/>
          </a:prstGeom>
          <a:noFill/>
          <a:ln w="254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Oval 5">
            <a:extLst>
              <a:ext uri="{FF2B5EF4-FFF2-40B4-BE49-F238E27FC236}">
                <a16:creationId xmlns:a16="http://schemas.microsoft.com/office/drawing/2014/main" id="{DF493A99-8731-D6FB-3EEF-45D4211373F7}"/>
              </a:ext>
            </a:extLst>
          </p:cNvPr>
          <p:cNvSpPr/>
          <p:nvPr/>
        </p:nvSpPr>
        <p:spPr>
          <a:xfrm>
            <a:off x="5212671" y="1987628"/>
            <a:ext cx="1343993" cy="375384"/>
          </a:xfrm>
          <a:prstGeom prst="ellipse">
            <a:avLst/>
          </a:prstGeom>
          <a:noFill/>
          <a:ln w="254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Oval 6">
            <a:extLst>
              <a:ext uri="{FF2B5EF4-FFF2-40B4-BE49-F238E27FC236}">
                <a16:creationId xmlns:a16="http://schemas.microsoft.com/office/drawing/2014/main" id="{F1F0E5C2-96D7-76F2-4587-08C38C663782}"/>
              </a:ext>
            </a:extLst>
          </p:cNvPr>
          <p:cNvSpPr/>
          <p:nvPr/>
        </p:nvSpPr>
        <p:spPr>
          <a:xfrm>
            <a:off x="643219" y="3061067"/>
            <a:ext cx="942211" cy="375384"/>
          </a:xfrm>
          <a:prstGeom prst="ellipse">
            <a:avLst/>
          </a:prstGeom>
          <a:noFill/>
          <a:ln w="254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Oval 7">
            <a:extLst>
              <a:ext uri="{FF2B5EF4-FFF2-40B4-BE49-F238E27FC236}">
                <a16:creationId xmlns:a16="http://schemas.microsoft.com/office/drawing/2014/main" id="{91F77444-F3E3-3A0C-9F52-EB1669B51AB0}"/>
              </a:ext>
            </a:extLst>
          </p:cNvPr>
          <p:cNvSpPr/>
          <p:nvPr/>
        </p:nvSpPr>
        <p:spPr>
          <a:xfrm>
            <a:off x="6121100" y="3563954"/>
            <a:ext cx="973333" cy="380568"/>
          </a:xfrm>
          <a:prstGeom prst="ellipse">
            <a:avLst/>
          </a:prstGeom>
          <a:noFill/>
          <a:ln w="254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Oval 8">
            <a:extLst>
              <a:ext uri="{FF2B5EF4-FFF2-40B4-BE49-F238E27FC236}">
                <a16:creationId xmlns:a16="http://schemas.microsoft.com/office/drawing/2014/main" id="{20C34DEE-0D20-506B-D0EC-EF763C35DD81}"/>
              </a:ext>
            </a:extLst>
          </p:cNvPr>
          <p:cNvSpPr/>
          <p:nvPr/>
        </p:nvSpPr>
        <p:spPr>
          <a:xfrm>
            <a:off x="3902401" y="4362974"/>
            <a:ext cx="1106017" cy="375384"/>
          </a:xfrm>
          <a:prstGeom prst="ellipse">
            <a:avLst/>
          </a:prstGeom>
          <a:noFill/>
          <a:ln w="254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Oval 9">
            <a:extLst>
              <a:ext uri="{FF2B5EF4-FFF2-40B4-BE49-F238E27FC236}">
                <a16:creationId xmlns:a16="http://schemas.microsoft.com/office/drawing/2014/main" id="{211BC823-ECAA-0E3C-67AF-70B59DF763E8}"/>
              </a:ext>
            </a:extLst>
          </p:cNvPr>
          <p:cNvSpPr/>
          <p:nvPr/>
        </p:nvSpPr>
        <p:spPr>
          <a:xfrm>
            <a:off x="8634845" y="5170947"/>
            <a:ext cx="1069009" cy="375384"/>
          </a:xfrm>
          <a:prstGeom prst="ellipse">
            <a:avLst/>
          </a:prstGeom>
          <a:noFill/>
          <a:ln w="254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Oval 10">
            <a:extLst>
              <a:ext uri="{FF2B5EF4-FFF2-40B4-BE49-F238E27FC236}">
                <a16:creationId xmlns:a16="http://schemas.microsoft.com/office/drawing/2014/main" id="{3B81867F-7BF3-25CD-39C2-124E260290D7}"/>
              </a:ext>
            </a:extLst>
          </p:cNvPr>
          <p:cNvSpPr/>
          <p:nvPr/>
        </p:nvSpPr>
        <p:spPr>
          <a:xfrm>
            <a:off x="7138594" y="5675906"/>
            <a:ext cx="1321634" cy="375384"/>
          </a:xfrm>
          <a:prstGeom prst="ellipse">
            <a:avLst/>
          </a:prstGeom>
          <a:noFill/>
          <a:ln w="254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Speech Bubble: Rectangle with Corners Rounded 11">
            <a:extLst>
              <a:ext uri="{FF2B5EF4-FFF2-40B4-BE49-F238E27FC236}">
                <a16:creationId xmlns:a16="http://schemas.microsoft.com/office/drawing/2014/main" id="{2B5FB2DB-B56E-9A92-016D-241F90573E19}"/>
              </a:ext>
            </a:extLst>
          </p:cNvPr>
          <p:cNvSpPr/>
          <p:nvPr/>
        </p:nvSpPr>
        <p:spPr>
          <a:xfrm>
            <a:off x="84346" y="915316"/>
            <a:ext cx="8094980" cy="5473398"/>
          </a:xfrm>
          <a:prstGeom prst="wedgeRoundRectCallout">
            <a:avLst>
              <a:gd name="adj1" fmla="val -19357"/>
              <a:gd name="adj2" fmla="val -37442"/>
              <a:gd name="adj3" fmla="val 16667"/>
            </a:avLst>
          </a:prstGeom>
          <a:solidFill>
            <a:srgbClr val="0055A5"/>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t>Napoléon III </a:t>
            </a:r>
          </a:p>
          <a:p>
            <a:pPr algn="ctr"/>
            <a:r>
              <a:rPr lang="fr-FR" sz="2400" dirty="0"/>
              <a:t>(1808-1873)</a:t>
            </a:r>
          </a:p>
          <a:p>
            <a:pPr algn="ctr"/>
            <a:r>
              <a:rPr lang="fr-FR" sz="2400" dirty="0"/>
              <a:t>Le premier président de la France, et son dernier monarque. Très populaire en France au début de sa carrière* politique, il étend* l’empire colonial français et il demande au Baron Haussmann de créer de beaux parcs et de grandes rues dans le centre de Paris. En 1870, la France perd la guerre franco-prussienne contre l’Allemagne* et Napoléon part pour l’Angleterre en exil*. </a:t>
            </a:r>
          </a:p>
          <a:p>
            <a:pPr algn="ctr"/>
            <a:endParaRPr lang="fr-FR" sz="2400" dirty="0"/>
          </a:p>
          <a:p>
            <a:pPr algn="ctr"/>
            <a:r>
              <a:rPr lang="fr-FR" sz="2400" b="1" dirty="0"/>
              <a:t>*carrière = </a:t>
            </a:r>
            <a:r>
              <a:rPr lang="en-GB" sz="2400" dirty="0"/>
              <a:t>career, </a:t>
            </a:r>
            <a:r>
              <a:rPr lang="fr-FR" sz="2400" b="1" dirty="0"/>
              <a:t>étendre = </a:t>
            </a:r>
            <a:r>
              <a:rPr lang="fr-FR" sz="2400" dirty="0"/>
              <a:t>to expand, </a:t>
            </a:r>
            <a:r>
              <a:rPr lang="fr-FR" sz="2400" b="1" dirty="0"/>
              <a:t>Allemagne = </a:t>
            </a:r>
            <a:r>
              <a:rPr lang="fr-FR" sz="2400" dirty="0"/>
              <a:t>Germany, </a:t>
            </a:r>
            <a:r>
              <a:rPr lang="fr-FR" sz="2400" b="1" dirty="0"/>
              <a:t>exil = </a:t>
            </a:r>
            <a:r>
              <a:rPr lang="fr-FR" sz="2400" dirty="0"/>
              <a:t>exile</a:t>
            </a:r>
          </a:p>
        </p:txBody>
      </p:sp>
      <p:sp>
        <p:nvSpPr>
          <p:cNvPr id="13" name="Rectangle: Rounded Corners 12">
            <a:extLst>
              <a:ext uri="{FF2B5EF4-FFF2-40B4-BE49-F238E27FC236}">
                <a16:creationId xmlns:a16="http://schemas.microsoft.com/office/drawing/2014/main" id="{70A01723-F1DE-6ED6-CFED-73A20D217A00}"/>
              </a:ext>
            </a:extLst>
          </p:cNvPr>
          <p:cNvSpPr/>
          <p:nvPr/>
        </p:nvSpPr>
        <p:spPr>
          <a:xfrm>
            <a:off x="8162949" y="914014"/>
            <a:ext cx="3886855" cy="5471437"/>
          </a:xfrm>
          <a:prstGeom prst="roundRect">
            <a:avLst/>
          </a:prstGeom>
          <a:blipFill>
            <a:blip r:embed="rId6"/>
            <a:stretch>
              <a:fillRect/>
            </a:stretch>
          </a:bli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Speech Bubble: Rectangle with Corners Rounded 13">
            <a:extLst>
              <a:ext uri="{FF2B5EF4-FFF2-40B4-BE49-F238E27FC236}">
                <a16:creationId xmlns:a16="http://schemas.microsoft.com/office/drawing/2014/main" id="{50EFEFDB-C676-455C-CCC7-D71BDE8CFD1E}"/>
              </a:ext>
            </a:extLst>
          </p:cNvPr>
          <p:cNvSpPr/>
          <p:nvPr/>
        </p:nvSpPr>
        <p:spPr>
          <a:xfrm>
            <a:off x="43479" y="905406"/>
            <a:ext cx="8117422" cy="5471437"/>
          </a:xfrm>
          <a:prstGeom prst="wedgeRoundRectCallout">
            <a:avLst>
              <a:gd name="adj1" fmla="val -19357"/>
              <a:gd name="adj2" fmla="val -37442"/>
              <a:gd name="adj3" fmla="val 16667"/>
            </a:avLst>
          </a:prstGeom>
          <a:solidFill>
            <a:srgbClr val="0055A5"/>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t>Charles de Gaulle</a:t>
            </a:r>
          </a:p>
          <a:p>
            <a:pPr algn="ctr"/>
            <a:r>
              <a:rPr lang="fr-FR" sz="2400" dirty="0"/>
              <a:t>(1890-1970)</a:t>
            </a:r>
          </a:p>
          <a:p>
            <a:pPr algn="ctr"/>
            <a:r>
              <a:rPr lang="fr-FR" sz="2400" dirty="0"/>
              <a:t>Soldat pendant la première guerre mondiale, Charles de Gaulle va en Angleterre en 1940 - après l’invasion allemande de la France au début de la deuxième guerre mondiale - pour essayer de rassembler* une armée de « français libres ». </a:t>
            </a:r>
          </a:p>
          <a:p>
            <a:pPr algn="ctr"/>
            <a:r>
              <a:rPr lang="fr-FR" sz="2400" dirty="0"/>
              <a:t>À Londres, il parle souvent aux français à la radio pour encourager et organiser la Résistance française. Président de la France de 1958 à 1969, il réussit à mettre fin à la guerre d’Algérie en 1962.</a:t>
            </a:r>
          </a:p>
          <a:p>
            <a:pPr algn="ctr"/>
            <a:endParaRPr lang="fr-FR" sz="2400" b="1" dirty="0"/>
          </a:p>
          <a:p>
            <a:pPr algn="ctr"/>
            <a:r>
              <a:rPr lang="fr-FR" sz="2400" b="1" dirty="0"/>
              <a:t>*rassembler = </a:t>
            </a:r>
            <a:r>
              <a:rPr lang="en-GB" sz="2400" dirty="0"/>
              <a:t>to gather, assemble</a:t>
            </a:r>
          </a:p>
        </p:txBody>
      </p:sp>
      <p:sp>
        <p:nvSpPr>
          <p:cNvPr id="15" name="Rectangle: Rounded Corners 14">
            <a:extLst>
              <a:ext uri="{FF2B5EF4-FFF2-40B4-BE49-F238E27FC236}">
                <a16:creationId xmlns:a16="http://schemas.microsoft.com/office/drawing/2014/main" id="{A3E87A9A-B950-968C-869C-47884DB7333C}"/>
              </a:ext>
            </a:extLst>
          </p:cNvPr>
          <p:cNvSpPr/>
          <p:nvPr/>
        </p:nvSpPr>
        <p:spPr>
          <a:xfrm>
            <a:off x="8172441" y="898706"/>
            <a:ext cx="3871581" cy="5471436"/>
          </a:xfrm>
          <a:prstGeom prst="roundRect">
            <a:avLst/>
          </a:prstGeom>
          <a:blipFill>
            <a:blip r:embed="rId7"/>
            <a:stretch>
              <a:fillRect/>
            </a:stretch>
          </a:bli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843704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12"/>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1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4"/>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9"/>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3" grpId="0" animBg="1"/>
      <p:bldP spid="34" grpId="0" animBg="1"/>
      <p:bldP spid="35" grpId="0" animBg="1"/>
      <p:bldP spid="36" grpId="0" animBg="1"/>
      <p:bldP spid="37" grpId="0" animBg="1"/>
      <p:bldP spid="39" grpId="0" animBg="1"/>
      <p:bldP spid="3" grpId="0" animBg="1"/>
      <p:bldP spid="5" grpId="0" animBg="1"/>
      <p:bldP spid="6" grpId="0" animBg="1"/>
      <p:bldP spid="7" grpId="0" animBg="1"/>
      <p:bldP spid="8" grpId="0" animBg="1"/>
      <p:bldP spid="9" grpId="0" animBg="1"/>
      <p:bldP spid="10" grpId="0" animBg="1"/>
      <p:bldP spid="11" grpId="0" animBg="1"/>
      <p:bldP spid="12" grpId="0" animBg="1"/>
      <p:bldP spid="12" grpId="1" animBg="1"/>
      <p:bldP spid="13" grpId="0" animBg="1"/>
      <p:bldP spid="13" grpId="1" animBg="1"/>
      <p:bldP spid="14" grpId="0" animBg="1"/>
      <p:bldP spid="14" grpId="1" animBg="1"/>
      <p:bldP spid="15" grpId="0" animBg="1"/>
      <p:bldP spid="15" grpId="1"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0DA99E10-EBD8-83CE-6E58-CE558D6C7C87}"/>
              </a:ext>
            </a:extLst>
          </p:cNvPr>
          <p:cNvSpPr/>
          <p:nvPr/>
        </p:nvSpPr>
        <p:spPr>
          <a:xfrm>
            <a:off x="55953" y="951978"/>
            <a:ext cx="12080093" cy="2503073"/>
          </a:xfrm>
          <a:prstGeom prst="roundRect">
            <a:avLst/>
          </a:prstGeom>
          <a:solidFill>
            <a:srgbClr val="BADEFF"/>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a:extLst>
              <a:ext uri="{FF2B5EF4-FFF2-40B4-BE49-F238E27FC236}">
                <a16:creationId xmlns:a16="http://schemas.microsoft.com/office/drawing/2014/main" id="{90B7FA3A-942A-1E47-3AB3-48CED3E8F89F}"/>
              </a:ext>
            </a:extLst>
          </p:cNvPr>
          <p:cNvSpPr>
            <a:spLocks noGrp="1"/>
          </p:cNvSpPr>
          <p:nvPr>
            <p:ph type="body" sz="quarter" idx="10"/>
          </p:nvPr>
        </p:nvSpPr>
        <p:spPr>
          <a:xfrm>
            <a:off x="373063" y="1065213"/>
            <a:ext cx="11762984" cy="2355936"/>
          </a:xfrm>
        </p:spPr>
        <p:txBody>
          <a:bodyPr>
            <a:normAutofit/>
          </a:bodyPr>
          <a:lstStyle/>
          <a:p>
            <a:pPr>
              <a:spcBef>
                <a:spcPts val="600"/>
              </a:spcBef>
              <a:spcAft>
                <a:spcPts val="600"/>
              </a:spcAft>
            </a:pPr>
            <a:r>
              <a:rPr lang="fr-FR" sz="2000" dirty="0">
                <a:solidFill>
                  <a:srgbClr val="0055A5"/>
                </a:solidFill>
                <a:latin typeface="+mn-lt"/>
              </a:rPr>
              <a:t>O</a:t>
            </a:r>
            <a:r>
              <a:rPr lang="fr-FR" sz="2000" b="0" i="0" dirty="0">
                <a:solidFill>
                  <a:srgbClr val="0055A5"/>
                </a:solidFill>
                <a:effectLst/>
                <a:latin typeface="+mn-lt"/>
              </a:rPr>
              <a:t>n </a:t>
            </a:r>
            <a:r>
              <a:rPr lang="fr-FR" sz="2000" i="0" dirty="0">
                <a:solidFill>
                  <a:srgbClr val="0055A5"/>
                </a:solidFill>
                <a:effectLst/>
                <a:latin typeface="+mn-lt"/>
              </a:rPr>
              <a:t>réfléchit </a:t>
            </a:r>
            <a:r>
              <a:rPr lang="fr-FR" sz="2000" dirty="0">
                <a:solidFill>
                  <a:srgbClr val="0055A5"/>
                </a:solidFill>
                <a:latin typeface="+mn-lt"/>
              </a:rPr>
              <a:t>à l'histoire de l'Algérie. L'Algérie appartient à la France de 1830 à 1962. En 1865, Napoléon offre aux Algériens le choix de la citoyenneté* française. Pendant les guerres mondiales, beaucoup d'Algériens s’inscrivent à l'armée française. En 1955, les Nations Unies* font attention à « L’affaire algérienne ». Aujourd’hui on utilise le terme « révolution algérienne » en Algérie ou le terme « guerre d'Algérie » en France. Charles de Gaulle arrive au pouvoir en 1959 et il soutient l’Algérie et la France pour trouver un compromis. Le 5 juillet 1962, la France permet* l’indépendance au peuple* algérien. Enfin le gouvernement français permet aux Algériens d’avoir des droits égaux aux français.</a:t>
            </a:r>
          </a:p>
        </p:txBody>
      </p:sp>
      <p:sp>
        <p:nvSpPr>
          <p:cNvPr id="7" name="Title 1">
            <a:extLst>
              <a:ext uri="{FF2B5EF4-FFF2-40B4-BE49-F238E27FC236}">
                <a16:creationId xmlns:a16="http://schemas.microsoft.com/office/drawing/2014/main" id="{C127A109-1A00-C661-4D57-CE606010E611}"/>
              </a:ext>
            </a:extLst>
          </p:cNvPr>
          <p:cNvSpPr>
            <a:spLocks noGrp="1"/>
          </p:cNvSpPr>
          <p:nvPr>
            <p:ph type="title"/>
          </p:nvPr>
        </p:nvSpPr>
        <p:spPr>
          <a:xfrm>
            <a:off x="-1" y="213557"/>
            <a:ext cx="8119733" cy="647577"/>
          </a:xfrm>
        </p:spPr>
        <p:txBody>
          <a:bodyPr>
            <a:normAutofit/>
          </a:bodyPr>
          <a:lstStyle/>
          <a:p>
            <a:r>
              <a:rPr lang="fr-FR" dirty="0"/>
              <a:t>La guerre / révolution algérienne</a:t>
            </a:r>
            <a:endParaRPr lang="en-GB" dirty="0"/>
          </a:p>
        </p:txBody>
      </p:sp>
      <p:sp>
        <p:nvSpPr>
          <p:cNvPr id="8" name="TextBox 7">
            <a:extLst>
              <a:ext uri="{FF2B5EF4-FFF2-40B4-BE49-F238E27FC236}">
                <a16:creationId xmlns:a16="http://schemas.microsoft.com/office/drawing/2014/main" id="{142705EF-37EE-5FB6-BB11-04B382481731}"/>
              </a:ext>
            </a:extLst>
          </p:cNvPr>
          <p:cNvSpPr txBox="1"/>
          <p:nvPr/>
        </p:nvSpPr>
        <p:spPr>
          <a:xfrm>
            <a:off x="373063" y="3466521"/>
            <a:ext cx="8611449" cy="2862322"/>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000" b="0" i="0" u="none" strike="noStrike" kern="1200" cap="none" spc="0" normalizeH="0" baseline="0" noProof="0" dirty="0">
                <a:ln>
                  <a:noFill/>
                </a:ln>
                <a:solidFill>
                  <a:srgbClr val="0055A5"/>
                </a:solidFill>
                <a:effectLst/>
                <a:uLnTx/>
                <a:uFillTx/>
                <a:ea typeface="+mn-ea"/>
                <a:cs typeface="+mn-cs"/>
              </a:rPr>
              <a:t>When did Algeria belong to France?</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000" b="0" i="0" u="none" strike="noStrike" kern="1200" cap="none" spc="0" normalizeH="0" baseline="0" noProof="0" dirty="0">
                <a:ln>
                  <a:noFill/>
                </a:ln>
                <a:solidFill>
                  <a:srgbClr val="0055A5"/>
                </a:solidFill>
                <a:effectLst/>
                <a:uLnTx/>
                <a:uFillTx/>
                <a:ea typeface="+mn-ea"/>
                <a:cs typeface="+mn-cs"/>
              </a:rPr>
              <a:t>What did Napoleon offer the Algerians?</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000" b="0" i="0" u="none" strike="noStrike" kern="1200" cap="none" spc="0" normalizeH="0" baseline="0" noProof="0" dirty="0">
                <a:ln>
                  <a:noFill/>
                </a:ln>
                <a:solidFill>
                  <a:srgbClr val="0055A5"/>
                </a:solidFill>
                <a:effectLst/>
                <a:uLnTx/>
                <a:uFillTx/>
                <a:ea typeface="+mn-ea"/>
                <a:cs typeface="+mn-cs"/>
              </a:rPr>
              <a:t>What did many Algerians do in the world wars?</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000" b="0" i="0" u="none" strike="noStrike" kern="1200" cap="none" spc="0" normalizeH="0" baseline="0" noProof="0" dirty="0">
                <a:ln>
                  <a:noFill/>
                </a:ln>
                <a:solidFill>
                  <a:srgbClr val="0055A5"/>
                </a:solidFill>
                <a:effectLst/>
                <a:uLnTx/>
                <a:uFillTx/>
                <a:ea typeface="+mn-ea"/>
                <a:cs typeface="+mn-cs"/>
              </a:rPr>
              <a:t>When was the “Algerian business” brought to the attention of the United Nations?</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000" b="0" i="0" u="none" strike="noStrike" kern="1200" cap="none" spc="0" normalizeH="0" baseline="0" noProof="0" dirty="0">
                <a:ln>
                  <a:noFill/>
                </a:ln>
                <a:solidFill>
                  <a:srgbClr val="0055A5"/>
                </a:solidFill>
                <a:effectLst/>
                <a:uLnTx/>
                <a:uFillTx/>
                <a:ea typeface="+mn-ea"/>
                <a:cs typeface="+mn-cs"/>
              </a:rPr>
              <a:t>What term is used in Algeria for the Algerian war?</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000" b="0" i="0" u="none" strike="noStrike" kern="1200" cap="none" spc="0" normalizeH="0" baseline="0" noProof="0" dirty="0">
                <a:ln>
                  <a:noFill/>
                </a:ln>
                <a:solidFill>
                  <a:srgbClr val="0055A5"/>
                </a:solidFill>
                <a:effectLst/>
                <a:uLnTx/>
                <a:uFillTx/>
                <a:ea typeface="+mn-ea"/>
                <a:cs typeface="+mn-cs"/>
              </a:rPr>
              <a:t>Who supported Algeria and France to find a compromise?</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000" b="0" i="0" u="none" strike="noStrike" kern="1200" cap="none" spc="0" normalizeH="0" baseline="0" noProof="0" dirty="0">
                <a:ln>
                  <a:noFill/>
                </a:ln>
                <a:solidFill>
                  <a:srgbClr val="0055A5"/>
                </a:solidFill>
                <a:effectLst/>
                <a:uLnTx/>
                <a:uFillTx/>
                <a:ea typeface="+mn-ea"/>
                <a:cs typeface="+mn-cs"/>
              </a:rPr>
              <a:t>When did France grant independence to the Algerian people?</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000" b="0" i="0" u="none" strike="noStrike" kern="1200" cap="none" spc="0" normalizeH="0" baseline="0" noProof="0" dirty="0">
                <a:ln>
                  <a:noFill/>
                </a:ln>
                <a:solidFill>
                  <a:srgbClr val="0055A5"/>
                </a:solidFill>
                <a:effectLst/>
                <a:uLnTx/>
                <a:uFillTx/>
                <a:ea typeface="+mn-ea"/>
                <a:cs typeface="+mn-cs"/>
              </a:rPr>
              <a:t>What did the French government grant to Algerians?</a:t>
            </a:r>
          </a:p>
        </p:txBody>
      </p:sp>
      <p:sp>
        <p:nvSpPr>
          <p:cNvPr id="9" name="TextBox 8">
            <a:extLst>
              <a:ext uri="{FF2B5EF4-FFF2-40B4-BE49-F238E27FC236}">
                <a16:creationId xmlns:a16="http://schemas.microsoft.com/office/drawing/2014/main" id="{950C1C5A-D900-43BE-8976-99F7CD7ED0E4}"/>
              </a:ext>
            </a:extLst>
          </p:cNvPr>
          <p:cNvSpPr txBox="1"/>
          <p:nvPr/>
        </p:nvSpPr>
        <p:spPr>
          <a:xfrm>
            <a:off x="5560829" y="3468049"/>
            <a:ext cx="163741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2"/>
                </a:solidFill>
                <a:effectLst/>
                <a:uLnTx/>
                <a:uFillTx/>
                <a:ea typeface="+mn-ea"/>
                <a:cs typeface="+mn-cs"/>
              </a:rPr>
              <a:t>1830-1962</a:t>
            </a:r>
          </a:p>
        </p:txBody>
      </p:sp>
      <p:sp>
        <p:nvSpPr>
          <p:cNvPr id="10" name="TextBox 9">
            <a:extLst>
              <a:ext uri="{FF2B5EF4-FFF2-40B4-BE49-F238E27FC236}">
                <a16:creationId xmlns:a16="http://schemas.microsoft.com/office/drawing/2014/main" id="{D9360C26-1C6B-EB25-8C8F-8D1EF826121F}"/>
              </a:ext>
            </a:extLst>
          </p:cNvPr>
          <p:cNvSpPr txBox="1"/>
          <p:nvPr/>
        </p:nvSpPr>
        <p:spPr>
          <a:xfrm>
            <a:off x="5810694" y="3768533"/>
            <a:ext cx="270093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2"/>
                </a:solidFill>
                <a:effectLst/>
                <a:uLnTx/>
                <a:uFillTx/>
                <a:ea typeface="+mn-ea"/>
                <a:cs typeface="+mn-cs"/>
              </a:rPr>
              <a:t>French citizenship</a:t>
            </a:r>
          </a:p>
        </p:txBody>
      </p:sp>
      <p:sp>
        <p:nvSpPr>
          <p:cNvPr id="11" name="TextBox 10">
            <a:extLst>
              <a:ext uri="{FF2B5EF4-FFF2-40B4-BE49-F238E27FC236}">
                <a16:creationId xmlns:a16="http://schemas.microsoft.com/office/drawing/2014/main" id="{74ADE939-F274-DB73-E1D4-441C9F6A39F2}"/>
              </a:ext>
            </a:extLst>
          </p:cNvPr>
          <p:cNvSpPr txBox="1"/>
          <p:nvPr/>
        </p:nvSpPr>
        <p:spPr>
          <a:xfrm>
            <a:off x="6778256" y="4073740"/>
            <a:ext cx="379405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2"/>
                </a:solidFill>
                <a:effectLst/>
                <a:uLnTx/>
                <a:uFillTx/>
                <a:ea typeface="+mn-ea"/>
                <a:cs typeface="+mn-cs"/>
              </a:rPr>
              <a:t>Join the French army</a:t>
            </a:r>
          </a:p>
        </p:txBody>
      </p:sp>
      <p:sp>
        <p:nvSpPr>
          <p:cNvPr id="12" name="TextBox 11">
            <a:extLst>
              <a:ext uri="{FF2B5EF4-FFF2-40B4-BE49-F238E27FC236}">
                <a16:creationId xmlns:a16="http://schemas.microsoft.com/office/drawing/2014/main" id="{7C61D076-783C-7841-9571-E58A8BFBF22E}"/>
              </a:ext>
            </a:extLst>
          </p:cNvPr>
          <p:cNvSpPr txBox="1"/>
          <p:nvPr/>
        </p:nvSpPr>
        <p:spPr>
          <a:xfrm>
            <a:off x="8511624" y="4373048"/>
            <a:ext cx="163741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2"/>
                </a:solidFill>
                <a:effectLst/>
                <a:uLnTx/>
                <a:uFillTx/>
                <a:ea typeface="+mn-ea"/>
                <a:cs typeface="+mn-cs"/>
              </a:rPr>
              <a:t>1955</a:t>
            </a:r>
          </a:p>
        </p:txBody>
      </p:sp>
      <p:sp>
        <p:nvSpPr>
          <p:cNvPr id="13" name="TextBox 12">
            <a:extLst>
              <a:ext uri="{FF2B5EF4-FFF2-40B4-BE49-F238E27FC236}">
                <a16:creationId xmlns:a16="http://schemas.microsoft.com/office/drawing/2014/main" id="{623524E8-489B-F6EE-309F-E3BB6E2E402F}"/>
              </a:ext>
            </a:extLst>
          </p:cNvPr>
          <p:cNvSpPr txBox="1"/>
          <p:nvPr/>
        </p:nvSpPr>
        <p:spPr>
          <a:xfrm>
            <a:off x="7066091" y="4976834"/>
            <a:ext cx="321838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2"/>
                </a:solidFill>
                <a:effectLst/>
                <a:uLnTx/>
                <a:uFillTx/>
                <a:ea typeface="+mn-ea"/>
                <a:cs typeface="+mn-cs"/>
              </a:rPr>
              <a:t>The Algerian Revolution</a:t>
            </a:r>
          </a:p>
        </p:txBody>
      </p:sp>
      <p:sp>
        <p:nvSpPr>
          <p:cNvPr id="14" name="TextBox 13">
            <a:extLst>
              <a:ext uri="{FF2B5EF4-FFF2-40B4-BE49-F238E27FC236}">
                <a16:creationId xmlns:a16="http://schemas.microsoft.com/office/drawing/2014/main" id="{91F4A66F-B30E-E9BD-8256-C8BC87886541}"/>
              </a:ext>
            </a:extLst>
          </p:cNvPr>
          <p:cNvSpPr txBox="1"/>
          <p:nvPr/>
        </p:nvSpPr>
        <p:spPr>
          <a:xfrm>
            <a:off x="8119732" y="5281521"/>
            <a:ext cx="245257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2"/>
                </a:solidFill>
                <a:effectLst/>
                <a:uLnTx/>
                <a:uFillTx/>
                <a:ea typeface="+mn-ea"/>
                <a:cs typeface="+mn-cs"/>
              </a:rPr>
              <a:t>Charles de Gaulle</a:t>
            </a:r>
          </a:p>
        </p:txBody>
      </p:sp>
      <p:sp>
        <p:nvSpPr>
          <p:cNvPr id="15" name="TextBox 14">
            <a:extLst>
              <a:ext uri="{FF2B5EF4-FFF2-40B4-BE49-F238E27FC236}">
                <a16:creationId xmlns:a16="http://schemas.microsoft.com/office/drawing/2014/main" id="{196B65D8-F7AF-8035-C6FF-D0D2F46C86B1}"/>
              </a:ext>
            </a:extLst>
          </p:cNvPr>
          <p:cNvSpPr txBox="1"/>
          <p:nvPr/>
        </p:nvSpPr>
        <p:spPr>
          <a:xfrm>
            <a:off x="8744513" y="5595003"/>
            <a:ext cx="191031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2"/>
                </a:solidFill>
                <a:effectLst/>
                <a:uLnTx/>
                <a:uFillTx/>
                <a:ea typeface="+mn-ea"/>
                <a:cs typeface="+mn-cs"/>
              </a:rPr>
              <a:t>5</a:t>
            </a:r>
            <a:r>
              <a:rPr kumimoji="0" lang="en-GB" sz="2000" b="1" i="0" u="none" strike="noStrike" kern="1200" cap="none" spc="0" normalizeH="0" baseline="30000" noProof="0" dirty="0">
                <a:ln>
                  <a:noFill/>
                </a:ln>
                <a:solidFill>
                  <a:schemeClr val="accent2"/>
                </a:solidFill>
                <a:effectLst/>
                <a:uLnTx/>
                <a:uFillTx/>
                <a:ea typeface="+mn-ea"/>
                <a:cs typeface="+mn-cs"/>
              </a:rPr>
              <a:t>th</a:t>
            </a:r>
            <a:r>
              <a:rPr kumimoji="0" lang="en-GB" sz="2000" b="1" i="0" u="none" strike="noStrike" kern="1200" cap="none" spc="0" normalizeH="0" baseline="0" noProof="0" dirty="0">
                <a:ln>
                  <a:noFill/>
                </a:ln>
                <a:solidFill>
                  <a:schemeClr val="accent2"/>
                </a:solidFill>
                <a:effectLst/>
                <a:uLnTx/>
                <a:uFillTx/>
                <a:ea typeface="+mn-ea"/>
                <a:cs typeface="+mn-cs"/>
              </a:rPr>
              <a:t> July 1962</a:t>
            </a:r>
          </a:p>
        </p:txBody>
      </p:sp>
      <p:sp>
        <p:nvSpPr>
          <p:cNvPr id="16" name="TextBox 15">
            <a:extLst>
              <a:ext uri="{FF2B5EF4-FFF2-40B4-BE49-F238E27FC236}">
                <a16:creationId xmlns:a16="http://schemas.microsoft.com/office/drawing/2014/main" id="{7283815E-1066-6A06-5594-6CB2633DFC52}"/>
              </a:ext>
            </a:extLst>
          </p:cNvPr>
          <p:cNvSpPr txBox="1"/>
          <p:nvPr/>
        </p:nvSpPr>
        <p:spPr>
          <a:xfrm>
            <a:off x="7499499" y="5908485"/>
            <a:ext cx="163741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2"/>
                </a:solidFill>
                <a:effectLst/>
                <a:uLnTx/>
                <a:uFillTx/>
                <a:ea typeface="+mn-ea"/>
                <a:cs typeface="+mn-cs"/>
              </a:rPr>
              <a:t>Equal rights</a:t>
            </a:r>
          </a:p>
        </p:txBody>
      </p:sp>
      <p:cxnSp>
        <p:nvCxnSpPr>
          <p:cNvPr id="17" name="Straight Connector 16">
            <a:extLst>
              <a:ext uri="{FF2B5EF4-FFF2-40B4-BE49-F238E27FC236}">
                <a16:creationId xmlns:a16="http://schemas.microsoft.com/office/drawing/2014/main" id="{AF5FF8DA-AE7F-0EBC-4257-B7806C870CD6}"/>
              </a:ext>
            </a:extLst>
          </p:cNvPr>
          <p:cNvCxnSpPr>
            <a:cxnSpLocks/>
          </p:cNvCxnSpPr>
          <p:nvPr/>
        </p:nvCxnSpPr>
        <p:spPr>
          <a:xfrm>
            <a:off x="8744513" y="1362763"/>
            <a:ext cx="1827795" cy="0"/>
          </a:xfrm>
          <a:prstGeom prst="line">
            <a:avLst/>
          </a:prstGeom>
          <a:ln w="38100">
            <a:solidFill>
              <a:srgbClr val="EF4135"/>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2126F7D-73A7-B3B3-6443-61281D4020B2}"/>
              </a:ext>
            </a:extLst>
          </p:cNvPr>
          <p:cNvCxnSpPr>
            <a:cxnSpLocks/>
          </p:cNvCxnSpPr>
          <p:nvPr/>
        </p:nvCxnSpPr>
        <p:spPr>
          <a:xfrm>
            <a:off x="5560829" y="1636427"/>
            <a:ext cx="3088496" cy="0"/>
          </a:xfrm>
          <a:prstGeom prst="line">
            <a:avLst/>
          </a:prstGeom>
          <a:ln w="38100">
            <a:solidFill>
              <a:srgbClr val="EF4135"/>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04DF644-3627-043A-A4AF-79179F6BA68C}"/>
              </a:ext>
            </a:extLst>
          </p:cNvPr>
          <p:cNvCxnSpPr>
            <a:cxnSpLocks/>
          </p:cNvCxnSpPr>
          <p:nvPr/>
        </p:nvCxnSpPr>
        <p:spPr>
          <a:xfrm>
            <a:off x="4661941" y="1913745"/>
            <a:ext cx="3849683" cy="0"/>
          </a:xfrm>
          <a:prstGeom prst="line">
            <a:avLst/>
          </a:prstGeom>
          <a:ln w="38100">
            <a:solidFill>
              <a:srgbClr val="EF4135"/>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052AF26-A5DD-C101-DB7E-6074445B93DF}"/>
              </a:ext>
            </a:extLst>
          </p:cNvPr>
          <p:cNvCxnSpPr>
            <a:cxnSpLocks/>
          </p:cNvCxnSpPr>
          <p:nvPr/>
        </p:nvCxnSpPr>
        <p:spPr>
          <a:xfrm>
            <a:off x="8592078" y="1913745"/>
            <a:ext cx="1063548" cy="0"/>
          </a:xfrm>
          <a:prstGeom prst="line">
            <a:avLst/>
          </a:prstGeom>
          <a:ln w="38100">
            <a:solidFill>
              <a:srgbClr val="EF4135"/>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DD15BD0-2EFF-1C43-40C7-B69BD93C57A7}"/>
              </a:ext>
            </a:extLst>
          </p:cNvPr>
          <p:cNvCxnSpPr>
            <a:cxnSpLocks/>
          </p:cNvCxnSpPr>
          <p:nvPr/>
        </p:nvCxnSpPr>
        <p:spPr>
          <a:xfrm>
            <a:off x="9136913" y="2191062"/>
            <a:ext cx="2695858" cy="0"/>
          </a:xfrm>
          <a:prstGeom prst="line">
            <a:avLst/>
          </a:prstGeom>
          <a:ln w="38100">
            <a:solidFill>
              <a:srgbClr val="EF4135"/>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512F0BC-850B-5A2E-A8E7-0E816FBBB77B}"/>
              </a:ext>
            </a:extLst>
          </p:cNvPr>
          <p:cNvCxnSpPr>
            <a:cxnSpLocks/>
          </p:cNvCxnSpPr>
          <p:nvPr/>
        </p:nvCxnSpPr>
        <p:spPr>
          <a:xfrm>
            <a:off x="7066091" y="2465618"/>
            <a:ext cx="2222090" cy="0"/>
          </a:xfrm>
          <a:prstGeom prst="line">
            <a:avLst/>
          </a:prstGeom>
          <a:ln w="38100">
            <a:solidFill>
              <a:srgbClr val="EF4135"/>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B011E6B-598F-4818-2974-386699904731}"/>
              </a:ext>
            </a:extLst>
          </p:cNvPr>
          <p:cNvCxnSpPr>
            <a:cxnSpLocks/>
          </p:cNvCxnSpPr>
          <p:nvPr/>
        </p:nvCxnSpPr>
        <p:spPr>
          <a:xfrm>
            <a:off x="9039440" y="2719374"/>
            <a:ext cx="1532868" cy="0"/>
          </a:xfrm>
          <a:prstGeom prst="line">
            <a:avLst/>
          </a:prstGeom>
          <a:ln w="38100">
            <a:solidFill>
              <a:srgbClr val="EF4135"/>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A9D2A3F-A825-D2F4-C6A4-6381D18F1D97}"/>
              </a:ext>
            </a:extLst>
          </p:cNvPr>
          <p:cNvCxnSpPr>
            <a:cxnSpLocks/>
          </p:cNvCxnSpPr>
          <p:nvPr/>
        </p:nvCxnSpPr>
        <p:spPr>
          <a:xfrm>
            <a:off x="3113093" y="3286188"/>
            <a:ext cx="1548848" cy="0"/>
          </a:xfrm>
          <a:prstGeom prst="line">
            <a:avLst/>
          </a:prstGeom>
          <a:ln w="38100">
            <a:solidFill>
              <a:srgbClr val="EF4135"/>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02F1D8C2-87E2-3C2C-C096-DD058777938C}"/>
              </a:ext>
            </a:extLst>
          </p:cNvPr>
          <p:cNvGrpSpPr/>
          <p:nvPr/>
        </p:nvGrpSpPr>
        <p:grpSpPr>
          <a:xfrm>
            <a:off x="9655626" y="3286188"/>
            <a:ext cx="2530032" cy="2716660"/>
            <a:chOff x="2736651" y="-2"/>
            <a:chExt cx="6718697" cy="6858002"/>
          </a:xfrm>
        </p:grpSpPr>
        <p:pic>
          <p:nvPicPr>
            <p:cNvPr id="19" name="Picture 18" descr="Map&#10;&#10;Description automatically generated">
              <a:extLst>
                <a:ext uri="{FF2B5EF4-FFF2-40B4-BE49-F238E27FC236}">
                  <a16:creationId xmlns:a16="http://schemas.microsoft.com/office/drawing/2014/main" id="{CD9F7763-877B-2223-EE23-0FCE524394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36651" y="0"/>
              <a:ext cx="6718697" cy="6858000"/>
            </a:xfrm>
            <a:prstGeom prst="rect">
              <a:avLst/>
            </a:prstGeom>
          </p:spPr>
        </p:pic>
        <p:pic>
          <p:nvPicPr>
            <p:cNvPr id="22" name="Picture 6" descr="Free vector graphics of Algeria">
              <a:extLst>
                <a:ext uri="{FF2B5EF4-FFF2-40B4-BE49-F238E27FC236}">
                  <a16:creationId xmlns:a16="http://schemas.microsoft.com/office/drawing/2014/main" id="{743C102C-98D8-BC19-D563-E64160459E6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10017" y="-2"/>
              <a:ext cx="1091454" cy="955832"/>
            </a:xfrm>
            <a:prstGeom prst="rect">
              <a:avLst/>
            </a:prstGeom>
            <a:noFill/>
            <a:extLst>
              <a:ext uri="{909E8E84-426E-40DD-AFC4-6F175D3DCCD1}">
                <a14:hiddenFill xmlns:a14="http://schemas.microsoft.com/office/drawing/2010/main">
                  <a:solidFill>
                    <a:srgbClr val="FFFFFF"/>
                  </a:solidFill>
                </a14:hiddenFill>
              </a:ext>
            </a:extLst>
          </p:spPr>
        </p:pic>
      </p:grpSp>
      <p:sp>
        <p:nvSpPr>
          <p:cNvPr id="24" name="Rounded Rectangle 46">
            <a:extLst>
              <a:ext uri="{FF2B5EF4-FFF2-40B4-BE49-F238E27FC236}">
                <a16:creationId xmlns:a16="http://schemas.microsoft.com/office/drawing/2014/main" id="{C905D3A3-86CE-22CF-3996-0260BADBCAC1}"/>
              </a:ext>
            </a:extLst>
          </p:cNvPr>
          <p:cNvSpPr/>
          <p:nvPr/>
        </p:nvSpPr>
        <p:spPr>
          <a:xfrm>
            <a:off x="9888252" y="251614"/>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338927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0"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childTnLst>
                                </p:cTn>
                              </p:par>
                              <p:par>
                                <p:cTn id="28" presetID="10" presetClass="entr" presetSubtype="0" fill="hold"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0" presetClass="entr" presetSubtype="0"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500"/>
                                        <p:tgtEl>
                                          <p:spTgt spid="31"/>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childTnLst>
                                </p:cTn>
                              </p:par>
                              <p:par>
                                <p:cTn id="42" presetID="10" presetClass="entr" presetSubtype="0" fill="hold" nodeType="with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fade">
                                      <p:cBhvr>
                                        <p:cTn id="44" dur="500"/>
                                        <p:tgtEl>
                                          <p:spTgt spid="35"/>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childTnLst>
                                </p:cTn>
                              </p:par>
                              <p:par>
                                <p:cTn id="49" presetID="10" presetClass="entr" presetSubtype="0" fill="hold" nodeType="withEffect">
                                  <p:stCondLst>
                                    <p:cond delay="0"/>
                                  </p:stCondLst>
                                  <p:childTnLst>
                                    <p:set>
                                      <p:cBhvr>
                                        <p:cTn id="50" dur="1" fill="hold">
                                          <p:stCondLst>
                                            <p:cond delay="0"/>
                                          </p:stCondLst>
                                        </p:cTn>
                                        <p:tgtEl>
                                          <p:spTgt spid="37"/>
                                        </p:tgtEl>
                                        <p:attrNameLst>
                                          <p:attrName>style.visibility</p:attrName>
                                        </p:attrNameLst>
                                      </p:cBhvr>
                                      <p:to>
                                        <p:strVal val="visible"/>
                                      </p:to>
                                    </p:set>
                                    <p:animEffect transition="in" filter="fade">
                                      <p:cBhvr>
                                        <p:cTn id="51" dur="500"/>
                                        <p:tgtEl>
                                          <p:spTgt spid="37"/>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childTnLst>
                                </p:cTn>
                              </p:par>
                              <p:par>
                                <p:cTn id="56" presetID="10" presetClass="entr" presetSubtype="0" fill="hold"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fade">
                                      <p:cBhvr>
                                        <p:cTn id="58"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5" grpId="0"/>
      <p:bldP spid="1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667F8F-E87F-5201-CAA9-4411B0605F22}"/>
              </a:ext>
            </a:extLst>
          </p:cNvPr>
          <p:cNvSpPr>
            <a:spLocks noGrp="1"/>
          </p:cNvSpPr>
          <p:nvPr>
            <p:ph type="title"/>
          </p:nvPr>
        </p:nvSpPr>
        <p:spPr>
          <a:xfrm>
            <a:off x="-2" y="213557"/>
            <a:ext cx="9888253" cy="647577"/>
          </a:xfrm>
        </p:spPr>
        <p:txBody>
          <a:bodyPr>
            <a:normAutofit/>
          </a:bodyPr>
          <a:lstStyle/>
          <a:p>
            <a:r>
              <a:rPr lang="fr-FR" dirty="0"/>
              <a:t>Des monuments en Algérie et au Sénégal</a:t>
            </a:r>
          </a:p>
        </p:txBody>
      </p:sp>
      <p:sp>
        <p:nvSpPr>
          <p:cNvPr id="6" name="Rounded Rectangle 46">
            <a:extLst>
              <a:ext uri="{FF2B5EF4-FFF2-40B4-BE49-F238E27FC236}">
                <a16:creationId xmlns:a16="http://schemas.microsoft.com/office/drawing/2014/main" id="{967130CB-9A89-FA57-9935-99361F961F82}"/>
              </a:ext>
            </a:extLst>
          </p:cNvPr>
          <p:cNvSpPr/>
          <p:nvPr/>
        </p:nvSpPr>
        <p:spPr>
          <a:xfrm>
            <a:off x="9888252" y="251614"/>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prstClr val="white"/>
                </a:solidFill>
                <a:latin typeface="Century Gothic" panose="020B0502020202020204" pitchFamily="34" charset="0"/>
              </a:rPr>
              <a:t>écrire/</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parler</a:t>
            </a:r>
          </a:p>
        </p:txBody>
      </p:sp>
      <p:sp>
        <p:nvSpPr>
          <p:cNvPr id="11" name="TextBox 10">
            <a:extLst>
              <a:ext uri="{FF2B5EF4-FFF2-40B4-BE49-F238E27FC236}">
                <a16:creationId xmlns:a16="http://schemas.microsoft.com/office/drawing/2014/main" id="{266280E2-7211-5ABD-E84F-FE2DD941D1BF}"/>
              </a:ext>
            </a:extLst>
          </p:cNvPr>
          <p:cNvSpPr txBox="1"/>
          <p:nvPr/>
        </p:nvSpPr>
        <p:spPr>
          <a:xfrm>
            <a:off x="6406452" y="3557404"/>
            <a:ext cx="5531217" cy="707886"/>
          </a:xfrm>
          <a:prstGeom prst="rect">
            <a:avLst/>
          </a:prstGeom>
          <a:noFill/>
        </p:spPr>
        <p:txBody>
          <a:bodyPr wrap="square">
            <a:spAutoFit/>
          </a:bodyPr>
          <a:lstStyle/>
          <a:p>
            <a:pPr algn="ctr"/>
            <a:r>
              <a:rPr lang="fr-FR" sz="2000" b="1" dirty="0">
                <a:solidFill>
                  <a:srgbClr val="0055A5"/>
                </a:solidFill>
              </a:rPr>
              <a:t>Dakar au Sénégal: </a:t>
            </a:r>
          </a:p>
          <a:p>
            <a:pPr algn="ctr"/>
            <a:r>
              <a:rPr lang="fr-FR" sz="2000" b="1" dirty="0">
                <a:solidFill>
                  <a:srgbClr val="0055A5"/>
                </a:solidFill>
              </a:rPr>
              <a:t>Monument </a:t>
            </a:r>
            <a:r>
              <a:rPr lang="fr-FR" sz="2000" b="1" dirty="0">
                <a:solidFill>
                  <a:srgbClr val="0055A5"/>
                </a:solidFill>
                <a:effectLst/>
              </a:rPr>
              <a:t>de la Renaissance Africaine</a:t>
            </a:r>
          </a:p>
        </p:txBody>
      </p:sp>
      <p:sp>
        <p:nvSpPr>
          <p:cNvPr id="15" name="TextBox 14">
            <a:extLst>
              <a:ext uri="{FF2B5EF4-FFF2-40B4-BE49-F238E27FC236}">
                <a16:creationId xmlns:a16="http://schemas.microsoft.com/office/drawing/2014/main" id="{36D4C16E-68C9-A5B8-9A72-1068D9935BB7}"/>
              </a:ext>
            </a:extLst>
          </p:cNvPr>
          <p:cNvSpPr txBox="1"/>
          <p:nvPr/>
        </p:nvSpPr>
        <p:spPr>
          <a:xfrm>
            <a:off x="-95697" y="3557404"/>
            <a:ext cx="6324599" cy="707886"/>
          </a:xfrm>
          <a:prstGeom prst="rect">
            <a:avLst/>
          </a:prstGeom>
          <a:noFill/>
        </p:spPr>
        <p:txBody>
          <a:bodyPr wrap="square">
            <a:spAutoFit/>
          </a:bodyPr>
          <a:lstStyle/>
          <a:p>
            <a:pPr algn="ctr"/>
            <a:r>
              <a:rPr lang="fr-FR" sz="2000" b="1" dirty="0">
                <a:solidFill>
                  <a:srgbClr val="0055A5"/>
                </a:solidFill>
              </a:rPr>
              <a:t>Alger en Algérie: </a:t>
            </a:r>
          </a:p>
          <a:p>
            <a:pPr algn="ctr"/>
            <a:r>
              <a:rPr lang="fr-FR" sz="2000" b="1" dirty="0">
                <a:solidFill>
                  <a:srgbClr val="0055A5"/>
                </a:solidFill>
              </a:rPr>
              <a:t>Mémorial </a:t>
            </a:r>
            <a:r>
              <a:rPr lang="fr-FR" sz="2000" b="1" dirty="0">
                <a:solidFill>
                  <a:srgbClr val="0055A5"/>
                </a:solidFill>
                <a:effectLst/>
              </a:rPr>
              <a:t>du Martyr</a:t>
            </a:r>
          </a:p>
        </p:txBody>
      </p:sp>
      <p:sp>
        <p:nvSpPr>
          <p:cNvPr id="7" name="Rectangle: Rounded Corners 6">
            <a:extLst>
              <a:ext uri="{FF2B5EF4-FFF2-40B4-BE49-F238E27FC236}">
                <a16:creationId xmlns:a16="http://schemas.microsoft.com/office/drawing/2014/main" id="{ACBD4F0A-E696-D9C9-6B8A-9B1914418BA4}"/>
              </a:ext>
            </a:extLst>
          </p:cNvPr>
          <p:cNvSpPr/>
          <p:nvPr/>
        </p:nvSpPr>
        <p:spPr>
          <a:xfrm>
            <a:off x="609419" y="855111"/>
            <a:ext cx="2457184" cy="2655963"/>
          </a:xfrm>
          <a:prstGeom prst="round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Rounded Corners 11">
            <a:extLst>
              <a:ext uri="{FF2B5EF4-FFF2-40B4-BE49-F238E27FC236}">
                <a16:creationId xmlns:a16="http://schemas.microsoft.com/office/drawing/2014/main" id="{FFAFDF6F-6BA6-97D6-779C-5783912A74BB}"/>
              </a:ext>
            </a:extLst>
          </p:cNvPr>
          <p:cNvSpPr/>
          <p:nvPr/>
        </p:nvSpPr>
        <p:spPr>
          <a:xfrm>
            <a:off x="6536954" y="855110"/>
            <a:ext cx="2457185" cy="2655964"/>
          </a:xfrm>
          <a:prstGeom prst="round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Rectangle: Rounded Corners 25">
            <a:extLst>
              <a:ext uri="{FF2B5EF4-FFF2-40B4-BE49-F238E27FC236}">
                <a16:creationId xmlns:a16="http://schemas.microsoft.com/office/drawing/2014/main" id="{EA249D8F-21A2-7CA4-1F2E-2519E157CFD4}"/>
              </a:ext>
            </a:extLst>
          </p:cNvPr>
          <p:cNvSpPr/>
          <p:nvPr/>
        </p:nvSpPr>
        <p:spPr>
          <a:xfrm>
            <a:off x="3293409" y="855111"/>
            <a:ext cx="2457184" cy="2655963"/>
          </a:xfrm>
          <a:prstGeom prst="roundRect">
            <a:avLst/>
          </a:prstGeom>
          <a:blipFill dpi="0" rotWithShape="1">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Rectangle: Rounded Corners 29">
            <a:extLst>
              <a:ext uri="{FF2B5EF4-FFF2-40B4-BE49-F238E27FC236}">
                <a16:creationId xmlns:a16="http://schemas.microsoft.com/office/drawing/2014/main" id="{4A05338D-BE98-85DC-8284-01FE4DAA4070}"/>
              </a:ext>
            </a:extLst>
          </p:cNvPr>
          <p:cNvSpPr/>
          <p:nvPr/>
        </p:nvSpPr>
        <p:spPr>
          <a:xfrm>
            <a:off x="9220944" y="855110"/>
            <a:ext cx="2457185" cy="2655964"/>
          </a:xfrm>
          <a:prstGeom prst="round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TextBox 30">
            <a:extLst>
              <a:ext uri="{FF2B5EF4-FFF2-40B4-BE49-F238E27FC236}">
                <a16:creationId xmlns:a16="http://schemas.microsoft.com/office/drawing/2014/main" id="{BE925628-63A6-0204-CDEB-E88A83709FF5}"/>
              </a:ext>
            </a:extLst>
          </p:cNvPr>
          <p:cNvSpPr txBox="1"/>
          <p:nvPr/>
        </p:nvSpPr>
        <p:spPr>
          <a:xfrm>
            <a:off x="95549" y="4168735"/>
            <a:ext cx="5747656" cy="1631216"/>
          </a:xfrm>
          <a:prstGeom prst="rect">
            <a:avLst/>
          </a:prstGeom>
          <a:noFill/>
        </p:spPr>
        <p:txBody>
          <a:bodyPr wrap="square">
            <a:spAutoFit/>
          </a:bodyPr>
          <a:lstStyle/>
          <a:p>
            <a:pPr algn="ctr"/>
            <a:r>
              <a:rPr lang="fr-FR" sz="2000" dirty="0">
                <a:solidFill>
                  <a:srgbClr val="0055A5"/>
                </a:solidFill>
              </a:rPr>
              <a:t>Ouvert en 1982 - le vingtième anniversaire de l’indépendance algérienne - le monument prend la forme de trois feuilles de palmier*, avec à la base une flamme éternelle et trois soldats algériens. </a:t>
            </a:r>
            <a:endParaRPr lang="fr-FR" sz="2000" dirty="0">
              <a:solidFill>
                <a:srgbClr val="0055A5"/>
              </a:solidFill>
              <a:effectLst/>
            </a:endParaRPr>
          </a:p>
        </p:txBody>
      </p:sp>
      <p:sp>
        <p:nvSpPr>
          <p:cNvPr id="32" name="TextBox 31">
            <a:extLst>
              <a:ext uri="{FF2B5EF4-FFF2-40B4-BE49-F238E27FC236}">
                <a16:creationId xmlns:a16="http://schemas.microsoft.com/office/drawing/2014/main" id="{8D31BD41-7C15-82E1-0C73-3C50F7732398}"/>
              </a:ext>
            </a:extLst>
          </p:cNvPr>
          <p:cNvSpPr txBox="1"/>
          <p:nvPr/>
        </p:nvSpPr>
        <p:spPr>
          <a:xfrm>
            <a:off x="5750594" y="4168735"/>
            <a:ext cx="6441406" cy="1631216"/>
          </a:xfrm>
          <a:prstGeom prst="rect">
            <a:avLst/>
          </a:prstGeom>
          <a:noFill/>
        </p:spPr>
        <p:txBody>
          <a:bodyPr wrap="square">
            <a:spAutoFit/>
          </a:bodyPr>
          <a:lstStyle/>
          <a:p>
            <a:pPr algn="ctr"/>
            <a:r>
              <a:rPr lang="fr-FR" sz="2000" dirty="0">
                <a:solidFill>
                  <a:srgbClr val="0055A5"/>
                </a:solidFill>
                <a:effectLst/>
              </a:rPr>
              <a:t>« Jeune d’</a:t>
            </a:r>
            <a:r>
              <a:rPr lang="fr-FR" sz="2000" dirty="0">
                <a:solidFill>
                  <a:srgbClr val="0055A5"/>
                </a:solidFill>
              </a:rPr>
              <a:t>Afrique et de la diaspora*, si un jour tes pas* te portent au pied de ce monument, pense à tous ceux qui ont sacrifié leur liberté ou leur vie pour la Renaissance de l’Afrique ». </a:t>
            </a:r>
            <a:r>
              <a:rPr lang="fr-FR" sz="2000" i="1" dirty="0">
                <a:solidFill>
                  <a:srgbClr val="0055A5"/>
                </a:solidFill>
                <a:effectLst/>
              </a:rPr>
              <a:t>Abdoulaye Wade, Président du Sénégal de 2000 à 2012</a:t>
            </a:r>
          </a:p>
        </p:txBody>
      </p:sp>
      <p:sp>
        <p:nvSpPr>
          <p:cNvPr id="33" name="Speech Bubble: Rectangle with Corners Rounded 32">
            <a:extLst>
              <a:ext uri="{FF2B5EF4-FFF2-40B4-BE49-F238E27FC236}">
                <a16:creationId xmlns:a16="http://schemas.microsoft.com/office/drawing/2014/main" id="{7C8FFD22-4AC6-5CCE-9684-F658B65DA7F6}"/>
              </a:ext>
            </a:extLst>
          </p:cNvPr>
          <p:cNvSpPr/>
          <p:nvPr/>
        </p:nvSpPr>
        <p:spPr>
          <a:xfrm>
            <a:off x="213359" y="5767252"/>
            <a:ext cx="11724309" cy="575904"/>
          </a:xfrm>
          <a:prstGeom prst="wedgeRoundRectCallout">
            <a:avLst>
              <a:gd name="adj1" fmla="val -19357"/>
              <a:gd name="adj2" fmla="val -37442"/>
              <a:gd name="adj3" fmla="val 16667"/>
            </a:avLst>
          </a:prstGeom>
          <a:solidFill>
            <a:srgbClr val="0055A5"/>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srgbClr val="FFFFFF"/>
                </a:solidFill>
                <a:effectLst/>
                <a:uLnTx/>
                <a:uFillTx/>
                <a:latin typeface="Century Gothic"/>
                <a:ea typeface="+mn-ea"/>
                <a:cs typeface="+mn-cs"/>
              </a:rPr>
              <a:t>feuilles de palmier </a:t>
            </a:r>
            <a:r>
              <a:rPr kumimoji="0" lang="fr-FR" sz="2000" i="0" u="none" strike="noStrike" kern="1200" cap="none" spc="0" normalizeH="0" baseline="0" dirty="0">
                <a:ln>
                  <a:noFill/>
                </a:ln>
                <a:solidFill>
                  <a:srgbClr val="FFFFFF"/>
                </a:solidFill>
                <a:effectLst/>
                <a:uLnTx/>
                <a:uFillTx/>
                <a:latin typeface="Century Gothic"/>
                <a:ea typeface="+mn-ea"/>
                <a:cs typeface="+mn-cs"/>
              </a:rPr>
              <a:t>= </a:t>
            </a:r>
            <a:r>
              <a:rPr kumimoji="0" lang="en-GB" sz="2000" i="0" u="none" strike="noStrike" kern="1200" cap="none" spc="0" normalizeH="0" baseline="0" dirty="0">
                <a:ln>
                  <a:noFill/>
                </a:ln>
                <a:solidFill>
                  <a:srgbClr val="FFFFFF"/>
                </a:solidFill>
                <a:effectLst/>
                <a:uLnTx/>
                <a:uFillTx/>
                <a:latin typeface="Century Gothic"/>
                <a:ea typeface="+mn-ea"/>
                <a:cs typeface="+mn-cs"/>
              </a:rPr>
              <a:t>palm leaves</a:t>
            </a:r>
            <a:r>
              <a:rPr kumimoji="0" lang="fr-FR" sz="2000" i="0" u="none" strike="noStrike" kern="1200" cap="none" spc="0" normalizeH="0" baseline="0" dirty="0">
                <a:ln>
                  <a:noFill/>
                </a:ln>
                <a:solidFill>
                  <a:srgbClr val="FFFFFF"/>
                </a:solidFill>
                <a:effectLst/>
                <a:uLnTx/>
                <a:uFillTx/>
                <a:latin typeface="Century Gothic"/>
                <a:ea typeface="+mn-ea"/>
                <a:cs typeface="+mn-cs"/>
              </a:rPr>
              <a:t>, </a:t>
            </a:r>
            <a:r>
              <a:rPr kumimoji="0" lang="fr-FR" sz="2000" b="1" i="0" u="none" strike="noStrike" kern="1200" cap="none" spc="0" normalizeH="0" baseline="0" dirty="0">
                <a:ln>
                  <a:noFill/>
                </a:ln>
                <a:solidFill>
                  <a:srgbClr val="FFFFFF"/>
                </a:solidFill>
                <a:effectLst/>
                <a:uLnTx/>
                <a:uFillTx/>
                <a:latin typeface="Century Gothic"/>
                <a:ea typeface="+mn-ea"/>
                <a:cs typeface="+mn-cs"/>
              </a:rPr>
              <a:t>diaspora</a:t>
            </a:r>
            <a:r>
              <a:rPr kumimoji="0" lang="en-GB" sz="2000" i="0" u="none" strike="noStrike" kern="1200" cap="none" spc="0" normalizeH="0" baseline="0" dirty="0">
                <a:ln>
                  <a:noFill/>
                </a:ln>
                <a:solidFill>
                  <a:srgbClr val="FFFFFF"/>
                </a:solidFill>
                <a:effectLst/>
                <a:uLnTx/>
                <a:uFillTx/>
                <a:latin typeface="Century Gothic"/>
                <a:ea typeface="+mn-ea"/>
                <a:cs typeface="+mn-cs"/>
              </a:rPr>
              <a:t> = displaced people, </a:t>
            </a:r>
            <a:r>
              <a:rPr kumimoji="0" lang="en-GB" sz="2000" b="1" i="0" u="none" strike="noStrike" kern="1200" cap="none" spc="0" normalizeH="0" baseline="0" dirty="0">
                <a:ln>
                  <a:noFill/>
                </a:ln>
                <a:solidFill>
                  <a:srgbClr val="FFFFFF"/>
                </a:solidFill>
                <a:effectLst/>
                <a:uLnTx/>
                <a:uFillTx/>
                <a:latin typeface="Century Gothic"/>
                <a:ea typeface="+mn-ea"/>
                <a:cs typeface="+mn-cs"/>
              </a:rPr>
              <a:t>pas =</a:t>
            </a:r>
            <a:r>
              <a:rPr kumimoji="0" lang="en-GB" sz="2000" i="0" u="none" strike="noStrike" kern="1200" cap="none" spc="0" normalizeH="0" baseline="0" dirty="0">
                <a:ln>
                  <a:noFill/>
                </a:ln>
                <a:solidFill>
                  <a:srgbClr val="FFFFFF"/>
                </a:solidFill>
                <a:effectLst/>
                <a:uLnTx/>
                <a:uFillTx/>
                <a:latin typeface="Century Gothic"/>
                <a:ea typeface="+mn-ea"/>
                <a:cs typeface="+mn-cs"/>
              </a:rPr>
              <a:t> steps,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srgbClr val="FFFFFF"/>
                </a:solidFill>
                <a:effectLst/>
                <a:uLnTx/>
                <a:uFillTx/>
                <a:latin typeface="Century Gothic"/>
                <a:ea typeface="+mn-ea"/>
                <a:cs typeface="+mn-cs"/>
              </a:rPr>
              <a:t>déplacement</a:t>
            </a:r>
            <a:r>
              <a:rPr kumimoji="0" lang="en-GB" sz="2000" b="1" i="0" u="none" strike="noStrike" kern="1200" cap="none" spc="0" normalizeH="0" baseline="0" dirty="0">
                <a:ln>
                  <a:noFill/>
                </a:ln>
                <a:solidFill>
                  <a:srgbClr val="FFFFFF"/>
                </a:solidFill>
                <a:effectLst/>
                <a:uLnTx/>
                <a:uFillTx/>
                <a:latin typeface="Century Gothic"/>
                <a:ea typeface="+mn-ea"/>
                <a:cs typeface="+mn-cs"/>
              </a:rPr>
              <a:t> =</a:t>
            </a:r>
            <a:r>
              <a:rPr kumimoji="0" lang="en-GB" sz="2000" i="0" u="none" strike="noStrike" kern="1200" cap="none" spc="0" normalizeH="0" baseline="0" dirty="0">
                <a:ln>
                  <a:noFill/>
                </a:ln>
                <a:solidFill>
                  <a:srgbClr val="FFFFFF"/>
                </a:solidFill>
                <a:effectLst/>
                <a:uLnTx/>
                <a:uFillTx/>
                <a:latin typeface="Century Gothic"/>
                <a:ea typeface="+mn-ea"/>
                <a:cs typeface="+mn-cs"/>
              </a:rPr>
              <a:t> displacement, </a:t>
            </a:r>
            <a:r>
              <a:rPr kumimoji="0" lang="fr-FR" sz="2000" b="1" i="0" u="none" strike="noStrike" kern="1200" cap="none" spc="0" normalizeH="0" baseline="0" dirty="0">
                <a:ln>
                  <a:noFill/>
                </a:ln>
                <a:solidFill>
                  <a:srgbClr val="FFFFFF"/>
                </a:solidFill>
                <a:effectLst/>
                <a:uLnTx/>
                <a:uFillTx/>
                <a:latin typeface="Century Gothic"/>
                <a:ea typeface="+mn-ea"/>
                <a:cs typeface="+mn-cs"/>
              </a:rPr>
              <a:t>dispersion</a:t>
            </a:r>
            <a:r>
              <a:rPr kumimoji="0" lang="en-GB" sz="2000" b="1" i="0" u="none" strike="noStrike" kern="1200" cap="none" spc="0" normalizeH="0" baseline="0" dirty="0">
                <a:ln>
                  <a:noFill/>
                </a:ln>
                <a:solidFill>
                  <a:srgbClr val="FFFFFF"/>
                </a:solidFill>
                <a:effectLst/>
                <a:uLnTx/>
                <a:uFillTx/>
                <a:latin typeface="Century Gothic"/>
                <a:ea typeface="+mn-ea"/>
                <a:cs typeface="+mn-cs"/>
              </a:rPr>
              <a:t> =</a:t>
            </a:r>
            <a:r>
              <a:rPr kumimoji="0" lang="en-GB" sz="2000" i="0" u="none" strike="noStrike" kern="1200" cap="none" spc="0" normalizeH="0" baseline="0" dirty="0">
                <a:ln>
                  <a:noFill/>
                </a:ln>
                <a:solidFill>
                  <a:srgbClr val="FFFFFF"/>
                </a:solidFill>
                <a:effectLst/>
                <a:uLnTx/>
                <a:uFillTx/>
                <a:latin typeface="Century Gothic"/>
                <a:ea typeface="+mn-ea"/>
                <a:cs typeface="+mn-cs"/>
              </a:rPr>
              <a:t> dispersal, </a:t>
            </a:r>
            <a:r>
              <a:rPr kumimoji="0" lang="fr-FR" sz="2000" b="1" i="0" u="none" strike="noStrike" kern="1200" cap="none" spc="0" normalizeH="0" baseline="0" dirty="0">
                <a:ln>
                  <a:noFill/>
                </a:ln>
                <a:solidFill>
                  <a:srgbClr val="FFFFFF"/>
                </a:solidFill>
                <a:effectLst/>
                <a:uLnTx/>
                <a:uFillTx/>
                <a:latin typeface="Century Gothic"/>
                <a:ea typeface="+mn-ea"/>
                <a:cs typeface="+mn-cs"/>
              </a:rPr>
              <a:t>esclavage =</a:t>
            </a:r>
            <a:r>
              <a:rPr kumimoji="0" lang="en-GB" sz="2000" i="0" u="none" strike="noStrike" kern="1200" cap="none" spc="0" normalizeH="0" baseline="0" dirty="0">
                <a:ln>
                  <a:noFill/>
                </a:ln>
                <a:solidFill>
                  <a:srgbClr val="FFFFFF"/>
                </a:solidFill>
                <a:effectLst/>
                <a:uLnTx/>
                <a:uFillTx/>
                <a:latin typeface="Century Gothic"/>
                <a:ea typeface="+mn-ea"/>
                <a:cs typeface="+mn-cs"/>
              </a:rPr>
              <a:t> slavery </a:t>
            </a:r>
            <a:endParaRPr kumimoji="0" lang="en-GB" sz="2000" b="0" i="0" u="none" strike="noStrike" kern="1200" cap="none" spc="0" normalizeH="0" baseline="0" dirty="0">
              <a:ln>
                <a:noFill/>
              </a:ln>
              <a:solidFill>
                <a:srgbClr val="FF0000"/>
              </a:solidFill>
              <a:effectLst/>
              <a:uLnTx/>
              <a:uFillTx/>
              <a:latin typeface="Century Gothic"/>
              <a:ea typeface="+mn-ea"/>
              <a:cs typeface="+mn-cs"/>
            </a:endParaRPr>
          </a:p>
        </p:txBody>
      </p:sp>
      <p:pic>
        <p:nvPicPr>
          <p:cNvPr id="37" name="Picture 36">
            <a:extLst>
              <a:ext uri="{FF2B5EF4-FFF2-40B4-BE49-F238E27FC236}">
                <a16:creationId xmlns:a16="http://schemas.microsoft.com/office/drawing/2014/main" id="{CE08CCD4-FB52-E74F-B8A5-039D12CB388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260" y="2720693"/>
            <a:ext cx="1285260" cy="1311908"/>
          </a:xfrm>
          <a:prstGeom prst="rect">
            <a:avLst/>
          </a:prstGeom>
        </p:spPr>
      </p:pic>
      <p:pic>
        <p:nvPicPr>
          <p:cNvPr id="38" name="Picture 37">
            <a:extLst>
              <a:ext uri="{FF2B5EF4-FFF2-40B4-BE49-F238E27FC236}">
                <a16:creationId xmlns:a16="http://schemas.microsoft.com/office/drawing/2014/main" id="{1B6EE5F2-35A1-263F-53F6-C096F65A566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28143" y="2584559"/>
            <a:ext cx="1285260" cy="1311908"/>
          </a:xfrm>
          <a:prstGeom prst="rect">
            <a:avLst/>
          </a:prstGeom>
        </p:spPr>
      </p:pic>
      <p:sp>
        <p:nvSpPr>
          <p:cNvPr id="39" name="Oval 38">
            <a:extLst>
              <a:ext uri="{FF2B5EF4-FFF2-40B4-BE49-F238E27FC236}">
                <a16:creationId xmlns:a16="http://schemas.microsoft.com/office/drawing/2014/main" id="{1366A0B4-E996-78A6-1EB8-8128568CDA47}"/>
              </a:ext>
            </a:extLst>
          </p:cNvPr>
          <p:cNvSpPr/>
          <p:nvPr/>
        </p:nvSpPr>
        <p:spPr>
          <a:xfrm>
            <a:off x="372118" y="2709145"/>
            <a:ext cx="148526" cy="14852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0" name="Oval 39">
            <a:extLst>
              <a:ext uri="{FF2B5EF4-FFF2-40B4-BE49-F238E27FC236}">
                <a16:creationId xmlns:a16="http://schemas.microsoft.com/office/drawing/2014/main" id="{6400D65D-AFB8-5E84-652C-EB38BA1B0C01}"/>
              </a:ext>
            </a:extLst>
          </p:cNvPr>
          <p:cNvSpPr/>
          <p:nvPr/>
        </p:nvSpPr>
        <p:spPr>
          <a:xfrm>
            <a:off x="5995248" y="2922456"/>
            <a:ext cx="148526" cy="14852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3">
            <a:extLst>
              <a:ext uri="{FF2B5EF4-FFF2-40B4-BE49-F238E27FC236}">
                <a16:creationId xmlns:a16="http://schemas.microsoft.com/office/drawing/2014/main" id="{980EBE4C-34EE-5648-06A5-541E1ED5F8C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69866" y="2666773"/>
            <a:ext cx="1467803" cy="1075624"/>
          </a:xfrm>
          <a:prstGeom prst="rect">
            <a:avLst/>
          </a:prstGeom>
        </p:spPr>
      </p:pic>
      <p:pic>
        <p:nvPicPr>
          <p:cNvPr id="8" name="Picture 7">
            <a:extLst>
              <a:ext uri="{FF2B5EF4-FFF2-40B4-BE49-F238E27FC236}">
                <a16:creationId xmlns:a16="http://schemas.microsoft.com/office/drawing/2014/main" id="{89DECDD7-70D7-5EC4-2793-5E4AC0C3CD2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54153" y="2731504"/>
            <a:ext cx="1160587" cy="1163314"/>
          </a:xfrm>
          <a:prstGeom prst="rect">
            <a:avLst/>
          </a:prstGeom>
        </p:spPr>
      </p:pic>
      <p:sp>
        <p:nvSpPr>
          <p:cNvPr id="2" name="Rectangle: Rounded Corners 1">
            <a:extLst>
              <a:ext uri="{FF2B5EF4-FFF2-40B4-BE49-F238E27FC236}">
                <a16:creationId xmlns:a16="http://schemas.microsoft.com/office/drawing/2014/main" id="{95637641-9518-3A6C-4C09-C3F379E9C471}"/>
              </a:ext>
            </a:extLst>
          </p:cNvPr>
          <p:cNvSpPr/>
          <p:nvPr/>
        </p:nvSpPr>
        <p:spPr>
          <a:xfrm>
            <a:off x="365107" y="841228"/>
            <a:ext cx="519782" cy="519782"/>
          </a:xfrm>
          <a:prstGeom prst="roundRect">
            <a:avLst/>
          </a:prstGeom>
          <a:solidFill>
            <a:schemeClr val="accent2"/>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a:ea typeface="+mn-ea"/>
                <a:cs typeface="+mn-cs"/>
              </a:rPr>
              <a:t>1</a:t>
            </a:r>
          </a:p>
        </p:txBody>
      </p:sp>
      <p:sp>
        <p:nvSpPr>
          <p:cNvPr id="5" name="Rectangle: Rounded Corners 4">
            <a:extLst>
              <a:ext uri="{FF2B5EF4-FFF2-40B4-BE49-F238E27FC236}">
                <a16:creationId xmlns:a16="http://schemas.microsoft.com/office/drawing/2014/main" id="{D686D55F-4B2B-1BCD-2970-E54DB1D930C5}"/>
              </a:ext>
            </a:extLst>
          </p:cNvPr>
          <p:cNvSpPr/>
          <p:nvPr/>
        </p:nvSpPr>
        <p:spPr>
          <a:xfrm>
            <a:off x="3103147" y="841228"/>
            <a:ext cx="519782" cy="519782"/>
          </a:xfrm>
          <a:prstGeom prst="roundRect">
            <a:avLst/>
          </a:prstGeom>
          <a:solidFill>
            <a:schemeClr val="accent2"/>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a:ea typeface="+mn-ea"/>
                <a:cs typeface="+mn-cs"/>
              </a:rPr>
              <a:t>2</a:t>
            </a:r>
          </a:p>
        </p:txBody>
      </p:sp>
      <p:sp>
        <p:nvSpPr>
          <p:cNvPr id="9" name="Rectangle: Rounded Corners 8">
            <a:extLst>
              <a:ext uri="{FF2B5EF4-FFF2-40B4-BE49-F238E27FC236}">
                <a16:creationId xmlns:a16="http://schemas.microsoft.com/office/drawing/2014/main" id="{461270B6-1D85-401D-0999-8BEAB92911F5}"/>
              </a:ext>
            </a:extLst>
          </p:cNvPr>
          <p:cNvSpPr/>
          <p:nvPr/>
        </p:nvSpPr>
        <p:spPr>
          <a:xfrm>
            <a:off x="6306919" y="841228"/>
            <a:ext cx="519782" cy="519782"/>
          </a:xfrm>
          <a:prstGeom prst="roundRect">
            <a:avLst/>
          </a:prstGeom>
          <a:solidFill>
            <a:schemeClr val="accent2"/>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a:ea typeface="+mn-ea"/>
                <a:cs typeface="+mn-cs"/>
              </a:rPr>
              <a:t>3</a:t>
            </a:r>
          </a:p>
        </p:txBody>
      </p:sp>
      <p:sp>
        <p:nvSpPr>
          <p:cNvPr id="10" name="Rectangle: Rounded Corners 9">
            <a:extLst>
              <a:ext uri="{FF2B5EF4-FFF2-40B4-BE49-F238E27FC236}">
                <a16:creationId xmlns:a16="http://schemas.microsoft.com/office/drawing/2014/main" id="{BD56B1EA-486B-428E-4A8A-5DA4568F6EB1}"/>
              </a:ext>
            </a:extLst>
          </p:cNvPr>
          <p:cNvSpPr/>
          <p:nvPr/>
        </p:nvSpPr>
        <p:spPr>
          <a:xfrm>
            <a:off x="8994139" y="841228"/>
            <a:ext cx="519782" cy="519782"/>
          </a:xfrm>
          <a:prstGeom prst="roundRect">
            <a:avLst/>
          </a:prstGeom>
          <a:solidFill>
            <a:schemeClr val="accent2"/>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a:ea typeface="+mn-ea"/>
                <a:cs typeface="+mn-cs"/>
              </a:rPr>
              <a:t>4</a:t>
            </a:r>
          </a:p>
        </p:txBody>
      </p:sp>
    </p:spTree>
    <p:extLst>
      <p:ext uri="{BB962C8B-B14F-4D97-AF65-F5344CB8AC3E}">
        <p14:creationId xmlns:p14="http://schemas.microsoft.com/office/powerpoint/2010/main" val="4246800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7" grpId="0" animBg="1"/>
      <p:bldP spid="12" grpId="0" animBg="1"/>
      <p:bldP spid="26" grpId="0" animBg="1"/>
      <p:bldP spid="30" grpId="0" animBg="1"/>
      <p:bldP spid="31" grpId="0"/>
      <p:bldP spid="32" grpId="0"/>
      <p:bldP spid="39" grpId="0" animBg="1"/>
      <p:bldP spid="40" grpId="0" animBg="1"/>
      <p:bldP spid="2" grpId="0" animBg="1"/>
      <p:bldP spid="5" grpId="0" animBg="1"/>
      <p:bldP spid="9" grpId="0" animBg="1"/>
      <p:bldP spid="10"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667F8F-E87F-5201-CAA9-4411B0605F22}"/>
              </a:ext>
            </a:extLst>
          </p:cNvPr>
          <p:cNvSpPr>
            <a:spLocks noGrp="1"/>
          </p:cNvSpPr>
          <p:nvPr>
            <p:ph type="title"/>
          </p:nvPr>
        </p:nvSpPr>
        <p:spPr>
          <a:xfrm>
            <a:off x="-2" y="213557"/>
            <a:ext cx="9888253" cy="647577"/>
          </a:xfrm>
        </p:spPr>
        <p:txBody>
          <a:bodyPr>
            <a:normAutofit/>
          </a:bodyPr>
          <a:lstStyle/>
          <a:p>
            <a:r>
              <a:rPr lang="fr-FR" dirty="0"/>
              <a:t>Des monuments en Algérie et au Sénégal</a:t>
            </a:r>
          </a:p>
        </p:txBody>
      </p:sp>
      <p:sp>
        <p:nvSpPr>
          <p:cNvPr id="6" name="Rounded Rectangle 46">
            <a:extLst>
              <a:ext uri="{FF2B5EF4-FFF2-40B4-BE49-F238E27FC236}">
                <a16:creationId xmlns:a16="http://schemas.microsoft.com/office/drawing/2014/main" id="{967130CB-9A89-FA57-9935-99361F961F82}"/>
              </a:ext>
            </a:extLst>
          </p:cNvPr>
          <p:cNvSpPr/>
          <p:nvPr/>
        </p:nvSpPr>
        <p:spPr>
          <a:xfrm>
            <a:off x="9888252" y="251614"/>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prstClr val="white"/>
                </a:solidFill>
                <a:latin typeface="Century Gothic" panose="020B0502020202020204" pitchFamily="34" charset="0"/>
              </a:rPr>
              <a:t>écrire/</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parler</a:t>
            </a:r>
          </a:p>
        </p:txBody>
      </p:sp>
      <p:sp>
        <p:nvSpPr>
          <p:cNvPr id="11" name="TextBox 10">
            <a:extLst>
              <a:ext uri="{FF2B5EF4-FFF2-40B4-BE49-F238E27FC236}">
                <a16:creationId xmlns:a16="http://schemas.microsoft.com/office/drawing/2014/main" id="{266280E2-7211-5ABD-E84F-FE2DD941D1BF}"/>
              </a:ext>
            </a:extLst>
          </p:cNvPr>
          <p:cNvSpPr txBox="1"/>
          <p:nvPr/>
        </p:nvSpPr>
        <p:spPr>
          <a:xfrm>
            <a:off x="6396988" y="3415352"/>
            <a:ext cx="5531217" cy="707886"/>
          </a:xfrm>
          <a:prstGeom prst="rect">
            <a:avLst/>
          </a:prstGeom>
          <a:noFill/>
        </p:spPr>
        <p:txBody>
          <a:bodyPr wrap="square">
            <a:spAutoFit/>
          </a:bodyPr>
          <a:lstStyle/>
          <a:p>
            <a:pPr algn="ctr"/>
            <a:r>
              <a:rPr lang="fr-FR" sz="2000" b="1" dirty="0">
                <a:solidFill>
                  <a:srgbClr val="0055A5"/>
                </a:solidFill>
              </a:rPr>
              <a:t>Dakar au Sénégal: </a:t>
            </a:r>
          </a:p>
          <a:p>
            <a:pPr algn="ctr"/>
            <a:r>
              <a:rPr lang="fr-FR" sz="2000" b="1" dirty="0">
                <a:solidFill>
                  <a:srgbClr val="0055A5"/>
                </a:solidFill>
              </a:rPr>
              <a:t>Monument </a:t>
            </a:r>
            <a:r>
              <a:rPr lang="fr-FR" sz="2000" b="1" dirty="0">
                <a:solidFill>
                  <a:srgbClr val="0055A5"/>
                </a:solidFill>
                <a:effectLst/>
              </a:rPr>
              <a:t>de la Renaissance Africaine</a:t>
            </a:r>
          </a:p>
        </p:txBody>
      </p:sp>
      <p:sp>
        <p:nvSpPr>
          <p:cNvPr id="15" name="TextBox 14">
            <a:extLst>
              <a:ext uri="{FF2B5EF4-FFF2-40B4-BE49-F238E27FC236}">
                <a16:creationId xmlns:a16="http://schemas.microsoft.com/office/drawing/2014/main" id="{36D4C16E-68C9-A5B8-9A72-1068D9935BB7}"/>
              </a:ext>
            </a:extLst>
          </p:cNvPr>
          <p:cNvSpPr txBox="1"/>
          <p:nvPr/>
        </p:nvSpPr>
        <p:spPr>
          <a:xfrm>
            <a:off x="-95697" y="3418816"/>
            <a:ext cx="6324599" cy="707886"/>
          </a:xfrm>
          <a:prstGeom prst="rect">
            <a:avLst/>
          </a:prstGeom>
          <a:noFill/>
        </p:spPr>
        <p:txBody>
          <a:bodyPr wrap="square">
            <a:spAutoFit/>
          </a:bodyPr>
          <a:lstStyle/>
          <a:p>
            <a:pPr algn="ctr"/>
            <a:r>
              <a:rPr lang="fr-FR" sz="2000" b="1" dirty="0">
                <a:solidFill>
                  <a:srgbClr val="0055A5"/>
                </a:solidFill>
              </a:rPr>
              <a:t>Alger en Algérie: </a:t>
            </a:r>
          </a:p>
          <a:p>
            <a:pPr algn="ctr"/>
            <a:r>
              <a:rPr lang="fr-FR" sz="2000" b="1" dirty="0">
                <a:solidFill>
                  <a:srgbClr val="0055A5"/>
                </a:solidFill>
              </a:rPr>
              <a:t>Mémorial </a:t>
            </a:r>
            <a:r>
              <a:rPr lang="fr-FR" sz="2000" b="1" dirty="0">
                <a:solidFill>
                  <a:srgbClr val="0055A5"/>
                </a:solidFill>
                <a:effectLst/>
              </a:rPr>
              <a:t>du Martyr</a:t>
            </a:r>
          </a:p>
        </p:txBody>
      </p:sp>
      <p:sp>
        <p:nvSpPr>
          <p:cNvPr id="7" name="Rectangle: Rounded Corners 6">
            <a:extLst>
              <a:ext uri="{FF2B5EF4-FFF2-40B4-BE49-F238E27FC236}">
                <a16:creationId xmlns:a16="http://schemas.microsoft.com/office/drawing/2014/main" id="{ACBD4F0A-E696-D9C9-6B8A-9B1914418BA4}"/>
              </a:ext>
            </a:extLst>
          </p:cNvPr>
          <p:cNvSpPr/>
          <p:nvPr/>
        </p:nvSpPr>
        <p:spPr>
          <a:xfrm>
            <a:off x="609419" y="855111"/>
            <a:ext cx="2457184" cy="2573889"/>
          </a:xfrm>
          <a:prstGeom prst="round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Rounded Corners 11">
            <a:extLst>
              <a:ext uri="{FF2B5EF4-FFF2-40B4-BE49-F238E27FC236}">
                <a16:creationId xmlns:a16="http://schemas.microsoft.com/office/drawing/2014/main" id="{FFAFDF6F-6BA6-97D6-779C-5783912A74BB}"/>
              </a:ext>
            </a:extLst>
          </p:cNvPr>
          <p:cNvSpPr/>
          <p:nvPr/>
        </p:nvSpPr>
        <p:spPr>
          <a:xfrm>
            <a:off x="6536954" y="855110"/>
            <a:ext cx="2457185" cy="2573890"/>
          </a:xfrm>
          <a:prstGeom prst="round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Rectangle: Rounded Corners 25">
            <a:extLst>
              <a:ext uri="{FF2B5EF4-FFF2-40B4-BE49-F238E27FC236}">
                <a16:creationId xmlns:a16="http://schemas.microsoft.com/office/drawing/2014/main" id="{EA249D8F-21A2-7CA4-1F2E-2519E157CFD4}"/>
              </a:ext>
            </a:extLst>
          </p:cNvPr>
          <p:cNvSpPr/>
          <p:nvPr/>
        </p:nvSpPr>
        <p:spPr>
          <a:xfrm>
            <a:off x="3293409" y="855111"/>
            <a:ext cx="2457184" cy="2573889"/>
          </a:xfrm>
          <a:prstGeom prst="roundRect">
            <a:avLst/>
          </a:prstGeom>
          <a:blipFill dpi="0" rotWithShape="1">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Rectangle: Rounded Corners 29">
            <a:extLst>
              <a:ext uri="{FF2B5EF4-FFF2-40B4-BE49-F238E27FC236}">
                <a16:creationId xmlns:a16="http://schemas.microsoft.com/office/drawing/2014/main" id="{4A05338D-BE98-85DC-8284-01FE4DAA4070}"/>
              </a:ext>
            </a:extLst>
          </p:cNvPr>
          <p:cNvSpPr/>
          <p:nvPr/>
        </p:nvSpPr>
        <p:spPr>
          <a:xfrm>
            <a:off x="9220944" y="855110"/>
            <a:ext cx="2457185" cy="2573890"/>
          </a:xfrm>
          <a:prstGeom prst="round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7" name="Picture 36">
            <a:extLst>
              <a:ext uri="{FF2B5EF4-FFF2-40B4-BE49-F238E27FC236}">
                <a16:creationId xmlns:a16="http://schemas.microsoft.com/office/drawing/2014/main" id="{CE08CCD4-FB52-E74F-B8A5-039D12CB388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658" y="2476897"/>
            <a:ext cx="1285260" cy="1311908"/>
          </a:xfrm>
          <a:prstGeom prst="rect">
            <a:avLst/>
          </a:prstGeom>
        </p:spPr>
      </p:pic>
      <p:pic>
        <p:nvPicPr>
          <p:cNvPr id="38" name="Picture 37">
            <a:extLst>
              <a:ext uri="{FF2B5EF4-FFF2-40B4-BE49-F238E27FC236}">
                <a16:creationId xmlns:a16="http://schemas.microsoft.com/office/drawing/2014/main" id="{1B6EE5F2-35A1-263F-53F6-C096F65A566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40855" y="2401574"/>
            <a:ext cx="1285260" cy="1311908"/>
          </a:xfrm>
          <a:prstGeom prst="rect">
            <a:avLst/>
          </a:prstGeom>
        </p:spPr>
      </p:pic>
      <p:sp>
        <p:nvSpPr>
          <p:cNvPr id="39" name="Oval 38">
            <a:extLst>
              <a:ext uri="{FF2B5EF4-FFF2-40B4-BE49-F238E27FC236}">
                <a16:creationId xmlns:a16="http://schemas.microsoft.com/office/drawing/2014/main" id="{1366A0B4-E996-78A6-1EB8-8128568CDA47}"/>
              </a:ext>
            </a:extLst>
          </p:cNvPr>
          <p:cNvSpPr/>
          <p:nvPr/>
        </p:nvSpPr>
        <p:spPr>
          <a:xfrm>
            <a:off x="379516" y="2465349"/>
            <a:ext cx="148526" cy="14852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0" name="Oval 39">
            <a:extLst>
              <a:ext uri="{FF2B5EF4-FFF2-40B4-BE49-F238E27FC236}">
                <a16:creationId xmlns:a16="http://schemas.microsoft.com/office/drawing/2014/main" id="{6400D65D-AFB8-5E84-652C-EB38BA1B0C01}"/>
              </a:ext>
            </a:extLst>
          </p:cNvPr>
          <p:cNvSpPr/>
          <p:nvPr/>
        </p:nvSpPr>
        <p:spPr>
          <a:xfrm>
            <a:off x="6007960" y="2739471"/>
            <a:ext cx="148526" cy="14852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3">
            <a:extLst>
              <a:ext uri="{FF2B5EF4-FFF2-40B4-BE49-F238E27FC236}">
                <a16:creationId xmlns:a16="http://schemas.microsoft.com/office/drawing/2014/main" id="{980EBE4C-34EE-5648-06A5-541E1ED5F8C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69866" y="2476897"/>
            <a:ext cx="1467803" cy="1075624"/>
          </a:xfrm>
          <a:prstGeom prst="rect">
            <a:avLst/>
          </a:prstGeom>
        </p:spPr>
      </p:pic>
      <p:pic>
        <p:nvPicPr>
          <p:cNvPr id="8" name="Picture 7">
            <a:extLst>
              <a:ext uri="{FF2B5EF4-FFF2-40B4-BE49-F238E27FC236}">
                <a16:creationId xmlns:a16="http://schemas.microsoft.com/office/drawing/2014/main" id="{89DECDD7-70D7-5EC4-2793-5E4AC0C3CD2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40606" y="2476897"/>
            <a:ext cx="1160587" cy="1163314"/>
          </a:xfrm>
          <a:prstGeom prst="rect">
            <a:avLst/>
          </a:prstGeom>
        </p:spPr>
      </p:pic>
      <p:sp>
        <p:nvSpPr>
          <p:cNvPr id="2" name="Rectangle: Rounded Corners 1">
            <a:extLst>
              <a:ext uri="{FF2B5EF4-FFF2-40B4-BE49-F238E27FC236}">
                <a16:creationId xmlns:a16="http://schemas.microsoft.com/office/drawing/2014/main" id="{95637641-9518-3A6C-4C09-C3F379E9C471}"/>
              </a:ext>
            </a:extLst>
          </p:cNvPr>
          <p:cNvSpPr/>
          <p:nvPr/>
        </p:nvSpPr>
        <p:spPr>
          <a:xfrm>
            <a:off x="365107" y="841228"/>
            <a:ext cx="519782" cy="519782"/>
          </a:xfrm>
          <a:prstGeom prst="roundRect">
            <a:avLst/>
          </a:prstGeom>
          <a:solidFill>
            <a:schemeClr val="accent2"/>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a:ea typeface="+mn-ea"/>
                <a:cs typeface="+mn-cs"/>
              </a:rPr>
              <a:t>1</a:t>
            </a:r>
          </a:p>
        </p:txBody>
      </p:sp>
      <p:sp>
        <p:nvSpPr>
          <p:cNvPr id="5" name="Rectangle: Rounded Corners 4">
            <a:extLst>
              <a:ext uri="{FF2B5EF4-FFF2-40B4-BE49-F238E27FC236}">
                <a16:creationId xmlns:a16="http://schemas.microsoft.com/office/drawing/2014/main" id="{D686D55F-4B2B-1BCD-2970-E54DB1D930C5}"/>
              </a:ext>
            </a:extLst>
          </p:cNvPr>
          <p:cNvSpPr/>
          <p:nvPr/>
        </p:nvSpPr>
        <p:spPr>
          <a:xfrm>
            <a:off x="3103147" y="841228"/>
            <a:ext cx="519782" cy="519782"/>
          </a:xfrm>
          <a:prstGeom prst="roundRect">
            <a:avLst/>
          </a:prstGeom>
          <a:solidFill>
            <a:schemeClr val="accent2"/>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a:ea typeface="+mn-ea"/>
                <a:cs typeface="+mn-cs"/>
              </a:rPr>
              <a:t>2</a:t>
            </a:r>
          </a:p>
        </p:txBody>
      </p:sp>
      <p:sp>
        <p:nvSpPr>
          <p:cNvPr id="9" name="Rectangle: Rounded Corners 8">
            <a:extLst>
              <a:ext uri="{FF2B5EF4-FFF2-40B4-BE49-F238E27FC236}">
                <a16:creationId xmlns:a16="http://schemas.microsoft.com/office/drawing/2014/main" id="{461270B6-1D85-401D-0999-8BEAB92911F5}"/>
              </a:ext>
            </a:extLst>
          </p:cNvPr>
          <p:cNvSpPr/>
          <p:nvPr/>
        </p:nvSpPr>
        <p:spPr>
          <a:xfrm>
            <a:off x="6306919" y="841228"/>
            <a:ext cx="519782" cy="519782"/>
          </a:xfrm>
          <a:prstGeom prst="roundRect">
            <a:avLst/>
          </a:prstGeom>
          <a:solidFill>
            <a:schemeClr val="accent2"/>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a:ea typeface="+mn-ea"/>
                <a:cs typeface="+mn-cs"/>
              </a:rPr>
              <a:t>3</a:t>
            </a:r>
          </a:p>
        </p:txBody>
      </p:sp>
      <p:sp>
        <p:nvSpPr>
          <p:cNvPr id="10" name="Rectangle: Rounded Corners 9">
            <a:extLst>
              <a:ext uri="{FF2B5EF4-FFF2-40B4-BE49-F238E27FC236}">
                <a16:creationId xmlns:a16="http://schemas.microsoft.com/office/drawing/2014/main" id="{BD56B1EA-486B-428E-4A8A-5DA4568F6EB1}"/>
              </a:ext>
            </a:extLst>
          </p:cNvPr>
          <p:cNvSpPr/>
          <p:nvPr/>
        </p:nvSpPr>
        <p:spPr>
          <a:xfrm>
            <a:off x="8994139" y="841228"/>
            <a:ext cx="519782" cy="519782"/>
          </a:xfrm>
          <a:prstGeom prst="roundRect">
            <a:avLst/>
          </a:prstGeom>
          <a:solidFill>
            <a:schemeClr val="accent2"/>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a:ea typeface="+mn-ea"/>
                <a:cs typeface="+mn-cs"/>
              </a:rPr>
              <a:t>4</a:t>
            </a:r>
          </a:p>
        </p:txBody>
      </p:sp>
      <p:sp>
        <p:nvSpPr>
          <p:cNvPr id="14" name="TextBox 13">
            <a:extLst>
              <a:ext uri="{FF2B5EF4-FFF2-40B4-BE49-F238E27FC236}">
                <a16:creationId xmlns:a16="http://schemas.microsoft.com/office/drawing/2014/main" id="{8F9B34BC-470F-0438-0ADC-D9E936C82D4B}"/>
              </a:ext>
            </a:extLst>
          </p:cNvPr>
          <p:cNvSpPr txBox="1"/>
          <p:nvPr/>
        </p:nvSpPr>
        <p:spPr>
          <a:xfrm>
            <a:off x="125775" y="4122304"/>
            <a:ext cx="11940450" cy="2145396"/>
          </a:xfrm>
          <a:prstGeom prst="rect">
            <a:avLst/>
          </a:prstGeom>
          <a:noFill/>
        </p:spPr>
        <p:txBody>
          <a:bodyPr wrap="square">
            <a:spAutoFit/>
          </a:bodyPr>
          <a:lstStyle/>
          <a:p>
            <a:pPr algn="ctr">
              <a:lnSpc>
                <a:spcPct val="107000"/>
              </a:lnSpc>
              <a:spcAft>
                <a:spcPts val="800"/>
              </a:spcAft>
            </a:pPr>
            <a:r>
              <a:rPr lang="fr-FR" sz="2000" b="1" dirty="0">
                <a:solidFill>
                  <a:srgbClr val="0055A5"/>
                </a:solidFill>
                <a:ea typeface="Calibri" panose="020F0502020204030204" pitchFamily="34" charset="0"/>
                <a:cs typeface="Times New Roman" panose="02020603050405020304" pitchFamily="18" charset="0"/>
              </a:rPr>
              <a:t>Choisis un monument et prépare des réponses aux questions.</a:t>
            </a:r>
            <a:endParaRPr lang="fr-FR" sz="2000" b="1" dirty="0">
              <a:effectLst/>
              <a:ea typeface="Calibri" panose="020F0502020204030204" pitchFamily="34" charset="0"/>
              <a:cs typeface="Times New Roman" panose="02020603050405020304" pitchFamily="18" charset="0"/>
            </a:endParaRPr>
          </a:p>
          <a:p>
            <a:pPr marL="342900" lvl="0" indent="-342900" algn="ctr">
              <a:lnSpc>
                <a:spcPct val="107000"/>
              </a:lnSpc>
              <a:buFont typeface="+mj-lt"/>
              <a:buAutoNum type="arabicPeriod"/>
            </a:pPr>
            <a:r>
              <a:rPr lang="fr-FR" sz="2000" dirty="0">
                <a:solidFill>
                  <a:srgbClr val="0055A5"/>
                </a:solidFill>
                <a:effectLst/>
                <a:ea typeface="Calibri" panose="020F0502020204030204" pitchFamily="34" charset="0"/>
                <a:cs typeface="Times New Roman" panose="02020603050405020304" pitchFamily="18" charset="0"/>
              </a:rPr>
              <a:t>Comment s’appelle le monument ?</a:t>
            </a:r>
            <a:endParaRPr lang="fr-FR" sz="2000" dirty="0">
              <a:effectLst/>
              <a:ea typeface="Calibri" panose="020F0502020204030204" pitchFamily="34" charset="0"/>
              <a:cs typeface="Times New Roman" panose="02020603050405020304" pitchFamily="18" charset="0"/>
            </a:endParaRPr>
          </a:p>
          <a:p>
            <a:pPr marL="342900" lvl="0" indent="-342900" algn="ctr">
              <a:lnSpc>
                <a:spcPct val="107000"/>
              </a:lnSpc>
              <a:buFont typeface="+mj-lt"/>
              <a:buAutoNum type="arabicPeriod"/>
            </a:pPr>
            <a:r>
              <a:rPr lang="fr-FR" sz="2000" dirty="0">
                <a:solidFill>
                  <a:srgbClr val="0055A5"/>
                </a:solidFill>
                <a:effectLst/>
                <a:ea typeface="Calibri" panose="020F0502020204030204" pitchFamily="34" charset="0"/>
                <a:cs typeface="Times New Roman" panose="02020603050405020304" pitchFamily="18" charset="0"/>
              </a:rPr>
              <a:t>Où est le monument? (ville, pays).</a:t>
            </a:r>
            <a:endParaRPr lang="fr-FR" sz="2000" dirty="0">
              <a:effectLst/>
              <a:ea typeface="Calibri" panose="020F0502020204030204" pitchFamily="34" charset="0"/>
              <a:cs typeface="Times New Roman" panose="02020603050405020304" pitchFamily="18" charset="0"/>
            </a:endParaRPr>
          </a:p>
          <a:p>
            <a:pPr marL="342900" lvl="0" indent="-342900" algn="ctr">
              <a:lnSpc>
                <a:spcPct val="107000"/>
              </a:lnSpc>
              <a:buFont typeface="+mj-lt"/>
              <a:buAutoNum type="arabicPeriod"/>
            </a:pPr>
            <a:r>
              <a:rPr lang="fr-FR" sz="2000" dirty="0">
                <a:solidFill>
                  <a:srgbClr val="0055A5"/>
                </a:solidFill>
                <a:effectLst/>
                <a:ea typeface="Calibri" panose="020F0502020204030204" pitchFamily="34" charset="0"/>
                <a:cs typeface="Times New Roman" panose="02020603050405020304" pitchFamily="18" charset="0"/>
              </a:rPr>
              <a:t>Décris le monument (la forme, les détails).</a:t>
            </a:r>
            <a:endParaRPr lang="fr-FR" sz="2000" dirty="0">
              <a:effectLst/>
              <a:ea typeface="Calibri" panose="020F0502020204030204" pitchFamily="34" charset="0"/>
              <a:cs typeface="Times New Roman" panose="02020603050405020304" pitchFamily="18" charset="0"/>
            </a:endParaRPr>
          </a:p>
          <a:p>
            <a:pPr marL="342900" lvl="0" indent="-342900" algn="ctr">
              <a:lnSpc>
                <a:spcPct val="107000"/>
              </a:lnSpc>
              <a:buFont typeface="+mj-lt"/>
              <a:buAutoNum type="arabicPeriod"/>
            </a:pPr>
            <a:r>
              <a:rPr lang="fr-FR" sz="2000" dirty="0">
                <a:solidFill>
                  <a:srgbClr val="0055A5"/>
                </a:solidFill>
                <a:effectLst/>
                <a:ea typeface="Calibri" panose="020F0502020204030204" pitchFamily="34" charset="0"/>
                <a:cs typeface="Times New Roman" panose="02020603050405020304" pitchFamily="18" charset="0"/>
              </a:rPr>
              <a:t>Le monument est un symbole de quoi ?</a:t>
            </a:r>
            <a:endParaRPr lang="fr-FR" sz="2000" dirty="0">
              <a:effectLst/>
              <a:ea typeface="Calibri" panose="020F0502020204030204" pitchFamily="34" charset="0"/>
              <a:cs typeface="Times New Roman" panose="02020603050405020304" pitchFamily="18" charset="0"/>
            </a:endParaRPr>
          </a:p>
          <a:p>
            <a:pPr marL="342900" lvl="0" indent="-342900" algn="ctr">
              <a:lnSpc>
                <a:spcPct val="107000"/>
              </a:lnSpc>
              <a:spcAft>
                <a:spcPts val="800"/>
              </a:spcAft>
              <a:buFont typeface="+mj-lt"/>
              <a:buAutoNum type="arabicPeriod"/>
            </a:pPr>
            <a:r>
              <a:rPr lang="fr-FR" sz="2000" dirty="0">
                <a:solidFill>
                  <a:srgbClr val="0055A5"/>
                </a:solidFill>
                <a:effectLst/>
                <a:ea typeface="Calibri" panose="020F0502020204030204" pitchFamily="34" charset="0"/>
                <a:cs typeface="Times New Roman" panose="02020603050405020304" pitchFamily="18" charset="0"/>
              </a:rPr>
              <a:t>Décris tes sentiments quand tu regardes les photos et quand tu lis le texte.</a:t>
            </a:r>
            <a:endParaRPr lang="fr-FR" sz="2000" dirty="0">
              <a:effectLst/>
              <a:ea typeface="Calibri" panose="020F0502020204030204" pitchFamily="34" charset="0"/>
              <a:cs typeface="Times New Roman" panose="02020603050405020304" pitchFamily="18" charset="0"/>
            </a:endParaRPr>
          </a:p>
        </p:txBody>
      </p:sp>
      <p:sp>
        <p:nvSpPr>
          <p:cNvPr id="13" name="Speech Bubble: Rectangle with Corners Rounded 12">
            <a:extLst>
              <a:ext uri="{FF2B5EF4-FFF2-40B4-BE49-F238E27FC236}">
                <a16:creationId xmlns:a16="http://schemas.microsoft.com/office/drawing/2014/main" id="{ECE844E6-7773-9639-FCC0-50E5DB585F83}"/>
              </a:ext>
            </a:extLst>
          </p:cNvPr>
          <p:cNvSpPr/>
          <p:nvPr/>
        </p:nvSpPr>
        <p:spPr>
          <a:xfrm>
            <a:off x="468348" y="3480229"/>
            <a:ext cx="2527745" cy="1683822"/>
          </a:xfrm>
          <a:prstGeom prst="wedgeRoundRectCallout">
            <a:avLst>
              <a:gd name="adj1" fmla="val 77097"/>
              <a:gd name="adj2" fmla="val 22030"/>
              <a:gd name="adj3" fmla="val 16667"/>
            </a:avLst>
          </a:prstGeom>
          <a:solidFill>
            <a:srgbClr val="0055A5"/>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t>Comment s’appelle le monument ?</a:t>
            </a:r>
          </a:p>
        </p:txBody>
      </p:sp>
      <p:sp>
        <p:nvSpPr>
          <p:cNvPr id="16" name="Speech Bubble: Rectangle with Corners Rounded 15">
            <a:extLst>
              <a:ext uri="{FF2B5EF4-FFF2-40B4-BE49-F238E27FC236}">
                <a16:creationId xmlns:a16="http://schemas.microsoft.com/office/drawing/2014/main" id="{0910464C-3283-BA76-121F-7F46105285FB}"/>
              </a:ext>
            </a:extLst>
          </p:cNvPr>
          <p:cNvSpPr/>
          <p:nvPr/>
        </p:nvSpPr>
        <p:spPr>
          <a:xfrm>
            <a:off x="9341750" y="3480229"/>
            <a:ext cx="2527745" cy="1683822"/>
          </a:xfrm>
          <a:prstGeom prst="wedgeRoundRectCallout">
            <a:avLst>
              <a:gd name="adj1" fmla="val -82786"/>
              <a:gd name="adj2" fmla="val 21359"/>
              <a:gd name="adj3" fmla="val 16667"/>
            </a:avLst>
          </a:prstGeom>
          <a:solidFill>
            <a:schemeClr val="accent2"/>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t>Le monument s’appelle…</a:t>
            </a:r>
          </a:p>
        </p:txBody>
      </p:sp>
      <p:sp>
        <p:nvSpPr>
          <p:cNvPr id="17" name="Speech Bubble: Rectangle with Corners Rounded 16">
            <a:extLst>
              <a:ext uri="{FF2B5EF4-FFF2-40B4-BE49-F238E27FC236}">
                <a16:creationId xmlns:a16="http://schemas.microsoft.com/office/drawing/2014/main" id="{F18863B5-0EAC-4F84-6EB0-28E5E2E84294}"/>
              </a:ext>
            </a:extLst>
          </p:cNvPr>
          <p:cNvSpPr/>
          <p:nvPr/>
        </p:nvSpPr>
        <p:spPr>
          <a:xfrm>
            <a:off x="489735" y="3665684"/>
            <a:ext cx="2527745" cy="1683822"/>
          </a:xfrm>
          <a:prstGeom prst="wedgeRoundRectCallout">
            <a:avLst>
              <a:gd name="adj1" fmla="val 78436"/>
              <a:gd name="adj2" fmla="val 29404"/>
              <a:gd name="adj3" fmla="val 16667"/>
            </a:avLst>
          </a:prstGeom>
          <a:solidFill>
            <a:srgbClr val="0055A5"/>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t>Où est le monument ?</a:t>
            </a:r>
          </a:p>
        </p:txBody>
      </p:sp>
      <p:sp>
        <p:nvSpPr>
          <p:cNvPr id="18" name="Speech Bubble: Rectangle with Corners Rounded 17">
            <a:extLst>
              <a:ext uri="{FF2B5EF4-FFF2-40B4-BE49-F238E27FC236}">
                <a16:creationId xmlns:a16="http://schemas.microsoft.com/office/drawing/2014/main" id="{2AB4B8F9-8DBD-2CB8-FC4E-36C4B282C9DF}"/>
              </a:ext>
            </a:extLst>
          </p:cNvPr>
          <p:cNvSpPr/>
          <p:nvPr/>
        </p:nvSpPr>
        <p:spPr>
          <a:xfrm>
            <a:off x="9341750" y="3735737"/>
            <a:ext cx="2527745" cy="1683822"/>
          </a:xfrm>
          <a:prstGeom prst="wedgeRoundRectCallout">
            <a:avLst>
              <a:gd name="adj1" fmla="val -87699"/>
              <a:gd name="adj2" fmla="val 28063"/>
              <a:gd name="adj3" fmla="val 16667"/>
            </a:avLst>
          </a:prstGeom>
          <a:solidFill>
            <a:schemeClr val="accent2"/>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t>Le monument est dans le nord d’Afrique…</a:t>
            </a:r>
          </a:p>
        </p:txBody>
      </p:sp>
      <p:sp>
        <p:nvSpPr>
          <p:cNvPr id="19" name="Speech Bubble: Rectangle with Corners Rounded 18">
            <a:extLst>
              <a:ext uri="{FF2B5EF4-FFF2-40B4-BE49-F238E27FC236}">
                <a16:creationId xmlns:a16="http://schemas.microsoft.com/office/drawing/2014/main" id="{93655C32-9F13-29CD-E3EA-CCF79495F5FB}"/>
              </a:ext>
            </a:extLst>
          </p:cNvPr>
          <p:cNvSpPr/>
          <p:nvPr/>
        </p:nvSpPr>
        <p:spPr>
          <a:xfrm>
            <a:off x="475496" y="3918692"/>
            <a:ext cx="2527745" cy="1683822"/>
          </a:xfrm>
          <a:prstGeom prst="wedgeRoundRectCallout">
            <a:avLst>
              <a:gd name="adj1" fmla="val 62805"/>
              <a:gd name="adj2" fmla="val 28064"/>
              <a:gd name="adj3" fmla="val 16667"/>
            </a:avLst>
          </a:prstGeom>
          <a:solidFill>
            <a:srgbClr val="0055A5"/>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t>Décris le monument.</a:t>
            </a:r>
          </a:p>
        </p:txBody>
      </p:sp>
      <p:sp>
        <p:nvSpPr>
          <p:cNvPr id="20" name="Speech Bubble: Rectangle with Corners Rounded 19">
            <a:extLst>
              <a:ext uri="{FF2B5EF4-FFF2-40B4-BE49-F238E27FC236}">
                <a16:creationId xmlns:a16="http://schemas.microsoft.com/office/drawing/2014/main" id="{A25F2F22-7112-A230-CA3D-A65966B4D62E}"/>
              </a:ext>
            </a:extLst>
          </p:cNvPr>
          <p:cNvSpPr/>
          <p:nvPr/>
        </p:nvSpPr>
        <p:spPr>
          <a:xfrm>
            <a:off x="9341750" y="3961343"/>
            <a:ext cx="2527745" cy="1683822"/>
          </a:xfrm>
          <a:prstGeom prst="wedgeRoundRectCallout">
            <a:avLst>
              <a:gd name="adj1" fmla="val -68941"/>
              <a:gd name="adj2" fmla="val 34097"/>
              <a:gd name="adj3" fmla="val 16667"/>
            </a:avLst>
          </a:prstGeom>
          <a:solidFill>
            <a:schemeClr val="accent2"/>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t>Le monument est grand, et il y a des statues…</a:t>
            </a:r>
          </a:p>
        </p:txBody>
      </p:sp>
      <p:sp>
        <p:nvSpPr>
          <p:cNvPr id="21" name="Speech Bubble: Rectangle with Corners Rounded 20">
            <a:extLst>
              <a:ext uri="{FF2B5EF4-FFF2-40B4-BE49-F238E27FC236}">
                <a16:creationId xmlns:a16="http://schemas.microsoft.com/office/drawing/2014/main" id="{4D0E7DF3-89BB-9332-6523-7E2C7162EE43}"/>
              </a:ext>
            </a:extLst>
          </p:cNvPr>
          <p:cNvSpPr/>
          <p:nvPr/>
        </p:nvSpPr>
        <p:spPr>
          <a:xfrm>
            <a:off x="468212" y="4177069"/>
            <a:ext cx="2527745" cy="1683822"/>
          </a:xfrm>
          <a:prstGeom prst="wedgeRoundRectCallout">
            <a:avLst>
              <a:gd name="adj1" fmla="val 65038"/>
              <a:gd name="adj2" fmla="val 43484"/>
              <a:gd name="adj3" fmla="val 16667"/>
            </a:avLst>
          </a:prstGeom>
          <a:solidFill>
            <a:srgbClr val="0055A5"/>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t>Le monument est un symbole de quoi ?</a:t>
            </a:r>
          </a:p>
        </p:txBody>
      </p:sp>
      <p:sp>
        <p:nvSpPr>
          <p:cNvPr id="22" name="Speech Bubble: Rectangle with Corners Rounded 21">
            <a:extLst>
              <a:ext uri="{FF2B5EF4-FFF2-40B4-BE49-F238E27FC236}">
                <a16:creationId xmlns:a16="http://schemas.microsoft.com/office/drawing/2014/main" id="{53CB5061-9C56-AB3D-F376-8B93D0EEF8FF}"/>
              </a:ext>
            </a:extLst>
          </p:cNvPr>
          <p:cNvSpPr/>
          <p:nvPr/>
        </p:nvSpPr>
        <p:spPr>
          <a:xfrm>
            <a:off x="9327181" y="4193004"/>
            <a:ext cx="2527745" cy="1619930"/>
          </a:xfrm>
          <a:prstGeom prst="wedgeRoundRectCallout">
            <a:avLst>
              <a:gd name="adj1" fmla="val -70728"/>
              <a:gd name="adj2" fmla="val 42002"/>
              <a:gd name="adj3" fmla="val 16667"/>
            </a:avLst>
          </a:prstGeom>
          <a:solidFill>
            <a:schemeClr val="accent2"/>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t>Le monument est un symbole de la liberté…</a:t>
            </a:r>
          </a:p>
        </p:txBody>
      </p:sp>
      <p:sp>
        <p:nvSpPr>
          <p:cNvPr id="23" name="Speech Bubble: Rectangle with Corners Rounded 22">
            <a:extLst>
              <a:ext uri="{FF2B5EF4-FFF2-40B4-BE49-F238E27FC236}">
                <a16:creationId xmlns:a16="http://schemas.microsoft.com/office/drawing/2014/main" id="{C7FF6F95-92E9-91A4-D100-3F7C7AA5AA64}"/>
              </a:ext>
            </a:extLst>
          </p:cNvPr>
          <p:cNvSpPr/>
          <p:nvPr/>
        </p:nvSpPr>
        <p:spPr>
          <a:xfrm>
            <a:off x="89230" y="3474420"/>
            <a:ext cx="2977372" cy="2373190"/>
          </a:xfrm>
          <a:prstGeom prst="wedgeRoundRectCallout">
            <a:avLst>
              <a:gd name="adj1" fmla="val -13498"/>
              <a:gd name="adj2" fmla="val 57520"/>
              <a:gd name="adj3" fmla="val 16667"/>
            </a:avLst>
          </a:prstGeom>
          <a:solidFill>
            <a:srgbClr val="0055A5"/>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t>Décris tes sentiments quand tu regardes les photo et quand tu lis le texte.</a:t>
            </a:r>
          </a:p>
        </p:txBody>
      </p:sp>
      <p:sp>
        <p:nvSpPr>
          <p:cNvPr id="24" name="Speech Bubble: Rectangle with Corners Rounded 23">
            <a:extLst>
              <a:ext uri="{FF2B5EF4-FFF2-40B4-BE49-F238E27FC236}">
                <a16:creationId xmlns:a16="http://schemas.microsoft.com/office/drawing/2014/main" id="{391660FC-3F09-5615-2ACB-17F3CF471F04}"/>
              </a:ext>
            </a:extLst>
          </p:cNvPr>
          <p:cNvSpPr/>
          <p:nvPr/>
        </p:nvSpPr>
        <p:spPr>
          <a:xfrm>
            <a:off x="9220944" y="3474420"/>
            <a:ext cx="2845281" cy="2332705"/>
          </a:xfrm>
          <a:prstGeom prst="wedgeRoundRectCallout">
            <a:avLst>
              <a:gd name="adj1" fmla="val 6208"/>
              <a:gd name="adj2" fmla="val 58460"/>
              <a:gd name="adj3" fmla="val 16667"/>
            </a:avLst>
          </a:prstGeom>
          <a:solidFill>
            <a:schemeClr val="accent2"/>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t>Quand je regardes la photo trois, je suis optimiste pour l’avenir…</a:t>
            </a:r>
          </a:p>
        </p:txBody>
      </p:sp>
    </p:spTree>
    <p:extLst>
      <p:ext uri="{BB962C8B-B14F-4D97-AF65-F5344CB8AC3E}">
        <p14:creationId xmlns:p14="http://schemas.microsoft.com/office/powerpoint/2010/main" val="1489048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17" grpId="0" animBg="1"/>
      <p:bldP spid="18" grpId="0" animBg="1"/>
      <p:bldP spid="19" grpId="0" animBg="1"/>
      <p:bldP spid="20" grpId="0" animBg="1"/>
      <p:bldP spid="21" grpId="0" animBg="1"/>
      <p:bldP spid="22" grpId="0" animBg="1"/>
      <p:bldP spid="23" grpId="0" animBg="1"/>
      <p:bldP spid="2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667F8F-E87F-5201-CAA9-4411B0605F22}"/>
              </a:ext>
            </a:extLst>
          </p:cNvPr>
          <p:cNvSpPr>
            <a:spLocks noGrp="1"/>
          </p:cNvSpPr>
          <p:nvPr>
            <p:ph type="title"/>
          </p:nvPr>
        </p:nvSpPr>
        <p:spPr>
          <a:xfrm>
            <a:off x="-1" y="213557"/>
            <a:ext cx="8980715" cy="647577"/>
          </a:xfrm>
        </p:spPr>
        <p:txBody>
          <a:bodyPr>
            <a:normAutofit/>
          </a:bodyPr>
          <a:lstStyle/>
          <a:p>
            <a:r>
              <a:rPr lang="fr-FR" dirty="0"/>
              <a:t>Amir fait une visite scolaire au musée</a:t>
            </a:r>
          </a:p>
        </p:txBody>
      </p:sp>
      <p:sp>
        <p:nvSpPr>
          <p:cNvPr id="6" name="Rounded Rectangle 46">
            <a:extLst>
              <a:ext uri="{FF2B5EF4-FFF2-40B4-BE49-F238E27FC236}">
                <a16:creationId xmlns:a16="http://schemas.microsoft.com/office/drawing/2014/main" id="{967130CB-9A89-FA57-9935-99361F961F82}"/>
              </a:ext>
            </a:extLst>
          </p:cNvPr>
          <p:cNvSpPr/>
          <p:nvPr/>
        </p:nvSpPr>
        <p:spPr>
          <a:xfrm>
            <a:off x="9888252" y="251614"/>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lire/écrire</a:t>
            </a:r>
          </a:p>
        </p:txBody>
      </p:sp>
      <p:pic>
        <p:nvPicPr>
          <p:cNvPr id="18" name="Picture 17" descr="A picture containing person, toy, doll, dark&#10;&#10;Description automatically generated">
            <a:extLst>
              <a:ext uri="{FF2B5EF4-FFF2-40B4-BE49-F238E27FC236}">
                <a16:creationId xmlns:a16="http://schemas.microsoft.com/office/drawing/2014/main" id="{E2148D16-B781-8A79-6186-95CFD73B83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8946" y="4811773"/>
            <a:ext cx="1574730" cy="1574730"/>
          </a:xfrm>
          <a:prstGeom prst="rect">
            <a:avLst/>
          </a:prstGeom>
        </p:spPr>
      </p:pic>
      <p:sp>
        <p:nvSpPr>
          <p:cNvPr id="5" name="Rectangle: Rounded Corners 4">
            <a:extLst>
              <a:ext uri="{FF2B5EF4-FFF2-40B4-BE49-F238E27FC236}">
                <a16:creationId xmlns:a16="http://schemas.microsoft.com/office/drawing/2014/main" id="{CB35425C-BB33-25CD-CA36-75C130EC7DF7}"/>
              </a:ext>
            </a:extLst>
          </p:cNvPr>
          <p:cNvSpPr/>
          <p:nvPr/>
        </p:nvSpPr>
        <p:spPr>
          <a:xfrm>
            <a:off x="9111076" y="998136"/>
            <a:ext cx="2832776" cy="2026460"/>
          </a:xfrm>
          <a:prstGeom prst="round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2" name="Table 5">
            <a:extLst>
              <a:ext uri="{FF2B5EF4-FFF2-40B4-BE49-F238E27FC236}">
                <a16:creationId xmlns:a16="http://schemas.microsoft.com/office/drawing/2014/main" id="{A1A948E3-B1FA-CFBF-B606-1CDF08651736}"/>
              </a:ext>
            </a:extLst>
          </p:cNvPr>
          <p:cNvGraphicFramePr>
            <a:graphicFrameLocks noGrp="1"/>
          </p:cNvGraphicFramePr>
          <p:nvPr>
            <p:extLst>
              <p:ext uri="{D42A27DB-BD31-4B8C-83A1-F6EECF244321}">
                <p14:modId xmlns:p14="http://schemas.microsoft.com/office/powerpoint/2010/main" val="2046466271"/>
              </p:ext>
            </p:extLst>
          </p:nvPr>
        </p:nvGraphicFramePr>
        <p:xfrm>
          <a:off x="209596" y="998136"/>
          <a:ext cx="8731000" cy="5141844"/>
        </p:xfrm>
        <a:graphic>
          <a:graphicData uri="http://schemas.openxmlformats.org/drawingml/2006/table">
            <a:tbl>
              <a:tblPr firstRow="1" bandRow="1">
                <a:tableStyleId>{5C22544A-7EE6-4342-B048-85BDC9FD1C3A}</a:tableStyleId>
              </a:tblPr>
              <a:tblGrid>
                <a:gridCol w="6856222">
                  <a:extLst>
                    <a:ext uri="{9D8B030D-6E8A-4147-A177-3AD203B41FA5}">
                      <a16:colId xmlns:a16="http://schemas.microsoft.com/office/drawing/2014/main" val="2768190734"/>
                    </a:ext>
                  </a:extLst>
                </a:gridCol>
                <a:gridCol w="633846">
                  <a:extLst>
                    <a:ext uri="{9D8B030D-6E8A-4147-A177-3AD203B41FA5}">
                      <a16:colId xmlns:a16="http://schemas.microsoft.com/office/drawing/2014/main" val="2738544070"/>
                    </a:ext>
                  </a:extLst>
                </a:gridCol>
                <a:gridCol w="620891">
                  <a:extLst>
                    <a:ext uri="{9D8B030D-6E8A-4147-A177-3AD203B41FA5}">
                      <a16:colId xmlns:a16="http://schemas.microsoft.com/office/drawing/2014/main" val="1284106518"/>
                    </a:ext>
                  </a:extLst>
                </a:gridCol>
                <a:gridCol w="620041">
                  <a:extLst>
                    <a:ext uri="{9D8B030D-6E8A-4147-A177-3AD203B41FA5}">
                      <a16:colId xmlns:a16="http://schemas.microsoft.com/office/drawing/2014/main" val="2068664676"/>
                    </a:ext>
                  </a:extLst>
                </a:gridCol>
              </a:tblGrid>
              <a:tr h="571316">
                <a:tc>
                  <a:txBody>
                    <a:bodyPr/>
                    <a:lstStyle/>
                    <a:p>
                      <a:r>
                        <a:rPr lang="fr-FR" sz="2000" noProof="0" dirty="0">
                          <a:solidFill>
                            <a:srgbClr val="0055A5"/>
                          </a:solidFill>
                        </a:rPr>
                        <a:t>C’est </a:t>
                      </a:r>
                      <a:r>
                        <a:rPr lang="fr-FR" sz="2000" noProof="0" dirty="0">
                          <a:solidFill>
                            <a:schemeClr val="accent2"/>
                          </a:solidFill>
                        </a:rPr>
                        <a:t>V</a:t>
                      </a:r>
                      <a:r>
                        <a:rPr lang="fr-FR" sz="2000" noProof="0" dirty="0">
                          <a:solidFill>
                            <a:srgbClr val="0055A5"/>
                          </a:solidFill>
                        </a:rPr>
                        <a:t>rai, </a:t>
                      </a:r>
                      <a:r>
                        <a:rPr lang="fr-FR" sz="2000" noProof="0" dirty="0">
                          <a:solidFill>
                            <a:schemeClr val="accent2"/>
                          </a:solidFill>
                        </a:rPr>
                        <a:t>F</a:t>
                      </a:r>
                      <a:r>
                        <a:rPr lang="fr-FR" sz="2000" noProof="0" dirty="0">
                          <a:solidFill>
                            <a:srgbClr val="0055A5"/>
                          </a:solidFill>
                        </a:rPr>
                        <a:t>aux ou </a:t>
                      </a:r>
                      <a:r>
                        <a:rPr lang="fr-FR" sz="2000" noProof="0" dirty="0">
                          <a:solidFill>
                            <a:schemeClr val="accent2"/>
                          </a:solidFill>
                        </a:rPr>
                        <a:t>P</a:t>
                      </a:r>
                      <a:r>
                        <a:rPr lang="fr-FR" sz="2000" noProof="0" dirty="0">
                          <a:solidFill>
                            <a:srgbClr val="0055A5"/>
                          </a:solidFill>
                        </a:rPr>
                        <a:t>as </a:t>
                      </a:r>
                      <a:r>
                        <a:rPr lang="fr-FR" sz="2000" noProof="0" dirty="0">
                          <a:solidFill>
                            <a:schemeClr val="accent2"/>
                          </a:solidFill>
                        </a:rPr>
                        <a:t>M</a:t>
                      </a:r>
                      <a:r>
                        <a:rPr lang="fr-FR" sz="2000" noProof="0" dirty="0">
                          <a:solidFill>
                            <a:srgbClr val="0055A5"/>
                          </a:solidFill>
                        </a:rPr>
                        <a:t>entionné ?</a:t>
                      </a:r>
                    </a:p>
                  </a:txBody>
                  <a:tcPr>
                    <a:noFill/>
                  </a:tcPr>
                </a:tc>
                <a:tc>
                  <a:txBody>
                    <a:bodyPr/>
                    <a:lstStyle/>
                    <a:p>
                      <a:pPr algn="ctr"/>
                      <a:r>
                        <a:rPr lang="en-GB" sz="2000" dirty="0">
                          <a:solidFill>
                            <a:schemeClr val="bg1"/>
                          </a:solidFill>
                        </a:rPr>
                        <a:t>V</a:t>
                      </a:r>
                    </a:p>
                  </a:txBody>
                  <a:tcPr>
                    <a:solidFill>
                      <a:srgbClr val="0055A5"/>
                    </a:solidFill>
                  </a:tcPr>
                </a:tc>
                <a:tc>
                  <a:txBody>
                    <a:bodyPr/>
                    <a:lstStyle/>
                    <a:p>
                      <a:pPr algn="ctr"/>
                      <a:r>
                        <a:rPr lang="en-GB" sz="2000" dirty="0">
                          <a:solidFill>
                            <a:schemeClr val="bg1"/>
                          </a:solidFill>
                        </a:rPr>
                        <a:t>F</a:t>
                      </a:r>
                    </a:p>
                  </a:txBody>
                  <a:tcPr>
                    <a:solidFill>
                      <a:srgbClr val="0055A5"/>
                    </a:solidFill>
                  </a:tcPr>
                </a:tc>
                <a:tc>
                  <a:txBody>
                    <a:bodyPr/>
                    <a:lstStyle/>
                    <a:p>
                      <a:pPr algn="ctr"/>
                      <a:r>
                        <a:rPr lang="en-GB" sz="2000" dirty="0">
                          <a:solidFill>
                            <a:schemeClr val="bg1"/>
                          </a:solidFill>
                        </a:rPr>
                        <a:t>PM</a:t>
                      </a:r>
                    </a:p>
                  </a:txBody>
                  <a:tcPr>
                    <a:solidFill>
                      <a:srgbClr val="0055A5"/>
                    </a:solidFill>
                  </a:tcPr>
                </a:tc>
                <a:extLst>
                  <a:ext uri="{0D108BD9-81ED-4DB2-BD59-A6C34878D82A}">
                    <a16:rowId xmlns:a16="http://schemas.microsoft.com/office/drawing/2014/main" val="1916841609"/>
                  </a:ext>
                </a:extLst>
              </a:tr>
              <a:tr h="571316">
                <a:tc>
                  <a:txBody>
                    <a:bodyPr/>
                    <a:lstStyle/>
                    <a:p>
                      <a:r>
                        <a:rPr lang="en-GB" sz="2200" noProof="0" dirty="0">
                          <a:solidFill>
                            <a:srgbClr val="0055A5"/>
                          </a:solidFill>
                        </a:rPr>
                        <a:t>The museum guides talk about wars.</a:t>
                      </a:r>
                    </a:p>
                  </a:txBody>
                  <a:tcPr>
                    <a:solidFill>
                      <a:srgbClr val="E6E6E6"/>
                    </a:solidFill>
                  </a:tcPr>
                </a:tc>
                <a:tc>
                  <a:txBody>
                    <a:bodyPr/>
                    <a:lstStyle/>
                    <a:p>
                      <a:pPr algn="ctr"/>
                      <a:endParaRPr lang="fr-FR" sz="2000" noProof="0" dirty="0">
                        <a:solidFill>
                          <a:srgbClr val="0055A5"/>
                        </a:solidFill>
                      </a:endParaRPr>
                    </a:p>
                  </a:txBody>
                  <a:tcPr>
                    <a:solidFill>
                      <a:srgbClr val="E6E6E6"/>
                    </a:solidFill>
                  </a:tcPr>
                </a:tc>
                <a:tc>
                  <a:txBody>
                    <a:bodyPr/>
                    <a:lstStyle/>
                    <a:p>
                      <a:pPr algn="ctr"/>
                      <a:endParaRPr lang="fr-FR" sz="2000" noProof="0" dirty="0">
                        <a:solidFill>
                          <a:srgbClr val="0055A5"/>
                        </a:solidFill>
                      </a:endParaRPr>
                    </a:p>
                  </a:txBody>
                  <a:tcPr>
                    <a:solidFill>
                      <a:srgbClr val="E6E6E6"/>
                    </a:solidFill>
                  </a:tcPr>
                </a:tc>
                <a:tc>
                  <a:txBody>
                    <a:bodyPr/>
                    <a:lstStyle/>
                    <a:p>
                      <a:pPr algn="ctr"/>
                      <a:endParaRPr lang="fr-FR" sz="2000" noProof="0" dirty="0">
                        <a:solidFill>
                          <a:srgbClr val="0055A5"/>
                        </a:solidFill>
                      </a:endParaRPr>
                    </a:p>
                  </a:txBody>
                  <a:tcPr>
                    <a:solidFill>
                      <a:srgbClr val="E6E6E6"/>
                    </a:solidFill>
                  </a:tcPr>
                </a:tc>
                <a:extLst>
                  <a:ext uri="{0D108BD9-81ED-4DB2-BD59-A6C34878D82A}">
                    <a16:rowId xmlns:a16="http://schemas.microsoft.com/office/drawing/2014/main" val="3883712905"/>
                  </a:ext>
                </a:extLst>
              </a:tr>
              <a:tr h="571316">
                <a:tc>
                  <a:txBody>
                    <a:bodyPr/>
                    <a:lstStyle/>
                    <a:p>
                      <a:r>
                        <a:rPr lang="en-GB" sz="2200" noProof="0" dirty="0">
                          <a:solidFill>
                            <a:srgbClr val="0055A5"/>
                          </a:solidFill>
                        </a:rPr>
                        <a:t>At school, Amir is learning about equality.</a:t>
                      </a:r>
                    </a:p>
                  </a:txBody>
                  <a:tcPr>
                    <a:solidFill>
                      <a:srgbClr val="BADEFF"/>
                    </a:solidFill>
                  </a:tcPr>
                </a:tc>
                <a:tc>
                  <a:txBody>
                    <a:bodyPr/>
                    <a:lstStyle/>
                    <a:p>
                      <a:pPr algn="ctr"/>
                      <a:endParaRPr lang="fr-FR" sz="2000" noProof="0" dirty="0">
                        <a:solidFill>
                          <a:srgbClr val="0055A5"/>
                        </a:solidFill>
                      </a:endParaRPr>
                    </a:p>
                  </a:txBody>
                  <a:tcPr>
                    <a:solidFill>
                      <a:srgbClr val="BADEFF"/>
                    </a:solidFill>
                  </a:tcPr>
                </a:tc>
                <a:tc>
                  <a:txBody>
                    <a:bodyPr/>
                    <a:lstStyle/>
                    <a:p>
                      <a:pPr algn="ctr"/>
                      <a:endParaRPr lang="fr-FR" sz="2000" noProof="0" dirty="0">
                        <a:solidFill>
                          <a:srgbClr val="0055A5"/>
                        </a:solidFill>
                      </a:endParaRPr>
                    </a:p>
                  </a:txBody>
                  <a:tcPr>
                    <a:solidFill>
                      <a:srgbClr val="BADEFF"/>
                    </a:solidFill>
                  </a:tcPr>
                </a:tc>
                <a:tc>
                  <a:txBody>
                    <a:bodyPr/>
                    <a:lstStyle/>
                    <a:p>
                      <a:pPr algn="ctr"/>
                      <a:endParaRPr lang="fr-FR" sz="2000" noProof="0" dirty="0">
                        <a:solidFill>
                          <a:srgbClr val="0055A5"/>
                        </a:solidFill>
                      </a:endParaRPr>
                    </a:p>
                  </a:txBody>
                  <a:tcPr>
                    <a:solidFill>
                      <a:srgbClr val="BADEFF"/>
                    </a:solidFill>
                  </a:tcPr>
                </a:tc>
                <a:extLst>
                  <a:ext uri="{0D108BD9-81ED-4DB2-BD59-A6C34878D82A}">
                    <a16:rowId xmlns:a16="http://schemas.microsoft.com/office/drawing/2014/main" val="2114917318"/>
                  </a:ext>
                </a:extLst>
              </a:tr>
              <a:tr h="571316">
                <a:tc>
                  <a:txBody>
                    <a:bodyPr/>
                    <a:lstStyle/>
                    <a:p>
                      <a:r>
                        <a:rPr lang="en-GB" sz="2200" noProof="0" dirty="0">
                          <a:solidFill>
                            <a:srgbClr val="0055A5"/>
                          </a:solidFill>
                        </a:rPr>
                        <a:t>Amir’s mother comes from Africa.</a:t>
                      </a:r>
                    </a:p>
                  </a:txBody>
                  <a:tcPr>
                    <a:solidFill>
                      <a:srgbClr val="E6E6E6"/>
                    </a:solidFill>
                  </a:tcPr>
                </a:tc>
                <a:tc>
                  <a:txBody>
                    <a:bodyPr/>
                    <a:lstStyle/>
                    <a:p>
                      <a:pPr algn="ctr"/>
                      <a:endParaRPr lang="fr-FR" sz="2000" noProof="0" dirty="0">
                        <a:solidFill>
                          <a:srgbClr val="0055A5"/>
                        </a:solidFill>
                      </a:endParaRPr>
                    </a:p>
                  </a:txBody>
                  <a:tcPr>
                    <a:solidFill>
                      <a:srgbClr val="E6E6E6"/>
                    </a:solidFill>
                  </a:tcPr>
                </a:tc>
                <a:tc>
                  <a:txBody>
                    <a:bodyPr/>
                    <a:lstStyle/>
                    <a:p>
                      <a:pPr algn="ctr"/>
                      <a:endParaRPr lang="fr-FR" sz="2000" noProof="0" dirty="0">
                        <a:solidFill>
                          <a:srgbClr val="0055A5"/>
                        </a:solidFill>
                      </a:endParaRPr>
                    </a:p>
                  </a:txBody>
                  <a:tcPr>
                    <a:solidFill>
                      <a:srgbClr val="E6E6E6"/>
                    </a:solidFill>
                  </a:tcPr>
                </a:tc>
                <a:tc>
                  <a:txBody>
                    <a:bodyPr/>
                    <a:lstStyle/>
                    <a:p>
                      <a:pPr algn="ctr"/>
                      <a:endParaRPr lang="fr-FR" sz="2000" noProof="0" dirty="0">
                        <a:solidFill>
                          <a:srgbClr val="0055A5"/>
                        </a:solidFill>
                      </a:endParaRPr>
                    </a:p>
                  </a:txBody>
                  <a:tcPr>
                    <a:solidFill>
                      <a:srgbClr val="E6E6E6"/>
                    </a:solidFill>
                  </a:tcPr>
                </a:tc>
                <a:extLst>
                  <a:ext uri="{0D108BD9-81ED-4DB2-BD59-A6C34878D82A}">
                    <a16:rowId xmlns:a16="http://schemas.microsoft.com/office/drawing/2014/main" val="399159338"/>
                  </a:ext>
                </a:extLst>
              </a:tr>
              <a:tr h="571316">
                <a:tc>
                  <a:txBody>
                    <a:bodyPr/>
                    <a:lstStyle/>
                    <a:p>
                      <a:r>
                        <a:rPr lang="en-GB" sz="2200" noProof="0" dirty="0">
                          <a:solidFill>
                            <a:srgbClr val="0055A5"/>
                          </a:solidFill>
                        </a:rPr>
                        <a:t>There is no longer any racism in France.</a:t>
                      </a:r>
                    </a:p>
                  </a:txBody>
                  <a:tcPr>
                    <a:solidFill>
                      <a:srgbClr val="BADEFF"/>
                    </a:solidFill>
                  </a:tcPr>
                </a:tc>
                <a:tc>
                  <a:txBody>
                    <a:bodyPr/>
                    <a:lstStyle/>
                    <a:p>
                      <a:pPr algn="ctr"/>
                      <a:endParaRPr lang="fr-FR" sz="2000" noProof="0" dirty="0">
                        <a:solidFill>
                          <a:srgbClr val="0055A5"/>
                        </a:solidFill>
                      </a:endParaRPr>
                    </a:p>
                  </a:txBody>
                  <a:tcPr>
                    <a:solidFill>
                      <a:srgbClr val="BADEFF"/>
                    </a:solidFill>
                  </a:tcPr>
                </a:tc>
                <a:tc>
                  <a:txBody>
                    <a:bodyPr/>
                    <a:lstStyle/>
                    <a:p>
                      <a:pPr algn="ctr"/>
                      <a:endParaRPr lang="fr-FR" sz="2000" noProof="0" dirty="0">
                        <a:solidFill>
                          <a:srgbClr val="0055A5"/>
                        </a:solidFill>
                      </a:endParaRPr>
                    </a:p>
                  </a:txBody>
                  <a:tcPr>
                    <a:solidFill>
                      <a:srgbClr val="BADEFF"/>
                    </a:solidFill>
                  </a:tcPr>
                </a:tc>
                <a:tc>
                  <a:txBody>
                    <a:bodyPr/>
                    <a:lstStyle/>
                    <a:p>
                      <a:pPr algn="ctr"/>
                      <a:endParaRPr lang="fr-FR" sz="2000" noProof="0" dirty="0">
                        <a:solidFill>
                          <a:srgbClr val="0055A5"/>
                        </a:solidFill>
                      </a:endParaRPr>
                    </a:p>
                  </a:txBody>
                  <a:tcPr>
                    <a:solidFill>
                      <a:srgbClr val="BADEFF"/>
                    </a:solidFill>
                  </a:tcPr>
                </a:tc>
                <a:extLst>
                  <a:ext uri="{0D108BD9-81ED-4DB2-BD59-A6C34878D82A}">
                    <a16:rowId xmlns:a16="http://schemas.microsoft.com/office/drawing/2014/main" val="1001526881"/>
                  </a:ext>
                </a:extLst>
              </a:tr>
              <a:tr h="571316">
                <a:tc>
                  <a:txBody>
                    <a:bodyPr/>
                    <a:lstStyle/>
                    <a:p>
                      <a:r>
                        <a:rPr lang="en-GB" sz="2200" noProof="0" dirty="0">
                          <a:solidFill>
                            <a:srgbClr val="0055A5"/>
                          </a:solidFill>
                        </a:rPr>
                        <a:t>Assane is Amir’s friend from his school.</a:t>
                      </a:r>
                    </a:p>
                  </a:txBody>
                  <a:tcPr>
                    <a:solidFill>
                      <a:srgbClr val="E6E6E6"/>
                    </a:solidFill>
                  </a:tcPr>
                </a:tc>
                <a:tc>
                  <a:txBody>
                    <a:bodyPr/>
                    <a:lstStyle/>
                    <a:p>
                      <a:pPr algn="ctr"/>
                      <a:endParaRPr lang="fr-FR" sz="2000" noProof="0" dirty="0">
                        <a:solidFill>
                          <a:srgbClr val="0055A5"/>
                        </a:solidFill>
                      </a:endParaRPr>
                    </a:p>
                  </a:txBody>
                  <a:tcPr>
                    <a:solidFill>
                      <a:srgbClr val="E6E6E6"/>
                    </a:solidFill>
                  </a:tcPr>
                </a:tc>
                <a:tc>
                  <a:txBody>
                    <a:bodyPr/>
                    <a:lstStyle/>
                    <a:p>
                      <a:pPr algn="ctr"/>
                      <a:endParaRPr lang="fr-FR" sz="2000" noProof="0" dirty="0">
                        <a:solidFill>
                          <a:srgbClr val="0055A5"/>
                        </a:solidFill>
                      </a:endParaRPr>
                    </a:p>
                  </a:txBody>
                  <a:tcPr>
                    <a:solidFill>
                      <a:srgbClr val="E6E6E6"/>
                    </a:solidFill>
                  </a:tcPr>
                </a:tc>
                <a:tc>
                  <a:txBody>
                    <a:bodyPr/>
                    <a:lstStyle/>
                    <a:p>
                      <a:pPr algn="ctr"/>
                      <a:endParaRPr lang="fr-FR" sz="2000" noProof="0" dirty="0">
                        <a:solidFill>
                          <a:srgbClr val="0055A5"/>
                        </a:solidFill>
                      </a:endParaRPr>
                    </a:p>
                  </a:txBody>
                  <a:tcPr>
                    <a:solidFill>
                      <a:srgbClr val="E6E6E6"/>
                    </a:solidFill>
                  </a:tcPr>
                </a:tc>
                <a:extLst>
                  <a:ext uri="{0D108BD9-81ED-4DB2-BD59-A6C34878D82A}">
                    <a16:rowId xmlns:a16="http://schemas.microsoft.com/office/drawing/2014/main" val="1320246319"/>
                  </a:ext>
                </a:extLst>
              </a:tr>
              <a:tr h="571316">
                <a:tc>
                  <a:txBody>
                    <a:bodyPr/>
                    <a:lstStyle/>
                    <a:p>
                      <a:r>
                        <a:rPr lang="en-GB" sz="2200" noProof="0" dirty="0">
                          <a:solidFill>
                            <a:srgbClr val="0055A5"/>
                          </a:solidFill>
                        </a:rPr>
                        <a:t>Amir never feels different from other children.</a:t>
                      </a:r>
                    </a:p>
                  </a:txBody>
                  <a:tcPr>
                    <a:solidFill>
                      <a:srgbClr val="BADEFF"/>
                    </a:solidFill>
                  </a:tcPr>
                </a:tc>
                <a:tc>
                  <a:txBody>
                    <a:bodyPr/>
                    <a:lstStyle/>
                    <a:p>
                      <a:pPr algn="ctr"/>
                      <a:endParaRPr lang="fr-FR" sz="2000" noProof="0" dirty="0">
                        <a:solidFill>
                          <a:srgbClr val="0055A5"/>
                        </a:solidFill>
                      </a:endParaRPr>
                    </a:p>
                  </a:txBody>
                  <a:tcPr>
                    <a:solidFill>
                      <a:srgbClr val="BADEFF"/>
                    </a:solidFill>
                  </a:tcPr>
                </a:tc>
                <a:tc>
                  <a:txBody>
                    <a:bodyPr/>
                    <a:lstStyle/>
                    <a:p>
                      <a:pPr algn="ctr"/>
                      <a:endParaRPr lang="fr-FR" sz="2000" noProof="0" dirty="0">
                        <a:solidFill>
                          <a:srgbClr val="0055A5"/>
                        </a:solidFill>
                      </a:endParaRPr>
                    </a:p>
                  </a:txBody>
                  <a:tcPr>
                    <a:solidFill>
                      <a:srgbClr val="BADEFF"/>
                    </a:solidFill>
                  </a:tcPr>
                </a:tc>
                <a:tc>
                  <a:txBody>
                    <a:bodyPr/>
                    <a:lstStyle/>
                    <a:p>
                      <a:pPr algn="ctr"/>
                      <a:endParaRPr lang="fr-FR" sz="2000" noProof="0" dirty="0">
                        <a:solidFill>
                          <a:srgbClr val="0055A5"/>
                        </a:solidFill>
                      </a:endParaRPr>
                    </a:p>
                  </a:txBody>
                  <a:tcPr>
                    <a:solidFill>
                      <a:srgbClr val="BADEFF"/>
                    </a:solidFill>
                  </a:tcPr>
                </a:tc>
                <a:extLst>
                  <a:ext uri="{0D108BD9-81ED-4DB2-BD59-A6C34878D82A}">
                    <a16:rowId xmlns:a16="http://schemas.microsoft.com/office/drawing/2014/main" val="429737093"/>
                  </a:ext>
                </a:extLst>
              </a:tr>
              <a:tr h="571316">
                <a:tc>
                  <a:txBody>
                    <a:bodyPr/>
                    <a:lstStyle/>
                    <a:p>
                      <a:r>
                        <a:rPr lang="en-GB" sz="2200" noProof="0" dirty="0">
                          <a:solidFill>
                            <a:srgbClr val="0055A5"/>
                          </a:solidFill>
                        </a:rPr>
                        <a:t>Assane’s parents are French.</a:t>
                      </a:r>
                    </a:p>
                  </a:txBody>
                  <a:tcPr>
                    <a:solidFill>
                      <a:srgbClr val="E6E6E6"/>
                    </a:solidFill>
                  </a:tcPr>
                </a:tc>
                <a:tc>
                  <a:txBody>
                    <a:bodyPr/>
                    <a:lstStyle/>
                    <a:p>
                      <a:pPr algn="ctr"/>
                      <a:endParaRPr lang="fr-FR" sz="2000" noProof="0" dirty="0">
                        <a:solidFill>
                          <a:srgbClr val="0055A5"/>
                        </a:solidFill>
                      </a:endParaRPr>
                    </a:p>
                  </a:txBody>
                  <a:tcPr>
                    <a:solidFill>
                      <a:srgbClr val="E6E6E6"/>
                    </a:solidFill>
                  </a:tcPr>
                </a:tc>
                <a:tc>
                  <a:txBody>
                    <a:bodyPr/>
                    <a:lstStyle/>
                    <a:p>
                      <a:pPr algn="ctr"/>
                      <a:endParaRPr lang="fr-FR" sz="2000" noProof="0" dirty="0">
                        <a:solidFill>
                          <a:srgbClr val="0055A5"/>
                        </a:solidFill>
                      </a:endParaRPr>
                    </a:p>
                  </a:txBody>
                  <a:tcPr>
                    <a:solidFill>
                      <a:srgbClr val="E6E6E6"/>
                    </a:solidFill>
                  </a:tcPr>
                </a:tc>
                <a:tc>
                  <a:txBody>
                    <a:bodyPr/>
                    <a:lstStyle/>
                    <a:p>
                      <a:pPr algn="ctr"/>
                      <a:endParaRPr lang="fr-FR" sz="2000" noProof="0" dirty="0">
                        <a:solidFill>
                          <a:srgbClr val="0055A5"/>
                        </a:solidFill>
                      </a:endParaRPr>
                    </a:p>
                  </a:txBody>
                  <a:tcPr>
                    <a:solidFill>
                      <a:srgbClr val="E6E6E6"/>
                    </a:solidFill>
                  </a:tcPr>
                </a:tc>
                <a:extLst>
                  <a:ext uri="{0D108BD9-81ED-4DB2-BD59-A6C34878D82A}">
                    <a16:rowId xmlns:a16="http://schemas.microsoft.com/office/drawing/2014/main" val="56275415"/>
                  </a:ext>
                </a:extLst>
              </a:tr>
              <a:tr h="571316">
                <a:tc>
                  <a:txBody>
                    <a:bodyPr/>
                    <a:lstStyle/>
                    <a:p>
                      <a:r>
                        <a:rPr lang="en-GB" sz="2200" noProof="0" dirty="0">
                          <a:solidFill>
                            <a:srgbClr val="0055A5"/>
                          </a:solidFill>
                        </a:rPr>
                        <a:t>All French museums are very interesting.</a:t>
                      </a:r>
                    </a:p>
                  </a:txBody>
                  <a:tcPr>
                    <a:solidFill>
                      <a:srgbClr val="BADEFF"/>
                    </a:solidFill>
                  </a:tcPr>
                </a:tc>
                <a:tc>
                  <a:txBody>
                    <a:bodyPr/>
                    <a:lstStyle/>
                    <a:p>
                      <a:pPr algn="ctr"/>
                      <a:endParaRPr lang="fr-FR" sz="2000" noProof="0" dirty="0">
                        <a:solidFill>
                          <a:srgbClr val="0055A5"/>
                        </a:solidFill>
                      </a:endParaRPr>
                    </a:p>
                  </a:txBody>
                  <a:tcPr>
                    <a:solidFill>
                      <a:srgbClr val="BADEFF"/>
                    </a:solidFill>
                  </a:tcPr>
                </a:tc>
                <a:tc>
                  <a:txBody>
                    <a:bodyPr/>
                    <a:lstStyle/>
                    <a:p>
                      <a:pPr algn="ctr"/>
                      <a:endParaRPr lang="fr-FR" sz="2000" noProof="0" dirty="0">
                        <a:solidFill>
                          <a:srgbClr val="0055A5"/>
                        </a:solidFill>
                      </a:endParaRPr>
                    </a:p>
                  </a:txBody>
                  <a:tcPr>
                    <a:solidFill>
                      <a:srgbClr val="BADEFF"/>
                    </a:solidFill>
                  </a:tcPr>
                </a:tc>
                <a:tc>
                  <a:txBody>
                    <a:bodyPr/>
                    <a:lstStyle/>
                    <a:p>
                      <a:pPr algn="ctr"/>
                      <a:endParaRPr lang="fr-FR" sz="2000" noProof="0" dirty="0">
                        <a:solidFill>
                          <a:srgbClr val="0055A5"/>
                        </a:solidFill>
                      </a:endParaRPr>
                    </a:p>
                  </a:txBody>
                  <a:tcPr>
                    <a:solidFill>
                      <a:srgbClr val="BADEFF"/>
                    </a:solidFill>
                  </a:tcPr>
                </a:tc>
                <a:extLst>
                  <a:ext uri="{0D108BD9-81ED-4DB2-BD59-A6C34878D82A}">
                    <a16:rowId xmlns:a16="http://schemas.microsoft.com/office/drawing/2014/main" val="1771756928"/>
                  </a:ext>
                </a:extLst>
              </a:tr>
            </a:tbl>
          </a:graphicData>
        </a:graphic>
      </p:graphicFrame>
      <p:pic>
        <p:nvPicPr>
          <p:cNvPr id="14" name="Picture 13" descr="Shape&#10;&#10;Description automatically generated">
            <a:extLst>
              <a:ext uri="{FF2B5EF4-FFF2-40B4-BE49-F238E27FC236}">
                <a16:creationId xmlns:a16="http://schemas.microsoft.com/office/drawing/2014/main" id="{B0E717D5-4A13-5F6D-4A7A-F619C5390F5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0533" y="5108433"/>
            <a:ext cx="436326" cy="326904"/>
          </a:xfrm>
          <a:prstGeom prst="rect">
            <a:avLst/>
          </a:prstGeom>
        </p:spPr>
      </p:pic>
      <p:pic>
        <p:nvPicPr>
          <p:cNvPr id="15" name="Picture 14" descr="Shape&#10;&#10;Description automatically generated">
            <a:extLst>
              <a:ext uri="{FF2B5EF4-FFF2-40B4-BE49-F238E27FC236}">
                <a16:creationId xmlns:a16="http://schemas.microsoft.com/office/drawing/2014/main" id="{B2AFEA47-0F70-B6FE-1B65-77AB84FB5B7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26594" y="1684462"/>
            <a:ext cx="436326" cy="326904"/>
          </a:xfrm>
          <a:prstGeom prst="rect">
            <a:avLst/>
          </a:prstGeom>
        </p:spPr>
      </p:pic>
      <p:pic>
        <p:nvPicPr>
          <p:cNvPr id="16" name="Picture 15" descr="Shape&#10;&#10;Description automatically generated">
            <a:extLst>
              <a:ext uri="{FF2B5EF4-FFF2-40B4-BE49-F238E27FC236}">
                <a16:creationId xmlns:a16="http://schemas.microsoft.com/office/drawing/2014/main" id="{1FB93A49-22FB-94AB-B409-79A6A7FB0E4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06149" y="3930460"/>
            <a:ext cx="436326" cy="326904"/>
          </a:xfrm>
          <a:prstGeom prst="rect">
            <a:avLst/>
          </a:prstGeom>
        </p:spPr>
      </p:pic>
      <p:pic>
        <p:nvPicPr>
          <p:cNvPr id="22" name="Picture 21" descr="Shape&#10;&#10;Description automatically generated">
            <a:extLst>
              <a:ext uri="{FF2B5EF4-FFF2-40B4-BE49-F238E27FC236}">
                <a16:creationId xmlns:a16="http://schemas.microsoft.com/office/drawing/2014/main" id="{5AFE6A32-E176-69EB-E604-5AEBF494DF0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0533" y="4591141"/>
            <a:ext cx="436326" cy="326904"/>
          </a:xfrm>
          <a:prstGeom prst="rect">
            <a:avLst/>
          </a:prstGeom>
        </p:spPr>
      </p:pic>
      <p:pic>
        <p:nvPicPr>
          <p:cNvPr id="23" name="Picture 22" descr="Shape&#10;&#10;Description automatically generated">
            <a:extLst>
              <a:ext uri="{FF2B5EF4-FFF2-40B4-BE49-F238E27FC236}">
                <a16:creationId xmlns:a16="http://schemas.microsoft.com/office/drawing/2014/main" id="{BAE0DA8A-F3A6-F69C-B5C9-B9442F02DC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06149" y="2290096"/>
            <a:ext cx="436326" cy="326904"/>
          </a:xfrm>
          <a:prstGeom prst="rect">
            <a:avLst/>
          </a:prstGeom>
        </p:spPr>
      </p:pic>
      <p:pic>
        <p:nvPicPr>
          <p:cNvPr id="24" name="Picture 23" descr="Shape&#10;&#10;Description automatically generated">
            <a:extLst>
              <a:ext uri="{FF2B5EF4-FFF2-40B4-BE49-F238E27FC236}">
                <a16:creationId xmlns:a16="http://schemas.microsoft.com/office/drawing/2014/main" id="{24F5DA00-2E5B-B082-B5E4-26CDD70FFE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0533" y="3452489"/>
            <a:ext cx="436326" cy="326904"/>
          </a:xfrm>
          <a:prstGeom prst="rect">
            <a:avLst/>
          </a:prstGeom>
        </p:spPr>
      </p:pic>
      <p:pic>
        <p:nvPicPr>
          <p:cNvPr id="25" name="Picture 24" descr="Shape&#10;&#10;Description automatically generated">
            <a:extLst>
              <a:ext uri="{FF2B5EF4-FFF2-40B4-BE49-F238E27FC236}">
                <a16:creationId xmlns:a16="http://schemas.microsoft.com/office/drawing/2014/main" id="{42CDC899-1C4E-04F1-07FA-348934130F6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03382" y="5696412"/>
            <a:ext cx="436326" cy="326904"/>
          </a:xfrm>
          <a:prstGeom prst="rect">
            <a:avLst/>
          </a:prstGeom>
        </p:spPr>
      </p:pic>
      <p:pic>
        <p:nvPicPr>
          <p:cNvPr id="26" name="Picture 25" descr="Shape&#10;&#10;Description automatically generated">
            <a:extLst>
              <a:ext uri="{FF2B5EF4-FFF2-40B4-BE49-F238E27FC236}">
                <a16:creationId xmlns:a16="http://schemas.microsoft.com/office/drawing/2014/main" id="{4EABB100-023E-DEA7-F27F-5A30473A86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47600" y="2882645"/>
            <a:ext cx="436326" cy="326904"/>
          </a:xfrm>
          <a:prstGeom prst="rect">
            <a:avLst/>
          </a:prstGeom>
        </p:spPr>
      </p:pic>
      <p:pic>
        <p:nvPicPr>
          <p:cNvPr id="17" name="Picture 16" descr="A person wearing a garment&#10;&#10;Description automatically generated with low confidence">
            <a:extLst>
              <a:ext uri="{FF2B5EF4-FFF2-40B4-BE49-F238E27FC236}">
                <a16:creationId xmlns:a16="http://schemas.microsoft.com/office/drawing/2014/main" id="{9F28FED1-04DF-B2BC-64B5-64B3C111026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3564" t="8103" b="32033"/>
          <a:stretch/>
        </p:blipFill>
        <p:spPr>
          <a:xfrm>
            <a:off x="9010095" y="4859236"/>
            <a:ext cx="1366759" cy="1527267"/>
          </a:xfrm>
          <a:prstGeom prst="rect">
            <a:avLst/>
          </a:prstGeom>
        </p:spPr>
      </p:pic>
      <p:pic>
        <p:nvPicPr>
          <p:cNvPr id="46" name="Picture 45">
            <a:extLst>
              <a:ext uri="{FF2B5EF4-FFF2-40B4-BE49-F238E27FC236}">
                <a16:creationId xmlns:a16="http://schemas.microsoft.com/office/drawing/2014/main" id="{FDF540AE-E3CD-E367-15EA-B2D34EC11DA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68862" y="4856499"/>
            <a:ext cx="1538604" cy="1538604"/>
          </a:xfrm>
          <a:prstGeom prst="rect">
            <a:avLst/>
          </a:prstGeom>
        </p:spPr>
      </p:pic>
      <p:pic>
        <p:nvPicPr>
          <p:cNvPr id="7" name="Picture 6" descr="A picture containing silhouette&#10;&#10;Description automatically generated">
            <a:extLst>
              <a:ext uri="{FF2B5EF4-FFF2-40B4-BE49-F238E27FC236}">
                <a16:creationId xmlns:a16="http://schemas.microsoft.com/office/drawing/2014/main" id="{28374662-6C8E-24CA-50B3-271E55CA9DE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76767" y="3266532"/>
            <a:ext cx="1646717" cy="1676848"/>
          </a:xfrm>
          <a:prstGeom prst="rect">
            <a:avLst/>
          </a:prstGeom>
        </p:spPr>
      </p:pic>
      <p:pic>
        <p:nvPicPr>
          <p:cNvPr id="9" name="Picture 8" descr="A picture containing text, toy&#10;&#10;Description automatically generated">
            <a:extLst>
              <a:ext uri="{FF2B5EF4-FFF2-40B4-BE49-F238E27FC236}">
                <a16:creationId xmlns:a16="http://schemas.microsoft.com/office/drawing/2014/main" id="{2316B219-F290-D02E-5C14-E8DBB501C10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29959" y="3241197"/>
            <a:ext cx="1585145" cy="1676848"/>
          </a:xfrm>
          <a:prstGeom prst="rect">
            <a:avLst/>
          </a:prstGeom>
        </p:spPr>
      </p:pic>
    </p:spTree>
    <p:extLst>
      <p:ext uri="{BB962C8B-B14F-4D97-AF65-F5344CB8AC3E}">
        <p14:creationId xmlns:p14="http://schemas.microsoft.com/office/powerpoint/2010/main" val="767284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4107B6B-D261-3292-DB81-6481AC7F13B8}"/>
              </a:ext>
            </a:extLst>
          </p:cNvPr>
          <p:cNvSpPr>
            <a:spLocks noGrp="1"/>
          </p:cNvSpPr>
          <p:nvPr>
            <p:ph type="body" sz="quarter" idx="10"/>
          </p:nvPr>
        </p:nvSpPr>
        <p:spPr>
          <a:xfrm>
            <a:off x="153197" y="988989"/>
            <a:ext cx="8284949" cy="803384"/>
          </a:xfrm>
        </p:spPr>
        <p:txBody>
          <a:bodyPr>
            <a:noAutofit/>
          </a:bodyPr>
          <a:lstStyle/>
          <a:p>
            <a:r>
              <a:rPr lang="en-GB" dirty="0">
                <a:solidFill>
                  <a:srgbClr val="0055A5"/>
                </a:solidFill>
              </a:rPr>
              <a:t>You have already learned the singular forms of </a:t>
            </a:r>
            <a:r>
              <a:rPr lang="fr-FR" b="1" dirty="0">
                <a:solidFill>
                  <a:srgbClr val="0055A5"/>
                </a:solidFill>
              </a:rPr>
              <a:t>ouvrir </a:t>
            </a:r>
            <a:r>
              <a:rPr lang="en-GB" dirty="0">
                <a:solidFill>
                  <a:srgbClr val="0055A5"/>
                </a:solidFill>
              </a:rPr>
              <a:t>in the present tense. Now we add the </a:t>
            </a:r>
            <a:r>
              <a:rPr lang="en-GB" b="1" dirty="0">
                <a:solidFill>
                  <a:srgbClr val="0055A5"/>
                </a:solidFill>
              </a:rPr>
              <a:t>plural </a:t>
            </a:r>
            <a:r>
              <a:rPr lang="en-GB" dirty="0">
                <a:solidFill>
                  <a:srgbClr val="0055A5"/>
                </a:solidFill>
              </a:rPr>
              <a:t>forms:</a:t>
            </a:r>
            <a:endParaRPr lang="en-GB" sz="1600" dirty="0">
              <a:solidFill>
                <a:srgbClr val="0055A5"/>
              </a:solidFill>
            </a:endParaRPr>
          </a:p>
        </p:txBody>
      </p:sp>
      <p:sp>
        <p:nvSpPr>
          <p:cNvPr id="3" name="Title 2">
            <a:extLst>
              <a:ext uri="{FF2B5EF4-FFF2-40B4-BE49-F238E27FC236}">
                <a16:creationId xmlns:a16="http://schemas.microsoft.com/office/drawing/2014/main" id="{A4EBE5D8-FC22-BCA1-4642-FFA8406200AA}"/>
              </a:ext>
            </a:extLst>
          </p:cNvPr>
          <p:cNvSpPr>
            <a:spLocks noGrp="1"/>
          </p:cNvSpPr>
          <p:nvPr>
            <p:ph type="title"/>
          </p:nvPr>
        </p:nvSpPr>
        <p:spPr>
          <a:xfrm>
            <a:off x="-1" y="213557"/>
            <a:ext cx="7119257" cy="647577"/>
          </a:xfrm>
        </p:spPr>
        <p:txBody>
          <a:bodyPr>
            <a:normAutofit/>
          </a:bodyPr>
          <a:lstStyle/>
          <a:p>
            <a:r>
              <a:rPr lang="fr-FR" dirty="0"/>
              <a:t>Les verbes comme ouvrir</a:t>
            </a:r>
          </a:p>
        </p:txBody>
      </p:sp>
      <p:sp>
        <p:nvSpPr>
          <p:cNvPr id="9" name="Rounded Rectangle 46">
            <a:extLst>
              <a:ext uri="{FF2B5EF4-FFF2-40B4-BE49-F238E27FC236}">
                <a16:creationId xmlns:a16="http://schemas.microsoft.com/office/drawing/2014/main" id="{388C1FAD-2209-FC88-010D-4F5A21E1F4D2}"/>
              </a:ext>
            </a:extLst>
          </p:cNvPr>
          <p:cNvSpPr/>
          <p:nvPr/>
        </p:nvSpPr>
        <p:spPr>
          <a:xfrm>
            <a:off x="9839712" y="251481"/>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grammaire</a:t>
            </a:r>
          </a:p>
        </p:txBody>
      </p:sp>
      <p:sp>
        <p:nvSpPr>
          <p:cNvPr id="4" name="Callout: Right Arrow 3">
            <a:extLst>
              <a:ext uri="{FF2B5EF4-FFF2-40B4-BE49-F238E27FC236}">
                <a16:creationId xmlns:a16="http://schemas.microsoft.com/office/drawing/2014/main" id="{8BDDD348-C311-1650-BBCC-851AA560D0F0}"/>
              </a:ext>
            </a:extLst>
          </p:cNvPr>
          <p:cNvSpPr/>
          <p:nvPr/>
        </p:nvSpPr>
        <p:spPr>
          <a:xfrm>
            <a:off x="1611749" y="2770553"/>
            <a:ext cx="2096027" cy="2400528"/>
          </a:xfrm>
          <a:prstGeom prst="rightArrowCallou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3200" dirty="0">
                <a:solidFill>
                  <a:srgbClr val="FFFFFF"/>
                </a:solidFill>
                <a:latin typeface="Century Gothic"/>
              </a:rPr>
              <a:t>ouvr</a:t>
            </a:r>
            <a:r>
              <a:rPr kumimoji="0" lang="fr-FR" sz="3200" b="1" i="0" u="none" strike="noStrike" kern="1200" cap="none" spc="0" normalizeH="0" baseline="0" noProof="0" dirty="0">
                <a:ln>
                  <a:noFill/>
                </a:ln>
                <a:solidFill>
                  <a:srgbClr val="0055A4"/>
                </a:solidFill>
                <a:effectLst/>
                <a:uLnTx/>
                <a:uFillTx/>
                <a:latin typeface="Century Gothic"/>
              </a:rPr>
              <a:t>ir</a:t>
            </a:r>
          </a:p>
        </p:txBody>
      </p:sp>
      <p:sp>
        <p:nvSpPr>
          <p:cNvPr id="14" name="Callout: Right Arrow 13">
            <a:extLst>
              <a:ext uri="{FF2B5EF4-FFF2-40B4-BE49-F238E27FC236}">
                <a16:creationId xmlns:a16="http://schemas.microsoft.com/office/drawing/2014/main" id="{63DABFB4-121F-61A3-B0DA-96D2C78A07FA}"/>
              </a:ext>
            </a:extLst>
          </p:cNvPr>
          <p:cNvSpPr/>
          <p:nvPr/>
        </p:nvSpPr>
        <p:spPr>
          <a:xfrm>
            <a:off x="3707776" y="2770553"/>
            <a:ext cx="1921425" cy="2400528"/>
          </a:xfrm>
          <a:prstGeom prst="rightArrowCallou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FFFFFF"/>
                </a:solidFill>
                <a:effectLst/>
                <a:uLnTx/>
                <a:uFillTx/>
                <a:latin typeface="Century Gothic"/>
                <a:ea typeface="+mn-ea"/>
                <a:cs typeface="+mn-cs"/>
              </a:rPr>
              <a:t>ouvr-</a:t>
            </a:r>
          </a:p>
        </p:txBody>
      </p:sp>
      <p:sp>
        <p:nvSpPr>
          <p:cNvPr id="30" name="Rectangle 29">
            <a:extLst>
              <a:ext uri="{FF2B5EF4-FFF2-40B4-BE49-F238E27FC236}">
                <a16:creationId xmlns:a16="http://schemas.microsoft.com/office/drawing/2014/main" id="{4EA593DC-5315-3B71-6B83-91615761409C}"/>
              </a:ext>
            </a:extLst>
          </p:cNvPr>
          <p:cNvSpPr/>
          <p:nvPr/>
        </p:nvSpPr>
        <p:spPr>
          <a:xfrm>
            <a:off x="8809116" y="2770553"/>
            <a:ext cx="3041109" cy="24005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FFFFFF"/>
                </a:solidFill>
                <a:effectLst/>
                <a:uLnTx/>
                <a:uFillTx/>
                <a:latin typeface="Century Gothic"/>
              </a:rPr>
              <a:t>j’ouvr</a:t>
            </a:r>
            <a:r>
              <a:rPr kumimoji="0" lang="fr-FR" sz="2400" b="1" i="0" u="none" strike="noStrike" kern="1200" cap="none" spc="0" normalizeH="0" baseline="0" noProof="0" dirty="0">
                <a:ln>
                  <a:noFill/>
                </a:ln>
                <a:solidFill>
                  <a:srgbClr val="0055A4"/>
                </a:solidFill>
                <a:effectLst/>
                <a:uLnTx/>
                <a:uFillTx/>
                <a:latin typeface="Century Gothic"/>
              </a:rPr>
              <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FFFFFF"/>
                </a:solidFill>
                <a:effectLst/>
                <a:uLnTx/>
                <a:uFillTx/>
                <a:latin typeface="Century Gothic"/>
              </a:rPr>
              <a:t>tu ouvr</a:t>
            </a:r>
            <a:r>
              <a:rPr kumimoji="0" lang="fr-FR" sz="2400" b="1" i="0" u="none" strike="noStrike" kern="1200" cap="none" spc="0" normalizeH="0" baseline="0" noProof="0" dirty="0">
                <a:ln>
                  <a:noFill/>
                </a:ln>
                <a:solidFill>
                  <a:srgbClr val="0055A4"/>
                </a:solidFill>
                <a:effectLst/>
                <a:uLnTx/>
                <a:uFillTx/>
                <a:latin typeface="Century Gothic"/>
              </a:rPr>
              <a:t>es</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dirty="0">
                <a:solidFill>
                  <a:schemeClr val="bg1"/>
                </a:solidFill>
                <a:latin typeface="Century Gothic"/>
              </a:rPr>
              <a:t>il/elle/on ouv</a:t>
            </a:r>
            <a:r>
              <a:rPr lang="fr-FR" sz="2400" b="1" dirty="0">
                <a:solidFill>
                  <a:srgbClr val="0055A4"/>
                </a:solidFill>
                <a:latin typeface="Century Gothic"/>
              </a:rPr>
              <a:t>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i="0" u="none" strike="noStrike" kern="1200" cap="none" spc="0" normalizeH="0" baseline="0" noProof="0" dirty="0">
                <a:ln>
                  <a:noFill/>
                </a:ln>
                <a:solidFill>
                  <a:schemeClr val="bg1"/>
                </a:solidFill>
                <a:effectLst/>
                <a:uLnTx/>
                <a:uFillTx/>
                <a:latin typeface="Century Gothic"/>
              </a:rPr>
              <a:t>nous ouvr</a:t>
            </a:r>
            <a:r>
              <a:rPr kumimoji="0" lang="fr-FR" sz="2400" b="1" i="0" u="none" strike="noStrike" kern="1200" cap="none" spc="0" normalizeH="0" baseline="0" noProof="0" dirty="0">
                <a:ln>
                  <a:noFill/>
                </a:ln>
                <a:solidFill>
                  <a:srgbClr val="0055A4"/>
                </a:solidFill>
                <a:effectLst/>
                <a:uLnTx/>
                <a:uFillTx/>
                <a:latin typeface="Century Gothic"/>
              </a:rPr>
              <a:t>ons</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dirty="0">
                <a:solidFill>
                  <a:schemeClr val="bg1"/>
                </a:solidFill>
                <a:latin typeface="Century Gothic"/>
              </a:rPr>
              <a:t>vous ouvr</a:t>
            </a:r>
            <a:r>
              <a:rPr lang="fr-FR" sz="2400" b="1" dirty="0">
                <a:solidFill>
                  <a:srgbClr val="0055A4"/>
                </a:solidFill>
                <a:latin typeface="Century Gothic"/>
              </a:rPr>
              <a:t>ez</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i="0" u="none" strike="noStrike" kern="1200" cap="none" spc="0" normalizeH="0" baseline="0" noProof="0" dirty="0">
                <a:ln>
                  <a:noFill/>
                </a:ln>
                <a:solidFill>
                  <a:schemeClr val="bg1"/>
                </a:solidFill>
                <a:effectLst/>
                <a:uLnTx/>
                <a:uFillTx/>
                <a:latin typeface="Century Gothic"/>
              </a:rPr>
              <a:t>ils/elles</a:t>
            </a:r>
            <a:r>
              <a:rPr kumimoji="0" lang="fr-FR" sz="2400" i="0" u="none" strike="noStrike" kern="1200" cap="none" spc="0" normalizeH="0" noProof="0" dirty="0">
                <a:ln>
                  <a:noFill/>
                </a:ln>
                <a:solidFill>
                  <a:schemeClr val="bg1"/>
                </a:solidFill>
                <a:effectLst/>
                <a:uLnTx/>
                <a:uFillTx/>
                <a:latin typeface="Century Gothic"/>
              </a:rPr>
              <a:t> ouvr</a:t>
            </a:r>
            <a:r>
              <a:rPr kumimoji="0" lang="fr-FR" sz="2400" b="1" i="0" u="none" strike="noStrike" kern="1200" cap="none" spc="0" normalizeH="0" noProof="0" dirty="0">
                <a:ln>
                  <a:noFill/>
                </a:ln>
                <a:solidFill>
                  <a:srgbClr val="0055A4"/>
                </a:solidFill>
                <a:effectLst/>
                <a:uLnTx/>
                <a:uFillTx/>
                <a:latin typeface="Century Gothic"/>
              </a:rPr>
              <a:t>ent</a:t>
            </a:r>
            <a:endParaRPr kumimoji="0" lang="fr-FR" sz="2400" b="1" i="0" u="none" strike="noStrike" kern="1200" cap="none" spc="0" normalizeH="0" baseline="0" noProof="0" dirty="0">
              <a:ln>
                <a:noFill/>
              </a:ln>
              <a:solidFill>
                <a:srgbClr val="0055A4"/>
              </a:solidFill>
              <a:effectLst/>
              <a:uLnTx/>
              <a:uFillTx/>
              <a:latin typeface="Century Gothic"/>
            </a:endParaRPr>
          </a:p>
        </p:txBody>
      </p:sp>
      <p:sp>
        <p:nvSpPr>
          <p:cNvPr id="33" name="Callout: Right Arrow 32">
            <a:extLst>
              <a:ext uri="{FF2B5EF4-FFF2-40B4-BE49-F238E27FC236}">
                <a16:creationId xmlns:a16="http://schemas.microsoft.com/office/drawing/2014/main" id="{D73B9880-3F83-0B25-16BF-BE92B1661836}"/>
              </a:ext>
            </a:extLst>
          </p:cNvPr>
          <p:cNvSpPr/>
          <p:nvPr/>
        </p:nvSpPr>
        <p:spPr>
          <a:xfrm>
            <a:off x="5629201" y="2770553"/>
            <a:ext cx="3179915" cy="2400528"/>
          </a:xfrm>
          <a:prstGeom prst="rightArrowCallout">
            <a:avLst>
              <a:gd name="adj1" fmla="val 25000"/>
              <a:gd name="adj2" fmla="val 25000"/>
              <a:gd name="adj3" fmla="val 24495"/>
              <a:gd name="adj4" fmla="val 7475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FFFFFF"/>
                </a:solidFill>
                <a:effectLst/>
                <a:uLnTx/>
                <a:uFillTx/>
                <a:latin typeface="Century Gothic"/>
              </a:rPr>
              <a:t>je: </a:t>
            </a:r>
            <a:r>
              <a:rPr kumimoji="0" lang="fr-FR" sz="2400" b="1" i="0" u="none" strike="noStrike" kern="1200" cap="none" spc="0" normalizeH="0" baseline="0" noProof="0" dirty="0">
                <a:ln>
                  <a:noFill/>
                </a:ln>
                <a:solidFill>
                  <a:srgbClr val="0055A4"/>
                </a:solidFill>
                <a:effectLst/>
                <a:uLnTx/>
                <a:uFillTx/>
                <a:latin typeface="Century Gothic"/>
              </a:rPr>
              <a:t>-e</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dirty="0">
                <a:solidFill>
                  <a:schemeClr val="bg1"/>
                </a:solidFill>
                <a:latin typeface="Century Gothic"/>
              </a:rPr>
              <a:t>tu: </a:t>
            </a:r>
            <a:r>
              <a:rPr lang="fr-FR" sz="2400" b="1" dirty="0">
                <a:solidFill>
                  <a:srgbClr val="0055A4"/>
                </a:solidFill>
                <a:latin typeface="Century Gothic"/>
              </a:rPr>
              <a:t>-es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i="0" u="none" strike="noStrike" kern="1200" cap="none" spc="0" normalizeH="0" baseline="0" noProof="0" dirty="0">
                <a:ln>
                  <a:noFill/>
                </a:ln>
                <a:solidFill>
                  <a:schemeClr val="bg1"/>
                </a:solidFill>
                <a:effectLst/>
                <a:uLnTx/>
                <a:uFillTx/>
                <a:latin typeface="Century Gothic"/>
              </a:rPr>
              <a:t>il/elle/on: </a:t>
            </a:r>
            <a:r>
              <a:rPr kumimoji="0" lang="fr-FR" sz="2400" b="1" i="0" u="none" strike="noStrike" kern="1200" cap="none" spc="0" normalizeH="0" baseline="0" noProof="0" dirty="0">
                <a:ln>
                  <a:noFill/>
                </a:ln>
                <a:solidFill>
                  <a:srgbClr val="0055A4"/>
                </a:solidFill>
                <a:effectLst/>
                <a:uLnTx/>
                <a:uFillTx/>
                <a:latin typeface="Century Gothic"/>
              </a:rPr>
              <a:t>-e</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dirty="0">
                <a:solidFill>
                  <a:schemeClr val="bg1"/>
                </a:solidFill>
                <a:latin typeface="Century Gothic"/>
              </a:rPr>
              <a:t>nous: </a:t>
            </a:r>
            <a:r>
              <a:rPr lang="fr-FR" sz="2400" b="1" dirty="0">
                <a:solidFill>
                  <a:srgbClr val="0055A5"/>
                </a:solidFill>
                <a:latin typeface="Century Gothic"/>
              </a:rPr>
              <a:t>-ons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i="0" u="none" strike="noStrike" kern="1200" cap="none" spc="0" normalizeH="0" baseline="0" noProof="0" dirty="0">
                <a:ln>
                  <a:noFill/>
                </a:ln>
                <a:solidFill>
                  <a:schemeClr val="bg1"/>
                </a:solidFill>
                <a:effectLst/>
                <a:uLnTx/>
                <a:uFillTx/>
                <a:latin typeface="Century Gothic"/>
              </a:rPr>
              <a:t>vous: </a:t>
            </a:r>
            <a:r>
              <a:rPr kumimoji="0" lang="fr-FR" sz="2400" b="1" i="0" u="none" strike="noStrike" kern="1200" cap="none" spc="0" normalizeH="0" baseline="0" noProof="0" dirty="0">
                <a:ln>
                  <a:noFill/>
                </a:ln>
                <a:solidFill>
                  <a:srgbClr val="0055A5"/>
                </a:solidFill>
                <a:effectLst/>
                <a:uLnTx/>
                <a:uFillTx/>
                <a:latin typeface="Century Gothic"/>
              </a:rPr>
              <a:t>-ez</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dirty="0">
                <a:solidFill>
                  <a:schemeClr val="bg1"/>
                </a:solidFill>
                <a:latin typeface="Century Gothic"/>
              </a:rPr>
              <a:t>ils/elles: </a:t>
            </a:r>
            <a:r>
              <a:rPr lang="fr-FR" sz="2400" b="1" dirty="0">
                <a:solidFill>
                  <a:srgbClr val="0055A5"/>
                </a:solidFill>
                <a:latin typeface="Century Gothic"/>
              </a:rPr>
              <a:t>-ent</a:t>
            </a:r>
            <a:endParaRPr kumimoji="0" lang="fr-FR" sz="2400" b="1" i="0" u="none" strike="noStrike" kern="1200" cap="none" spc="0" normalizeH="0" baseline="0" noProof="0" dirty="0">
              <a:ln>
                <a:noFill/>
              </a:ln>
              <a:solidFill>
                <a:srgbClr val="0055A5"/>
              </a:solidFill>
              <a:effectLst/>
              <a:uLnTx/>
              <a:uFillTx/>
              <a:latin typeface="Century Gothic"/>
            </a:endParaRPr>
          </a:p>
        </p:txBody>
      </p:sp>
      <p:sp>
        <p:nvSpPr>
          <p:cNvPr id="36" name="TextBox 35">
            <a:extLst>
              <a:ext uri="{FF2B5EF4-FFF2-40B4-BE49-F238E27FC236}">
                <a16:creationId xmlns:a16="http://schemas.microsoft.com/office/drawing/2014/main" id="{93F9687A-47D6-C5DA-E2BE-F2DDA61B955C}"/>
              </a:ext>
            </a:extLst>
          </p:cNvPr>
          <p:cNvSpPr txBox="1"/>
          <p:nvPr/>
        </p:nvSpPr>
        <p:spPr>
          <a:xfrm>
            <a:off x="1468506" y="1906660"/>
            <a:ext cx="182379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55A4"/>
                </a:solidFill>
                <a:effectLst/>
                <a:uLnTx/>
                <a:uFillTx/>
                <a:latin typeface="Century Gothic"/>
                <a:ea typeface="+mn-ea"/>
                <a:cs typeface="+mn-cs"/>
              </a:rPr>
              <a:t>Verb infinitive</a:t>
            </a:r>
          </a:p>
        </p:txBody>
      </p:sp>
      <p:sp>
        <p:nvSpPr>
          <p:cNvPr id="38" name="TextBox 37">
            <a:extLst>
              <a:ext uri="{FF2B5EF4-FFF2-40B4-BE49-F238E27FC236}">
                <a16:creationId xmlns:a16="http://schemas.microsoft.com/office/drawing/2014/main" id="{362F43B5-164D-DFB7-6615-43D44FF10A52}"/>
              </a:ext>
            </a:extLst>
          </p:cNvPr>
          <p:cNvSpPr txBox="1"/>
          <p:nvPr/>
        </p:nvSpPr>
        <p:spPr>
          <a:xfrm>
            <a:off x="2987927" y="1888177"/>
            <a:ext cx="284725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55A4"/>
                </a:solidFill>
                <a:effectLst/>
                <a:uLnTx/>
                <a:uFillTx/>
                <a:latin typeface="Century Gothic"/>
                <a:ea typeface="+mn-ea"/>
                <a:cs typeface="+mn-cs"/>
              </a:rPr>
              <a:t>Remove </a:t>
            </a:r>
            <a:r>
              <a:rPr kumimoji="0" lang="en-GB" sz="2400" b="1" i="0" u="none" strike="noStrike" kern="1200" cap="none" spc="0" normalizeH="0" baseline="0" noProof="0" dirty="0">
                <a:ln>
                  <a:noFill/>
                </a:ln>
                <a:solidFill>
                  <a:srgbClr val="EF4135"/>
                </a:solidFill>
                <a:effectLst/>
                <a:uLnTx/>
                <a:uFillTx/>
                <a:latin typeface="Century Gothic"/>
                <a:ea typeface="+mn-ea"/>
                <a:cs typeface="+mn-cs"/>
              </a:rPr>
              <a:t>-ir </a:t>
            </a:r>
            <a:r>
              <a:rPr kumimoji="0" lang="en-GB" sz="2400" b="0" i="0" u="none" strike="noStrike" kern="1200" cap="none" spc="0" normalizeH="0" baseline="0" noProof="0" dirty="0">
                <a:ln>
                  <a:noFill/>
                </a:ln>
                <a:solidFill>
                  <a:srgbClr val="0055A4"/>
                </a:solidFill>
                <a:effectLst/>
                <a:uLnTx/>
                <a:uFillTx/>
                <a:latin typeface="Century Gothic"/>
                <a:ea typeface="+mn-ea"/>
                <a:cs typeface="+mn-cs"/>
              </a:rPr>
              <a:t>to leave the stem</a:t>
            </a:r>
          </a:p>
        </p:txBody>
      </p:sp>
      <p:sp>
        <p:nvSpPr>
          <p:cNvPr id="40" name="TextBox 39">
            <a:extLst>
              <a:ext uri="{FF2B5EF4-FFF2-40B4-BE49-F238E27FC236}">
                <a16:creationId xmlns:a16="http://schemas.microsoft.com/office/drawing/2014/main" id="{1B447061-3E82-D8A1-50C0-3EA784E5E2A4}"/>
              </a:ext>
            </a:extLst>
          </p:cNvPr>
          <p:cNvSpPr txBox="1"/>
          <p:nvPr/>
        </p:nvSpPr>
        <p:spPr>
          <a:xfrm>
            <a:off x="5530801" y="1888177"/>
            <a:ext cx="271377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55A4"/>
                </a:solidFill>
                <a:effectLst/>
                <a:uLnTx/>
                <a:uFillTx/>
                <a:latin typeface="Century Gothic"/>
                <a:ea typeface="+mn-ea"/>
                <a:cs typeface="+mn-cs"/>
              </a:rPr>
              <a:t>Add </a:t>
            </a:r>
            <a:r>
              <a:rPr kumimoji="0" lang="en-GB" sz="2400" b="1" i="0" u="none" strike="noStrike" kern="1200" cap="none" spc="0" normalizeH="0" baseline="0" noProof="0" dirty="0">
                <a:ln>
                  <a:noFill/>
                </a:ln>
                <a:solidFill>
                  <a:srgbClr val="EF4135"/>
                </a:solidFill>
                <a:effectLst/>
                <a:uLnTx/>
                <a:uFillTx/>
                <a:latin typeface="Century Gothic"/>
                <a:ea typeface="+mn-ea"/>
                <a:cs typeface="+mn-cs"/>
              </a:rPr>
              <a:t>endings </a:t>
            </a:r>
            <a:r>
              <a:rPr kumimoji="0" lang="en-GB" sz="2400" b="0" i="0" u="none" strike="noStrike" kern="1200" cap="none" spc="0" normalizeH="0" baseline="0" noProof="0" dirty="0">
                <a:ln>
                  <a:noFill/>
                </a:ln>
                <a:solidFill>
                  <a:srgbClr val="0055A4"/>
                </a:solidFill>
                <a:effectLst/>
                <a:uLnTx/>
                <a:uFillTx/>
                <a:latin typeface="Century Gothic"/>
                <a:ea typeface="+mn-ea"/>
                <a:cs typeface="+mn-cs"/>
              </a:rPr>
              <a:t>to the stem…</a:t>
            </a:r>
          </a:p>
        </p:txBody>
      </p:sp>
      <p:sp>
        <p:nvSpPr>
          <p:cNvPr id="42" name="TextBox 41">
            <a:extLst>
              <a:ext uri="{FF2B5EF4-FFF2-40B4-BE49-F238E27FC236}">
                <a16:creationId xmlns:a16="http://schemas.microsoft.com/office/drawing/2014/main" id="{2C671683-A7DF-0D4B-69D5-6CA3F027F6F9}"/>
              </a:ext>
            </a:extLst>
          </p:cNvPr>
          <p:cNvSpPr txBox="1"/>
          <p:nvPr/>
        </p:nvSpPr>
        <p:spPr>
          <a:xfrm>
            <a:off x="9245703" y="2243096"/>
            <a:ext cx="182466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55A4"/>
                </a:solidFill>
                <a:effectLst/>
                <a:uLnTx/>
                <a:uFillTx/>
                <a:latin typeface="Century Gothic"/>
                <a:ea typeface="+mn-ea"/>
                <a:cs typeface="+mn-cs"/>
              </a:rPr>
              <a:t>…et voilà !</a:t>
            </a:r>
          </a:p>
        </p:txBody>
      </p:sp>
      <p:pic>
        <p:nvPicPr>
          <p:cNvPr id="6" name="Picture 5" descr="Logo, icon&#10;&#10;Description automatically generated">
            <a:hlinkClick r:id="" action="ppaction://noaction">
              <a:snd r:embed="rId3" name="conjugation ouvrir all forms.wav"/>
            </a:hlinkClick>
            <a:extLst>
              <a:ext uri="{FF2B5EF4-FFF2-40B4-BE49-F238E27FC236}">
                <a16:creationId xmlns:a16="http://schemas.microsoft.com/office/drawing/2014/main" id="{B6D0B22B-0614-9265-78C1-B0CA007F057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47166" y="2081064"/>
            <a:ext cx="638111" cy="638111"/>
          </a:xfrm>
          <a:prstGeom prst="rect">
            <a:avLst/>
          </a:prstGeom>
        </p:spPr>
      </p:pic>
      <p:pic>
        <p:nvPicPr>
          <p:cNvPr id="10" name="Picture 9" descr="Shape&#10;&#10;Description automatically generated with low confidence">
            <a:extLst>
              <a:ext uri="{FF2B5EF4-FFF2-40B4-BE49-F238E27FC236}">
                <a16:creationId xmlns:a16="http://schemas.microsoft.com/office/drawing/2014/main" id="{F5FED9F9-8DB8-CEBE-D4BA-BF2F3444815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3836" r="12179"/>
          <a:stretch/>
        </p:blipFill>
        <p:spPr>
          <a:xfrm>
            <a:off x="233654" y="2704761"/>
            <a:ext cx="1421689" cy="2562124"/>
          </a:xfrm>
          <a:prstGeom prst="rect">
            <a:avLst/>
          </a:prstGeom>
        </p:spPr>
      </p:pic>
      <p:sp>
        <p:nvSpPr>
          <p:cNvPr id="7" name="Speech Bubble: Rectangle with Corners Rounded 6">
            <a:extLst>
              <a:ext uri="{FF2B5EF4-FFF2-40B4-BE49-F238E27FC236}">
                <a16:creationId xmlns:a16="http://schemas.microsoft.com/office/drawing/2014/main" id="{25046EAD-43EC-97C5-E814-BE68A3E19D79}"/>
              </a:ext>
            </a:extLst>
          </p:cNvPr>
          <p:cNvSpPr/>
          <p:nvPr/>
        </p:nvSpPr>
        <p:spPr>
          <a:xfrm>
            <a:off x="6226629" y="5403037"/>
            <a:ext cx="5668683" cy="907181"/>
          </a:xfrm>
          <a:prstGeom prst="wedgeRoundRectCallout">
            <a:avLst>
              <a:gd name="adj1" fmla="val 21304"/>
              <a:gd name="adj2" fmla="val -64908"/>
              <a:gd name="adj3" fmla="val 16667"/>
            </a:avLst>
          </a:prstGeom>
          <a:solidFill>
            <a:srgbClr val="0055A5"/>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Remember that the endings for verbs like </a:t>
            </a:r>
            <a:r>
              <a:rPr lang="fr-FR" sz="2000" b="1" dirty="0">
                <a:solidFill>
                  <a:schemeClr val="bg1"/>
                </a:solidFill>
              </a:rPr>
              <a:t>ouvrir</a:t>
            </a:r>
            <a:r>
              <a:rPr lang="en-GB" sz="2000" b="1" dirty="0">
                <a:solidFill>
                  <a:schemeClr val="bg1"/>
                </a:solidFill>
              </a:rPr>
              <a:t> </a:t>
            </a:r>
            <a:r>
              <a:rPr lang="en-GB" sz="2000" dirty="0">
                <a:solidFill>
                  <a:schemeClr val="bg1"/>
                </a:solidFill>
              </a:rPr>
              <a:t>are the same as for </a:t>
            </a:r>
            <a:r>
              <a:rPr lang="en-GB" sz="2000" b="1" dirty="0">
                <a:solidFill>
                  <a:schemeClr val="bg1"/>
                </a:solidFill>
              </a:rPr>
              <a:t>-ER </a:t>
            </a:r>
            <a:r>
              <a:rPr lang="en-GB" sz="2000" dirty="0">
                <a:solidFill>
                  <a:schemeClr val="bg1"/>
                </a:solidFill>
              </a:rPr>
              <a:t>verbs</a:t>
            </a:r>
          </a:p>
        </p:txBody>
      </p:sp>
      <p:sp>
        <p:nvSpPr>
          <p:cNvPr id="11" name="Speech Bubble: Rectangle with Corners Rounded 10">
            <a:extLst>
              <a:ext uri="{FF2B5EF4-FFF2-40B4-BE49-F238E27FC236}">
                <a16:creationId xmlns:a16="http://schemas.microsoft.com/office/drawing/2014/main" id="{707D1338-70A0-DDFF-566E-804325423882}"/>
              </a:ext>
            </a:extLst>
          </p:cNvPr>
          <p:cNvSpPr/>
          <p:nvPr/>
        </p:nvSpPr>
        <p:spPr>
          <a:xfrm>
            <a:off x="8853971" y="768648"/>
            <a:ext cx="3058511" cy="1262019"/>
          </a:xfrm>
          <a:prstGeom prst="wedgeRoundRectCallout">
            <a:avLst>
              <a:gd name="adj1" fmla="val 21091"/>
              <a:gd name="adj2" fmla="val 62500"/>
              <a:gd name="adj3" fmla="val 16667"/>
            </a:avLst>
          </a:prstGeom>
          <a:solidFill>
            <a:srgbClr val="005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Century Gothic"/>
                <a:ea typeface="+mn-ea"/>
                <a:cs typeface="+mn-cs"/>
              </a:rPr>
              <a:t>Which of these verb forms sound the same?</a:t>
            </a:r>
          </a:p>
        </p:txBody>
      </p:sp>
      <p:pic>
        <p:nvPicPr>
          <p:cNvPr id="12" name="Picture 11" descr="Shape&#10;&#10;Description automatically generated">
            <a:extLst>
              <a:ext uri="{FF2B5EF4-FFF2-40B4-BE49-F238E27FC236}">
                <a16:creationId xmlns:a16="http://schemas.microsoft.com/office/drawing/2014/main" id="{2BD987AE-95B8-758E-C0A1-300D56ADDAB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49018" y="2873192"/>
            <a:ext cx="436326" cy="326904"/>
          </a:xfrm>
          <a:prstGeom prst="rect">
            <a:avLst/>
          </a:prstGeom>
        </p:spPr>
      </p:pic>
      <p:pic>
        <p:nvPicPr>
          <p:cNvPr id="15" name="Picture 14" descr="Shape&#10;&#10;Description automatically generated">
            <a:extLst>
              <a:ext uri="{FF2B5EF4-FFF2-40B4-BE49-F238E27FC236}">
                <a16:creationId xmlns:a16="http://schemas.microsoft.com/office/drawing/2014/main" id="{5F88707C-70A5-A3DB-569B-8D10223CC09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75958" y="4042082"/>
            <a:ext cx="316262" cy="316262"/>
          </a:xfrm>
          <a:prstGeom prst="rect">
            <a:avLst/>
          </a:prstGeom>
        </p:spPr>
      </p:pic>
      <p:pic>
        <p:nvPicPr>
          <p:cNvPr id="16" name="Picture 15" descr="Shape&#10;&#10;Description automatically generated">
            <a:extLst>
              <a:ext uri="{FF2B5EF4-FFF2-40B4-BE49-F238E27FC236}">
                <a16:creationId xmlns:a16="http://schemas.microsoft.com/office/drawing/2014/main" id="{A295AE10-C885-6BF8-B70D-BBAF6A46B43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81114" y="3265548"/>
            <a:ext cx="436326" cy="326904"/>
          </a:xfrm>
          <a:prstGeom prst="rect">
            <a:avLst/>
          </a:prstGeom>
        </p:spPr>
      </p:pic>
      <p:pic>
        <p:nvPicPr>
          <p:cNvPr id="17" name="Picture 16" descr="Shape&#10;&#10;Description automatically generated">
            <a:extLst>
              <a:ext uri="{FF2B5EF4-FFF2-40B4-BE49-F238E27FC236}">
                <a16:creationId xmlns:a16="http://schemas.microsoft.com/office/drawing/2014/main" id="{260445F8-DDB6-3526-FCD2-B7934A41BE0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58860" y="3611145"/>
            <a:ext cx="436326" cy="326904"/>
          </a:xfrm>
          <a:prstGeom prst="rect">
            <a:avLst/>
          </a:prstGeom>
        </p:spPr>
      </p:pic>
      <p:pic>
        <p:nvPicPr>
          <p:cNvPr id="18" name="Picture 17" descr="Shape&#10;&#10;Description automatically generated">
            <a:extLst>
              <a:ext uri="{FF2B5EF4-FFF2-40B4-BE49-F238E27FC236}">
                <a16:creationId xmlns:a16="http://schemas.microsoft.com/office/drawing/2014/main" id="{6D4BD4FD-E8E8-CA4D-BEF5-B947716B82A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00729" y="4429482"/>
            <a:ext cx="316262" cy="316262"/>
          </a:xfrm>
          <a:prstGeom prst="rect">
            <a:avLst/>
          </a:prstGeom>
        </p:spPr>
      </p:pic>
      <p:pic>
        <p:nvPicPr>
          <p:cNvPr id="21" name="Picture 20" descr="Shape&#10;&#10;Description automatically generated">
            <a:extLst>
              <a:ext uri="{FF2B5EF4-FFF2-40B4-BE49-F238E27FC236}">
                <a16:creationId xmlns:a16="http://schemas.microsoft.com/office/drawing/2014/main" id="{7D9F2CA3-3056-D016-3D6A-F98CACABF78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84644" y="4778640"/>
            <a:ext cx="436326" cy="326904"/>
          </a:xfrm>
          <a:prstGeom prst="rect">
            <a:avLst/>
          </a:prstGeom>
        </p:spPr>
      </p:pic>
      <p:sp>
        <p:nvSpPr>
          <p:cNvPr id="5" name="Speech Bubble: Rectangle with Corners Rounded 4">
            <a:extLst>
              <a:ext uri="{FF2B5EF4-FFF2-40B4-BE49-F238E27FC236}">
                <a16:creationId xmlns:a16="http://schemas.microsoft.com/office/drawing/2014/main" id="{18752CE0-E0A2-5A01-B16C-CA31EFA92738}"/>
              </a:ext>
            </a:extLst>
          </p:cNvPr>
          <p:cNvSpPr/>
          <p:nvPr/>
        </p:nvSpPr>
        <p:spPr>
          <a:xfrm>
            <a:off x="296688" y="5403037"/>
            <a:ext cx="5668683" cy="907181"/>
          </a:xfrm>
          <a:prstGeom prst="wedgeRoundRectCallout">
            <a:avLst>
              <a:gd name="adj1" fmla="val 11562"/>
              <a:gd name="adj2" fmla="val 1241"/>
              <a:gd name="adj3" fmla="val 16667"/>
            </a:avLst>
          </a:prstGeom>
          <a:solidFill>
            <a:srgbClr val="0055A5"/>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The verbs </a:t>
            </a:r>
            <a:r>
              <a:rPr lang="fr-FR" sz="2000" b="1" dirty="0">
                <a:solidFill>
                  <a:schemeClr val="bg1"/>
                </a:solidFill>
              </a:rPr>
              <a:t>offrir</a:t>
            </a:r>
            <a:r>
              <a:rPr lang="en-GB" sz="2000" b="1" dirty="0">
                <a:solidFill>
                  <a:schemeClr val="bg1"/>
                </a:solidFill>
              </a:rPr>
              <a:t> </a:t>
            </a:r>
            <a:r>
              <a:rPr lang="en-GB" sz="2000" dirty="0">
                <a:solidFill>
                  <a:schemeClr val="bg1"/>
                </a:solidFill>
              </a:rPr>
              <a:t>[to offer, offering], and </a:t>
            </a:r>
            <a:r>
              <a:rPr lang="fr-FR" sz="2000" b="1" dirty="0">
                <a:solidFill>
                  <a:schemeClr val="bg1"/>
                </a:solidFill>
              </a:rPr>
              <a:t>souffrir</a:t>
            </a:r>
            <a:r>
              <a:rPr lang="en-GB" sz="2000" b="1" dirty="0">
                <a:solidFill>
                  <a:schemeClr val="bg1"/>
                </a:solidFill>
              </a:rPr>
              <a:t> </a:t>
            </a:r>
            <a:r>
              <a:rPr lang="en-GB" sz="2000" dirty="0">
                <a:solidFill>
                  <a:schemeClr val="bg1"/>
                </a:solidFill>
              </a:rPr>
              <a:t>[to suffer, suffering] follow the </a:t>
            </a:r>
          </a:p>
          <a:p>
            <a:pPr algn="ctr"/>
            <a:r>
              <a:rPr lang="en-GB" sz="2000" dirty="0">
                <a:solidFill>
                  <a:schemeClr val="bg1"/>
                </a:solidFill>
              </a:rPr>
              <a:t>same pattern as </a:t>
            </a:r>
            <a:r>
              <a:rPr lang="fr-FR" sz="2000" b="1" dirty="0">
                <a:solidFill>
                  <a:schemeClr val="bg1"/>
                </a:solidFill>
              </a:rPr>
              <a:t>ouvrir</a:t>
            </a:r>
          </a:p>
        </p:txBody>
      </p:sp>
    </p:spTree>
    <p:extLst>
      <p:ext uri="{BB962C8B-B14F-4D97-AF65-F5344CB8AC3E}">
        <p14:creationId xmlns:p14="http://schemas.microsoft.com/office/powerpoint/2010/main" val="1336876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7"/>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animBg="1"/>
      <p:bldP spid="14" grpId="0" animBg="1"/>
      <p:bldP spid="30" grpId="0" animBg="1"/>
      <p:bldP spid="33" grpId="0" animBg="1"/>
      <p:bldP spid="36" grpId="0"/>
      <p:bldP spid="38" grpId="0"/>
      <p:bldP spid="40" grpId="0"/>
      <p:bldP spid="42" grpId="0"/>
      <p:bldP spid="7" grpId="0" animBg="1"/>
      <p:bldP spid="11"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 name="Picture 83" descr="A picture containing tree, sky, outdoor, surrounded&#10;&#10;Description automatically generated">
            <a:extLst>
              <a:ext uri="{FF2B5EF4-FFF2-40B4-BE49-F238E27FC236}">
                <a16:creationId xmlns:a16="http://schemas.microsoft.com/office/drawing/2014/main" id="{6EF67149-BE1C-7309-27A0-2320BFD64F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402552"/>
          </a:xfrm>
          <a:prstGeom prst="rect">
            <a:avLst/>
          </a:prstGeom>
        </p:spPr>
      </p:pic>
      <p:sp>
        <p:nvSpPr>
          <p:cNvPr id="3" name="Title 2">
            <a:extLst>
              <a:ext uri="{FF2B5EF4-FFF2-40B4-BE49-F238E27FC236}">
                <a16:creationId xmlns:a16="http://schemas.microsoft.com/office/drawing/2014/main" id="{AF667F8F-E87F-5201-CAA9-4411B0605F22}"/>
              </a:ext>
            </a:extLst>
          </p:cNvPr>
          <p:cNvSpPr>
            <a:spLocks noGrp="1"/>
          </p:cNvSpPr>
          <p:nvPr>
            <p:ph type="title"/>
          </p:nvPr>
        </p:nvSpPr>
        <p:spPr>
          <a:xfrm>
            <a:off x="-1" y="213557"/>
            <a:ext cx="7206344" cy="647577"/>
          </a:xfrm>
        </p:spPr>
        <p:txBody>
          <a:bodyPr>
            <a:normAutofit/>
          </a:bodyPr>
          <a:lstStyle/>
          <a:p>
            <a:r>
              <a:rPr lang="fr-FR" dirty="0"/>
              <a:t>Amir parle avec son papa</a:t>
            </a:r>
          </a:p>
        </p:txBody>
      </p:sp>
      <p:sp>
        <p:nvSpPr>
          <p:cNvPr id="6" name="Rounded Rectangle 46">
            <a:extLst>
              <a:ext uri="{FF2B5EF4-FFF2-40B4-BE49-F238E27FC236}">
                <a16:creationId xmlns:a16="http://schemas.microsoft.com/office/drawing/2014/main" id="{967130CB-9A89-FA57-9935-99361F961F82}"/>
              </a:ext>
            </a:extLst>
          </p:cNvPr>
          <p:cNvSpPr/>
          <p:nvPr/>
        </p:nvSpPr>
        <p:spPr>
          <a:xfrm>
            <a:off x="9888252" y="251614"/>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76" name="TextBox 75">
            <a:extLst>
              <a:ext uri="{FF2B5EF4-FFF2-40B4-BE49-F238E27FC236}">
                <a16:creationId xmlns:a16="http://schemas.microsoft.com/office/drawing/2014/main" id="{17618BBE-5546-07FF-94CE-CAEA5E159DC0}"/>
              </a:ext>
            </a:extLst>
          </p:cNvPr>
          <p:cNvSpPr txBox="1"/>
          <p:nvPr/>
        </p:nvSpPr>
        <p:spPr>
          <a:xfrm>
            <a:off x="11599603" y="2045399"/>
            <a:ext cx="530735" cy="523220"/>
          </a:xfrm>
          <a:prstGeom prst="rect">
            <a:avLst/>
          </a:prstGeom>
          <a:solidFill>
            <a:schemeClr val="accent2"/>
          </a:solidFill>
        </p:spPr>
        <p:txBody>
          <a:bodyPr wrap="square" rtlCol="0">
            <a:spAutoFit/>
          </a:bodyPr>
          <a:lstStyle/>
          <a:p>
            <a:pPr algn="ctr"/>
            <a:r>
              <a:rPr lang="en-GB" sz="2800" b="1" dirty="0">
                <a:solidFill>
                  <a:schemeClr val="bg1"/>
                </a:solidFill>
                <a:effectLst>
                  <a:outerShdw blurRad="38100" dist="38100" dir="2700000" algn="tl">
                    <a:srgbClr val="000000">
                      <a:alpha val="43137"/>
                    </a:srgbClr>
                  </a:outerShdw>
                </a:effectLst>
              </a:rPr>
              <a:t>B</a:t>
            </a:r>
          </a:p>
        </p:txBody>
      </p:sp>
      <p:sp>
        <p:nvSpPr>
          <p:cNvPr id="77" name="TextBox 76">
            <a:extLst>
              <a:ext uri="{FF2B5EF4-FFF2-40B4-BE49-F238E27FC236}">
                <a16:creationId xmlns:a16="http://schemas.microsoft.com/office/drawing/2014/main" id="{DED75FCA-717D-039F-93EE-964F275A5E1A}"/>
              </a:ext>
            </a:extLst>
          </p:cNvPr>
          <p:cNvSpPr txBox="1"/>
          <p:nvPr/>
        </p:nvSpPr>
        <p:spPr>
          <a:xfrm>
            <a:off x="11231835" y="2824976"/>
            <a:ext cx="530735" cy="523220"/>
          </a:xfrm>
          <a:prstGeom prst="rect">
            <a:avLst/>
          </a:prstGeom>
          <a:solidFill>
            <a:schemeClr val="accent2"/>
          </a:solidFill>
        </p:spPr>
        <p:txBody>
          <a:bodyPr wrap="square" rtlCol="0">
            <a:spAutoFit/>
          </a:bodyPr>
          <a:lstStyle/>
          <a:p>
            <a:pPr algn="ctr"/>
            <a:r>
              <a:rPr lang="en-GB" sz="2800" b="1" dirty="0">
                <a:solidFill>
                  <a:schemeClr val="bg1"/>
                </a:solidFill>
                <a:effectLst>
                  <a:outerShdw blurRad="38100" dist="38100" dir="2700000" algn="tl">
                    <a:srgbClr val="000000">
                      <a:alpha val="43137"/>
                    </a:srgbClr>
                  </a:outerShdw>
                </a:effectLst>
              </a:rPr>
              <a:t>C</a:t>
            </a:r>
          </a:p>
        </p:txBody>
      </p:sp>
      <p:sp>
        <p:nvSpPr>
          <p:cNvPr id="78" name="TextBox 77">
            <a:extLst>
              <a:ext uri="{FF2B5EF4-FFF2-40B4-BE49-F238E27FC236}">
                <a16:creationId xmlns:a16="http://schemas.microsoft.com/office/drawing/2014/main" id="{31543A9F-EE43-E7CC-107C-15269676E567}"/>
              </a:ext>
            </a:extLst>
          </p:cNvPr>
          <p:cNvSpPr txBox="1"/>
          <p:nvPr/>
        </p:nvSpPr>
        <p:spPr>
          <a:xfrm>
            <a:off x="10495350" y="5584672"/>
            <a:ext cx="530735" cy="523220"/>
          </a:xfrm>
          <a:prstGeom prst="rect">
            <a:avLst/>
          </a:prstGeom>
          <a:solidFill>
            <a:schemeClr val="accent2"/>
          </a:solidFill>
        </p:spPr>
        <p:txBody>
          <a:bodyPr wrap="square" rtlCol="0">
            <a:spAutoFit/>
          </a:bodyPr>
          <a:lstStyle/>
          <a:p>
            <a:pPr algn="ctr"/>
            <a:r>
              <a:rPr lang="en-GB" sz="2800" b="1" dirty="0">
                <a:solidFill>
                  <a:schemeClr val="bg1"/>
                </a:solidFill>
                <a:effectLst>
                  <a:outerShdw blurRad="38100" dist="38100" dir="2700000" algn="tl">
                    <a:srgbClr val="000000">
                      <a:alpha val="43137"/>
                    </a:srgbClr>
                  </a:outerShdw>
                </a:effectLst>
              </a:rPr>
              <a:t>F</a:t>
            </a:r>
          </a:p>
        </p:txBody>
      </p:sp>
      <p:sp>
        <p:nvSpPr>
          <p:cNvPr id="79" name="TextBox 78">
            <a:extLst>
              <a:ext uri="{FF2B5EF4-FFF2-40B4-BE49-F238E27FC236}">
                <a16:creationId xmlns:a16="http://schemas.microsoft.com/office/drawing/2014/main" id="{C303CFF7-7D15-95EA-1B13-6D9218048B02}"/>
              </a:ext>
            </a:extLst>
          </p:cNvPr>
          <p:cNvSpPr txBox="1"/>
          <p:nvPr/>
        </p:nvSpPr>
        <p:spPr>
          <a:xfrm>
            <a:off x="11470877" y="4648713"/>
            <a:ext cx="530735" cy="523220"/>
          </a:xfrm>
          <a:prstGeom prst="rect">
            <a:avLst/>
          </a:prstGeom>
          <a:solidFill>
            <a:schemeClr val="accent2"/>
          </a:solidFill>
        </p:spPr>
        <p:txBody>
          <a:bodyPr wrap="square" rtlCol="0">
            <a:spAutoFit/>
          </a:bodyPr>
          <a:lstStyle/>
          <a:p>
            <a:pPr algn="ctr"/>
            <a:r>
              <a:rPr lang="en-GB" sz="2800" b="1" dirty="0">
                <a:solidFill>
                  <a:schemeClr val="bg1"/>
                </a:solidFill>
                <a:effectLst>
                  <a:outerShdw blurRad="38100" dist="38100" dir="2700000" algn="tl">
                    <a:srgbClr val="000000">
                      <a:alpha val="43137"/>
                    </a:srgbClr>
                  </a:outerShdw>
                </a:effectLst>
              </a:rPr>
              <a:t>E</a:t>
            </a:r>
          </a:p>
        </p:txBody>
      </p:sp>
      <p:sp>
        <p:nvSpPr>
          <p:cNvPr id="81" name="TextBox 80">
            <a:extLst>
              <a:ext uri="{FF2B5EF4-FFF2-40B4-BE49-F238E27FC236}">
                <a16:creationId xmlns:a16="http://schemas.microsoft.com/office/drawing/2014/main" id="{4AA7C57D-1B56-FB60-EA94-9D13AC39B1FE}"/>
              </a:ext>
            </a:extLst>
          </p:cNvPr>
          <p:cNvSpPr txBox="1"/>
          <p:nvPr/>
        </p:nvSpPr>
        <p:spPr>
          <a:xfrm>
            <a:off x="10677294" y="3701195"/>
            <a:ext cx="530735" cy="523220"/>
          </a:xfrm>
          <a:prstGeom prst="rect">
            <a:avLst/>
          </a:prstGeom>
          <a:solidFill>
            <a:schemeClr val="accent2"/>
          </a:solidFill>
        </p:spPr>
        <p:txBody>
          <a:bodyPr wrap="square" rtlCol="0">
            <a:spAutoFit/>
          </a:bodyPr>
          <a:lstStyle/>
          <a:p>
            <a:pPr algn="ctr"/>
            <a:r>
              <a:rPr lang="en-GB" sz="2800" b="1" dirty="0">
                <a:solidFill>
                  <a:schemeClr val="bg1"/>
                </a:solidFill>
                <a:effectLst>
                  <a:outerShdw blurRad="38100" dist="38100" dir="2700000" algn="tl">
                    <a:srgbClr val="000000">
                      <a:alpha val="43137"/>
                    </a:srgbClr>
                  </a:outerShdw>
                </a:effectLst>
              </a:rPr>
              <a:t>D</a:t>
            </a:r>
          </a:p>
        </p:txBody>
      </p:sp>
      <p:sp>
        <p:nvSpPr>
          <p:cNvPr id="82" name="TextBox 81">
            <a:extLst>
              <a:ext uri="{FF2B5EF4-FFF2-40B4-BE49-F238E27FC236}">
                <a16:creationId xmlns:a16="http://schemas.microsoft.com/office/drawing/2014/main" id="{6D85C521-030E-7882-913F-17BAE88C4148}"/>
              </a:ext>
            </a:extLst>
          </p:cNvPr>
          <p:cNvSpPr txBox="1"/>
          <p:nvPr/>
        </p:nvSpPr>
        <p:spPr>
          <a:xfrm>
            <a:off x="11135801" y="1138722"/>
            <a:ext cx="530735" cy="523220"/>
          </a:xfrm>
          <a:prstGeom prst="rect">
            <a:avLst/>
          </a:prstGeom>
          <a:solidFill>
            <a:schemeClr val="accent2"/>
          </a:solidFill>
        </p:spPr>
        <p:txBody>
          <a:bodyPr wrap="square" rtlCol="0">
            <a:spAutoFit/>
          </a:bodyPr>
          <a:lstStyle/>
          <a:p>
            <a:pPr algn="ctr"/>
            <a:r>
              <a:rPr lang="en-GB" sz="2800" b="1" dirty="0">
                <a:solidFill>
                  <a:schemeClr val="bg1"/>
                </a:solidFill>
                <a:effectLst>
                  <a:outerShdw blurRad="38100" dist="38100" dir="2700000" algn="tl">
                    <a:srgbClr val="000000">
                      <a:alpha val="43137"/>
                    </a:srgbClr>
                  </a:outerShdw>
                </a:effectLst>
              </a:rPr>
              <a:t>A</a:t>
            </a:r>
          </a:p>
        </p:txBody>
      </p:sp>
      <p:sp>
        <p:nvSpPr>
          <p:cNvPr id="70" name="Speech Bubble: Rectangle with Corners Rounded 69">
            <a:extLst>
              <a:ext uri="{FF2B5EF4-FFF2-40B4-BE49-F238E27FC236}">
                <a16:creationId xmlns:a16="http://schemas.microsoft.com/office/drawing/2014/main" id="{066BD454-D344-6481-931A-5A7CDC0EE2D1}"/>
              </a:ext>
            </a:extLst>
          </p:cNvPr>
          <p:cNvSpPr/>
          <p:nvPr/>
        </p:nvSpPr>
        <p:spPr>
          <a:xfrm>
            <a:off x="838200" y="890941"/>
            <a:ext cx="10302873" cy="1003971"/>
          </a:xfrm>
          <a:prstGeom prst="wedgeRoundRectCallout">
            <a:avLst>
              <a:gd name="adj1" fmla="val 20623"/>
              <a:gd name="adj2" fmla="val -2518"/>
              <a:gd name="adj3" fmla="val 16667"/>
            </a:avLst>
          </a:prstGeom>
          <a:solidFill>
            <a:srgbClr val="005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sz="2000" dirty="0">
                <a:solidFill>
                  <a:schemeClr val="bg1"/>
                </a:solidFill>
              </a:rPr>
              <a:t>Oui, c’est très important. Ils donnent des leçons sur la révolution algérienne au musée.   </a:t>
            </a:r>
            <a:r>
              <a:rPr lang="fr-FR" sz="2000" b="1" dirty="0">
                <a:solidFill>
                  <a:schemeClr val="bg1"/>
                </a:solidFill>
              </a:rPr>
              <a:t>[Ils]   couvrent </a:t>
            </a:r>
            <a:r>
              <a:rPr lang="fr-FR" sz="2000" dirty="0">
                <a:solidFill>
                  <a:schemeClr val="bg1"/>
                </a:solidFill>
              </a:rPr>
              <a:t>l’histoire des actions des soldats français et algériens, </a:t>
            </a:r>
          </a:p>
          <a:p>
            <a:pPr algn="ctr">
              <a:defRPr/>
            </a:pPr>
            <a:r>
              <a:rPr lang="fr-FR" sz="2000" dirty="0">
                <a:solidFill>
                  <a:schemeClr val="bg1"/>
                </a:solidFill>
              </a:rPr>
              <a:t>mais aussi   </a:t>
            </a:r>
            <a:r>
              <a:rPr lang="fr-FR" sz="2000" b="1" dirty="0">
                <a:solidFill>
                  <a:schemeClr val="bg1"/>
                </a:solidFill>
              </a:rPr>
              <a:t>[vous]  couvrez </a:t>
            </a:r>
            <a:r>
              <a:rPr lang="fr-FR" sz="2000" dirty="0">
                <a:solidFill>
                  <a:schemeClr val="bg1"/>
                </a:solidFill>
              </a:rPr>
              <a:t>la vie des femmes pendant la révolution.</a:t>
            </a:r>
          </a:p>
        </p:txBody>
      </p:sp>
      <p:sp>
        <p:nvSpPr>
          <p:cNvPr id="60" name="Speech Bubble: Rectangle with Corners Rounded 59">
            <a:extLst>
              <a:ext uri="{FF2B5EF4-FFF2-40B4-BE49-F238E27FC236}">
                <a16:creationId xmlns:a16="http://schemas.microsoft.com/office/drawing/2014/main" id="{B2DD3FDF-2157-9920-DF96-71F1685E3235}"/>
              </a:ext>
            </a:extLst>
          </p:cNvPr>
          <p:cNvSpPr/>
          <p:nvPr/>
        </p:nvSpPr>
        <p:spPr>
          <a:xfrm>
            <a:off x="228600" y="1939530"/>
            <a:ext cx="11366171" cy="734959"/>
          </a:xfrm>
          <a:prstGeom prst="wedgeRoundRectCallout">
            <a:avLst>
              <a:gd name="adj1" fmla="val -10041"/>
              <a:gd name="adj2" fmla="val 5801"/>
              <a:gd name="adj3" fmla="val 16667"/>
            </a:avLst>
          </a:prstGeom>
          <a:solidFill>
            <a:srgbClr val="005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sz="2000" dirty="0">
                <a:solidFill>
                  <a:schemeClr val="bg1"/>
                </a:solidFill>
              </a:rPr>
              <a:t>Papa, </a:t>
            </a:r>
            <a:r>
              <a:rPr lang="fr-FR" sz="2000" b="1" dirty="0">
                <a:solidFill>
                  <a:schemeClr val="bg1"/>
                </a:solidFill>
              </a:rPr>
              <a:t>[nous] couvrons </a:t>
            </a:r>
            <a:r>
              <a:rPr lang="fr-FR" sz="2000" dirty="0">
                <a:solidFill>
                  <a:schemeClr val="bg1"/>
                </a:solidFill>
              </a:rPr>
              <a:t>les thèmes de l’égalité et de l’identité dans nos leçons au collège. </a:t>
            </a:r>
            <a:r>
              <a:rPr lang="fr-FR" sz="2000" b="1" dirty="0">
                <a:solidFill>
                  <a:schemeClr val="bg1"/>
                </a:solidFill>
              </a:rPr>
              <a:t>[Nous] découvrons </a:t>
            </a:r>
            <a:r>
              <a:rPr lang="fr-FR" sz="2000" dirty="0">
                <a:solidFill>
                  <a:schemeClr val="bg1"/>
                </a:solidFill>
              </a:rPr>
              <a:t>aujourd’hui le musée « la Cité nationale de l’histoire de l’immigration ».</a:t>
            </a:r>
          </a:p>
        </p:txBody>
      </p:sp>
      <p:sp>
        <p:nvSpPr>
          <p:cNvPr id="61" name="Speech Bubble: Rectangle with Corners Rounded 60">
            <a:extLst>
              <a:ext uri="{FF2B5EF4-FFF2-40B4-BE49-F238E27FC236}">
                <a16:creationId xmlns:a16="http://schemas.microsoft.com/office/drawing/2014/main" id="{BF8F6933-A20C-0AAE-A29A-EBE418E8FBDD}"/>
              </a:ext>
            </a:extLst>
          </p:cNvPr>
          <p:cNvSpPr/>
          <p:nvPr/>
        </p:nvSpPr>
        <p:spPr>
          <a:xfrm>
            <a:off x="690959" y="2719107"/>
            <a:ext cx="10540876" cy="734959"/>
          </a:xfrm>
          <a:prstGeom prst="wedgeRoundRectCallout">
            <a:avLst>
              <a:gd name="adj1" fmla="val 25077"/>
              <a:gd name="adj2" fmla="val 20747"/>
              <a:gd name="adj3" fmla="val 16667"/>
            </a:avLst>
          </a:prstGeom>
          <a:solidFill>
            <a:srgbClr val="005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sz="2000" dirty="0">
                <a:solidFill>
                  <a:schemeClr val="bg1"/>
                </a:solidFill>
              </a:rPr>
              <a:t>Intéressant ! </a:t>
            </a:r>
            <a:r>
              <a:rPr lang="fr-FR" sz="2000" b="1" dirty="0">
                <a:solidFill>
                  <a:schemeClr val="bg1"/>
                </a:solidFill>
              </a:rPr>
              <a:t>[Vous] découvrez </a:t>
            </a:r>
            <a:r>
              <a:rPr lang="fr-FR" sz="2000" dirty="0">
                <a:solidFill>
                  <a:schemeClr val="bg1"/>
                </a:solidFill>
              </a:rPr>
              <a:t>l’histoire de l’immigration, mais aussi l’histoire des guerres en Afrique. Ils ouvrent le musée à quelle heure?</a:t>
            </a:r>
          </a:p>
        </p:txBody>
      </p:sp>
      <p:sp>
        <p:nvSpPr>
          <p:cNvPr id="68" name="Speech Bubble: Rectangle with Corners Rounded 67">
            <a:extLst>
              <a:ext uri="{FF2B5EF4-FFF2-40B4-BE49-F238E27FC236}">
                <a16:creationId xmlns:a16="http://schemas.microsoft.com/office/drawing/2014/main" id="{19EA014D-5027-0067-D0F6-958979875ACD}"/>
              </a:ext>
            </a:extLst>
          </p:cNvPr>
          <p:cNvSpPr/>
          <p:nvPr/>
        </p:nvSpPr>
        <p:spPr>
          <a:xfrm>
            <a:off x="1164552" y="3498684"/>
            <a:ext cx="9508906" cy="1003971"/>
          </a:xfrm>
          <a:prstGeom prst="wedgeRoundRectCallout">
            <a:avLst>
              <a:gd name="adj1" fmla="val 42252"/>
              <a:gd name="adj2" fmla="val 32179"/>
              <a:gd name="adj3" fmla="val 16667"/>
            </a:avLst>
          </a:prstGeom>
          <a:solidFill>
            <a:srgbClr val="005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sz="2000" dirty="0">
                <a:solidFill>
                  <a:schemeClr val="bg1"/>
                </a:solidFill>
              </a:rPr>
              <a:t>C’est correct Amir. À chaque anniversaire de l’indépendance d’Algérie, mes parents racontent l’histoire de leur vie pendant la révolution. </a:t>
            </a:r>
            <a:r>
              <a:rPr lang="fr-FR" sz="2000" b="1" dirty="0">
                <a:solidFill>
                  <a:schemeClr val="bg1"/>
                </a:solidFill>
              </a:rPr>
              <a:t>[Nous] ouvrons </a:t>
            </a:r>
            <a:r>
              <a:rPr lang="fr-FR" sz="2000" dirty="0">
                <a:solidFill>
                  <a:schemeClr val="bg1"/>
                </a:solidFill>
              </a:rPr>
              <a:t>souvent leurs albums photos pour voir la famille dans le passé.</a:t>
            </a:r>
          </a:p>
        </p:txBody>
      </p:sp>
      <p:sp>
        <p:nvSpPr>
          <p:cNvPr id="69" name="Speech Bubble: Rectangle with Corners Rounded 68">
            <a:extLst>
              <a:ext uri="{FF2B5EF4-FFF2-40B4-BE49-F238E27FC236}">
                <a16:creationId xmlns:a16="http://schemas.microsoft.com/office/drawing/2014/main" id="{A0CE23D7-BF36-D91A-FBD0-8B43070D7CB4}"/>
              </a:ext>
            </a:extLst>
          </p:cNvPr>
          <p:cNvSpPr/>
          <p:nvPr/>
        </p:nvSpPr>
        <p:spPr>
          <a:xfrm>
            <a:off x="426720" y="4547272"/>
            <a:ext cx="11044157" cy="734959"/>
          </a:xfrm>
          <a:prstGeom prst="wedgeRoundRectCallout">
            <a:avLst>
              <a:gd name="adj1" fmla="val -36009"/>
              <a:gd name="adj2" fmla="val -19377"/>
              <a:gd name="adj3" fmla="val 16667"/>
            </a:avLst>
          </a:prstGeom>
          <a:solidFill>
            <a:srgbClr val="005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sz="2000" dirty="0">
                <a:solidFill>
                  <a:schemeClr val="bg1"/>
                </a:solidFill>
              </a:rPr>
              <a:t>Oui, c’est vrai. Souvent, on raconte seulement l’histoire des hommes dans les armées, mais les femmes, </a:t>
            </a:r>
            <a:r>
              <a:rPr lang="fr-FR" sz="2000" b="1" dirty="0">
                <a:solidFill>
                  <a:schemeClr val="bg1"/>
                </a:solidFill>
              </a:rPr>
              <a:t>[elles] découvrent </a:t>
            </a:r>
            <a:r>
              <a:rPr lang="fr-FR" sz="2000" dirty="0">
                <a:solidFill>
                  <a:schemeClr val="bg1"/>
                </a:solidFill>
              </a:rPr>
              <a:t>aussi que la vie est très difficile à cause des guerres.</a:t>
            </a:r>
          </a:p>
        </p:txBody>
      </p:sp>
      <p:sp>
        <p:nvSpPr>
          <p:cNvPr id="67" name="Speech Bubble: Rectangle with Corners Rounded 66">
            <a:extLst>
              <a:ext uri="{FF2B5EF4-FFF2-40B4-BE49-F238E27FC236}">
                <a16:creationId xmlns:a16="http://schemas.microsoft.com/office/drawing/2014/main" id="{A760BEBA-75B5-146A-D9AC-B1EDB51E335D}"/>
              </a:ext>
            </a:extLst>
          </p:cNvPr>
          <p:cNvSpPr/>
          <p:nvPr/>
        </p:nvSpPr>
        <p:spPr>
          <a:xfrm>
            <a:off x="1218083" y="5326849"/>
            <a:ext cx="9277267" cy="1003971"/>
          </a:xfrm>
          <a:prstGeom prst="wedgeRoundRectCallout">
            <a:avLst>
              <a:gd name="adj1" fmla="val -48787"/>
              <a:gd name="adj2" fmla="val 15596"/>
              <a:gd name="adj3" fmla="val 16667"/>
            </a:avLst>
          </a:prstGeom>
          <a:solidFill>
            <a:srgbClr val="005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sz="2000" b="1" dirty="0">
                <a:solidFill>
                  <a:schemeClr val="bg1"/>
                </a:solidFill>
              </a:rPr>
              <a:t>[Ils] ouvrent </a:t>
            </a:r>
            <a:r>
              <a:rPr lang="fr-FR" sz="2000" dirty="0">
                <a:solidFill>
                  <a:schemeClr val="bg1"/>
                </a:solidFill>
              </a:rPr>
              <a:t>les portes à neuf heures du matin. C’est bien parce que je peux passer quelques heures au musée pour bien comprendre l’histoire de notre famille. C’est important pour moi, et pour mon identité.</a:t>
            </a:r>
          </a:p>
        </p:txBody>
      </p:sp>
      <p:sp>
        <p:nvSpPr>
          <p:cNvPr id="4" name="Rectangle: Rounded Corners 3">
            <a:extLst>
              <a:ext uri="{FF2B5EF4-FFF2-40B4-BE49-F238E27FC236}">
                <a16:creationId xmlns:a16="http://schemas.microsoft.com/office/drawing/2014/main" id="{DC500F9C-284F-9ECE-1F75-C65B1E3070FB}"/>
              </a:ext>
            </a:extLst>
          </p:cNvPr>
          <p:cNvSpPr/>
          <p:nvPr/>
        </p:nvSpPr>
        <p:spPr>
          <a:xfrm>
            <a:off x="3169762" y="1552727"/>
            <a:ext cx="795924" cy="33255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55A5"/>
                </a:solidFill>
              </a:rPr>
              <a:t>?</a:t>
            </a:r>
          </a:p>
        </p:txBody>
      </p:sp>
      <p:sp>
        <p:nvSpPr>
          <p:cNvPr id="5" name="Rectangle: Rounded Corners 4">
            <a:extLst>
              <a:ext uri="{FF2B5EF4-FFF2-40B4-BE49-F238E27FC236}">
                <a16:creationId xmlns:a16="http://schemas.microsoft.com/office/drawing/2014/main" id="{21DC8EEC-CB01-A6DC-E644-0AC723AE57C7}"/>
              </a:ext>
            </a:extLst>
          </p:cNvPr>
          <p:cNvSpPr/>
          <p:nvPr/>
        </p:nvSpPr>
        <p:spPr>
          <a:xfrm>
            <a:off x="340804" y="2325956"/>
            <a:ext cx="823747" cy="33255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55A5"/>
                </a:solidFill>
              </a:rPr>
              <a:t>?</a:t>
            </a:r>
          </a:p>
        </p:txBody>
      </p:sp>
      <p:sp>
        <p:nvSpPr>
          <p:cNvPr id="7" name="Rectangle: Rounded Corners 6">
            <a:extLst>
              <a:ext uri="{FF2B5EF4-FFF2-40B4-BE49-F238E27FC236}">
                <a16:creationId xmlns:a16="http://schemas.microsoft.com/office/drawing/2014/main" id="{96729102-7C89-BCDE-8067-4B65AD82F086}"/>
              </a:ext>
            </a:extLst>
          </p:cNvPr>
          <p:cNvSpPr/>
          <p:nvPr/>
        </p:nvSpPr>
        <p:spPr>
          <a:xfrm>
            <a:off x="1218083" y="1983171"/>
            <a:ext cx="785977" cy="33255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55A5"/>
                </a:solidFill>
              </a:rPr>
              <a:t>?</a:t>
            </a:r>
          </a:p>
        </p:txBody>
      </p:sp>
      <p:sp>
        <p:nvSpPr>
          <p:cNvPr id="8" name="Rectangle: Rounded Corners 7">
            <a:extLst>
              <a:ext uri="{FF2B5EF4-FFF2-40B4-BE49-F238E27FC236}">
                <a16:creationId xmlns:a16="http://schemas.microsoft.com/office/drawing/2014/main" id="{797FCF8B-7163-E637-973D-D5D414092030}"/>
              </a:ext>
            </a:extLst>
          </p:cNvPr>
          <p:cNvSpPr/>
          <p:nvPr/>
        </p:nvSpPr>
        <p:spPr>
          <a:xfrm>
            <a:off x="2603895" y="2785798"/>
            <a:ext cx="794657" cy="33255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55A5"/>
                </a:solidFill>
              </a:rPr>
              <a:t>?</a:t>
            </a:r>
          </a:p>
        </p:txBody>
      </p:sp>
      <p:sp>
        <p:nvSpPr>
          <p:cNvPr id="9" name="Rectangle: Rounded Corners 8">
            <a:extLst>
              <a:ext uri="{FF2B5EF4-FFF2-40B4-BE49-F238E27FC236}">
                <a16:creationId xmlns:a16="http://schemas.microsoft.com/office/drawing/2014/main" id="{57CB9AFE-8A7A-1D91-B126-19620DE57218}"/>
              </a:ext>
            </a:extLst>
          </p:cNvPr>
          <p:cNvSpPr/>
          <p:nvPr/>
        </p:nvSpPr>
        <p:spPr>
          <a:xfrm>
            <a:off x="9571403" y="3862591"/>
            <a:ext cx="802027" cy="30327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55A5"/>
                </a:solidFill>
              </a:rPr>
              <a:t>?</a:t>
            </a:r>
          </a:p>
        </p:txBody>
      </p:sp>
      <p:sp>
        <p:nvSpPr>
          <p:cNvPr id="10" name="Rectangle: Rounded Corners 9">
            <a:extLst>
              <a:ext uri="{FF2B5EF4-FFF2-40B4-BE49-F238E27FC236}">
                <a16:creationId xmlns:a16="http://schemas.microsoft.com/office/drawing/2014/main" id="{EF244DDD-9AA2-C74A-E406-2FE727F16A8D}"/>
              </a:ext>
            </a:extLst>
          </p:cNvPr>
          <p:cNvSpPr/>
          <p:nvPr/>
        </p:nvSpPr>
        <p:spPr>
          <a:xfrm>
            <a:off x="2692281" y="4917349"/>
            <a:ext cx="785725" cy="33255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55A5"/>
                </a:solidFill>
              </a:rPr>
              <a:t>?</a:t>
            </a:r>
          </a:p>
        </p:txBody>
      </p:sp>
      <p:sp>
        <p:nvSpPr>
          <p:cNvPr id="11" name="Rectangle: Rounded Corners 10">
            <a:extLst>
              <a:ext uri="{FF2B5EF4-FFF2-40B4-BE49-F238E27FC236}">
                <a16:creationId xmlns:a16="http://schemas.microsoft.com/office/drawing/2014/main" id="{78E9B376-42E5-A448-B144-C95828CDB47B}"/>
              </a:ext>
            </a:extLst>
          </p:cNvPr>
          <p:cNvSpPr/>
          <p:nvPr/>
        </p:nvSpPr>
        <p:spPr>
          <a:xfrm>
            <a:off x="1293947" y="5364420"/>
            <a:ext cx="710113" cy="33255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55A5"/>
                </a:solidFill>
              </a:rPr>
              <a:t>?</a:t>
            </a:r>
          </a:p>
        </p:txBody>
      </p:sp>
      <p:sp>
        <p:nvSpPr>
          <p:cNvPr id="12" name="Rectangle: Rounded Corners 11">
            <a:extLst>
              <a:ext uri="{FF2B5EF4-FFF2-40B4-BE49-F238E27FC236}">
                <a16:creationId xmlns:a16="http://schemas.microsoft.com/office/drawing/2014/main" id="{61F72F57-81EB-5B6B-8794-73BC4097CE8D}"/>
              </a:ext>
            </a:extLst>
          </p:cNvPr>
          <p:cNvSpPr/>
          <p:nvPr/>
        </p:nvSpPr>
        <p:spPr>
          <a:xfrm>
            <a:off x="2203979" y="1238272"/>
            <a:ext cx="799832" cy="30859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55A5"/>
                </a:solidFill>
              </a:rPr>
              <a:t>?</a:t>
            </a:r>
          </a:p>
        </p:txBody>
      </p:sp>
      <p:pic>
        <p:nvPicPr>
          <p:cNvPr id="46" name="Picture 45">
            <a:extLst>
              <a:ext uri="{FF2B5EF4-FFF2-40B4-BE49-F238E27FC236}">
                <a16:creationId xmlns:a16="http://schemas.microsoft.com/office/drawing/2014/main" id="{A9209ECA-1422-EEBE-7DCC-9CB44D8CAC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4962019"/>
            <a:ext cx="1440533" cy="1440533"/>
          </a:xfrm>
          <a:prstGeom prst="rect">
            <a:avLst/>
          </a:prstGeom>
        </p:spPr>
      </p:pic>
      <p:pic>
        <p:nvPicPr>
          <p:cNvPr id="52" name="Picture 51" descr="A picture containing person, toy, doll, dark&#10;&#10;Description automatically generated">
            <a:extLst>
              <a:ext uri="{FF2B5EF4-FFF2-40B4-BE49-F238E27FC236}">
                <a16:creationId xmlns:a16="http://schemas.microsoft.com/office/drawing/2014/main" id="{CBB2BADB-E98B-9839-181D-F45DD1116F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06617" y="4962018"/>
            <a:ext cx="1440533" cy="1440533"/>
          </a:xfrm>
          <a:prstGeom prst="rect">
            <a:avLst/>
          </a:prstGeom>
        </p:spPr>
      </p:pic>
      <p:sp>
        <p:nvSpPr>
          <p:cNvPr id="2" name="TextBox 1">
            <a:extLst>
              <a:ext uri="{FF2B5EF4-FFF2-40B4-BE49-F238E27FC236}">
                <a16:creationId xmlns:a16="http://schemas.microsoft.com/office/drawing/2014/main" id="{47DD4641-1238-1442-CD78-E66D9D3C5158}"/>
              </a:ext>
            </a:extLst>
          </p:cNvPr>
          <p:cNvSpPr txBox="1"/>
          <p:nvPr/>
        </p:nvSpPr>
        <p:spPr>
          <a:xfrm>
            <a:off x="7105687" y="251104"/>
            <a:ext cx="2465716" cy="400110"/>
          </a:xfrm>
          <a:prstGeom prst="rect">
            <a:avLst/>
          </a:prstGeom>
          <a:noFill/>
        </p:spPr>
        <p:txBody>
          <a:bodyPr wrap="square">
            <a:spAutoFit/>
          </a:bodyPr>
          <a:lstStyle/>
          <a:p>
            <a:pPr algn="ctr"/>
            <a:r>
              <a:rPr lang="fr-FR" sz="2000" dirty="0">
                <a:solidFill>
                  <a:srgbClr val="0055A5"/>
                </a:solidFill>
              </a:rPr>
              <a:t>Écris les pronoms.</a:t>
            </a:r>
            <a:endParaRPr lang="en-GB" sz="2000" dirty="0"/>
          </a:p>
        </p:txBody>
      </p:sp>
    </p:spTree>
    <p:extLst>
      <p:ext uri="{BB962C8B-B14F-4D97-AF65-F5344CB8AC3E}">
        <p14:creationId xmlns:p14="http://schemas.microsoft.com/office/powerpoint/2010/main" val="193111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animBg="1"/>
      <p:bldP spid="9" grpId="0" animBg="1"/>
      <p:bldP spid="10" grpId="0" animBg="1"/>
      <p:bldP spid="11"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 name="Picture 83" descr="A picture containing tree, sky, outdoor, surrounded&#10;&#10;Description automatically generated">
            <a:extLst>
              <a:ext uri="{FF2B5EF4-FFF2-40B4-BE49-F238E27FC236}">
                <a16:creationId xmlns:a16="http://schemas.microsoft.com/office/drawing/2014/main" id="{6EF67149-BE1C-7309-27A0-2320BFD64F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402552"/>
          </a:xfrm>
          <a:prstGeom prst="rect">
            <a:avLst/>
          </a:prstGeom>
        </p:spPr>
      </p:pic>
      <p:sp>
        <p:nvSpPr>
          <p:cNvPr id="3" name="Title 2">
            <a:extLst>
              <a:ext uri="{FF2B5EF4-FFF2-40B4-BE49-F238E27FC236}">
                <a16:creationId xmlns:a16="http://schemas.microsoft.com/office/drawing/2014/main" id="{AF667F8F-E87F-5201-CAA9-4411B0605F22}"/>
              </a:ext>
            </a:extLst>
          </p:cNvPr>
          <p:cNvSpPr>
            <a:spLocks noGrp="1"/>
          </p:cNvSpPr>
          <p:nvPr>
            <p:ph type="title"/>
          </p:nvPr>
        </p:nvSpPr>
        <p:spPr>
          <a:xfrm>
            <a:off x="-1" y="213557"/>
            <a:ext cx="7108372" cy="647577"/>
          </a:xfrm>
        </p:spPr>
        <p:txBody>
          <a:bodyPr>
            <a:normAutofit/>
          </a:bodyPr>
          <a:lstStyle/>
          <a:p>
            <a:r>
              <a:rPr lang="fr-FR" dirty="0"/>
              <a:t>Amir parle avec son papa</a:t>
            </a:r>
          </a:p>
        </p:txBody>
      </p:sp>
      <p:sp>
        <p:nvSpPr>
          <p:cNvPr id="6" name="Rounded Rectangle 46">
            <a:extLst>
              <a:ext uri="{FF2B5EF4-FFF2-40B4-BE49-F238E27FC236}">
                <a16:creationId xmlns:a16="http://schemas.microsoft.com/office/drawing/2014/main" id="{967130CB-9A89-FA57-9935-99361F961F82}"/>
              </a:ext>
            </a:extLst>
          </p:cNvPr>
          <p:cNvSpPr/>
          <p:nvPr/>
        </p:nvSpPr>
        <p:spPr>
          <a:xfrm>
            <a:off x="9888252" y="251614"/>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0" name="Speech Bubble: Rectangle with Corners Rounded 59">
            <a:extLst>
              <a:ext uri="{FF2B5EF4-FFF2-40B4-BE49-F238E27FC236}">
                <a16:creationId xmlns:a16="http://schemas.microsoft.com/office/drawing/2014/main" id="{B2DD3FDF-2157-9920-DF96-71F1685E3235}"/>
              </a:ext>
            </a:extLst>
          </p:cNvPr>
          <p:cNvSpPr/>
          <p:nvPr/>
        </p:nvSpPr>
        <p:spPr>
          <a:xfrm>
            <a:off x="695175" y="884927"/>
            <a:ext cx="11329341" cy="734959"/>
          </a:xfrm>
          <a:prstGeom prst="wedgeRoundRectCallout">
            <a:avLst>
              <a:gd name="adj1" fmla="val -48302"/>
              <a:gd name="adj2" fmla="val 122811"/>
              <a:gd name="adj3" fmla="val 16667"/>
            </a:avLst>
          </a:prstGeom>
          <a:solidFill>
            <a:srgbClr val="005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sz="2000" dirty="0">
                <a:solidFill>
                  <a:schemeClr val="bg1"/>
                </a:solidFill>
              </a:rPr>
              <a:t>Papa, </a:t>
            </a:r>
            <a:r>
              <a:rPr lang="fr-FR" sz="2000" b="1" dirty="0">
                <a:solidFill>
                  <a:schemeClr val="bg1"/>
                </a:solidFill>
              </a:rPr>
              <a:t>nous couvrons </a:t>
            </a:r>
            <a:r>
              <a:rPr lang="fr-FR" sz="2000" dirty="0">
                <a:solidFill>
                  <a:schemeClr val="bg1"/>
                </a:solidFill>
              </a:rPr>
              <a:t>les thèmes de l’égalité et de l’identité dans nos leçons au collège. </a:t>
            </a:r>
            <a:r>
              <a:rPr lang="fr-FR" sz="2000" b="1" dirty="0">
                <a:solidFill>
                  <a:schemeClr val="bg1"/>
                </a:solidFill>
              </a:rPr>
              <a:t>Nous découvrons </a:t>
            </a:r>
            <a:r>
              <a:rPr lang="fr-FR" sz="2000" dirty="0">
                <a:solidFill>
                  <a:schemeClr val="bg1"/>
                </a:solidFill>
              </a:rPr>
              <a:t>aujourd’hui le musée « la Cité nationale de l’histoire de l’immigration ».</a:t>
            </a:r>
          </a:p>
        </p:txBody>
      </p:sp>
      <p:sp>
        <p:nvSpPr>
          <p:cNvPr id="61" name="Speech Bubble: Rectangle with Corners Rounded 60">
            <a:extLst>
              <a:ext uri="{FF2B5EF4-FFF2-40B4-BE49-F238E27FC236}">
                <a16:creationId xmlns:a16="http://schemas.microsoft.com/office/drawing/2014/main" id="{BF8F6933-A20C-0AAE-A29A-EBE418E8FBDD}"/>
              </a:ext>
            </a:extLst>
          </p:cNvPr>
          <p:cNvSpPr/>
          <p:nvPr/>
        </p:nvSpPr>
        <p:spPr>
          <a:xfrm>
            <a:off x="921456" y="1661271"/>
            <a:ext cx="10540876" cy="734959"/>
          </a:xfrm>
          <a:prstGeom prst="wedgeRoundRectCallout">
            <a:avLst>
              <a:gd name="adj1" fmla="val 40464"/>
              <a:gd name="adj2" fmla="val 75549"/>
              <a:gd name="adj3" fmla="val 16667"/>
            </a:avLst>
          </a:prstGeom>
          <a:solidFill>
            <a:srgbClr val="EF3E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sz="2000" dirty="0">
                <a:solidFill>
                  <a:schemeClr val="bg1"/>
                </a:solidFill>
              </a:rPr>
              <a:t>Intéressant ! </a:t>
            </a:r>
            <a:r>
              <a:rPr lang="fr-FR" sz="2000" b="1" dirty="0">
                <a:solidFill>
                  <a:schemeClr val="bg1"/>
                </a:solidFill>
              </a:rPr>
              <a:t>Vous découvrez </a:t>
            </a:r>
            <a:r>
              <a:rPr lang="fr-FR" sz="2000" dirty="0">
                <a:solidFill>
                  <a:schemeClr val="bg1"/>
                </a:solidFill>
              </a:rPr>
              <a:t>l’histoire de l’immigration, mais aussi l’histoire des guerres en Afrique. Ils ouvrent le musée à quelle heure?</a:t>
            </a:r>
          </a:p>
        </p:txBody>
      </p:sp>
      <p:sp>
        <p:nvSpPr>
          <p:cNvPr id="76" name="TextBox 75">
            <a:extLst>
              <a:ext uri="{FF2B5EF4-FFF2-40B4-BE49-F238E27FC236}">
                <a16:creationId xmlns:a16="http://schemas.microsoft.com/office/drawing/2014/main" id="{17618BBE-5546-07FF-94CE-CAEA5E159DC0}"/>
              </a:ext>
            </a:extLst>
          </p:cNvPr>
          <p:cNvSpPr txBox="1"/>
          <p:nvPr/>
        </p:nvSpPr>
        <p:spPr>
          <a:xfrm>
            <a:off x="133505" y="975110"/>
            <a:ext cx="530735" cy="523220"/>
          </a:xfrm>
          <a:prstGeom prst="rect">
            <a:avLst/>
          </a:prstGeom>
          <a:solidFill>
            <a:schemeClr val="accent2"/>
          </a:solidFill>
        </p:spPr>
        <p:txBody>
          <a:bodyPr wrap="square" rtlCol="0">
            <a:spAutoFit/>
          </a:bodyPr>
          <a:lstStyle/>
          <a:p>
            <a:pPr algn="ctr"/>
            <a:r>
              <a:rPr lang="en-GB" sz="2800" b="1" dirty="0">
                <a:solidFill>
                  <a:schemeClr val="bg1"/>
                </a:solidFill>
                <a:effectLst>
                  <a:outerShdw blurRad="38100" dist="38100" dir="2700000" algn="tl">
                    <a:srgbClr val="000000">
                      <a:alpha val="43137"/>
                    </a:srgbClr>
                  </a:outerShdw>
                </a:effectLst>
              </a:rPr>
              <a:t>B</a:t>
            </a:r>
          </a:p>
        </p:txBody>
      </p:sp>
      <p:sp>
        <p:nvSpPr>
          <p:cNvPr id="77" name="TextBox 76">
            <a:extLst>
              <a:ext uri="{FF2B5EF4-FFF2-40B4-BE49-F238E27FC236}">
                <a16:creationId xmlns:a16="http://schemas.microsoft.com/office/drawing/2014/main" id="{DED75FCA-717D-039F-93EE-964F275A5E1A}"/>
              </a:ext>
            </a:extLst>
          </p:cNvPr>
          <p:cNvSpPr txBox="1"/>
          <p:nvPr/>
        </p:nvSpPr>
        <p:spPr>
          <a:xfrm>
            <a:off x="11493782" y="1767995"/>
            <a:ext cx="530735" cy="523220"/>
          </a:xfrm>
          <a:prstGeom prst="rect">
            <a:avLst/>
          </a:prstGeom>
          <a:solidFill>
            <a:schemeClr val="accent2"/>
          </a:solidFill>
        </p:spPr>
        <p:txBody>
          <a:bodyPr wrap="square" rtlCol="0">
            <a:spAutoFit/>
          </a:bodyPr>
          <a:lstStyle/>
          <a:p>
            <a:pPr algn="ctr"/>
            <a:r>
              <a:rPr lang="en-GB" sz="2800" b="1" dirty="0">
                <a:solidFill>
                  <a:schemeClr val="bg1"/>
                </a:solidFill>
                <a:effectLst>
                  <a:outerShdw blurRad="38100" dist="38100" dir="2700000" algn="tl">
                    <a:srgbClr val="000000">
                      <a:alpha val="43137"/>
                    </a:srgbClr>
                  </a:outerShdw>
                </a:effectLst>
              </a:rPr>
              <a:t>C</a:t>
            </a:r>
          </a:p>
        </p:txBody>
      </p:sp>
      <p:sp>
        <p:nvSpPr>
          <p:cNvPr id="78" name="TextBox 77">
            <a:extLst>
              <a:ext uri="{FF2B5EF4-FFF2-40B4-BE49-F238E27FC236}">
                <a16:creationId xmlns:a16="http://schemas.microsoft.com/office/drawing/2014/main" id="{31543A9F-EE43-E7CC-107C-15269676E567}"/>
              </a:ext>
            </a:extLst>
          </p:cNvPr>
          <p:cNvSpPr txBox="1"/>
          <p:nvPr/>
        </p:nvSpPr>
        <p:spPr>
          <a:xfrm>
            <a:off x="108973" y="2658746"/>
            <a:ext cx="530735" cy="523220"/>
          </a:xfrm>
          <a:prstGeom prst="rect">
            <a:avLst/>
          </a:prstGeom>
          <a:solidFill>
            <a:schemeClr val="accent2"/>
          </a:solidFill>
        </p:spPr>
        <p:txBody>
          <a:bodyPr wrap="square" rtlCol="0">
            <a:spAutoFit/>
          </a:bodyPr>
          <a:lstStyle/>
          <a:p>
            <a:pPr algn="ctr"/>
            <a:r>
              <a:rPr lang="en-GB" sz="2800" b="1" dirty="0">
                <a:solidFill>
                  <a:schemeClr val="bg1"/>
                </a:solidFill>
                <a:effectLst>
                  <a:outerShdw blurRad="38100" dist="38100" dir="2700000" algn="tl">
                    <a:srgbClr val="000000">
                      <a:alpha val="43137"/>
                    </a:srgbClr>
                  </a:outerShdw>
                </a:effectLst>
              </a:rPr>
              <a:t>F</a:t>
            </a:r>
          </a:p>
        </p:txBody>
      </p:sp>
      <p:sp>
        <p:nvSpPr>
          <p:cNvPr id="79" name="TextBox 78">
            <a:extLst>
              <a:ext uri="{FF2B5EF4-FFF2-40B4-BE49-F238E27FC236}">
                <a16:creationId xmlns:a16="http://schemas.microsoft.com/office/drawing/2014/main" id="{C303CFF7-7D15-95EA-1B13-6D9218048B02}"/>
              </a:ext>
            </a:extLst>
          </p:cNvPr>
          <p:cNvSpPr txBox="1"/>
          <p:nvPr/>
        </p:nvSpPr>
        <p:spPr>
          <a:xfrm>
            <a:off x="492615" y="4650121"/>
            <a:ext cx="530735" cy="523220"/>
          </a:xfrm>
          <a:prstGeom prst="rect">
            <a:avLst/>
          </a:prstGeom>
          <a:solidFill>
            <a:schemeClr val="accent2"/>
          </a:solidFill>
        </p:spPr>
        <p:txBody>
          <a:bodyPr wrap="square" rtlCol="0">
            <a:spAutoFit/>
          </a:bodyPr>
          <a:lstStyle/>
          <a:p>
            <a:pPr algn="ctr"/>
            <a:r>
              <a:rPr lang="en-GB" sz="2800" b="1" dirty="0">
                <a:solidFill>
                  <a:schemeClr val="bg1"/>
                </a:solidFill>
                <a:effectLst>
                  <a:outerShdw blurRad="38100" dist="38100" dir="2700000" algn="tl">
                    <a:srgbClr val="000000">
                      <a:alpha val="43137"/>
                    </a:srgbClr>
                  </a:outerShdw>
                </a:effectLst>
              </a:rPr>
              <a:t>E</a:t>
            </a:r>
          </a:p>
        </p:txBody>
      </p:sp>
      <p:sp>
        <p:nvSpPr>
          <p:cNvPr id="81" name="TextBox 80">
            <a:extLst>
              <a:ext uri="{FF2B5EF4-FFF2-40B4-BE49-F238E27FC236}">
                <a16:creationId xmlns:a16="http://schemas.microsoft.com/office/drawing/2014/main" id="{4AA7C57D-1B56-FB60-EA94-9D13AC39B1FE}"/>
              </a:ext>
            </a:extLst>
          </p:cNvPr>
          <p:cNvSpPr txBox="1"/>
          <p:nvPr/>
        </p:nvSpPr>
        <p:spPr>
          <a:xfrm>
            <a:off x="10637914" y="5367950"/>
            <a:ext cx="530735" cy="523220"/>
          </a:xfrm>
          <a:prstGeom prst="rect">
            <a:avLst/>
          </a:prstGeom>
          <a:solidFill>
            <a:schemeClr val="accent2"/>
          </a:solidFill>
        </p:spPr>
        <p:txBody>
          <a:bodyPr wrap="square" rtlCol="0">
            <a:spAutoFit/>
          </a:bodyPr>
          <a:lstStyle/>
          <a:p>
            <a:pPr algn="ctr"/>
            <a:r>
              <a:rPr lang="en-GB" sz="2800" b="1" dirty="0">
                <a:solidFill>
                  <a:schemeClr val="bg1"/>
                </a:solidFill>
                <a:effectLst>
                  <a:outerShdw blurRad="38100" dist="38100" dir="2700000" algn="tl">
                    <a:srgbClr val="000000">
                      <a:alpha val="43137"/>
                    </a:srgbClr>
                  </a:outerShdw>
                </a:effectLst>
              </a:rPr>
              <a:t>D</a:t>
            </a:r>
          </a:p>
        </p:txBody>
      </p:sp>
      <p:sp>
        <p:nvSpPr>
          <p:cNvPr id="82" name="TextBox 81">
            <a:extLst>
              <a:ext uri="{FF2B5EF4-FFF2-40B4-BE49-F238E27FC236}">
                <a16:creationId xmlns:a16="http://schemas.microsoft.com/office/drawing/2014/main" id="{6D85C521-030E-7882-913F-17BAE88C4148}"/>
              </a:ext>
            </a:extLst>
          </p:cNvPr>
          <p:cNvSpPr txBox="1"/>
          <p:nvPr/>
        </p:nvSpPr>
        <p:spPr>
          <a:xfrm>
            <a:off x="11466103" y="3785067"/>
            <a:ext cx="530735" cy="523220"/>
          </a:xfrm>
          <a:prstGeom prst="rect">
            <a:avLst/>
          </a:prstGeom>
          <a:solidFill>
            <a:schemeClr val="accent2"/>
          </a:solidFill>
        </p:spPr>
        <p:txBody>
          <a:bodyPr wrap="square" rtlCol="0">
            <a:spAutoFit/>
          </a:bodyPr>
          <a:lstStyle/>
          <a:p>
            <a:pPr algn="ctr"/>
            <a:r>
              <a:rPr lang="en-GB" sz="2800" b="1" dirty="0">
                <a:solidFill>
                  <a:schemeClr val="bg1"/>
                </a:solidFill>
                <a:effectLst>
                  <a:outerShdw blurRad="38100" dist="38100" dir="2700000" algn="tl">
                    <a:srgbClr val="000000">
                      <a:alpha val="43137"/>
                    </a:srgbClr>
                  </a:outerShdw>
                </a:effectLst>
              </a:rPr>
              <a:t>A</a:t>
            </a:r>
          </a:p>
        </p:txBody>
      </p:sp>
      <p:sp>
        <p:nvSpPr>
          <p:cNvPr id="67" name="Speech Bubble: Rectangle with Corners Rounded 66">
            <a:extLst>
              <a:ext uri="{FF2B5EF4-FFF2-40B4-BE49-F238E27FC236}">
                <a16:creationId xmlns:a16="http://schemas.microsoft.com/office/drawing/2014/main" id="{A760BEBA-75B5-146A-D9AC-B1EDB51E335D}"/>
              </a:ext>
            </a:extLst>
          </p:cNvPr>
          <p:cNvSpPr/>
          <p:nvPr/>
        </p:nvSpPr>
        <p:spPr>
          <a:xfrm>
            <a:off x="695175" y="2437615"/>
            <a:ext cx="9067906" cy="1003971"/>
          </a:xfrm>
          <a:prstGeom prst="wedgeRoundRectCallout">
            <a:avLst>
              <a:gd name="adj1" fmla="val -42905"/>
              <a:gd name="adj2" fmla="val 82821"/>
              <a:gd name="adj3" fmla="val 16667"/>
            </a:avLst>
          </a:prstGeom>
          <a:solidFill>
            <a:srgbClr val="005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sz="2000" b="1" dirty="0">
                <a:solidFill>
                  <a:schemeClr val="bg1"/>
                </a:solidFill>
              </a:rPr>
              <a:t>Ils ouvrent </a:t>
            </a:r>
            <a:r>
              <a:rPr lang="fr-FR" sz="2000" dirty="0">
                <a:solidFill>
                  <a:schemeClr val="bg1"/>
                </a:solidFill>
              </a:rPr>
              <a:t>les portes à neuf heures du matin. C’est bien parce que je peux passer quelques heures au musée pour bien comprendre l’histoire de notre famille. C’est important pour moi, et pour mon identité.</a:t>
            </a:r>
          </a:p>
        </p:txBody>
      </p:sp>
      <p:sp>
        <p:nvSpPr>
          <p:cNvPr id="70" name="Speech Bubble: Rectangle with Corners Rounded 69">
            <a:extLst>
              <a:ext uri="{FF2B5EF4-FFF2-40B4-BE49-F238E27FC236}">
                <a16:creationId xmlns:a16="http://schemas.microsoft.com/office/drawing/2014/main" id="{066BD454-D344-6481-931A-5A7CDC0EE2D1}"/>
              </a:ext>
            </a:extLst>
          </p:cNvPr>
          <p:cNvSpPr/>
          <p:nvPr/>
        </p:nvSpPr>
        <p:spPr>
          <a:xfrm>
            <a:off x="1506208" y="3482971"/>
            <a:ext cx="9930395" cy="1003971"/>
          </a:xfrm>
          <a:prstGeom prst="wedgeRoundRectCallout">
            <a:avLst>
              <a:gd name="adj1" fmla="val 41451"/>
              <a:gd name="adj2" fmla="val 73381"/>
              <a:gd name="adj3" fmla="val 16667"/>
            </a:avLst>
          </a:prstGeom>
          <a:solidFill>
            <a:srgbClr val="EF3E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sz="2000" dirty="0">
                <a:solidFill>
                  <a:schemeClr val="bg1"/>
                </a:solidFill>
              </a:rPr>
              <a:t>Oui, c’est très important. Ils donnent des leçons sur la révolution algérienne au musée. </a:t>
            </a:r>
            <a:r>
              <a:rPr lang="fr-FR" sz="2000" b="1" dirty="0">
                <a:solidFill>
                  <a:schemeClr val="bg1"/>
                </a:solidFill>
              </a:rPr>
              <a:t>Ils couvrent </a:t>
            </a:r>
            <a:r>
              <a:rPr lang="fr-FR" sz="2000" dirty="0">
                <a:solidFill>
                  <a:schemeClr val="bg1"/>
                </a:solidFill>
              </a:rPr>
              <a:t>l’histoire des actions des soldats français et algériens, mais aussi </a:t>
            </a:r>
            <a:r>
              <a:rPr lang="fr-FR" sz="2000" b="1" dirty="0">
                <a:solidFill>
                  <a:schemeClr val="bg1"/>
                </a:solidFill>
              </a:rPr>
              <a:t>vous découvrez </a:t>
            </a:r>
            <a:r>
              <a:rPr lang="fr-FR" sz="2000" dirty="0">
                <a:solidFill>
                  <a:schemeClr val="bg1"/>
                </a:solidFill>
              </a:rPr>
              <a:t>la vie des femmes pendant la révolution.</a:t>
            </a:r>
          </a:p>
        </p:txBody>
      </p:sp>
      <p:sp>
        <p:nvSpPr>
          <p:cNvPr id="69" name="Speech Bubble: Rectangle with Corners Rounded 68">
            <a:extLst>
              <a:ext uri="{FF2B5EF4-FFF2-40B4-BE49-F238E27FC236}">
                <a16:creationId xmlns:a16="http://schemas.microsoft.com/office/drawing/2014/main" id="{A0CE23D7-BF36-D91A-FBD0-8B43070D7CB4}"/>
              </a:ext>
            </a:extLst>
          </p:cNvPr>
          <p:cNvSpPr/>
          <p:nvPr/>
        </p:nvSpPr>
        <p:spPr>
          <a:xfrm>
            <a:off x="1073388" y="4528327"/>
            <a:ext cx="10923450" cy="734959"/>
          </a:xfrm>
          <a:prstGeom prst="wedgeRoundRectCallout">
            <a:avLst>
              <a:gd name="adj1" fmla="val -48382"/>
              <a:gd name="adj2" fmla="val 96151"/>
              <a:gd name="adj3" fmla="val 16667"/>
            </a:avLst>
          </a:prstGeom>
          <a:solidFill>
            <a:srgbClr val="005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sz="2000" dirty="0">
                <a:solidFill>
                  <a:schemeClr val="bg1"/>
                </a:solidFill>
              </a:rPr>
              <a:t>Oui, c’est vrai. Souvent, on raconte seulement l’histoire des hommes dans les armées, mais les femmes, </a:t>
            </a:r>
            <a:r>
              <a:rPr lang="fr-FR" sz="2000" b="1" dirty="0">
                <a:solidFill>
                  <a:schemeClr val="bg1"/>
                </a:solidFill>
              </a:rPr>
              <a:t>elles découvrent </a:t>
            </a:r>
            <a:r>
              <a:rPr lang="fr-FR" sz="2000" dirty="0">
                <a:solidFill>
                  <a:schemeClr val="bg1"/>
                </a:solidFill>
              </a:rPr>
              <a:t>aussi que la vie est très difficile à cause des guerres.</a:t>
            </a:r>
          </a:p>
        </p:txBody>
      </p:sp>
      <p:sp>
        <p:nvSpPr>
          <p:cNvPr id="68" name="Speech Bubble: Rectangle with Corners Rounded 67">
            <a:extLst>
              <a:ext uri="{FF2B5EF4-FFF2-40B4-BE49-F238E27FC236}">
                <a16:creationId xmlns:a16="http://schemas.microsoft.com/office/drawing/2014/main" id="{19EA014D-5027-0067-D0F6-958979875ACD}"/>
              </a:ext>
            </a:extLst>
          </p:cNvPr>
          <p:cNvSpPr/>
          <p:nvPr/>
        </p:nvSpPr>
        <p:spPr>
          <a:xfrm>
            <a:off x="1174043" y="5304671"/>
            <a:ext cx="9424119" cy="1003971"/>
          </a:xfrm>
          <a:prstGeom prst="wedgeRoundRectCallout">
            <a:avLst>
              <a:gd name="adj1" fmla="val 51493"/>
              <a:gd name="adj2" fmla="val 36516"/>
              <a:gd name="adj3" fmla="val 16667"/>
            </a:avLst>
          </a:prstGeom>
          <a:solidFill>
            <a:srgbClr val="EF3E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sz="2000" dirty="0">
                <a:solidFill>
                  <a:schemeClr val="bg1"/>
                </a:solidFill>
              </a:rPr>
              <a:t>C’est correct Amir. À chaque anniversaire de l’indépendance d’Algérie, mes parents racontent l’histoire de leur vie pendant la révolution. </a:t>
            </a:r>
            <a:r>
              <a:rPr lang="fr-FR" sz="2000" b="1" dirty="0">
                <a:solidFill>
                  <a:schemeClr val="bg1"/>
                </a:solidFill>
              </a:rPr>
              <a:t>Nous ouvrons </a:t>
            </a:r>
            <a:r>
              <a:rPr lang="fr-FR" sz="2000" dirty="0">
                <a:solidFill>
                  <a:schemeClr val="bg1"/>
                </a:solidFill>
              </a:rPr>
              <a:t>souvent leurs albums photos pour voir la famille dans le passé.</a:t>
            </a:r>
          </a:p>
        </p:txBody>
      </p:sp>
      <p:pic>
        <p:nvPicPr>
          <p:cNvPr id="46" name="Picture 45">
            <a:extLst>
              <a:ext uri="{FF2B5EF4-FFF2-40B4-BE49-F238E27FC236}">
                <a16:creationId xmlns:a16="http://schemas.microsoft.com/office/drawing/2014/main" id="{A9209ECA-1422-EEBE-7DCC-9CB44D8CAC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4962019"/>
            <a:ext cx="1440533" cy="1440533"/>
          </a:xfrm>
          <a:prstGeom prst="rect">
            <a:avLst/>
          </a:prstGeom>
        </p:spPr>
      </p:pic>
      <p:pic>
        <p:nvPicPr>
          <p:cNvPr id="52" name="Picture 51" descr="A picture containing person, toy, doll, dark&#10;&#10;Description automatically generated">
            <a:extLst>
              <a:ext uri="{FF2B5EF4-FFF2-40B4-BE49-F238E27FC236}">
                <a16:creationId xmlns:a16="http://schemas.microsoft.com/office/drawing/2014/main" id="{CBB2BADB-E98B-9839-181D-F45DD1116F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28119" y="4944812"/>
            <a:ext cx="1440533" cy="1440533"/>
          </a:xfrm>
          <a:prstGeom prst="rect">
            <a:avLst/>
          </a:prstGeom>
        </p:spPr>
      </p:pic>
      <p:sp>
        <p:nvSpPr>
          <p:cNvPr id="4" name="TextBox 3">
            <a:extLst>
              <a:ext uri="{FF2B5EF4-FFF2-40B4-BE49-F238E27FC236}">
                <a16:creationId xmlns:a16="http://schemas.microsoft.com/office/drawing/2014/main" id="{0C88939E-2333-2241-4812-855DBCCD4766}"/>
              </a:ext>
            </a:extLst>
          </p:cNvPr>
          <p:cNvSpPr txBox="1"/>
          <p:nvPr/>
        </p:nvSpPr>
        <p:spPr>
          <a:xfrm>
            <a:off x="7105687" y="251104"/>
            <a:ext cx="2465716" cy="400110"/>
          </a:xfrm>
          <a:prstGeom prst="rect">
            <a:avLst/>
          </a:prstGeom>
          <a:noFill/>
        </p:spPr>
        <p:txBody>
          <a:bodyPr wrap="square">
            <a:spAutoFit/>
          </a:bodyPr>
          <a:lstStyle/>
          <a:p>
            <a:pPr algn="ctr"/>
            <a:r>
              <a:rPr lang="fr-FR" sz="2000" dirty="0">
                <a:solidFill>
                  <a:srgbClr val="0055A5"/>
                </a:solidFill>
              </a:rPr>
              <a:t>Les réponses.</a:t>
            </a:r>
            <a:endParaRPr lang="en-GB" sz="2000" dirty="0"/>
          </a:p>
        </p:txBody>
      </p:sp>
    </p:spTree>
    <p:extLst>
      <p:ext uri="{BB962C8B-B14F-4D97-AF65-F5344CB8AC3E}">
        <p14:creationId xmlns:p14="http://schemas.microsoft.com/office/powerpoint/2010/main" val="1979943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1" grpId="0" animBg="1"/>
      <p:bldP spid="76" grpId="0" animBg="1"/>
      <p:bldP spid="77" grpId="0" animBg="1"/>
      <p:bldP spid="78" grpId="0" animBg="1"/>
      <p:bldP spid="79" grpId="0" animBg="1"/>
      <p:bldP spid="81" grpId="0" animBg="1"/>
      <p:bldP spid="82" grpId="0" animBg="1"/>
      <p:bldP spid="67" grpId="0" animBg="1"/>
      <p:bldP spid="70" grpId="0" animBg="1"/>
      <p:bldP spid="69" grpId="0" animBg="1"/>
      <p:bldP spid="68" grpId="0" animBg="1"/>
    </p:bldLst>
  </p:timing>
</p:sld>
</file>

<file path=ppt/theme/theme1.xml><?xml version="1.0" encoding="utf-8"?>
<a:theme xmlns:a="http://schemas.openxmlformats.org/drawingml/2006/main" name="NCELP_German_2022">
  <a:themeElements>
    <a:clrScheme name="NCELP_French">
      <a:dk1>
        <a:srgbClr val="525050"/>
      </a:dk1>
      <a:lt1>
        <a:srgbClr val="FFFFFF"/>
      </a:lt1>
      <a:dk2>
        <a:srgbClr val="0055A4"/>
      </a:dk2>
      <a:lt2>
        <a:srgbClr val="FFFFFF"/>
      </a:lt2>
      <a:accent1>
        <a:srgbClr val="0060B8"/>
      </a:accent1>
      <a:accent2>
        <a:srgbClr val="EF4135"/>
      </a:accent2>
      <a:accent3>
        <a:srgbClr val="979595"/>
      </a:accent3>
      <a:accent4>
        <a:srgbClr val="2F9AFF"/>
      </a:accent4>
      <a:accent5>
        <a:srgbClr val="F7A59F"/>
      </a:accent5>
      <a:accent6>
        <a:srgbClr val="CCE7FE"/>
      </a:accent6>
      <a:hlink>
        <a:srgbClr val="00B0F0"/>
      </a:hlink>
      <a:folHlink>
        <a:srgbClr val="B87999"/>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NCELP_French_Powerpoint_Template (1).potx [Repaired]" id="{9D2EB38F-8002-48BD-8B60-40343EA6914B}" vid="{6223AEF6-A421-4372-8E34-946FFA74402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French_SOW_Y10_T1.1_W1_lesson</Template>
  <TotalTime>216</TotalTime>
  <Words>13889</Words>
  <Application>Microsoft Office PowerPoint</Application>
  <PresentationFormat>Widescreen</PresentationFormat>
  <Paragraphs>2019</Paragraphs>
  <Slides>56</Slides>
  <Notes>56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56</vt:i4>
      </vt:variant>
    </vt:vector>
  </HeadingPairs>
  <TitlesOfParts>
    <vt:vector size="62" baseType="lpstr">
      <vt:lpstr>Arial</vt:lpstr>
      <vt:lpstr>Calibri</vt:lpstr>
      <vt:lpstr>Calibri Light</vt:lpstr>
      <vt:lpstr>Century Gothic</vt:lpstr>
      <vt:lpstr>Helvetica</vt:lpstr>
      <vt:lpstr>NCELP_German_2022</vt:lpstr>
      <vt:lpstr>PowerPoint Presentation</vt:lpstr>
      <vt:lpstr>Stress patterns</vt:lpstr>
      <vt:lpstr>Stress patterns</vt:lpstr>
      <vt:lpstr>Amir fait une visite scolaire au musée</vt:lpstr>
      <vt:lpstr>Amir fait une visite scolaire au musée</vt:lpstr>
      <vt:lpstr>Amir fait une visite scolaire au musée</vt:lpstr>
      <vt:lpstr>Les verbes comme ouvrir</vt:lpstr>
      <vt:lpstr>Amir parle avec son papa</vt:lpstr>
      <vt:lpstr>Amir parle avec son papa</vt:lpstr>
      <vt:lpstr>Amir parle avec son papa</vt:lpstr>
      <vt:lpstr>Amir parle avec son papa</vt:lpstr>
      <vt:lpstr>Des personnes ou des objets ?</vt:lpstr>
      <vt:lpstr>Une ou plusieurs personnes ?</vt:lpstr>
      <vt:lpstr>Des personnes ou des objets ?</vt:lpstr>
      <vt:lpstr>Une ou plusieurs personnes ?</vt:lpstr>
      <vt:lpstr>Deux monuments célèbres</vt:lpstr>
      <vt:lpstr>Deux monuments célèbres</vt:lpstr>
      <vt:lpstr>PowerPoint Presentation</vt:lpstr>
      <vt:lpstr>Vocabulaire</vt:lpstr>
      <vt:lpstr>Vocabulaire</vt:lpstr>
      <vt:lpstr>Vocabulaire</vt:lpstr>
      <vt:lpstr>Vocabulaire</vt:lpstr>
      <vt:lpstr>r</vt:lpstr>
      <vt:lpstr>r</vt:lpstr>
      <vt:lpstr>SFE</vt:lpstr>
      <vt:lpstr>SFE</vt:lpstr>
      <vt:lpstr>SFE</vt:lpstr>
      <vt:lpstr>SFE</vt:lpstr>
      <vt:lpstr>Prononciation: [-re] and [-res]</vt:lpstr>
      <vt:lpstr>PowerPoint Presentation</vt:lpstr>
      <vt:lpstr>La compréhension rapide !</vt:lpstr>
      <vt:lpstr>La compréhension rapide !</vt:lpstr>
      <vt:lpstr>PowerPoint Presentation</vt:lpstr>
      <vt:lpstr>PowerPoint Presentation</vt:lpstr>
      <vt:lpstr>PowerPoint Presentation</vt:lpstr>
      <vt:lpstr>Il y a and il n’y a pas de</vt:lpstr>
      <vt:lpstr>On cherche des guides pour le musée</vt:lpstr>
      <vt:lpstr>Vrai ou faux ?</vt:lpstr>
      <vt:lpstr>Vrai ou faux ?</vt:lpstr>
      <vt:lpstr>Vrai ou faux ?</vt:lpstr>
      <vt:lpstr>Vrai ou faux ?</vt:lpstr>
      <vt:lpstr>Vrai ou faux ?</vt:lpstr>
      <vt:lpstr>Vrai ou faux ?</vt:lpstr>
      <vt:lpstr>Trouve les différences !</vt:lpstr>
      <vt:lpstr>PowerPoint Presentation</vt:lpstr>
      <vt:lpstr>PowerPoint Presentation</vt:lpstr>
      <vt:lpstr>On joue aux dominos !</vt:lpstr>
      <vt:lpstr>PowerPoint Presentation</vt:lpstr>
      <vt:lpstr>PowerPoint Presentation</vt:lpstr>
      <vt:lpstr>Stress patterns</vt:lpstr>
      <vt:lpstr>PowerPoint Presentation</vt:lpstr>
      <vt:lpstr>au, à la, à l’, aux ?</vt:lpstr>
      <vt:lpstr>La guerre / la révolution algérienne</vt:lpstr>
      <vt:lpstr>La guerre / révolution algérienne</vt:lpstr>
      <vt:lpstr>Des monuments en Algérie et au Sénégal</vt:lpstr>
      <vt:lpstr>Des monuments en Algérie et au Sénégal</vt:lpstr>
    </vt:vector>
  </TitlesOfParts>
  <Company>University of Leeds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Natalie Finlayson</dc:creator>
  <cp:lastModifiedBy>Catherine Salkeld</cp:lastModifiedBy>
  <cp:revision>2220</cp:revision>
  <cp:lastPrinted>2022-11-21T12:59:35Z</cp:lastPrinted>
  <dcterms:created xsi:type="dcterms:W3CDTF">2022-08-10T09:59:40Z</dcterms:created>
  <dcterms:modified xsi:type="dcterms:W3CDTF">2022-12-20T15:49:59Z</dcterms:modified>
</cp:coreProperties>
</file>