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1"/>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 id="280" r:id="rId25"/>
    <p:sldId id="281" r:id="rId26"/>
    <p:sldId id="282" r:id="rId27"/>
    <p:sldId id="283" r:id="rId28"/>
    <p:sldId id="284"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40" autoAdjust="0"/>
    <p:restoredTop sz="86401"/>
  </p:normalViewPr>
  <p:slideViewPr>
    <p:cSldViewPr snapToGrid="0">
      <p:cViewPr varScale="1">
        <p:scale>
          <a:sx n="63" d="100"/>
          <a:sy n="63" d="100"/>
        </p:scale>
        <p:origin x="906"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9DE757-8A8A-4BFA-B27B-AF6D7B150446}" type="datetimeFigureOut">
              <a:rPr lang="en-GB" smtClean="0"/>
              <a:t>24/04/2020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0F709-23D4-4527-8571-3AAA95DE0AD3}" type="slidenum">
              <a:rPr lang="en-GB" smtClean="0"/>
              <a:t>‹#›</a:t>
            </a:fld>
            <a:endParaRPr lang="en-GB"/>
          </a:p>
        </p:txBody>
      </p:sp>
    </p:spTree>
    <p:extLst>
      <p:ext uri="{BB962C8B-B14F-4D97-AF65-F5344CB8AC3E}">
        <p14:creationId xmlns:p14="http://schemas.microsoft.com/office/powerpoint/2010/main" val="3023689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076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0F709-23D4-4527-8571-3AAA95DE0AD3}" type="slidenum">
              <a:rPr lang="en-GB" smtClean="0"/>
              <a:t>10</a:t>
            </a:fld>
            <a:endParaRPr lang="en-GB"/>
          </a:p>
        </p:txBody>
      </p:sp>
    </p:spTree>
    <p:extLst>
      <p:ext uri="{BB962C8B-B14F-4D97-AF65-F5344CB8AC3E}">
        <p14:creationId xmlns:p14="http://schemas.microsoft.com/office/powerpoint/2010/main" val="3993262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0F709-23D4-4527-8571-3AAA95DE0AD3}" type="slidenum">
              <a:rPr lang="en-GB" smtClean="0"/>
              <a:t>11</a:t>
            </a:fld>
            <a:endParaRPr lang="en-GB"/>
          </a:p>
        </p:txBody>
      </p:sp>
    </p:spTree>
    <p:extLst>
      <p:ext uri="{BB962C8B-B14F-4D97-AF65-F5344CB8AC3E}">
        <p14:creationId xmlns:p14="http://schemas.microsoft.com/office/powerpoint/2010/main" val="2212951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0F709-23D4-4527-8571-3AAA95DE0AD3}" type="slidenum">
              <a:rPr lang="en-GB" smtClean="0"/>
              <a:t>12</a:t>
            </a:fld>
            <a:endParaRPr lang="en-GB"/>
          </a:p>
        </p:txBody>
      </p:sp>
    </p:spTree>
    <p:extLst>
      <p:ext uri="{BB962C8B-B14F-4D97-AF65-F5344CB8AC3E}">
        <p14:creationId xmlns:p14="http://schemas.microsoft.com/office/powerpoint/2010/main" val="2196430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slide is to be used with the next SEVEN slides, which shows the partners’ response sheets and models for doing the activity, to show how carefully the students will really need to think here. </a:t>
            </a:r>
          </a:p>
          <a:p>
            <a:endParaRPr lang="en-GB" baseline="0" dirty="0"/>
          </a:p>
          <a:p>
            <a:r>
              <a:rPr lang="en-GB" baseline="0" dirty="0"/>
              <a:t>Students should take around 5 minutes to write their respective sentences.  At this point, in-class teacher circulation for checking of accuracy is really important. </a:t>
            </a:r>
          </a:p>
          <a:p>
            <a:endParaRPr lang="en-GB" baseline="0" dirty="0"/>
          </a:p>
          <a:p>
            <a:r>
              <a:rPr lang="en-GB" baseline="0" dirty="0"/>
              <a:t>Once each pair have written their sentences, they then take it in turns to say their sentences to their partner.  At the oral stage, of course there is no audible difference between singular and plural.  The activity is designed to reinforce this point to both the speaker and the listener and as such represents valuable practice.  For example, when a student hears ‘</a:t>
            </a:r>
            <a:r>
              <a:rPr lang="en-GB" baseline="0" dirty="0" err="1"/>
              <a:t>elles</a:t>
            </a:r>
            <a:r>
              <a:rPr lang="en-GB" baseline="0" dirty="0"/>
              <a:t> portent’ the pictures are set up so that to get the answer correct the student has to tick an image that represents more that one person wearing (in this case, all girls).  This reinforces the connection between pronunciation and meaning.  In addition, the listener must write the correct verb form and in doing so connects pronunciation to meaning plus written form.  Again, teacher circulation to check pronunciation is important here.</a:t>
            </a:r>
          </a:p>
          <a:p>
            <a:endParaRPr lang="en-GB" baseline="0" dirty="0"/>
          </a:p>
          <a:p>
            <a:r>
              <a:rPr lang="en-GB" baseline="0" dirty="0"/>
              <a:t>For the response sheets (next slide), the listener should write the French for what they hear </a:t>
            </a:r>
            <a:r>
              <a:rPr lang="en-GB" b="1" baseline="0" dirty="0"/>
              <a:t>immediately</a:t>
            </a:r>
            <a:r>
              <a:rPr lang="en-GB" baseline="0" dirty="0"/>
              <a:t> after ticking the picture to strengthen the link between pronunciation, verb form and meaning.  If partners also compare immediately after each item, rather than waiting until the end of the whole activity (students would have to find a way of keeping their forthcoming answers covered up, with an ex. book, sheet of paper etc.), this would make the feedback immediate to help further strengthen the learning.  </a:t>
            </a:r>
          </a:p>
          <a:p>
            <a:r>
              <a:rPr lang="en-GB" baseline="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505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 copy.  </a:t>
            </a:r>
          </a:p>
          <a:p>
            <a:r>
              <a:rPr lang="en-GB" dirty="0"/>
              <a:t>To minimise printing,</a:t>
            </a:r>
            <a:r>
              <a:rPr lang="en-GB" baseline="0" dirty="0"/>
              <a:t> print these as ‘handouts’ selecting ‘two to a page’ (slides 22&amp;23).</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892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a:t>
            </a:r>
            <a:r>
              <a:rPr lang="en-GB" baseline="0" dirty="0"/>
              <a:t> copy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16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Teachers could use this slide to model the instructions to the class.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600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this could be used</a:t>
            </a:r>
            <a:r>
              <a:rPr lang="en-GB" baseline="0" dirty="0"/>
              <a:t> to model the instruction, this time with 3</a:t>
            </a:r>
            <a:r>
              <a:rPr lang="en-GB" baseline="30000" dirty="0"/>
              <a:t>rd</a:t>
            </a:r>
            <a:r>
              <a:rPr lang="en-GB" baseline="0" dirty="0"/>
              <a:t> person plural.  This is a valuable step to illustrate how the listener will need to think really carefully about singular and plural.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784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a:t>
            </a:r>
          </a:p>
          <a:p>
            <a:r>
              <a:rPr lang="en-GB" dirty="0"/>
              <a:t>Teachers</a:t>
            </a:r>
            <a:r>
              <a:rPr lang="en-GB" baseline="0" dirty="0"/>
              <a:t> could elicit the spoken form from the students, then the animated circle appears to show the correct answer.</a:t>
            </a:r>
          </a:p>
          <a:p>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He studies /</a:t>
            </a:r>
            <a:r>
              <a:rPr lang="en-GB" sz="1200" baseline="0"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il</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étudie</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(m) play</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ils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jouent</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(m) sing / </a:t>
            </a:r>
            <a:r>
              <a:rPr lang="en-GB" sz="1200" b="1" dirty="0" err="1">
                <a:solidFill>
                  <a:srgbClr val="002060"/>
                </a:solidFill>
                <a:latin typeface="Century Gothic" panose="020B0502020202020204" pitchFamily="34" charset="0"/>
              </a:rPr>
              <a:t>ils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chantent</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She listens</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elle</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écoute</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(f) eat</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elles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mangent</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He wears</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il</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porte</a:t>
            </a:r>
            <a:endParaRPr lang="en-GB" sz="1200" b="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She gives</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elle</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donne</a:t>
            </a:r>
            <a:endParaRPr lang="en-GB" sz="1200" b="1"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(f) walk</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elles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marchent</a:t>
            </a:r>
            <a:endParaRPr lang="en-GB" sz="1200" b="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002060"/>
              </a:solidFill>
              <a:latin typeface="Century Gothic" panose="020B0502020202020204" pitchFamily="34" charset="0"/>
            </a:endParaRPr>
          </a:p>
          <a:p>
            <a:endParaRPr lang="en-GB" sz="1200" b="1" dirty="0">
              <a:solidFill>
                <a:srgbClr val="002060"/>
              </a:solidFill>
              <a:latin typeface="Century Gothic" panose="020B0502020202020204" pitchFamily="34" charset="0"/>
            </a:endParaRPr>
          </a:p>
          <a:p>
            <a:endParaRPr lang="en-GB" sz="1200" b="1" dirty="0">
              <a:solidFill>
                <a:srgbClr val="002060"/>
              </a:solidFill>
              <a:latin typeface="Century Gothic" panose="020B0502020202020204" pitchFamily="34" charset="0"/>
            </a:endParaRPr>
          </a:p>
          <a:p>
            <a:endParaRPr lang="en-GB" sz="1200" b="1" dirty="0">
              <a:solidFill>
                <a:srgbClr val="002060"/>
              </a:solidFill>
              <a:latin typeface="Century Gothic" panose="020B0502020202020204" pitchFamily="34" charset="0"/>
            </a:endParaRPr>
          </a:p>
          <a:p>
            <a:endParaRPr lang="en-GB" sz="1200" b="1" dirty="0">
              <a:solidFill>
                <a:srgbClr val="002060"/>
              </a:solidFill>
              <a:latin typeface="Century Gothic" panose="020B0502020202020204" pitchFamily="34" charset="0"/>
            </a:endParaRPr>
          </a:p>
          <a:p>
            <a:endParaRPr lang="en-GB" sz="1200" b="1" dirty="0">
              <a:solidFill>
                <a:srgbClr val="002060"/>
              </a:solidFill>
              <a:latin typeface="Century Gothic" panose="020B0502020202020204" pitchFamily="34" charset="0"/>
            </a:endParaRPr>
          </a:p>
          <a:p>
            <a:pPr marL="457200" indent="-457200">
              <a:buAutoNum type="arabicParen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089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a:t>
            </a:r>
          </a:p>
          <a:p>
            <a:endParaRPr lang="en-GB" dirty="0"/>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(f) sing / </a:t>
            </a:r>
            <a:r>
              <a:rPr lang="en-GB" sz="1200" b="1" dirty="0" err="1">
                <a:solidFill>
                  <a:srgbClr val="002060"/>
                </a:solidFill>
                <a:latin typeface="Century Gothic" panose="020B0502020202020204" pitchFamily="34" charset="0"/>
              </a:rPr>
              <a:t>elles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chantent</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He listens / </a:t>
            </a:r>
            <a:r>
              <a:rPr lang="en-GB" sz="1200" b="1" dirty="0" err="1">
                <a:solidFill>
                  <a:srgbClr val="002060"/>
                </a:solidFill>
                <a:latin typeface="Century Gothic" panose="020B0502020202020204" pitchFamily="34" charset="0"/>
              </a:rPr>
              <a:t>il</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écoute</a:t>
            </a:r>
            <a:endParaRPr lang="en-GB" sz="12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(m) eat / </a:t>
            </a:r>
            <a:r>
              <a:rPr lang="en-GB" sz="1200" b="1" dirty="0" err="1">
                <a:solidFill>
                  <a:srgbClr val="002060"/>
                </a:solidFill>
                <a:latin typeface="Century Gothic" panose="020B0502020202020204" pitchFamily="34" charset="0"/>
              </a:rPr>
              <a:t>ils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mangent</a:t>
            </a:r>
            <a:endParaRPr lang="en-GB" sz="1200" b="1"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(f) play / </a:t>
            </a:r>
            <a:r>
              <a:rPr lang="en-GB" sz="1200" b="1" dirty="0" err="1">
                <a:solidFill>
                  <a:srgbClr val="002060"/>
                </a:solidFill>
                <a:latin typeface="Century Gothic" panose="020B0502020202020204" pitchFamily="34" charset="0"/>
              </a:rPr>
              <a:t>elles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jouent</a:t>
            </a:r>
            <a:endParaRPr lang="en-GB" sz="1200" b="1"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She studies / </a:t>
            </a:r>
            <a:r>
              <a:rPr lang="en-GB" sz="1200" b="1" dirty="0" err="1">
                <a:solidFill>
                  <a:srgbClr val="002060"/>
                </a:solidFill>
                <a:latin typeface="Century Gothic" panose="020B0502020202020204" pitchFamily="34" charset="0"/>
              </a:rPr>
              <a:t>elle</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étudie</a:t>
            </a:r>
            <a:endParaRPr lang="en-GB" sz="1200" b="1"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She wears </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elle</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porte</a:t>
            </a:r>
            <a:endParaRPr lang="en-GB" sz="1200" b="1"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They (m) give</a:t>
            </a:r>
            <a:r>
              <a:rPr lang="en-GB" sz="1200" baseline="0" dirty="0">
                <a:solidFill>
                  <a:srgbClr val="002060"/>
                </a:solidFill>
                <a:latin typeface="Century Gothic" panose="020B0502020202020204" pitchFamily="34" charset="0"/>
              </a:rPr>
              <a:t> / </a:t>
            </a:r>
            <a:r>
              <a:rPr lang="en-GB" sz="1200" b="1" dirty="0" err="1">
                <a:solidFill>
                  <a:srgbClr val="002060"/>
                </a:solidFill>
                <a:latin typeface="Century Gothic" panose="020B0502020202020204" pitchFamily="34" charset="0"/>
              </a:rPr>
              <a:t>ils</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donnent</a:t>
            </a:r>
            <a:endParaRPr lang="en-GB" sz="1200" b="1"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GB" sz="1200" dirty="0">
                <a:solidFill>
                  <a:srgbClr val="002060"/>
                </a:solidFill>
                <a:latin typeface="Century Gothic" panose="020B0502020202020204" pitchFamily="34" charset="0"/>
              </a:rPr>
              <a:t>He walks /</a:t>
            </a:r>
            <a:r>
              <a:rPr lang="en-GB" sz="1200" baseline="0"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il</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marche</a:t>
            </a:r>
            <a:endParaRPr lang="en-GB" dirty="0"/>
          </a:p>
          <a:p>
            <a:pPr marL="457200" indent="-457200">
              <a:buAutoNum type="arabicParenR"/>
            </a:pPr>
            <a:endParaRPr lang="en-GB" sz="1200" dirty="0">
              <a:solidFill>
                <a:srgbClr val="002060"/>
              </a:solidFill>
              <a:latin typeface="Century Gothic" panose="020B0502020202020204" pitchFamily="34" charset="0"/>
            </a:endParaRPr>
          </a:p>
          <a:p>
            <a:pPr marL="0" indent="0">
              <a:buNone/>
            </a:pPr>
            <a:endParaRPr lang="en-GB" sz="1200" dirty="0">
              <a:solidFill>
                <a:srgbClr val="002060"/>
              </a:solidFill>
              <a:latin typeface="Century Gothic" panose="020B0502020202020204" pitchFamily="34" charset="0"/>
            </a:endParaRPr>
          </a:p>
          <a:p>
            <a:endParaRPr lang="en-GB" sz="1200" b="1" dirty="0">
              <a:solidFill>
                <a:srgbClr val="002060"/>
              </a:solidFill>
              <a:latin typeface="Century Gothic" panose="020B0502020202020204" pitchFamily="34" charset="0"/>
            </a:endParaRPr>
          </a:p>
          <a:p>
            <a:endParaRPr lang="en-GB" sz="1200" b="1" dirty="0">
              <a:solidFill>
                <a:srgbClr val="002060"/>
              </a:solidFill>
              <a:latin typeface="Century Gothic" panose="020B0502020202020204" pitchFamily="34" charset="0"/>
            </a:endParaRPr>
          </a:p>
          <a:p>
            <a:endParaRPr lang="en-GB" sz="1200" b="1" dirty="0">
              <a:solidFill>
                <a:srgbClr val="002060"/>
              </a:solidFill>
              <a:latin typeface="Century Gothic" panose="020B0502020202020204" pitchFamily="34" charset="0"/>
            </a:endParaRPr>
          </a:p>
          <a:p>
            <a:endParaRPr lang="en-GB" sz="1200" b="1" dirty="0">
              <a:solidFill>
                <a:srgbClr val="002060"/>
              </a:solidFill>
              <a:latin typeface="Century Gothic" panose="020B0502020202020204" pitchFamily="34" charset="0"/>
            </a:endParaRPr>
          </a:p>
          <a:p>
            <a:endParaRPr lang="en-GB" sz="1200" b="1" dirty="0">
              <a:solidFill>
                <a:srgbClr val="002060"/>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643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Model the sound of ‘</a:t>
            </a:r>
            <a:r>
              <a:rPr lang="en-GB" dirty="0" err="1"/>
              <a:t>joue</a:t>
            </a:r>
            <a:r>
              <a:rPr lang="en-GB" dirty="0"/>
              <a:t>’ and ‘</a:t>
            </a:r>
            <a:r>
              <a:rPr lang="en-GB" dirty="0" err="1"/>
              <a:t>jouent</a:t>
            </a:r>
            <a:r>
              <a:rPr lang="en-GB" dirty="0"/>
              <a:t>’. </a:t>
            </a:r>
          </a:p>
          <a:p>
            <a:r>
              <a:rPr lang="en-GB" dirty="0"/>
              <a:t>Say ‘il </a:t>
            </a:r>
            <a:r>
              <a:rPr lang="en-GB" dirty="0" err="1"/>
              <a:t>joue</a:t>
            </a:r>
            <a:r>
              <a:rPr lang="en-GB" dirty="0"/>
              <a:t>’ and ‘</a:t>
            </a:r>
            <a:r>
              <a:rPr lang="en-GB" dirty="0" err="1"/>
              <a:t>ils</a:t>
            </a:r>
            <a:r>
              <a:rPr lang="en-GB" dirty="0"/>
              <a:t> </a:t>
            </a:r>
            <a:r>
              <a:rPr lang="en-GB" dirty="0" err="1"/>
              <a:t>jouent</a:t>
            </a:r>
            <a:r>
              <a:rPr lang="en-GB" dirty="0"/>
              <a:t>’, then ask the students if they can tell whether you are talking about one person or more than one. The answer is ‘no’!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to the students that a lot of the activities in this set are going to be reading and writing. This is because you can often only tell the difference between singular and plural ‘he and they’ in writing</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308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It may prove useful at the end of the activity to show the written answers to the class to address any errors students may have made during the course of the activity.  They could ‘mark’ their written responses and give themselves a score out of 16, one point each for the first eight (their own translations) then one point each for the eight verbs that they heard.  This slide could be used in conjunction with the images slides with the correct images circled – so that there is an opportunity to feedback on the speaking and listening element, then the written form.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17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reading acts as a lead-in</a:t>
            </a:r>
            <a:r>
              <a:rPr lang="en-GB" baseline="0" dirty="0"/>
              <a:t> to the more challenging listening task ahead.  Here, students focus on verb form by having to choose between 3</a:t>
            </a:r>
            <a:r>
              <a:rPr lang="en-GB" baseline="30000" dirty="0"/>
              <a:t>rd</a:t>
            </a:r>
            <a:r>
              <a:rPr lang="en-GB" baseline="0" dirty="0"/>
              <a:t> person singular or plural, depending on the subject of the verb but by using full nouns, rather than the subject pronoun (il/</a:t>
            </a:r>
            <a:r>
              <a:rPr lang="en-GB" baseline="0" dirty="0" err="1"/>
              <a:t>ils</a:t>
            </a:r>
            <a:r>
              <a:rPr lang="en-GB" baseline="0" dirty="0"/>
              <a:t> </a:t>
            </a:r>
            <a:r>
              <a:rPr lang="en-GB" baseline="0" dirty="0" err="1"/>
              <a:t>elle</a:t>
            </a:r>
            <a:r>
              <a:rPr lang="en-GB" baseline="0" dirty="0"/>
              <a:t>/</a:t>
            </a:r>
            <a:r>
              <a:rPr lang="en-GB" baseline="0" dirty="0" err="1"/>
              <a:t>elles</a:t>
            </a:r>
            <a:r>
              <a:rPr lang="en-GB" baseline="0" dirty="0"/>
              <a:t>) as in the previous lesson.  Students then have to choose the correct accompanying verb to form the second part of the sentence successfully.  (This is broken down even further in the next listening activity when students have to write the correct subject pronoun and then conjugate the verb accordingly.)  The context for all four sentences is similar which reduces the reliance on vocabulary to work out the answers; students will have to look carefully at verb form.  </a:t>
            </a:r>
          </a:p>
          <a:p>
            <a:r>
              <a:rPr lang="en-GB" baseline="0" dirty="0"/>
              <a:t>NB There are two possible versions for the plural forms, but not for the singular.  This adds a level of complexity to the task, in that students will not only have to focus on verb form but meaning as well.  You could let the students realise that there is more than one correct answer, or you could tell them up front.</a:t>
            </a:r>
          </a:p>
          <a:p>
            <a:r>
              <a:rPr lang="en-GB" baseline="0" dirty="0"/>
              <a:t>Some regular –</a:t>
            </a:r>
            <a:r>
              <a:rPr lang="en-GB" baseline="0" dirty="0" err="1"/>
              <a:t>er</a:t>
            </a:r>
            <a:r>
              <a:rPr lang="en-GB" baseline="0" dirty="0"/>
              <a:t> verbs from previous weeks are </a:t>
            </a:r>
            <a:r>
              <a:rPr lang="en-GB" baseline="0" dirty="0" err="1"/>
              <a:t>revisted</a:t>
            </a:r>
            <a:r>
              <a:rPr lang="en-GB" baseline="0" dirty="0"/>
              <a:t> here (</a:t>
            </a:r>
            <a:r>
              <a:rPr lang="en-GB" baseline="0" dirty="0" err="1"/>
              <a:t>parler</a:t>
            </a:r>
            <a:r>
              <a:rPr lang="en-GB" baseline="0" dirty="0"/>
              <a:t>/aimer/</a:t>
            </a:r>
            <a:r>
              <a:rPr lang="en-GB" baseline="0" dirty="0" err="1"/>
              <a:t>trouver</a:t>
            </a:r>
            <a:r>
              <a:rPr lang="en-GB" baseline="0" dirty="0"/>
              <a:t>/</a:t>
            </a:r>
            <a:r>
              <a:rPr lang="en-GB" baseline="0" dirty="0" err="1"/>
              <a:t>travailler</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286332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slide to model the requirements</a:t>
            </a:r>
            <a:r>
              <a:rPr lang="en-GB" baseline="0" dirty="0"/>
              <a:t> of the task.  Really emphasise the importance of listening carefully to the subject of the verb – is it singular or plural?  Elicit from students what will be heard when the subject is singular and what is heard when it is plural – </a:t>
            </a:r>
            <a:r>
              <a:rPr lang="en-GB" b="1" baseline="0" dirty="0"/>
              <a:t>the subtle difference between ’le’ and ‘les’ (or ‘la’ and ‘les’) really makes a difference to meaning! </a:t>
            </a:r>
            <a:r>
              <a:rPr lang="en-GB" baseline="0" dirty="0"/>
              <a:t> This is key to students succeeding in the task.  The two part nature of the task sets up differentiation.  All students should be able to complete the first part of the sentence at least – hearing the difference between ‘le’ and ‘les’; and the difference between ‘la’ and ‘les’ and then writing the verb ending accordingly: ‘e’ or ‘</a:t>
            </a:r>
            <a:r>
              <a:rPr lang="en-GB" baseline="0" dirty="0" err="1"/>
              <a:t>ent</a:t>
            </a:r>
            <a:r>
              <a:rPr lang="en-GB" baseline="0" dirty="0"/>
              <a:t>’.  </a:t>
            </a:r>
          </a:p>
          <a:p>
            <a:r>
              <a:rPr lang="en-GB" baseline="0" dirty="0"/>
              <a:t>The second part offers a greater level of challenge.  </a:t>
            </a:r>
          </a:p>
          <a:p>
            <a:r>
              <a:rPr lang="en-GB" baseline="0" dirty="0"/>
              <a:t>Teachers could consider asking students to mark their work in two sets, to allow students to feel successful and give the teacher an indication of how students did with the two aspects of the task.</a:t>
            </a:r>
            <a:endParaRPr lang="en-GB" dirty="0"/>
          </a:p>
          <a:p>
            <a:endParaRPr lang="en-GB" dirty="0"/>
          </a:p>
          <a:p>
            <a:r>
              <a:rPr lang="en-GB" dirty="0"/>
              <a:t>TRANSCRIPT</a:t>
            </a:r>
          </a:p>
          <a:p>
            <a:r>
              <a:rPr lang="en-GB" dirty="0"/>
              <a:t>E.G </a:t>
            </a:r>
          </a:p>
          <a:p>
            <a:r>
              <a:rPr lang="en-GB" dirty="0"/>
              <a:t>Le </a:t>
            </a:r>
            <a:r>
              <a:rPr lang="en-GB" dirty="0" err="1"/>
              <a:t>garçon</a:t>
            </a:r>
            <a:r>
              <a:rPr lang="en-GB" dirty="0"/>
              <a:t> </a:t>
            </a:r>
            <a:r>
              <a:rPr lang="en-GB" dirty="0" err="1"/>
              <a:t>aime</a:t>
            </a:r>
            <a:r>
              <a:rPr lang="en-GB" baseline="0" dirty="0"/>
              <a:t> le sport; il </a:t>
            </a:r>
            <a:r>
              <a:rPr lang="en-GB" baseline="0" dirty="0" err="1"/>
              <a:t>joue</a:t>
            </a:r>
            <a:r>
              <a:rPr lang="en-GB" baseline="0" dirty="0"/>
              <a:t> au foot.</a:t>
            </a:r>
          </a:p>
          <a:p>
            <a:endParaRPr lang="en-GB" baseline="0" dirty="0"/>
          </a:p>
          <a:p>
            <a:r>
              <a:rPr lang="en-GB" baseline="0" dirty="0"/>
              <a:t>E.G</a:t>
            </a:r>
          </a:p>
          <a:p>
            <a:r>
              <a:rPr lang="en-GB" baseline="0" dirty="0"/>
              <a:t>Les </a:t>
            </a:r>
            <a:r>
              <a:rPr lang="en-GB" baseline="0" dirty="0" err="1"/>
              <a:t>filles</a:t>
            </a:r>
            <a:r>
              <a:rPr lang="en-GB" baseline="0" dirty="0"/>
              <a:t> </a:t>
            </a:r>
            <a:r>
              <a:rPr lang="en-GB" baseline="0" dirty="0" err="1"/>
              <a:t>restent</a:t>
            </a:r>
            <a:r>
              <a:rPr lang="en-GB" baseline="0" dirty="0"/>
              <a:t> à la </a:t>
            </a:r>
            <a:r>
              <a:rPr lang="en-GB" baseline="0" dirty="0" err="1"/>
              <a:t>maison</a:t>
            </a:r>
            <a:r>
              <a:rPr lang="en-GB" baseline="0" dirty="0"/>
              <a:t>; </a:t>
            </a:r>
            <a:r>
              <a:rPr lang="en-GB" baseline="0" dirty="0" err="1"/>
              <a:t>elles</a:t>
            </a:r>
            <a:r>
              <a:rPr lang="en-GB" baseline="0" dirty="0"/>
              <a:t> </a:t>
            </a:r>
            <a:r>
              <a:rPr lang="en-GB" baseline="0" dirty="0" err="1"/>
              <a:t>regardent</a:t>
            </a:r>
            <a:r>
              <a:rPr lang="en-GB" baseline="0" dirty="0"/>
              <a:t> la </a:t>
            </a:r>
            <a:r>
              <a:rPr lang="en-GB" baseline="0" dirty="0" err="1"/>
              <a:t>télé</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613032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no need to print</a:t>
            </a:r>
            <a:r>
              <a:rPr lang="en-GB" baseline="0" dirty="0"/>
              <a:t> the grid, simply have students write their responses in their exercise books.  Teachers will need to allow students time to write, give enough time for this between each play of the sentences.  Playing each sentence twice should suffice, given that they have had two worked examples, one singular and one plural.  </a:t>
            </a:r>
          </a:p>
          <a:p>
            <a:r>
              <a:rPr lang="en-GB" b="1" baseline="0" dirty="0"/>
              <a:t>Remind students to listen for the difference between ‘le’ and ‘les’ and connect ‘le’ to singular and ‘les’ to plural. </a:t>
            </a:r>
          </a:p>
          <a:p>
            <a:r>
              <a:rPr lang="en-GB" b="1" baseline="0" dirty="0"/>
              <a:t>And, similarly, listen for the difference between ‘la’ and ‘les’ – connect ‘la’ to singular, and ‘les’ to plural.</a:t>
            </a:r>
          </a:p>
          <a:p>
            <a:endParaRPr lang="en-GB" b="1" baseline="0" dirty="0"/>
          </a:p>
          <a:p>
            <a:endParaRPr lang="en-GB" b="0" baseline="0" dirty="0"/>
          </a:p>
          <a:p>
            <a:r>
              <a:rPr lang="en-GB" b="0" baseline="0" dirty="0"/>
              <a:t>IDEA FOR EXTENSION: Rather than allowing the whole sentence to play on the audio, stop it after the first verb and do not reveal the second part of the sentence. Then, ask the students to PREDICT what will come next. ‘Can you work out what will come next?’  They will use the first part of the sentence and the final words to work it out. They could tell the teacher orally, in whole class format. Or they could write down what they think will come next. </a:t>
            </a:r>
          </a:p>
          <a:p>
            <a:r>
              <a:rPr lang="en-GB" b="0" baseline="0" dirty="0"/>
              <a:t>THEN, continue the audio and the students read their own work to check whether they predicted the subject pronoun and verb correctly. Check how they spelled the verb (-</a:t>
            </a:r>
            <a:r>
              <a:rPr lang="en-GB" b="0" baseline="0" dirty="0" err="1"/>
              <a:t>ent</a:t>
            </a:r>
            <a:r>
              <a:rPr lang="en-GB" b="0" baseline="0" dirty="0"/>
              <a:t> or –e).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(Teachers could choose to play the first four without the pause and then the second four (on the next slide) using the idea for extension once students are confident with the nature of the task.  This will depend on the level of the group.)</a:t>
            </a:r>
          </a:p>
          <a:p>
            <a:endParaRPr lang="en-GB" b="0" dirty="0"/>
          </a:p>
          <a:p>
            <a:endParaRPr lang="en-GB" dirty="0"/>
          </a:p>
          <a:p>
            <a:r>
              <a:rPr lang="en-GB" dirty="0"/>
              <a:t>TRANSCRIPT</a:t>
            </a:r>
          </a:p>
          <a:p>
            <a:r>
              <a:rPr lang="en-GB" dirty="0"/>
              <a:t>1) Le </a:t>
            </a:r>
            <a:r>
              <a:rPr lang="en-GB" dirty="0" err="1"/>
              <a:t>garçon</a:t>
            </a:r>
            <a:r>
              <a:rPr lang="en-GB" dirty="0"/>
              <a:t> </a:t>
            </a:r>
            <a:r>
              <a:rPr lang="en-GB" dirty="0" err="1"/>
              <a:t>aime</a:t>
            </a:r>
            <a:r>
              <a:rPr lang="en-GB" dirty="0"/>
              <a:t> la </a:t>
            </a:r>
            <a:r>
              <a:rPr lang="en-GB" dirty="0" err="1"/>
              <a:t>t</a:t>
            </a:r>
            <a:r>
              <a:rPr lang="en-GB" sz="1200" baseline="0" dirty="0" err="1">
                <a:solidFill>
                  <a:schemeClr val="accent5">
                    <a:lumMod val="50000"/>
                  </a:schemeClr>
                </a:solidFill>
                <a:latin typeface="Century Gothic" panose="020B0502020202020204" pitchFamily="34" charset="0"/>
              </a:rPr>
              <a:t>élé</a:t>
            </a:r>
            <a:r>
              <a:rPr lang="en-GB" sz="1200" baseline="0" dirty="0">
                <a:solidFill>
                  <a:schemeClr val="accent5">
                    <a:lumMod val="50000"/>
                  </a:schemeClr>
                </a:solidFill>
                <a:latin typeface="Century Gothic" panose="020B0502020202020204" pitchFamily="34" charset="0"/>
              </a:rPr>
              <a:t>;</a:t>
            </a:r>
            <a:r>
              <a:rPr lang="en-GB" dirty="0"/>
              <a:t> il </a:t>
            </a:r>
            <a:r>
              <a:rPr lang="en-GB" dirty="0" err="1"/>
              <a:t>regarde</a:t>
            </a:r>
            <a:r>
              <a:rPr lang="en-GB" dirty="0"/>
              <a:t> des films.</a:t>
            </a:r>
          </a:p>
          <a:p>
            <a:r>
              <a:rPr lang="en-GB" dirty="0"/>
              <a:t>2) Les </a:t>
            </a:r>
            <a:r>
              <a:rPr lang="en-GB" dirty="0" err="1"/>
              <a:t>filles</a:t>
            </a:r>
            <a:r>
              <a:rPr lang="en-GB" dirty="0"/>
              <a:t> </a:t>
            </a:r>
            <a:r>
              <a:rPr lang="en-GB" dirty="0" err="1"/>
              <a:t>aiment</a:t>
            </a:r>
            <a:r>
              <a:rPr lang="en-GB" dirty="0"/>
              <a:t> la </a:t>
            </a:r>
            <a:r>
              <a:rPr lang="en-GB" dirty="0" err="1"/>
              <a:t>musique</a:t>
            </a:r>
            <a:r>
              <a:rPr lang="en-GB" dirty="0"/>
              <a:t>; </a:t>
            </a:r>
            <a:r>
              <a:rPr lang="en-GB" dirty="0" err="1"/>
              <a:t>elles</a:t>
            </a:r>
            <a:r>
              <a:rPr lang="en-GB" baseline="0" dirty="0"/>
              <a:t> </a:t>
            </a:r>
            <a:r>
              <a:rPr lang="en-GB" baseline="0" dirty="0" err="1"/>
              <a:t>chantent</a:t>
            </a:r>
            <a:r>
              <a:rPr lang="en-GB" baseline="0" dirty="0"/>
              <a:t> avec la radio.</a:t>
            </a:r>
          </a:p>
          <a:p>
            <a:r>
              <a:rPr lang="en-GB" dirty="0"/>
              <a:t>3) Les</a:t>
            </a:r>
            <a:r>
              <a:rPr lang="en-GB" baseline="0" dirty="0"/>
              <a:t> </a:t>
            </a:r>
            <a:r>
              <a:rPr lang="en-GB" baseline="0" dirty="0" err="1"/>
              <a:t>médecin</a:t>
            </a:r>
            <a:r>
              <a:rPr lang="en-GB" dirty="0" err="1"/>
              <a:t>s</a:t>
            </a:r>
            <a:r>
              <a:rPr lang="en-GB" baseline="0" dirty="0"/>
              <a:t> </a:t>
            </a:r>
            <a:r>
              <a:rPr lang="en-GB" baseline="0" dirty="0" err="1"/>
              <a:t>travaillent</a:t>
            </a:r>
            <a:r>
              <a:rPr lang="en-GB" baseline="0" dirty="0"/>
              <a:t> </a:t>
            </a:r>
            <a:r>
              <a:rPr lang="en-GB" baseline="0" dirty="0" err="1"/>
              <a:t>en</a:t>
            </a:r>
            <a:r>
              <a:rPr lang="en-GB" baseline="0" dirty="0"/>
              <a:t> </a:t>
            </a:r>
            <a:r>
              <a:rPr lang="en-GB" baseline="0" dirty="0" err="1"/>
              <a:t>Angleterre</a:t>
            </a:r>
            <a:r>
              <a:rPr lang="en-GB" baseline="0" dirty="0"/>
              <a:t>; </a:t>
            </a:r>
            <a:r>
              <a:rPr lang="en-GB" baseline="0" dirty="0" err="1"/>
              <a:t>ils</a:t>
            </a:r>
            <a:r>
              <a:rPr lang="en-GB" baseline="0" dirty="0"/>
              <a:t> </a:t>
            </a:r>
            <a:r>
              <a:rPr lang="en-GB" baseline="0" dirty="0" err="1"/>
              <a:t>parlent</a:t>
            </a:r>
            <a:r>
              <a:rPr lang="en-GB" baseline="0" dirty="0"/>
              <a:t> </a:t>
            </a:r>
            <a:r>
              <a:rPr lang="en-GB" baseline="0" dirty="0" err="1"/>
              <a:t>anglais</a:t>
            </a:r>
            <a:r>
              <a:rPr lang="en-GB" baseline="0" dirty="0"/>
              <a:t>.</a:t>
            </a:r>
            <a:endParaRPr lang="en-GB" dirty="0"/>
          </a:p>
          <a:p>
            <a:r>
              <a:rPr lang="en-GB" dirty="0"/>
              <a:t>4) Le chanteur </a:t>
            </a:r>
            <a:r>
              <a:rPr lang="en-GB" dirty="0" err="1"/>
              <a:t>aime</a:t>
            </a:r>
            <a:r>
              <a:rPr lang="en-GB" dirty="0"/>
              <a:t> la </a:t>
            </a:r>
            <a:r>
              <a:rPr lang="en-GB" dirty="0" err="1"/>
              <a:t>musique</a:t>
            </a:r>
            <a:r>
              <a:rPr lang="en-GB" dirty="0"/>
              <a:t>;</a:t>
            </a:r>
            <a:r>
              <a:rPr lang="en-GB" baseline="0" dirty="0"/>
              <a:t> il </a:t>
            </a:r>
            <a:r>
              <a:rPr lang="en-GB" baseline="0" dirty="0" err="1"/>
              <a:t>écoute</a:t>
            </a:r>
            <a:r>
              <a:rPr lang="en-GB" baseline="0" dirty="0"/>
              <a:t> la radio.</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2919939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TRANSCRIPT</a:t>
            </a:r>
          </a:p>
          <a:p>
            <a:r>
              <a:rPr lang="en-GB" baseline="0" dirty="0"/>
              <a:t>5) Les </a:t>
            </a:r>
            <a:r>
              <a:rPr lang="en-GB" baseline="0" dirty="0" err="1"/>
              <a:t>professeurs</a:t>
            </a:r>
            <a:r>
              <a:rPr lang="en-GB" baseline="0" dirty="0"/>
              <a:t> </a:t>
            </a:r>
            <a:r>
              <a:rPr lang="en-GB" baseline="0" dirty="0" err="1"/>
              <a:t>travaillent</a:t>
            </a:r>
            <a:r>
              <a:rPr lang="en-GB" baseline="0" dirty="0"/>
              <a:t> </a:t>
            </a:r>
            <a:r>
              <a:rPr lang="en-GB" baseline="0" dirty="0" err="1"/>
              <a:t>dans</a:t>
            </a:r>
            <a:r>
              <a:rPr lang="en-GB" baseline="0" dirty="0"/>
              <a:t> la </a:t>
            </a:r>
            <a:r>
              <a:rPr lang="en-GB" baseline="0" dirty="0" err="1"/>
              <a:t>salle</a:t>
            </a:r>
            <a:r>
              <a:rPr lang="en-GB" baseline="0" dirty="0"/>
              <a:t> de </a:t>
            </a:r>
            <a:r>
              <a:rPr lang="en-GB" baseline="0" dirty="0" err="1"/>
              <a:t>classe</a:t>
            </a:r>
            <a:r>
              <a:rPr lang="en-GB" baseline="0" dirty="0"/>
              <a:t>; </a:t>
            </a:r>
            <a:r>
              <a:rPr lang="en-GB" baseline="0" dirty="0" err="1"/>
              <a:t>ils</a:t>
            </a:r>
            <a:r>
              <a:rPr lang="en-GB" baseline="0" dirty="0"/>
              <a:t> </a:t>
            </a:r>
            <a:r>
              <a:rPr lang="en-GB" baseline="0" dirty="0" err="1"/>
              <a:t>préparent</a:t>
            </a:r>
            <a:r>
              <a:rPr lang="en-GB" baseline="0" dirty="0"/>
              <a:t> les devoirs.</a:t>
            </a:r>
          </a:p>
          <a:p>
            <a:r>
              <a:rPr lang="en-GB" baseline="0" dirty="0"/>
              <a:t>6) Le chien </a:t>
            </a:r>
            <a:r>
              <a:rPr lang="en-GB" baseline="0" dirty="0" err="1"/>
              <a:t>marche</a:t>
            </a:r>
            <a:r>
              <a:rPr lang="en-GB" baseline="0" dirty="0"/>
              <a:t> </a:t>
            </a:r>
            <a:r>
              <a:rPr lang="en-GB" baseline="0" dirty="0" err="1"/>
              <a:t>dehors</a:t>
            </a:r>
            <a:r>
              <a:rPr lang="en-GB" baseline="0" dirty="0"/>
              <a:t>; il </a:t>
            </a:r>
            <a:r>
              <a:rPr lang="en-GB" baseline="0" dirty="0" err="1"/>
              <a:t>joue</a:t>
            </a:r>
            <a:r>
              <a:rPr lang="en-GB" baseline="0" dirty="0"/>
              <a:t> </a:t>
            </a:r>
            <a:r>
              <a:rPr lang="en-GB" baseline="0" dirty="0" err="1"/>
              <a:t>dans</a:t>
            </a:r>
            <a:r>
              <a:rPr lang="en-GB" baseline="0" dirty="0"/>
              <a:t> le sable.</a:t>
            </a:r>
          </a:p>
          <a:p>
            <a:r>
              <a:rPr lang="en-GB" baseline="0" dirty="0"/>
              <a:t>7) Les </a:t>
            </a:r>
            <a:r>
              <a:rPr lang="en-GB" baseline="0" dirty="0" err="1"/>
              <a:t>mères</a:t>
            </a:r>
            <a:r>
              <a:rPr lang="en-GB" baseline="0" dirty="0"/>
              <a:t> </a:t>
            </a:r>
            <a:r>
              <a:rPr lang="en-GB" baseline="0" dirty="0" err="1"/>
              <a:t>préparent</a:t>
            </a:r>
            <a:r>
              <a:rPr lang="en-GB" baseline="0" dirty="0"/>
              <a:t> le </a:t>
            </a:r>
            <a:r>
              <a:rPr lang="en-GB" baseline="0" dirty="0" err="1"/>
              <a:t>déjeuner</a:t>
            </a:r>
            <a:r>
              <a:rPr lang="en-GB" baseline="0" dirty="0"/>
              <a:t>; </a:t>
            </a:r>
            <a:r>
              <a:rPr lang="en-GB" baseline="0" dirty="0" err="1"/>
              <a:t>elles</a:t>
            </a:r>
            <a:r>
              <a:rPr lang="en-GB" baseline="0" dirty="0"/>
              <a:t> </a:t>
            </a:r>
            <a:r>
              <a:rPr lang="en-GB" baseline="0" dirty="0" err="1"/>
              <a:t>mangent</a:t>
            </a:r>
            <a:r>
              <a:rPr lang="en-GB" baseline="0" dirty="0"/>
              <a:t> du fruit. </a:t>
            </a:r>
          </a:p>
          <a:p>
            <a:r>
              <a:rPr lang="en-GB" baseline="0" dirty="0"/>
              <a:t>8) Le </a:t>
            </a:r>
            <a:r>
              <a:rPr lang="en-GB" baseline="0" dirty="0" err="1"/>
              <a:t>garçon</a:t>
            </a:r>
            <a:r>
              <a:rPr lang="en-GB" baseline="0" dirty="0"/>
              <a:t> </a:t>
            </a:r>
            <a:r>
              <a:rPr lang="en-GB" baseline="0" dirty="0" err="1"/>
              <a:t>écoute</a:t>
            </a:r>
            <a:r>
              <a:rPr lang="en-GB" baseline="0" dirty="0"/>
              <a:t> le </a:t>
            </a:r>
            <a:r>
              <a:rPr lang="en-GB" baseline="0" dirty="0" err="1"/>
              <a:t>professeur</a:t>
            </a:r>
            <a:r>
              <a:rPr lang="en-GB" baseline="0" dirty="0"/>
              <a:t>; il </a:t>
            </a:r>
            <a:r>
              <a:rPr lang="en-GB" baseline="0" dirty="0" err="1"/>
              <a:t>porte</a:t>
            </a:r>
            <a:r>
              <a:rPr lang="en-GB" baseline="0" dirty="0"/>
              <a:t> un </a:t>
            </a:r>
            <a:r>
              <a:rPr lang="en-GB" baseline="0" dirty="0" err="1"/>
              <a:t>uniforme</a:t>
            </a:r>
            <a:r>
              <a:rPr lang="en-GB" baseline="0" dirty="0"/>
              <a:t>.</a:t>
            </a:r>
          </a:p>
          <a:p>
            <a:endParaRPr lang="en-GB" dirty="0"/>
          </a:p>
          <a:p>
            <a:r>
              <a:rPr lang="en-GB" b="0" baseline="0" dirty="0"/>
              <a:t>(Teachers could choose to play the first four without the pause and then the second four (on the next slide) using the idea for extension once students are confident with the nature of the task.  This will depend on the level of the group.)</a:t>
            </a:r>
          </a:p>
          <a:p>
            <a:r>
              <a:rPr lang="en-GB" b="0" baseline="0" dirty="0"/>
              <a:t>IDEA FOR EXTENSION: Rather than allowing the whole sentence to play on the audio, stop it after the first verb and do not reveal the second part of the sentence. Then, ask the students to PREDICT what will come next. ‘Can you work out what will come next?’  They will use the first part of the sentence and the final words to work it out. They could tell the teacher orally, in whole class format. Or they could write down what they think will come next. </a:t>
            </a:r>
          </a:p>
          <a:p>
            <a:r>
              <a:rPr lang="en-GB" b="0" baseline="0" dirty="0"/>
              <a:t>THEN, continue the audio and the students read their own work to check whether they predicted the subject pronoun and verb correctly. Check how they spelled the verb (-</a:t>
            </a:r>
            <a:r>
              <a:rPr lang="en-GB" b="0" baseline="0" dirty="0" err="1"/>
              <a:t>ent</a:t>
            </a:r>
            <a:r>
              <a:rPr lang="en-GB" b="0" baseline="0" dirty="0"/>
              <a:t> or –e). </a:t>
            </a:r>
            <a:endParaRPr lang="en-GB" b="0" dirty="0"/>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On completion of the task, t</a:t>
            </a:r>
            <a:r>
              <a:rPr lang="en-GB" dirty="0"/>
              <a:t>eachers could take the opportunity to do some</a:t>
            </a:r>
            <a:r>
              <a:rPr lang="en-GB" baseline="0" dirty="0"/>
              <a:t> further sentence level comprehension by asking students to give the meanings in English of the complete sentences.</a:t>
            </a:r>
          </a:p>
          <a:p>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545873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Instructions for the pair work: </a:t>
            </a:r>
            <a:r>
              <a:rPr lang="en-GB" dirty="0"/>
              <a:t>Partner B translates their sentences 1- 6</a:t>
            </a:r>
            <a:r>
              <a:rPr lang="en-GB" baseline="0" dirty="0"/>
              <a:t> into French whilst Partner A also translates his/her sentences into French (see next slide). They take it in turns to say these French sentences to their partner.  The partner must listen and write down in English what their partner has told them, next to the </a:t>
            </a:r>
            <a:r>
              <a:rPr lang="en-GB" b="1" i="1" baseline="0" dirty="0"/>
              <a:t>correct </a:t>
            </a:r>
            <a:r>
              <a:rPr lang="en-GB" baseline="0" dirty="0"/>
              <a:t>image.  At the end of the activity, partners translate the sentences by writing the French underneath each picture in a full sentence, say them in French back to their partner and then compare written versions in French to see if they are correct, so third person singular and plural can be checked. </a:t>
            </a:r>
          </a:p>
          <a:p>
            <a:endParaRPr lang="en-GB" baseline="0" dirty="0"/>
          </a:p>
          <a:p>
            <a:r>
              <a:rPr lang="en-GB" baseline="0" dirty="0" err="1"/>
              <a:t>E.g</a:t>
            </a:r>
            <a:endParaRPr lang="en-GB" baseline="0" dirty="0"/>
          </a:p>
          <a:p>
            <a:r>
              <a:rPr lang="en-GB" baseline="0" dirty="0"/>
              <a:t>Partner B says: ‘Le chien </a:t>
            </a:r>
            <a:r>
              <a:rPr lang="en-GB" baseline="0" dirty="0" err="1"/>
              <a:t>joue</a:t>
            </a:r>
            <a:r>
              <a:rPr lang="en-GB" baseline="0" dirty="0"/>
              <a:t> </a:t>
            </a:r>
            <a:r>
              <a:rPr lang="en-GB" baseline="0" dirty="0" err="1"/>
              <a:t>dehors</a:t>
            </a:r>
            <a:r>
              <a:rPr lang="en-GB" baseline="0" dirty="0"/>
              <a:t>.’</a:t>
            </a:r>
          </a:p>
          <a:p>
            <a:r>
              <a:rPr lang="en-GB" baseline="0" dirty="0"/>
              <a:t>Partner A finds the picture of one dog (singular) and writes in English </a:t>
            </a:r>
            <a:r>
              <a:rPr lang="en-GB" b="1" baseline="0" dirty="0"/>
              <a:t>next to the picture </a:t>
            </a:r>
            <a:r>
              <a:rPr lang="en-GB" baseline="0" dirty="0"/>
              <a:t>‘plays outside’.</a:t>
            </a:r>
          </a:p>
          <a:p>
            <a:r>
              <a:rPr lang="en-GB" baseline="0" dirty="0"/>
              <a:t>Partners then swap roles completing this step for all 6 pictures.</a:t>
            </a:r>
          </a:p>
          <a:p>
            <a:r>
              <a:rPr lang="en-GB" baseline="0" dirty="0"/>
              <a:t>At the end of the activity:</a:t>
            </a:r>
          </a:p>
          <a:p>
            <a:r>
              <a:rPr lang="en-GB" baseline="0" dirty="0"/>
              <a:t>Partner A then writes the French for the full sentence </a:t>
            </a:r>
            <a:r>
              <a:rPr lang="en-GB" b="1" baseline="0" dirty="0"/>
              <a:t>underneath the picture</a:t>
            </a:r>
            <a:r>
              <a:rPr lang="en-GB" baseline="0" dirty="0"/>
              <a:t>: ‘Le chien </a:t>
            </a:r>
            <a:r>
              <a:rPr lang="en-GB" baseline="0" dirty="0" err="1"/>
              <a:t>joue</a:t>
            </a:r>
            <a:r>
              <a:rPr lang="en-GB" baseline="0" dirty="0"/>
              <a:t> </a:t>
            </a:r>
            <a:r>
              <a:rPr lang="en-GB" baseline="0" dirty="0" err="1"/>
              <a:t>dehors</a:t>
            </a:r>
            <a:r>
              <a:rPr lang="en-GB" baseline="0" dirty="0"/>
              <a:t>,’ says it back to their partner in French to practise pronunciation and checks his/her written French version against the original written French version that his/her partner wrote at the start to check if the verb endings match. </a:t>
            </a:r>
          </a:p>
          <a:p>
            <a:r>
              <a:rPr lang="en-GB" baseline="0" dirty="0"/>
              <a:t>Partners swap roles completing this step for all 6 sentences.</a:t>
            </a: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534477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Instructions for the pair work : </a:t>
            </a:r>
            <a:r>
              <a:rPr lang="en-GB" dirty="0"/>
              <a:t>Partner A translates their sentences 1- 6</a:t>
            </a:r>
            <a:r>
              <a:rPr lang="en-GB" baseline="0" dirty="0"/>
              <a:t> into French whilst Partner B also translates his/her sentences into French (see previous slide). They take it in turns to say these French sentences to their partner.  The partner must listen and write down in English what their partner has told them, next to the </a:t>
            </a:r>
            <a:r>
              <a:rPr lang="en-GB" b="1" i="1" baseline="0" dirty="0"/>
              <a:t>correct </a:t>
            </a:r>
            <a:r>
              <a:rPr lang="en-GB" baseline="0" dirty="0"/>
              <a:t>image.  At the end of the activity, partners translate the sentences by writing the French underneath each picture in a full sentence, say them in French back to their partner and then compare written versions in French to see if they are correct, so third person singular and plural can be checked.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aseline="0" dirty="0" err="1"/>
              <a:t>E.g</a:t>
            </a:r>
            <a:endParaRPr lang="en-GB" baseline="0" dirty="0"/>
          </a:p>
          <a:p>
            <a:r>
              <a:rPr lang="en-GB" baseline="0" dirty="0"/>
              <a:t>Partner A says: ‘Le </a:t>
            </a:r>
            <a:r>
              <a:rPr lang="en-GB" baseline="0" dirty="0" err="1"/>
              <a:t>garçon</a:t>
            </a:r>
            <a:r>
              <a:rPr lang="en-GB" baseline="0" dirty="0"/>
              <a:t> </a:t>
            </a:r>
            <a:r>
              <a:rPr lang="en-GB" baseline="0" dirty="0" err="1"/>
              <a:t>étudie</a:t>
            </a:r>
            <a:r>
              <a:rPr lang="en-GB" baseline="0" dirty="0"/>
              <a:t> </a:t>
            </a:r>
            <a:r>
              <a:rPr lang="en-GB" baseline="0" dirty="0" err="1"/>
              <a:t>l’histoire</a:t>
            </a:r>
            <a:r>
              <a:rPr lang="en-GB" baseline="0" dirty="0"/>
              <a:t>.’</a:t>
            </a:r>
          </a:p>
          <a:p>
            <a:r>
              <a:rPr lang="en-GB" baseline="0" dirty="0"/>
              <a:t>Partner B finds the picture of one boy (singular) and writes in English </a:t>
            </a:r>
            <a:r>
              <a:rPr lang="en-GB" b="1" baseline="0" dirty="0"/>
              <a:t>next to the picture </a:t>
            </a:r>
            <a:r>
              <a:rPr lang="en-GB" baseline="0" dirty="0"/>
              <a:t>‘studies History’.</a:t>
            </a:r>
          </a:p>
          <a:p>
            <a:r>
              <a:rPr lang="en-GB" baseline="0" dirty="0"/>
              <a:t>Partners then swap roles completing this step for all 6 pictures.</a:t>
            </a:r>
          </a:p>
          <a:p>
            <a:r>
              <a:rPr lang="en-GB" baseline="0" dirty="0"/>
              <a:t>At the end of the activity:</a:t>
            </a:r>
          </a:p>
          <a:p>
            <a:r>
              <a:rPr lang="en-GB" baseline="0" dirty="0"/>
              <a:t>Partner B then writes the French for the full sentence </a:t>
            </a:r>
            <a:r>
              <a:rPr lang="en-GB" b="1" baseline="0" dirty="0"/>
              <a:t>underneath the picture</a:t>
            </a:r>
            <a:r>
              <a:rPr lang="en-GB" baseline="0" dirty="0"/>
              <a:t>: ‘Le </a:t>
            </a:r>
            <a:r>
              <a:rPr lang="en-GB" baseline="0" dirty="0" err="1"/>
              <a:t>garçon</a:t>
            </a:r>
            <a:r>
              <a:rPr lang="en-GB" baseline="0" dirty="0"/>
              <a:t> </a:t>
            </a:r>
            <a:r>
              <a:rPr lang="en-GB" baseline="0" dirty="0" err="1"/>
              <a:t>étudie</a:t>
            </a:r>
            <a:r>
              <a:rPr lang="en-GB" baseline="0" dirty="0"/>
              <a:t> </a:t>
            </a:r>
            <a:r>
              <a:rPr lang="en-GB" baseline="0" dirty="0" err="1"/>
              <a:t>l’histoire</a:t>
            </a:r>
            <a:r>
              <a:rPr lang="en-GB" baseline="0" dirty="0"/>
              <a:t>,’ says it back to their partner in French to practise pronunciation and checks his/her written French version against the original written French version that his/her partner wrote at the start to check if the verb endings match. </a:t>
            </a:r>
          </a:p>
          <a:p>
            <a:r>
              <a:rPr lang="en-GB" baseline="0" dirty="0"/>
              <a:t>Partners swap roles completing this step for all 6 sentences.</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3949832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a:t>
            </a:r>
            <a:r>
              <a:rPr lang="en-GB" baseline="0" dirty="0"/>
              <a:t> slide with French and English of all 12 sentences for checking.</a:t>
            </a:r>
          </a:p>
          <a:p>
            <a:r>
              <a:rPr lang="en-GB" baseline="0" dirty="0"/>
              <a:t>This is what students’ sheets will look like on completion of the activity.</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2357988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 extension activity </a:t>
            </a:r>
          </a:p>
          <a:p>
            <a:r>
              <a:rPr lang="en-GB" dirty="0"/>
              <a:t>This offers an opportunity to try to get students to write and say something creative that actually applies to their own lives e.g., write (then say) 2 sentences describing what one friend does (it doesn't have to be true!) 'use she or he'; write (then say) 2 sentences that you think all your teachers do (it doesn't have to be true!) - use 'they'. </a:t>
            </a:r>
          </a:p>
          <a:p>
            <a:r>
              <a:rPr lang="en-GB" dirty="0"/>
              <a:t>Throughout this sequence and generally we are (for very good reasons) not allowing students to produce their own language really to express their own meanings - but now, they might have enough to be able to produce 4 sentences that express the meaning they want to (rather than translations etc.)</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791915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suggested in the scheme of work, a</a:t>
            </a:r>
            <a:r>
              <a:rPr lang="en-GB" baseline="0" dirty="0"/>
              <a:t> cognate is used with </a:t>
            </a:r>
            <a:r>
              <a:rPr lang="en-GB" i="1" baseline="0" dirty="0" err="1"/>
              <a:t>jouer</a:t>
            </a:r>
            <a:r>
              <a:rPr lang="en-GB" baseline="0" dirty="0"/>
              <a:t> in this activity</a:t>
            </a:r>
            <a:r>
              <a:rPr lang="en-GB" i="1" baseline="0" dirty="0"/>
              <a:t>: de la </a:t>
            </a:r>
            <a:r>
              <a:rPr lang="en-GB" i="1" baseline="0" dirty="0" err="1"/>
              <a:t>guitare</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051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Ahead of the listening activity,</a:t>
            </a:r>
            <a:r>
              <a:rPr lang="en-GB" baseline="0" dirty="0"/>
              <a:t> use this slide as an opportunity to recap that 3</a:t>
            </a:r>
            <a:r>
              <a:rPr lang="en-GB" baseline="30000" dirty="0"/>
              <a:t>rd</a:t>
            </a:r>
            <a:r>
              <a:rPr lang="en-GB" baseline="0" dirty="0"/>
              <a:t> person singular and plural both sound the same, and likewise for the subject pronoun (NB unless there is a liaison needed – although none of this type are practised in the listening – so this teaching point may be saved until a more appropriate time).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06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Teachers could use this</a:t>
            </a:r>
            <a:r>
              <a:rPr lang="en-GB" baseline="0" dirty="0"/>
              <a:t> slide to reinforce the specific pronunciation of third person plural, along with the subject pronouns </a:t>
            </a:r>
            <a:r>
              <a:rPr lang="en-GB" i="1" baseline="0" dirty="0" err="1"/>
              <a:t>ils</a:t>
            </a:r>
            <a:r>
              <a:rPr lang="en-GB" baseline="0" dirty="0"/>
              <a:t> and </a:t>
            </a:r>
            <a:r>
              <a:rPr lang="en-GB" i="1" baseline="0" dirty="0" err="1"/>
              <a:t>elles</a:t>
            </a:r>
            <a:r>
              <a:rPr lang="en-GB" baseline="0" dirty="0"/>
              <a:t>. </a:t>
            </a:r>
            <a:endParaRPr lang="en-GB" dirty="0"/>
          </a:p>
          <a:p>
            <a:r>
              <a:rPr lang="en-GB" dirty="0"/>
              <a:t>Step one – ask students how to say ‘</a:t>
            </a:r>
            <a:r>
              <a:rPr lang="en-GB" dirty="0" err="1"/>
              <a:t>ils</a:t>
            </a:r>
            <a:r>
              <a:rPr lang="en-GB" dirty="0"/>
              <a:t>’ – which is the first text box seen on</a:t>
            </a:r>
            <a:r>
              <a:rPr lang="en-GB" baseline="0" dirty="0"/>
              <a:t> the </a:t>
            </a:r>
            <a:r>
              <a:rPr lang="en-GB" baseline="0" dirty="0" err="1"/>
              <a:t>ppt</a:t>
            </a:r>
            <a:endParaRPr lang="en-GB" baseline="0" dirty="0"/>
          </a:p>
          <a:p>
            <a:r>
              <a:rPr lang="en-GB" baseline="0" dirty="0"/>
              <a:t>Step two – </a:t>
            </a:r>
            <a:r>
              <a:rPr lang="en-GB" dirty="0"/>
              <a:t>teacher-led listen</a:t>
            </a:r>
            <a:r>
              <a:rPr lang="en-GB" baseline="0" dirty="0"/>
              <a:t> and repeat to reinforce pronunciation of 3</a:t>
            </a:r>
            <a:r>
              <a:rPr lang="en-GB" baseline="30000" dirty="0"/>
              <a:t>rd</a:t>
            </a:r>
            <a:r>
              <a:rPr lang="en-GB" baseline="0" dirty="0"/>
              <a:t> person plural </a:t>
            </a:r>
          </a:p>
          <a:p>
            <a:r>
              <a:rPr lang="en-GB" baseline="0" dirty="0"/>
              <a:t>Step three – use custom animation to elicit choral responses from students</a:t>
            </a:r>
          </a:p>
          <a:p>
            <a:r>
              <a:rPr lang="en-GB" baseline="0" dirty="0"/>
              <a:t>Step four – practise with </a:t>
            </a:r>
            <a:r>
              <a:rPr lang="en-GB" i="1" baseline="0" dirty="0" err="1"/>
              <a:t>ils</a:t>
            </a:r>
            <a:r>
              <a:rPr lang="en-GB" i="1" baseline="0" dirty="0"/>
              <a:t> +</a:t>
            </a:r>
            <a:r>
              <a:rPr lang="en-GB" baseline="0" dirty="0"/>
              <a:t> verb</a:t>
            </a:r>
          </a:p>
          <a:p>
            <a:r>
              <a:rPr lang="en-GB" baseline="0" dirty="0"/>
              <a:t>Step five – practise with </a:t>
            </a:r>
            <a:r>
              <a:rPr lang="en-GB" i="1" baseline="0" dirty="0" err="1"/>
              <a:t>elles</a:t>
            </a:r>
            <a:r>
              <a:rPr lang="en-GB" i="1" baseline="0" dirty="0"/>
              <a:t> +</a:t>
            </a:r>
            <a:r>
              <a:rPr lang="en-GB" baseline="0" dirty="0"/>
              <a:t> verb</a:t>
            </a:r>
          </a:p>
          <a:p>
            <a:r>
              <a:rPr lang="en-GB" baseline="0" dirty="0"/>
              <a:t>NB – liaison between the ‘s’ on the end of ’</a:t>
            </a:r>
            <a:r>
              <a:rPr lang="en-GB" baseline="0" dirty="0" err="1"/>
              <a:t>ils</a:t>
            </a:r>
            <a:r>
              <a:rPr lang="en-GB" baseline="0" dirty="0"/>
              <a:t>’ and the initial vowel of the next word is not addressed here. Therefore students are not asked to produces </a:t>
            </a:r>
            <a:r>
              <a:rPr lang="en-GB" baseline="0" dirty="0" err="1"/>
              <a:t>ils</a:t>
            </a:r>
            <a:r>
              <a:rPr lang="en-GB" baseline="0" dirty="0"/>
              <a:t> + </a:t>
            </a:r>
            <a:r>
              <a:rPr lang="en-GB" baseline="0" dirty="0" err="1"/>
              <a:t>étudient</a:t>
            </a:r>
            <a:r>
              <a:rPr lang="en-GB" baseline="0" dirty="0"/>
              <a:t> / </a:t>
            </a:r>
            <a:r>
              <a:rPr lang="en-GB" baseline="0" dirty="0" err="1"/>
              <a:t>écoutent</a:t>
            </a:r>
            <a:r>
              <a:rPr lang="en-GB" baseline="0" dirty="0"/>
              <a:t> and </a:t>
            </a:r>
            <a:r>
              <a:rPr lang="en-GB" baseline="0" dirty="0" err="1"/>
              <a:t>elles</a:t>
            </a:r>
            <a:r>
              <a:rPr lang="en-GB" baseline="0" dirty="0"/>
              <a:t> + </a:t>
            </a:r>
            <a:r>
              <a:rPr lang="en-GB" baseline="0" dirty="0" err="1"/>
              <a:t>étudient</a:t>
            </a:r>
            <a:r>
              <a:rPr lang="en-GB" baseline="0" dirty="0"/>
              <a:t> / </a:t>
            </a:r>
            <a:r>
              <a:rPr lang="en-GB" baseline="0" dirty="0" err="1"/>
              <a:t>écoutent</a:t>
            </a:r>
            <a:r>
              <a:rPr lang="en-GB" baseline="0" dirty="0"/>
              <a:t> in this round of practice.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750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slide</a:t>
            </a:r>
            <a:r>
              <a:rPr lang="en-GB" baseline="0" dirty="0"/>
              <a:t> to help explain the next task.  Students will hear a verb (e.g., </a:t>
            </a:r>
            <a:r>
              <a:rPr lang="en-GB" i="1" baseline="0" dirty="0" err="1"/>
              <a:t>ils</a:t>
            </a:r>
            <a:r>
              <a:rPr lang="en-GB" i="1" baseline="0" dirty="0"/>
              <a:t> </a:t>
            </a:r>
            <a:r>
              <a:rPr lang="en-GB" i="1" baseline="0" dirty="0" err="1"/>
              <a:t>regardent</a:t>
            </a:r>
            <a:r>
              <a:rPr lang="en-GB" baseline="0" dirty="0"/>
              <a:t>) at the same time a circle will appear around the picture to indicate whether it is 3</a:t>
            </a:r>
            <a:r>
              <a:rPr lang="en-GB" baseline="30000" dirty="0"/>
              <a:t>rd</a:t>
            </a:r>
            <a:r>
              <a:rPr lang="en-GB" baseline="0" dirty="0"/>
              <a:t> person singular or 3</a:t>
            </a:r>
            <a:r>
              <a:rPr lang="en-GB" baseline="30000" dirty="0"/>
              <a:t>rd</a:t>
            </a:r>
            <a:r>
              <a:rPr lang="en-GB" baseline="0" dirty="0"/>
              <a:t> person plural.  This is an example of a bimodal task which connects the spoken form with the written form simultaneously, as in this case listening alone does not indicate singular or plural. Once they have heard the audio and seen whether it is singular or plural, then they can WRITE the correct form. Then, click again so that they see the correct written form that they should have written down. </a:t>
            </a:r>
          </a:p>
          <a:p>
            <a:r>
              <a:rPr lang="en-GB" baseline="0" dirty="0"/>
              <a:t>It is useful to practise bimodal tasks in this case because learners practise the idea that you can only tell which verb ending to use in writing when you know whether the person is singular or plural – so, here the learners get a visual cue (the picture) and this tells them what the written verb ending would be (the oral verb ending doesn’t help!).  </a:t>
            </a:r>
            <a:r>
              <a:rPr lang="en-GB" dirty="0"/>
              <a:t>This teaches</a:t>
            </a:r>
            <a:r>
              <a:rPr lang="en-GB" baseline="0" dirty="0"/>
              <a:t> students about ‘</a:t>
            </a:r>
            <a:r>
              <a:rPr lang="en-GB" dirty="0"/>
              <a:t>ambiguity’ in language, and how sentences fit together. In this case, to know ‘who did the verb’</a:t>
            </a:r>
            <a:r>
              <a:rPr lang="en-GB" baseline="0" dirty="0"/>
              <a:t> for 3</a:t>
            </a:r>
            <a:r>
              <a:rPr lang="en-GB" baseline="30000" dirty="0"/>
              <a:t>rd</a:t>
            </a:r>
            <a:r>
              <a:rPr lang="en-GB" baseline="0" dirty="0"/>
              <a:t> person verbs (il and </a:t>
            </a:r>
            <a:r>
              <a:rPr lang="en-GB" baseline="0" dirty="0" err="1"/>
              <a:t>ils</a:t>
            </a:r>
            <a:r>
              <a:rPr lang="en-GB" baseline="0" dirty="0"/>
              <a:t>), you usually </a:t>
            </a:r>
            <a:r>
              <a:rPr lang="en-GB" dirty="0"/>
              <a:t>need other prompts to know whether singular or plural is being referred to.</a:t>
            </a:r>
          </a:p>
          <a:p>
            <a:endParaRPr lang="en-GB" dirty="0"/>
          </a:p>
          <a:p>
            <a:r>
              <a:rPr lang="en-GB" b="1" dirty="0"/>
              <a:t>NB  Teachers</a:t>
            </a:r>
            <a:r>
              <a:rPr lang="en-GB" b="1" baseline="0" dirty="0"/>
              <a:t> need to mouse click on the ‘</a:t>
            </a:r>
            <a:r>
              <a:rPr lang="en-GB" b="1" baseline="0" dirty="0" err="1"/>
              <a:t>Exemple</a:t>
            </a:r>
            <a:r>
              <a:rPr lang="en-GB" b="1" baseline="0" dirty="0"/>
              <a:t>’ box, which triggers the audio to play the word ‘</a:t>
            </a:r>
            <a:r>
              <a:rPr lang="en-GB" b="1" baseline="0" dirty="0" err="1"/>
              <a:t>exemple</a:t>
            </a:r>
            <a:r>
              <a:rPr lang="en-GB" b="1" baseline="0" dirty="0"/>
              <a:t>’</a:t>
            </a:r>
          </a:p>
          <a:p>
            <a:r>
              <a:rPr lang="en-GB" b="1" baseline="0" dirty="0"/>
              <a:t>If this step is missed, the first verb will not play in full.</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592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683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536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0F709-23D4-4527-8571-3AAA95DE0AD3}" type="slidenum">
              <a:rPr lang="en-GB" smtClean="0"/>
              <a:t>9</a:t>
            </a:fld>
            <a:endParaRPr lang="en-GB"/>
          </a:p>
        </p:txBody>
      </p:sp>
    </p:spTree>
    <p:extLst>
      <p:ext uri="{BB962C8B-B14F-4D97-AF65-F5344CB8AC3E}">
        <p14:creationId xmlns:p14="http://schemas.microsoft.com/office/powerpoint/2010/main" val="4208585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24/04/2020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217602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24/04/2020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503573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24/04/2020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624985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23755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4711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77614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9835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9648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20430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24/04/2020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53896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24/04/2020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1268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24/04/2020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488987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24/04/2020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84209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24/04/2020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01057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24/04/2020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89515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24/04/2020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12582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24/04/2020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366599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24/04/2020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608575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24/04/2020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0108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24/04/2020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031000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24/04/2020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053393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24/04/2020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750061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24/04/2020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22374539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03262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3.jpg"/><Relationship Id="rId18" Type="http://schemas.openxmlformats.org/officeDocument/2006/relationships/image" Target="../media/image38.jpeg"/><Relationship Id="rId3" Type="http://schemas.openxmlformats.org/officeDocument/2006/relationships/image" Target="../media/image26.png"/><Relationship Id="rId21" Type="http://schemas.openxmlformats.org/officeDocument/2006/relationships/image" Target="../media/image41.jpeg"/><Relationship Id="rId7" Type="http://schemas.openxmlformats.org/officeDocument/2006/relationships/image" Target="../media/image23.png"/><Relationship Id="rId12" Type="http://schemas.openxmlformats.org/officeDocument/2006/relationships/image" Target="../media/image32.jpeg"/><Relationship Id="rId17" Type="http://schemas.openxmlformats.org/officeDocument/2006/relationships/image" Target="../media/image37.jpeg"/><Relationship Id="rId25" Type="http://schemas.openxmlformats.org/officeDocument/2006/relationships/image" Target="../media/image45.png"/><Relationship Id="rId2" Type="http://schemas.openxmlformats.org/officeDocument/2006/relationships/notesSlide" Target="../notesSlides/notesSlide14.xml"/><Relationship Id="rId16" Type="http://schemas.openxmlformats.org/officeDocument/2006/relationships/image" Target="../media/image36.png"/><Relationship Id="rId20" Type="http://schemas.openxmlformats.org/officeDocument/2006/relationships/image" Target="../media/image40.jpeg"/><Relationship Id="rId1" Type="http://schemas.openxmlformats.org/officeDocument/2006/relationships/slideLayout" Target="../slideLayouts/slideLayout17.xml"/><Relationship Id="rId6" Type="http://schemas.openxmlformats.org/officeDocument/2006/relationships/image" Target="../media/image15.png"/><Relationship Id="rId11" Type="http://schemas.openxmlformats.org/officeDocument/2006/relationships/image" Target="../media/image31.jpeg"/><Relationship Id="rId24" Type="http://schemas.openxmlformats.org/officeDocument/2006/relationships/image" Target="../media/image44.png"/><Relationship Id="rId5" Type="http://schemas.openxmlformats.org/officeDocument/2006/relationships/image" Target="../media/image28.png"/><Relationship Id="rId15" Type="http://schemas.openxmlformats.org/officeDocument/2006/relationships/image" Target="../media/image35.png"/><Relationship Id="rId23" Type="http://schemas.openxmlformats.org/officeDocument/2006/relationships/image" Target="../media/image43.jpeg"/><Relationship Id="rId10" Type="http://schemas.openxmlformats.org/officeDocument/2006/relationships/image" Target="../media/image30.jpeg"/><Relationship Id="rId19" Type="http://schemas.openxmlformats.org/officeDocument/2006/relationships/image" Target="../media/image39.jpeg"/><Relationship Id="rId4" Type="http://schemas.openxmlformats.org/officeDocument/2006/relationships/image" Target="../media/image27.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9.jpeg"/><Relationship Id="rId18" Type="http://schemas.openxmlformats.org/officeDocument/2006/relationships/image" Target="../media/image34.png"/><Relationship Id="rId3" Type="http://schemas.openxmlformats.org/officeDocument/2006/relationships/image" Target="../media/image35.png"/><Relationship Id="rId7" Type="http://schemas.openxmlformats.org/officeDocument/2006/relationships/image" Target="../media/image28.png"/><Relationship Id="rId12" Type="http://schemas.openxmlformats.org/officeDocument/2006/relationships/image" Target="../media/image48.jpeg"/><Relationship Id="rId17" Type="http://schemas.openxmlformats.org/officeDocument/2006/relationships/image" Target="../media/image51.jpeg"/><Relationship Id="rId2" Type="http://schemas.openxmlformats.org/officeDocument/2006/relationships/notesSlide" Target="../notesSlides/notesSlide15.xml"/><Relationship Id="rId16" Type="http://schemas.openxmlformats.org/officeDocument/2006/relationships/image" Target="../media/image50.png"/><Relationship Id="rId1" Type="http://schemas.openxmlformats.org/officeDocument/2006/relationships/slideLayout" Target="../slideLayouts/slideLayout17.xml"/><Relationship Id="rId6" Type="http://schemas.openxmlformats.org/officeDocument/2006/relationships/image" Target="../media/image46.jpeg"/><Relationship Id="rId11" Type="http://schemas.openxmlformats.org/officeDocument/2006/relationships/image" Target="../media/image47.jpeg"/><Relationship Id="rId5" Type="http://schemas.openxmlformats.org/officeDocument/2006/relationships/image" Target="../media/image27.png"/><Relationship Id="rId15" Type="http://schemas.openxmlformats.org/officeDocument/2006/relationships/image" Target="../media/image29.png"/><Relationship Id="rId10" Type="http://schemas.openxmlformats.org/officeDocument/2006/relationships/image" Target="../media/image33.jpg"/><Relationship Id="rId4" Type="http://schemas.openxmlformats.org/officeDocument/2006/relationships/image" Target="../media/image26.png"/><Relationship Id="rId9" Type="http://schemas.openxmlformats.org/officeDocument/2006/relationships/image" Target="../media/image25.png"/><Relationship Id="rId1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3.jpg"/><Relationship Id="rId18" Type="http://schemas.openxmlformats.org/officeDocument/2006/relationships/image" Target="../media/image38.jpeg"/><Relationship Id="rId3" Type="http://schemas.openxmlformats.org/officeDocument/2006/relationships/image" Target="../media/image26.png"/><Relationship Id="rId21" Type="http://schemas.openxmlformats.org/officeDocument/2006/relationships/image" Target="../media/image41.jpeg"/><Relationship Id="rId7" Type="http://schemas.openxmlformats.org/officeDocument/2006/relationships/image" Target="../media/image23.png"/><Relationship Id="rId12" Type="http://schemas.openxmlformats.org/officeDocument/2006/relationships/image" Target="../media/image32.jpeg"/><Relationship Id="rId17" Type="http://schemas.openxmlformats.org/officeDocument/2006/relationships/image" Target="../media/image37.jpeg"/><Relationship Id="rId25" Type="http://schemas.openxmlformats.org/officeDocument/2006/relationships/image" Target="../media/image45.png"/><Relationship Id="rId2" Type="http://schemas.openxmlformats.org/officeDocument/2006/relationships/notesSlide" Target="../notesSlides/notesSlide18.xml"/><Relationship Id="rId16" Type="http://schemas.openxmlformats.org/officeDocument/2006/relationships/image" Target="../media/image36.png"/><Relationship Id="rId20" Type="http://schemas.openxmlformats.org/officeDocument/2006/relationships/image" Target="../media/image40.jpeg"/><Relationship Id="rId1" Type="http://schemas.openxmlformats.org/officeDocument/2006/relationships/slideLayout" Target="../slideLayouts/slideLayout17.xml"/><Relationship Id="rId6" Type="http://schemas.openxmlformats.org/officeDocument/2006/relationships/image" Target="../media/image15.png"/><Relationship Id="rId11" Type="http://schemas.openxmlformats.org/officeDocument/2006/relationships/image" Target="../media/image31.jpeg"/><Relationship Id="rId24" Type="http://schemas.openxmlformats.org/officeDocument/2006/relationships/image" Target="../media/image44.png"/><Relationship Id="rId5" Type="http://schemas.openxmlformats.org/officeDocument/2006/relationships/image" Target="../media/image28.png"/><Relationship Id="rId15" Type="http://schemas.openxmlformats.org/officeDocument/2006/relationships/image" Target="../media/image35.png"/><Relationship Id="rId23" Type="http://schemas.openxmlformats.org/officeDocument/2006/relationships/image" Target="../media/image43.jpeg"/><Relationship Id="rId10" Type="http://schemas.openxmlformats.org/officeDocument/2006/relationships/image" Target="../media/image30.jpeg"/><Relationship Id="rId19" Type="http://schemas.openxmlformats.org/officeDocument/2006/relationships/image" Target="../media/image39.jpeg"/><Relationship Id="rId4" Type="http://schemas.openxmlformats.org/officeDocument/2006/relationships/image" Target="../media/image27.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9.jpeg"/><Relationship Id="rId18" Type="http://schemas.openxmlformats.org/officeDocument/2006/relationships/image" Target="../media/image34.png"/><Relationship Id="rId3" Type="http://schemas.openxmlformats.org/officeDocument/2006/relationships/image" Target="../media/image35.png"/><Relationship Id="rId7" Type="http://schemas.openxmlformats.org/officeDocument/2006/relationships/image" Target="../media/image28.png"/><Relationship Id="rId12" Type="http://schemas.openxmlformats.org/officeDocument/2006/relationships/image" Target="../media/image48.jpeg"/><Relationship Id="rId17" Type="http://schemas.openxmlformats.org/officeDocument/2006/relationships/image" Target="../media/image51.jpeg"/><Relationship Id="rId2" Type="http://schemas.openxmlformats.org/officeDocument/2006/relationships/notesSlide" Target="../notesSlides/notesSlide19.xml"/><Relationship Id="rId16" Type="http://schemas.openxmlformats.org/officeDocument/2006/relationships/image" Target="../media/image50.png"/><Relationship Id="rId1" Type="http://schemas.openxmlformats.org/officeDocument/2006/relationships/slideLayout" Target="../slideLayouts/slideLayout17.xml"/><Relationship Id="rId6" Type="http://schemas.openxmlformats.org/officeDocument/2006/relationships/image" Target="../media/image46.jpeg"/><Relationship Id="rId11" Type="http://schemas.openxmlformats.org/officeDocument/2006/relationships/image" Target="../media/image47.jpeg"/><Relationship Id="rId5" Type="http://schemas.openxmlformats.org/officeDocument/2006/relationships/image" Target="../media/image27.png"/><Relationship Id="rId15" Type="http://schemas.openxmlformats.org/officeDocument/2006/relationships/image" Target="../media/image29.png"/><Relationship Id="rId10" Type="http://schemas.openxmlformats.org/officeDocument/2006/relationships/image" Target="../media/image33.jpg"/><Relationship Id="rId4" Type="http://schemas.openxmlformats.org/officeDocument/2006/relationships/image" Target="../media/image26.png"/><Relationship Id="rId9" Type="http://schemas.openxmlformats.org/officeDocument/2006/relationships/image" Target="../media/image25.pn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audio" Target="../media/audio10.wav"/><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audio" Target="../media/media4.wav"/><Relationship Id="rId3" Type="http://schemas.microsoft.com/office/2007/relationships/media" Target="../media/media2.wav"/><Relationship Id="rId7" Type="http://schemas.microsoft.com/office/2007/relationships/media" Target="../media/media4.wav"/><Relationship Id="rId12" Type="http://schemas.openxmlformats.org/officeDocument/2006/relationships/image" Target="../media/image5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7.png"/><Relationship Id="rId5" Type="http://schemas.microsoft.com/office/2007/relationships/media" Target="../media/media3.wav"/><Relationship Id="rId10" Type="http://schemas.openxmlformats.org/officeDocument/2006/relationships/notesSlide" Target="../notesSlides/notesSlide23.xml"/><Relationship Id="rId4" Type="http://schemas.openxmlformats.org/officeDocument/2006/relationships/audio" Target="../media/media2.wav"/><Relationship Id="rId9"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audio" Target="../media/media8.wav"/><Relationship Id="rId3" Type="http://schemas.microsoft.com/office/2007/relationships/media" Target="../media/media6.wav"/><Relationship Id="rId7" Type="http://schemas.microsoft.com/office/2007/relationships/media" Target="../media/media8.wav"/><Relationship Id="rId12" Type="http://schemas.openxmlformats.org/officeDocument/2006/relationships/image" Target="../media/image52.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audio" Target="../media/media7.wav"/><Relationship Id="rId11" Type="http://schemas.openxmlformats.org/officeDocument/2006/relationships/image" Target="../media/image7.png"/><Relationship Id="rId5" Type="http://schemas.microsoft.com/office/2007/relationships/media" Target="../media/media7.wav"/><Relationship Id="rId10" Type="http://schemas.openxmlformats.org/officeDocument/2006/relationships/notesSlide" Target="../notesSlides/notesSlide24.xml"/><Relationship Id="rId4" Type="http://schemas.openxmlformats.org/officeDocument/2006/relationships/audio" Target="../media/media6.wav"/><Relationship Id="rId9"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61.png"/><Relationship Id="rId4" Type="http://schemas.openxmlformats.org/officeDocument/2006/relationships/image" Target="../media/image34.pn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143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044CCBB-4163-804F-A894-CFAA691F0EAD}"/>
              </a:ext>
            </a:extLst>
          </p:cNvPr>
          <p:cNvSpPr>
            <a:spLocks noGrp="1"/>
          </p:cNvSpPr>
          <p:nvPr>
            <p:ph type="ctrTitle"/>
          </p:nvPr>
        </p:nvSpPr>
        <p:spPr>
          <a:xfrm>
            <a:off x="14345" y="2043140"/>
            <a:ext cx="5545979" cy="1671669"/>
          </a:xfrm>
        </p:spPr>
        <p:txBody>
          <a:bodyPr>
            <a:normAutofit/>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br>
              <a:rPr lang="en-GB" sz="4000" b="1" dirty="0">
                <a:solidFill>
                  <a:prstClr val="white"/>
                </a:solidFill>
                <a:latin typeface="Century Gothic" panose="020B0502020202020204" pitchFamily="34" charset="0"/>
                <a:ea typeface="+mn-ea"/>
                <a:cs typeface="+mn-cs"/>
              </a:rPr>
            </a:b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59538" y="5208077"/>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6</a:t>
            </a:r>
          </a:p>
        </p:txBody>
      </p:sp>
      <p:sp>
        <p:nvSpPr>
          <p:cNvPr id="13" name="Title 3">
            <a:extLst>
              <a:ext uri="{FF2B5EF4-FFF2-40B4-BE49-F238E27FC236}">
                <a16:creationId xmlns:a16="http://schemas.microsoft.com/office/drawing/2014/main" id="{AEDD6EC7-F768-594A-BE54-4016F97EFB47}"/>
              </a:ext>
            </a:extLst>
          </p:cNvPr>
          <p:cNvSpPr txBox="1">
            <a:spLocks/>
          </p:cNvSpPr>
          <p:nvPr/>
        </p:nvSpPr>
        <p:spPr>
          <a:xfrm>
            <a:off x="59538" y="6092087"/>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24/02</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itle 3"/>
          <p:cNvSpPr txBox="1">
            <a:spLocks/>
          </p:cNvSpPr>
          <p:nvPr/>
        </p:nvSpPr>
        <p:spPr>
          <a:xfrm>
            <a:off x="59538" y="3490298"/>
            <a:ext cx="5320595"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a:solidFill>
                  <a:prstClr val="white"/>
                </a:solidFill>
                <a:latin typeface="Century Gothic" panose="020B0502020202020204" pitchFamily="34" charset="0"/>
              </a:rPr>
              <a:t>ER verbs: </a:t>
            </a:r>
            <a:r>
              <a:rPr lang="en-GB" sz="3200" dirty="0" err="1">
                <a:solidFill>
                  <a:prstClr val="white"/>
                </a:solidFill>
                <a:latin typeface="Century Gothic" panose="020B0502020202020204" pitchFamily="34" charset="0"/>
              </a:rPr>
              <a:t>il</a:t>
            </a:r>
            <a:r>
              <a:rPr lang="en-GB" sz="3200" dirty="0">
                <a:solidFill>
                  <a:prstClr val="white"/>
                </a:solidFill>
                <a:latin typeface="Century Gothic" panose="020B0502020202020204" pitchFamily="34" charset="0"/>
              </a:rPr>
              <a:t>/</a:t>
            </a:r>
            <a:r>
              <a:rPr lang="en-GB" sz="3200" dirty="0" err="1">
                <a:solidFill>
                  <a:prstClr val="white"/>
                </a:solidFill>
                <a:latin typeface="Century Gothic" panose="020B0502020202020204" pitchFamily="34" charset="0"/>
              </a:rPr>
              <a:t>elle</a:t>
            </a:r>
            <a:r>
              <a:rPr lang="en-GB" sz="3200" dirty="0">
                <a:solidFill>
                  <a:prstClr val="white"/>
                </a:solidFill>
                <a:latin typeface="Century Gothic" panose="020B0502020202020204" pitchFamily="34" charset="0"/>
              </a:rPr>
              <a:t> &amp; </a:t>
            </a:r>
            <a:r>
              <a:rPr lang="en-GB" sz="3200" dirty="0" err="1">
                <a:solidFill>
                  <a:prstClr val="white"/>
                </a:solidFill>
                <a:latin typeface="Century Gothic" panose="020B0502020202020204" pitchFamily="34" charset="0"/>
              </a:rPr>
              <a:t>ils</a:t>
            </a:r>
            <a:r>
              <a:rPr lang="en-GB" sz="3200" dirty="0">
                <a:solidFill>
                  <a:prstClr val="white"/>
                </a:solidFill>
                <a:latin typeface="Century Gothic" panose="020B0502020202020204" pitchFamily="34" charset="0"/>
              </a:rPr>
              <a:t>/</a:t>
            </a:r>
            <a:r>
              <a:rPr lang="en-GB" sz="3200" dirty="0" err="1">
                <a:solidFill>
                  <a:prstClr val="white"/>
                </a:solidFill>
                <a:latin typeface="Century Gothic" panose="020B0502020202020204" pitchFamily="34" charset="0"/>
              </a:rPr>
              <a:t>elles</a:t>
            </a:r>
            <a:endParaRPr lang="en-GB" sz="32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a:solidFill>
                  <a:prstClr val="white"/>
                </a:solidFill>
                <a:latin typeface="Century Gothic" panose="020B0502020202020204" pitchFamily="34" charset="0"/>
              </a:rPr>
              <a:t>(s/he &amp; they) </a:t>
            </a:r>
          </a:p>
          <a:p>
            <a:pPr marL="0" marR="0" lvl="0" indent="0" algn="l" defTabSz="914400" rtl="0" eaLnBrk="1" fontAlgn="auto" latinLnBrk="0" hangingPunct="1">
              <a:lnSpc>
                <a:spcPct val="90000"/>
              </a:lnSpc>
              <a:spcBef>
                <a:spcPct val="0"/>
              </a:spcBef>
              <a:spcAft>
                <a:spcPts val="0"/>
              </a:spcAft>
              <a:buClrTx/>
              <a:buSzTx/>
              <a:buFontTx/>
              <a:buNone/>
              <a:tabLst/>
              <a:defRPr/>
            </a:pPr>
            <a:endParaRPr lang="en-GB" sz="32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a:solidFill>
                  <a:prstClr val="white"/>
                </a:solidFill>
                <a:latin typeface="Century Gothic" panose="020B0502020202020204" pitchFamily="34" charset="0"/>
              </a:rPr>
              <a:t>Lesson 1</a:t>
            </a:r>
          </a:p>
        </p:txBody>
      </p:sp>
      <p:sp>
        <p:nvSpPr>
          <p:cNvPr id="17" name="Title 3">
            <a:extLst>
              <a:ext uri="{FF2B5EF4-FFF2-40B4-BE49-F238E27FC236}">
                <a16:creationId xmlns:a16="http://schemas.microsoft.com/office/drawing/2014/main" id="{C0508B9B-5891-4D3C-9F6E-ECDA43B43AC2}"/>
              </a:ext>
            </a:extLst>
          </p:cNvPr>
          <p:cNvSpPr txBox="1">
            <a:spLocks/>
          </p:cNvSpPr>
          <p:nvPr/>
        </p:nvSpPr>
        <p:spPr>
          <a:xfrm>
            <a:off x="59538" y="5757947"/>
            <a:ext cx="4651023"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600" dirty="0">
                <a:solidFill>
                  <a:prstClr val="white"/>
                </a:solidFill>
                <a:latin typeface="Century Gothic" panose="020B0502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Victoria Hobson / Emma Marsden / Rachel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rPr>
              <a:t>Hawkes</a:t>
            </a:r>
          </a:p>
        </p:txBody>
      </p:sp>
    </p:spTree>
    <p:extLst>
      <p:ext uri="{BB962C8B-B14F-4D97-AF65-F5344CB8AC3E}">
        <p14:creationId xmlns:p14="http://schemas.microsoft.com/office/powerpoint/2010/main" val="116516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8318" y="109949"/>
            <a:ext cx="4784418" cy="383066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0290" r="24228"/>
          <a:stretch/>
        </p:blipFill>
        <p:spPr>
          <a:xfrm>
            <a:off x="8760926" y="402752"/>
            <a:ext cx="1219200" cy="3830661"/>
          </a:xfrm>
          <a:prstGeom prst="rect">
            <a:avLst/>
          </a:prstGeom>
        </p:spPr>
      </p:pic>
      <p:sp>
        <p:nvSpPr>
          <p:cNvPr id="7" name="Oval 6">
            <a:hlinkClick r:id="" action="ppaction://noaction">
              <a:snd r:embed="rId3" name="ils préparent.wav"/>
            </a:hlinkClick>
          </p:cNvPr>
          <p:cNvSpPr/>
          <p:nvPr/>
        </p:nvSpPr>
        <p:spPr>
          <a:xfrm>
            <a:off x="634632" y="144378"/>
            <a:ext cx="6760778" cy="4347411"/>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TextBox 7"/>
          <p:cNvSpPr txBox="1"/>
          <p:nvPr/>
        </p:nvSpPr>
        <p:spPr>
          <a:xfrm>
            <a:off x="1300473" y="4617895"/>
            <a:ext cx="9223148" cy="156966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préparent</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ounded Rectangle 8"/>
          <p:cNvSpPr/>
          <p:nvPr/>
        </p:nvSpPr>
        <p:spPr>
          <a:xfrm>
            <a:off x="9753600" y="73946"/>
            <a:ext cx="2219325"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B10FD832-2750-B645-B449-8F97DEAD9CC9}"/>
              </a:ext>
            </a:extLst>
          </p:cNvPr>
          <p:cNvSpPr>
            <a:spLocks noGrp="1"/>
          </p:cNvSpPr>
          <p:nvPr>
            <p:ph type="title"/>
          </p:nvPr>
        </p:nvSpPr>
        <p:spPr>
          <a:xfrm>
            <a:off x="9753600" y="48073"/>
            <a:ext cx="2219325" cy="426792"/>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Tree>
    <p:extLst>
      <p:ext uri="{BB962C8B-B14F-4D97-AF65-F5344CB8AC3E}">
        <p14:creationId xmlns:p14="http://schemas.microsoft.com/office/powerpoint/2010/main" val="166836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prépar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s prépare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83676" y="2834060"/>
            <a:ext cx="3458847" cy="1118361"/>
            <a:chOff x="4182623" y="3588039"/>
            <a:chExt cx="3458847" cy="1118361"/>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2623" y="3588039"/>
              <a:ext cx="3458847" cy="1118361"/>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3957" r="49626"/>
            <a:stretch/>
          </p:blipFill>
          <p:spPr>
            <a:xfrm>
              <a:off x="5261807" y="3652793"/>
              <a:ext cx="1106905" cy="988855"/>
            </a:xfrm>
            <a:prstGeom prst="rect">
              <a:avLst/>
            </a:prstGeom>
          </p:spPr>
        </p:pic>
      </p:grpSp>
      <p:grpSp>
        <p:nvGrpSpPr>
          <p:cNvPr id="13" name="Group 12"/>
          <p:cNvGrpSpPr/>
          <p:nvPr/>
        </p:nvGrpSpPr>
        <p:grpSpPr>
          <a:xfrm>
            <a:off x="2268185" y="408315"/>
            <a:ext cx="7863629" cy="1128650"/>
            <a:chOff x="2187974" y="792048"/>
            <a:chExt cx="7863629" cy="1128650"/>
          </a:xfrm>
        </p:grpSpPr>
        <p:grpSp>
          <p:nvGrpSpPr>
            <p:cNvPr id="10" name="Group 9"/>
            <p:cNvGrpSpPr/>
            <p:nvPr/>
          </p:nvGrpSpPr>
          <p:grpSpPr>
            <a:xfrm>
              <a:off x="2187974" y="792048"/>
              <a:ext cx="7863629" cy="1128650"/>
              <a:chOff x="423342" y="2265423"/>
              <a:chExt cx="7863629" cy="112865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342" y="2265424"/>
                <a:ext cx="3458847" cy="111836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8701" y="2265423"/>
                <a:ext cx="3458847" cy="111836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8124" y="2275712"/>
                <a:ext cx="3458847" cy="1118361"/>
              </a:xfrm>
              <a:prstGeom prst="rect">
                <a:avLst/>
              </a:prstGeom>
            </p:spPr>
          </p:pic>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5492" y="887578"/>
              <a:ext cx="6742197" cy="988855"/>
            </a:xfrm>
            <a:prstGeom prst="rect">
              <a:avLst/>
            </a:prstGeom>
          </p:spPr>
        </p:pic>
      </p:grpSp>
      <p:sp>
        <p:nvSpPr>
          <p:cNvPr id="11" name="Oval 10">
            <a:hlinkClick r:id="" action="ppaction://noaction">
              <a:snd r:embed="rId3" name="elle mange.wav"/>
            </a:hlinkClick>
          </p:cNvPr>
          <p:cNvSpPr/>
          <p:nvPr/>
        </p:nvSpPr>
        <p:spPr>
          <a:xfrm>
            <a:off x="3971998" y="1751215"/>
            <a:ext cx="4682202" cy="2708490"/>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TextBox 11"/>
          <p:cNvSpPr txBox="1"/>
          <p:nvPr/>
        </p:nvSpPr>
        <p:spPr>
          <a:xfrm>
            <a:off x="1300473" y="4617895"/>
            <a:ext cx="9223148" cy="156966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mange</a:t>
            </a:r>
          </a:p>
        </p:txBody>
      </p:sp>
      <p:sp>
        <p:nvSpPr>
          <p:cNvPr id="15" name="Rounded Rectangle 14"/>
          <p:cNvSpPr/>
          <p:nvPr/>
        </p:nvSpPr>
        <p:spPr>
          <a:xfrm>
            <a:off x="9753600" y="73946"/>
            <a:ext cx="2219325"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42120160-B0D2-AD4F-90F0-F91F3F4AF55D}"/>
              </a:ext>
            </a:extLst>
          </p:cNvPr>
          <p:cNvSpPr>
            <a:spLocks noGrp="1"/>
          </p:cNvSpPr>
          <p:nvPr>
            <p:ph type="title"/>
          </p:nvPr>
        </p:nvSpPr>
        <p:spPr>
          <a:xfrm>
            <a:off x="9753600" y="73946"/>
            <a:ext cx="2181224" cy="376449"/>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Tree>
    <p:extLst>
      <p:ext uri="{BB962C8B-B14F-4D97-AF65-F5344CB8AC3E}">
        <p14:creationId xmlns:p14="http://schemas.microsoft.com/office/powerpoint/2010/main" val="107431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mang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lle man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51903" y="1022683"/>
            <a:ext cx="3638586" cy="2511022"/>
            <a:chOff x="1600030" y="2037227"/>
            <a:chExt cx="3638586" cy="2511022"/>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3865" y="2124985"/>
              <a:ext cx="1744751" cy="242326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0030" y="2037227"/>
              <a:ext cx="1893835" cy="2511022"/>
            </a:xfrm>
            <a:prstGeom prst="rect">
              <a:avLst/>
            </a:prstGeom>
          </p:spPr>
        </p:pic>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7041" y="1212708"/>
            <a:ext cx="1744739" cy="2484174"/>
          </a:xfrm>
          <a:prstGeom prst="rect">
            <a:avLst/>
          </a:prstGeom>
        </p:spPr>
      </p:pic>
      <p:sp>
        <p:nvSpPr>
          <p:cNvPr id="8" name="Oval 7">
            <a:hlinkClick r:id="" action="ppaction://noaction">
              <a:snd r:embed="rId3" name="elle écoute.wav"/>
            </a:hlinkClick>
          </p:cNvPr>
          <p:cNvSpPr/>
          <p:nvPr/>
        </p:nvSpPr>
        <p:spPr>
          <a:xfrm>
            <a:off x="6859259" y="144380"/>
            <a:ext cx="4450426" cy="4299284"/>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TextBox 8"/>
          <p:cNvSpPr txBox="1"/>
          <p:nvPr/>
        </p:nvSpPr>
        <p:spPr>
          <a:xfrm>
            <a:off x="1551903" y="4602033"/>
            <a:ext cx="9223148" cy="156966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ounded Rectangle 9"/>
          <p:cNvSpPr/>
          <p:nvPr/>
        </p:nvSpPr>
        <p:spPr>
          <a:xfrm>
            <a:off x="9753600" y="73946"/>
            <a:ext cx="2219325"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30BC507E-42AD-C744-8DA7-D3F32CD583E6}"/>
              </a:ext>
            </a:extLst>
          </p:cNvPr>
          <p:cNvSpPr>
            <a:spLocks noGrp="1"/>
          </p:cNvSpPr>
          <p:nvPr>
            <p:ph type="title"/>
          </p:nvPr>
        </p:nvSpPr>
        <p:spPr>
          <a:xfrm>
            <a:off x="9753599" y="73946"/>
            <a:ext cx="2219325" cy="391129"/>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Tree>
    <p:extLst>
      <p:ext uri="{BB962C8B-B14F-4D97-AF65-F5344CB8AC3E}">
        <p14:creationId xmlns:p14="http://schemas.microsoft.com/office/powerpoint/2010/main" val="70715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écout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lle écou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661358" y="73946"/>
            <a:ext cx="2311567"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300788" y="587226"/>
            <a:ext cx="5462337" cy="5940088"/>
          </a:xfrm>
          <a:prstGeom prst="rect">
            <a:avLst/>
          </a:prstGeom>
          <a:no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Translate these sentences. Then say them to your partner. Your partner must understand what you say, so take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studies 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(m) play 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(m) sing 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listens 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(f) eat 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wears 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gives 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(f) walk ________________________</a:t>
            </a:r>
          </a:p>
        </p:txBody>
      </p:sp>
      <p:sp>
        <p:nvSpPr>
          <p:cNvPr id="56" name="Rectangle 55"/>
          <p:cNvSpPr/>
          <p:nvPr/>
        </p:nvSpPr>
        <p:spPr>
          <a:xfrm>
            <a:off x="6250977" y="0"/>
            <a:ext cx="286007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Partenaire</a:t>
            </a: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B</a:t>
            </a:r>
          </a:p>
        </p:txBody>
      </p:sp>
      <p:sp>
        <p:nvSpPr>
          <p:cNvPr id="57" name="Rectangle 56"/>
          <p:cNvSpPr/>
          <p:nvPr/>
        </p:nvSpPr>
        <p:spPr>
          <a:xfrm>
            <a:off x="135009" y="-48761"/>
            <a:ext cx="2933816"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Partenaire</a:t>
            </a: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a:t>
            </a:r>
          </a:p>
        </p:txBody>
      </p:sp>
      <p:sp>
        <p:nvSpPr>
          <p:cNvPr id="58" name="TextBox 57"/>
          <p:cNvSpPr txBox="1"/>
          <p:nvPr/>
        </p:nvSpPr>
        <p:spPr>
          <a:xfrm>
            <a:off x="6379887" y="587226"/>
            <a:ext cx="5462337" cy="5940088"/>
          </a:xfrm>
          <a:prstGeom prst="rect">
            <a:avLst/>
          </a:prstGeom>
          <a:no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Translate these sentences. Then say them to your partner. Your partner must understand what you say, so take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(f) sing 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listens 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(m) eat 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(f) play 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studies 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wears 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(m) give 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walks __________________________</a:t>
            </a:r>
          </a:p>
        </p:txBody>
      </p:sp>
      <p:sp>
        <p:nvSpPr>
          <p:cNvPr id="2" name="Title 1">
            <a:extLst>
              <a:ext uri="{FF2B5EF4-FFF2-40B4-BE49-F238E27FC236}">
                <a16:creationId xmlns:a16="http://schemas.microsoft.com/office/drawing/2014/main" id="{8835A48D-A391-EE44-9225-B1620619905B}"/>
              </a:ext>
            </a:extLst>
          </p:cNvPr>
          <p:cNvSpPr>
            <a:spLocks noGrp="1"/>
          </p:cNvSpPr>
          <p:nvPr>
            <p:ph type="title"/>
          </p:nvPr>
        </p:nvSpPr>
        <p:spPr>
          <a:xfrm>
            <a:off x="9661358" y="73946"/>
            <a:ext cx="2311567" cy="355115"/>
          </a:xfrm>
        </p:spPr>
        <p:txBody>
          <a:bodyPr>
            <a:normAutofit fontScale="90000"/>
          </a:bodyPr>
          <a:lstStyle/>
          <a:p>
            <a:pPr lvl="0" algn="ctr">
              <a:lnSpc>
                <a:spcPct val="100000"/>
              </a:lnSpc>
              <a:spcBef>
                <a:spcPts val="0"/>
              </a:spcBef>
              <a:defRPr/>
            </a:pPr>
            <a:r>
              <a:rPr lang="en-GB" sz="2000" b="1" dirty="0" err="1">
                <a:solidFill>
                  <a:prstClr val="white"/>
                </a:solidFill>
                <a:ea typeface="+mn-ea"/>
                <a:cs typeface="+mn-cs"/>
              </a:rPr>
              <a:t>écrire</a:t>
            </a:r>
            <a:r>
              <a:rPr lang="en-GB" sz="2000" b="1" dirty="0">
                <a:solidFill>
                  <a:prstClr val="white"/>
                </a:solidFill>
                <a:ea typeface="+mn-ea"/>
                <a:cs typeface="+mn-cs"/>
              </a:rPr>
              <a:t> / </a:t>
            </a:r>
            <a:r>
              <a:rPr lang="en-GB" sz="2000" b="1" dirty="0" err="1">
                <a:solidFill>
                  <a:prstClr val="white"/>
                </a:solidFill>
                <a:ea typeface="+mn-ea"/>
                <a:cs typeface="+mn-cs"/>
              </a:rPr>
              <a:t>parler</a:t>
            </a:r>
            <a:endParaRPr lang="en-US" dirty="0"/>
          </a:p>
        </p:txBody>
      </p:sp>
    </p:spTree>
    <p:extLst>
      <p:ext uri="{BB962C8B-B14F-4D97-AF65-F5344CB8AC3E}">
        <p14:creationId xmlns:p14="http://schemas.microsoft.com/office/powerpoint/2010/main" val="530871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2304" y="601250"/>
            <a:ext cx="11136406" cy="5632311"/>
          </a:xfrm>
          <a:prstGeom prst="rect">
            <a:avLst/>
          </a:prstGeom>
          <a:no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to your partner, tick the correct picture, write the French then compare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3204" y="1125122"/>
            <a:ext cx="1060944" cy="110933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4641" y="1113087"/>
            <a:ext cx="781864" cy="1095195"/>
          </a:xfrm>
          <a:prstGeom prst="rect">
            <a:avLst/>
          </a:prstGeom>
        </p:spPr>
      </p:pic>
      <p:grpSp>
        <p:nvGrpSpPr>
          <p:cNvPr id="68" name="Group 67"/>
          <p:cNvGrpSpPr/>
          <p:nvPr/>
        </p:nvGrpSpPr>
        <p:grpSpPr>
          <a:xfrm>
            <a:off x="2746826" y="2434549"/>
            <a:ext cx="1348729" cy="851351"/>
            <a:chOff x="2746826" y="2434549"/>
            <a:chExt cx="1348729" cy="851351"/>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6826" y="2471116"/>
              <a:ext cx="781864" cy="81478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3691" y="2434549"/>
              <a:ext cx="781864" cy="814784"/>
            </a:xfrm>
            <a:prstGeom prst="rect">
              <a:avLst/>
            </a:prstGeom>
          </p:spPr>
        </p:pic>
      </p:gr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r="56680"/>
          <a:stretch/>
        </p:blipFill>
        <p:spPr>
          <a:xfrm>
            <a:off x="2625420" y="3522555"/>
            <a:ext cx="1396427" cy="1132011"/>
          </a:xfrm>
          <a:prstGeom prst="rect">
            <a:avLst/>
          </a:prstGeom>
        </p:spPr>
      </p:pic>
      <p:grpSp>
        <p:nvGrpSpPr>
          <p:cNvPr id="17" name="Group 16"/>
          <p:cNvGrpSpPr/>
          <p:nvPr/>
        </p:nvGrpSpPr>
        <p:grpSpPr>
          <a:xfrm>
            <a:off x="4336351" y="3427982"/>
            <a:ext cx="1424231" cy="1237959"/>
            <a:chOff x="2170742" y="3665566"/>
            <a:chExt cx="963065" cy="841300"/>
          </a:xfrm>
        </p:grpSpPr>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grpSp>
        <p:nvGrpSpPr>
          <p:cNvPr id="20" name="Group 19"/>
          <p:cNvGrpSpPr/>
          <p:nvPr/>
        </p:nvGrpSpPr>
        <p:grpSpPr>
          <a:xfrm>
            <a:off x="1068629" y="3522555"/>
            <a:ext cx="1390141" cy="1013397"/>
            <a:chOff x="1600030" y="2037227"/>
            <a:chExt cx="3638586" cy="2511022"/>
          </a:xfrm>
        </p:grpSpPr>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3865" y="2124985"/>
              <a:ext cx="1744751" cy="2423264"/>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0030" y="2037227"/>
              <a:ext cx="1893835" cy="2511022"/>
            </a:xfrm>
            <a:prstGeom prst="rect">
              <a:avLst/>
            </a:prstGeom>
          </p:spPr>
        </p:pic>
      </p:grpSp>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16374" y="4722939"/>
            <a:ext cx="794634" cy="1174163"/>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9399" y="4786197"/>
            <a:ext cx="785293" cy="1090684"/>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1318" y="1033919"/>
            <a:ext cx="1244212" cy="1040909"/>
          </a:xfrm>
          <a:prstGeom prst="rect">
            <a:avLst/>
          </a:prstGeom>
        </p:spPr>
      </p:pic>
      <p:grpSp>
        <p:nvGrpSpPr>
          <p:cNvPr id="28" name="Group 27"/>
          <p:cNvGrpSpPr/>
          <p:nvPr/>
        </p:nvGrpSpPr>
        <p:grpSpPr>
          <a:xfrm>
            <a:off x="10210083" y="1044863"/>
            <a:ext cx="1159899" cy="1062121"/>
            <a:chOff x="9788253" y="971582"/>
            <a:chExt cx="1450197" cy="1233718"/>
          </a:xfrm>
        </p:grpSpPr>
        <p:pic>
          <p:nvPicPr>
            <p:cNvPr id="29" name="Picture 28"/>
            <p:cNvPicPr>
              <a:picLocks noChangeAspect="1"/>
            </p:cNvPicPr>
            <p:nvPr/>
          </p:nvPicPr>
          <p:blipFill rotWithShape="1">
            <a:blip r:embed="rId11" cstate="print">
              <a:extLst>
                <a:ext uri="{28A0092B-C50C-407E-A947-70E740481C1C}">
                  <a14:useLocalDpi xmlns:a14="http://schemas.microsoft.com/office/drawing/2010/main" val="0"/>
                </a:ext>
              </a:extLst>
            </a:blip>
            <a:srcRect l="51789"/>
            <a:stretch/>
          </p:blipFill>
          <p:spPr>
            <a:xfrm>
              <a:off x="10527494" y="971582"/>
              <a:ext cx="710956" cy="1233718"/>
            </a:xfrm>
            <a:prstGeom prst="rect">
              <a:avLst/>
            </a:prstGeom>
          </p:spPr>
        </p:pic>
        <p:pic>
          <p:nvPicPr>
            <p:cNvPr id="30" name="Picture 29"/>
            <p:cNvPicPr>
              <a:picLocks noChangeAspect="1"/>
            </p:cNvPicPr>
            <p:nvPr/>
          </p:nvPicPr>
          <p:blipFill rotWithShape="1">
            <a:blip r:embed="rId12" cstate="print">
              <a:extLst>
                <a:ext uri="{28A0092B-C50C-407E-A947-70E740481C1C}">
                  <a14:useLocalDpi xmlns:a14="http://schemas.microsoft.com/office/drawing/2010/main" val="0"/>
                </a:ext>
              </a:extLst>
            </a:blip>
            <a:srcRect l="51789"/>
            <a:stretch/>
          </p:blipFill>
          <p:spPr>
            <a:xfrm flipH="1">
              <a:off x="9788253" y="971582"/>
              <a:ext cx="739241" cy="1233718"/>
            </a:xfrm>
            <a:prstGeom prst="rect">
              <a:avLst/>
            </a:prstGeom>
          </p:spPr>
        </p:pic>
      </p:grpSp>
      <p:pic>
        <p:nvPicPr>
          <p:cNvPr id="32" name="Picture 31"/>
          <p:cNvPicPr>
            <a:picLocks noChangeAspect="1"/>
          </p:cNvPicPr>
          <p:nvPr/>
        </p:nvPicPr>
        <p:blipFill rotWithShape="1">
          <a:blip r:embed="rId13" cstate="print">
            <a:extLst>
              <a:ext uri="{28A0092B-C50C-407E-A947-70E740481C1C}">
                <a14:useLocalDpi xmlns:a14="http://schemas.microsoft.com/office/drawing/2010/main" val="0"/>
              </a:ext>
            </a:extLst>
          </a:blip>
          <a:srcRect l="50113" t="10836" r="14673" b="13073"/>
          <a:stretch/>
        </p:blipFill>
        <p:spPr>
          <a:xfrm>
            <a:off x="10349538" y="2261155"/>
            <a:ext cx="655093" cy="1419367"/>
          </a:xfrm>
          <a:prstGeom prst="rect">
            <a:avLst/>
          </a:prstGeom>
        </p:spPr>
      </p:pic>
      <p:pic>
        <p:nvPicPr>
          <p:cNvPr id="33" name="Picture 32"/>
          <p:cNvPicPr>
            <a:picLocks noChangeAspect="1"/>
          </p:cNvPicPr>
          <p:nvPr/>
        </p:nvPicPr>
        <p:blipFill rotWithShape="1">
          <a:blip r:embed="rId13" cstate="print">
            <a:extLst>
              <a:ext uri="{28A0092B-C50C-407E-A947-70E740481C1C}">
                <a14:useLocalDpi xmlns:a14="http://schemas.microsoft.com/office/drawing/2010/main" val="0"/>
              </a:ext>
            </a:extLst>
          </a:blip>
          <a:srcRect l="13398" t="10836" r="47052" b="13073"/>
          <a:stretch/>
        </p:blipFill>
        <p:spPr>
          <a:xfrm>
            <a:off x="8681644" y="2194348"/>
            <a:ext cx="737764" cy="1419367"/>
          </a:xfrm>
          <a:prstGeom prst="rect">
            <a:avLst/>
          </a:prstGeom>
        </p:spPr>
      </p:pic>
      <p:grpSp>
        <p:nvGrpSpPr>
          <p:cNvPr id="63" name="Group 62"/>
          <p:cNvGrpSpPr/>
          <p:nvPr/>
        </p:nvGrpSpPr>
        <p:grpSpPr>
          <a:xfrm>
            <a:off x="1124539" y="1033919"/>
            <a:ext cx="1469236" cy="1255701"/>
            <a:chOff x="6717369" y="2358723"/>
            <a:chExt cx="1469236" cy="1255701"/>
          </a:xfrm>
        </p:grpSpPr>
        <p:pic>
          <p:nvPicPr>
            <p:cNvPr id="37" name="Picture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17369" y="2358723"/>
              <a:ext cx="891548" cy="1255701"/>
            </a:xfrm>
            <a:prstGeom prst="rect">
              <a:avLst/>
            </a:prstGeom>
          </p:spPr>
        </p:pic>
        <p:sp>
          <p:nvSpPr>
            <p:cNvPr id="38" name="Rounded Rectangular Callout 37"/>
            <p:cNvSpPr/>
            <p:nvPr/>
          </p:nvSpPr>
          <p:spPr>
            <a:xfrm>
              <a:off x="7562213" y="2523666"/>
              <a:ext cx="624392" cy="354842"/>
            </a:xfrm>
            <a:prstGeom prst="wedgeRoundRectCallout">
              <a:avLst>
                <a:gd name="adj1" fmla="val -77663"/>
                <a:gd name="adj2" fmla="val 4807"/>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39" name="Group 38"/>
          <p:cNvGrpSpPr/>
          <p:nvPr/>
        </p:nvGrpSpPr>
        <p:grpSpPr>
          <a:xfrm>
            <a:off x="6338783" y="3694668"/>
            <a:ext cx="1746913" cy="1228299"/>
            <a:chOff x="6338783" y="3694668"/>
            <a:chExt cx="1746913" cy="1228299"/>
          </a:xfrm>
        </p:grpSpPr>
        <p:pic>
          <p:nvPicPr>
            <p:cNvPr id="40" name="Picture 39"/>
            <p:cNvPicPr>
              <a:picLocks noChangeAspect="1"/>
            </p:cNvPicPr>
            <p:nvPr/>
          </p:nvPicPr>
          <p:blipFill rotWithShape="1">
            <a:blip r:embed="rId15">
              <a:extLst>
                <a:ext uri="{28A0092B-C50C-407E-A947-70E740481C1C}">
                  <a14:useLocalDpi xmlns:a14="http://schemas.microsoft.com/office/drawing/2010/main" val="0"/>
                </a:ext>
              </a:extLst>
            </a:blip>
            <a:srcRect l="12632" t="12042" r="16622" b="13343"/>
            <a:stretch/>
          </p:blipFill>
          <p:spPr>
            <a:xfrm>
              <a:off x="6338783" y="3694668"/>
              <a:ext cx="1746913" cy="1228299"/>
            </a:xfrm>
            <a:prstGeom prst="rect">
              <a:avLst/>
            </a:prstGeom>
          </p:spPr>
        </p:pic>
        <p:pic>
          <p:nvPicPr>
            <p:cNvPr id="41" name="Picture 4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91052" y="4091023"/>
              <a:ext cx="745541" cy="549215"/>
            </a:xfrm>
            <a:prstGeom prst="rect">
              <a:avLst/>
            </a:prstGeom>
          </p:spPr>
        </p:pic>
      </p:grpSp>
      <p:grpSp>
        <p:nvGrpSpPr>
          <p:cNvPr id="42" name="Group 41"/>
          <p:cNvGrpSpPr/>
          <p:nvPr/>
        </p:nvGrpSpPr>
        <p:grpSpPr>
          <a:xfrm>
            <a:off x="10115773" y="3685698"/>
            <a:ext cx="1316021" cy="1228299"/>
            <a:chOff x="9883295" y="3685698"/>
            <a:chExt cx="1316021" cy="1228299"/>
          </a:xfrm>
        </p:grpSpPr>
        <p:pic>
          <p:nvPicPr>
            <p:cNvPr id="43" name="Picture 42"/>
            <p:cNvPicPr>
              <a:picLocks noChangeAspect="1"/>
            </p:cNvPicPr>
            <p:nvPr/>
          </p:nvPicPr>
          <p:blipFill rotWithShape="1">
            <a:blip r:embed="rId15">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44" name="Picture 4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grpSp>
        <p:nvGrpSpPr>
          <p:cNvPr id="69" name="Group 68"/>
          <p:cNvGrpSpPr/>
          <p:nvPr/>
        </p:nvGrpSpPr>
        <p:grpSpPr>
          <a:xfrm>
            <a:off x="957668" y="2172986"/>
            <a:ext cx="1225512" cy="1085250"/>
            <a:chOff x="957668" y="2172986"/>
            <a:chExt cx="1225512" cy="1085250"/>
          </a:xfrm>
        </p:grpSpPr>
        <p:pic>
          <p:nvPicPr>
            <p:cNvPr id="66" name="Picture 65"/>
            <p:cNvPicPr>
              <a:picLocks noChangeAspect="1"/>
            </p:cNvPicPr>
            <p:nvPr/>
          </p:nvPicPr>
          <p:blipFill rotWithShape="1">
            <a:blip r:embed="rId17" cstate="print">
              <a:extLst>
                <a:ext uri="{28A0092B-C50C-407E-A947-70E740481C1C}">
                  <a14:useLocalDpi xmlns:a14="http://schemas.microsoft.com/office/drawing/2010/main" val="0"/>
                </a:ext>
              </a:extLst>
            </a:blip>
            <a:srcRect l="70770" t="54575"/>
            <a:stretch/>
          </p:blipFill>
          <p:spPr>
            <a:xfrm>
              <a:off x="1490757" y="2172986"/>
              <a:ext cx="692423" cy="997151"/>
            </a:xfrm>
            <a:prstGeom prst="rect">
              <a:avLst/>
            </a:prstGeom>
          </p:spPr>
        </p:pic>
        <p:pic>
          <p:nvPicPr>
            <p:cNvPr id="67" name="Picture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668" y="2443452"/>
              <a:ext cx="781864" cy="814784"/>
            </a:xfrm>
            <a:prstGeom prst="rect">
              <a:avLst/>
            </a:prstGeom>
          </p:spPr>
        </p:pic>
      </p:grpSp>
      <p:sp>
        <p:nvSpPr>
          <p:cNvPr id="70" name="Rectangle 69"/>
          <p:cNvSpPr/>
          <p:nvPr/>
        </p:nvSpPr>
        <p:spPr>
          <a:xfrm>
            <a:off x="4707227" y="-62045"/>
            <a:ext cx="286007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Partenaire</a:t>
            </a: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B</a:t>
            </a:r>
          </a:p>
        </p:txBody>
      </p:sp>
      <p:sp>
        <p:nvSpPr>
          <p:cNvPr id="71" name="Rounded Rectangle 70"/>
          <p:cNvSpPr/>
          <p:nvPr/>
        </p:nvSpPr>
        <p:spPr>
          <a:xfrm>
            <a:off x="9661358" y="73946"/>
            <a:ext cx="2311567"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1" name="Group 60"/>
          <p:cNvGrpSpPr/>
          <p:nvPr/>
        </p:nvGrpSpPr>
        <p:grpSpPr>
          <a:xfrm>
            <a:off x="9873605" y="5063969"/>
            <a:ext cx="1542657" cy="979150"/>
            <a:chOff x="9581749" y="4993110"/>
            <a:chExt cx="1542657" cy="979150"/>
          </a:xfrm>
        </p:grpSpPr>
        <p:pic>
          <p:nvPicPr>
            <p:cNvPr id="62" name="Picture 6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136376" y="4993110"/>
              <a:ext cx="988030" cy="942944"/>
            </a:xfrm>
            <a:prstGeom prst="rect">
              <a:avLst/>
            </a:prstGeom>
          </p:spPr>
        </p:pic>
        <p:pic>
          <p:nvPicPr>
            <p:cNvPr id="72" name="Picture 71"/>
            <p:cNvPicPr>
              <a:picLocks noChangeAspect="1"/>
            </p:cNvPicPr>
            <p:nvPr/>
          </p:nvPicPr>
          <p:blipFill rotWithShape="1">
            <a:blip r:embed="rId19" cstate="print">
              <a:extLst>
                <a:ext uri="{28A0092B-C50C-407E-A947-70E740481C1C}">
                  <a14:useLocalDpi xmlns:a14="http://schemas.microsoft.com/office/drawing/2010/main" val="0"/>
                </a:ext>
              </a:extLst>
            </a:blip>
            <a:srcRect r="18160"/>
            <a:stretch/>
          </p:blipFill>
          <p:spPr>
            <a:xfrm>
              <a:off x="9581749" y="5029316"/>
              <a:ext cx="771701" cy="942944"/>
            </a:xfrm>
            <a:prstGeom prst="rect">
              <a:avLst/>
            </a:prstGeom>
          </p:spPr>
        </p:pic>
      </p:grpSp>
      <p:grpSp>
        <p:nvGrpSpPr>
          <p:cNvPr id="73" name="Group 72"/>
          <p:cNvGrpSpPr/>
          <p:nvPr/>
        </p:nvGrpSpPr>
        <p:grpSpPr>
          <a:xfrm>
            <a:off x="8554764" y="4983537"/>
            <a:ext cx="1014562" cy="979150"/>
            <a:chOff x="9788253" y="971582"/>
            <a:chExt cx="1450197" cy="1233718"/>
          </a:xfrm>
        </p:grpSpPr>
        <p:pic>
          <p:nvPicPr>
            <p:cNvPr id="74" name="Picture 73"/>
            <p:cNvPicPr>
              <a:picLocks noChangeAspect="1"/>
            </p:cNvPicPr>
            <p:nvPr/>
          </p:nvPicPr>
          <p:blipFill rotWithShape="1">
            <a:blip r:embed="rId20" cstate="print">
              <a:extLst>
                <a:ext uri="{28A0092B-C50C-407E-A947-70E740481C1C}">
                  <a14:useLocalDpi xmlns:a14="http://schemas.microsoft.com/office/drawing/2010/main" val="0"/>
                </a:ext>
              </a:extLst>
            </a:blip>
            <a:srcRect l="51789"/>
            <a:stretch/>
          </p:blipFill>
          <p:spPr>
            <a:xfrm>
              <a:off x="10527494" y="971582"/>
              <a:ext cx="710956" cy="1233718"/>
            </a:xfrm>
            <a:prstGeom prst="rect">
              <a:avLst/>
            </a:prstGeom>
          </p:spPr>
        </p:pic>
        <p:pic>
          <p:nvPicPr>
            <p:cNvPr id="75" name="Picture 74"/>
            <p:cNvPicPr>
              <a:picLocks noChangeAspect="1"/>
            </p:cNvPicPr>
            <p:nvPr/>
          </p:nvPicPr>
          <p:blipFill rotWithShape="1">
            <a:blip r:embed="rId21" cstate="print">
              <a:extLst>
                <a:ext uri="{28A0092B-C50C-407E-A947-70E740481C1C}">
                  <a14:useLocalDpi xmlns:a14="http://schemas.microsoft.com/office/drawing/2010/main" val="0"/>
                </a:ext>
              </a:extLst>
            </a:blip>
            <a:srcRect l="51789"/>
            <a:stretch/>
          </p:blipFill>
          <p:spPr>
            <a:xfrm flipH="1">
              <a:off x="9788253" y="971582"/>
              <a:ext cx="739241" cy="1233718"/>
            </a:xfrm>
            <a:prstGeom prst="rect">
              <a:avLst/>
            </a:prstGeom>
          </p:spPr>
        </p:pic>
      </p:grpSp>
      <p:grpSp>
        <p:nvGrpSpPr>
          <p:cNvPr id="76" name="Group 75"/>
          <p:cNvGrpSpPr/>
          <p:nvPr/>
        </p:nvGrpSpPr>
        <p:grpSpPr>
          <a:xfrm>
            <a:off x="6402275" y="4913997"/>
            <a:ext cx="1419281" cy="1129122"/>
            <a:chOff x="6253635" y="4994059"/>
            <a:chExt cx="1419281" cy="1129122"/>
          </a:xfrm>
        </p:grpSpPr>
        <p:pic>
          <p:nvPicPr>
            <p:cNvPr id="77" name="Picture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1052" y="4994059"/>
              <a:ext cx="781864" cy="1095195"/>
            </a:xfrm>
            <a:prstGeom prst="rect">
              <a:avLst/>
            </a:prstGeom>
          </p:spPr>
        </p:pic>
        <p:pic>
          <p:nvPicPr>
            <p:cNvPr id="78" name="Picture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635" y="5027986"/>
              <a:ext cx="781864" cy="1095195"/>
            </a:xfrm>
            <a:prstGeom prst="rect">
              <a:avLst/>
            </a:prstGeom>
          </p:spPr>
        </p:pic>
      </p:grpSp>
      <p:pic>
        <p:nvPicPr>
          <p:cNvPr id="8" name="Picture 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498522" y="2428537"/>
            <a:ext cx="787983" cy="821161"/>
          </a:xfrm>
          <a:prstGeom prst="rect">
            <a:avLst/>
          </a:prstGeom>
        </p:spPr>
      </p:pic>
      <p:pic>
        <p:nvPicPr>
          <p:cNvPr id="11" name="Picture 1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430885" y="1016698"/>
            <a:ext cx="1002048" cy="1002048"/>
          </a:xfrm>
          <a:prstGeom prst="rect">
            <a:avLst/>
          </a:prstGeom>
        </p:spPr>
      </p:pic>
      <p:pic>
        <p:nvPicPr>
          <p:cNvPr id="13" name="Picture 1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646844" y="2442962"/>
            <a:ext cx="634758" cy="727175"/>
          </a:xfrm>
          <a:prstGeom prst="rect">
            <a:avLst/>
          </a:prstGeom>
        </p:spPr>
      </p:pic>
      <p:sp>
        <p:nvSpPr>
          <p:cNvPr id="14" name="Rounded Rectangular Callout 13"/>
          <p:cNvSpPr/>
          <p:nvPr/>
        </p:nvSpPr>
        <p:spPr>
          <a:xfrm>
            <a:off x="7518315" y="2705486"/>
            <a:ext cx="639768" cy="407392"/>
          </a:xfrm>
          <a:prstGeom prst="wedgeRoundRectCallout">
            <a:avLst>
              <a:gd name="adj1" fmla="val -87192"/>
              <a:gd name="adj2" fmla="val 2379"/>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14"/>
          <p:cNvPicPr>
            <a:picLocks noChangeAspect="1"/>
          </p:cNvPicPr>
          <p:nvPr/>
        </p:nvPicPr>
        <p:blipFill rotWithShape="1">
          <a:blip r:embed="rId15">
            <a:extLst>
              <a:ext uri="{28A0092B-C50C-407E-A947-70E740481C1C}">
                <a14:useLocalDpi xmlns:a14="http://schemas.microsoft.com/office/drawing/2010/main" val="0"/>
              </a:ext>
            </a:extLst>
          </a:blip>
          <a:srcRect l="50441" t="15284" r="15834" b="11315"/>
          <a:stretch/>
        </p:blipFill>
        <p:spPr>
          <a:xfrm>
            <a:off x="8515530" y="3715576"/>
            <a:ext cx="832757" cy="1208314"/>
          </a:xfrm>
          <a:prstGeom prst="rect">
            <a:avLst/>
          </a:prstGeom>
        </p:spPr>
      </p:pic>
      <p:pic>
        <p:nvPicPr>
          <p:cNvPr id="23" name="Picture 2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057816" y="4078133"/>
            <a:ext cx="701343" cy="516656"/>
          </a:xfrm>
          <a:prstGeom prst="rect">
            <a:avLst/>
          </a:prstGeom>
        </p:spPr>
      </p:pic>
      <p:pic>
        <p:nvPicPr>
          <p:cNvPr id="80" name="Picture 79"/>
          <p:cNvPicPr>
            <a:picLocks noChangeAspect="1"/>
          </p:cNvPicPr>
          <p:nvPr/>
        </p:nvPicPr>
        <p:blipFill rotWithShape="1">
          <a:blip r:embed="rId6">
            <a:extLst>
              <a:ext uri="{28A0092B-C50C-407E-A947-70E740481C1C}">
                <a14:useLocalDpi xmlns:a14="http://schemas.microsoft.com/office/drawing/2010/main" val="0"/>
              </a:ext>
            </a:extLst>
          </a:blip>
          <a:srcRect l="24500" r="56598" b="25473"/>
          <a:stretch/>
        </p:blipFill>
        <p:spPr>
          <a:xfrm>
            <a:off x="1329644" y="4700392"/>
            <a:ext cx="896363" cy="1176489"/>
          </a:xfrm>
          <a:prstGeom prst="rect">
            <a:avLst/>
          </a:prstGeom>
        </p:spPr>
      </p:pic>
      <p:sp>
        <p:nvSpPr>
          <p:cNvPr id="2" name="Title 1">
            <a:extLst>
              <a:ext uri="{FF2B5EF4-FFF2-40B4-BE49-F238E27FC236}">
                <a16:creationId xmlns:a16="http://schemas.microsoft.com/office/drawing/2014/main" id="{1F7D2EE9-C4B9-CD46-BBAF-8E3607C6C82A}"/>
              </a:ext>
            </a:extLst>
          </p:cNvPr>
          <p:cNvSpPr>
            <a:spLocks noGrp="1"/>
          </p:cNvSpPr>
          <p:nvPr>
            <p:ph type="title"/>
          </p:nvPr>
        </p:nvSpPr>
        <p:spPr>
          <a:xfrm>
            <a:off x="9661358" y="73946"/>
            <a:ext cx="2298281" cy="420733"/>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Tree>
    <p:extLst>
      <p:ext uri="{BB962C8B-B14F-4D97-AF65-F5344CB8AC3E}">
        <p14:creationId xmlns:p14="http://schemas.microsoft.com/office/powerpoint/2010/main" val="3427610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088" t="13300" r="43608" b="12307"/>
          <a:stretch/>
        </p:blipFill>
        <p:spPr>
          <a:xfrm>
            <a:off x="9057520" y="3687712"/>
            <a:ext cx="1094014" cy="1224643"/>
          </a:xfrm>
          <a:prstGeom prst="rect">
            <a:avLst/>
          </a:prstGeom>
        </p:spPr>
      </p:pic>
      <p:sp>
        <p:nvSpPr>
          <p:cNvPr id="4" name="TextBox 3"/>
          <p:cNvSpPr txBox="1"/>
          <p:nvPr/>
        </p:nvSpPr>
        <p:spPr>
          <a:xfrm>
            <a:off x="382304" y="601250"/>
            <a:ext cx="11136406" cy="5632311"/>
          </a:xfrm>
          <a:prstGeom prst="rect">
            <a:avLst/>
          </a:prstGeom>
          <a:no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to your partner, tick the correct picture, write the French then compare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2341" y="959717"/>
            <a:ext cx="1060944" cy="110933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8775" y="965166"/>
            <a:ext cx="781864" cy="1095195"/>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54575"/>
          <a:stretch/>
        </p:blipFill>
        <p:spPr>
          <a:xfrm>
            <a:off x="889473" y="5027986"/>
            <a:ext cx="1761902" cy="74165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2822" y="5027986"/>
            <a:ext cx="781864" cy="814784"/>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r="56680"/>
          <a:stretch/>
        </p:blipFill>
        <p:spPr>
          <a:xfrm>
            <a:off x="3941806" y="1130343"/>
            <a:ext cx="1396427" cy="1132011"/>
          </a:xfrm>
          <a:prstGeom prst="rect">
            <a:avLst/>
          </a:prstGeom>
        </p:spPr>
      </p:pic>
      <p:grpSp>
        <p:nvGrpSpPr>
          <p:cNvPr id="22" name="Group 21"/>
          <p:cNvGrpSpPr/>
          <p:nvPr/>
        </p:nvGrpSpPr>
        <p:grpSpPr>
          <a:xfrm>
            <a:off x="2372694" y="995330"/>
            <a:ext cx="1424231" cy="1237959"/>
            <a:chOff x="2170742" y="3665566"/>
            <a:chExt cx="963065" cy="841300"/>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7153" y="2262354"/>
            <a:ext cx="703416" cy="1001530"/>
          </a:xfrm>
          <a:prstGeom prst="rect">
            <a:avLst/>
          </a:prstGeom>
        </p:spPr>
      </p:pic>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l="50113" t="10836" r="14673" b="13073"/>
          <a:stretch/>
        </p:blipFill>
        <p:spPr>
          <a:xfrm>
            <a:off x="8317276" y="2220753"/>
            <a:ext cx="655093" cy="1419367"/>
          </a:xfrm>
          <a:prstGeom prst="rect">
            <a:avLst/>
          </a:prstGeom>
        </p:spPr>
      </p:pic>
      <p:pic>
        <p:nvPicPr>
          <p:cNvPr id="28" name="Picture 27"/>
          <p:cNvPicPr>
            <a:picLocks noChangeAspect="1"/>
          </p:cNvPicPr>
          <p:nvPr/>
        </p:nvPicPr>
        <p:blipFill rotWithShape="1">
          <a:blip r:embed="rId10" cstate="print">
            <a:extLst>
              <a:ext uri="{28A0092B-C50C-407E-A947-70E740481C1C}">
                <a14:useLocalDpi xmlns:a14="http://schemas.microsoft.com/office/drawing/2010/main" val="0"/>
              </a:ext>
            </a:extLst>
          </a:blip>
          <a:srcRect l="13398" t="10836" r="47052" b="13073"/>
          <a:stretch/>
        </p:blipFill>
        <p:spPr>
          <a:xfrm>
            <a:off x="6526059" y="2213064"/>
            <a:ext cx="737764" cy="1419367"/>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8549" y="3554991"/>
            <a:ext cx="1173031" cy="981359"/>
          </a:xfrm>
          <a:prstGeom prst="rect">
            <a:avLst/>
          </a:prstGeom>
        </p:spPr>
      </p:pic>
      <p:grpSp>
        <p:nvGrpSpPr>
          <p:cNvPr id="37" name="Group 36"/>
          <p:cNvGrpSpPr/>
          <p:nvPr/>
        </p:nvGrpSpPr>
        <p:grpSpPr>
          <a:xfrm>
            <a:off x="4314662" y="3501432"/>
            <a:ext cx="1094719" cy="992613"/>
            <a:chOff x="9788253" y="971582"/>
            <a:chExt cx="1450197" cy="1233718"/>
          </a:xfrm>
        </p:grpSpPr>
        <p:pic>
          <p:nvPicPr>
            <p:cNvPr id="35" name="Picture 34"/>
            <p:cNvPicPr>
              <a:picLocks noChangeAspect="1"/>
            </p:cNvPicPr>
            <p:nvPr/>
          </p:nvPicPr>
          <p:blipFill rotWithShape="1">
            <a:blip r:embed="rId12" cstate="print">
              <a:extLst>
                <a:ext uri="{28A0092B-C50C-407E-A947-70E740481C1C}">
                  <a14:useLocalDpi xmlns:a14="http://schemas.microsoft.com/office/drawing/2010/main" val="0"/>
                </a:ext>
              </a:extLst>
            </a:blip>
            <a:srcRect l="51789"/>
            <a:stretch/>
          </p:blipFill>
          <p:spPr>
            <a:xfrm>
              <a:off x="10527494" y="971582"/>
              <a:ext cx="710956" cy="1233718"/>
            </a:xfrm>
            <a:prstGeom prst="rect">
              <a:avLst/>
            </a:prstGeom>
          </p:spPr>
        </p:pic>
        <p:pic>
          <p:nvPicPr>
            <p:cNvPr id="36" name="Picture 35"/>
            <p:cNvPicPr>
              <a:picLocks noChangeAspect="1"/>
            </p:cNvPicPr>
            <p:nvPr/>
          </p:nvPicPr>
          <p:blipFill rotWithShape="1">
            <a:blip r:embed="rId13" cstate="print">
              <a:extLst>
                <a:ext uri="{28A0092B-C50C-407E-A947-70E740481C1C}">
                  <a14:useLocalDpi xmlns:a14="http://schemas.microsoft.com/office/drawing/2010/main" val="0"/>
                </a:ext>
              </a:extLst>
            </a:blip>
            <a:srcRect l="51789"/>
            <a:stretch/>
          </p:blipFill>
          <p:spPr>
            <a:xfrm flipH="1">
              <a:off x="9788253" y="971582"/>
              <a:ext cx="739241" cy="1233718"/>
            </a:xfrm>
            <a:prstGeom prst="rect">
              <a:avLst/>
            </a:prstGeom>
          </p:spPr>
        </p:pic>
      </p:grpSp>
      <p:grpSp>
        <p:nvGrpSpPr>
          <p:cNvPr id="46" name="Group 45"/>
          <p:cNvGrpSpPr/>
          <p:nvPr/>
        </p:nvGrpSpPr>
        <p:grpSpPr>
          <a:xfrm>
            <a:off x="6338783" y="3694668"/>
            <a:ext cx="1746913" cy="1228299"/>
            <a:chOff x="6338783" y="3694668"/>
            <a:chExt cx="1746913" cy="1228299"/>
          </a:xfrm>
        </p:grpSpPr>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l="12632" t="12042" r="16622" b="13343"/>
            <a:stretch/>
          </p:blipFill>
          <p:spPr>
            <a:xfrm>
              <a:off x="6338783" y="3694668"/>
              <a:ext cx="1746913" cy="1228299"/>
            </a:xfrm>
            <a:prstGeom prst="rect">
              <a:avLst/>
            </a:prstGeom>
          </p:spPr>
        </p:pic>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91052" y="4091023"/>
              <a:ext cx="745541" cy="549215"/>
            </a:xfrm>
            <a:prstGeom prst="rect">
              <a:avLst/>
            </a:prstGeom>
          </p:spPr>
        </p:pic>
      </p:grpSp>
      <p:grpSp>
        <p:nvGrpSpPr>
          <p:cNvPr id="62" name="Group 61"/>
          <p:cNvGrpSpPr/>
          <p:nvPr/>
        </p:nvGrpSpPr>
        <p:grpSpPr>
          <a:xfrm>
            <a:off x="10141211" y="3665337"/>
            <a:ext cx="1316021" cy="1228299"/>
            <a:chOff x="9883295" y="3685698"/>
            <a:chExt cx="1316021" cy="1228299"/>
          </a:xfrm>
        </p:grpSpPr>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44" name="Picture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sp>
        <p:nvSpPr>
          <p:cNvPr id="61" name="Rectangle 60"/>
          <p:cNvSpPr/>
          <p:nvPr/>
        </p:nvSpPr>
        <p:spPr>
          <a:xfrm>
            <a:off x="4670358" y="-62045"/>
            <a:ext cx="2933816"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Partenaire</a:t>
            </a: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a:t>
            </a:r>
          </a:p>
        </p:txBody>
      </p:sp>
      <p:sp>
        <p:nvSpPr>
          <p:cNvPr id="64" name="Rounded Rectangle 63"/>
          <p:cNvSpPr/>
          <p:nvPr/>
        </p:nvSpPr>
        <p:spPr>
          <a:xfrm>
            <a:off x="9661358" y="73946"/>
            <a:ext cx="2311567"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5" name="Picture 6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96573" y="2241647"/>
            <a:ext cx="708344" cy="1046659"/>
          </a:xfrm>
          <a:prstGeom prst="rect">
            <a:avLst/>
          </a:prstGeom>
        </p:spPr>
      </p:pic>
      <p:pic>
        <p:nvPicPr>
          <p:cNvPr id="66" name="Picture 65"/>
          <p:cNvPicPr>
            <a:picLocks noChangeAspect="1"/>
          </p:cNvPicPr>
          <p:nvPr/>
        </p:nvPicPr>
        <p:blipFill rotWithShape="1">
          <a:blip r:embed="rId8">
            <a:extLst>
              <a:ext uri="{28A0092B-C50C-407E-A947-70E740481C1C}">
                <a14:useLocalDpi xmlns:a14="http://schemas.microsoft.com/office/drawing/2010/main" val="0"/>
              </a:ext>
            </a:extLst>
          </a:blip>
          <a:srcRect r="71145"/>
          <a:stretch/>
        </p:blipFill>
        <p:spPr>
          <a:xfrm>
            <a:off x="2666281" y="2224604"/>
            <a:ext cx="1102244" cy="1341459"/>
          </a:xfrm>
          <a:prstGeom prst="rect">
            <a:avLst/>
          </a:prstGeom>
        </p:spPr>
      </p:pic>
      <p:pic>
        <p:nvPicPr>
          <p:cNvPr id="47" name="Picture 4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79774" y="4849774"/>
            <a:ext cx="1460618" cy="1460618"/>
          </a:xfrm>
          <a:prstGeom prst="rect">
            <a:avLst/>
          </a:prstGeom>
        </p:spPr>
      </p:pic>
      <p:pic>
        <p:nvPicPr>
          <p:cNvPr id="48" name="Picture 47"/>
          <p:cNvPicPr>
            <a:picLocks noChangeAspect="1"/>
          </p:cNvPicPr>
          <p:nvPr/>
        </p:nvPicPr>
        <p:blipFill rotWithShape="1">
          <a:blip r:embed="rId17" cstate="print">
            <a:extLst>
              <a:ext uri="{28A0092B-C50C-407E-A947-70E740481C1C}">
                <a14:useLocalDpi xmlns:a14="http://schemas.microsoft.com/office/drawing/2010/main" val="0"/>
              </a:ext>
            </a:extLst>
          </a:blip>
          <a:srcRect r="46564"/>
          <a:stretch/>
        </p:blipFill>
        <p:spPr>
          <a:xfrm>
            <a:off x="6641146" y="4963224"/>
            <a:ext cx="783113" cy="1233718"/>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8042" y="5051356"/>
            <a:ext cx="1060944" cy="1109339"/>
          </a:xfrm>
          <a:prstGeom prst="rect">
            <a:avLst/>
          </a:prstGeom>
        </p:spPr>
      </p:pic>
      <p:pic>
        <p:nvPicPr>
          <p:cNvPr id="52" name="Picture 51"/>
          <p:cNvPicPr>
            <a:picLocks noChangeAspect="1"/>
          </p:cNvPicPr>
          <p:nvPr/>
        </p:nvPicPr>
        <p:blipFill rotWithShape="1">
          <a:blip r:embed="rId8">
            <a:extLst>
              <a:ext uri="{28A0092B-C50C-407E-A947-70E740481C1C}">
                <a14:useLocalDpi xmlns:a14="http://schemas.microsoft.com/office/drawing/2010/main" val="0"/>
              </a:ext>
            </a:extLst>
          </a:blip>
          <a:srcRect r="71145"/>
          <a:stretch/>
        </p:blipFill>
        <p:spPr>
          <a:xfrm>
            <a:off x="938800" y="1060188"/>
            <a:ext cx="947290" cy="1152876"/>
          </a:xfrm>
          <a:prstGeom prst="rect">
            <a:avLst/>
          </a:prstGeom>
        </p:spPr>
      </p:pic>
      <p:pic>
        <p:nvPicPr>
          <p:cNvPr id="63" name="Picture 6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57949" y="3417405"/>
            <a:ext cx="1292409" cy="1292409"/>
          </a:xfrm>
          <a:prstGeom prst="rect">
            <a:avLst/>
          </a:prstGeom>
        </p:spPr>
      </p:pic>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5425" y="5027986"/>
            <a:ext cx="781864" cy="814784"/>
          </a:xfrm>
          <a:prstGeom prst="rect">
            <a:avLst/>
          </a:prstGeom>
        </p:spPr>
      </p:pic>
      <p:pic>
        <p:nvPicPr>
          <p:cNvPr id="68"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3326" y="4950023"/>
            <a:ext cx="697545" cy="977085"/>
          </a:xfrm>
          <a:prstGeom prst="rect">
            <a:avLst/>
          </a:prstGeom>
        </p:spPr>
      </p:pic>
      <p:grpSp>
        <p:nvGrpSpPr>
          <p:cNvPr id="69" name="Group 68"/>
          <p:cNvGrpSpPr/>
          <p:nvPr/>
        </p:nvGrpSpPr>
        <p:grpSpPr>
          <a:xfrm>
            <a:off x="6641146" y="1064349"/>
            <a:ext cx="1329068" cy="1159969"/>
            <a:chOff x="6717369" y="2358723"/>
            <a:chExt cx="1469236" cy="1255701"/>
          </a:xfrm>
        </p:grpSpPr>
        <p:pic>
          <p:nvPicPr>
            <p:cNvPr id="70" name="Picture 6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17369" y="2358723"/>
              <a:ext cx="891548" cy="1255701"/>
            </a:xfrm>
            <a:prstGeom prst="rect">
              <a:avLst/>
            </a:prstGeom>
          </p:spPr>
        </p:pic>
        <p:sp>
          <p:nvSpPr>
            <p:cNvPr id="71" name="Rounded Rectangular Callout 70"/>
            <p:cNvSpPr/>
            <p:nvPr/>
          </p:nvSpPr>
          <p:spPr>
            <a:xfrm>
              <a:off x="7562213" y="2523666"/>
              <a:ext cx="624392" cy="354842"/>
            </a:xfrm>
            <a:prstGeom prst="wedgeRoundRectCallout">
              <a:avLst>
                <a:gd name="adj1" fmla="val -77663"/>
                <a:gd name="adj2" fmla="val 4807"/>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72" name="Picture 71"/>
          <p:cNvPicPr>
            <a:picLocks noChangeAspect="1"/>
          </p:cNvPicPr>
          <p:nvPr/>
        </p:nvPicPr>
        <p:blipFill rotWithShape="1">
          <a:blip r:embed="rId10" cstate="print">
            <a:extLst>
              <a:ext uri="{28A0092B-C50C-407E-A947-70E740481C1C}">
                <a14:useLocalDpi xmlns:a14="http://schemas.microsoft.com/office/drawing/2010/main" val="0"/>
              </a:ext>
            </a:extLst>
          </a:blip>
          <a:srcRect l="50113" t="10836" r="14673" b="13073"/>
          <a:stretch/>
        </p:blipFill>
        <p:spPr>
          <a:xfrm>
            <a:off x="10612845" y="2241647"/>
            <a:ext cx="655093" cy="1419367"/>
          </a:xfrm>
          <a:prstGeom prst="rect">
            <a:avLst/>
          </a:prstGeom>
        </p:spPr>
      </p:pic>
      <p:pic>
        <p:nvPicPr>
          <p:cNvPr id="73" name="Picture 72"/>
          <p:cNvPicPr>
            <a:picLocks noChangeAspect="1"/>
          </p:cNvPicPr>
          <p:nvPr/>
        </p:nvPicPr>
        <p:blipFill rotWithShape="1">
          <a:blip r:embed="rId10" cstate="print">
            <a:extLst>
              <a:ext uri="{28A0092B-C50C-407E-A947-70E740481C1C}">
                <a14:useLocalDpi xmlns:a14="http://schemas.microsoft.com/office/drawing/2010/main" val="0"/>
              </a:ext>
            </a:extLst>
          </a:blip>
          <a:srcRect l="50113" t="10836" r="14673" b="13073"/>
          <a:stretch/>
        </p:blipFill>
        <p:spPr>
          <a:xfrm>
            <a:off x="10075070" y="2223488"/>
            <a:ext cx="655093" cy="1419367"/>
          </a:xfrm>
          <a:prstGeom prst="rect">
            <a:avLst/>
          </a:prstGeom>
        </p:spPr>
      </p:pic>
      <p:pic>
        <p:nvPicPr>
          <p:cNvPr id="74" name="Picture 73"/>
          <p:cNvPicPr>
            <a:picLocks noChangeAspect="1"/>
          </p:cNvPicPr>
          <p:nvPr/>
        </p:nvPicPr>
        <p:blipFill rotWithShape="1">
          <a:blip r:embed="rId10" cstate="print">
            <a:extLst>
              <a:ext uri="{28A0092B-C50C-407E-A947-70E740481C1C}">
                <a14:useLocalDpi xmlns:a14="http://schemas.microsoft.com/office/drawing/2010/main" val="0"/>
              </a:ext>
            </a:extLst>
          </a:blip>
          <a:srcRect l="13398" t="10836" r="47052" b="13073"/>
          <a:stretch/>
        </p:blipFill>
        <p:spPr>
          <a:xfrm>
            <a:off x="8895595" y="2185649"/>
            <a:ext cx="737764" cy="1419367"/>
          </a:xfrm>
          <a:prstGeom prst="rect">
            <a:avLst/>
          </a:prstGeom>
        </p:spPr>
      </p:pic>
      <p:grpSp>
        <p:nvGrpSpPr>
          <p:cNvPr id="75" name="Group 74"/>
          <p:cNvGrpSpPr/>
          <p:nvPr/>
        </p:nvGrpSpPr>
        <p:grpSpPr>
          <a:xfrm>
            <a:off x="8376087" y="3692575"/>
            <a:ext cx="1316021" cy="1228299"/>
            <a:chOff x="9883295" y="3685698"/>
            <a:chExt cx="1316021" cy="1228299"/>
          </a:xfrm>
        </p:grpSpPr>
        <p:pic>
          <p:nvPicPr>
            <p:cNvPr id="76" name="Picture 75"/>
            <p:cNvPicPr>
              <a:picLocks noChangeAspect="1"/>
            </p:cNvPicPr>
            <p:nvPr/>
          </p:nvPicPr>
          <p:blipFill rotWithShape="1">
            <a:blip r:embed="rId3">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77" name="Picture 7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sp>
        <p:nvSpPr>
          <p:cNvPr id="2" name="Title 1">
            <a:extLst>
              <a:ext uri="{FF2B5EF4-FFF2-40B4-BE49-F238E27FC236}">
                <a16:creationId xmlns:a16="http://schemas.microsoft.com/office/drawing/2014/main" id="{0F6EEE64-F107-804B-9EFF-0446BA954F74}"/>
              </a:ext>
            </a:extLst>
          </p:cNvPr>
          <p:cNvSpPr>
            <a:spLocks noGrp="1"/>
          </p:cNvSpPr>
          <p:nvPr>
            <p:ph type="title"/>
          </p:nvPr>
        </p:nvSpPr>
        <p:spPr>
          <a:xfrm>
            <a:off x="9661358" y="73945"/>
            <a:ext cx="2311567" cy="410711"/>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Tree>
    <p:extLst>
      <p:ext uri="{BB962C8B-B14F-4D97-AF65-F5344CB8AC3E}">
        <p14:creationId xmlns:p14="http://schemas.microsoft.com/office/powerpoint/2010/main" val="847074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33411" y="709103"/>
            <a:ext cx="7106652" cy="4031873"/>
          </a:xfrm>
          <a:prstGeom prst="rect">
            <a:avLst/>
          </a:prstGeom>
          <a:noFill/>
          <a:ln w="762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a:t>
            </a:r>
            <a:r>
              <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 name="Rounded Rectangle 3"/>
          <p:cNvSpPr/>
          <p:nvPr/>
        </p:nvSpPr>
        <p:spPr>
          <a:xfrm>
            <a:off x="9661358" y="73946"/>
            <a:ext cx="2311567"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 name="Group 1"/>
          <p:cNvGrpSpPr/>
          <p:nvPr/>
        </p:nvGrpSpPr>
        <p:grpSpPr>
          <a:xfrm>
            <a:off x="5574597" y="1167536"/>
            <a:ext cx="5739172" cy="2099346"/>
            <a:chOff x="1289166" y="1379621"/>
            <a:chExt cx="5739172" cy="2099346"/>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166" y="1379621"/>
              <a:ext cx="1498731" cy="209934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6343" y="1379621"/>
              <a:ext cx="1411995" cy="208638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7132" y="1410254"/>
              <a:ext cx="1467419" cy="2038080"/>
            </a:xfrm>
            <a:prstGeom prst="rect">
              <a:avLst/>
            </a:prstGeom>
          </p:spPr>
        </p:pic>
      </p:gr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1541" y="2380672"/>
            <a:ext cx="1110005" cy="1156254"/>
          </a:xfrm>
          <a:prstGeom prst="rect">
            <a:avLst/>
          </a:prstGeom>
        </p:spPr>
      </p:pic>
      <p:sp>
        <p:nvSpPr>
          <p:cNvPr id="19" name="Rectangle 18"/>
          <p:cNvSpPr/>
          <p:nvPr/>
        </p:nvSpPr>
        <p:spPr>
          <a:xfrm>
            <a:off x="6080042" y="3536926"/>
            <a:ext cx="4413389"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elle</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écoute</a:t>
            </a:r>
            <a:endPar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20" name="TextBox 19"/>
          <p:cNvSpPr txBox="1"/>
          <p:nvPr/>
        </p:nvSpPr>
        <p:spPr>
          <a:xfrm>
            <a:off x="255186" y="709104"/>
            <a:ext cx="4134635" cy="4031873"/>
          </a:xfrm>
          <a:prstGeom prst="rect">
            <a:avLst/>
          </a:prstGeom>
          <a:noFill/>
          <a:ln w="762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eg</a:t>
            </a:r>
            <a:r>
              <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1" name="TextBox 20"/>
          <p:cNvSpPr txBox="1"/>
          <p:nvPr/>
        </p:nvSpPr>
        <p:spPr>
          <a:xfrm>
            <a:off x="872952" y="717684"/>
            <a:ext cx="324269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She listens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______________</a:t>
            </a:r>
          </a:p>
        </p:txBody>
      </p:sp>
      <p:sp>
        <p:nvSpPr>
          <p:cNvPr id="12" name="Rectangle 11"/>
          <p:cNvSpPr/>
          <p:nvPr/>
        </p:nvSpPr>
        <p:spPr>
          <a:xfrm>
            <a:off x="4733411" y="0"/>
            <a:ext cx="286007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Partenaire</a:t>
            </a: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B</a:t>
            </a:r>
          </a:p>
        </p:txBody>
      </p:sp>
      <p:sp>
        <p:nvSpPr>
          <p:cNvPr id="14" name="Rectangle 13"/>
          <p:cNvSpPr/>
          <p:nvPr/>
        </p:nvSpPr>
        <p:spPr>
          <a:xfrm>
            <a:off x="135009" y="-48761"/>
            <a:ext cx="2933816"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Partenaire</a:t>
            </a: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a:t>
            </a:r>
          </a:p>
        </p:txBody>
      </p:sp>
      <p:sp>
        <p:nvSpPr>
          <p:cNvPr id="17" name="TextBox 16"/>
          <p:cNvSpPr txBox="1"/>
          <p:nvPr/>
        </p:nvSpPr>
        <p:spPr>
          <a:xfrm>
            <a:off x="822437" y="1194673"/>
            <a:ext cx="32426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__Elle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a:t>
            </a:r>
          </a:p>
        </p:txBody>
      </p:sp>
      <p:sp>
        <p:nvSpPr>
          <p:cNvPr id="3" name="Title 2">
            <a:extLst>
              <a:ext uri="{FF2B5EF4-FFF2-40B4-BE49-F238E27FC236}">
                <a16:creationId xmlns:a16="http://schemas.microsoft.com/office/drawing/2014/main" id="{BEA732FD-C473-3741-80FD-FD4526BE0B2D}"/>
              </a:ext>
            </a:extLst>
          </p:cNvPr>
          <p:cNvSpPr>
            <a:spLocks noGrp="1"/>
          </p:cNvSpPr>
          <p:nvPr>
            <p:ph type="title"/>
          </p:nvPr>
        </p:nvSpPr>
        <p:spPr>
          <a:xfrm>
            <a:off x="9661357" y="73946"/>
            <a:ext cx="2311567" cy="446770"/>
          </a:xfrm>
        </p:spPr>
        <p:txBody>
          <a:bodyPr>
            <a:normAutofit/>
          </a:bodyPr>
          <a:lstStyle/>
          <a:p>
            <a:pPr algn="ctr"/>
            <a:r>
              <a:rPr lang="en-GB" sz="1800" b="1" dirty="0" err="1">
                <a:solidFill>
                  <a:prstClr val="white"/>
                </a:solidFill>
              </a:rPr>
              <a:t>écrire</a:t>
            </a:r>
            <a:r>
              <a:rPr lang="en-GB" sz="1800" b="1" dirty="0">
                <a:solidFill>
                  <a:prstClr val="white"/>
                </a:solidFill>
              </a:rPr>
              <a:t> / </a:t>
            </a:r>
            <a:r>
              <a:rPr lang="en-GB" sz="1800" b="1" dirty="0" err="1">
                <a:solidFill>
                  <a:prstClr val="white"/>
                </a:solidFill>
              </a:rPr>
              <a:t>parler</a:t>
            </a:r>
            <a:endParaRPr lang="en-US" sz="1800" dirty="0"/>
          </a:p>
        </p:txBody>
      </p:sp>
    </p:spTree>
    <p:extLst>
      <p:ext uri="{BB962C8B-B14F-4D97-AF65-F5344CB8AC3E}">
        <p14:creationId xmlns:p14="http://schemas.microsoft.com/office/powerpoint/2010/main" val="12555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33411" y="709103"/>
            <a:ext cx="7106652" cy="4031873"/>
          </a:xfrm>
          <a:prstGeom prst="rect">
            <a:avLst/>
          </a:prstGeom>
          <a:noFill/>
          <a:ln w="762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a:t>
            </a:r>
            <a:r>
              <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 name="Rounded Rectangle 3"/>
          <p:cNvSpPr/>
          <p:nvPr/>
        </p:nvSpPr>
        <p:spPr>
          <a:xfrm>
            <a:off x="9661358" y="73946"/>
            <a:ext cx="2311567"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18"/>
          <p:cNvSpPr/>
          <p:nvPr/>
        </p:nvSpPr>
        <p:spPr>
          <a:xfrm>
            <a:off x="5956610" y="3536926"/>
            <a:ext cx="466025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ils</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chantent</a:t>
            </a:r>
            <a:endPar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20" name="TextBox 19"/>
          <p:cNvSpPr txBox="1"/>
          <p:nvPr/>
        </p:nvSpPr>
        <p:spPr>
          <a:xfrm>
            <a:off x="255186" y="709104"/>
            <a:ext cx="4134635" cy="4031873"/>
          </a:xfrm>
          <a:prstGeom prst="rect">
            <a:avLst/>
          </a:prstGeom>
          <a:noFill/>
          <a:ln w="762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eg</a:t>
            </a:r>
            <a:r>
              <a:rPr kumimoji="0" lang="en-GB" sz="32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1" name="TextBox 20"/>
          <p:cNvSpPr txBox="1"/>
          <p:nvPr/>
        </p:nvSpPr>
        <p:spPr>
          <a:xfrm>
            <a:off x="872952" y="717684"/>
            <a:ext cx="324269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They (m) 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______________</a:t>
            </a:r>
          </a:p>
        </p:txBody>
      </p:sp>
      <p:sp>
        <p:nvSpPr>
          <p:cNvPr id="12" name="Rectangle 11"/>
          <p:cNvSpPr/>
          <p:nvPr/>
        </p:nvSpPr>
        <p:spPr>
          <a:xfrm>
            <a:off x="4733411" y="0"/>
            <a:ext cx="286007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Partenaire</a:t>
            </a: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B</a:t>
            </a:r>
          </a:p>
        </p:txBody>
      </p:sp>
      <p:sp>
        <p:nvSpPr>
          <p:cNvPr id="14" name="Rectangle 13"/>
          <p:cNvSpPr/>
          <p:nvPr/>
        </p:nvSpPr>
        <p:spPr>
          <a:xfrm>
            <a:off x="135009" y="-48761"/>
            <a:ext cx="2933816"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Partenaire</a:t>
            </a: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a:t>
            </a:r>
          </a:p>
        </p:txBody>
      </p:sp>
      <p:sp>
        <p:nvSpPr>
          <p:cNvPr id="17" name="TextBox 16"/>
          <p:cNvSpPr txBox="1"/>
          <p:nvPr/>
        </p:nvSpPr>
        <p:spPr>
          <a:xfrm>
            <a:off x="822437" y="1194673"/>
            <a:ext cx="338468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ils</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chantent</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a:t>
            </a:r>
          </a:p>
        </p:txBody>
      </p: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r="56680"/>
          <a:stretch/>
        </p:blipFill>
        <p:spPr>
          <a:xfrm>
            <a:off x="7425049" y="1502514"/>
            <a:ext cx="2043114" cy="1656246"/>
          </a:xfrm>
          <a:prstGeom prst="rect">
            <a:avLst/>
          </a:prstGeom>
        </p:spPr>
      </p:pic>
      <p:grpSp>
        <p:nvGrpSpPr>
          <p:cNvPr id="29" name="Group 28"/>
          <p:cNvGrpSpPr/>
          <p:nvPr/>
        </p:nvGrpSpPr>
        <p:grpSpPr>
          <a:xfrm>
            <a:off x="4957072" y="1427754"/>
            <a:ext cx="1917057" cy="1731006"/>
            <a:chOff x="2170742" y="3665566"/>
            <a:chExt cx="963065" cy="841300"/>
          </a:xfrm>
        </p:grpSpPr>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4035" y="2041568"/>
            <a:ext cx="1110005" cy="1156254"/>
          </a:xfrm>
          <a:prstGeom prst="rect">
            <a:avLst/>
          </a:prstGeom>
        </p:spPr>
      </p:pic>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24500" r="56598"/>
          <a:stretch/>
        </p:blipFill>
        <p:spPr>
          <a:xfrm>
            <a:off x="10414214" y="1517741"/>
            <a:ext cx="884090" cy="1697766"/>
          </a:xfrm>
          <a:prstGeom prst="rect">
            <a:avLst/>
          </a:prstGeom>
        </p:spPr>
      </p:pic>
      <p:sp>
        <p:nvSpPr>
          <p:cNvPr id="2" name="Title 1">
            <a:extLst>
              <a:ext uri="{FF2B5EF4-FFF2-40B4-BE49-F238E27FC236}">
                <a16:creationId xmlns:a16="http://schemas.microsoft.com/office/drawing/2014/main" id="{526F1EBD-2AAA-3E4E-AE11-F26BC05DBB45}"/>
              </a:ext>
            </a:extLst>
          </p:cNvPr>
          <p:cNvSpPr>
            <a:spLocks noGrp="1"/>
          </p:cNvSpPr>
          <p:nvPr>
            <p:ph type="title"/>
          </p:nvPr>
        </p:nvSpPr>
        <p:spPr>
          <a:xfrm>
            <a:off x="9661357" y="88575"/>
            <a:ext cx="2311567" cy="408755"/>
          </a:xfrm>
        </p:spPr>
        <p:txBody>
          <a:bodyPr>
            <a:normAutofit/>
          </a:bodyPr>
          <a:lstStyle/>
          <a:p>
            <a:pPr algn="ctr"/>
            <a:r>
              <a:rPr lang="en-GB" sz="1800" b="1" dirty="0" err="1">
                <a:solidFill>
                  <a:prstClr val="white"/>
                </a:solidFill>
              </a:rPr>
              <a:t>écrire</a:t>
            </a:r>
            <a:r>
              <a:rPr lang="en-GB" sz="1800" b="1" dirty="0">
                <a:solidFill>
                  <a:prstClr val="white"/>
                </a:solidFill>
              </a:rPr>
              <a:t> / </a:t>
            </a:r>
            <a:r>
              <a:rPr lang="en-GB" sz="1800" b="1" dirty="0" err="1">
                <a:solidFill>
                  <a:prstClr val="white"/>
                </a:solidFill>
              </a:rPr>
              <a:t>parler</a:t>
            </a:r>
            <a:endParaRPr lang="en-US" sz="1800" dirty="0"/>
          </a:p>
        </p:txBody>
      </p:sp>
    </p:spTree>
    <p:extLst>
      <p:ext uri="{BB962C8B-B14F-4D97-AF65-F5344CB8AC3E}">
        <p14:creationId xmlns:p14="http://schemas.microsoft.com/office/powerpoint/2010/main" val="245934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2304" y="601250"/>
            <a:ext cx="11136406" cy="5632311"/>
          </a:xfrm>
          <a:prstGeom prst="rect">
            <a:avLst/>
          </a:prstGeom>
          <a:no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to your partner, tick the correct picture, write the French then compare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3204" y="1125122"/>
            <a:ext cx="1060944" cy="110933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4641" y="1113087"/>
            <a:ext cx="781864" cy="1095195"/>
          </a:xfrm>
          <a:prstGeom prst="rect">
            <a:avLst/>
          </a:prstGeom>
        </p:spPr>
      </p:pic>
      <p:grpSp>
        <p:nvGrpSpPr>
          <p:cNvPr id="68" name="Group 67"/>
          <p:cNvGrpSpPr/>
          <p:nvPr/>
        </p:nvGrpSpPr>
        <p:grpSpPr>
          <a:xfrm>
            <a:off x="2746826" y="2434549"/>
            <a:ext cx="1348729" cy="851351"/>
            <a:chOff x="2746826" y="2434549"/>
            <a:chExt cx="1348729" cy="851351"/>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6826" y="2471116"/>
              <a:ext cx="781864" cy="81478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3691" y="2434549"/>
              <a:ext cx="781864" cy="814784"/>
            </a:xfrm>
            <a:prstGeom prst="rect">
              <a:avLst/>
            </a:prstGeom>
          </p:spPr>
        </p:pic>
      </p:gr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r="56680"/>
          <a:stretch/>
        </p:blipFill>
        <p:spPr>
          <a:xfrm>
            <a:off x="2625420" y="3522555"/>
            <a:ext cx="1396427" cy="1132011"/>
          </a:xfrm>
          <a:prstGeom prst="rect">
            <a:avLst/>
          </a:prstGeom>
        </p:spPr>
      </p:pic>
      <p:grpSp>
        <p:nvGrpSpPr>
          <p:cNvPr id="17" name="Group 16"/>
          <p:cNvGrpSpPr/>
          <p:nvPr/>
        </p:nvGrpSpPr>
        <p:grpSpPr>
          <a:xfrm>
            <a:off x="4336351" y="3427982"/>
            <a:ext cx="1424231" cy="1237959"/>
            <a:chOff x="2170742" y="3665566"/>
            <a:chExt cx="963065" cy="841300"/>
          </a:xfrm>
        </p:grpSpPr>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grpSp>
        <p:nvGrpSpPr>
          <p:cNvPr id="20" name="Group 19"/>
          <p:cNvGrpSpPr/>
          <p:nvPr/>
        </p:nvGrpSpPr>
        <p:grpSpPr>
          <a:xfrm>
            <a:off x="1068629" y="3522555"/>
            <a:ext cx="1390141" cy="1013397"/>
            <a:chOff x="1600030" y="2037227"/>
            <a:chExt cx="3638586" cy="2511022"/>
          </a:xfrm>
        </p:grpSpPr>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3865" y="2124985"/>
              <a:ext cx="1744751" cy="2423264"/>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00030" y="2037227"/>
              <a:ext cx="1893835" cy="2511022"/>
            </a:xfrm>
            <a:prstGeom prst="rect">
              <a:avLst/>
            </a:prstGeom>
          </p:spPr>
        </p:pic>
      </p:grpSp>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16374" y="4722939"/>
            <a:ext cx="794634" cy="1174163"/>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9399" y="4786197"/>
            <a:ext cx="785293" cy="1090684"/>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1318" y="1033919"/>
            <a:ext cx="1244212" cy="1040909"/>
          </a:xfrm>
          <a:prstGeom prst="rect">
            <a:avLst/>
          </a:prstGeom>
        </p:spPr>
      </p:pic>
      <p:grpSp>
        <p:nvGrpSpPr>
          <p:cNvPr id="28" name="Group 27"/>
          <p:cNvGrpSpPr/>
          <p:nvPr/>
        </p:nvGrpSpPr>
        <p:grpSpPr>
          <a:xfrm>
            <a:off x="10210083" y="1044863"/>
            <a:ext cx="1159899" cy="1062121"/>
            <a:chOff x="9788253" y="971582"/>
            <a:chExt cx="1450197" cy="1233718"/>
          </a:xfrm>
        </p:grpSpPr>
        <p:pic>
          <p:nvPicPr>
            <p:cNvPr id="29" name="Picture 28"/>
            <p:cNvPicPr>
              <a:picLocks noChangeAspect="1"/>
            </p:cNvPicPr>
            <p:nvPr/>
          </p:nvPicPr>
          <p:blipFill rotWithShape="1">
            <a:blip r:embed="rId11" cstate="print">
              <a:extLst>
                <a:ext uri="{28A0092B-C50C-407E-A947-70E740481C1C}">
                  <a14:useLocalDpi xmlns:a14="http://schemas.microsoft.com/office/drawing/2010/main" val="0"/>
                </a:ext>
              </a:extLst>
            </a:blip>
            <a:srcRect l="51789"/>
            <a:stretch/>
          </p:blipFill>
          <p:spPr>
            <a:xfrm>
              <a:off x="10527494" y="971582"/>
              <a:ext cx="710956" cy="1233718"/>
            </a:xfrm>
            <a:prstGeom prst="rect">
              <a:avLst/>
            </a:prstGeom>
          </p:spPr>
        </p:pic>
        <p:pic>
          <p:nvPicPr>
            <p:cNvPr id="30" name="Picture 29"/>
            <p:cNvPicPr>
              <a:picLocks noChangeAspect="1"/>
            </p:cNvPicPr>
            <p:nvPr/>
          </p:nvPicPr>
          <p:blipFill rotWithShape="1">
            <a:blip r:embed="rId12" cstate="print">
              <a:extLst>
                <a:ext uri="{28A0092B-C50C-407E-A947-70E740481C1C}">
                  <a14:useLocalDpi xmlns:a14="http://schemas.microsoft.com/office/drawing/2010/main" val="0"/>
                </a:ext>
              </a:extLst>
            </a:blip>
            <a:srcRect l="51789"/>
            <a:stretch/>
          </p:blipFill>
          <p:spPr>
            <a:xfrm flipH="1">
              <a:off x="9788253" y="971582"/>
              <a:ext cx="739241" cy="1233718"/>
            </a:xfrm>
            <a:prstGeom prst="rect">
              <a:avLst/>
            </a:prstGeom>
          </p:spPr>
        </p:pic>
      </p:grpSp>
      <p:pic>
        <p:nvPicPr>
          <p:cNvPr id="32" name="Picture 31"/>
          <p:cNvPicPr>
            <a:picLocks noChangeAspect="1"/>
          </p:cNvPicPr>
          <p:nvPr/>
        </p:nvPicPr>
        <p:blipFill rotWithShape="1">
          <a:blip r:embed="rId13" cstate="print">
            <a:extLst>
              <a:ext uri="{28A0092B-C50C-407E-A947-70E740481C1C}">
                <a14:useLocalDpi xmlns:a14="http://schemas.microsoft.com/office/drawing/2010/main" val="0"/>
              </a:ext>
            </a:extLst>
          </a:blip>
          <a:srcRect l="50113" t="10836" r="14673" b="13073"/>
          <a:stretch/>
        </p:blipFill>
        <p:spPr>
          <a:xfrm>
            <a:off x="10349538" y="2261155"/>
            <a:ext cx="655093" cy="1419367"/>
          </a:xfrm>
          <a:prstGeom prst="rect">
            <a:avLst/>
          </a:prstGeom>
        </p:spPr>
      </p:pic>
      <p:pic>
        <p:nvPicPr>
          <p:cNvPr id="33" name="Picture 32"/>
          <p:cNvPicPr>
            <a:picLocks noChangeAspect="1"/>
          </p:cNvPicPr>
          <p:nvPr/>
        </p:nvPicPr>
        <p:blipFill rotWithShape="1">
          <a:blip r:embed="rId13" cstate="print">
            <a:extLst>
              <a:ext uri="{28A0092B-C50C-407E-A947-70E740481C1C}">
                <a14:useLocalDpi xmlns:a14="http://schemas.microsoft.com/office/drawing/2010/main" val="0"/>
              </a:ext>
            </a:extLst>
          </a:blip>
          <a:srcRect l="13398" t="10836" r="47052" b="13073"/>
          <a:stretch/>
        </p:blipFill>
        <p:spPr>
          <a:xfrm>
            <a:off x="8681644" y="2194348"/>
            <a:ext cx="737764" cy="1419367"/>
          </a:xfrm>
          <a:prstGeom prst="rect">
            <a:avLst/>
          </a:prstGeom>
        </p:spPr>
      </p:pic>
      <p:grpSp>
        <p:nvGrpSpPr>
          <p:cNvPr id="63" name="Group 62"/>
          <p:cNvGrpSpPr/>
          <p:nvPr/>
        </p:nvGrpSpPr>
        <p:grpSpPr>
          <a:xfrm>
            <a:off x="1124539" y="1033919"/>
            <a:ext cx="1469236" cy="1255701"/>
            <a:chOff x="6717369" y="2358723"/>
            <a:chExt cx="1469236" cy="1255701"/>
          </a:xfrm>
        </p:grpSpPr>
        <p:pic>
          <p:nvPicPr>
            <p:cNvPr id="37" name="Picture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17369" y="2358723"/>
              <a:ext cx="891548" cy="1255701"/>
            </a:xfrm>
            <a:prstGeom prst="rect">
              <a:avLst/>
            </a:prstGeom>
          </p:spPr>
        </p:pic>
        <p:sp>
          <p:nvSpPr>
            <p:cNvPr id="38" name="Rounded Rectangular Callout 37"/>
            <p:cNvSpPr/>
            <p:nvPr/>
          </p:nvSpPr>
          <p:spPr>
            <a:xfrm>
              <a:off x="7562213" y="2523666"/>
              <a:ext cx="624392" cy="354842"/>
            </a:xfrm>
            <a:prstGeom prst="wedgeRoundRectCallout">
              <a:avLst>
                <a:gd name="adj1" fmla="val -77663"/>
                <a:gd name="adj2" fmla="val 4807"/>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39" name="Group 38"/>
          <p:cNvGrpSpPr/>
          <p:nvPr/>
        </p:nvGrpSpPr>
        <p:grpSpPr>
          <a:xfrm>
            <a:off x="6338783" y="3694668"/>
            <a:ext cx="1746913" cy="1228299"/>
            <a:chOff x="6338783" y="3694668"/>
            <a:chExt cx="1746913" cy="1228299"/>
          </a:xfrm>
        </p:grpSpPr>
        <p:pic>
          <p:nvPicPr>
            <p:cNvPr id="40" name="Picture 39"/>
            <p:cNvPicPr>
              <a:picLocks noChangeAspect="1"/>
            </p:cNvPicPr>
            <p:nvPr/>
          </p:nvPicPr>
          <p:blipFill rotWithShape="1">
            <a:blip r:embed="rId15">
              <a:extLst>
                <a:ext uri="{28A0092B-C50C-407E-A947-70E740481C1C}">
                  <a14:useLocalDpi xmlns:a14="http://schemas.microsoft.com/office/drawing/2010/main" val="0"/>
                </a:ext>
              </a:extLst>
            </a:blip>
            <a:srcRect l="12632" t="12042" r="16622" b="13343"/>
            <a:stretch/>
          </p:blipFill>
          <p:spPr>
            <a:xfrm>
              <a:off x="6338783" y="3694668"/>
              <a:ext cx="1746913" cy="1228299"/>
            </a:xfrm>
            <a:prstGeom prst="rect">
              <a:avLst/>
            </a:prstGeom>
          </p:spPr>
        </p:pic>
        <p:pic>
          <p:nvPicPr>
            <p:cNvPr id="41" name="Picture 4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91052" y="4091023"/>
              <a:ext cx="745541" cy="549215"/>
            </a:xfrm>
            <a:prstGeom prst="rect">
              <a:avLst/>
            </a:prstGeom>
          </p:spPr>
        </p:pic>
      </p:grpSp>
      <p:grpSp>
        <p:nvGrpSpPr>
          <p:cNvPr id="42" name="Group 41"/>
          <p:cNvGrpSpPr/>
          <p:nvPr/>
        </p:nvGrpSpPr>
        <p:grpSpPr>
          <a:xfrm>
            <a:off x="10115773" y="3685698"/>
            <a:ext cx="1316021" cy="1228299"/>
            <a:chOff x="9883295" y="3685698"/>
            <a:chExt cx="1316021" cy="1228299"/>
          </a:xfrm>
        </p:grpSpPr>
        <p:pic>
          <p:nvPicPr>
            <p:cNvPr id="43" name="Picture 42"/>
            <p:cNvPicPr>
              <a:picLocks noChangeAspect="1"/>
            </p:cNvPicPr>
            <p:nvPr/>
          </p:nvPicPr>
          <p:blipFill rotWithShape="1">
            <a:blip r:embed="rId15">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44" name="Picture 4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grpSp>
        <p:nvGrpSpPr>
          <p:cNvPr id="69" name="Group 68"/>
          <p:cNvGrpSpPr/>
          <p:nvPr/>
        </p:nvGrpSpPr>
        <p:grpSpPr>
          <a:xfrm>
            <a:off x="957668" y="2172986"/>
            <a:ext cx="1225512" cy="1085250"/>
            <a:chOff x="957668" y="2172986"/>
            <a:chExt cx="1225512" cy="1085250"/>
          </a:xfrm>
        </p:grpSpPr>
        <p:pic>
          <p:nvPicPr>
            <p:cNvPr id="66" name="Picture 65"/>
            <p:cNvPicPr>
              <a:picLocks noChangeAspect="1"/>
            </p:cNvPicPr>
            <p:nvPr/>
          </p:nvPicPr>
          <p:blipFill rotWithShape="1">
            <a:blip r:embed="rId17" cstate="print">
              <a:extLst>
                <a:ext uri="{28A0092B-C50C-407E-A947-70E740481C1C}">
                  <a14:useLocalDpi xmlns:a14="http://schemas.microsoft.com/office/drawing/2010/main" val="0"/>
                </a:ext>
              </a:extLst>
            </a:blip>
            <a:srcRect l="70770" t="54575"/>
            <a:stretch/>
          </p:blipFill>
          <p:spPr>
            <a:xfrm>
              <a:off x="1490757" y="2172986"/>
              <a:ext cx="692423" cy="997151"/>
            </a:xfrm>
            <a:prstGeom prst="rect">
              <a:avLst/>
            </a:prstGeom>
          </p:spPr>
        </p:pic>
        <p:pic>
          <p:nvPicPr>
            <p:cNvPr id="67" name="Picture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668" y="2443452"/>
              <a:ext cx="781864" cy="814784"/>
            </a:xfrm>
            <a:prstGeom prst="rect">
              <a:avLst/>
            </a:prstGeom>
          </p:spPr>
        </p:pic>
      </p:grpSp>
      <p:sp>
        <p:nvSpPr>
          <p:cNvPr id="70" name="Rectangle 69"/>
          <p:cNvSpPr/>
          <p:nvPr/>
        </p:nvSpPr>
        <p:spPr>
          <a:xfrm>
            <a:off x="4707227" y="-62045"/>
            <a:ext cx="286007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Partenaire</a:t>
            </a: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B</a:t>
            </a:r>
          </a:p>
        </p:txBody>
      </p:sp>
      <p:sp>
        <p:nvSpPr>
          <p:cNvPr id="71" name="Rounded Rectangle 70"/>
          <p:cNvSpPr/>
          <p:nvPr/>
        </p:nvSpPr>
        <p:spPr>
          <a:xfrm>
            <a:off x="9661358" y="73946"/>
            <a:ext cx="2311567"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1" name="Group 60"/>
          <p:cNvGrpSpPr/>
          <p:nvPr/>
        </p:nvGrpSpPr>
        <p:grpSpPr>
          <a:xfrm>
            <a:off x="9873605" y="5063969"/>
            <a:ext cx="1542657" cy="979150"/>
            <a:chOff x="9581749" y="4993110"/>
            <a:chExt cx="1542657" cy="979150"/>
          </a:xfrm>
        </p:grpSpPr>
        <p:pic>
          <p:nvPicPr>
            <p:cNvPr id="62" name="Picture 6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136376" y="4993110"/>
              <a:ext cx="988030" cy="942944"/>
            </a:xfrm>
            <a:prstGeom prst="rect">
              <a:avLst/>
            </a:prstGeom>
          </p:spPr>
        </p:pic>
        <p:pic>
          <p:nvPicPr>
            <p:cNvPr id="72" name="Picture 71"/>
            <p:cNvPicPr>
              <a:picLocks noChangeAspect="1"/>
            </p:cNvPicPr>
            <p:nvPr/>
          </p:nvPicPr>
          <p:blipFill rotWithShape="1">
            <a:blip r:embed="rId19" cstate="print">
              <a:extLst>
                <a:ext uri="{28A0092B-C50C-407E-A947-70E740481C1C}">
                  <a14:useLocalDpi xmlns:a14="http://schemas.microsoft.com/office/drawing/2010/main" val="0"/>
                </a:ext>
              </a:extLst>
            </a:blip>
            <a:srcRect r="18160"/>
            <a:stretch/>
          </p:blipFill>
          <p:spPr>
            <a:xfrm>
              <a:off x="9581749" y="5029316"/>
              <a:ext cx="771701" cy="942944"/>
            </a:xfrm>
            <a:prstGeom prst="rect">
              <a:avLst/>
            </a:prstGeom>
          </p:spPr>
        </p:pic>
      </p:grpSp>
      <p:grpSp>
        <p:nvGrpSpPr>
          <p:cNvPr id="73" name="Group 72"/>
          <p:cNvGrpSpPr/>
          <p:nvPr/>
        </p:nvGrpSpPr>
        <p:grpSpPr>
          <a:xfrm>
            <a:off x="8554764" y="4983537"/>
            <a:ext cx="1014562" cy="979150"/>
            <a:chOff x="9788253" y="971582"/>
            <a:chExt cx="1450197" cy="1233718"/>
          </a:xfrm>
        </p:grpSpPr>
        <p:pic>
          <p:nvPicPr>
            <p:cNvPr id="74" name="Picture 73"/>
            <p:cNvPicPr>
              <a:picLocks noChangeAspect="1"/>
            </p:cNvPicPr>
            <p:nvPr/>
          </p:nvPicPr>
          <p:blipFill rotWithShape="1">
            <a:blip r:embed="rId20" cstate="print">
              <a:extLst>
                <a:ext uri="{28A0092B-C50C-407E-A947-70E740481C1C}">
                  <a14:useLocalDpi xmlns:a14="http://schemas.microsoft.com/office/drawing/2010/main" val="0"/>
                </a:ext>
              </a:extLst>
            </a:blip>
            <a:srcRect l="51789"/>
            <a:stretch/>
          </p:blipFill>
          <p:spPr>
            <a:xfrm>
              <a:off x="10527494" y="971582"/>
              <a:ext cx="710956" cy="1233718"/>
            </a:xfrm>
            <a:prstGeom prst="rect">
              <a:avLst/>
            </a:prstGeom>
          </p:spPr>
        </p:pic>
        <p:pic>
          <p:nvPicPr>
            <p:cNvPr id="75" name="Picture 74"/>
            <p:cNvPicPr>
              <a:picLocks noChangeAspect="1"/>
            </p:cNvPicPr>
            <p:nvPr/>
          </p:nvPicPr>
          <p:blipFill rotWithShape="1">
            <a:blip r:embed="rId21" cstate="print">
              <a:extLst>
                <a:ext uri="{28A0092B-C50C-407E-A947-70E740481C1C}">
                  <a14:useLocalDpi xmlns:a14="http://schemas.microsoft.com/office/drawing/2010/main" val="0"/>
                </a:ext>
              </a:extLst>
            </a:blip>
            <a:srcRect l="51789"/>
            <a:stretch/>
          </p:blipFill>
          <p:spPr>
            <a:xfrm flipH="1">
              <a:off x="9788253" y="971582"/>
              <a:ext cx="739241" cy="1233718"/>
            </a:xfrm>
            <a:prstGeom prst="rect">
              <a:avLst/>
            </a:prstGeom>
          </p:spPr>
        </p:pic>
      </p:grpSp>
      <p:grpSp>
        <p:nvGrpSpPr>
          <p:cNvPr id="76" name="Group 75"/>
          <p:cNvGrpSpPr/>
          <p:nvPr/>
        </p:nvGrpSpPr>
        <p:grpSpPr>
          <a:xfrm>
            <a:off x="6402275" y="4913997"/>
            <a:ext cx="1419281" cy="1129122"/>
            <a:chOff x="6253635" y="4994059"/>
            <a:chExt cx="1419281" cy="1129122"/>
          </a:xfrm>
        </p:grpSpPr>
        <p:pic>
          <p:nvPicPr>
            <p:cNvPr id="77" name="Picture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1052" y="4994059"/>
              <a:ext cx="781864" cy="1095195"/>
            </a:xfrm>
            <a:prstGeom prst="rect">
              <a:avLst/>
            </a:prstGeom>
          </p:spPr>
        </p:pic>
        <p:pic>
          <p:nvPicPr>
            <p:cNvPr id="78" name="Picture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635" y="5027986"/>
              <a:ext cx="781864" cy="1095195"/>
            </a:xfrm>
            <a:prstGeom prst="rect">
              <a:avLst/>
            </a:prstGeom>
          </p:spPr>
        </p:pic>
      </p:grpSp>
      <p:pic>
        <p:nvPicPr>
          <p:cNvPr id="8" name="Picture 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498522" y="2428537"/>
            <a:ext cx="787983" cy="821161"/>
          </a:xfrm>
          <a:prstGeom prst="rect">
            <a:avLst/>
          </a:prstGeom>
        </p:spPr>
      </p:pic>
      <p:pic>
        <p:nvPicPr>
          <p:cNvPr id="11" name="Picture 1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430885" y="1016698"/>
            <a:ext cx="1002048" cy="1002048"/>
          </a:xfrm>
          <a:prstGeom prst="rect">
            <a:avLst/>
          </a:prstGeom>
        </p:spPr>
      </p:pic>
      <p:pic>
        <p:nvPicPr>
          <p:cNvPr id="13" name="Picture 1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646844" y="2442962"/>
            <a:ext cx="634758" cy="727175"/>
          </a:xfrm>
          <a:prstGeom prst="rect">
            <a:avLst/>
          </a:prstGeom>
        </p:spPr>
      </p:pic>
      <p:sp>
        <p:nvSpPr>
          <p:cNvPr id="14" name="Rounded Rectangular Callout 13"/>
          <p:cNvSpPr/>
          <p:nvPr/>
        </p:nvSpPr>
        <p:spPr>
          <a:xfrm>
            <a:off x="7518315" y="2705486"/>
            <a:ext cx="639768" cy="407392"/>
          </a:xfrm>
          <a:prstGeom prst="wedgeRoundRectCallout">
            <a:avLst>
              <a:gd name="adj1" fmla="val -87192"/>
              <a:gd name="adj2" fmla="val 2379"/>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14"/>
          <p:cNvPicPr>
            <a:picLocks noChangeAspect="1"/>
          </p:cNvPicPr>
          <p:nvPr/>
        </p:nvPicPr>
        <p:blipFill rotWithShape="1">
          <a:blip r:embed="rId15">
            <a:extLst>
              <a:ext uri="{28A0092B-C50C-407E-A947-70E740481C1C}">
                <a14:useLocalDpi xmlns:a14="http://schemas.microsoft.com/office/drawing/2010/main" val="0"/>
              </a:ext>
            </a:extLst>
          </a:blip>
          <a:srcRect l="50441" t="15284" r="15834" b="11315"/>
          <a:stretch/>
        </p:blipFill>
        <p:spPr>
          <a:xfrm>
            <a:off x="8515530" y="3715576"/>
            <a:ext cx="832757" cy="1208314"/>
          </a:xfrm>
          <a:prstGeom prst="rect">
            <a:avLst/>
          </a:prstGeom>
        </p:spPr>
      </p:pic>
      <p:pic>
        <p:nvPicPr>
          <p:cNvPr id="23" name="Picture 2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057816" y="4078133"/>
            <a:ext cx="701343" cy="516656"/>
          </a:xfrm>
          <a:prstGeom prst="rect">
            <a:avLst/>
          </a:prstGeom>
        </p:spPr>
      </p:pic>
      <p:pic>
        <p:nvPicPr>
          <p:cNvPr id="80" name="Picture 79"/>
          <p:cNvPicPr>
            <a:picLocks noChangeAspect="1"/>
          </p:cNvPicPr>
          <p:nvPr/>
        </p:nvPicPr>
        <p:blipFill rotWithShape="1">
          <a:blip r:embed="rId6">
            <a:extLst>
              <a:ext uri="{28A0092B-C50C-407E-A947-70E740481C1C}">
                <a14:useLocalDpi xmlns:a14="http://schemas.microsoft.com/office/drawing/2010/main" val="0"/>
              </a:ext>
            </a:extLst>
          </a:blip>
          <a:srcRect l="24500" r="56598" b="25473"/>
          <a:stretch/>
        </p:blipFill>
        <p:spPr>
          <a:xfrm>
            <a:off x="1329644" y="4700392"/>
            <a:ext cx="896363" cy="1176489"/>
          </a:xfrm>
          <a:prstGeom prst="rect">
            <a:avLst/>
          </a:prstGeom>
        </p:spPr>
      </p:pic>
      <p:sp>
        <p:nvSpPr>
          <p:cNvPr id="53" name="Oval 52"/>
          <p:cNvSpPr/>
          <p:nvPr/>
        </p:nvSpPr>
        <p:spPr>
          <a:xfrm>
            <a:off x="2491245" y="1056749"/>
            <a:ext cx="1604310" cy="130942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4" name="Oval 53"/>
          <p:cNvSpPr/>
          <p:nvPr/>
        </p:nvSpPr>
        <p:spPr>
          <a:xfrm>
            <a:off x="819781" y="2118555"/>
            <a:ext cx="1604310" cy="130942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5" name="Oval 54"/>
          <p:cNvSpPr/>
          <p:nvPr/>
        </p:nvSpPr>
        <p:spPr>
          <a:xfrm>
            <a:off x="2618431" y="3343531"/>
            <a:ext cx="1604310" cy="130942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6" name="Oval 55"/>
          <p:cNvSpPr/>
          <p:nvPr/>
        </p:nvSpPr>
        <p:spPr>
          <a:xfrm>
            <a:off x="3993363" y="4697486"/>
            <a:ext cx="1604310" cy="130942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7" name="Oval 56"/>
          <p:cNvSpPr/>
          <p:nvPr/>
        </p:nvSpPr>
        <p:spPr>
          <a:xfrm>
            <a:off x="9981858" y="874642"/>
            <a:ext cx="1604310" cy="130942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8" name="Oval 57"/>
          <p:cNvSpPr/>
          <p:nvPr/>
        </p:nvSpPr>
        <p:spPr>
          <a:xfrm>
            <a:off x="10006640" y="2220275"/>
            <a:ext cx="1604310" cy="130942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9" name="Oval 58"/>
          <p:cNvSpPr/>
          <p:nvPr/>
        </p:nvSpPr>
        <p:spPr>
          <a:xfrm>
            <a:off x="9981858" y="3685698"/>
            <a:ext cx="1604310" cy="130942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0" name="Oval 59"/>
          <p:cNvSpPr/>
          <p:nvPr/>
        </p:nvSpPr>
        <p:spPr>
          <a:xfrm>
            <a:off x="9981858" y="4880727"/>
            <a:ext cx="1604310" cy="130942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4C062F17-6F32-B142-AC9F-9D23CE25B5ED}"/>
              </a:ext>
            </a:extLst>
          </p:cNvPr>
          <p:cNvSpPr>
            <a:spLocks noGrp="1"/>
          </p:cNvSpPr>
          <p:nvPr>
            <p:ph type="title"/>
          </p:nvPr>
        </p:nvSpPr>
        <p:spPr>
          <a:xfrm>
            <a:off x="9690993" y="40753"/>
            <a:ext cx="2281932" cy="413462"/>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Tree>
    <p:extLst>
      <p:ext uri="{BB962C8B-B14F-4D97-AF65-F5344CB8AC3E}">
        <p14:creationId xmlns:p14="http://schemas.microsoft.com/office/powerpoint/2010/main" val="20299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57" grpId="0" animBg="1"/>
      <p:bldP spid="58" grpId="0" animBg="1"/>
      <p:bldP spid="59" grpId="0" animBg="1"/>
      <p:bldP spid="6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088" t="13300" r="43608" b="12307"/>
          <a:stretch/>
        </p:blipFill>
        <p:spPr>
          <a:xfrm>
            <a:off x="9057520" y="3687712"/>
            <a:ext cx="1094014" cy="1224643"/>
          </a:xfrm>
          <a:prstGeom prst="rect">
            <a:avLst/>
          </a:prstGeom>
        </p:spPr>
      </p:pic>
      <p:sp>
        <p:nvSpPr>
          <p:cNvPr id="4" name="TextBox 3"/>
          <p:cNvSpPr txBox="1"/>
          <p:nvPr/>
        </p:nvSpPr>
        <p:spPr>
          <a:xfrm>
            <a:off x="382304" y="601250"/>
            <a:ext cx="11136406" cy="5632311"/>
          </a:xfrm>
          <a:prstGeom prst="rect">
            <a:avLst/>
          </a:prstGeom>
          <a:no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to your partner, tick the correct picture, write the French then compare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2341" y="959717"/>
            <a:ext cx="1060944" cy="110933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8775" y="965166"/>
            <a:ext cx="781864" cy="1095195"/>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54575"/>
          <a:stretch/>
        </p:blipFill>
        <p:spPr>
          <a:xfrm>
            <a:off x="889473" y="5027986"/>
            <a:ext cx="1761902" cy="74165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2822" y="5027986"/>
            <a:ext cx="781864" cy="814784"/>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r="56680"/>
          <a:stretch/>
        </p:blipFill>
        <p:spPr>
          <a:xfrm>
            <a:off x="3941806" y="1130343"/>
            <a:ext cx="1396427" cy="1132011"/>
          </a:xfrm>
          <a:prstGeom prst="rect">
            <a:avLst/>
          </a:prstGeom>
        </p:spPr>
      </p:pic>
      <p:grpSp>
        <p:nvGrpSpPr>
          <p:cNvPr id="22" name="Group 21"/>
          <p:cNvGrpSpPr/>
          <p:nvPr/>
        </p:nvGrpSpPr>
        <p:grpSpPr>
          <a:xfrm>
            <a:off x="2372694" y="995330"/>
            <a:ext cx="1424231" cy="1237959"/>
            <a:chOff x="2170742" y="3665566"/>
            <a:chExt cx="963065" cy="841300"/>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24500" r="56598"/>
            <a:stretch/>
          </p:blipFill>
          <p:spPr>
            <a:xfrm>
              <a:off x="2689670" y="3681721"/>
              <a:ext cx="444137" cy="825145"/>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77915" b="14501"/>
            <a:stretch/>
          </p:blipFill>
          <p:spPr>
            <a:xfrm>
              <a:off x="2170742" y="3665566"/>
              <a:ext cx="518928" cy="705489"/>
            </a:xfrm>
            <a:prstGeom prst="rect">
              <a:avLst/>
            </a:prstGeom>
          </p:spPr>
        </p:pic>
      </p:gr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7153" y="2262354"/>
            <a:ext cx="703416" cy="1001530"/>
          </a:xfrm>
          <a:prstGeom prst="rect">
            <a:avLst/>
          </a:prstGeom>
        </p:spPr>
      </p:pic>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l="50113" t="10836" r="14673" b="13073"/>
          <a:stretch/>
        </p:blipFill>
        <p:spPr>
          <a:xfrm>
            <a:off x="8317276" y="2220753"/>
            <a:ext cx="655093" cy="1419367"/>
          </a:xfrm>
          <a:prstGeom prst="rect">
            <a:avLst/>
          </a:prstGeom>
        </p:spPr>
      </p:pic>
      <p:pic>
        <p:nvPicPr>
          <p:cNvPr id="28" name="Picture 27"/>
          <p:cNvPicPr>
            <a:picLocks noChangeAspect="1"/>
          </p:cNvPicPr>
          <p:nvPr/>
        </p:nvPicPr>
        <p:blipFill rotWithShape="1">
          <a:blip r:embed="rId10" cstate="print">
            <a:extLst>
              <a:ext uri="{28A0092B-C50C-407E-A947-70E740481C1C}">
                <a14:useLocalDpi xmlns:a14="http://schemas.microsoft.com/office/drawing/2010/main" val="0"/>
              </a:ext>
            </a:extLst>
          </a:blip>
          <a:srcRect l="13398" t="10836" r="47052" b="13073"/>
          <a:stretch/>
        </p:blipFill>
        <p:spPr>
          <a:xfrm>
            <a:off x="6526059" y="2213064"/>
            <a:ext cx="737764" cy="1419367"/>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8549" y="3554991"/>
            <a:ext cx="1173031" cy="981359"/>
          </a:xfrm>
          <a:prstGeom prst="rect">
            <a:avLst/>
          </a:prstGeom>
        </p:spPr>
      </p:pic>
      <p:grpSp>
        <p:nvGrpSpPr>
          <p:cNvPr id="37" name="Group 36"/>
          <p:cNvGrpSpPr/>
          <p:nvPr/>
        </p:nvGrpSpPr>
        <p:grpSpPr>
          <a:xfrm>
            <a:off x="4314662" y="3501432"/>
            <a:ext cx="1094719" cy="992613"/>
            <a:chOff x="9788253" y="971582"/>
            <a:chExt cx="1450197" cy="1233718"/>
          </a:xfrm>
        </p:grpSpPr>
        <p:pic>
          <p:nvPicPr>
            <p:cNvPr id="35" name="Picture 34"/>
            <p:cNvPicPr>
              <a:picLocks noChangeAspect="1"/>
            </p:cNvPicPr>
            <p:nvPr/>
          </p:nvPicPr>
          <p:blipFill rotWithShape="1">
            <a:blip r:embed="rId12" cstate="print">
              <a:extLst>
                <a:ext uri="{28A0092B-C50C-407E-A947-70E740481C1C}">
                  <a14:useLocalDpi xmlns:a14="http://schemas.microsoft.com/office/drawing/2010/main" val="0"/>
                </a:ext>
              </a:extLst>
            </a:blip>
            <a:srcRect l="51789"/>
            <a:stretch/>
          </p:blipFill>
          <p:spPr>
            <a:xfrm>
              <a:off x="10527494" y="971582"/>
              <a:ext cx="710956" cy="1233718"/>
            </a:xfrm>
            <a:prstGeom prst="rect">
              <a:avLst/>
            </a:prstGeom>
          </p:spPr>
        </p:pic>
        <p:pic>
          <p:nvPicPr>
            <p:cNvPr id="36" name="Picture 35"/>
            <p:cNvPicPr>
              <a:picLocks noChangeAspect="1"/>
            </p:cNvPicPr>
            <p:nvPr/>
          </p:nvPicPr>
          <p:blipFill rotWithShape="1">
            <a:blip r:embed="rId13" cstate="print">
              <a:extLst>
                <a:ext uri="{28A0092B-C50C-407E-A947-70E740481C1C}">
                  <a14:useLocalDpi xmlns:a14="http://schemas.microsoft.com/office/drawing/2010/main" val="0"/>
                </a:ext>
              </a:extLst>
            </a:blip>
            <a:srcRect l="51789"/>
            <a:stretch/>
          </p:blipFill>
          <p:spPr>
            <a:xfrm flipH="1">
              <a:off x="9788253" y="971582"/>
              <a:ext cx="739241" cy="1233718"/>
            </a:xfrm>
            <a:prstGeom prst="rect">
              <a:avLst/>
            </a:prstGeom>
          </p:spPr>
        </p:pic>
      </p:grpSp>
      <p:grpSp>
        <p:nvGrpSpPr>
          <p:cNvPr id="46" name="Group 45"/>
          <p:cNvGrpSpPr/>
          <p:nvPr/>
        </p:nvGrpSpPr>
        <p:grpSpPr>
          <a:xfrm>
            <a:off x="6338783" y="3694668"/>
            <a:ext cx="1746913" cy="1228299"/>
            <a:chOff x="6338783" y="3694668"/>
            <a:chExt cx="1746913" cy="1228299"/>
          </a:xfrm>
        </p:grpSpPr>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l="12632" t="12042" r="16622" b="13343"/>
            <a:stretch/>
          </p:blipFill>
          <p:spPr>
            <a:xfrm>
              <a:off x="6338783" y="3694668"/>
              <a:ext cx="1746913" cy="1228299"/>
            </a:xfrm>
            <a:prstGeom prst="rect">
              <a:avLst/>
            </a:prstGeom>
          </p:spPr>
        </p:pic>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91052" y="4091023"/>
              <a:ext cx="745541" cy="549215"/>
            </a:xfrm>
            <a:prstGeom prst="rect">
              <a:avLst/>
            </a:prstGeom>
          </p:spPr>
        </p:pic>
      </p:grpSp>
      <p:grpSp>
        <p:nvGrpSpPr>
          <p:cNvPr id="62" name="Group 61"/>
          <p:cNvGrpSpPr/>
          <p:nvPr/>
        </p:nvGrpSpPr>
        <p:grpSpPr>
          <a:xfrm>
            <a:off x="10141211" y="3665337"/>
            <a:ext cx="1316021" cy="1228299"/>
            <a:chOff x="9883295" y="3685698"/>
            <a:chExt cx="1316021" cy="1228299"/>
          </a:xfrm>
        </p:grpSpPr>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44" name="Picture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sp>
        <p:nvSpPr>
          <p:cNvPr id="61" name="Rectangle 60"/>
          <p:cNvSpPr/>
          <p:nvPr/>
        </p:nvSpPr>
        <p:spPr>
          <a:xfrm>
            <a:off x="4670358" y="-62045"/>
            <a:ext cx="2933816"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Partenaire</a:t>
            </a: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a:t>
            </a:r>
          </a:p>
        </p:txBody>
      </p:sp>
      <p:sp>
        <p:nvSpPr>
          <p:cNvPr id="64" name="Rounded Rectangle 63"/>
          <p:cNvSpPr/>
          <p:nvPr/>
        </p:nvSpPr>
        <p:spPr>
          <a:xfrm>
            <a:off x="9661358" y="73946"/>
            <a:ext cx="2311567"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5" name="Picture 6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84846" y="2187802"/>
            <a:ext cx="708344" cy="1046659"/>
          </a:xfrm>
          <a:prstGeom prst="rect">
            <a:avLst/>
          </a:prstGeom>
        </p:spPr>
      </p:pic>
      <p:pic>
        <p:nvPicPr>
          <p:cNvPr id="66" name="Picture 65"/>
          <p:cNvPicPr>
            <a:picLocks noChangeAspect="1"/>
          </p:cNvPicPr>
          <p:nvPr/>
        </p:nvPicPr>
        <p:blipFill rotWithShape="1">
          <a:blip r:embed="rId8">
            <a:extLst>
              <a:ext uri="{28A0092B-C50C-407E-A947-70E740481C1C}">
                <a14:useLocalDpi xmlns:a14="http://schemas.microsoft.com/office/drawing/2010/main" val="0"/>
              </a:ext>
            </a:extLst>
          </a:blip>
          <a:srcRect r="71145"/>
          <a:stretch/>
        </p:blipFill>
        <p:spPr>
          <a:xfrm>
            <a:off x="2666281" y="2224604"/>
            <a:ext cx="1102244" cy="1341459"/>
          </a:xfrm>
          <a:prstGeom prst="rect">
            <a:avLst/>
          </a:prstGeom>
        </p:spPr>
      </p:pic>
      <p:pic>
        <p:nvPicPr>
          <p:cNvPr id="47" name="Picture 4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79774" y="4849774"/>
            <a:ext cx="1460618" cy="1460618"/>
          </a:xfrm>
          <a:prstGeom prst="rect">
            <a:avLst/>
          </a:prstGeom>
        </p:spPr>
      </p:pic>
      <p:pic>
        <p:nvPicPr>
          <p:cNvPr id="48" name="Picture 47"/>
          <p:cNvPicPr>
            <a:picLocks noChangeAspect="1"/>
          </p:cNvPicPr>
          <p:nvPr/>
        </p:nvPicPr>
        <p:blipFill rotWithShape="1">
          <a:blip r:embed="rId17" cstate="print">
            <a:extLst>
              <a:ext uri="{28A0092B-C50C-407E-A947-70E740481C1C}">
                <a14:useLocalDpi xmlns:a14="http://schemas.microsoft.com/office/drawing/2010/main" val="0"/>
              </a:ext>
            </a:extLst>
          </a:blip>
          <a:srcRect r="46564"/>
          <a:stretch/>
        </p:blipFill>
        <p:spPr>
          <a:xfrm>
            <a:off x="6641146" y="4963224"/>
            <a:ext cx="783113" cy="1233718"/>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8042" y="5051356"/>
            <a:ext cx="1060944" cy="1109339"/>
          </a:xfrm>
          <a:prstGeom prst="rect">
            <a:avLst/>
          </a:prstGeom>
        </p:spPr>
      </p:pic>
      <p:pic>
        <p:nvPicPr>
          <p:cNvPr id="52" name="Picture 51"/>
          <p:cNvPicPr>
            <a:picLocks noChangeAspect="1"/>
          </p:cNvPicPr>
          <p:nvPr/>
        </p:nvPicPr>
        <p:blipFill rotWithShape="1">
          <a:blip r:embed="rId8">
            <a:extLst>
              <a:ext uri="{28A0092B-C50C-407E-A947-70E740481C1C}">
                <a14:useLocalDpi xmlns:a14="http://schemas.microsoft.com/office/drawing/2010/main" val="0"/>
              </a:ext>
            </a:extLst>
          </a:blip>
          <a:srcRect r="71145"/>
          <a:stretch/>
        </p:blipFill>
        <p:spPr>
          <a:xfrm>
            <a:off x="938800" y="1060188"/>
            <a:ext cx="947290" cy="1152876"/>
          </a:xfrm>
          <a:prstGeom prst="rect">
            <a:avLst/>
          </a:prstGeom>
        </p:spPr>
      </p:pic>
      <p:pic>
        <p:nvPicPr>
          <p:cNvPr id="63" name="Picture 6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57949" y="3417405"/>
            <a:ext cx="1292409" cy="1292409"/>
          </a:xfrm>
          <a:prstGeom prst="rect">
            <a:avLst/>
          </a:prstGeom>
        </p:spPr>
      </p:pic>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5425" y="5027986"/>
            <a:ext cx="781864" cy="814784"/>
          </a:xfrm>
          <a:prstGeom prst="rect">
            <a:avLst/>
          </a:prstGeom>
        </p:spPr>
      </p:pic>
      <p:pic>
        <p:nvPicPr>
          <p:cNvPr id="68"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3326" y="4950023"/>
            <a:ext cx="697545" cy="977085"/>
          </a:xfrm>
          <a:prstGeom prst="rect">
            <a:avLst/>
          </a:prstGeom>
        </p:spPr>
      </p:pic>
      <p:grpSp>
        <p:nvGrpSpPr>
          <p:cNvPr id="69" name="Group 68"/>
          <p:cNvGrpSpPr/>
          <p:nvPr/>
        </p:nvGrpSpPr>
        <p:grpSpPr>
          <a:xfrm>
            <a:off x="6641146" y="1064349"/>
            <a:ext cx="1329068" cy="1159969"/>
            <a:chOff x="6717369" y="2358723"/>
            <a:chExt cx="1469236" cy="1255701"/>
          </a:xfrm>
        </p:grpSpPr>
        <p:pic>
          <p:nvPicPr>
            <p:cNvPr id="70" name="Picture 6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17369" y="2358723"/>
              <a:ext cx="891548" cy="1255701"/>
            </a:xfrm>
            <a:prstGeom prst="rect">
              <a:avLst/>
            </a:prstGeom>
          </p:spPr>
        </p:pic>
        <p:sp>
          <p:nvSpPr>
            <p:cNvPr id="71" name="Rounded Rectangular Callout 70"/>
            <p:cNvSpPr/>
            <p:nvPr/>
          </p:nvSpPr>
          <p:spPr>
            <a:xfrm>
              <a:off x="7562213" y="2523666"/>
              <a:ext cx="624392" cy="354842"/>
            </a:xfrm>
            <a:prstGeom prst="wedgeRoundRectCallout">
              <a:avLst>
                <a:gd name="adj1" fmla="val -77663"/>
                <a:gd name="adj2" fmla="val 4807"/>
                <a:gd name="adj3" fmla="val 16667"/>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72" name="Picture 71"/>
          <p:cNvPicPr>
            <a:picLocks noChangeAspect="1"/>
          </p:cNvPicPr>
          <p:nvPr/>
        </p:nvPicPr>
        <p:blipFill rotWithShape="1">
          <a:blip r:embed="rId10" cstate="print">
            <a:extLst>
              <a:ext uri="{28A0092B-C50C-407E-A947-70E740481C1C}">
                <a14:useLocalDpi xmlns:a14="http://schemas.microsoft.com/office/drawing/2010/main" val="0"/>
              </a:ext>
            </a:extLst>
          </a:blip>
          <a:srcRect l="50113" t="10836" r="14673" b="13073"/>
          <a:stretch/>
        </p:blipFill>
        <p:spPr>
          <a:xfrm>
            <a:off x="10612845" y="2241647"/>
            <a:ext cx="655093" cy="1419367"/>
          </a:xfrm>
          <a:prstGeom prst="rect">
            <a:avLst/>
          </a:prstGeom>
        </p:spPr>
      </p:pic>
      <p:pic>
        <p:nvPicPr>
          <p:cNvPr id="73" name="Picture 72"/>
          <p:cNvPicPr>
            <a:picLocks noChangeAspect="1"/>
          </p:cNvPicPr>
          <p:nvPr/>
        </p:nvPicPr>
        <p:blipFill rotWithShape="1">
          <a:blip r:embed="rId10" cstate="print">
            <a:extLst>
              <a:ext uri="{28A0092B-C50C-407E-A947-70E740481C1C}">
                <a14:useLocalDpi xmlns:a14="http://schemas.microsoft.com/office/drawing/2010/main" val="0"/>
              </a:ext>
            </a:extLst>
          </a:blip>
          <a:srcRect l="50113" t="10836" r="14673" b="13073"/>
          <a:stretch/>
        </p:blipFill>
        <p:spPr>
          <a:xfrm>
            <a:off x="10075070" y="2223488"/>
            <a:ext cx="655093" cy="1419367"/>
          </a:xfrm>
          <a:prstGeom prst="rect">
            <a:avLst/>
          </a:prstGeom>
        </p:spPr>
      </p:pic>
      <p:pic>
        <p:nvPicPr>
          <p:cNvPr id="74" name="Picture 73"/>
          <p:cNvPicPr>
            <a:picLocks noChangeAspect="1"/>
          </p:cNvPicPr>
          <p:nvPr/>
        </p:nvPicPr>
        <p:blipFill rotWithShape="1">
          <a:blip r:embed="rId10" cstate="print">
            <a:extLst>
              <a:ext uri="{28A0092B-C50C-407E-A947-70E740481C1C}">
                <a14:useLocalDpi xmlns:a14="http://schemas.microsoft.com/office/drawing/2010/main" val="0"/>
              </a:ext>
            </a:extLst>
          </a:blip>
          <a:srcRect l="13398" t="10836" r="47052" b="13073"/>
          <a:stretch/>
        </p:blipFill>
        <p:spPr>
          <a:xfrm>
            <a:off x="8895595" y="2185649"/>
            <a:ext cx="737764" cy="1419367"/>
          </a:xfrm>
          <a:prstGeom prst="rect">
            <a:avLst/>
          </a:prstGeom>
        </p:spPr>
      </p:pic>
      <p:grpSp>
        <p:nvGrpSpPr>
          <p:cNvPr id="75" name="Group 74"/>
          <p:cNvGrpSpPr/>
          <p:nvPr/>
        </p:nvGrpSpPr>
        <p:grpSpPr>
          <a:xfrm>
            <a:off x="8376087" y="3692575"/>
            <a:ext cx="1316021" cy="1228299"/>
            <a:chOff x="9883295" y="3685698"/>
            <a:chExt cx="1316021" cy="1228299"/>
          </a:xfrm>
        </p:grpSpPr>
        <p:pic>
          <p:nvPicPr>
            <p:cNvPr id="76" name="Picture 75"/>
            <p:cNvPicPr>
              <a:picLocks noChangeAspect="1"/>
            </p:cNvPicPr>
            <p:nvPr/>
          </p:nvPicPr>
          <p:blipFill rotWithShape="1">
            <a:blip r:embed="rId3">
              <a:extLst>
                <a:ext uri="{28A0092B-C50C-407E-A947-70E740481C1C}">
                  <a14:useLocalDpi xmlns:a14="http://schemas.microsoft.com/office/drawing/2010/main" val="0"/>
                </a:ext>
              </a:extLst>
            </a:blip>
            <a:srcRect l="12632" t="12042" r="50202" b="13343"/>
            <a:stretch/>
          </p:blipFill>
          <p:spPr>
            <a:xfrm>
              <a:off x="9883295" y="3685698"/>
              <a:ext cx="917731" cy="1228299"/>
            </a:xfrm>
            <a:prstGeom prst="rect">
              <a:avLst/>
            </a:prstGeom>
          </p:spPr>
        </p:pic>
        <p:pic>
          <p:nvPicPr>
            <p:cNvPr id="77" name="Picture 7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3775" y="4146388"/>
              <a:ext cx="745541" cy="549215"/>
            </a:xfrm>
            <a:prstGeom prst="rect">
              <a:avLst/>
            </a:prstGeom>
          </p:spPr>
        </p:pic>
      </p:grpSp>
      <p:sp>
        <p:nvSpPr>
          <p:cNvPr id="45" name="Oval 44"/>
          <p:cNvSpPr/>
          <p:nvPr/>
        </p:nvSpPr>
        <p:spPr>
          <a:xfrm>
            <a:off x="2411463" y="875739"/>
            <a:ext cx="1604310" cy="130942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Oval 49"/>
          <p:cNvSpPr/>
          <p:nvPr/>
        </p:nvSpPr>
        <p:spPr>
          <a:xfrm>
            <a:off x="4033248" y="2115174"/>
            <a:ext cx="1604310" cy="130942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1" name="Oval 50"/>
          <p:cNvSpPr/>
          <p:nvPr/>
        </p:nvSpPr>
        <p:spPr>
          <a:xfrm>
            <a:off x="853945" y="3372246"/>
            <a:ext cx="1604310" cy="130942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3" name="Oval 52"/>
          <p:cNvSpPr/>
          <p:nvPr/>
        </p:nvSpPr>
        <p:spPr>
          <a:xfrm>
            <a:off x="4237645" y="4822257"/>
            <a:ext cx="1604310" cy="130942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4" name="Oval 53"/>
          <p:cNvSpPr/>
          <p:nvPr/>
        </p:nvSpPr>
        <p:spPr>
          <a:xfrm>
            <a:off x="9909536" y="864328"/>
            <a:ext cx="1604310" cy="130942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5" name="Oval 54"/>
          <p:cNvSpPr/>
          <p:nvPr/>
        </p:nvSpPr>
        <p:spPr>
          <a:xfrm>
            <a:off x="6195593" y="2246344"/>
            <a:ext cx="1604310" cy="130942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6" name="Oval 55"/>
          <p:cNvSpPr/>
          <p:nvPr/>
        </p:nvSpPr>
        <p:spPr>
          <a:xfrm>
            <a:off x="6281489" y="3605040"/>
            <a:ext cx="1876220" cy="134498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7" name="Oval 56"/>
          <p:cNvSpPr/>
          <p:nvPr/>
        </p:nvSpPr>
        <p:spPr>
          <a:xfrm>
            <a:off x="9460363" y="4932271"/>
            <a:ext cx="1604310" cy="130942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86D424B6-C7A6-9246-803C-A5857734ED9E}"/>
              </a:ext>
            </a:extLst>
          </p:cNvPr>
          <p:cNvSpPr>
            <a:spLocks noGrp="1"/>
          </p:cNvSpPr>
          <p:nvPr>
            <p:ph type="title"/>
          </p:nvPr>
        </p:nvSpPr>
        <p:spPr>
          <a:xfrm>
            <a:off x="9661357" y="13358"/>
            <a:ext cx="2311567" cy="522093"/>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Tree>
    <p:extLst>
      <p:ext uri="{BB962C8B-B14F-4D97-AF65-F5344CB8AC3E}">
        <p14:creationId xmlns:p14="http://schemas.microsoft.com/office/powerpoint/2010/main" val="57086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animBg="1"/>
      <p:bldP spid="51" grpId="0" animBg="1"/>
      <p:bldP spid="53" grpId="0" animBg="1"/>
      <p:bldP spid="54" grpId="0" animBg="1"/>
      <p:bldP spid="55" grpId="0" animBg="1"/>
      <p:bldP spid="56" grpId="0" animBg="1"/>
      <p:bldP spid="5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68473"/>
            <a:ext cx="5915046" cy="707849"/>
          </a:xfrm>
        </p:spPr>
        <p:txBody>
          <a:bodyPr>
            <a:normAutofit/>
          </a:bodyPr>
          <a:lstStyle/>
          <a:p>
            <a:r>
              <a:rPr lang="en-GB" sz="3600" b="1" dirty="0">
                <a:solidFill>
                  <a:schemeClr val="bg1"/>
                </a:solidFill>
              </a:rPr>
              <a:t>Regular –</a:t>
            </a:r>
            <a:r>
              <a:rPr lang="en-GB" sz="3600" b="1" dirty="0" err="1">
                <a:solidFill>
                  <a:schemeClr val="bg1"/>
                </a:solidFill>
              </a:rPr>
              <a:t>er</a:t>
            </a:r>
            <a:r>
              <a:rPr lang="en-GB" sz="3600" b="1" dirty="0">
                <a:solidFill>
                  <a:schemeClr val="bg1"/>
                </a:solidFill>
              </a:rPr>
              <a:t> verbs</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2" name="TextBox 11"/>
          <p:cNvSpPr txBox="1"/>
          <p:nvPr/>
        </p:nvSpPr>
        <p:spPr>
          <a:xfrm>
            <a:off x="3549308" y="2145234"/>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3" name="TextBox 12"/>
          <p:cNvSpPr txBox="1"/>
          <p:nvPr/>
        </p:nvSpPr>
        <p:spPr>
          <a:xfrm>
            <a:off x="6835218" y="2145234"/>
            <a:ext cx="28231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plays. </a:t>
            </a:r>
          </a:p>
        </p:txBody>
      </p:sp>
      <p:sp>
        <p:nvSpPr>
          <p:cNvPr id="14" name="TextBox 13"/>
          <p:cNvSpPr txBox="1"/>
          <p:nvPr/>
        </p:nvSpPr>
        <p:spPr>
          <a:xfrm>
            <a:off x="3549308" y="2865833"/>
            <a:ext cx="26228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5" name="TextBox 14"/>
          <p:cNvSpPr txBox="1"/>
          <p:nvPr/>
        </p:nvSpPr>
        <p:spPr>
          <a:xfrm>
            <a:off x="6835217" y="2870873"/>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plays. </a:t>
            </a:r>
          </a:p>
        </p:txBody>
      </p:sp>
      <p:sp>
        <p:nvSpPr>
          <p:cNvPr id="16" name="TextBox 15"/>
          <p:cNvSpPr txBox="1"/>
          <p:nvPr/>
        </p:nvSpPr>
        <p:spPr>
          <a:xfrm>
            <a:off x="225443" y="3630094"/>
            <a:ext cx="1185852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ends with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7" name="TextBox 16"/>
          <p:cNvSpPr txBox="1"/>
          <p:nvPr/>
        </p:nvSpPr>
        <p:spPr>
          <a:xfrm>
            <a:off x="3447066" y="4447239"/>
            <a:ext cx="3092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8" name="TextBox 17"/>
          <p:cNvSpPr txBox="1"/>
          <p:nvPr/>
        </p:nvSpPr>
        <p:spPr>
          <a:xfrm>
            <a:off x="6835217" y="4447239"/>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play. </a:t>
            </a:r>
          </a:p>
        </p:txBody>
      </p:sp>
      <p:sp>
        <p:nvSpPr>
          <p:cNvPr id="19" name="TextBox 18"/>
          <p:cNvSpPr txBox="1"/>
          <p:nvPr/>
        </p:nvSpPr>
        <p:spPr>
          <a:xfrm>
            <a:off x="3442611" y="5167838"/>
            <a:ext cx="3092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0" name="TextBox 19"/>
          <p:cNvSpPr txBox="1"/>
          <p:nvPr/>
        </p:nvSpPr>
        <p:spPr>
          <a:xfrm>
            <a:off x="6840530" y="5173716"/>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play. </a:t>
            </a:r>
          </a:p>
        </p:txBody>
      </p:sp>
      <p:sp>
        <p:nvSpPr>
          <p:cNvPr id="3" name="Rounded Rectangular Callout 2"/>
          <p:cNvSpPr/>
          <p:nvPr/>
        </p:nvSpPr>
        <p:spPr>
          <a:xfrm>
            <a:off x="225443" y="4133125"/>
            <a:ext cx="2409473" cy="1034713"/>
          </a:xfrm>
          <a:prstGeom prst="wedgeRoundRectCallout">
            <a:avLst>
              <a:gd name="adj1" fmla="val 85493"/>
              <a:gd name="adj2" fmla="val 111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either a group of boys or a mixed group. </a:t>
            </a:r>
          </a:p>
        </p:txBody>
      </p:sp>
      <p:sp>
        <p:nvSpPr>
          <p:cNvPr id="21" name="Rounded Rectangular Callout 20"/>
          <p:cNvSpPr/>
          <p:nvPr/>
        </p:nvSpPr>
        <p:spPr>
          <a:xfrm>
            <a:off x="225443" y="5296177"/>
            <a:ext cx="2409473" cy="1034713"/>
          </a:xfrm>
          <a:prstGeom prst="wedgeRoundRectCallout">
            <a:avLst>
              <a:gd name="adj1" fmla="val 85992"/>
              <a:gd name="adj2" fmla="val -364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a group of girls only.</a:t>
            </a:r>
          </a:p>
        </p:txBody>
      </p:sp>
      <p:sp>
        <p:nvSpPr>
          <p:cNvPr id="5" name="Oval 4"/>
          <p:cNvSpPr/>
          <p:nvPr/>
        </p:nvSpPr>
        <p:spPr>
          <a:xfrm>
            <a:off x="3389257" y="4447239"/>
            <a:ext cx="479684" cy="52322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Oval 21"/>
          <p:cNvSpPr/>
          <p:nvPr/>
        </p:nvSpPr>
        <p:spPr>
          <a:xfrm>
            <a:off x="3478705" y="5167838"/>
            <a:ext cx="780473" cy="52322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Rounded Rectangular Callout 22"/>
          <p:cNvSpPr/>
          <p:nvPr/>
        </p:nvSpPr>
        <p:spPr>
          <a:xfrm>
            <a:off x="9470781" y="2788035"/>
            <a:ext cx="2409473" cy="1659204"/>
          </a:xfrm>
          <a:prstGeom prst="wedgeRoundRectCallout">
            <a:avLst>
              <a:gd name="adj1" fmla="val -242522"/>
              <a:gd name="adj2" fmla="val 516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NB! These endings are all silent – they all sound the same!</a:t>
            </a:r>
          </a:p>
        </p:txBody>
      </p:sp>
      <p:sp>
        <p:nvSpPr>
          <p:cNvPr id="24" name="TextBox 23"/>
          <p:cNvSpPr txBox="1"/>
          <p:nvPr/>
        </p:nvSpPr>
        <p:spPr>
          <a:xfrm>
            <a:off x="225443" y="1387114"/>
            <a:ext cx="1185852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French, the verb is in the short form, often ending in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5" name="Rounded Rectangular Callout 24">
            <a:extLst>
              <a:ext uri="{FF2B5EF4-FFF2-40B4-BE49-F238E27FC236}">
                <a16:creationId xmlns:a16="http://schemas.microsoft.com/office/drawing/2014/main" id="{6F6C4298-185C-BB45-B72A-3D02BB8CC9BF}"/>
              </a:ext>
            </a:extLst>
          </p:cNvPr>
          <p:cNvSpPr/>
          <p:nvPr/>
        </p:nvSpPr>
        <p:spPr>
          <a:xfrm>
            <a:off x="9470781" y="2788035"/>
            <a:ext cx="2409473" cy="1659204"/>
          </a:xfrm>
          <a:prstGeom prst="wedgeRoundRectCallout">
            <a:avLst>
              <a:gd name="adj1" fmla="val -246738"/>
              <a:gd name="adj2" fmla="val -647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NB! These endings are all silent – so  all these words sound the same!</a:t>
            </a:r>
          </a:p>
        </p:txBody>
      </p:sp>
    </p:spTree>
    <p:extLst>
      <p:ext uri="{BB962C8B-B14F-4D97-AF65-F5344CB8AC3E}">
        <p14:creationId xmlns:p14="http://schemas.microsoft.com/office/powerpoint/2010/main" val="89007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5" grpId="0" animBg="1"/>
      <p:bldP spid="22" grpId="0" animBg="1"/>
      <p:bldP spid="23"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661358" y="73946"/>
            <a:ext cx="2311567"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300788" y="587226"/>
            <a:ext cx="5462337" cy="5324535"/>
          </a:xfrm>
          <a:prstGeom prst="rect">
            <a:avLst/>
          </a:prstGeom>
          <a:no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studies 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(m) play 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(m) sing 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listens 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(f) eat 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wears 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gives 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(f) walk ________________________</a:t>
            </a:r>
          </a:p>
        </p:txBody>
      </p:sp>
      <p:sp>
        <p:nvSpPr>
          <p:cNvPr id="55" name="TextBox 54"/>
          <p:cNvSpPr txBox="1"/>
          <p:nvPr/>
        </p:nvSpPr>
        <p:spPr>
          <a:xfrm>
            <a:off x="6379887" y="587226"/>
            <a:ext cx="5462337" cy="5324535"/>
          </a:xfrm>
          <a:prstGeom prst="rect">
            <a:avLst/>
          </a:prstGeom>
          <a:no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(f) sing 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listens 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(m) eat 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(f) play 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studies 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wears 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(m) give 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walks __________________________</a:t>
            </a:r>
          </a:p>
        </p:txBody>
      </p:sp>
      <p:sp>
        <p:nvSpPr>
          <p:cNvPr id="56" name="Rectangle 55"/>
          <p:cNvSpPr/>
          <p:nvPr/>
        </p:nvSpPr>
        <p:spPr>
          <a:xfrm>
            <a:off x="6250977" y="0"/>
            <a:ext cx="286007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Partenaire</a:t>
            </a: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B</a:t>
            </a:r>
          </a:p>
        </p:txBody>
      </p:sp>
      <p:sp>
        <p:nvSpPr>
          <p:cNvPr id="57" name="Rectangle 56"/>
          <p:cNvSpPr/>
          <p:nvPr/>
        </p:nvSpPr>
        <p:spPr>
          <a:xfrm>
            <a:off x="135009" y="-48761"/>
            <a:ext cx="2933816"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Partenaire</a:t>
            </a: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a:t>
            </a:r>
          </a:p>
        </p:txBody>
      </p:sp>
      <p:sp>
        <p:nvSpPr>
          <p:cNvPr id="8" name="TextBox 7"/>
          <p:cNvSpPr txBox="1"/>
          <p:nvPr/>
        </p:nvSpPr>
        <p:spPr>
          <a:xfrm>
            <a:off x="2683040" y="597570"/>
            <a:ext cx="3080085" cy="5324535"/>
          </a:xfrm>
          <a:prstGeom prst="rect">
            <a:avLst/>
          </a:prstGeom>
          <a:no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étudie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jouent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chantent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mangent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donne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marchent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p:cNvSpPr txBox="1"/>
          <p:nvPr/>
        </p:nvSpPr>
        <p:spPr>
          <a:xfrm>
            <a:off x="8762139" y="587225"/>
            <a:ext cx="3080085" cy="5324535"/>
          </a:xfrm>
          <a:prstGeom prst="rect">
            <a:avLst/>
          </a:prstGeom>
          <a:noFill/>
          <a:ln w="3810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chantent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mangent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jouent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étudie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donnent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C2C7A8B-800F-6B4E-8323-5CF9334F1485}"/>
              </a:ext>
            </a:extLst>
          </p:cNvPr>
          <p:cNvSpPr>
            <a:spLocks noGrp="1"/>
          </p:cNvSpPr>
          <p:nvPr>
            <p:ph type="title"/>
          </p:nvPr>
        </p:nvSpPr>
        <p:spPr>
          <a:xfrm>
            <a:off x="9661357" y="73945"/>
            <a:ext cx="2311567" cy="371315"/>
          </a:xfrm>
        </p:spPr>
        <p:txBody>
          <a:bodyPr>
            <a:normAutofit/>
          </a:bodyPr>
          <a:lstStyle/>
          <a:p>
            <a:pPr algn="ctr"/>
            <a:r>
              <a:rPr lang="en-GB" sz="1800" b="1" dirty="0" err="1">
                <a:solidFill>
                  <a:prstClr val="white"/>
                </a:solidFill>
              </a:rPr>
              <a:t>écrire</a:t>
            </a:r>
            <a:r>
              <a:rPr lang="en-GB" sz="1800" b="1" dirty="0">
                <a:solidFill>
                  <a:prstClr val="white"/>
                </a:solidFill>
              </a:rPr>
              <a:t> / </a:t>
            </a:r>
            <a:r>
              <a:rPr lang="en-GB" sz="1800" b="1" dirty="0" err="1">
                <a:solidFill>
                  <a:prstClr val="white"/>
                </a:solidFill>
              </a:rPr>
              <a:t>parler</a:t>
            </a:r>
            <a:endParaRPr lang="en-US" sz="1800" dirty="0"/>
          </a:p>
        </p:txBody>
      </p:sp>
    </p:spTree>
    <p:extLst>
      <p:ext uri="{BB962C8B-B14F-4D97-AF65-F5344CB8AC3E}">
        <p14:creationId xmlns:p14="http://schemas.microsoft.com/office/powerpoint/2010/main" val="3957214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46049" y="2057813"/>
          <a:ext cx="11340791" cy="3566160"/>
        </p:xfrm>
        <a:graphic>
          <a:graphicData uri="http://schemas.openxmlformats.org/drawingml/2006/table">
            <a:tbl>
              <a:tblPr firstRow="1" bandRow="1">
                <a:tableStyleId>{5C22544A-7EE6-4342-B048-85BDC9FD1C3A}</a:tableStyleId>
              </a:tblPr>
              <a:tblGrid>
                <a:gridCol w="423746">
                  <a:extLst>
                    <a:ext uri="{9D8B030D-6E8A-4147-A177-3AD203B41FA5}">
                      <a16:colId xmlns:a16="http://schemas.microsoft.com/office/drawing/2014/main" val="637467301"/>
                    </a:ext>
                  </a:extLst>
                </a:gridCol>
                <a:gridCol w="1951464">
                  <a:extLst>
                    <a:ext uri="{9D8B030D-6E8A-4147-A177-3AD203B41FA5}">
                      <a16:colId xmlns:a16="http://schemas.microsoft.com/office/drawing/2014/main" val="3990371265"/>
                    </a:ext>
                  </a:extLst>
                </a:gridCol>
                <a:gridCol w="1873404">
                  <a:extLst>
                    <a:ext uri="{9D8B030D-6E8A-4147-A177-3AD203B41FA5}">
                      <a16:colId xmlns:a16="http://schemas.microsoft.com/office/drawing/2014/main" val="719036670"/>
                    </a:ext>
                  </a:extLst>
                </a:gridCol>
                <a:gridCol w="1732751">
                  <a:extLst>
                    <a:ext uri="{9D8B030D-6E8A-4147-A177-3AD203B41FA5}">
                      <a16:colId xmlns:a16="http://schemas.microsoft.com/office/drawing/2014/main" val="893030635"/>
                    </a:ext>
                  </a:extLst>
                </a:gridCol>
                <a:gridCol w="451715">
                  <a:extLst>
                    <a:ext uri="{9D8B030D-6E8A-4147-A177-3AD203B41FA5}">
                      <a16:colId xmlns:a16="http://schemas.microsoft.com/office/drawing/2014/main" val="1769796279"/>
                    </a:ext>
                  </a:extLst>
                </a:gridCol>
                <a:gridCol w="4907711">
                  <a:extLst>
                    <a:ext uri="{9D8B030D-6E8A-4147-A177-3AD203B41FA5}">
                      <a16:colId xmlns:a16="http://schemas.microsoft.com/office/drawing/2014/main" val="4160507768"/>
                    </a:ext>
                  </a:extLst>
                </a:gridCol>
              </a:tblGrid>
              <a:tr h="370840">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88951049"/>
                  </a:ext>
                </a:extLst>
              </a:tr>
              <a:tr h="198120">
                <a:tc rowSpan="2">
                  <a:txBody>
                    <a:bodyPr/>
                    <a:lstStyle/>
                    <a:p>
                      <a:r>
                        <a:rPr lang="en-GB" sz="2000" b="1" dirty="0">
                          <a:solidFill>
                            <a:schemeClr val="accent5">
                              <a:lumMod val="50000"/>
                            </a:schemeClr>
                          </a:solidFill>
                          <a:latin typeface="Century Gothic" panose="020B0502020202020204" pitchFamily="34" charset="0"/>
                        </a:rPr>
                        <a:t>1</a:t>
                      </a:r>
                    </a:p>
                  </a:txBody>
                  <a:tcPr/>
                </a:tc>
                <a:tc rowSpan="2">
                  <a:txBody>
                    <a:bodyPr/>
                    <a:lstStyle/>
                    <a:p>
                      <a:r>
                        <a:rPr lang="en-GB" sz="2000" dirty="0">
                          <a:solidFill>
                            <a:schemeClr val="accent5">
                              <a:lumMod val="50000"/>
                            </a:schemeClr>
                          </a:solidFill>
                          <a:latin typeface="Century Gothic" panose="020B0502020202020204" pitchFamily="34" charset="0"/>
                        </a:rPr>
                        <a:t>Les </a:t>
                      </a:r>
                      <a:r>
                        <a:rPr lang="en-GB" sz="2000" dirty="0" err="1">
                          <a:solidFill>
                            <a:schemeClr val="accent5">
                              <a:lumMod val="50000"/>
                            </a:schemeClr>
                          </a:solidFill>
                          <a:latin typeface="Century Gothic" panose="020B0502020202020204" pitchFamily="34" charset="0"/>
                        </a:rPr>
                        <a:t>filles</a:t>
                      </a:r>
                      <a:r>
                        <a:rPr lang="en-GB" sz="2000" dirty="0">
                          <a:solidFill>
                            <a:schemeClr val="accent5">
                              <a:lumMod val="50000"/>
                            </a:schemeClr>
                          </a:solidFill>
                          <a:latin typeface="Century Gothic" panose="020B0502020202020204" pitchFamily="34" charset="0"/>
                        </a:rPr>
                        <a:t> </a:t>
                      </a:r>
                    </a:p>
                  </a:txBody>
                  <a:tcPr/>
                </a:tc>
                <a:tc>
                  <a:txBody>
                    <a:bodyPr/>
                    <a:lstStyle/>
                    <a:p>
                      <a:r>
                        <a:rPr lang="en-GB" sz="2000" dirty="0" err="1">
                          <a:solidFill>
                            <a:schemeClr val="accent5">
                              <a:lumMod val="50000"/>
                            </a:schemeClr>
                          </a:solidFill>
                          <a:latin typeface="Century Gothic" panose="020B0502020202020204" pitchFamily="34" charset="0"/>
                        </a:rPr>
                        <a:t>aime</a:t>
                      </a:r>
                      <a:endParaRPr lang="en-GB" sz="200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le</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français</a:t>
                      </a:r>
                      <a:r>
                        <a:rPr lang="en-GB" sz="2000" dirty="0">
                          <a:solidFill>
                            <a:schemeClr val="accent5">
                              <a:lumMod val="50000"/>
                            </a:schemeClr>
                          </a:solidFill>
                          <a:latin typeface="Century Gothic" panose="020B0502020202020204" pitchFamily="34" charset="0"/>
                        </a:rPr>
                        <a:t> </a:t>
                      </a:r>
                    </a:p>
                    <a:p>
                      <a:endParaRPr lang="en-GB" sz="2000" dirty="0">
                        <a:solidFill>
                          <a:schemeClr val="accent5">
                            <a:lumMod val="50000"/>
                          </a:schemeClr>
                        </a:solidFill>
                        <a:latin typeface="Century Gothic" panose="020B0502020202020204" pitchFamily="34" charset="0"/>
                      </a:endParaRPr>
                    </a:p>
                  </a:txBody>
                  <a:tcPr/>
                </a:tc>
                <a:tc rowSpan="2">
                  <a:txBody>
                    <a:bodyPr/>
                    <a:lstStyle/>
                    <a:p>
                      <a:r>
                        <a:rPr lang="en-GB" sz="2000" dirty="0">
                          <a:solidFill>
                            <a:schemeClr val="accent5">
                              <a:lumMod val="50000"/>
                            </a:schemeClr>
                          </a:solidFill>
                          <a:latin typeface="Century Gothic" panose="020B0502020202020204" pitchFamily="34" charset="0"/>
                        </a:rPr>
                        <a:t>et</a:t>
                      </a:r>
                    </a:p>
                  </a:txBody>
                  <a:tcPr/>
                </a:tc>
                <a:tc rowSpan="2">
                  <a:txBody>
                    <a:bodyPr/>
                    <a:lstStyle/>
                    <a:p>
                      <a:r>
                        <a:rPr lang="en-GB" sz="2000" dirty="0" err="1">
                          <a:solidFill>
                            <a:schemeClr val="accent5">
                              <a:lumMod val="50000"/>
                            </a:schemeClr>
                          </a:solidFill>
                          <a:latin typeface="Century Gothic" panose="020B0502020202020204" pitchFamily="34" charset="0"/>
                        </a:rPr>
                        <a:t>parle</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français</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031603754"/>
                  </a:ext>
                </a:extLst>
              </a:tr>
              <a:tr h="198120">
                <a:tc vMerge="1">
                  <a:txBody>
                    <a:bodyPr/>
                    <a:lstStyle/>
                    <a:p>
                      <a:endParaRPr lang="en-GB"/>
                    </a:p>
                  </a:txBody>
                  <a:tcPr/>
                </a:tc>
                <a:tc vMerge="1">
                  <a:txBody>
                    <a:bodyPr/>
                    <a:lstStyle/>
                    <a:p>
                      <a:endParaRPr lang="en-GB"/>
                    </a:p>
                  </a:txBody>
                  <a:tcPr/>
                </a:tc>
                <a:tc>
                  <a:txBody>
                    <a:bodyPr/>
                    <a:lstStyle/>
                    <a:p>
                      <a:r>
                        <a:rPr lang="en-GB" sz="2000" dirty="0" err="1">
                          <a:solidFill>
                            <a:schemeClr val="accent5">
                              <a:lumMod val="50000"/>
                            </a:schemeClr>
                          </a:solidFill>
                          <a:latin typeface="Century Gothic" panose="020B0502020202020204" pitchFamily="34" charset="0"/>
                        </a:rPr>
                        <a:t>aiment</a:t>
                      </a:r>
                      <a:endParaRPr lang="en-GB" sz="20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306069601"/>
                  </a:ext>
                </a:extLst>
              </a:tr>
              <a:tr h="35052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latin typeface="Century Gothic" panose="020B0502020202020204" pitchFamily="34" charset="0"/>
                        </a:rPr>
                        <a:t>2</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Les</a:t>
                      </a:r>
                      <a:r>
                        <a:rPr lang="en-GB" sz="2000" baseline="0" dirty="0">
                          <a:solidFill>
                            <a:schemeClr val="accent5">
                              <a:lumMod val="50000"/>
                            </a:schemeClr>
                          </a:solidFill>
                          <a:latin typeface="Century Gothic" panose="020B0502020202020204" pitchFamily="34" charset="0"/>
                        </a:rPr>
                        <a:t> hommes</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err="1">
                          <a:solidFill>
                            <a:schemeClr val="accent5">
                              <a:lumMod val="50000"/>
                            </a:schemeClr>
                          </a:solidFill>
                          <a:latin typeface="Century Gothic" panose="020B0502020202020204" pitchFamily="34" charset="0"/>
                        </a:rPr>
                        <a:t>étudient</a:t>
                      </a:r>
                      <a:endParaRPr lang="en-GB" sz="2000" dirty="0">
                        <a:solidFill>
                          <a:schemeClr val="accent5">
                            <a:lumMod val="50000"/>
                          </a:schemeClr>
                        </a:solidFill>
                        <a:latin typeface="Century Gothic" panose="020B0502020202020204" pitchFamily="34" charset="0"/>
                      </a:endParaRPr>
                    </a:p>
                  </a:txBody>
                  <a:tcPr/>
                </a:tc>
                <a:tc rowSpan="2">
                  <a:txBody>
                    <a:bodyPr/>
                    <a:lstStyle/>
                    <a:p>
                      <a:r>
                        <a:rPr lang="en-GB" sz="2000" dirty="0" err="1">
                          <a:solidFill>
                            <a:schemeClr val="accent5">
                              <a:lumMod val="50000"/>
                            </a:schemeClr>
                          </a:solidFill>
                          <a:latin typeface="Century Gothic" panose="020B0502020202020204" pitchFamily="34" charset="0"/>
                        </a:rPr>
                        <a:t>l’anglais</a:t>
                      </a:r>
                      <a:endParaRPr lang="en-GB" sz="2000" dirty="0">
                        <a:solidFill>
                          <a:schemeClr val="accent5">
                            <a:lumMod val="50000"/>
                          </a:schemeClr>
                        </a:solidFill>
                        <a:latin typeface="Century Gothic" panose="020B0502020202020204" pitchFamily="34" charset="0"/>
                      </a:endParaRPr>
                    </a:p>
                  </a:txBody>
                  <a:tcPr/>
                </a:tc>
                <a:tc rowSpan="2">
                  <a:txBody>
                    <a:bodyPr/>
                    <a:lstStyle/>
                    <a:p>
                      <a:r>
                        <a:rPr lang="en-GB" sz="2000" dirty="0">
                          <a:solidFill>
                            <a:schemeClr val="accent5">
                              <a:lumMod val="50000"/>
                            </a:schemeClr>
                          </a:solidFill>
                          <a:latin typeface="Century Gothic" panose="020B0502020202020204" pitchFamily="34" charset="0"/>
                        </a:rPr>
                        <a:t>et</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latin typeface="Century Gothic" panose="020B0502020202020204" pitchFamily="34" charset="0"/>
                        </a:rPr>
                        <a:t>étudie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aussi</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l’anglais</a:t>
                      </a:r>
                      <a:r>
                        <a:rPr lang="en-GB" sz="2000" dirty="0">
                          <a:solidFill>
                            <a:schemeClr val="accent5">
                              <a:lumMod val="50000"/>
                            </a:schemeClr>
                          </a:solidFill>
                          <a:latin typeface="Century Gothic" panose="020B0502020202020204" pitchFamily="34" charset="0"/>
                        </a:rPr>
                        <a:t>. </a:t>
                      </a:r>
                    </a:p>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580411597"/>
                  </a:ext>
                </a:extLst>
              </a:tr>
              <a:tr h="350520">
                <a:tc vMerge="1">
                  <a:txBody>
                    <a:bodyPr/>
                    <a:lstStyle/>
                    <a:p>
                      <a:endParaRPr lang="en-GB"/>
                    </a:p>
                  </a:txBody>
                  <a:tcPr/>
                </a:tc>
                <a:tc vMerge="1">
                  <a:txBody>
                    <a:bodyPr/>
                    <a:lstStyle/>
                    <a:p>
                      <a:endParaRPr lang="en-GB"/>
                    </a:p>
                  </a:txBody>
                  <a:tcPr/>
                </a:tc>
                <a:tc>
                  <a:txBody>
                    <a:bodyPr/>
                    <a:lstStyle/>
                    <a:p>
                      <a:r>
                        <a:rPr lang="en-GB" sz="2000" dirty="0" err="1">
                          <a:solidFill>
                            <a:schemeClr val="accent5">
                              <a:lumMod val="50000"/>
                            </a:schemeClr>
                          </a:solidFill>
                          <a:latin typeface="Century Gothic" panose="020B0502020202020204" pitchFamily="34" charset="0"/>
                        </a:rPr>
                        <a:t>étudie</a:t>
                      </a:r>
                      <a:endParaRPr lang="en-GB" sz="20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929131619"/>
                  </a:ext>
                </a:extLst>
              </a:tr>
              <a:tr h="35052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latin typeface="Century Gothic" panose="020B0502020202020204" pitchFamily="34" charset="0"/>
                        </a:rPr>
                        <a:t>3</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La</a:t>
                      </a:r>
                      <a:r>
                        <a:rPr lang="en-GB" sz="2000" baseline="0" dirty="0">
                          <a:solidFill>
                            <a:schemeClr val="accent5">
                              <a:lumMod val="50000"/>
                            </a:schemeClr>
                          </a:solidFill>
                          <a:latin typeface="Century Gothic" panose="020B0502020202020204" pitchFamily="34" charset="0"/>
                        </a:rPr>
                        <a:t> femme</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err="1">
                          <a:solidFill>
                            <a:schemeClr val="accent5">
                              <a:lumMod val="50000"/>
                            </a:schemeClr>
                          </a:solidFill>
                          <a:latin typeface="Century Gothic" panose="020B0502020202020204" pitchFamily="34" charset="0"/>
                        </a:rPr>
                        <a:t>parlent</a:t>
                      </a:r>
                      <a:endParaRPr lang="en-GB" sz="2000" dirty="0">
                        <a:solidFill>
                          <a:schemeClr val="accent5">
                            <a:lumMod val="50000"/>
                          </a:schemeClr>
                        </a:solidFill>
                        <a:latin typeface="Century Gothic" panose="020B0502020202020204" pitchFamily="34" charset="0"/>
                      </a:endParaRPr>
                    </a:p>
                  </a:txBody>
                  <a:tcPr/>
                </a:tc>
                <a:tc rowSpan="2">
                  <a:txBody>
                    <a:bodyPr/>
                    <a:lstStyle/>
                    <a:p>
                      <a:r>
                        <a:rPr lang="en-GB" sz="2000" dirty="0" err="1">
                          <a:solidFill>
                            <a:schemeClr val="accent5">
                              <a:lumMod val="50000"/>
                            </a:schemeClr>
                          </a:solidFill>
                          <a:latin typeface="Century Gothic" panose="020B0502020202020204" pitchFamily="34" charset="0"/>
                        </a:rPr>
                        <a:t>français</a:t>
                      </a:r>
                      <a:endParaRPr lang="en-GB" sz="2000" dirty="0">
                        <a:solidFill>
                          <a:schemeClr val="accent5">
                            <a:lumMod val="50000"/>
                          </a:schemeClr>
                        </a:solidFill>
                        <a:latin typeface="Century Gothic" panose="020B0502020202020204" pitchFamily="34" charset="0"/>
                      </a:endParaRPr>
                    </a:p>
                  </a:txBody>
                  <a:tcPr/>
                </a:tc>
                <a:tc rowSpan="2">
                  <a:txBody>
                    <a:bodyPr/>
                    <a:lstStyle/>
                    <a:p>
                      <a:r>
                        <a:rPr lang="en-GB" sz="2000" dirty="0">
                          <a:solidFill>
                            <a:schemeClr val="accent5">
                              <a:lumMod val="50000"/>
                            </a:schemeClr>
                          </a:solidFill>
                          <a:latin typeface="Century Gothic" panose="020B0502020202020204" pitchFamily="34" charset="0"/>
                        </a:rPr>
                        <a:t>et</a:t>
                      </a:r>
                    </a:p>
                  </a:txBody>
                  <a:tcPr/>
                </a:tc>
                <a:tc rowSpan="2">
                  <a:txBody>
                    <a:bodyPr/>
                    <a:lstStyle/>
                    <a:p>
                      <a:r>
                        <a:rPr lang="en-GB" sz="2000" baseline="0" dirty="0" err="1">
                          <a:solidFill>
                            <a:schemeClr val="accent5">
                              <a:lumMod val="50000"/>
                            </a:schemeClr>
                          </a:solidFill>
                          <a:latin typeface="Century Gothic" panose="020B0502020202020204" pitchFamily="34" charset="0"/>
                        </a:rPr>
                        <a:t>trouvent</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l’histoire</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intéressante</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aussi</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32862477"/>
                  </a:ext>
                </a:extLst>
              </a:tr>
              <a:tr h="350520">
                <a:tc vMerge="1">
                  <a:txBody>
                    <a:bodyPr/>
                    <a:lstStyle/>
                    <a:p>
                      <a:endParaRPr lang="en-GB"/>
                    </a:p>
                  </a:txBody>
                  <a:tcPr/>
                </a:tc>
                <a:tc vMerge="1">
                  <a:txBody>
                    <a:bodyPr/>
                    <a:lstStyle/>
                    <a:p>
                      <a:endParaRPr lang="en-GB"/>
                    </a:p>
                  </a:txBody>
                  <a:tcPr/>
                </a:tc>
                <a:tc>
                  <a:txBody>
                    <a:bodyPr/>
                    <a:lstStyle/>
                    <a:p>
                      <a:r>
                        <a:rPr lang="en-GB" sz="2000" dirty="0" err="1">
                          <a:solidFill>
                            <a:schemeClr val="accent5">
                              <a:lumMod val="50000"/>
                            </a:schemeClr>
                          </a:solidFill>
                          <a:latin typeface="Century Gothic" panose="020B0502020202020204" pitchFamily="34" charset="0"/>
                        </a:rPr>
                        <a:t>parle</a:t>
                      </a:r>
                      <a:endParaRPr lang="en-GB" sz="20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157398067"/>
                  </a:ext>
                </a:extLst>
              </a:tr>
              <a:tr h="350520">
                <a:tc rowSpan="2">
                  <a:txBody>
                    <a:bodyPr/>
                    <a:lstStyle/>
                    <a:p>
                      <a:r>
                        <a:rPr lang="en-GB" sz="2000" b="1" dirty="0">
                          <a:solidFill>
                            <a:schemeClr val="accent5">
                              <a:lumMod val="50000"/>
                            </a:schemeClr>
                          </a:solidFill>
                          <a:latin typeface="Century Gothic" panose="020B0502020202020204" pitchFamily="34" charset="0"/>
                        </a:rPr>
                        <a:t>4</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Le</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médecin</a:t>
                      </a:r>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err="1">
                          <a:solidFill>
                            <a:schemeClr val="accent5">
                              <a:lumMod val="50000"/>
                            </a:schemeClr>
                          </a:solidFill>
                          <a:latin typeface="Century Gothic" panose="020B0502020202020204" pitchFamily="34" charset="0"/>
                        </a:rPr>
                        <a:t>travaillent</a:t>
                      </a:r>
                      <a:endParaRPr lang="en-GB" sz="2000" dirty="0">
                        <a:solidFill>
                          <a:schemeClr val="accent5">
                            <a:lumMod val="50000"/>
                          </a:schemeClr>
                        </a:solidFill>
                        <a:latin typeface="Century Gothic" panose="020B0502020202020204" pitchFamily="34" charset="0"/>
                      </a:endParaRPr>
                    </a:p>
                  </a:txBody>
                  <a:tcPr/>
                </a:tc>
                <a:tc rowSpan="2">
                  <a:txBody>
                    <a:bodyPr/>
                    <a:lstStyle/>
                    <a:p>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France</a:t>
                      </a:r>
                    </a:p>
                  </a:txBody>
                  <a:tcPr/>
                </a:tc>
                <a:tc rowSpan="2">
                  <a:txBody>
                    <a:bodyPr/>
                    <a:lstStyle/>
                    <a:p>
                      <a:r>
                        <a:rPr lang="en-GB" sz="2000" dirty="0">
                          <a:solidFill>
                            <a:schemeClr val="accent5">
                              <a:lumMod val="50000"/>
                            </a:schemeClr>
                          </a:solidFill>
                          <a:latin typeface="Century Gothic" panose="020B0502020202020204" pitchFamily="34" charset="0"/>
                        </a:rPr>
                        <a:t>et</a:t>
                      </a:r>
                    </a:p>
                  </a:txBody>
                  <a:tcPr/>
                </a:tc>
                <a:tc rowSpan="2">
                  <a:txBody>
                    <a:bodyPr/>
                    <a:lstStyle/>
                    <a:p>
                      <a:r>
                        <a:rPr lang="en-GB" sz="2000" dirty="0" err="1">
                          <a:solidFill>
                            <a:schemeClr val="accent5">
                              <a:lumMod val="50000"/>
                            </a:schemeClr>
                          </a:solidFill>
                          <a:latin typeface="Century Gothic" panose="020B0502020202020204" pitchFamily="34" charset="0"/>
                        </a:rPr>
                        <a:t>parlent</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espagnol</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582667828"/>
                  </a:ext>
                </a:extLst>
              </a:tr>
              <a:tr h="350520">
                <a:tc vMerge="1">
                  <a:txBody>
                    <a:bodyPr/>
                    <a:lstStyle/>
                    <a:p>
                      <a:endParaRPr lang="en-GB"/>
                    </a:p>
                  </a:txBody>
                  <a:tcPr/>
                </a:tc>
                <a:tc vMerge="1">
                  <a:txBody>
                    <a:bodyPr/>
                    <a:lstStyle/>
                    <a:p>
                      <a:endParaRPr lang="en-GB"/>
                    </a:p>
                  </a:txBody>
                  <a:tcPr/>
                </a:tc>
                <a:tc>
                  <a:txBody>
                    <a:bodyPr/>
                    <a:lstStyle/>
                    <a:p>
                      <a:r>
                        <a:rPr lang="en-GB" sz="2000" dirty="0" err="1">
                          <a:solidFill>
                            <a:schemeClr val="accent5">
                              <a:lumMod val="50000"/>
                            </a:schemeClr>
                          </a:solidFill>
                          <a:latin typeface="Century Gothic" panose="020B0502020202020204" pitchFamily="34" charset="0"/>
                        </a:rPr>
                        <a:t>travaille</a:t>
                      </a:r>
                      <a:endParaRPr lang="en-GB" sz="20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566783188"/>
                  </a:ext>
                </a:extLst>
              </a:tr>
            </a:tbl>
          </a:graphicData>
        </a:graphic>
      </p:graphicFrame>
      <p:sp>
        <p:nvSpPr>
          <p:cNvPr id="5" name="Rounded Rectangle 4"/>
          <p:cNvSpPr/>
          <p:nvPr/>
        </p:nvSpPr>
        <p:spPr>
          <a:xfrm>
            <a:off x="9792394" y="73946"/>
            <a:ext cx="2180532"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6" name="TextBox 5"/>
          <p:cNvSpPr txBox="1"/>
          <p:nvPr/>
        </p:nvSpPr>
        <p:spPr>
          <a:xfrm>
            <a:off x="446048" y="774944"/>
            <a:ext cx="11340791" cy="830997"/>
          </a:xfrm>
          <a:prstGeom prst="rect">
            <a:avLst/>
          </a:prstGeom>
          <a:solidFill>
            <a:schemeClr val="accent5">
              <a:lumMod val="75000"/>
            </a:schemeClr>
          </a:solidFill>
        </p:spPr>
        <p:txBody>
          <a:bodyPr wrap="square" rtlCol="0">
            <a:spAutoFit/>
          </a:bodyPr>
          <a:lstStyle/>
          <a:p>
            <a:r>
              <a:rPr lang="en-GB" sz="2400" dirty="0">
                <a:solidFill>
                  <a:schemeClr val="bg1"/>
                </a:solidFill>
                <a:latin typeface="Century Gothic" panose="020B0502020202020204" pitchFamily="34" charset="0"/>
              </a:rPr>
              <a:t>Read the sentence, choose the correct first verb and complete the sentence with a correct part. Then write the English for each sentence.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1685" y="2856993"/>
            <a:ext cx="370098" cy="385518"/>
          </a:xfrm>
          <a:prstGeom prst="rect">
            <a:avLst/>
          </a:prstGeom>
        </p:spPr>
      </p:pic>
      <p:sp>
        <p:nvSpPr>
          <p:cNvPr id="8" name="TextBox 7"/>
          <p:cNvSpPr txBox="1"/>
          <p:nvPr/>
        </p:nvSpPr>
        <p:spPr>
          <a:xfrm>
            <a:off x="6921190" y="2503050"/>
            <a:ext cx="4683512" cy="707886"/>
          </a:xfrm>
          <a:prstGeom prst="rect">
            <a:avLst/>
          </a:prstGeom>
          <a:solidFill>
            <a:schemeClr val="accent5">
              <a:lumMod val="60000"/>
              <a:lumOff val="40000"/>
            </a:schemeClr>
          </a:solidFill>
        </p:spPr>
        <p:txBody>
          <a:bodyPr wrap="square" rtlCol="0">
            <a:spAutoFit/>
          </a:bodyPr>
          <a:lstStyle/>
          <a:p>
            <a:pPr lvl="0"/>
            <a:r>
              <a:rPr lang="en-GB" sz="2000" dirty="0" err="1">
                <a:solidFill>
                  <a:srgbClr val="4472C4">
                    <a:lumMod val="50000"/>
                  </a:srgbClr>
                </a:solidFill>
                <a:latin typeface="Century Gothic" panose="020B0502020202020204" pitchFamily="34" charset="0"/>
              </a:rPr>
              <a:t>trouvent</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l’histoire</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intéressante</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aussi</a:t>
            </a:r>
            <a:r>
              <a:rPr lang="en-GB" sz="2000" dirty="0">
                <a:solidFill>
                  <a:srgbClr val="4472C4">
                    <a:lumMod val="50000"/>
                  </a:srgbClr>
                </a:solidFill>
                <a:latin typeface="Century Gothic" panose="020B0502020202020204" pitchFamily="34" charset="0"/>
              </a:rPr>
              <a:t>.</a:t>
            </a:r>
          </a:p>
          <a:p>
            <a:r>
              <a:rPr lang="en-GB" sz="2000" dirty="0" err="1">
                <a:solidFill>
                  <a:schemeClr val="accent5">
                    <a:lumMod val="50000"/>
                  </a:schemeClr>
                </a:solidFill>
                <a:latin typeface="Century Gothic" panose="020B0502020202020204" pitchFamily="34" charset="0"/>
              </a:rPr>
              <a:t>parlent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espagnol</a:t>
            </a:r>
            <a:r>
              <a:rPr lang="en-GB" sz="2000" dirty="0">
                <a:solidFill>
                  <a:schemeClr val="accent5">
                    <a:lumMod val="50000"/>
                  </a:schemeClr>
                </a:solidFill>
                <a:latin typeface="Century Gothic" panose="020B0502020202020204" pitchFamily="34" charset="0"/>
              </a:rPr>
              <a:t>.</a:t>
            </a:r>
            <a:r>
              <a:rPr lang="en-GB" sz="2000" dirty="0">
                <a:solidFill>
                  <a:srgbClr val="4472C4">
                    <a:lumMod val="50000"/>
                  </a:srgbClr>
                </a:solidFill>
                <a:latin typeface="Century Gothic" panose="020B0502020202020204" pitchFamily="34" charset="0"/>
              </a:rPr>
              <a:t>    </a:t>
            </a:r>
          </a:p>
        </p:txBody>
      </p:sp>
      <p:sp>
        <p:nvSpPr>
          <p:cNvPr id="9" name="TextBox 8"/>
          <p:cNvSpPr txBox="1"/>
          <p:nvPr/>
        </p:nvSpPr>
        <p:spPr>
          <a:xfrm>
            <a:off x="6921190" y="3286112"/>
            <a:ext cx="4683512" cy="707886"/>
          </a:xfrm>
          <a:prstGeom prst="rect">
            <a:avLst/>
          </a:prstGeom>
          <a:solidFill>
            <a:schemeClr val="accent5">
              <a:lumMod val="60000"/>
              <a:lumOff val="40000"/>
            </a:schemeClr>
          </a:solidFill>
        </p:spPr>
        <p:txBody>
          <a:bodyPr wrap="square" rtlCol="0">
            <a:spAutoFit/>
          </a:bodyPr>
          <a:lstStyle/>
          <a:p>
            <a:r>
              <a:rPr lang="en-GB" sz="2000" dirty="0" err="1">
                <a:solidFill>
                  <a:schemeClr val="accent5">
                    <a:lumMod val="50000"/>
                  </a:schemeClr>
                </a:solidFill>
                <a:latin typeface="Century Gothic" panose="020B0502020202020204" pitchFamily="34" charset="0"/>
              </a:rPr>
              <a:t>parlent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espagnol</a:t>
            </a:r>
            <a:r>
              <a:rPr lang="en-GB" sz="2000" dirty="0">
                <a:solidFill>
                  <a:schemeClr val="accent5">
                    <a:lumMod val="50000"/>
                  </a:schemeClr>
                </a:solidFill>
                <a:latin typeface="Century Gothic" panose="020B0502020202020204" pitchFamily="34" charset="0"/>
              </a:rPr>
              <a:t>.</a:t>
            </a:r>
          </a:p>
          <a:p>
            <a:r>
              <a:rPr lang="en-GB" sz="2000" dirty="0" err="1">
                <a:solidFill>
                  <a:srgbClr val="4472C4">
                    <a:lumMod val="50000"/>
                  </a:srgbClr>
                </a:solidFill>
                <a:latin typeface="Century Gothic" panose="020B0502020202020204" pitchFamily="34" charset="0"/>
              </a:rPr>
              <a:t>trouvent</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l’histoire</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intéressante</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aussi</a:t>
            </a:r>
            <a:r>
              <a:rPr lang="en-GB" sz="2000" dirty="0">
                <a:solidFill>
                  <a:srgbClr val="4472C4">
                    <a:lumMod val="50000"/>
                  </a:srgbClr>
                </a:solidFill>
                <a:latin typeface="Century Gothic" panose="020B0502020202020204" pitchFamily="34" charset="0"/>
              </a:rPr>
              <a:t>.</a:t>
            </a:r>
          </a:p>
        </p:txBody>
      </p:sp>
      <p:sp>
        <p:nvSpPr>
          <p:cNvPr id="10" name="TextBox 9"/>
          <p:cNvSpPr txBox="1"/>
          <p:nvPr/>
        </p:nvSpPr>
        <p:spPr>
          <a:xfrm>
            <a:off x="6921190" y="4105763"/>
            <a:ext cx="4683512" cy="707886"/>
          </a:xfrm>
          <a:prstGeom prst="rect">
            <a:avLst/>
          </a:prstGeom>
          <a:solidFill>
            <a:schemeClr val="accent5">
              <a:lumMod val="60000"/>
              <a:lumOff val="40000"/>
            </a:schemeClr>
          </a:solidFill>
        </p:spPr>
        <p:txBody>
          <a:bodyPr wrap="square" rtlCol="0">
            <a:spAutoFit/>
          </a:bodyPr>
          <a:lstStyle/>
          <a:p>
            <a:r>
              <a:rPr lang="en-GB" sz="2000" dirty="0" err="1">
                <a:solidFill>
                  <a:schemeClr val="accent5">
                    <a:lumMod val="50000"/>
                  </a:schemeClr>
                </a:solidFill>
                <a:latin typeface="Century Gothic" panose="020B0502020202020204" pitchFamily="34" charset="0"/>
              </a:rPr>
              <a:t>étudie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l’anglais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aussi</a:t>
            </a:r>
            <a:r>
              <a:rPr lang="en-GB" sz="2000" dirty="0">
                <a:solidFill>
                  <a:schemeClr val="accent5">
                    <a:lumMod val="50000"/>
                  </a:schemeClr>
                </a:solidFill>
                <a:latin typeface="Century Gothic" panose="020B0502020202020204" pitchFamily="34" charset="0"/>
              </a:rPr>
              <a:t>.</a:t>
            </a:r>
          </a:p>
          <a:p>
            <a:endParaRPr lang="en-GB" sz="2000" dirty="0">
              <a:solidFill>
                <a:schemeClr val="accent5">
                  <a:lumMod val="50000"/>
                </a:schemeClr>
              </a:solidFill>
              <a:latin typeface="Century Gothic" panose="020B0502020202020204" pitchFamily="34" charset="0"/>
            </a:endParaRPr>
          </a:p>
        </p:txBody>
      </p:sp>
      <p:sp>
        <p:nvSpPr>
          <p:cNvPr id="12" name="TextBox 11"/>
          <p:cNvSpPr txBox="1"/>
          <p:nvPr/>
        </p:nvSpPr>
        <p:spPr>
          <a:xfrm>
            <a:off x="6921190" y="4898244"/>
            <a:ext cx="4683512" cy="707886"/>
          </a:xfrm>
          <a:prstGeom prst="rect">
            <a:avLst/>
          </a:prstGeom>
          <a:solidFill>
            <a:schemeClr val="accent5">
              <a:lumMod val="60000"/>
              <a:lumOff val="40000"/>
            </a:schemeClr>
          </a:solidFill>
        </p:spPr>
        <p:txBody>
          <a:bodyPr wrap="square" rtlCol="0">
            <a:spAutoFit/>
          </a:bodyPr>
          <a:lstStyle/>
          <a:p>
            <a:r>
              <a:rPr lang="en-GB" sz="2000" dirty="0" err="1">
                <a:solidFill>
                  <a:schemeClr val="accent5">
                    <a:lumMod val="50000"/>
                  </a:schemeClr>
                </a:solidFill>
                <a:latin typeface="Century Gothic" panose="020B0502020202020204" pitchFamily="34" charset="0"/>
              </a:rPr>
              <a:t>parle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français</a:t>
            </a:r>
            <a:r>
              <a:rPr lang="en-GB" sz="2000" dirty="0">
                <a:solidFill>
                  <a:schemeClr val="accent5">
                    <a:lumMod val="50000"/>
                  </a:schemeClr>
                </a:solidFill>
                <a:latin typeface="Century Gothic" panose="020B0502020202020204" pitchFamily="34" charset="0"/>
              </a:rPr>
              <a:t>.</a:t>
            </a:r>
          </a:p>
          <a:p>
            <a:pPr lvl="0"/>
            <a:r>
              <a:rPr lang="en-GB" sz="2000" dirty="0">
                <a:solidFill>
                  <a:srgbClr val="4472C4">
                    <a:lumMod val="50000"/>
                  </a:srgbClr>
                </a:solidFill>
                <a:latin typeface="Century Gothic" panose="020B0502020202020204" pitchFamily="34" charset="0"/>
              </a:rPr>
              <a:t>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1685" y="3278422"/>
            <a:ext cx="370098" cy="385518"/>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2897" y="4427208"/>
            <a:ext cx="370098" cy="385518"/>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175" y="5224100"/>
            <a:ext cx="370098" cy="385518"/>
          </a:xfrm>
          <a:prstGeom prst="rect">
            <a:avLst/>
          </a:prstGeom>
        </p:spPr>
      </p:pic>
      <p:sp>
        <p:nvSpPr>
          <p:cNvPr id="16" name="TextBox 15"/>
          <p:cNvSpPr txBox="1"/>
          <p:nvPr/>
        </p:nvSpPr>
        <p:spPr>
          <a:xfrm>
            <a:off x="919737" y="2517457"/>
            <a:ext cx="10742341" cy="707886"/>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latin typeface="Century Gothic" panose="020B0502020202020204" pitchFamily="34" charset="0"/>
              </a:rPr>
              <a:t>The girls like French and find history interesting as well.</a:t>
            </a:r>
          </a:p>
          <a:p>
            <a:pPr lvl="0"/>
            <a:r>
              <a:rPr lang="en-GB" sz="2000" b="1" dirty="0">
                <a:solidFill>
                  <a:schemeClr val="bg1"/>
                </a:solidFill>
                <a:latin typeface="Century Gothic" panose="020B0502020202020204" pitchFamily="34" charset="0"/>
              </a:rPr>
              <a:t>The girls like French and speak Spanish.</a:t>
            </a:r>
            <a:endParaRPr lang="en-GB" sz="2000" dirty="0">
              <a:solidFill>
                <a:srgbClr val="4472C4">
                  <a:lumMod val="50000"/>
                </a:srgbClr>
              </a:solidFill>
              <a:latin typeface="Century Gothic" panose="020B0502020202020204" pitchFamily="34" charset="0"/>
            </a:endParaRPr>
          </a:p>
        </p:txBody>
      </p:sp>
      <p:sp>
        <p:nvSpPr>
          <p:cNvPr id="17" name="TextBox 16"/>
          <p:cNvSpPr txBox="1"/>
          <p:nvPr/>
        </p:nvSpPr>
        <p:spPr>
          <a:xfrm>
            <a:off x="919737" y="3308865"/>
            <a:ext cx="10742341" cy="707886"/>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latin typeface="Century Gothic" panose="020B0502020202020204" pitchFamily="34" charset="0"/>
              </a:rPr>
              <a:t>The men study English and speak Spanish.</a:t>
            </a:r>
          </a:p>
          <a:p>
            <a:pPr lvl="0"/>
            <a:r>
              <a:rPr lang="en-GB" sz="2000" b="1" dirty="0">
                <a:solidFill>
                  <a:schemeClr val="bg1"/>
                </a:solidFill>
                <a:latin typeface="Century Gothic" panose="020B0502020202020204" pitchFamily="34" charset="0"/>
              </a:rPr>
              <a:t>The men study English and find history interesting as well.</a:t>
            </a:r>
            <a:endParaRPr lang="en-GB" sz="2000" dirty="0">
              <a:solidFill>
                <a:srgbClr val="4472C4">
                  <a:lumMod val="50000"/>
                </a:srgbClr>
              </a:solidFill>
              <a:latin typeface="Century Gothic" panose="020B0502020202020204" pitchFamily="34" charset="0"/>
            </a:endParaRPr>
          </a:p>
        </p:txBody>
      </p:sp>
      <p:sp>
        <p:nvSpPr>
          <p:cNvPr id="18" name="TextBox 17"/>
          <p:cNvSpPr txBox="1"/>
          <p:nvPr/>
        </p:nvSpPr>
        <p:spPr>
          <a:xfrm>
            <a:off x="919737" y="4089723"/>
            <a:ext cx="10742341" cy="707886"/>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latin typeface="Century Gothic" panose="020B0502020202020204" pitchFamily="34" charset="0"/>
              </a:rPr>
              <a:t>The woman speaks French and also studies English.</a:t>
            </a:r>
          </a:p>
          <a:p>
            <a:endParaRPr lang="en-GB" sz="2000" dirty="0">
              <a:solidFill>
                <a:srgbClr val="4472C4">
                  <a:lumMod val="50000"/>
                </a:srgbClr>
              </a:solidFill>
              <a:latin typeface="Century Gothic" panose="020B0502020202020204" pitchFamily="34" charset="0"/>
            </a:endParaRPr>
          </a:p>
        </p:txBody>
      </p:sp>
      <p:sp>
        <p:nvSpPr>
          <p:cNvPr id="19" name="TextBox 18"/>
          <p:cNvSpPr txBox="1"/>
          <p:nvPr/>
        </p:nvSpPr>
        <p:spPr>
          <a:xfrm>
            <a:off x="919738" y="4864406"/>
            <a:ext cx="10742341" cy="707886"/>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latin typeface="Century Gothic" panose="020B0502020202020204" pitchFamily="34" charset="0"/>
              </a:rPr>
              <a:t>The doctor works in France and speaks French.</a:t>
            </a:r>
          </a:p>
          <a:p>
            <a:pPr lvl="0"/>
            <a:r>
              <a:rPr lang="en-GB" sz="2000" dirty="0">
                <a:solidFill>
                  <a:srgbClr val="4472C4">
                    <a:lumMod val="50000"/>
                  </a:srgbClr>
                </a:solidFill>
                <a:latin typeface="Century Gothic" panose="020B0502020202020204" pitchFamily="34" charset="0"/>
              </a:rPr>
              <a:t> </a:t>
            </a:r>
          </a:p>
        </p:txBody>
      </p:sp>
      <p:sp>
        <p:nvSpPr>
          <p:cNvPr id="2" name="Title 1">
            <a:extLst>
              <a:ext uri="{FF2B5EF4-FFF2-40B4-BE49-F238E27FC236}">
                <a16:creationId xmlns:a16="http://schemas.microsoft.com/office/drawing/2014/main" id="{5162AC33-B9F3-DF40-81AC-C455812EFDA0}"/>
              </a:ext>
            </a:extLst>
          </p:cNvPr>
          <p:cNvSpPr>
            <a:spLocks noGrp="1"/>
          </p:cNvSpPr>
          <p:nvPr>
            <p:ph type="title"/>
          </p:nvPr>
        </p:nvSpPr>
        <p:spPr>
          <a:xfrm>
            <a:off x="9792394" y="48816"/>
            <a:ext cx="2180532" cy="451178"/>
          </a:xfrm>
        </p:spPr>
        <p:txBody>
          <a:bodyPr>
            <a:normAutofit/>
          </a:bodyPr>
          <a:lstStyle/>
          <a:p>
            <a:pPr algn="ctr"/>
            <a:r>
              <a:rPr lang="en-GB" sz="1800" b="1" dirty="0">
                <a:solidFill>
                  <a:schemeClr val="bg1"/>
                </a:solidFill>
              </a:rPr>
              <a:t>lire / </a:t>
            </a:r>
            <a:r>
              <a:rPr lang="en-GB" sz="1800" b="1" dirty="0" err="1">
                <a:solidFill>
                  <a:schemeClr val="bg1"/>
                </a:solidFill>
              </a:rPr>
              <a:t>écrire</a:t>
            </a:r>
            <a:endParaRPr lang="en-US" sz="1800" dirty="0">
              <a:solidFill>
                <a:schemeClr val="bg1"/>
              </a:solidFill>
            </a:endParaRPr>
          </a:p>
        </p:txBody>
      </p:sp>
    </p:spTree>
    <p:extLst>
      <p:ext uri="{BB962C8B-B14F-4D97-AF65-F5344CB8AC3E}">
        <p14:creationId xmlns:p14="http://schemas.microsoft.com/office/powerpoint/2010/main" val="40782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6"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792394" y="73946"/>
            <a:ext cx="2180532"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graphicFrame>
        <p:nvGraphicFramePr>
          <p:cNvPr id="6" name="Table 5"/>
          <p:cNvGraphicFramePr>
            <a:graphicFrameLocks noGrp="1"/>
          </p:cNvGraphicFramePr>
          <p:nvPr>
            <p:extLst/>
          </p:nvPr>
        </p:nvGraphicFramePr>
        <p:xfrm>
          <a:off x="322378" y="3117419"/>
          <a:ext cx="11650548" cy="1310640"/>
        </p:xfrm>
        <a:graphic>
          <a:graphicData uri="http://schemas.openxmlformats.org/drawingml/2006/table">
            <a:tbl>
              <a:tblPr firstRow="1" bandRow="1">
                <a:tableStyleId>{5C22544A-7EE6-4342-B048-85BDC9FD1C3A}</a:tableStyleId>
              </a:tblPr>
              <a:tblGrid>
                <a:gridCol w="353722">
                  <a:extLst>
                    <a:ext uri="{9D8B030D-6E8A-4147-A177-3AD203B41FA5}">
                      <a16:colId xmlns:a16="http://schemas.microsoft.com/office/drawing/2014/main" val="1796324250"/>
                    </a:ext>
                  </a:extLst>
                </a:gridCol>
                <a:gridCol w="2364699">
                  <a:extLst>
                    <a:ext uri="{9D8B030D-6E8A-4147-A177-3AD203B41FA5}">
                      <a16:colId xmlns:a16="http://schemas.microsoft.com/office/drawing/2014/main" val="2437592827"/>
                    </a:ext>
                  </a:extLst>
                </a:gridCol>
                <a:gridCol w="1817649">
                  <a:extLst>
                    <a:ext uri="{9D8B030D-6E8A-4147-A177-3AD203B41FA5}">
                      <a16:colId xmlns:a16="http://schemas.microsoft.com/office/drawing/2014/main" val="3279107896"/>
                    </a:ext>
                  </a:extLst>
                </a:gridCol>
                <a:gridCol w="1750741">
                  <a:extLst>
                    <a:ext uri="{9D8B030D-6E8A-4147-A177-3AD203B41FA5}">
                      <a16:colId xmlns:a16="http://schemas.microsoft.com/office/drawing/2014/main" val="3713328060"/>
                    </a:ext>
                  </a:extLst>
                </a:gridCol>
                <a:gridCol w="825190">
                  <a:extLst>
                    <a:ext uri="{9D8B030D-6E8A-4147-A177-3AD203B41FA5}">
                      <a16:colId xmlns:a16="http://schemas.microsoft.com/office/drawing/2014/main" val="2738569837"/>
                    </a:ext>
                  </a:extLst>
                </a:gridCol>
                <a:gridCol w="2363419">
                  <a:extLst>
                    <a:ext uri="{9D8B030D-6E8A-4147-A177-3AD203B41FA5}">
                      <a16:colId xmlns:a16="http://schemas.microsoft.com/office/drawing/2014/main" val="842636569"/>
                    </a:ext>
                  </a:extLst>
                </a:gridCol>
                <a:gridCol w="2175128">
                  <a:extLst>
                    <a:ext uri="{9D8B030D-6E8A-4147-A177-3AD203B41FA5}">
                      <a16:colId xmlns:a16="http://schemas.microsoft.com/office/drawing/2014/main" val="2407261797"/>
                    </a:ext>
                  </a:extLst>
                </a:gridCol>
              </a:tblGrid>
              <a:tr h="37084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a:p>
                  </a:txBody>
                  <a:tcPr/>
                </a:tc>
                <a:tc>
                  <a:txBody>
                    <a:bodyPr/>
                    <a:lstStyle/>
                    <a:p>
                      <a:endParaRPr lang="en-GB" dirty="0"/>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710983266"/>
                  </a:ext>
                </a:extLst>
              </a:tr>
              <a:tr h="198120">
                <a:tc rowSpan="2">
                  <a:txBody>
                    <a:bodyPr/>
                    <a:lstStyle/>
                    <a:p>
                      <a:endParaRPr lang="en-GB" sz="2000">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garçon</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aim_____</a:t>
                      </a:r>
                    </a:p>
                  </a:txBody>
                  <a:tcPr/>
                </a:tc>
                <a:tc rowSpan="2">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sport;</a:t>
                      </a:r>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au</a:t>
                      </a:r>
                      <a:r>
                        <a:rPr lang="en-GB" sz="2400" baseline="0" dirty="0">
                          <a:solidFill>
                            <a:schemeClr val="accent5">
                              <a:lumMod val="50000"/>
                            </a:schemeClr>
                          </a:solidFill>
                          <a:latin typeface="Century Gothic" panose="020B0502020202020204" pitchFamily="34" charset="0"/>
                        </a:rPr>
                        <a:t> foot</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baseline="0" dirty="0" err="1">
                          <a:solidFill>
                            <a:schemeClr val="accent5">
                              <a:lumMod val="50000"/>
                            </a:schemeClr>
                          </a:solidFill>
                          <a:latin typeface="Century Gothic" panose="020B0502020202020204" pitchFamily="34" charset="0"/>
                        </a:rPr>
                        <a:t>garçons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bl>
          </a:graphicData>
        </a:graphic>
      </p:graphicFrame>
      <p:sp>
        <p:nvSpPr>
          <p:cNvPr id="11" name="Down Arrow Callout 10"/>
          <p:cNvSpPr/>
          <p:nvPr/>
        </p:nvSpPr>
        <p:spPr>
          <a:xfrm>
            <a:off x="689278" y="2203304"/>
            <a:ext cx="2319455" cy="1326057"/>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5">
                    <a:lumMod val="50000"/>
                  </a:schemeClr>
                </a:solidFill>
                <a:latin typeface="Century Gothic" panose="020B0502020202020204" pitchFamily="34" charset="0"/>
              </a:rPr>
              <a:t>Tick the correct one </a:t>
            </a:r>
          </a:p>
        </p:txBody>
      </p:sp>
      <p:sp>
        <p:nvSpPr>
          <p:cNvPr id="12" name="Down Arrow Callout 11"/>
          <p:cNvSpPr/>
          <p:nvPr/>
        </p:nvSpPr>
        <p:spPr>
          <a:xfrm>
            <a:off x="3008733" y="2203304"/>
            <a:ext cx="1865972" cy="1326057"/>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5">
                    <a:lumMod val="50000"/>
                  </a:schemeClr>
                </a:solidFill>
                <a:latin typeface="Century Gothic" panose="020B0502020202020204" pitchFamily="34" charset="0"/>
              </a:rPr>
              <a:t>Write the correct ending </a:t>
            </a:r>
          </a:p>
        </p:txBody>
      </p:sp>
      <p:sp>
        <p:nvSpPr>
          <p:cNvPr id="13" name="Down Arrow Callout 12"/>
          <p:cNvSpPr/>
          <p:nvPr/>
        </p:nvSpPr>
        <p:spPr>
          <a:xfrm>
            <a:off x="6060450" y="2203305"/>
            <a:ext cx="1865972" cy="1326056"/>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5">
                    <a:lumMod val="50000"/>
                  </a:schemeClr>
                </a:solidFill>
                <a:latin typeface="Century Gothic" panose="020B0502020202020204" pitchFamily="34" charset="0"/>
              </a:rPr>
              <a:t>Write the correct subject pronoun</a:t>
            </a:r>
          </a:p>
        </p:txBody>
      </p:sp>
      <p:sp>
        <p:nvSpPr>
          <p:cNvPr id="14" name="Down Arrow Callout 13"/>
          <p:cNvSpPr/>
          <p:nvPr/>
        </p:nvSpPr>
        <p:spPr>
          <a:xfrm>
            <a:off x="7926422" y="2203304"/>
            <a:ext cx="1865972" cy="1326056"/>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5">
                    <a:lumMod val="50000"/>
                  </a:schemeClr>
                </a:solidFill>
                <a:latin typeface="Century Gothic" panose="020B0502020202020204" pitchFamily="34" charset="0"/>
              </a:rPr>
              <a:t>Write the correct verb</a:t>
            </a:r>
          </a:p>
        </p:txBody>
      </p:sp>
      <p:sp>
        <p:nvSpPr>
          <p:cNvPr id="15" name="TextBox 14"/>
          <p:cNvSpPr txBox="1"/>
          <p:nvPr/>
        </p:nvSpPr>
        <p:spPr>
          <a:xfrm>
            <a:off x="446049" y="274405"/>
            <a:ext cx="9144000" cy="1200329"/>
          </a:xfrm>
          <a:prstGeom prst="rect">
            <a:avLst/>
          </a:prstGeom>
          <a:solidFill>
            <a:schemeClr val="accent5">
              <a:lumMod val="75000"/>
            </a:schemeClr>
          </a:solidFill>
        </p:spPr>
        <p:txBody>
          <a:bodyPr wrap="square" rtlCol="0">
            <a:spAutoFit/>
          </a:bodyPr>
          <a:lstStyle/>
          <a:p>
            <a:r>
              <a:rPr lang="en-GB" sz="2400" b="1" dirty="0" err="1">
                <a:solidFill>
                  <a:schemeClr val="bg1"/>
                </a:solidFill>
                <a:latin typeface="Century Gothic" panose="020B0502020202020204" pitchFamily="34" charset="0"/>
              </a:rPr>
              <a:t>Exemple</a:t>
            </a:r>
            <a:endParaRPr lang="en-GB" sz="2400" b="1" dirty="0">
              <a:solidFill>
                <a:schemeClr val="bg1"/>
              </a:solidFill>
              <a:latin typeface="Century Gothic" panose="020B0502020202020204" pitchFamily="34" charset="0"/>
            </a:endParaRPr>
          </a:p>
          <a:p>
            <a:r>
              <a:rPr lang="en-GB" sz="2400" dirty="0">
                <a:solidFill>
                  <a:schemeClr val="bg1"/>
                </a:solidFill>
                <a:latin typeface="Century Gothic" panose="020B0502020202020204" pitchFamily="34" charset="0"/>
              </a:rPr>
              <a:t>Listen to the sentence.  Use the start of the sentence to work out how to complete the end of the sentence. </a:t>
            </a:r>
          </a:p>
        </p:txBody>
      </p:sp>
      <p:sp>
        <p:nvSpPr>
          <p:cNvPr id="16" name="Action Button: Custom 15">
            <a:hlinkClick r:id="" action="ppaction://noaction" highlightClick="1">
              <a:snd r:embed="rId3" name="Exemple. Le garcon aime le sport. Il joue au foot.wav"/>
            </a:hlinkClick>
          </p:cNvPr>
          <p:cNvSpPr/>
          <p:nvPr/>
        </p:nvSpPr>
        <p:spPr>
          <a:xfrm>
            <a:off x="178182" y="3117419"/>
            <a:ext cx="869795" cy="32517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E.G.</a:t>
            </a:r>
          </a:p>
        </p:txBody>
      </p:sp>
      <p:sp>
        <p:nvSpPr>
          <p:cNvPr id="17" name="TextBox 16"/>
          <p:cNvSpPr txBox="1"/>
          <p:nvPr/>
        </p:nvSpPr>
        <p:spPr>
          <a:xfrm>
            <a:off x="3601607" y="3517044"/>
            <a:ext cx="680224"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e</a:t>
            </a:r>
          </a:p>
        </p:txBody>
      </p:sp>
      <p:sp>
        <p:nvSpPr>
          <p:cNvPr id="18" name="TextBox 17"/>
          <p:cNvSpPr txBox="1"/>
          <p:nvPr/>
        </p:nvSpPr>
        <p:spPr>
          <a:xfrm>
            <a:off x="6880836" y="3529360"/>
            <a:ext cx="680224"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il</a:t>
            </a:r>
            <a:endParaRPr lang="en-GB" sz="2400" dirty="0">
              <a:solidFill>
                <a:schemeClr val="accent5">
                  <a:lumMod val="50000"/>
                </a:schemeClr>
              </a:solidFill>
              <a:latin typeface="Century Gothic" panose="020B0502020202020204" pitchFamily="34" charset="0"/>
            </a:endParaRPr>
          </a:p>
        </p:txBody>
      </p:sp>
      <p:sp>
        <p:nvSpPr>
          <p:cNvPr id="19" name="TextBox 18"/>
          <p:cNvSpPr txBox="1"/>
          <p:nvPr/>
        </p:nvSpPr>
        <p:spPr>
          <a:xfrm>
            <a:off x="8308652" y="3517042"/>
            <a:ext cx="956611"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joue</a:t>
            </a:r>
            <a:endParaRPr lang="en-GB" sz="2400" dirty="0">
              <a:solidFill>
                <a:schemeClr val="accent5">
                  <a:lumMod val="50000"/>
                </a:schemeClr>
              </a:solidFill>
              <a:latin typeface="Century Gothic" panose="020B0502020202020204" pitchFamily="34"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2198" y="3517042"/>
            <a:ext cx="370098" cy="385518"/>
          </a:xfrm>
          <a:prstGeom prst="rect">
            <a:avLst/>
          </a:prstGeom>
        </p:spPr>
      </p:pic>
      <p:graphicFrame>
        <p:nvGraphicFramePr>
          <p:cNvPr id="21" name="Table 20"/>
          <p:cNvGraphicFramePr>
            <a:graphicFrameLocks noGrp="1"/>
          </p:cNvGraphicFramePr>
          <p:nvPr>
            <p:extLst/>
          </p:nvPr>
        </p:nvGraphicFramePr>
        <p:xfrm>
          <a:off x="277773" y="4686853"/>
          <a:ext cx="11650548" cy="1310640"/>
        </p:xfrm>
        <a:graphic>
          <a:graphicData uri="http://schemas.openxmlformats.org/drawingml/2006/table">
            <a:tbl>
              <a:tblPr firstRow="1" bandRow="1">
                <a:tableStyleId>{5C22544A-7EE6-4342-B048-85BDC9FD1C3A}</a:tableStyleId>
              </a:tblPr>
              <a:tblGrid>
                <a:gridCol w="353722">
                  <a:extLst>
                    <a:ext uri="{9D8B030D-6E8A-4147-A177-3AD203B41FA5}">
                      <a16:colId xmlns:a16="http://schemas.microsoft.com/office/drawing/2014/main" val="1796324250"/>
                    </a:ext>
                  </a:extLst>
                </a:gridCol>
                <a:gridCol w="2364699">
                  <a:extLst>
                    <a:ext uri="{9D8B030D-6E8A-4147-A177-3AD203B41FA5}">
                      <a16:colId xmlns:a16="http://schemas.microsoft.com/office/drawing/2014/main" val="2437592827"/>
                    </a:ext>
                  </a:extLst>
                </a:gridCol>
                <a:gridCol w="1817649">
                  <a:extLst>
                    <a:ext uri="{9D8B030D-6E8A-4147-A177-3AD203B41FA5}">
                      <a16:colId xmlns:a16="http://schemas.microsoft.com/office/drawing/2014/main" val="3279107896"/>
                    </a:ext>
                  </a:extLst>
                </a:gridCol>
                <a:gridCol w="1750741">
                  <a:extLst>
                    <a:ext uri="{9D8B030D-6E8A-4147-A177-3AD203B41FA5}">
                      <a16:colId xmlns:a16="http://schemas.microsoft.com/office/drawing/2014/main" val="3713328060"/>
                    </a:ext>
                  </a:extLst>
                </a:gridCol>
                <a:gridCol w="825190">
                  <a:extLst>
                    <a:ext uri="{9D8B030D-6E8A-4147-A177-3AD203B41FA5}">
                      <a16:colId xmlns:a16="http://schemas.microsoft.com/office/drawing/2014/main" val="2738569837"/>
                    </a:ext>
                  </a:extLst>
                </a:gridCol>
                <a:gridCol w="2363419">
                  <a:extLst>
                    <a:ext uri="{9D8B030D-6E8A-4147-A177-3AD203B41FA5}">
                      <a16:colId xmlns:a16="http://schemas.microsoft.com/office/drawing/2014/main" val="842636569"/>
                    </a:ext>
                  </a:extLst>
                </a:gridCol>
                <a:gridCol w="2175128">
                  <a:extLst>
                    <a:ext uri="{9D8B030D-6E8A-4147-A177-3AD203B41FA5}">
                      <a16:colId xmlns:a16="http://schemas.microsoft.com/office/drawing/2014/main" val="2407261797"/>
                    </a:ext>
                  </a:extLst>
                </a:gridCol>
              </a:tblGrid>
              <a:tr h="37084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dirty="0"/>
                    </a:p>
                  </a:txBody>
                  <a:tcPr/>
                </a:tc>
                <a:tc>
                  <a:txBody>
                    <a:bodyPr/>
                    <a:lstStyle/>
                    <a:p>
                      <a:endParaRPr lang="en-GB" dirty="0"/>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710983266"/>
                  </a:ext>
                </a:extLst>
              </a:tr>
              <a:tr h="198120">
                <a:tc rowSpan="2">
                  <a:txBody>
                    <a:bodyPr/>
                    <a:lstStyle/>
                    <a:p>
                      <a:endParaRPr lang="en-GB" sz="2000">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La</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fille</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rest_____</a:t>
                      </a:r>
                    </a:p>
                  </a:txBody>
                  <a:tcPr/>
                </a:tc>
                <a:tc rowSpan="2">
                  <a:txBody>
                    <a:bodyPr/>
                    <a:lstStyle/>
                    <a:p>
                      <a:r>
                        <a:rPr lang="en-GB" sz="2400" dirty="0">
                          <a:solidFill>
                            <a:schemeClr val="accent5">
                              <a:lumMod val="50000"/>
                            </a:schemeClr>
                          </a:solidFill>
                          <a:latin typeface="Century Gothic" panose="020B0502020202020204" pitchFamily="34" charset="0"/>
                        </a:rPr>
                        <a:t>à la </a:t>
                      </a:r>
                      <a:r>
                        <a:rPr lang="en-GB" sz="2400" dirty="0" err="1">
                          <a:solidFill>
                            <a:schemeClr val="accent5">
                              <a:lumMod val="50000"/>
                            </a:schemeClr>
                          </a:solidFill>
                          <a:latin typeface="Century Gothic" panose="020B0502020202020204" pitchFamily="34" charset="0"/>
                        </a:rPr>
                        <a:t>maison</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la</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télé</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baseline="0" dirty="0" err="1">
                          <a:solidFill>
                            <a:schemeClr val="accent5">
                              <a:lumMod val="50000"/>
                            </a:schemeClr>
                          </a:solidFill>
                          <a:latin typeface="Century Gothic" panose="020B0502020202020204" pitchFamily="34" charset="0"/>
                        </a:rPr>
                        <a:t>filles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bl>
          </a:graphicData>
        </a:graphic>
      </p:graphicFrame>
      <p:sp>
        <p:nvSpPr>
          <p:cNvPr id="22" name="Action Button: Custom 21">
            <a:hlinkClick r:id="" action="ppaction://noaction" highlightClick="1">
              <a:snd r:embed="rId5" name="Exemple. Les filles restent a la maison. Elles regardent la tele (1).wav"/>
            </a:hlinkClick>
          </p:cNvPr>
          <p:cNvSpPr/>
          <p:nvPr/>
        </p:nvSpPr>
        <p:spPr>
          <a:xfrm>
            <a:off x="133577" y="4686853"/>
            <a:ext cx="869795" cy="32517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E.G.</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9271" y="5611975"/>
            <a:ext cx="370098" cy="385518"/>
          </a:xfrm>
          <a:prstGeom prst="rect">
            <a:avLst/>
          </a:prstGeom>
        </p:spPr>
      </p:pic>
      <p:sp>
        <p:nvSpPr>
          <p:cNvPr id="24" name="TextBox 23"/>
          <p:cNvSpPr txBox="1"/>
          <p:nvPr/>
        </p:nvSpPr>
        <p:spPr>
          <a:xfrm>
            <a:off x="3506585" y="5073825"/>
            <a:ext cx="680224"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ent</a:t>
            </a:r>
            <a:endParaRPr lang="en-GB" sz="2400" dirty="0">
              <a:solidFill>
                <a:schemeClr val="accent5">
                  <a:lumMod val="50000"/>
                </a:schemeClr>
              </a:solidFill>
              <a:latin typeface="Century Gothic" panose="020B0502020202020204" pitchFamily="34" charset="0"/>
            </a:endParaRPr>
          </a:p>
        </p:txBody>
      </p:sp>
      <p:sp>
        <p:nvSpPr>
          <p:cNvPr id="25" name="TextBox 24"/>
          <p:cNvSpPr txBox="1"/>
          <p:nvPr/>
        </p:nvSpPr>
        <p:spPr>
          <a:xfrm>
            <a:off x="6548983" y="5073824"/>
            <a:ext cx="888906"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elles</a:t>
            </a:r>
            <a:endParaRPr lang="en-GB" sz="2400" dirty="0">
              <a:solidFill>
                <a:schemeClr val="accent5">
                  <a:lumMod val="50000"/>
                </a:schemeClr>
              </a:solidFill>
              <a:latin typeface="Century Gothic" panose="020B0502020202020204" pitchFamily="34" charset="0"/>
            </a:endParaRPr>
          </a:p>
        </p:txBody>
      </p:sp>
      <p:sp>
        <p:nvSpPr>
          <p:cNvPr id="26" name="TextBox 25"/>
          <p:cNvSpPr txBox="1"/>
          <p:nvPr/>
        </p:nvSpPr>
        <p:spPr>
          <a:xfrm>
            <a:off x="7728129" y="5073825"/>
            <a:ext cx="1683500"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regardent</a:t>
            </a:r>
            <a:endParaRPr lang="en-GB" sz="2400" dirty="0">
              <a:solidFill>
                <a:schemeClr val="accent5">
                  <a:lumMod val="50000"/>
                </a:schemeClr>
              </a:solidFill>
              <a:latin typeface="Century Gothic" panose="020B0502020202020204" pitchFamily="34" charset="0"/>
            </a:endParaRPr>
          </a:p>
        </p:txBody>
      </p:sp>
      <p:sp>
        <p:nvSpPr>
          <p:cNvPr id="2" name="Title 1">
            <a:extLst>
              <a:ext uri="{FF2B5EF4-FFF2-40B4-BE49-F238E27FC236}">
                <a16:creationId xmlns:a16="http://schemas.microsoft.com/office/drawing/2014/main" id="{0AE8AD70-F795-E841-8079-D77E5146451F}"/>
              </a:ext>
            </a:extLst>
          </p:cNvPr>
          <p:cNvSpPr>
            <a:spLocks noGrp="1"/>
          </p:cNvSpPr>
          <p:nvPr>
            <p:ph type="title"/>
          </p:nvPr>
        </p:nvSpPr>
        <p:spPr>
          <a:xfrm>
            <a:off x="9802393" y="90152"/>
            <a:ext cx="2170533" cy="342740"/>
          </a:xfrm>
        </p:spPr>
        <p:txBody>
          <a:bodyPr>
            <a:normAutofit/>
          </a:bodyPr>
          <a:lstStyle/>
          <a:p>
            <a:pPr algn="ctr"/>
            <a:r>
              <a:rPr lang="en-GB" sz="1800" b="1" dirty="0" err="1">
                <a:solidFill>
                  <a:schemeClr val="bg1"/>
                </a:solidFill>
              </a:rPr>
              <a:t>écouter</a:t>
            </a:r>
            <a:r>
              <a:rPr lang="en-GB" sz="1800" b="1" dirty="0">
                <a:solidFill>
                  <a:schemeClr val="bg1"/>
                </a:solidFill>
              </a:rPr>
              <a:t> et </a:t>
            </a:r>
            <a:r>
              <a:rPr lang="en-GB" sz="1800" b="1" dirty="0" err="1">
                <a:solidFill>
                  <a:schemeClr val="bg1"/>
                </a:solidFill>
              </a:rPr>
              <a:t>écrire</a:t>
            </a:r>
            <a:endParaRPr lang="en-US" sz="1800" dirty="0">
              <a:solidFill>
                <a:schemeClr val="bg1"/>
              </a:solidFill>
            </a:endParaRPr>
          </a:p>
        </p:txBody>
      </p:sp>
    </p:spTree>
    <p:extLst>
      <p:ext uri="{BB962C8B-B14F-4D97-AF65-F5344CB8AC3E}">
        <p14:creationId xmlns:p14="http://schemas.microsoft.com/office/powerpoint/2010/main" val="272867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4"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792394" y="73946"/>
            <a:ext cx="2180532"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graphicFrame>
        <p:nvGraphicFramePr>
          <p:cNvPr id="6" name="Table 5"/>
          <p:cNvGraphicFramePr>
            <a:graphicFrameLocks noGrp="1"/>
          </p:cNvGraphicFramePr>
          <p:nvPr>
            <p:extLst/>
          </p:nvPr>
        </p:nvGraphicFramePr>
        <p:xfrm>
          <a:off x="203839" y="1478189"/>
          <a:ext cx="11650548" cy="4053840"/>
        </p:xfrm>
        <a:graphic>
          <a:graphicData uri="http://schemas.openxmlformats.org/drawingml/2006/table">
            <a:tbl>
              <a:tblPr firstRow="1" bandRow="1">
                <a:tableStyleId>{5C22544A-7EE6-4342-B048-85BDC9FD1C3A}</a:tableStyleId>
              </a:tblPr>
              <a:tblGrid>
                <a:gridCol w="353722">
                  <a:extLst>
                    <a:ext uri="{9D8B030D-6E8A-4147-A177-3AD203B41FA5}">
                      <a16:colId xmlns:a16="http://schemas.microsoft.com/office/drawing/2014/main" val="1796324250"/>
                    </a:ext>
                  </a:extLst>
                </a:gridCol>
                <a:gridCol w="2364699">
                  <a:extLst>
                    <a:ext uri="{9D8B030D-6E8A-4147-A177-3AD203B41FA5}">
                      <a16:colId xmlns:a16="http://schemas.microsoft.com/office/drawing/2014/main" val="2437592827"/>
                    </a:ext>
                  </a:extLst>
                </a:gridCol>
                <a:gridCol w="1817649">
                  <a:extLst>
                    <a:ext uri="{9D8B030D-6E8A-4147-A177-3AD203B41FA5}">
                      <a16:colId xmlns:a16="http://schemas.microsoft.com/office/drawing/2014/main" val="3279107896"/>
                    </a:ext>
                  </a:extLst>
                </a:gridCol>
                <a:gridCol w="1889491">
                  <a:extLst>
                    <a:ext uri="{9D8B030D-6E8A-4147-A177-3AD203B41FA5}">
                      <a16:colId xmlns:a16="http://schemas.microsoft.com/office/drawing/2014/main" val="3713328060"/>
                    </a:ext>
                  </a:extLst>
                </a:gridCol>
                <a:gridCol w="686440">
                  <a:extLst>
                    <a:ext uri="{9D8B030D-6E8A-4147-A177-3AD203B41FA5}">
                      <a16:colId xmlns:a16="http://schemas.microsoft.com/office/drawing/2014/main" val="2738569837"/>
                    </a:ext>
                  </a:extLst>
                </a:gridCol>
                <a:gridCol w="2363419">
                  <a:extLst>
                    <a:ext uri="{9D8B030D-6E8A-4147-A177-3AD203B41FA5}">
                      <a16:colId xmlns:a16="http://schemas.microsoft.com/office/drawing/2014/main" val="842636569"/>
                    </a:ext>
                  </a:extLst>
                </a:gridCol>
                <a:gridCol w="2175128">
                  <a:extLst>
                    <a:ext uri="{9D8B030D-6E8A-4147-A177-3AD203B41FA5}">
                      <a16:colId xmlns:a16="http://schemas.microsoft.com/office/drawing/2014/main" val="2407261797"/>
                    </a:ext>
                  </a:extLst>
                </a:gridCol>
              </a:tblGrid>
              <a:tr h="37084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a:p>
                  </a:txBody>
                  <a:tcPr/>
                </a:tc>
                <a:tc>
                  <a:txBody>
                    <a:bodyPr/>
                    <a:lstStyle/>
                    <a:p>
                      <a:endParaRPr lang="en-GB" dirty="0"/>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710983266"/>
                  </a:ext>
                </a:extLst>
              </a:tr>
              <a:tr h="198120">
                <a:tc rowSpan="2">
                  <a:txBody>
                    <a:bodyPr/>
                    <a:lstStyle/>
                    <a:p>
                      <a:r>
                        <a:rPr lang="en-GB" sz="2000" b="1" dirty="0">
                          <a:solidFill>
                            <a:schemeClr val="accent5">
                              <a:lumMod val="50000"/>
                            </a:schemeClr>
                          </a:solidFill>
                          <a:latin typeface="Century Gothic" panose="020B0502020202020204" pitchFamily="34" charset="0"/>
                        </a:rPr>
                        <a:t>1</a:t>
                      </a:r>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garçon</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aim_____</a:t>
                      </a:r>
                    </a:p>
                  </a:txBody>
                  <a:tcPr/>
                </a:tc>
                <a:tc rowSpan="2">
                  <a:txBody>
                    <a:bodyPr/>
                    <a:lstStyle/>
                    <a:p>
                      <a:r>
                        <a:rPr lang="en-GB" sz="2400" dirty="0">
                          <a:solidFill>
                            <a:schemeClr val="accent5">
                              <a:lumMod val="50000"/>
                            </a:schemeClr>
                          </a:solidFill>
                          <a:latin typeface="Century Gothic" panose="020B0502020202020204" pitchFamily="34" charset="0"/>
                        </a:rPr>
                        <a:t>la </a:t>
                      </a:r>
                      <a:r>
                        <a:rPr lang="en-GB" sz="2400" baseline="0" dirty="0" err="1">
                          <a:solidFill>
                            <a:schemeClr val="accent5">
                              <a:lumMod val="50000"/>
                            </a:schemeClr>
                          </a:solidFill>
                          <a:latin typeface="Century Gothic" panose="020B0502020202020204" pitchFamily="34" charset="0"/>
                        </a:rPr>
                        <a:t>télé</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des films.</a:t>
                      </a:r>
                    </a:p>
                  </a:txBody>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baseline="0" dirty="0" err="1">
                          <a:solidFill>
                            <a:schemeClr val="accent5">
                              <a:lumMod val="50000"/>
                            </a:schemeClr>
                          </a:solidFill>
                          <a:latin typeface="Century Gothic" panose="020B0502020202020204" pitchFamily="34" charset="0"/>
                        </a:rPr>
                        <a:t>garçons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r h="198120">
                <a:tc rowSpan="2">
                  <a:txBody>
                    <a:bodyPr/>
                    <a:lstStyle/>
                    <a:p>
                      <a:r>
                        <a:rPr lang="en-GB" sz="2000" b="1" dirty="0">
                          <a:solidFill>
                            <a:schemeClr val="accent5">
                              <a:lumMod val="50000"/>
                            </a:schemeClr>
                          </a:solidFill>
                          <a:latin typeface="Century Gothic" panose="020B0502020202020204" pitchFamily="34" charset="0"/>
                        </a:rPr>
                        <a:t>2</a:t>
                      </a:r>
                    </a:p>
                  </a:txBody>
                  <a:tcPr/>
                </a:tc>
                <a:tc>
                  <a:txBody>
                    <a:bodyPr/>
                    <a:lstStyle/>
                    <a:p>
                      <a:r>
                        <a:rPr lang="en-GB" sz="2400" dirty="0">
                          <a:solidFill>
                            <a:schemeClr val="accent5">
                              <a:lumMod val="50000"/>
                            </a:schemeClr>
                          </a:solidFill>
                          <a:latin typeface="Century Gothic" panose="020B0502020202020204" pitchFamily="34" charset="0"/>
                        </a:rPr>
                        <a:t>La</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fille</a:t>
                      </a:r>
                      <a:endParaRPr lang="en-GB" sz="240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aim_____</a:t>
                      </a:r>
                    </a:p>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musique</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avec la radio.</a:t>
                      </a:r>
                    </a:p>
                  </a:txBody>
                  <a:tcPr/>
                </a:tc>
                <a:extLst>
                  <a:ext uri="{0D108BD9-81ED-4DB2-BD59-A6C34878D82A}">
                    <a16:rowId xmlns:a16="http://schemas.microsoft.com/office/drawing/2014/main" val="2783070313"/>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Les</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filles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127803369"/>
                  </a:ext>
                </a:extLst>
              </a:tr>
              <a:tr h="198120">
                <a:tc rowSpan="2">
                  <a:txBody>
                    <a:bodyPr/>
                    <a:lstStyle/>
                    <a:p>
                      <a:r>
                        <a:rPr lang="en-GB" sz="2000" b="1" dirty="0">
                          <a:solidFill>
                            <a:schemeClr val="accent5">
                              <a:lumMod val="50000"/>
                            </a:schemeClr>
                          </a:solidFill>
                          <a:latin typeface="Century Gothic" panose="020B0502020202020204" pitchFamily="34" charset="0"/>
                        </a:rPr>
                        <a:t>3</a:t>
                      </a:r>
                    </a:p>
                  </a:txBody>
                  <a:tcPr/>
                </a:tc>
                <a:tc>
                  <a:txBody>
                    <a:bodyPr/>
                    <a:lstStyle/>
                    <a:p>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médecins</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travaill</a:t>
                      </a:r>
                      <a:r>
                        <a:rPr lang="en-GB" sz="2400" dirty="0">
                          <a:solidFill>
                            <a:schemeClr val="accent5">
                              <a:lumMod val="50000"/>
                            </a:schemeClr>
                          </a:solidFill>
                          <a:latin typeface="Century Gothic" panose="020B0502020202020204" pitchFamily="34" charset="0"/>
                        </a:rPr>
                        <a:t>____</a:t>
                      </a:r>
                    </a:p>
                  </a:txBody>
                  <a:tcPr/>
                </a:tc>
                <a:tc rowSpan="2">
                  <a:txBody>
                    <a:bodyPr/>
                    <a:lstStyle/>
                    <a:p>
                      <a:r>
                        <a:rPr lang="en-GB" sz="2400" dirty="0" err="1">
                          <a:solidFill>
                            <a:schemeClr val="accent5">
                              <a:lumMod val="50000"/>
                            </a:schemeClr>
                          </a:solidFill>
                          <a:latin typeface="Century Gothic" panose="020B0502020202020204" pitchFamily="34" charset="0"/>
                        </a:rPr>
                        <a:t>en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Angleterre</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anglais</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622154878"/>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médecin</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74614371"/>
                  </a:ext>
                </a:extLst>
              </a:tr>
              <a:tr h="198120">
                <a:tc rowSpan="2">
                  <a:txBody>
                    <a:bodyPr/>
                    <a:lstStyle/>
                    <a:p>
                      <a:r>
                        <a:rPr lang="en-GB" sz="2000" b="1" dirty="0">
                          <a:solidFill>
                            <a:schemeClr val="accent5">
                              <a:lumMod val="50000"/>
                            </a:schemeClr>
                          </a:solidFill>
                          <a:latin typeface="Century Gothic" panose="020B0502020202020204" pitchFamily="34" charset="0"/>
                        </a:rPr>
                        <a:t>4</a:t>
                      </a:r>
                    </a:p>
                  </a:txBody>
                  <a:tcPr/>
                </a:tc>
                <a:tc>
                  <a:txBody>
                    <a:bodyPr/>
                    <a:lstStyle/>
                    <a:p>
                      <a:r>
                        <a:rPr lang="en-GB" sz="2400" dirty="0">
                          <a:solidFill>
                            <a:schemeClr val="accent5">
                              <a:lumMod val="50000"/>
                            </a:schemeClr>
                          </a:solidFill>
                          <a:latin typeface="Century Gothic" panose="020B0502020202020204" pitchFamily="34" charset="0"/>
                        </a:rPr>
                        <a:t>Le </a:t>
                      </a:r>
                      <a:r>
                        <a:rPr lang="en-GB" sz="2400" dirty="0" err="1">
                          <a:solidFill>
                            <a:schemeClr val="accent5">
                              <a:lumMod val="50000"/>
                            </a:schemeClr>
                          </a:solidFill>
                          <a:latin typeface="Century Gothic" panose="020B0502020202020204" pitchFamily="34" charset="0"/>
                        </a:rPr>
                        <a:t>chanteur</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aim_____</a:t>
                      </a:r>
                    </a:p>
                  </a:txBody>
                  <a:tcPr/>
                </a:tc>
                <a:tc rowSpan="2">
                  <a:txBody>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musique</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la radio.</a:t>
                      </a:r>
                    </a:p>
                  </a:txBody>
                  <a:tcPr/>
                </a:tc>
                <a:extLst>
                  <a:ext uri="{0D108BD9-81ED-4DB2-BD59-A6C34878D82A}">
                    <a16:rowId xmlns:a16="http://schemas.microsoft.com/office/drawing/2014/main" val="3829112513"/>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chanteurs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855215231"/>
                  </a:ext>
                </a:extLst>
              </a:tr>
            </a:tbl>
          </a:graphicData>
        </a:graphic>
      </p:graphicFrame>
      <p:sp>
        <p:nvSpPr>
          <p:cNvPr id="11" name="Down Arrow Callout 10"/>
          <p:cNvSpPr/>
          <p:nvPr/>
        </p:nvSpPr>
        <p:spPr>
          <a:xfrm>
            <a:off x="557560" y="474865"/>
            <a:ext cx="2319455" cy="1326057"/>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5">
                    <a:lumMod val="50000"/>
                  </a:schemeClr>
                </a:solidFill>
                <a:latin typeface="Century Gothic" panose="020B0502020202020204" pitchFamily="34" charset="0"/>
              </a:rPr>
              <a:t>Tick the correct one </a:t>
            </a:r>
          </a:p>
        </p:txBody>
      </p:sp>
      <p:sp>
        <p:nvSpPr>
          <p:cNvPr id="12" name="Down Arrow Callout 11"/>
          <p:cNvSpPr/>
          <p:nvPr/>
        </p:nvSpPr>
        <p:spPr>
          <a:xfrm>
            <a:off x="2877015" y="474865"/>
            <a:ext cx="1865972" cy="1326057"/>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5">
                    <a:lumMod val="50000"/>
                  </a:schemeClr>
                </a:solidFill>
                <a:latin typeface="Century Gothic" panose="020B0502020202020204" pitchFamily="34" charset="0"/>
              </a:rPr>
              <a:t>Write the correct ending </a:t>
            </a:r>
          </a:p>
        </p:txBody>
      </p:sp>
      <p:sp>
        <p:nvSpPr>
          <p:cNvPr id="13" name="Down Arrow Callout 12"/>
          <p:cNvSpPr/>
          <p:nvPr/>
        </p:nvSpPr>
        <p:spPr>
          <a:xfrm>
            <a:off x="5928732" y="474866"/>
            <a:ext cx="1865972" cy="1326056"/>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5">
                    <a:lumMod val="50000"/>
                  </a:schemeClr>
                </a:solidFill>
                <a:latin typeface="Century Gothic" panose="020B0502020202020204" pitchFamily="34" charset="0"/>
              </a:rPr>
              <a:t>Write the correct subject pronoun</a:t>
            </a:r>
          </a:p>
        </p:txBody>
      </p:sp>
      <p:sp>
        <p:nvSpPr>
          <p:cNvPr id="14" name="Down Arrow Callout 13"/>
          <p:cNvSpPr/>
          <p:nvPr/>
        </p:nvSpPr>
        <p:spPr>
          <a:xfrm>
            <a:off x="7794704" y="474865"/>
            <a:ext cx="1865972" cy="1326056"/>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5">
                    <a:lumMod val="50000"/>
                  </a:schemeClr>
                </a:solidFill>
                <a:latin typeface="Century Gothic" panose="020B0502020202020204" pitchFamily="34" charset="0"/>
              </a:rPr>
              <a:t>Write the correct verb</a:t>
            </a:r>
          </a:p>
        </p:txBody>
      </p:sp>
      <p:sp>
        <p:nvSpPr>
          <p:cNvPr id="15" name="TextBox 14"/>
          <p:cNvSpPr txBox="1"/>
          <p:nvPr/>
        </p:nvSpPr>
        <p:spPr>
          <a:xfrm>
            <a:off x="3551190" y="1807616"/>
            <a:ext cx="680224"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e</a:t>
            </a:r>
          </a:p>
        </p:txBody>
      </p:sp>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0368" y="1915567"/>
            <a:ext cx="370098" cy="385518"/>
          </a:xfrm>
          <a:prstGeom prst="rect">
            <a:avLst/>
          </a:prstGeom>
        </p:spPr>
      </p:pic>
      <p:sp>
        <p:nvSpPr>
          <p:cNvPr id="17" name="TextBox 16"/>
          <p:cNvSpPr txBox="1"/>
          <p:nvPr/>
        </p:nvSpPr>
        <p:spPr>
          <a:xfrm>
            <a:off x="6544820" y="1877495"/>
            <a:ext cx="680224"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il</a:t>
            </a:r>
            <a:endParaRPr lang="en-GB" sz="2400" dirty="0">
              <a:solidFill>
                <a:schemeClr val="accent5">
                  <a:lumMod val="50000"/>
                </a:schemeClr>
              </a:solidFill>
              <a:latin typeface="Century Gothic" panose="020B0502020202020204" pitchFamily="34" charset="0"/>
            </a:endParaRPr>
          </a:p>
        </p:txBody>
      </p:sp>
      <p:sp>
        <p:nvSpPr>
          <p:cNvPr id="18" name="TextBox 17"/>
          <p:cNvSpPr txBox="1"/>
          <p:nvPr/>
        </p:nvSpPr>
        <p:spPr>
          <a:xfrm>
            <a:off x="7578765" y="1877494"/>
            <a:ext cx="1801834"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regarde</a:t>
            </a:r>
            <a:endParaRPr lang="en-GB" sz="2400" dirty="0">
              <a:solidFill>
                <a:schemeClr val="accent5">
                  <a:lumMod val="50000"/>
                </a:schemeClr>
              </a:solidFill>
              <a:latin typeface="Century Gothic" panose="020B0502020202020204" pitchFamily="34" charset="0"/>
            </a:endParaRPr>
          </a:p>
        </p:txBody>
      </p:sp>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3990" y="3261159"/>
            <a:ext cx="370098" cy="385518"/>
          </a:xfrm>
          <a:prstGeom prst="rect">
            <a:avLst/>
          </a:prstGeom>
        </p:spPr>
      </p:pic>
      <p:sp>
        <p:nvSpPr>
          <p:cNvPr id="20" name="TextBox 19"/>
          <p:cNvSpPr txBox="1"/>
          <p:nvPr/>
        </p:nvSpPr>
        <p:spPr>
          <a:xfrm>
            <a:off x="3551190" y="2707967"/>
            <a:ext cx="680224"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ent</a:t>
            </a:r>
            <a:endParaRPr lang="en-GB" sz="2400" dirty="0">
              <a:solidFill>
                <a:schemeClr val="accent5">
                  <a:lumMod val="50000"/>
                </a:schemeClr>
              </a:solidFill>
              <a:latin typeface="Century Gothic" panose="020B0502020202020204" pitchFamily="34" charset="0"/>
            </a:endParaRPr>
          </a:p>
        </p:txBody>
      </p:sp>
      <p:sp>
        <p:nvSpPr>
          <p:cNvPr id="21" name="TextBox 20"/>
          <p:cNvSpPr txBox="1"/>
          <p:nvPr/>
        </p:nvSpPr>
        <p:spPr>
          <a:xfrm>
            <a:off x="6544820" y="2973978"/>
            <a:ext cx="826136"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elles</a:t>
            </a:r>
            <a:endParaRPr lang="en-GB" sz="2400" dirty="0">
              <a:solidFill>
                <a:schemeClr val="accent5">
                  <a:lumMod val="50000"/>
                </a:schemeClr>
              </a:solidFill>
              <a:latin typeface="Century Gothic" panose="020B0502020202020204" pitchFamily="34" charset="0"/>
            </a:endParaRPr>
          </a:p>
        </p:txBody>
      </p:sp>
      <p:sp>
        <p:nvSpPr>
          <p:cNvPr id="22" name="TextBox 21"/>
          <p:cNvSpPr txBox="1"/>
          <p:nvPr/>
        </p:nvSpPr>
        <p:spPr>
          <a:xfrm>
            <a:off x="7652034" y="2973978"/>
            <a:ext cx="1886416"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chantent</a:t>
            </a:r>
            <a:endParaRPr lang="en-GB" sz="2400" dirty="0">
              <a:solidFill>
                <a:schemeClr val="accent5">
                  <a:lumMod val="50000"/>
                </a:schemeClr>
              </a:solidFill>
              <a:latin typeface="Century Gothic" panose="020B0502020202020204" pitchFamily="34" charset="0"/>
            </a:endParaRPr>
          </a:p>
        </p:txBody>
      </p:sp>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95417" y="3755284"/>
            <a:ext cx="370098" cy="385518"/>
          </a:xfrm>
          <a:prstGeom prst="rect">
            <a:avLst/>
          </a:prstGeom>
        </p:spPr>
      </p:pic>
      <p:sp>
        <p:nvSpPr>
          <p:cNvPr id="24" name="TextBox 23"/>
          <p:cNvSpPr txBox="1"/>
          <p:nvPr/>
        </p:nvSpPr>
        <p:spPr>
          <a:xfrm>
            <a:off x="3978934" y="3671150"/>
            <a:ext cx="726538"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ent</a:t>
            </a:r>
            <a:endParaRPr lang="en-GB" sz="2400" dirty="0">
              <a:solidFill>
                <a:schemeClr val="accent5">
                  <a:lumMod val="50000"/>
                </a:schemeClr>
              </a:solidFill>
              <a:latin typeface="Century Gothic" panose="020B0502020202020204" pitchFamily="34" charset="0"/>
            </a:endParaRPr>
          </a:p>
        </p:txBody>
      </p:sp>
      <p:sp>
        <p:nvSpPr>
          <p:cNvPr id="25" name="TextBox 24"/>
          <p:cNvSpPr txBox="1"/>
          <p:nvPr/>
        </p:nvSpPr>
        <p:spPr>
          <a:xfrm>
            <a:off x="6544820" y="3785456"/>
            <a:ext cx="1886416"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ils</a:t>
            </a:r>
            <a:endParaRPr lang="en-GB" sz="2400" dirty="0">
              <a:solidFill>
                <a:schemeClr val="accent5">
                  <a:lumMod val="50000"/>
                </a:schemeClr>
              </a:solidFill>
              <a:latin typeface="Century Gothic" panose="020B0502020202020204" pitchFamily="34" charset="0"/>
            </a:endParaRPr>
          </a:p>
        </p:txBody>
      </p:sp>
      <p:sp>
        <p:nvSpPr>
          <p:cNvPr id="26" name="TextBox 25"/>
          <p:cNvSpPr txBox="1"/>
          <p:nvPr/>
        </p:nvSpPr>
        <p:spPr>
          <a:xfrm>
            <a:off x="7652034" y="3785455"/>
            <a:ext cx="1886416"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parlent</a:t>
            </a:r>
            <a:endParaRPr lang="en-GB" sz="2400" dirty="0">
              <a:solidFill>
                <a:schemeClr val="accent5">
                  <a:lumMod val="50000"/>
                </a:schemeClr>
              </a:solidFill>
              <a:latin typeface="Century Gothic" panose="020B0502020202020204" pitchFamily="34" charset="0"/>
            </a:endParaRPr>
          </a:p>
        </p:txBody>
      </p:sp>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88427" y="4650000"/>
            <a:ext cx="370098" cy="385518"/>
          </a:xfrm>
          <a:prstGeom prst="rect">
            <a:avLst/>
          </a:prstGeom>
        </p:spPr>
      </p:pic>
      <p:sp>
        <p:nvSpPr>
          <p:cNvPr id="29" name="TextBox 28"/>
          <p:cNvSpPr txBox="1"/>
          <p:nvPr/>
        </p:nvSpPr>
        <p:spPr>
          <a:xfrm>
            <a:off x="3553136" y="4554405"/>
            <a:ext cx="348841" cy="468863"/>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e</a:t>
            </a:r>
          </a:p>
        </p:txBody>
      </p:sp>
      <p:sp>
        <p:nvSpPr>
          <p:cNvPr id="30" name="TextBox 29"/>
          <p:cNvSpPr txBox="1"/>
          <p:nvPr/>
        </p:nvSpPr>
        <p:spPr>
          <a:xfrm>
            <a:off x="6609047" y="4650000"/>
            <a:ext cx="348841" cy="468863"/>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il</a:t>
            </a:r>
            <a:endParaRPr lang="en-GB" sz="2400" dirty="0">
              <a:solidFill>
                <a:schemeClr val="accent5">
                  <a:lumMod val="50000"/>
                </a:schemeClr>
              </a:solidFill>
              <a:latin typeface="Century Gothic" panose="020B0502020202020204" pitchFamily="34" charset="0"/>
            </a:endParaRPr>
          </a:p>
        </p:txBody>
      </p:sp>
      <p:sp>
        <p:nvSpPr>
          <p:cNvPr id="31" name="TextBox 30"/>
          <p:cNvSpPr txBox="1"/>
          <p:nvPr/>
        </p:nvSpPr>
        <p:spPr>
          <a:xfrm>
            <a:off x="7652034" y="4665436"/>
            <a:ext cx="1436210"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écoute</a:t>
            </a:r>
            <a:endParaRPr lang="en-GB" sz="2400" dirty="0">
              <a:solidFill>
                <a:schemeClr val="accent5">
                  <a:lumMod val="50000"/>
                </a:schemeClr>
              </a:solidFill>
              <a:latin typeface="Century Gothic" panose="020B0502020202020204" pitchFamily="34" charset="0"/>
            </a:endParaRPr>
          </a:p>
        </p:txBody>
      </p:sp>
      <p:pic>
        <p:nvPicPr>
          <p:cNvPr id="2" name="Le garcon aime la télé, il regarde les fil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373" y="2210626"/>
            <a:ext cx="431229" cy="431229"/>
          </a:xfrm>
          <a:prstGeom prst="rect">
            <a:avLst/>
          </a:prstGeom>
          <a:solidFill>
            <a:srgbClr val="002060"/>
          </a:solidFill>
        </p:spPr>
      </p:pic>
      <p:pic>
        <p:nvPicPr>
          <p:cNvPr id="3" name="les filles aiment la musique, elles chantent avec la radi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8053" y="3169632"/>
            <a:ext cx="430138" cy="430138"/>
          </a:xfrm>
          <a:prstGeom prst="rect">
            <a:avLst/>
          </a:prstGeom>
          <a:solidFill>
            <a:srgbClr val="002060"/>
          </a:solidFill>
        </p:spPr>
      </p:pic>
      <p:pic>
        <p:nvPicPr>
          <p:cNvPr id="5" name="les medecins travaillent en Angleterre, ils parlent anglai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34193" y="4132815"/>
            <a:ext cx="421590" cy="421590"/>
          </a:xfrm>
          <a:prstGeom prst="rect">
            <a:avLst/>
          </a:prstGeom>
          <a:solidFill>
            <a:srgbClr val="002060"/>
          </a:solidFill>
        </p:spPr>
      </p:pic>
      <p:pic>
        <p:nvPicPr>
          <p:cNvPr id="8" name="le chanteur aime la musique, il ecoute la radio">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34193" y="5051437"/>
            <a:ext cx="382811" cy="382811"/>
          </a:xfrm>
          <a:prstGeom prst="rect">
            <a:avLst/>
          </a:prstGeom>
          <a:solidFill>
            <a:srgbClr val="002060"/>
          </a:solidFill>
        </p:spPr>
      </p:pic>
      <p:sp>
        <p:nvSpPr>
          <p:cNvPr id="7" name="Title 6">
            <a:extLst>
              <a:ext uri="{FF2B5EF4-FFF2-40B4-BE49-F238E27FC236}">
                <a16:creationId xmlns:a16="http://schemas.microsoft.com/office/drawing/2014/main" id="{C744CA44-2FFC-7E4B-9A4C-60A07316B3DF}"/>
              </a:ext>
            </a:extLst>
          </p:cNvPr>
          <p:cNvSpPr>
            <a:spLocks noGrp="1"/>
          </p:cNvSpPr>
          <p:nvPr>
            <p:ph type="title"/>
          </p:nvPr>
        </p:nvSpPr>
        <p:spPr>
          <a:xfrm>
            <a:off x="9761154" y="73946"/>
            <a:ext cx="2170533" cy="469171"/>
          </a:xfrm>
        </p:spPr>
        <p:txBody>
          <a:bodyPr>
            <a:normAutofit/>
          </a:bodyPr>
          <a:lstStyle/>
          <a:p>
            <a:pPr algn="ctr"/>
            <a:r>
              <a:rPr lang="en-GB" sz="1800" b="1" dirty="0" err="1">
                <a:solidFill>
                  <a:schemeClr val="bg1"/>
                </a:solidFill>
              </a:rPr>
              <a:t>écouter</a:t>
            </a:r>
            <a:r>
              <a:rPr lang="en-GB" sz="1800" b="1" dirty="0">
                <a:solidFill>
                  <a:schemeClr val="bg1"/>
                </a:solidFill>
              </a:rPr>
              <a:t> et </a:t>
            </a:r>
            <a:r>
              <a:rPr lang="en-GB" sz="1800" b="1" dirty="0" err="1">
                <a:solidFill>
                  <a:schemeClr val="bg1"/>
                </a:solidFill>
              </a:rPr>
              <a:t>écrire</a:t>
            </a:r>
            <a:endParaRPr lang="en-US" sz="1800" dirty="0">
              <a:solidFill>
                <a:schemeClr val="bg1"/>
              </a:solidFill>
            </a:endParaRPr>
          </a:p>
        </p:txBody>
      </p:sp>
    </p:spTree>
    <p:extLst>
      <p:ext uri="{BB962C8B-B14F-4D97-AF65-F5344CB8AC3E}">
        <p14:creationId xmlns:p14="http://schemas.microsoft.com/office/powerpoint/2010/main" val="230796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7312" fill="hold"/>
                                        <p:tgtEl>
                                          <p:spTgt spid="2"/>
                                        </p:tgtEl>
                                      </p:cBhvr>
                                    </p:cmd>
                                  </p:childTnLst>
                                </p:cTn>
                              </p:par>
                            </p:childTnLst>
                          </p:cTn>
                        </p:par>
                      </p:childTnLst>
                    </p:cTn>
                  </p:par>
                </p:childTnLst>
              </p:cTn>
              <p:nextCondLst>
                <p:cond evt="onClick" delay="0">
                  <p:tgtEl>
                    <p:spTgt spid="2"/>
                  </p:tgtEl>
                </p:cond>
              </p:nextCondLst>
            </p:seq>
            <p:audio>
              <p:cMediaNode vol="80000">
                <p:cTn id="72" fill="hold" display="0">
                  <p:stCondLst>
                    <p:cond delay="indefinite"/>
                  </p:stCondLst>
                  <p:endCondLst>
                    <p:cond evt="onStopAudio" delay="0">
                      <p:tgtEl>
                        <p:sldTgt/>
                      </p:tgtEl>
                    </p:cond>
                  </p:endCondLst>
                </p:cTn>
                <p:tgtEl>
                  <p:spTgt spid="2"/>
                </p:tgtEl>
              </p:cMediaNode>
            </p:audio>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9012" fill="hold"/>
                                        <p:tgtEl>
                                          <p:spTgt spid="3"/>
                                        </p:tgtEl>
                                      </p:cBhvr>
                                    </p:cmd>
                                  </p:childTnLst>
                                </p:cTn>
                              </p:par>
                            </p:childTnLst>
                          </p:cTn>
                        </p:par>
                      </p:childTnLst>
                    </p:cTn>
                  </p:par>
                </p:childTnLst>
              </p:cTn>
              <p:nextCondLst>
                <p:cond evt="onClick" delay="0">
                  <p:tgtEl>
                    <p:spTgt spid="3"/>
                  </p:tgtEl>
                </p:cond>
              </p:nextCondLst>
            </p:seq>
            <p:audio>
              <p:cMediaNode vol="80000">
                <p:cTn id="78" fill="hold" display="0">
                  <p:stCondLst>
                    <p:cond delay="indefinite"/>
                  </p:stCondLst>
                  <p:endCondLst>
                    <p:cond evt="onStopAudio" delay="0">
                      <p:tgtEl>
                        <p:sldTgt/>
                      </p:tgtEl>
                    </p:cond>
                  </p:endCondLst>
                </p:cTn>
                <p:tgtEl>
                  <p:spTgt spid="3"/>
                </p:tgtEl>
              </p:cMediaNode>
            </p:audio>
            <p:seq concurrent="1" nextAc="seek">
              <p:cTn id="79" restart="whenNotActive" fill="hold" evtFilter="cancelBubble" nodeType="interactiveSeq">
                <p:stCondLst>
                  <p:cond evt="onClick" delay="0">
                    <p:tgtEl>
                      <p:spTgt spid="5"/>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7810" fill="hold"/>
                                        <p:tgtEl>
                                          <p:spTgt spid="5"/>
                                        </p:tgtEl>
                                      </p:cBhvr>
                                    </p:cmd>
                                  </p:childTnLst>
                                </p:cTn>
                              </p:par>
                            </p:childTnLst>
                          </p:cTn>
                        </p:par>
                      </p:childTnLst>
                    </p:cTn>
                  </p:par>
                </p:childTnLst>
              </p:cTn>
              <p:nextCondLst>
                <p:cond evt="onClick" delay="0">
                  <p:tgtEl>
                    <p:spTgt spid="5"/>
                  </p:tgtEl>
                </p:cond>
              </p:nextCondLst>
            </p:seq>
            <p:audio>
              <p:cMediaNode vol="80000">
                <p:cTn id="84" fill="hold" display="0">
                  <p:stCondLst>
                    <p:cond delay="indefinite"/>
                  </p:stCondLst>
                  <p:endCondLst>
                    <p:cond evt="onStopAudio" delay="0">
                      <p:tgtEl>
                        <p:sldTgt/>
                      </p:tgtEl>
                    </p:cond>
                  </p:endCondLst>
                </p:cTn>
                <p:tgtEl>
                  <p:spTgt spid="5"/>
                </p:tgtEl>
              </p:cMediaNode>
            </p:audio>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8584" fill="hold"/>
                                        <p:tgtEl>
                                          <p:spTgt spid="8"/>
                                        </p:tgtEl>
                                      </p:cBhvr>
                                    </p:cmd>
                                  </p:childTnLst>
                                </p:cTn>
                              </p:par>
                            </p:childTnLst>
                          </p:cTn>
                        </p:par>
                      </p:childTnLst>
                    </p:cTn>
                  </p:par>
                </p:childTnLst>
              </p:cTn>
              <p:nextCondLst>
                <p:cond evt="onClick" delay="0">
                  <p:tgtEl>
                    <p:spTgt spid="8"/>
                  </p:tgtEl>
                </p:cond>
              </p:nextCondLst>
            </p:seq>
            <p:audio>
              <p:cMediaNode vol="80000">
                <p:cTn id="90" fill="hold" display="0">
                  <p:stCondLst>
                    <p:cond delay="indefinite"/>
                  </p:stCondLst>
                  <p:endCondLst>
                    <p:cond evt="onStopAudio" delay="0">
                      <p:tgtEl>
                        <p:sldTgt/>
                      </p:tgtEl>
                    </p:cond>
                  </p:endCondLst>
                </p:cTn>
                <p:tgtEl>
                  <p:spTgt spid="8"/>
                </p:tgtEl>
              </p:cMediaNode>
            </p:audio>
          </p:childTnLst>
        </p:cTn>
      </p:par>
    </p:tnLst>
    <p:bldLst>
      <p:bldP spid="15" grpId="0"/>
      <p:bldP spid="17" grpId="0"/>
      <p:bldP spid="18" grpId="0"/>
      <p:bldP spid="20" grpId="0"/>
      <p:bldP spid="21" grpId="0"/>
      <p:bldP spid="22" grpId="0"/>
      <p:bldP spid="24" grpId="0"/>
      <p:bldP spid="25" grpId="0"/>
      <p:bldP spid="26" grpId="0"/>
      <p:bldP spid="29" grpId="0"/>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03839" y="1478189"/>
          <a:ext cx="11650548" cy="4053840"/>
        </p:xfrm>
        <a:graphic>
          <a:graphicData uri="http://schemas.openxmlformats.org/drawingml/2006/table">
            <a:tbl>
              <a:tblPr firstRow="1" bandRow="1">
                <a:tableStyleId>{5C22544A-7EE6-4342-B048-85BDC9FD1C3A}</a:tableStyleId>
              </a:tblPr>
              <a:tblGrid>
                <a:gridCol w="353722">
                  <a:extLst>
                    <a:ext uri="{9D8B030D-6E8A-4147-A177-3AD203B41FA5}">
                      <a16:colId xmlns:a16="http://schemas.microsoft.com/office/drawing/2014/main" val="1796324250"/>
                    </a:ext>
                  </a:extLst>
                </a:gridCol>
                <a:gridCol w="2364699">
                  <a:extLst>
                    <a:ext uri="{9D8B030D-6E8A-4147-A177-3AD203B41FA5}">
                      <a16:colId xmlns:a16="http://schemas.microsoft.com/office/drawing/2014/main" val="2437592827"/>
                    </a:ext>
                  </a:extLst>
                </a:gridCol>
                <a:gridCol w="1817649">
                  <a:extLst>
                    <a:ext uri="{9D8B030D-6E8A-4147-A177-3AD203B41FA5}">
                      <a16:colId xmlns:a16="http://schemas.microsoft.com/office/drawing/2014/main" val="3279107896"/>
                    </a:ext>
                  </a:extLst>
                </a:gridCol>
                <a:gridCol w="1995428">
                  <a:extLst>
                    <a:ext uri="{9D8B030D-6E8A-4147-A177-3AD203B41FA5}">
                      <a16:colId xmlns:a16="http://schemas.microsoft.com/office/drawing/2014/main" val="3713328060"/>
                    </a:ext>
                  </a:extLst>
                </a:gridCol>
                <a:gridCol w="713678">
                  <a:extLst>
                    <a:ext uri="{9D8B030D-6E8A-4147-A177-3AD203B41FA5}">
                      <a16:colId xmlns:a16="http://schemas.microsoft.com/office/drawing/2014/main" val="2738569837"/>
                    </a:ext>
                  </a:extLst>
                </a:gridCol>
                <a:gridCol w="2196790">
                  <a:extLst>
                    <a:ext uri="{9D8B030D-6E8A-4147-A177-3AD203B41FA5}">
                      <a16:colId xmlns:a16="http://schemas.microsoft.com/office/drawing/2014/main" val="842636569"/>
                    </a:ext>
                  </a:extLst>
                </a:gridCol>
                <a:gridCol w="2208582">
                  <a:extLst>
                    <a:ext uri="{9D8B030D-6E8A-4147-A177-3AD203B41FA5}">
                      <a16:colId xmlns:a16="http://schemas.microsoft.com/office/drawing/2014/main" val="2407261797"/>
                    </a:ext>
                  </a:extLst>
                </a:gridCol>
              </a:tblGrid>
              <a:tr h="37084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a:p>
                  </a:txBody>
                  <a:tcPr/>
                </a:tc>
                <a:tc>
                  <a:txBody>
                    <a:bodyPr/>
                    <a:lstStyle/>
                    <a:p>
                      <a:endParaRPr lang="en-GB" dirty="0"/>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710983266"/>
                  </a:ext>
                </a:extLst>
              </a:tr>
              <a:tr h="198120">
                <a:tc rowSpan="2">
                  <a:txBody>
                    <a:bodyPr/>
                    <a:lstStyle/>
                    <a:p>
                      <a:r>
                        <a:rPr lang="en-GB" sz="2000" b="1" dirty="0">
                          <a:solidFill>
                            <a:schemeClr val="accent5">
                              <a:lumMod val="50000"/>
                            </a:schemeClr>
                          </a:solidFill>
                          <a:latin typeface="Century Gothic" panose="020B0502020202020204" pitchFamily="34" charset="0"/>
                        </a:rPr>
                        <a:t>5</a:t>
                      </a:r>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professeur</a:t>
                      </a:r>
                      <a:endParaRPr lang="en-GB" sz="240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rPr>
                        <a:t>travaill</a:t>
                      </a:r>
                      <a:r>
                        <a:rPr lang="en-GB" sz="2400" dirty="0">
                          <a:solidFill>
                            <a:schemeClr val="accent5">
                              <a:lumMod val="50000"/>
                            </a:schemeClr>
                          </a:solidFill>
                          <a:latin typeface="Century Gothic" panose="020B0502020202020204" pitchFamily="34" charset="0"/>
                        </a:rPr>
                        <a:t>____</a:t>
                      </a:r>
                    </a:p>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dans</a:t>
                      </a:r>
                      <a:r>
                        <a:rPr lang="en-GB" sz="2400" baseline="0" dirty="0">
                          <a:solidFill>
                            <a:schemeClr val="accent5">
                              <a:lumMod val="50000"/>
                            </a:schemeClr>
                          </a:solidFill>
                          <a:latin typeface="Century Gothic" panose="020B0502020202020204" pitchFamily="34" charset="0"/>
                        </a:rPr>
                        <a:t> la </a:t>
                      </a:r>
                      <a:r>
                        <a:rPr lang="en-GB" sz="2400" baseline="0" dirty="0" err="1">
                          <a:solidFill>
                            <a:schemeClr val="accent5">
                              <a:lumMod val="50000"/>
                            </a:schemeClr>
                          </a:solidFill>
                          <a:latin typeface="Century Gothic" panose="020B0502020202020204" pitchFamily="34" charset="0"/>
                        </a:rPr>
                        <a:t>salle</a:t>
                      </a:r>
                      <a:r>
                        <a:rPr lang="en-GB" sz="2400" baseline="0" dirty="0">
                          <a:solidFill>
                            <a:schemeClr val="accent5">
                              <a:lumMod val="50000"/>
                            </a:schemeClr>
                          </a:solidFill>
                          <a:latin typeface="Century Gothic" panose="020B0502020202020204" pitchFamily="34" charset="0"/>
                        </a:rPr>
                        <a:t> de </a:t>
                      </a:r>
                      <a:r>
                        <a:rPr lang="en-GB" sz="2400" baseline="0" dirty="0" err="1">
                          <a:solidFill>
                            <a:schemeClr val="accent5">
                              <a:lumMod val="50000"/>
                            </a:schemeClr>
                          </a:solidFill>
                          <a:latin typeface="Century Gothic" panose="020B0502020202020204" pitchFamily="34" charset="0"/>
                        </a:rPr>
                        <a:t>classe</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les devoirs.</a:t>
                      </a:r>
                    </a:p>
                  </a:txBody>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baseline="0" dirty="0" err="1">
                          <a:solidFill>
                            <a:schemeClr val="accent5">
                              <a:lumMod val="50000"/>
                            </a:schemeClr>
                          </a:solidFill>
                          <a:latin typeface="Century Gothic" panose="020B0502020202020204" pitchFamily="34" charset="0"/>
                        </a:rPr>
                        <a:t>professeurs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r h="198120">
                <a:tc rowSpan="2">
                  <a:txBody>
                    <a:bodyPr/>
                    <a:lstStyle/>
                    <a:p>
                      <a:r>
                        <a:rPr lang="en-GB" sz="2000" b="1" dirty="0">
                          <a:solidFill>
                            <a:schemeClr val="accent5">
                              <a:lumMod val="50000"/>
                            </a:schemeClr>
                          </a:solidFill>
                          <a:latin typeface="Century Gothic" panose="020B0502020202020204" pitchFamily="34" charset="0"/>
                        </a:rPr>
                        <a:t>6</a:t>
                      </a:r>
                    </a:p>
                  </a:txBody>
                  <a:tcPr/>
                </a:tc>
                <a:tc>
                  <a:txBody>
                    <a:bodyPr/>
                    <a:lstStyle/>
                    <a:p>
                      <a:r>
                        <a:rPr lang="en-GB" sz="2400" dirty="0">
                          <a:solidFill>
                            <a:schemeClr val="accent5">
                              <a:lumMod val="50000"/>
                            </a:schemeClr>
                          </a:solidFill>
                          <a:latin typeface="Century Gothic" panose="020B0502020202020204" pitchFamily="34" charset="0"/>
                        </a:rPr>
                        <a:t>Les</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chiens</a:t>
                      </a:r>
                      <a:endParaRPr lang="en-GB" sz="240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march____</a:t>
                      </a:r>
                    </a:p>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dehors</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dans</a:t>
                      </a:r>
                      <a:r>
                        <a:rPr lang="en-GB" sz="2400" dirty="0">
                          <a:solidFill>
                            <a:schemeClr val="accent5">
                              <a:lumMod val="50000"/>
                            </a:schemeClr>
                          </a:solidFill>
                          <a:latin typeface="Century Gothic" panose="020B0502020202020204" pitchFamily="34" charset="0"/>
                        </a:rPr>
                        <a:t> le sable.</a:t>
                      </a:r>
                    </a:p>
                  </a:txBody>
                  <a:tcPr/>
                </a:tc>
                <a:extLst>
                  <a:ext uri="{0D108BD9-81ED-4DB2-BD59-A6C34878D82A}">
                    <a16:rowId xmlns:a16="http://schemas.microsoft.com/office/drawing/2014/main" val="2783070313"/>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chien</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127803369"/>
                  </a:ext>
                </a:extLst>
              </a:tr>
              <a:tr h="198120">
                <a:tc rowSpan="2">
                  <a:txBody>
                    <a:bodyPr/>
                    <a:lstStyle/>
                    <a:p>
                      <a:r>
                        <a:rPr lang="en-GB" sz="2000" b="1" dirty="0">
                          <a:solidFill>
                            <a:schemeClr val="accent5">
                              <a:lumMod val="50000"/>
                            </a:schemeClr>
                          </a:solidFill>
                          <a:latin typeface="Century Gothic" panose="020B0502020202020204" pitchFamily="34" charset="0"/>
                        </a:rPr>
                        <a:t>7</a:t>
                      </a:r>
                    </a:p>
                  </a:txBody>
                  <a:tcPr/>
                </a:tc>
                <a:tc>
                  <a:txBody>
                    <a:bodyPr/>
                    <a:lstStyle/>
                    <a:p>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mères</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prépar</a:t>
                      </a:r>
                      <a:r>
                        <a:rPr lang="en-GB" sz="2400" dirty="0">
                          <a:solidFill>
                            <a:schemeClr val="accent5">
                              <a:lumMod val="50000"/>
                            </a:schemeClr>
                          </a:solidFill>
                          <a:latin typeface="Century Gothic" panose="020B0502020202020204" pitchFamily="34" charset="0"/>
                        </a:rPr>
                        <a:t>____</a:t>
                      </a:r>
                    </a:p>
                  </a:txBody>
                  <a:tcPr/>
                </a:tc>
                <a:tc rowSpan="2">
                  <a:txBody>
                    <a:bodyPr/>
                    <a:lstStyle/>
                    <a:p>
                      <a:r>
                        <a:rPr lang="en-GB" sz="2400" dirty="0">
                          <a:solidFill>
                            <a:schemeClr val="accent5">
                              <a:lumMod val="50000"/>
                            </a:schemeClr>
                          </a:solidFill>
                          <a:latin typeface="Century Gothic" panose="020B0502020202020204" pitchFamily="34" charset="0"/>
                        </a:rPr>
                        <a:t>le </a:t>
                      </a:r>
                      <a:r>
                        <a:rPr lang="en-GB" sz="2400" dirty="0" err="1">
                          <a:solidFill>
                            <a:schemeClr val="accent5">
                              <a:lumMod val="50000"/>
                            </a:schemeClr>
                          </a:solidFill>
                          <a:latin typeface="Century Gothic" panose="020B0502020202020204" pitchFamily="34" charset="0"/>
                        </a:rPr>
                        <a:t>déjeuner</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du fruit.</a:t>
                      </a:r>
                    </a:p>
                  </a:txBody>
                  <a:tcPr/>
                </a:tc>
                <a:extLst>
                  <a:ext uri="{0D108BD9-81ED-4DB2-BD59-A6C34878D82A}">
                    <a16:rowId xmlns:a16="http://schemas.microsoft.com/office/drawing/2014/main" val="3622154878"/>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mère</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74614371"/>
                  </a:ext>
                </a:extLst>
              </a:tr>
              <a:tr h="198120">
                <a:tc rowSpan="2">
                  <a:txBody>
                    <a:bodyPr/>
                    <a:lstStyle/>
                    <a:p>
                      <a:r>
                        <a:rPr lang="en-GB" sz="2000" b="1" dirty="0">
                          <a:solidFill>
                            <a:schemeClr val="accent5">
                              <a:lumMod val="50000"/>
                            </a:schemeClr>
                          </a:solidFill>
                          <a:latin typeface="Century Gothic" panose="020B0502020202020204" pitchFamily="34" charset="0"/>
                        </a:rPr>
                        <a:t>8</a:t>
                      </a:r>
                    </a:p>
                  </a:txBody>
                  <a:tcPr/>
                </a:tc>
                <a:tc>
                  <a:txBody>
                    <a:bodyPr/>
                    <a:lstStyle/>
                    <a:p>
                      <a:r>
                        <a:rPr lang="en-GB" sz="2400" dirty="0">
                          <a:solidFill>
                            <a:schemeClr val="accent5">
                              <a:lumMod val="50000"/>
                            </a:schemeClr>
                          </a:solidFill>
                          <a:latin typeface="Century Gothic" panose="020B0502020202020204" pitchFamily="34" charset="0"/>
                        </a:rPr>
                        <a:t>Le </a:t>
                      </a:r>
                      <a:r>
                        <a:rPr lang="en-GB" sz="2400" dirty="0" err="1">
                          <a:solidFill>
                            <a:schemeClr val="accent5">
                              <a:lumMod val="50000"/>
                            </a:schemeClr>
                          </a:solidFill>
                          <a:latin typeface="Century Gothic" panose="020B0502020202020204" pitchFamily="34" charset="0"/>
                        </a:rPr>
                        <a:t>garçon</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écout</a:t>
                      </a:r>
                      <a:r>
                        <a:rPr lang="en-GB" sz="2400" dirty="0">
                          <a:solidFill>
                            <a:schemeClr val="accent5">
                              <a:lumMod val="50000"/>
                            </a:schemeClr>
                          </a:solidFill>
                          <a:latin typeface="Century Gothic" panose="020B0502020202020204" pitchFamily="34" charset="0"/>
                        </a:rPr>
                        <a:t>____</a:t>
                      </a:r>
                    </a:p>
                  </a:txBody>
                  <a:tcPr/>
                </a:tc>
                <a:tc rowSpan="2">
                  <a:txBody>
                    <a:bodyPr/>
                    <a:lstStyle/>
                    <a:p>
                      <a:r>
                        <a:rPr lang="en-GB" sz="2400" dirty="0">
                          <a:solidFill>
                            <a:schemeClr val="accent5">
                              <a:lumMod val="50000"/>
                            </a:schemeClr>
                          </a:solidFill>
                          <a:latin typeface="Century Gothic" panose="020B0502020202020204" pitchFamily="34" charset="0"/>
                        </a:rPr>
                        <a:t>le </a:t>
                      </a:r>
                      <a:r>
                        <a:rPr lang="en-GB" sz="2400" dirty="0" err="1">
                          <a:solidFill>
                            <a:schemeClr val="accent5">
                              <a:lumMod val="50000"/>
                            </a:schemeClr>
                          </a:solidFill>
                          <a:latin typeface="Century Gothic" panose="020B0502020202020204" pitchFamily="34" charset="0"/>
                        </a:rPr>
                        <a:t>professeur</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un </a:t>
                      </a:r>
                      <a:r>
                        <a:rPr lang="en-GB" sz="2400" dirty="0" err="1">
                          <a:solidFill>
                            <a:schemeClr val="accent5">
                              <a:lumMod val="50000"/>
                            </a:schemeClr>
                          </a:solidFill>
                          <a:latin typeface="Century Gothic" panose="020B0502020202020204" pitchFamily="34" charset="0"/>
                        </a:rPr>
                        <a:t>uniforme</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82911251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garçons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855215231"/>
                  </a:ext>
                </a:extLst>
              </a:tr>
            </a:tbl>
          </a:graphicData>
        </a:graphic>
      </p:graphicFrame>
      <p:sp>
        <p:nvSpPr>
          <p:cNvPr id="9" name="Down Arrow Callout 8"/>
          <p:cNvSpPr/>
          <p:nvPr/>
        </p:nvSpPr>
        <p:spPr>
          <a:xfrm>
            <a:off x="557560" y="474865"/>
            <a:ext cx="2319455" cy="1326057"/>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5">
                    <a:lumMod val="50000"/>
                  </a:schemeClr>
                </a:solidFill>
                <a:latin typeface="Century Gothic" panose="020B0502020202020204" pitchFamily="34" charset="0"/>
              </a:rPr>
              <a:t>Tick the correct one </a:t>
            </a:r>
          </a:p>
        </p:txBody>
      </p:sp>
      <p:sp>
        <p:nvSpPr>
          <p:cNvPr id="10" name="Down Arrow Callout 9"/>
          <p:cNvSpPr/>
          <p:nvPr/>
        </p:nvSpPr>
        <p:spPr>
          <a:xfrm>
            <a:off x="2877015" y="474865"/>
            <a:ext cx="1865972" cy="1326057"/>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5">
                    <a:lumMod val="50000"/>
                  </a:schemeClr>
                </a:solidFill>
                <a:latin typeface="Century Gothic" panose="020B0502020202020204" pitchFamily="34" charset="0"/>
              </a:rPr>
              <a:t>Write the correct ending </a:t>
            </a:r>
          </a:p>
        </p:txBody>
      </p:sp>
      <p:sp>
        <p:nvSpPr>
          <p:cNvPr id="11" name="Down Arrow Callout 10"/>
          <p:cNvSpPr/>
          <p:nvPr/>
        </p:nvSpPr>
        <p:spPr>
          <a:xfrm>
            <a:off x="6129456" y="474865"/>
            <a:ext cx="1865972" cy="1326056"/>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5">
                    <a:lumMod val="50000"/>
                  </a:schemeClr>
                </a:solidFill>
                <a:latin typeface="Century Gothic" panose="020B0502020202020204" pitchFamily="34" charset="0"/>
              </a:rPr>
              <a:t>Write the correct subject pronoun</a:t>
            </a:r>
          </a:p>
        </p:txBody>
      </p:sp>
      <p:sp>
        <p:nvSpPr>
          <p:cNvPr id="12" name="Down Arrow Callout 11"/>
          <p:cNvSpPr/>
          <p:nvPr/>
        </p:nvSpPr>
        <p:spPr>
          <a:xfrm>
            <a:off x="7995428" y="474865"/>
            <a:ext cx="1865972" cy="1326056"/>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5">
                    <a:lumMod val="50000"/>
                  </a:schemeClr>
                </a:solidFill>
                <a:latin typeface="Century Gothic" panose="020B0502020202020204" pitchFamily="34" charset="0"/>
              </a:rPr>
              <a:t>Write the correct verb</a:t>
            </a:r>
          </a:p>
        </p:txBody>
      </p:sp>
      <p:sp>
        <p:nvSpPr>
          <p:cNvPr id="13" name="Rounded Rectangle 12"/>
          <p:cNvSpPr/>
          <p:nvPr/>
        </p:nvSpPr>
        <p:spPr>
          <a:xfrm>
            <a:off x="9792394" y="73946"/>
            <a:ext cx="2180532"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06917" y="2355879"/>
            <a:ext cx="370098" cy="385518"/>
          </a:xfrm>
          <a:prstGeom prst="rect">
            <a:avLst/>
          </a:prstGeom>
        </p:spPr>
      </p:pic>
      <p:sp>
        <p:nvSpPr>
          <p:cNvPr id="15" name="TextBox 14"/>
          <p:cNvSpPr txBox="1"/>
          <p:nvPr/>
        </p:nvSpPr>
        <p:spPr>
          <a:xfrm>
            <a:off x="3923372" y="1800921"/>
            <a:ext cx="680224"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ent</a:t>
            </a:r>
            <a:endParaRPr lang="en-GB" sz="2400" dirty="0">
              <a:solidFill>
                <a:schemeClr val="accent5">
                  <a:lumMod val="50000"/>
                </a:schemeClr>
              </a:solidFill>
              <a:latin typeface="Century Gothic" panose="020B0502020202020204" pitchFamily="34" charset="0"/>
            </a:endParaRPr>
          </a:p>
        </p:txBody>
      </p:sp>
      <p:sp>
        <p:nvSpPr>
          <p:cNvPr id="16" name="TextBox 15"/>
          <p:cNvSpPr txBox="1"/>
          <p:nvPr/>
        </p:nvSpPr>
        <p:spPr>
          <a:xfrm>
            <a:off x="6822691" y="1893102"/>
            <a:ext cx="680224"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ils</a:t>
            </a:r>
            <a:endParaRPr lang="en-GB" sz="2400" dirty="0">
              <a:solidFill>
                <a:schemeClr val="accent5">
                  <a:lumMod val="50000"/>
                </a:schemeClr>
              </a:solidFill>
              <a:latin typeface="Century Gothic" panose="020B0502020202020204" pitchFamily="34" charset="0"/>
            </a:endParaRPr>
          </a:p>
        </p:txBody>
      </p:sp>
      <p:sp>
        <p:nvSpPr>
          <p:cNvPr id="17" name="TextBox 16"/>
          <p:cNvSpPr txBox="1"/>
          <p:nvPr/>
        </p:nvSpPr>
        <p:spPr>
          <a:xfrm>
            <a:off x="7774980" y="1914212"/>
            <a:ext cx="1717288"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préparent</a:t>
            </a:r>
            <a:endParaRPr lang="en-GB" sz="2400" dirty="0">
              <a:solidFill>
                <a:schemeClr val="accent5">
                  <a:lumMod val="50000"/>
                </a:schemeClr>
              </a:solidFill>
              <a:latin typeface="Century Gothic" panose="020B0502020202020204" pitchFamily="34" charset="0"/>
            </a:endParaRPr>
          </a:p>
        </p:txBody>
      </p:sp>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1868" y="3280957"/>
            <a:ext cx="370098" cy="385518"/>
          </a:xfrm>
          <a:prstGeom prst="rect">
            <a:avLst/>
          </a:prstGeom>
        </p:spPr>
      </p:pic>
      <p:sp>
        <p:nvSpPr>
          <p:cNvPr id="20" name="TextBox 19"/>
          <p:cNvSpPr txBox="1"/>
          <p:nvPr/>
        </p:nvSpPr>
        <p:spPr>
          <a:xfrm>
            <a:off x="3927090" y="2743146"/>
            <a:ext cx="680224"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e</a:t>
            </a:r>
          </a:p>
        </p:txBody>
      </p:sp>
      <p:sp>
        <p:nvSpPr>
          <p:cNvPr id="21" name="TextBox 20"/>
          <p:cNvSpPr txBox="1"/>
          <p:nvPr/>
        </p:nvSpPr>
        <p:spPr>
          <a:xfrm>
            <a:off x="6822691" y="2840148"/>
            <a:ext cx="680224"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il</a:t>
            </a:r>
            <a:endParaRPr lang="en-GB" sz="2400" dirty="0">
              <a:solidFill>
                <a:schemeClr val="accent5">
                  <a:lumMod val="50000"/>
                </a:schemeClr>
              </a:solidFill>
              <a:latin typeface="Century Gothic" panose="020B0502020202020204" pitchFamily="34" charset="0"/>
            </a:endParaRPr>
          </a:p>
        </p:txBody>
      </p:sp>
      <p:sp>
        <p:nvSpPr>
          <p:cNvPr id="22" name="TextBox 21"/>
          <p:cNvSpPr txBox="1"/>
          <p:nvPr/>
        </p:nvSpPr>
        <p:spPr>
          <a:xfrm>
            <a:off x="7774980" y="2836735"/>
            <a:ext cx="911740"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joue</a:t>
            </a:r>
            <a:endParaRPr lang="en-GB" sz="2400" dirty="0">
              <a:solidFill>
                <a:schemeClr val="accent5">
                  <a:lumMod val="50000"/>
                </a:schemeClr>
              </a:solidFill>
              <a:latin typeface="Century Gothic" panose="020B0502020202020204" pitchFamily="34" charset="0"/>
            </a:endParaRPr>
          </a:p>
        </p:txBody>
      </p:sp>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1868" y="3753596"/>
            <a:ext cx="370098" cy="385518"/>
          </a:xfrm>
          <a:prstGeom prst="rect">
            <a:avLst/>
          </a:prstGeom>
        </p:spPr>
      </p:pic>
      <p:sp>
        <p:nvSpPr>
          <p:cNvPr id="24" name="TextBox 23"/>
          <p:cNvSpPr txBox="1"/>
          <p:nvPr/>
        </p:nvSpPr>
        <p:spPr>
          <a:xfrm>
            <a:off x="3923372" y="3666475"/>
            <a:ext cx="972941"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ent</a:t>
            </a:r>
            <a:endParaRPr lang="en-GB" sz="2400" dirty="0">
              <a:solidFill>
                <a:schemeClr val="accent5">
                  <a:lumMod val="50000"/>
                </a:schemeClr>
              </a:solidFill>
              <a:latin typeface="Century Gothic" panose="020B0502020202020204" pitchFamily="34" charset="0"/>
            </a:endParaRPr>
          </a:p>
        </p:txBody>
      </p:sp>
      <p:sp>
        <p:nvSpPr>
          <p:cNvPr id="25" name="TextBox 24"/>
          <p:cNvSpPr txBox="1"/>
          <p:nvPr/>
        </p:nvSpPr>
        <p:spPr>
          <a:xfrm>
            <a:off x="6699099" y="3724423"/>
            <a:ext cx="927407"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elles</a:t>
            </a:r>
            <a:endParaRPr lang="en-GB" sz="2400" dirty="0">
              <a:solidFill>
                <a:schemeClr val="accent5">
                  <a:lumMod val="50000"/>
                </a:schemeClr>
              </a:solidFill>
              <a:latin typeface="Century Gothic" panose="020B0502020202020204" pitchFamily="34" charset="0"/>
            </a:endParaRPr>
          </a:p>
        </p:txBody>
      </p:sp>
      <p:sp>
        <p:nvSpPr>
          <p:cNvPr id="26" name="TextBox 25"/>
          <p:cNvSpPr txBox="1"/>
          <p:nvPr/>
        </p:nvSpPr>
        <p:spPr>
          <a:xfrm>
            <a:off x="7695126" y="3724423"/>
            <a:ext cx="1683050"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mangent</a:t>
            </a:r>
            <a:endParaRPr lang="en-GB" sz="2400" dirty="0">
              <a:solidFill>
                <a:schemeClr val="accent5">
                  <a:lumMod val="50000"/>
                </a:schemeClr>
              </a:solidFill>
              <a:latin typeface="Century Gothic" panose="020B0502020202020204" pitchFamily="34" charset="0"/>
            </a:endParaRPr>
          </a:p>
        </p:txBody>
      </p:sp>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1868" y="4669799"/>
            <a:ext cx="370098" cy="385518"/>
          </a:xfrm>
          <a:prstGeom prst="rect">
            <a:avLst/>
          </a:prstGeom>
        </p:spPr>
      </p:pic>
      <p:sp>
        <p:nvSpPr>
          <p:cNvPr id="28" name="TextBox 27"/>
          <p:cNvSpPr txBox="1"/>
          <p:nvPr/>
        </p:nvSpPr>
        <p:spPr>
          <a:xfrm>
            <a:off x="3841100" y="4589804"/>
            <a:ext cx="680224"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e</a:t>
            </a:r>
          </a:p>
        </p:txBody>
      </p:sp>
      <p:sp>
        <p:nvSpPr>
          <p:cNvPr id="29" name="TextBox 28"/>
          <p:cNvSpPr txBox="1"/>
          <p:nvPr/>
        </p:nvSpPr>
        <p:spPr>
          <a:xfrm>
            <a:off x="6822690" y="4605867"/>
            <a:ext cx="680224"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il</a:t>
            </a:r>
            <a:endParaRPr lang="en-GB" sz="2400" dirty="0">
              <a:solidFill>
                <a:schemeClr val="accent5">
                  <a:lumMod val="50000"/>
                </a:schemeClr>
              </a:solidFill>
              <a:latin typeface="Century Gothic" panose="020B0502020202020204" pitchFamily="34" charset="0"/>
            </a:endParaRPr>
          </a:p>
        </p:txBody>
      </p:sp>
      <p:sp>
        <p:nvSpPr>
          <p:cNvPr id="30" name="TextBox 29"/>
          <p:cNvSpPr txBox="1"/>
          <p:nvPr/>
        </p:nvSpPr>
        <p:spPr>
          <a:xfrm>
            <a:off x="7774980" y="4605867"/>
            <a:ext cx="1066271" cy="461665"/>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porte</a:t>
            </a:r>
            <a:endParaRPr lang="en-GB" sz="2400" dirty="0">
              <a:solidFill>
                <a:schemeClr val="accent5">
                  <a:lumMod val="50000"/>
                </a:schemeClr>
              </a:solidFill>
              <a:latin typeface="Century Gothic" panose="020B0502020202020204" pitchFamily="34" charset="0"/>
            </a:endParaRPr>
          </a:p>
        </p:txBody>
      </p:sp>
      <p:pic>
        <p:nvPicPr>
          <p:cNvPr id="2" name="les professeurs travaillent dans la salle de classe, ils preparent les devoi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7625" y="2244349"/>
            <a:ext cx="393915" cy="393915"/>
          </a:xfrm>
          <a:prstGeom prst="rect">
            <a:avLst/>
          </a:prstGeom>
          <a:solidFill>
            <a:srgbClr val="002060"/>
          </a:solidFill>
        </p:spPr>
      </p:pic>
      <p:pic>
        <p:nvPicPr>
          <p:cNvPr id="3" name="le chien marche dehors, il joue dans le sabl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8475" y="3095695"/>
            <a:ext cx="409414" cy="409414"/>
          </a:xfrm>
          <a:prstGeom prst="rect">
            <a:avLst/>
          </a:prstGeom>
          <a:solidFill>
            <a:srgbClr val="002060"/>
          </a:solidFill>
        </p:spPr>
      </p:pic>
      <p:pic>
        <p:nvPicPr>
          <p:cNvPr id="19" name="les meres preparent le dejeuner, elles mangent du frui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54263" y="4070660"/>
            <a:ext cx="437773" cy="437773"/>
          </a:xfrm>
          <a:prstGeom prst="rect">
            <a:avLst/>
          </a:prstGeom>
          <a:solidFill>
            <a:srgbClr val="002060"/>
          </a:solidFill>
        </p:spPr>
      </p:pic>
      <p:pic>
        <p:nvPicPr>
          <p:cNvPr id="32" name="le garcon ecoute le professeur, il porte un uniform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33032" y="5032987"/>
            <a:ext cx="454412" cy="454412"/>
          </a:xfrm>
          <a:prstGeom prst="rect">
            <a:avLst/>
          </a:prstGeom>
          <a:solidFill>
            <a:srgbClr val="002060"/>
          </a:solidFill>
        </p:spPr>
      </p:pic>
      <p:sp>
        <p:nvSpPr>
          <p:cNvPr id="5" name="Title 4">
            <a:extLst>
              <a:ext uri="{FF2B5EF4-FFF2-40B4-BE49-F238E27FC236}">
                <a16:creationId xmlns:a16="http://schemas.microsoft.com/office/drawing/2014/main" id="{B21EC294-492A-8641-A6A5-D425C3DEA115}"/>
              </a:ext>
            </a:extLst>
          </p:cNvPr>
          <p:cNvSpPr>
            <a:spLocks noGrp="1"/>
          </p:cNvSpPr>
          <p:nvPr>
            <p:ph type="title"/>
          </p:nvPr>
        </p:nvSpPr>
        <p:spPr>
          <a:xfrm>
            <a:off x="9792394" y="92687"/>
            <a:ext cx="2180532" cy="382178"/>
          </a:xfrm>
        </p:spPr>
        <p:txBody>
          <a:bodyPr>
            <a:normAutofit/>
          </a:bodyPr>
          <a:lstStyle/>
          <a:p>
            <a:pPr algn="ctr"/>
            <a:r>
              <a:rPr lang="en-GB" sz="1800" b="1" dirty="0" err="1">
                <a:solidFill>
                  <a:schemeClr val="bg1"/>
                </a:solidFill>
              </a:rPr>
              <a:t>écouter</a:t>
            </a:r>
            <a:r>
              <a:rPr lang="en-GB" sz="1800" b="1" dirty="0">
                <a:solidFill>
                  <a:schemeClr val="bg1"/>
                </a:solidFill>
              </a:rPr>
              <a:t> et </a:t>
            </a:r>
            <a:r>
              <a:rPr lang="en-GB" sz="1800" b="1" dirty="0" err="1">
                <a:solidFill>
                  <a:schemeClr val="bg1"/>
                </a:solidFill>
              </a:rPr>
              <a:t>écrire</a:t>
            </a:r>
            <a:endParaRPr lang="en-US" sz="1800" dirty="0">
              <a:solidFill>
                <a:schemeClr val="bg1"/>
              </a:solidFill>
            </a:endParaRPr>
          </a:p>
        </p:txBody>
      </p:sp>
    </p:spTree>
    <p:extLst>
      <p:ext uri="{BB962C8B-B14F-4D97-AF65-F5344CB8AC3E}">
        <p14:creationId xmlns:p14="http://schemas.microsoft.com/office/powerpoint/2010/main" val="214615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10162" fill="hold"/>
                                        <p:tgtEl>
                                          <p:spTgt spid="2"/>
                                        </p:tgtEl>
                                      </p:cBhvr>
                                    </p:cmd>
                                  </p:childTnLst>
                                </p:cTn>
                              </p:par>
                            </p:childTnLst>
                          </p:cTn>
                        </p:par>
                      </p:childTnLst>
                    </p:cTn>
                  </p:par>
                </p:childTnLst>
              </p:cTn>
              <p:nextCondLst>
                <p:cond evt="onClick" delay="0">
                  <p:tgtEl>
                    <p:spTgt spid="2"/>
                  </p:tgtEl>
                </p:cond>
              </p:nextCondLst>
            </p:seq>
            <p:audio>
              <p:cMediaNode vol="80000">
                <p:cTn id="72" fill="hold" display="0">
                  <p:stCondLst>
                    <p:cond delay="indefinite"/>
                  </p:stCondLst>
                  <p:endCondLst>
                    <p:cond evt="onStopAudio" delay="0">
                      <p:tgtEl>
                        <p:sldTgt/>
                      </p:tgtEl>
                    </p:cond>
                  </p:endCondLst>
                </p:cTn>
                <p:tgtEl>
                  <p:spTgt spid="2"/>
                </p:tgtEl>
              </p:cMediaNode>
            </p:audio>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6465" fill="hold"/>
                                        <p:tgtEl>
                                          <p:spTgt spid="3"/>
                                        </p:tgtEl>
                                      </p:cBhvr>
                                    </p:cmd>
                                  </p:childTnLst>
                                </p:cTn>
                              </p:par>
                            </p:childTnLst>
                          </p:cTn>
                        </p:par>
                      </p:childTnLst>
                    </p:cTn>
                  </p:par>
                </p:childTnLst>
              </p:cTn>
              <p:nextCondLst>
                <p:cond evt="onClick" delay="0">
                  <p:tgtEl>
                    <p:spTgt spid="3"/>
                  </p:tgtEl>
                </p:cond>
              </p:nextCondLst>
            </p:seq>
            <p:audio>
              <p:cMediaNode vol="80000">
                <p:cTn id="78" fill="hold" display="0">
                  <p:stCondLst>
                    <p:cond delay="indefinite"/>
                  </p:stCondLst>
                  <p:endCondLst>
                    <p:cond evt="onStopAudio" delay="0">
                      <p:tgtEl>
                        <p:sldTgt/>
                      </p:tgtEl>
                    </p:cond>
                  </p:endCondLst>
                </p:cTn>
                <p:tgtEl>
                  <p:spTgt spid="3"/>
                </p:tgtEl>
              </p:cMediaNode>
            </p:audio>
            <p:seq concurrent="1" nextAc="seek">
              <p:cTn id="79" restart="whenNotActive" fill="hold" evtFilter="cancelBubble" nodeType="interactiveSeq">
                <p:stCondLst>
                  <p:cond evt="onClick" delay="0">
                    <p:tgtEl>
                      <p:spTgt spid="19"/>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8075" fill="hold"/>
                                        <p:tgtEl>
                                          <p:spTgt spid="19"/>
                                        </p:tgtEl>
                                      </p:cBhvr>
                                    </p:cmd>
                                  </p:childTnLst>
                                </p:cTn>
                              </p:par>
                            </p:childTnLst>
                          </p:cTn>
                        </p:par>
                      </p:childTnLst>
                    </p:cTn>
                  </p:par>
                </p:childTnLst>
              </p:cTn>
              <p:nextCondLst>
                <p:cond evt="onClick" delay="0">
                  <p:tgtEl>
                    <p:spTgt spid="19"/>
                  </p:tgtEl>
                </p:cond>
              </p:nextCondLst>
            </p:seq>
            <p:audio>
              <p:cMediaNode vol="80000">
                <p:cTn id="84" fill="hold" display="0">
                  <p:stCondLst>
                    <p:cond delay="indefinite"/>
                  </p:stCondLst>
                  <p:endCondLst>
                    <p:cond evt="onStopAudio" delay="0">
                      <p:tgtEl>
                        <p:sldTgt/>
                      </p:tgtEl>
                    </p:cond>
                  </p:endCondLst>
                </p:cTn>
                <p:tgtEl>
                  <p:spTgt spid="19"/>
                </p:tgtEl>
              </p:cMediaNode>
            </p:audio>
            <p:seq concurrent="1" nextAc="seek">
              <p:cTn id="85" restart="whenNotActive" fill="hold" evtFilter="cancelBubble" nodeType="interactiveSeq">
                <p:stCondLst>
                  <p:cond evt="onClick" delay="0">
                    <p:tgtEl>
                      <p:spTgt spid="32"/>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9079" fill="hold"/>
                                        <p:tgtEl>
                                          <p:spTgt spid="32"/>
                                        </p:tgtEl>
                                      </p:cBhvr>
                                    </p:cmd>
                                  </p:childTnLst>
                                </p:cTn>
                              </p:par>
                            </p:childTnLst>
                          </p:cTn>
                        </p:par>
                      </p:childTnLst>
                    </p:cTn>
                  </p:par>
                </p:childTnLst>
              </p:cTn>
              <p:nextCondLst>
                <p:cond evt="onClick" delay="0">
                  <p:tgtEl>
                    <p:spTgt spid="32"/>
                  </p:tgtEl>
                </p:cond>
              </p:nextCondLst>
            </p:seq>
            <p:audio>
              <p:cMediaNode vol="80000">
                <p:cTn id="90" fill="hold" display="0">
                  <p:stCondLst>
                    <p:cond delay="indefinite"/>
                  </p:stCondLst>
                  <p:endCondLst>
                    <p:cond evt="onStopAudio" delay="0">
                      <p:tgtEl>
                        <p:sldTgt/>
                      </p:tgtEl>
                    </p:cond>
                  </p:endCondLst>
                </p:cTn>
                <p:tgtEl>
                  <p:spTgt spid="32"/>
                </p:tgtEl>
              </p:cMediaNode>
            </p:audio>
          </p:childTnLst>
        </p:cTn>
      </p:par>
    </p:tnLst>
    <p:bldLst>
      <p:bldP spid="15" grpId="0"/>
      <p:bldP spid="16" grpId="0"/>
      <p:bldP spid="17" grpId="0"/>
      <p:bldP spid="20" grpId="0"/>
      <p:bldP spid="21" grpId="0"/>
      <p:bldP spid="22" grpId="0"/>
      <p:bldP spid="24" grpId="0"/>
      <p:bldP spid="25" grpId="0"/>
      <p:bldP spid="26" grpId="0"/>
      <p:bldP spid="28" grpId="0"/>
      <p:bldP spid="29"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792394" y="73946"/>
            <a:ext cx="2180532"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6" name="Rectangle 5"/>
          <p:cNvSpPr/>
          <p:nvPr/>
        </p:nvSpPr>
        <p:spPr>
          <a:xfrm>
            <a:off x="6250977" y="0"/>
            <a:ext cx="2860078"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Partenaire</a:t>
            </a: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 B</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7" name="Rectangle 6"/>
          <p:cNvSpPr/>
          <p:nvPr/>
        </p:nvSpPr>
        <p:spPr>
          <a:xfrm>
            <a:off x="135009" y="-48761"/>
            <a:ext cx="2933816"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Partenaire</a:t>
            </a: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 A</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67" y="868535"/>
            <a:ext cx="593259" cy="1272499"/>
          </a:xfrm>
          <a:prstGeom prst="rect">
            <a:avLst/>
          </a:prstGeom>
        </p:spPr>
      </p:pic>
      <p:grpSp>
        <p:nvGrpSpPr>
          <p:cNvPr id="2" name="Group 1"/>
          <p:cNvGrpSpPr/>
          <p:nvPr/>
        </p:nvGrpSpPr>
        <p:grpSpPr>
          <a:xfrm>
            <a:off x="3236553" y="868534"/>
            <a:ext cx="1095063" cy="1272500"/>
            <a:chOff x="3236553" y="868534"/>
            <a:chExt cx="1095063" cy="127250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553" y="868535"/>
              <a:ext cx="593259" cy="127249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8357" y="868534"/>
              <a:ext cx="593259" cy="1272499"/>
            </a:xfrm>
            <a:prstGeom prst="rect">
              <a:avLst/>
            </a:prstGeom>
          </p:spPr>
        </p:pic>
      </p:gr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211" y="2783345"/>
            <a:ext cx="898291" cy="1265199"/>
          </a:xfrm>
          <a:prstGeom prst="rect">
            <a:avLst/>
          </a:prstGeom>
        </p:spPr>
      </p:pic>
      <p:grpSp>
        <p:nvGrpSpPr>
          <p:cNvPr id="3" name="Group 2"/>
          <p:cNvGrpSpPr/>
          <p:nvPr/>
        </p:nvGrpSpPr>
        <p:grpSpPr>
          <a:xfrm>
            <a:off x="472276" y="2783346"/>
            <a:ext cx="1578786" cy="1265200"/>
            <a:chOff x="472276" y="2783346"/>
            <a:chExt cx="1578786" cy="126520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76" y="2783347"/>
              <a:ext cx="898291" cy="1265199"/>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771" y="2783346"/>
              <a:ext cx="898291" cy="1265199"/>
            </a:xfrm>
            <a:prstGeom prst="rect">
              <a:avLst/>
            </a:prstGeom>
          </p:spPr>
        </p:pic>
      </p:gr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419" y="4835824"/>
            <a:ext cx="1028704" cy="862449"/>
          </a:xfrm>
          <a:prstGeom prst="rect">
            <a:avLst/>
          </a:prstGeom>
        </p:spPr>
      </p:pic>
      <p:grpSp>
        <p:nvGrpSpPr>
          <p:cNvPr id="5" name="Group 4"/>
          <p:cNvGrpSpPr/>
          <p:nvPr/>
        </p:nvGrpSpPr>
        <p:grpSpPr>
          <a:xfrm>
            <a:off x="3060373" y="4690855"/>
            <a:ext cx="1979259" cy="1152387"/>
            <a:chOff x="3060373" y="4690855"/>
            <a:chExt cx="1979259" cy="1152387"/>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0373" y="4835824"/>
              <a:ext cx="1028704" cy="862449"/>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3150" y="4690855"/>
              <a:ext cx="1028704" cy="862449"/>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0928" y="4980793"/>
              <a:ext cx="1028704" cy="862449"/>
            </a:xfrm>
            <a:prstGeom prst="rect">
              <a:avLst/>
            </a:prstGeom>
          </p:spPr>
        </p:pic>
      </p:grpSp>
      <p:sp>
        <p:nvSpPr>
          <p:cNvPr id="18" name="TextBox 17"/>
          <p:cNvSpPr txBox="1"/>
          <p:nvPr/>
        </p:nvSpPr>
        <p:spPr>
          <a:xfrm>
            <a:off x="5739156" y="581823"/>
            <a:ext cx="5462337" cy="5632311"/>
          </a:xfrm>
          <a:prstGeom prst="rect">
            <a:avLst/>
          </a:prstGeom>
          <a:noFill/>
          <a:ln w="38100">
            <a:solidFill>
              <a:schemeClr val="accent5">
                <a:lumMod val="50000"/>
              </a:schemeClr>
            </a:solidFill>
          </a:ln>
        </p:spPr>
        <p:txBody>
          <a:bodyPr wrap="square" rtlCol="0">
            <a:spAutoFit/>
          </a:bodyPr>
          <a:lstStyle/>
          <a:p>
            <a:pPr marL="457200" indent="-457200">
              <a:buAutoNum type="arabicParenR"/>
            </a:pPr>
            <a:r>
              <a:rPr lang="en-GB" sz="2000" dirty="0">
                <a:solidFill>
                  <a:srgbClr val="002060"/>
                </a:solidFill>
                <a:latin typeface="Century Gothic" panose="020B0502020202020204" pitchFamily="34" charset="0"/>
              </a:rPr>
              <a:t>The dog plays outside.</a:t>
            </a: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r>
              <a:rPr lang="en-GB" sz="2000" dirty="0">
                <a:solidFill>
                  <a:srgbClr val="002060"/>
                </a:solidFill>
                <a:latin typeface="Century Gothic" panose="020B0502020202020204" pitchFamily="34" charset="0"/>
              </a:rPr>
              <a:t>The teachers speak English.</a:t>
            </a: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r>
              <a:rPr lang="en-GB" sz="2000" dirty="0">
                <a:solidFill>
                  <a:srgbClr val="002060"/>
                </a:solidFill>
                <a:latin typeface="Century Gothic" panose="020B0502020202020204" pitchFamily="34" charset="0"/>
              </a:rPr>
              <a:t>The girls eat at school.</a:t>
            </a: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r>
              <a:rPr lang="en-GB" sz="2000" dirty="0">
                <a:solidFill>
                  <a:srgbClr val="002060"/>
                </a:solidFill>
                <a:latin typeface="Century Gothic" panose="020B0502020202020204" pitchFamily="34" charset="0"/>
              </a:rPr>
              <a:t>The dogs play in the sand.</a:t>
            </a: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r>
              <a:rPr lang="en-GB" sz="2000" dirty="0">
                <a:solidFill>
                  <a:srgbClr val="002060"/>
                </a:solidFill>
                <a:latin typeface="Century Gothic" panose="020B0502020202020204" pitchFamily="34" charset="0"/>
              </a:rPr>
              <a:t>The girl eats lunch.</a:t>
            </a: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r>
              <a:rPr lang="en-GB" sz="2000" dirty="0">
                <a:solidFill>
                  <a:srgbClr val="002060"/>
                </a:solidFill>
                <a:latin typeface="Century Gothic" panose="020B0502020202020204" pitchFamily="34" charset="0"/>
              </a:rPr>
              <a:t>The teacher speaks French.</a:t>
            </a: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endParaRPr lang="en-GB" sz="2000" dirty="0">
              <a:solidFill>
                <a:srgbClr val="002060"/>
              </a:solidFill>
              <a:latin typeface="Century Gothic" panose="020B0502020202020204" pitchFamily="34" charset="0"/>
            </a:endParaRPr>
          </a:p>
        </p:txBody>
      </p:sp>
      <p:sp>
        <p:nvSpPr>
          <p:cNvPr id="19" name="Title 18">
            <a:extLst>
              <a:ext uri="{FF2B5EF4-FFF2-40B4-BE49-F238E27FC236}">
                <a16:creationId xmlns:a16="http://schemas.microsoft.com/office/drawing/2014/main" id="{4B632BC6-278C-5C47-9848-1290465A31C8}"/>
              </a:ext>
            </a:extLst>
          </p:cNvPr>
          <p:cNvSpPr>
            <a:spLocks noGrp="1"/>
          </p:cNvSpPr>
          <p:nvPr>
            <p:ph type="title"/>
          </p:nvPr>
        </p:nvSpPr>
        <p:spPr>
          <a:xfrm>
            <a:off x="9792394" y="36973"/>
            <a:ext cx="2180532" cy="507877"/>
          </a:xfrm>
        </p:spPr>
        <p:txBody>
          <a:bodyPr>
            <a:normAutofit/>
          </a:bodyPr>
          <a:lstStyle/>
          <a:p>
            <a:pPr algn="ctr"/>
            <a:r>
              <a:rPr lang="en-GB" sz="1800" b="1" dirty="0" err="1">
                <a:solidFill>
                  <a:schemeClr val="bg1"/>
                </a:solidFill>
              </a:rPr>
              <a:t>parler</a:t>
            </a:r>
            <a:r>
              <a:rPr lang="en-GB" sz="1800" b="1" dirty="0">
                <a:solidFill>
                  <a:schemeClr val="bg1"/>
                </a:solidFill>
              </a:rPr>
              <a:t> et </a:t>
            </a:r>
            <a:r>
              <a:rPr lang="en-GB" sz="1800" b="1" dirty="0" err="1">
                <a:solidFill>
                  <a:schemeClr val="bg1"/>
                </a:solidFill>
              </a:rPr>
              <a:t>écrire</a:t>
            </a:r>
            <a:endParaRPr lang="en-US" sz="1800" dirty="0">
              <a:solidFill>
                <a:schemeClr val="bg1"/>
              </a:solidFill>
            </a:endParaRPr>
          </a:p>
        </p:txBody>
      </p:sp>
    </p:spTree>
    <p:extLst>
      <p:ext uri="{BB962C8B-B14F-4D97-AF65-F5344CB8AC3E}">
        <p14:creationId xmlns:p14="http://schemas.microsoft.com/office/powerpoint/2010/main" val="2309245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792394" y="73946"/>
            <a:ext cx="2180532"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6" name="Rectangle 5"/>
          <p:cNvSpPr/>
          <p:nvPr/>
        </p:nvSpPr>
        <p:spPr>
          <a:xfrm>
            <a:off x="6214108" y="0"/>
            <a:ext cx="2933816"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Partenaire</a:t>
            </a: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 A</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7" name="Rectangle 6"/>
          <p:cNvSpPr/>
          <p:nvPr/>
        </p:nvSpPr>
        <p:spPr>
          <a:xfrm>
            <a:off x="171878" y="-48761"/>
            <a:ext cx="2860078"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Partenaire</a:t>
            </a: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 B</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18" name="TextBox 17"/>
          <p:cNvSpPr txBox="1"/>
          <p:nvPr/>
        </p:nvSpPr>
        <p:spPr>
          <a:xfrm>
            <a:off x="5739156" y="581823"/>
            <a:ext cx="5462337" cy="5632311"/>
          </a:xfrm>
          <a:prstGeom prst="rect">
            <a:avLst/>
          </a:prstGeom>
          <a:noFill/>
          <a:ln w="38100">
            <a:solidFill>
              <a:schemeClr val="accent5">
                <a:lumMod val="50000"/>
              </a:schemeClr>
            </a:solidFill>
          </a:ln>
        </p:spPr>
        <p:txBody>
          <a:bodyPr wrap="square" rtlCol="0">
            <a:spAutoFit/>
          </a:bodyPr>
          <a:lstStyle/>
          <a:p>
            <a:pPr marL="457200" indent="-457200">
              <a:buAutoNum type="arabicParenR"/>
            </a:pPr>
            <a:r>
              <a:rPr lang="en-GB" sz="2000" dirty="0">
                <a:solidFill>
                  <a:srgbClr val="002060"/>
                </a:solidFill>
                <a:latin typeface="Century Gothic" panose="020B0502020202020204" pitchFamily="34" charset="0"/>
              </a:rPr>
              <a:t>The boy studies History.</a:t>
            </a: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r>
              <a:rPr lang="en-GB" sz="2000" dirty="0">
                <a:solidFill>
                  <a:srgbClr val="002060"/>
                </a:solidFill>
                <a:latin typeface="Century Gothic" panose="020B0502020202020204" pitchFamily="34" charset="0"/>
              </a:rPr>
              <a:t>The doctors listen to the radio.</a:t>
            </a: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r>
              <a:rPr lang="en-GB" sz="2000" dirty="0">
                <a:solidFill>
                  <a:srgbClr val="002060"/>
                </a:solidFill>
                <a:latin typeface="Century Gothic" panose="020B0502020202020204" pitchFamily="34" charset="0"/>
              </a:rPr>
              <a:t>The boys study at home.</a:t>
            </a: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r>
              <a:rPr lang="en-GB" sz="2000" dirty="0">
                <a:solidFill>
                  <a:srgbClr val="002060"/>
                </a:solidFill>
                <a:latin typeface="Century Gothic" panose="020B0502020202020204" pitchFamily="34" charset="0"/>
              </a:rPr>
              <a:t>The mums prepare lunch.</a:t>
            </a: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r>
              <a:rPr lang="en-GB" sz="2000" dirty="0">
                <a:solidFill>
                  <a:srgbClr val="002060"/>
                </a:solidFill>
                <a:latin typeface="Century Gothic" panose="020B0502020202020204" pitchFamily="34" charset="0"/>
              </a:rPr>
              <a:t>The doctor listens to the girl.</a:t>
            </a: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r>
              <a:rPr lang="en-GB" sz="2000" dirty="0">
                <a:solidFill>
                  <a:srgbClr val="002060"/>
                </a:solidFill>
                <a:latin typeface="Century Gothic" panose="020B0502020202020204" pitchFamily="34" charset="0"/>
              </a:rPr>
              <a:t>The mum prepares the fruit.</a:t>
            </a:r>
          </a:p>
          <a:p>
            <a:pPr marL="457200" indent="-457200">
              <a:buAutoNum type="arabicParenR"/>
            </a:pPr>
            <a:endParaRPr lang="en-GB" sz="2000" dirty="0">
              <a:solidFill>
                <a:srgbClr val="002060"/>
              </a:solidFill>
              <a:latin typeface="Century Gothic" panose="020B0502020202020204" pitchFamily="34" charset="0"/>
            </a:endParaRPr>
          </a:p>
          <a:p>
            <a:pPr marL="457200" indent="-457200">
              <a:buAutoNum type="arabicParenR"/>
            </a:pPr>
            <a:endParaRPr lang="en-GB" sz="2000" dirty="0">
              <a:solidFill>
                <a:srgbClr val="002060"/>
              </a:solidFill>
              <a:latin typeface="Century Gothic" panose="020B0502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512" y="646331"/>
            <a:ext cx="1434894" cy="1434894"/>
          </a:xfrm>
          <a:prstGeom prst="rect">
            <a:avLst/>
          </a:prstGeom>
        </p:spPr>
      </p:pic>
      <p:grpSp>
        <p:nvGrpSpPr>
          <p:cNvPr id="8" name="Group 7"/>
          <p:cNvGrpSpPr/>
          <p:nvPr/>
        </p:nvGrpSpPr>
        <p:grpSpPr>
          <a:xfrm>
            <a:off x="2875912" y="552000"/>
            <a:ext cx="2002941" cy="1580073"/>
            <a:chOff x="2863833" y="656601"/>
            <a:chExt cx="2002941" cy="1580073"/>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3833" y="656601"/>
              <a:ext cx="1427041" cy="1427041"/>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9746" y="769646"/>
              <a:ext cx="1467028" cy="1467028"/>
            </a:xfrm>
            <a:prstGeom prst="rect">
              <a:avLst/>
            </a:prstGeom>
          </p:spPr>
        </p:pic>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7512" y="4399454"/>
            <a:ext cx="885180" cy="1270041"/>
          </a:xfrm>
          <a:prstGeom prst="rect">
            <a:avLst/>
          </a:prstGeom>
        </p:spPr>
      </p:pic>
      <p:grpSp>
        <p:nvGrpSpPr>
          <p:cNvPr id="10" name="Group 9"/>
          <p:cNvGrpSpPr/>
          <p:nvPr/>
        </p:nvGrpSpPr>
        <p:grpSpPr>
          <a:xfrm>
            <a:off x="662132" y="4508636"/>
            <a:ext cx="1458916" cy="1257478"/>
            <a:chOff x="582326" y="4399454"/>
            <a:chExt cx="1458916" cy="1257478"/>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326" y="4517441"/>
              <a:ext cx="794191" cy="1139491"/>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7051" y="4399454"/>
              <a:ext cx="794191" cy="1139491"/>
            </a:xfrm>
            <a:prstGeom prst="rect">
              <a:avLst/>
            </a:prstGeom>
          </p:spPr>
        </p:pic>
      </p:gr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0834" y="2389706"/>
            <a:ext cx="587316" cy="1279045"/>
          </a:xfrm>
          <a:prstGeom prst="rect">
            <a:avLst/>
          </a:prstGeom>
        </p:spPr>
      </p:pic>
      <p:grpSp>
        <p:nvGrpSpPr>
          <p:cNvPr id="9" name="Group 8"/>
          <p:cNvGrpSpPr/>
          <p:nvPr/>
        </p:nvGrpSpPr>
        <p:grpSpPr>
          <a:xfrm>
            <a:off x="646931" y="2389705"/>
            <a:ext cx="1728900" cy="1357105"/>
            <a:chOff x="646931" y="2389705"/>
            <a:chExt cx="1728900" cy="1357105"/>
          </a:xfrm>
        </p:grpSpPr>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931" y="2389705"/>
              <a:ext cx="676902" cy="1357105"/>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7051" y="2389705"/>
              <a:ext cx="623160" cy="1357105"/>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2671" y="2389705"/>
              <a:ext cx="623160" cy="1357105"/>
            </a:xfrm>
            <a:prstGeom prst="rect">
              <a:avLst/>
            </a:prstGeom>
          </p:spPr>
        </p:pic>
      </p:grpSp>
      <p:sp>
        <p:nvSpPr>
          <p:cNvPr id="11" name="Title 10">
            <a:extLst>
              <a:ext uri="{FF2B5EF4-FFF2-40B4-BE49-F238E27FC236}">
                <a16:creationId xmlns:a16="http://schemas.microsoft.com/office/drawing/2014/main" id="{AE4B5D38-D223-AB40-A554-E9CA77FEB136}"/>
              </a:ext>
            </a:extLst>
          </p:cNvPr>
          <p:cNvSpPr>
            <a:spLocks noGrp="1"/>
          </p:cNvSpPr>
          <p:nvPr>
            <p:ph type="title"/>
          </p:nvPr>
        </p:nvSpPr>
        <p:spPr>
          <a:xfrm>
            <a:off x="9792395" y="73946"/>
            <a:ext cx="2180532" cy="413863"/>
          </a:xfrm>
        </p:spPr>
        <p:txBody>
          <a:bodyPr>
            <a:normAutofit/>
          </a:bodyPr>
          <a:lstStyle/>
          <a:p>
            <a:pPr algn="ctr"/>
            <a:r>
              <a:rPr lang="en-GB" sz="1800" b="1" dirty="0" err="1">
                <a:solidFill>
                  <a:schemeClr val="bg1"/>
                </a:solidFill>
              </a:rPr>
              <a:t>parler</a:t>
            </a:r>
            <a:r>
              <a:rPr lang="en-GB" sz="1800" b="1" dirty="0">
                <a:solidFill>
                  <a:schemeClr val="bg1"/>
                </a:solidFill>
              </a:rPr>
              <a:t> et </a:t>
            </a:r>
            <a:r>
              <a:rPr lang="en-GB" sz="1800" b="1" dirty="0" err="1">
                <a:solidFill>
                  <a:schemeClr val="bg1"/>
                </a:solidFill>
              </a:rPr>
              <a:t>écrire</a:t>
            </a:r>
            <a:endParaRPr lang="en-US" sz="1800" dirty="0">
              <a:solidFill>
                <a:schemeClr val="bg1"/>
              </a:solidFill>
            </a:endParaRPr>
          </a:p>
        </p:txBody>
      </p:sp>
    </p:spTree>
    <p:extLst>
      <p:ext uri="{BB962C8B-B14F-4D97-AF65-F5344CB8AC3E}">
        <p14:creationId xmlns:p14="http://schemas.microsoft.com/office/powerpoint/2010/main" val="119856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009" y="-48761"/>
            <a:ext cx="2933816"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Partenaire</a:t>
            </a: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 A</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53" y="564192"/>
            <a:ext cx="593259" cy="1272499"/>
          </a:xfrm>
          <a:prstGeom prst="rect">
            <a:avLst/>
          </a:prstGeom>
        </p:spPr>
      </p:pic>
      <p:grpSp>
        <p:nvGrpSpPr>
          <p:cNvPr id="4" name="Group 3"/>
          <p:cNvGrpSpPr/>
          <p:nvPr/>
        </p:nvGrpSpPr>
        <p:grpSpPr>
          <a:xfrm>
            <a:off x="3222037" y="546443"/>
            <a:ext cx="1095063" cy="1272500"/>
            <a:chOff x="3236553" y="868534"/>
            <a:chExt cx="1095063" cy="127250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553" y="868535"/>
              <a:ext cx="593259" cy="12724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8357" y="868534"/>
              <a:ext cx="593259" cy="1272499"/>
            </a:xfrm>
            <a:prstGeom prst="rect">
              <a:avLst/>
            </a:prstGeom>
          </p:spPr>
        </p:pic>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354" y="2693349"/>
            <a:ext cx="898291" cy="1265199"/>
          </a:xfrm>
          <a:prstGeom prst="rect">
            <a:avLst/>
          </a:prstGeom>
        </p:spPr>
      </p:pic>
      <p:grpSp>
        <p:nvGrpSpPr>
          <p:cNvPr id="8" name="Group 7"/>
          <p:cNvGrpSpPr/>
          <p:nvPr/>
        </p:nvGrpSpPr>
        <p:grpSpPr>
          <a:xfrm>
            <a:off x="245448" y="2703055"/>
            <a:ext cx="1578786" cy="1265200"/>
            <a:chOff x="472276" y="2783346"/>
            <a:chExt cx="1578786" cy="126520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76" y="2783347"/>
              <a:ext cx="898291" cy="126519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771" y="2783346"/>
              <a:ext cx="898291" cy="1265199"/>
            </a:xfrm>
            <a:prstGeom prst="rect">
              <a:avLst/>
            </a:prstGeom>
          </p:spPr>
        </p:pic>
      </p:gr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419" y="4835825"/>
            <a:ext cx="902586" cy="756714"/>
          </a:xfrm>
          <a:prstGeom prst="rect">
            <a:avLst/>
          </a:prstGeom>
        </p:spPr>
      </p:pic>
      <p:grpSp>
        <p:nvGrpSpPr>
          <p:cNvPr id="12" name="Group 11"/>
          <p:cNvGrpSpPr/>
          <p:nvPr/>
        </p:nvGrpSpPr>
        <p:grpSpPr>
          <a:xfrm>
            <a:off x="2989613" y="4700117"/>
            <a:ext cx="1544118" cy="950050"/>
            <a:chOff x="3060373" y="4690855"/>
            <a:chExt cx="1979259" cy="1152387"/>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0373" y="4835824"/>
              <a:ext cx="1028704" cy="862449"/>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3150" y="4690855"/>
              <a:ext cx="1028704" cy="862449"/>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0928" y="4980793"/>
              <a:ext cx="1028704" cy="862449"/>
            </a:xfrm>
            <a:prstGeom prst="rect">
              <a:avLst/>
            </a:prstGeom>
          </p:spPr>
        </p:pic>
      </p:grpSp>
      <p:sp>
        <p:nvSpPr>
          <p:cNvPr id="16" name="Rectangle 15"/>
          <p:cNvSpPr/>
          <p:nvPr/>
        </p:nvSpPr>
        <p:spPr>
          <a:xfrm>
            <a:off x="6675421" y="-54318"/>
            <a:ext cx="2860078"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chemeClr val="accent2">
                    <a:lumMod val="40000"/>
                    <a:lumOff val="60000"/>
                  </a:schemeClr>
                </a:solidFill>
                <a:latin typeface="Century Gothic" panose="020B0502020202020204" pitchFamily="34" charset="0"/>
              </a:rPr>
              <a:t>Partenaire</a:t>
            </a:r>
            <a:r>
              <a:rPr lang="en-US" sz="3600" b="1" dirty="0">
                <a:ln w="22225">
                  <a:solidFill>
                    <a:schemeClr val="accent2"/>
                  </a:solidFill>
                  <a:prstDash val="solid"/>
                </a:ln>
                <a:solidFill>
                  <a:schemeClr val="accent2">
                    <a:lumMod val="40000"/>
                    <a:lumOff val="60000"/>
                  </a:schemeClr>
                </a:solidFill>
                <a:latin typeface="Century Gothic" panose="020B0502020202020204" pitchFamily="34" charset="0"/>
              </a:rPr>
              <a:t> B</a:t>
            </a:r>
            <a:endParaRPr lang="en-US" sz="36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7645" y="460287"/>
            <a:ext cx="1434894" cy="1434894"/>
          </a:xfrm>
          <a:prstGeom prst="rect">
            <a:avLst/>
          </a:prstGeom>
        </p:spPr>
      </p:pic>
      <p:grpSp>
        <p:nvGrpSpPr>
          <p:cNvPr id="18" name="Group 17"/>
          <p:cNvGrpSpPr/>
          <p:nvPr/>
        </p:nvGrpSpPr>
        <p:grpSpPr>
          <a:xfrm>
            <a:off x="9003961" y="468140"/>
            <a:ext cx="2002941" cy="1580073"/>
            <a:chOff x="2863833" y="656601"/>
            <a:chExt cx="2002941" cy="1580073"/>
          </a:xfrm>
        </p:grpSpPr>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3833" y="656601"/>
              <a:ext cx="1427041" cy="1427041"/>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99746" y="769646"/>
              <a:ext cx="1467028" cy="1467028"/>
            </a:xfrm>
            <a:prstGeom prst="rect">
              <a:avLst/>
            </a:prstGeom>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3202" y="4763966"/>
            <a:ext cx="616403" cy="884404"/>
          </a:xfrm>
          <a:prstGeom prst="rect">
            <a:avLst/>
          </a:prstGeom>
        </p:spPr>
      </p:pic>
      <p:grpSp>
        <p:nvGrpSpPr>
          <p:cNvPr id="22" name="Group 21"/>
          <p:cNvGrpSpPr/>
          <p:nvPr/>
        </p:nvGrpSpPr>
        <p:grpSpPr>
          <a:xfrm>
            <a:off x="6174995" y="4852476"/>
            <a:ext cx="1067486" cy="864734"/>
            <a:chOff x="582326" y="4399454"/>
            <a:chExt cx="1458916" cy="1257478"/>
          </a:xfrm>
        </p:grpSpPr>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2326" y="4517441"/>
              <a:ext cx="794191" cy="1139491"/>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47051" y="4399454"/>
              <a:ext cx="794191" cy="1139491"/>
            </a:xfrm>
            <a:prstGeom prst="rect">
              <a:avLst/>
            </a:prstGeom>
          </p:spPr>
        </p:pic>
      </p:grpSp>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01992" y="2696011"/>
            <a:ext cx="587316" cy="1279045"/>
          </a:xfrm>
          <a:prstGeom prst="rect">
            <a:avLst/>
          </a:prstGeom>
        </p:spPr>
      </p:pic>
      <p:grpSp>
        <p:nvGrpSpPr>
          <p:cNvPr id="26" name="Group 25"/>
          <p:cNvGrpSpPr/>
          <p:nvPr/>
        </p:nvGrpSpPr>
        <p:grpSpPr>
          <a:xfrm>
            <a:off x="5910840" y="2686600"/>
            <a:ext cx="1598869" cy="1246027"/>
            <a:chOff x="646931" y="2389705"/>
            <a:chExt cx="1728900" cy="1357105"/>
          </a:xfrm>
        </p:grpSpPr>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6931" y="2389705"/>
              <a:ext cx="676902" cy="1357105"/>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47051" y="2389705"/>
              <a:ext cx="623160" cy="1357105"/>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52671" y="2389705"/>
              <a:ext cx="623160" cy="1357105"/>
            </a:xfrm>
            <a:prstGeom prst="rect">
              <a:avLst/>
            </a:prstGeom>
          </p:spPr>
        </p:pic>
      </p:grpSp>
      <p:sp>
        <p:nvSpPr>
          <p:cNvPr id="30" name="TextBox 29"/>
          <p:cNvSpPr txBox="1"/>
          <p:nvPr/>
        </p:nvSpPr>
        <p:spPr>
          <a:xfrm>
            <a:off x="0" y="1866243"/>
            <a:ext cx="3125337" cy="430887"/>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 </a:t>
            </a:r>
            <a:r>
              <a:rPr lang="en-GB" sz="2200" b="1" dirty="0" err="1">
                <a:solidFill>
                  <a:schemeClr val="accent5">
                    <a:lumMod val="50000"/>
                  </a:schemeClr>
                </a:solidFill>
                <a:latin typeface="Century Gothic" panose="020B0502020202020204" pitchFamily="34" charset="0"/>
              </a:rPr>
              <a:t>chien</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joue</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dehors</a:t>
            </a:r>
            <a:r>
              <a:rPr lang="en-GB" sz="2200" b="1" dirty="0">
                <a:solidFill>
                  <a:schemeClr val="accent5">
                    <a:lumMod val="50000"/>
                  </a:schemeClr>
                </a:solidFill>
                <a:latin typeface="Century Gothic" panose="020B0502020202020204" pitchFamily="34" charset="0"/>
              </a:rPr>
              <a:t>.</a:t>
            </a:r>
          </a:p>
        </p:txBody>
      </p:sp>
      <p:sp>
        <p:nvSpPr>
          <p:cNvPr id="31" name="TextBox 30"/>
          <p:cNvSpPr txBox="1"/>
          <p:nvPr/>
        </p:nvSpPr>
        <p:spPr>
          <a:xfrm>
            <a:off x="3059237" y="1860613"/>
            <a:ext cx="2715904"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Les </a:t>
            </a:r>
            <a:r>
              <a:rPr lang="en-GB" sz="2200" b="1" dirty="0" err="1">
                <a:solidFill>
                  <a:schemeClr val="accent5">
                    <a:lumMod val="50000"/>
                  </a:schemeClr>
                </a:solidFill>
                <a:latin typeface="Century Gothic" panose="020B0502020202020204" pitchFamily="34" charset="0"/>
              </a:rPr>
              <a:t>chiens</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jouent</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dans</a:t>
            </a:r>
            <a:r>
              <a:rPr lang="en-GB" sz="2200" b="1" dirty="0">
                <a:solidFill>
                  <a:schemeClr val="accent5">
                    <a:lumMod val="50000"/>
                  </a:schemeClr>
                </a:solidFill>
                <a:latin typeface="Century Gothic" panose="020B0502020202020204" pitchFamily="34" charset="0"/>
              </a:rPr>
              <a:t> le sable.</a:t>
            </a:r>
          </a:p>
        </p:txBody>
      </p:sp>
      <p:sp>
        <p:nvSpPr>
          <p:cNvPr id="32" name="TextBox 31"/>
          <p:cNvSpPr txBox="1"/>
          <p:nvPr/>
        </p:nvSpPr>
        <p:spPr>
          <a:xfrm>
            <a:off x="3005132" y="3893313"/>
            <a:ext cx="3057199"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La </a:t>
            </a:r>
            <a:r>
              <a:rPr lang="en-GB" sz="2200" b="1" dirty="0" err="1">
                <a:solidFill>
                  <a:schemeClr val="accent5">
                    <a:lumMod val="50000"/>
                  </a:schemeClr>
                </a:solidFill>
                <a:latin typeface="Century Gothic" panose="020B0502020202020204" pitchFamily="34" charset="0"/>
              </a:rPr>
              <a:t>fille</a:t>
            </a:r>
            <a:r>
              <a:rPr lang="en-GB" sz="2200" b="1" dirty="0">
                <a:solidFill>
                  <a:schemeClr val="accent5">
                    <a:lumMod val="50000"/>
                  </a:schemeClr>
                </a:solidFill>
                <a:latin typeface="Century Gothic" panose="020B0502020202020204" pitchFamily="34" charset="0"/>
              </a:rPr>
              <a:t> mange à la </a:t>
            </a:r>
            <a:r>
              <a:rPr lang="en-GB" sz="2200" b="1" dirty="0" err="1">
                <a:solidFill>
                  <a:schemeClr val="accent5">
                    <a:lumMod val="50000"/>
                  </a:schemeClr>
                </a:solidFill>
                <a:latin typeface="Century Gothic" panose="020B0502020202020204" pitchFamily="34" charset="0"/>
              </a:rPr>
              <a:t>maison</a:t>
            </a:r>
            <a:r>
              <a:rPr lang="en-GB" sz="2200" b="1" dirty="0">
                <a:solidFill>
                  <a:schemeClr val="accent5">
                    <a:lumMod val="50000"/>
                  </a:schemeClr>
                </a:solidFill>
                <a:latin typeface="Century Gothic" panose="020B0502020202020204" pitchFamily="34" charset="0"/>
              </a:rPr>
              <a:t>.</a:t>
            </a:r>
          </a:p>
        </p:txBody>
      </p:sp>
      <p:sp>
        <p:nvSpPr>
          <p:cNvPr id="33" name="TextBox 32"/>
          <p:cNvSpPr txBox="1"/>
          <p:nvPr/>
        </p:nvSpPr>
        <p:spPr>
          <a:xfrm>
            <a:off x="54707" y="3921414"/>
            <a:ext cx="3057199"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Les </a:t>
            </a:r>
            <a:r>
              <a:rPr lang="en-GB" sz="2200" b="1" dirty="0" err="1">
                <a:solidFill>
                  <a:schemeClr val="accent5">
                    <a:lumMod val="50000"/>
                  </a:schemeClr>
                </a:solidFill>
                <a:latin typeface="Century Gothic" panose="020B0502020202020204" pitchFamily="34" charset="0"/>
              </a:rPr>
              <a:t>filles</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mangent</a:t>
            </a:r>
            <a:r>
              <a:rPr lang="en-GB" sz="2200" b="1" dirty="0">
                <a:solidFill>
                  <a:schemeClr val="accent5">
                    <a:lumMod val="50000"/>
                  </a:schemeClr>
                </a:solidFill>
                <a:latin typeface="Century Gothic" panose="020B0502020202020204" pitchFamily="34" charset="0"/>
              </a:rPr>
              <a:t> à </a:t>
            </a:r>
            <a:r>
              <a:rPr lang="en-GB" sz="2200" b="1" dirty="0" err="1">
                <a:solidFill>
                  <a:schemeClr val="accent5">
                    <a:lumMod val="50000"/>
                  </a:schemeClr>
                </a:solidFill>
                <a:latin typeface="Century Gothic" panose="020B0502020202020204" pitchFamily="34" charset="0"/>
              </a:rPr>
              <a:t>l’école</a:t>
            </a:r>
            <a:r>
              <a:rPr lang="en-GB" sz="2200" b="1" dirty="0">
                <a:solidFill>
                  <a:schemeClr val="accent5">
                    <a:lumMod val="50000"/>
                  </a:schemeClr>
                </a:solidFill>
                <a:latin typeface="Century Gothic" panose="020B0502020202020204" pitchFamily="34" charset="0"/>
              </a:rPr>
              <a:t>.</a:t>
            </a:r>
          </a:p>
        </p:txBody>
      </p:sp>
      <p:sp>
        <p:nvSpPr>
          <p:cNvPr id="34" name="TextBox 33"/>
          <p:cNvSpPr txBox="1"/>
          <p:nvPr/>
        </p:nvSpPr>
        <p:spPr>
          <a:xfrm>
            <a:off x="3092881" y="5592539"/>
            <a:ext cx="3057199"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Les </a:t>
            </a:r>
            <a:r>
              <a:rPr lang="en-GB" sz="2200" b="1" dirty="0" err="1">
                <a:solidFill>
                  <a:schemeClr val="accent5">
                    <a:lumMod val="50000"/>
                  </a:schemeClr>
                </a:solidFill>
                <a:latin typeface="Century Gothic" panose="020B0502020202020204" pitchFamily="34" charset="0"/>
              </a:rPr>
              <a:t>professeurs</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parlent</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anglais</a:t>
            </a:r>
            <a:r>
              <a:rPr lang="en-GB" sz="2200" b="1" dirty="0">
                <a:solidFill>
                  <a:schemeClr val="accent5">
                    <a:lumMod val="50000"/>
                  </a:schemeClr>
                </a:solidFill>
                <a:latin typeface="Century Gothic" panose="020B0502020202020204" pitchFamily="34" charset="0"/>
              </a:rPr>
              <a:t>.</a:t>
            </a:r>
          </a:p>
        </p:txBody>
      </p:sp>
      <p:sp>
        <p:nvSpPr>
          <p:cNvPr id="35" name="TextBox 34"/>
          <p:cNvSpPr txBox="1"/>
          <p:nvPr/>
        </p:nvSpPr>
        <p:spPr>
          <a:xfrm>
            <a:off x="111972" y="5637457"/>
            <a:ext cx="3057199"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 </a:t>
            </a:r>
            <a:r>
              <a:rPr lang="en-GB" sz="2200" b="1" dirty="0" err="1">
                <a:solidFill>
                  <a:schemeClr val="accent5">
                    <a:lumMod val="50000"/>
                  </a:schemeClr>
                </a:solidFill>
                <a:latin typeface="Century Gothic" panose="020B0502020202020204" pitchFamily="34" charset="0"/>
              </a:rPr>
              <a:t>professeur</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parle</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français</a:t>
            </a:r>
            <a:r>
              <a:rPr lang="en-GB" sz="2200" b="1" dirty="0">
                <a:solidFill>
                  <a:schemeClr val="accent5">
                    <a:lumMod val="50000"/>
                  </a:schemeClr>
                </a:solidFill>
                <a:latin typeface="Century Gothic" panose="020B0502020202020204" pitchFamily="34" charset="0"/>
              </a:rPr>
              <a:t>.</a:t>
            </a:r>
          </a:p>
        </p:txBody>
      </p:sp>
      <p:sp>
        <p:nvSpPr>
          <p:cNvPr id="36" name="TextBox 35"/>
          <p:cNvSpPr txBox="1"/>
          <p:nvPr/>
        </p:nvSpPr>
        <p:spPr>
          <a:xfrm>
            <a:off x="1269242" y="873457"/>
            <a:ext cx="118735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plays outside</a:t>
            </a:r>
          </a:p>
        </p:txBody>
      </p:sp>
      <p:sp>
        <p:nvSpPr>
          <p:cNvPr id="37" name="TextBox 36"/>
          <p:cNvSpPr txBox="1"/>
          <p:nvPr/>
        </p:nvSpPr>
        <p:spPr>
          <a:xfrm>
            <a:off x="4454632" y="873457"/>
            <a:ext cx="1527889"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play in the sand</a:t>
            </a:r>
          </a:p>
        </p:txBody>
      </p:sp>
      <p:sp>
        <p:nvSpPr>
          <p:cNvPr id="38" name="TextBox 37"/>
          <p:cNvSpPr txBox="1"/>
          <p:nvPr/>
        </p:nvSpPr>
        <p:spPr>
          <a:xfrm>
            <a:off x="1737858" y="2859011"/>
            <a:ext cx="118735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eat at school</a:t>
            </a:r>
          </a:p>
        </p:txBody>
      </p:sp>
      <p:sp>
        <p:nvSpPr>
          <p:cNvPr id="39" name="TextBox 38"/>
          <p:cNvSpPr txBox="1"/>
          <p:nvPr/>
        </p:nvSpPr>
        <p:spPr>
          <a:xfrm>
            <a:off x="4330748" y="2869084"/>
            <a:ext cx="118735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eat at home</a:t>
            </a:r>
          </a:p>
        </p:txBody>
      </p:sp>
      <p:sp>
        <p:nvSpPr>
          <p:cNvPr id="40" name="TextBox 39"/>
          <p:cNvSpPr txBox="1"/>
          <p:nvPr/>
        </p:nvSpPr>
        <p:spPr>
          <a:xfrm>
            <a:off x="1512952" y="4868015"/>
            <a:ext cx="118735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speaks French</a:t>
            </a:r>
          </a:p>
        </p:txBody>
      </p:sp>
      <p:sp>
        <p:nvSpPr>
          <p:cNvPr id="41" name="TextBox 40"/>
          <p:cNvSpPr txBox="1"/>
          <p:nvPr/>
        </p:nvSpPr>
        <p:spPr>
          <a:xfrm>
            <a:off x="4578360" y="4849987"/>
            <a:ext cx="118735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speak English</a:t>
            </a:r>
          </a:p>
        </p:txBody>
      </p:sp>
      <p:sp>
        <p:nvSpPr>
          <p:cNvPr id="42" name="TextBox 41"/>
          <p:cNvSpPr txBox="1"/>
          <p:nvPr/>
        </p:nvSpPr>
        <p:spPr>
          <a:xfrm>
            <a:off x="5826882" y="1855272"/>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 </a:t>
            </a:r>
            <a:r>
              <a:rPr lang="en-GB" sz="2200" b="1" dirty="0" err="1">
                <a:solidFill>
                  <a:schemeClr val="accent5">
                    <a:lumMod val="50000"/>
                  </a:schemeClr>
                </a:solidFill>
                <a:latin typeface="Century Gothic" panose="020B0502020202020204" pitchFamily="34" charset="0"/>
              </a:rPr>
              <a:t>garçon</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étudie</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l’histoire</a:t>
            </a:r>
            <a:r>
              <a:rPr lang="en-GB" sz="2200" b="1" dirty="0">
                <a:solidFill>
                  <a:schemeClr val="accent5">
                    <a:lumMod val="50000"/>
                  </a:schemeClr>
                </a:solidFill>
                <a:latin typeface="Century Gothic" panose="020B0502020202020204" pitchFamily="34" charset="0"/>
              </a:rPr>
              <a:t>.</a:t>
            </a:r>
          </a:p>
        </p:txBody>
      </p:sp>
      <p:sp>
        <p:nvSpPr>
          <p:cNvPr id="43" name="TextBox 42"/>
          <p:cNvSpPr txBox="1"/>
          <p:nvPr/>
        </p:nvSpPr>
        <p:spPr>
          <a:xfrm>
            <a:off x="8952395" y="1842892"/>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Les </a:t>
            </a:r>
            <a:r>
              <a:rPr lang="en-GB" sz="2200" b="1" dirty="0" err="1">
                <a:solidFill>
                  <a:schemeClr val="accent5">
                    <a:lumMod val="50000"/>
                  </a:schemeClr>
                </a:solidFill>
                <a:latin typeface="Century Gothic" panose="020B0502020202020204" pitchFamily="34" charset="0"/>
              </a:rPr>
              <a:t>garçons</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étudient</a:t>
            </a:r>
            <a:r>
              <a:rPr lang="en-GB" sz="2200" b="1" dirty="0">
                <a:solidFill>
                  <a:schemeClr val="accent5">
                    <a:lumMod val="50000"/>
                  </a:schemeClr>
                </a:solidFill>
                <a:latin typeface="Century Gothic" panose="020B0502020202020204" pitchFamily="34" charset="0"/>
              </a:rPr>
              <a:t> à la </a:t>
            </a:r>
            <a:r>
              <a:rPr lang="en-GB" sz="2200" b="1" dirty="0" err="1">
                <a:solidFill>
                  <a:schemeClr val="accent5">
                    <a:lumMod val="50000"/>
                  </a:schemeClr>
                </a:solidFill>
                <a:latin typeface="Century Gothic" panose="020B0502020202020204" pitchFamily="34" charset="0"/>
              </a:rPr>
              <a:t>masion</a:t>
            </a:r>
            <a:r>
              <a:rPr lang="en-GB" sz="2200" b="1" dirty="0">
                <a:solidFill>
                  <a:schemeClr val="accent5">
                    <a:lumMod val="50000"/>
                  </a:schemeClr>
                </a:solidFill>
                <a:latin typeface="Century Gothic" panose="020B0502020202020204" pitchFamily="34" charset="0"/>
              </a:rPr>
              <a:t>.</a:t>
            </a:r>
          </a:p>
        </p:txBody>
      </p:sp>
      <p:sp>
        <p:nvSpPr>
          <p:cNvPr id="44" name="TextBox 43"/>
          <p:cNvSpPr txBox="1"/>
          <p:nvPr/>
        </p:nvSpPr>
        <p:spPr>
          <a:xfrm>
            <a:off x="5805562" y="3915772"/>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Les </a:t>
            </a:r>
            <a:r>
              <a:rPr lang="en-GB" sz="2200" b="1" dirty="0" err="1">
                <a:solidFill>
                  <a:schemeClr val="accent5">
                    <a:lumMod val="50000"/>
                  </a:schemeClr>
                </a:solidFill>
                <a:latin typeface="Century Gothic" panose="020B0502020202020204" pitchFamily="34" charset="0"/>
              </a:rPr>
              <a:t>mères</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préparent</a:t>
            </a:r>
            <a:r>
              <a:rPr lang="en-GB" sz="2200" b="1" dirty="0">
                <a:solidFill>
                  <a:schemeClr val="accent5">
                    <a:lumMod val="50000"/>
                  </a:schemeClr>
                </a:solidFill>
                <a:latin typeface="Century Gothic" panose="020B0502020202020204" pitchFamily="34" charset="0"/>
              </a:rPr>
              <a:t> le </a:t>
            </a:r>
            <a:r>
              <a:rPr lang="en-GB" sz="2200" b="1" dirty="0" err="1">
                <a:solidFill>
                  <a:schemeClr val="accent5">
                    <a:lumMod val="50000"/>
                  </a:schemeClr>
                </a:solidFill>
                <a:latin typeface="Century Gothic" panose="020B0502020202020204" pitchFamily="34" charset="0"/>
              </a:rPr>
              <a:t>déjeuner</a:t>
            </a:r>
            <a:r>
              <a:rPr lang="en-GB" sz="2200" b="1" dirty="0">
                <a:solidFill>
                  <a:schemeClr val="accent5">
                    <a:lumMod val="50000"/>
                  </a:schemeClr>
                </a:solidFill>
                <a:latin typeface="Century Gothic" panose="020B0502020202020204" pitchFamily="34" charset="0"/>
              </a:rPr>
              <a:t>.</a:t>
            </a:r>
          </a:p>
        </p:txBody>
      </p:sp>
      <p:sp>
        <p:nvSpPr>
          <p:cNvPr id="45" name="TextBox 44"/>
          <p:cNvSpPr txBox="1"/>
          <p:nvPr/>
        </p:nvSpPr>
        <p:spPr>
          <a:xfrm>
            <a:off x="9066663" y="3893312"/>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La </a:t>
            </a:r>
            <a:r>
              <a:rPr lang="en-GB" sz="2200" b="1" dirty="0" err="1">
                <a:solidFill>
                  <a:schemeClr val="accent5">
                    <a:lumMod val="50000"/>
                  </a:schemeClr>
                </a:solidFill>
                <a:latin typeface="Century Gothic" panose="020B0502020202020204" pitchFamily="34" charset="0"/>
              </a:rPr>
              <a:t>mère</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prépare</a:t>
            </a:r>
            <a:r>
              <a:rPr lang="en-GB" sz="2200" b="1" dirty="0">
                <a:solidFill>
                  <a:schemeClr val="accent5">
                    <a:lumMod val="50000"/>
                  </a:schemeClr>
                </a:solidFill>
                <a:latin typeface="Century Gothic" panose="020B0502020202020204" pitchFamily="34" charset="0"/>
              </a:rPr>
              <a:t> le fruit.</a:t>
            </a:r>
          </a:p>
        </p:txBody>
      </p:sp>
      <p:sp>
        <p:nvSpPr>
          <p:cNvPr id="46" name="TextBox 45"/>
          <p:cNvSpPr txBox="1"/>
          <p:nvPr/>
        </p:nvSpPr>
        <p:spPr>
          <a:xfrm>
            <a:off x="9066662" y="5559011"/>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 </a:t>
            </a:r>
            <a:r>
              <a:rPr lang="en-GB" sz="2200" b="1" dirty="0" err="1">
                <a:solidFill>
                  <a:schemeClr val="accent5">
                    <a:lumMod val="50000"/>
                  </a:schemeClr>
                </a:solidFill>
                <a:latin typeface="Century Gothic" panose="020B0502020202020204" pitchFamily="34" charset="0"/>
              </a:rPr>
              <a:t>médecin</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écoute</a:t>
            </a:r>
            <a:r>
              <a:rPr lang="en-GB" sz="2200" b="1" dirty="0">
                <a:solidFill>
                  <a:schemeClr val="accent5">
                    <a:lumMod val="50000"/>
                  </a:schemeClr>
                </a:solidFill>
                <a:latin typeface="Century Gothic" panose="020B0502020202020204" pitchFamily="34" charset="0"/>
              </a:rPr>
              <a:t> la </a:t>
            </a:r>
            <a:r>
              <a:rPr lang="en-GB" sz="2200" b="1" dirty="0" err="1">
                <a:solidFill>
                  <a:schemeClr val="accent5">
                    <a:lumMod val="50000"/>
                  </a:schemeClr>
                </a:solidFill>
                <a:latin typeface="Century Gothic" panose="020B0502020202020204" pitchFamily="34" charset="0"/>
              </a:rPr>
              <a:t>fille</a:t>
            </a:r>
            <a:r>
              <a:rPr lang="en-GB" sz="2200" b="1" dirty="0">
                <a:solidFill>
                  <a:schemeClr val="accent5">
                    <a:lumMod val="50000"/>
                  </a:schemeClr>
                </a:solidFill>
                <a:latin typeface="Century Gothic" panose="020B0502020202020204" pitchFamily="34" charset="0"/>
              </a:rPr>
              <a:t>.</a:t>
            </a:r>
          </a:p>
        </p:txBody>
      </p:sp>
      <p:sp>
        <p:nvSpPr>
          <p:cNvPr id="48" name="TextBox 47"/>
          <p:cNvSpPr txBox="1"/>
          <p:nvPr/>
        </p:nvSpPr>
        <p:spPr>
          <a:xfrm>
            <a:off x="5820810" y="5614998"/>
            <a:ext cx="3125337" cy="769441"/>
          </a:xfrm>
          <a:prstGeom prst="rect">
            <a:avLst/>
          </a:prstGeom>
          <a:noFill/>
        </p:spPr>
        <p:txBody>
          <a:bodyPr wrap="square" rtlCol="0">
            <a:spAutoFit/>
          </a:bodyPr>
          <a:lstStyle/>
          <a:p>
            <a:r>
              <a:rPr lang="en-GB" sz="2200" b="1" dirty="0">
                <a:solidFill>
                  <a:schemeClr val="accent5">
                    <a:lumMod val="50000"/>
                  </a:schemeClr>
                </a:solidFill>
                <a:latin typeface="Century Gothic" panose="020B0502020202020204" pitchFamily="34" charset="0"/>
              </a:rPr>
              <a:t>Les </a:t>
            </a:r>
            <a:r>
              <a:rPr lang="en-GB" sz="2200" b="1" dirty="0" err="1">
                <a:solidFill>
                  <a:schemeClr val="accent5">
                    <a:lumMod val="50000"/>
                  </a:schemeClr>
                </a:solidFill>
                <a:latin typeface="Century Gothic" panose="020B0502020202020204" pitchFamily="34" charset="0"/>
              </a:rPr>
              <a:t>médecins</a:t>
            </a:r>
            <a:r>
              <a:rPr lang="en-GB" sz="2200" b="1" dirty="0">
                <a:solidFill>
                  <a:schemeClr val="accent5">
                    <a:lumMod val="50000"/>
                  </a:schemeClr>
                </a:solidFill>
                <a:latin typeface="Century Gothic" panose="020B0502020202020204" pitchFamily="34" charset="0"/>
              </a:rPr>
              <a:t> </a:t>
            </a:r>
            <a:r>
              <a:rPr lang="en-GB" sz="2200" b="1" dirty="0" err="1">
                <a:solidFill>
                  <a:schemeClr val="accent5">
                    <a:lumMod val="50000"/>
                  </a:schemeClr>
                </a:solidFill>
                <a:latin typeface="Century Gothic" panose="020B0502020202020204" pitchFamily="34" charset="0"/>
              </a:rPr>
              <a:t>écoutent</a:t>
            </a:r>
            <a:r>
              <a:rPr lang="en-GB" sz="2200" b="1" dirty="0">
                <a:solidFill>
                  <a:schemeClr val="accent5">
                    <a:lumMod val="50000"/>
                  </a:schemeClr>
                </a:solidFill>
                <a:latin typeface="Century Gothic" panose="020B0502020202020204" pitchFamily="34" charset="0"/>
              </a:rPr>
              <a:t> la radio.</a:t>
            </a:r>
          </a:p>
        </p:txBody>
      </p:sp>
      <p:sp>
        <p:nvSpPr>
          <p:cNvPr id="49" name="TextBox 48"/>
          <p:cNvSpPr txBox="1"/>
          <p:nvPr/>
        </p:nvSpPr>
        <p:spPr>
          <a:xfrm>
            <a:off x="7592707" y="864389"/>
            <a:ext cx="118735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studies History</a:t>
            </a:r>
          </a:p>
        </p:txBody>
      </p:sp>
      <p:sp>
        <p:nvSpPr>
          <p:cNvPr id="50" name="TextBox 49"/>
          <p:cNvSpPr txBox="1"/>
          <p:nvPr/>
        </p:nvSpPr>
        <p:spPr>
          <a:xfrm>
            <a:off x="10633950" y="874355"/>
            <a:ext cx="1443782"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study at home</a:t>
            </a:r>
          </a:p>
        </p:txBody>
      </p:sp>
      <p:sp>
        <p:nvSpPr>
          <p:cNvPr id="51" name="TextBox 50"/>
          <p:cNvSpPr txBox="1"/>
          <p:nvPr/>
        </p:nvSpPr>
        <p:spPr>
          <a:xfrm>
            <a:off x="10089307" y="2950812"/>
            <a:ext cx="1838835"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prepares the fruit </a:t>
            </a:r>
          </a:p>
        </p:txBody>
      </p:sp>
      <p:sp>
        <p:nvSpPr>
          <p:cNvPr id="52" name="TextBox 51"/>
          <p:cNvSpPr txBox="1"/>
          <p:nvPr/>
        </p:nvSpPr>
        <p:spPr>
          <a:xfrm>
            <a:off x="7592707" y="3005603"/>
            <a:ext cx="1303420"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prepare lunch</a:t>
            </a:r>
          </a:p>
        </p:txBody>
      </p:sp>
      <p:sp>
        <p:nvSpPr>
          <p:cNvPr id="53" name="TextBox 52"/>
          <p:cNvSpPr txBox="1"/>
          <p:nvPr/>
        </p:nvSpPr>
        <p:spPr>
          <a:xfrm>
            <a:off x="7425991" y="4818861"/>
            <a:ext cx="1640671"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listen to the radio</a:t>
            </a:r>
          </a:p>
        </p:txBody>
      </p:sp>
      <p:sp>
        <p:nvSpPr>
          <p:cNvPr id="54" name="TextBox 53"/>
          <p:cNvSpPr txBox="1"/>
          <p:nvPr/>
        </p:nvSpPr>
        <p:spPr>
          <a:xfrm>
            <a:off x="10310120" y="4790421"/>
            <a:ext cx="1618022"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listens to the girl</a:t>
            </a:r>
          </a:p>
        </p:txBody>
      </p:sp>
      <p:sp>
        <p:nvSpPr>
          <p:cNvPr id="47" name="Title 46" hidden="1">
            <a:extLst>
              <a:ext uri="{FF2B5EF4-FFF2-40B4-BE49-F238E27FC236}">
                <a16:creationId xmlns:a16="http://schemas.microsoft.com/office/drawing/2014/main" id="{5FA6D5C8-B9D8-EC41-9AE0-C7C9EECF61F5}"/>
              </a:ext>
            </a:extLst>
          </p:cNvPr>
          <p:cNvSpPr>
            <a:spLocks noGrp="1"/>
          </p:cNvSpPr>
          <p:nvPr>
            <p:ph type="title"/>
          </p:nvPr>
        </p:nvSpPr>
        <p:spPr/>
        <p:txBody>
          <a:bodyPr/>
          <a:lstStyle/>
          <a:p>
            <a:r>
              <a:rPr lang="en-US" dirty="0"/>
              <a:t>Speaking</a:t>
            </a:r>
            <a:r>
              <a:rPr lang="en-US" baseline="0" dirty="0"/>
              <a:t> cards</a:t>
            </a:r>
            <a:endParaRPr lang="en-US" dirty="0"/>
          </a:p>
        </p:txBody>
      </p:sp>
    </p:spTree>
    <p:extLst>
      <p:ext uri="{BB962C8B-B14F-4D97-AF65-F5344CB8AC3E}">
        <p14:creationId xmlns:p14="http://schemas.microsoft.com/office/powerpoint/2010/main" val="435474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792394" y="73946"/>
            <a:ext cx="2180532"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5" name="TextBox 4"/>
          <p:cNvSpPr txBox="1"/>
          <p:nvPr/>
        </p:nvSpPr>
        <p:spPr>
          <a:xfrm>
            <a:off x="446048" y="774944"/>
            <a:ext cx="11340791" cy="1200329"/>
          </a:xfrm>
          <a:prstGeom prst="rect">
            <a:avLst/>
          </a:prstGeom>
          <a:solidFill>
            <a:schemeClr val="accent5">
              <a:lumMod val="75000"/>
            </a:schemeClr>
          </a:solidFill>
        </p:spPr>
        <p:txBody>
          <a:bodyPr wrap="square" rtlCol="0">
            <a:spAutoFit/>
          </a:bodyPr>
          <a:lstStyle/>
          <a:p>
            <a:r>
              <a:rPr lang="en-GB" sz="2400" dirty="0">
                <a:solidFill>
                  <a:schemeClr val="bg1"/>
                </a:solidFill>
                <a:latin typeface="Century Gothic" panose="020B0502020202020204" pitchFamily="34" charset="0"/>
              </a:rPr>
              <a:t>Now write two sentences about what your friend does - use ‘he’ or ‘she’ and write two sentences about what you think your teachers do – use ‘they’ (it doesn’t have to be true!).</a:t>
            </a:r>
          </a:p>
        </p:txBody>
      </p:sp>
      <p:sp>
        <p:nvSpPr>
          <p:cNvPr id="7" name="Action Button: Custom 6">
            <a:hlinkClick r:id="" action="ppaction://noaction" highlightClick="1">
              <a:snd r:embed="rId3" name="4_01_Leo.wav"/>
            </a:hlinkClick>
          </p:cNvPr>
          <p:cNvSpPr/>
          <p:nvPr/>
        </p:nvSpPr>
        <p:spPr>
          <a:xfrm>
            <a:off x="446048" y="2371461"/>
            <a:ext cx="869795" cy="32517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E.G.</a:t>
            </a:r>
          </a:p>
        </p:txBody>
      </p:sp>
      <p:sp>
        <p:nvSpPr>
          <p:cNvPr id="20" name="TextBox 19"/>
          <p:cNvSpPr txBox="1"/>
          <p:nvPr/>
        </p:nvSpPr>
        <p:spPr>
          <a:xfrm>
            <a:off x="1101915" y="3504380"/>
            <a:ext cx="4975401"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Elle </a:t>
            </a:r>
            <a:r>
              <a:rPr lang="en-GB" sz="3200" dirty="0" err="1">
                <a:solidFill>
                  <a:schemeClr val="accent5">
                    <a:lumMod val="50000"/>
                  </a:schemeClr>
                </a:solidFill>
                <a:latin typeface="Century Gothic" panose="020B0502020202020204" pitchFamily="34" charset="0"/>
              </a:rPr>
              <a:t>écoute</a:t>
            </a:r>
            <a:r>
              <a:rPr lang="en-GB" sz="3200" dirty="0">
                <a:solidFill>
                  <a:schemeClr val="accent5">
                    <a:lumMod val="50000"/>
                  </a:schemeClr>
                </a:solidFill>
                <a:latin typeface="Century Gothic" panose="020B0502020202020204" pitchFamily="34" charset="0"/>
              </a:rPr>
              <a:t> le </a:t>
            </a:r>
            <a:r>
              <a:rPr lang="en-GB" sz="3200" dirty="0" err="1">
                <a:solidFill>
                  <a:schemeClr val="accent5">
                    <a:lumMod val="50000"/>
                  </a:schemeClr>
                </a:solidFill>
                <a:latin typeface="Century Gothic" panose="020B0502020202020204" pitchFamily="34" charset="0"/>
              </a:rPr>
              <a:t>chanteur</a:t>
            </a:r>
            <a:r>
              <a:rPr lang="en-GB" sz="3200" dirty="0">
                <a:solidFill>
                  <a:schemeClr val="accent5">
                    <a:lumMod val="50000"/>
                  </a:schemeClr>
                </a:solidFill>
                <a:latin typeface="Century Gothic" panose="020B0502020202020204" pitchFamily="34" charset="0"/>
              </a:rPr>
              <a:t>.</a:t>
            </a:r>
          </a:p>
        </p:txBody>
      </p:sp>
      <p:sp>
        <p:nvSpPr>
          <p:cNvPr id="21" name="TextBox 20"/>
          <p:cNvSpPr txBox="1"/>
          <p:nvPr/>
        </p:nvSpPr>
        <p:spPr>
          <a:xfrm>
            <a:off x="1101915" y="4399481"/>
            <a:ext cx="4724284"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Elle </a:t>
            </a:r>
            <a:r>
              <a:rPr lang="en-GB" sz="3200" dirty="0" err="1">
                <a:solidFill>
                  <a:schemeClr val="accent5">
                    <a:lumMod val="50000"/>
                  </a:schemeClr>
                </a:solidFill>
                <a:latin typeface="Century Gothic" panose="020B0502020202020204" pitchFamily="34" charset="0"/>
              </a:rPr>
              <a:t>étudie</a:t>
            </a:r>
            <a:r>
              <a:rPr lang="en-GB" sz="3200" dirty="0">
                <a:solidFill>
                  <a:schemeClr val="accent5">
                    <a:lumMod val="50000"/>
                  </a:schemeClr>
                </a:solidFill>
                <a:latin typeface="Century Gothic" panose="020B0502020202020204" pitchFamily="34" charset="0"/>
              </a:rPr>
              <a:t> </a:t>
            </a:r>
            <a:r>
              <a:rPr lang="en-GB" sz="3200" dirty="0" err="1">
                <a:solidFill>
                  <a:schemeClr val="accent5">
                    <a:lumMod val="50000"/>
                  </a:schemeClr>
                </a:solidFill>
                <a:latin typeface="Century Gothic" panose="020B0502020202020204" pitchFamily="34" charset="0"/>
              </a:rPr>
              <a:t>l’histoire</a:t>
            </a:r>
            <a:r>
              <a:rPr lang="en-GB" sz="3200" dirty="0">
                <a:solidFill>
                  <a:schemeClr val="accent5">
                    <a:lumMod val="50000"/>
                  </a:schemeClr>
                </a:solidFill>
                <a:latin typeface="Century Gothic" panose="020B0502020202020204" pitchFamily="34" charset="0"/>
              </a:rPr>
              <a:t>.</a:t>
            </a:r>
          </a:p>
        </p:txBody>
      </p:sp>
      <p:sp>
        <p:nvSpPr>
          <p:cNvPr id="22" name="TextBox 21"/>
          <p:cNvSpPr txBox="1"/>
          <p:nvPr/>
        </p:nvSpPr>
        <p:spPr>
          <a:xfrm>
            <a:off x="6336650" y="3554895"/>
            <a:ext cx="5450189" cy="584775"/>
          </a:xfrm>
          <a:prstGeom prst="rect">
            <a:avLst/>
          </a:prstGeom>
          <a:noFill/>
        </p:spPr>
        <p:txBody>
          <a:bodyPr wrap="square" rtlCol="0">
            <a:spAutoFit/>
          </a:bodyPr>
          <a:lstStyle/>
          <a:p>
            <a:r>
              <a:rPr lang="en-GB" sz="3200" dirty="0" err="1">
                <a:solidFill>
                  <a:schemeClr val="accent5">
                    <a:lumMod val="50000"/>
                  </a:schemeClr>
                </a:solidFill>
                <a:latin typeface="Century Gothic" panose="020B0502020202020204" pitchFamily="34" charset="0"/>
              </a:rPr>
              <a:t>Ils</a:t>
            </a:r>
            <a:r>
              <a:rPr lang="en-GB" sz="3200" dirty="0">
                <a:solidFill>
                  <a:schemeClr val="accent5">
                    <a:lumMod val="50000"/>
                  </a:schemeClr>
                </a:solidFill>
                <a:latin typeface="Century Gothic" panose="020B0502020202020204" pitchFamily="34" charset="0"/>
              </a:rPr>
              <a:t> </a:t>
            </a:r>
            <a:r>
              <a:rPr lang="en-GB" sz="3200" dirty="0" err="1">
                <a:solidFill>
                  <a:schemeClr val="accent5">
                    <a:lumMod val="50000"/>
                  </a:schemeClr>
                </a:solidFill>
                <a:latin typeface="Century Gothic" panose="020B0502020202020204" pitchFamily="34" charset="0"/>
              </a:rPr>
              <a:t>préparent</a:t>
            </a:r>
            <a:r>
              <a:rPr lang="en-GB" sz="3200" dirty="0">
                <a:solidFill>
                  <a:schemeClr val="accent5">
                    <a:lumMod val="50000"/>
                  </a:schemeClr>
                </a:solidFill>
                <a:latin typeface="Century Gothic" panose="020B0502020202020204" pitchFamily="34" charset="0"/>
              </a:rPr>
              <a:t> le </a:t>
            </a:r>
            <a:r>
              <a:rPr lang="en-GB" sz="3200" dirty="0" err="1">
                <a:solidFill>
                  <a:schemeClr val="accent5">
                    <a:lumMod val="50000"/>
                  </a:schemeClr>
                </a:solidFill>
                <a:latin typeface="Century Gothic" panose="020B0502020202020204" pitchFamily="34" charset="0"/>
              </a:rPr>
              <a:t>déjeuner</a:t>
            </a:r>
            <a:r>
              <a:rPr lang="en-GB" sz="3200" dirty="0">
                <a:solidFill>
                  <a:schemeClr val="accent5">
                    <a:lumMod val="50000"/>
                  </a:schemeClr>
                </a:solidFill>
                <a:latin typeface="Century Gothic" panose="020B0502020202020204" pitchFamily="34" charset="0"/>
              </a:rPr>
              <a:t>.</a:t>
            </a:r>
          </a:p>
        </p:txBody>
      </p:sp>
      <p:sp>
        <p:nvSpPr>
          <p:cNvPr id="23" name="TextBox 22"/>
          <p:cNvSpPr txBox="1"/>
          <p:nvPr/>
        </p:nvSpPr>
        <p:spPr>
          <a:xfrm>
            <a:off x="6336650" y="4399481"/>
            <a:ext cx="5450189" cy="584775"/>
          </a:xfrm>
          <a:prstGeom prst="rect">
            <a:avLst/>
          </a:prstGeom>
          <a:noFill/>
        </p:spPr>
        <p:txBody>
          <a:bodyPr wrap="square" rtlCol="0">
            <a:spAutoFit/>
          </a:bodyPr>
          <a:lstStyle/>
          <a:p>
            <a:r>
              <a:rPr lang="en-GB" sz="3200" dirty="0" err="1">
                <a:solidFill>
                  <a:schemeClr val="accent5">
                    <a:lumMod val="50000"/>
                  </a:schemeClr>
                </a:solidFill>
                <a:latin typeface="Century Gothic" panose="020B0502020202020204" pitchFamily="34" charset="0"/>
              </a:rPr>
              <a:t>Ils</a:t>
            </a:r>
            <a:r>
              <a:rPr lang="en-GB" sz="3200" dirty="0">
                <a:solidFill>
                  <a:schemeClr val="accent5">
                    <a:lumMod val="50000"/>
                  </a:schemeClr>
                </a:solidFill>
                <a:latin typeface="Century Gothic" panose="020B0502020202020204" pitchFamily="34" charset="0"/>
              </a:rPr>
              <a:t> </a:t>
            </a:r>
            <a:r>
              <a:rPr lang="en-GB" sz="3200" dirty="0" err="1">
                <a:solidFill>
                  <a:schemeClr val="accent5">
                    <a:lumMod val="50000"/>
                  </a:schemeClr>
                </a:solidFill>
                <a:latin typeface="Century Gothic" panose="020B0502020202020204" pitchFamily="34" charset="0"/>
              </a:rPr>
              <a:t>chantent</a:t>
            </a:r>
            <a:r>
              <a:rPr lang="en-GB" sz="3200" dirty="0">
                <a:solidFill>
                  <a:schemeClr val="accent5">
                    <a:lumMod val="50000"/>
                  </a:schemeClr>
                </a:solidFill>
                <a:latin typeface="Century Gothic" panose="020B0502020202020204" pitchFamily="34" charset="0"/>
              </a:rPr>
              <a:t> avec la radio.</a:t>
            </a:r>
          </a:p>
        </p:txBody>
      </p:sp>
      <p:sp>
        <p:nvSpPr>
          <p:cNvPr id="24" name="TextBox 23"/>
          <p:cNvSpPr txBox="1"/>
          <p:nvPr/>
        </p:nvSpPr>
        <p:spPr>
          <a:xfrm>
            <a:off x="1101915" y="2808120"/>
            <a:ext cx="3764123" cy="584775"/>
          </a:xfrm>
          <a:prstGeom prst="rect">
            <a:avLst/>
          </a:prstGeom>
          <a:noFill/>
        </p:spPr>
        <p:txBody>
          <a:bodyPr wrap="square" rtlCol="0">
            <a:spAutoFit/>
          </a:bodyPr>
          <a:lstStyle/>
          <a:p>
            <a:r>
              <a:rPr lang="en-GB" sz="3200" b="1" u="sng" dirty="0" err="1">
                <a:solidFill>
                  <a:schemeClr val="accent5">
                    <a:lumMod val="50000"/>
                  </a:schemeClr>
                </a:solidFill>
                <a:latin typeface="Century Gothic" panose="020B0502020202020204" pitchFamily="34" charset="0"/>
              </a:rPr>
              <a:t>L’ami</a:t>
            </a:r>
            <a:r>
              <a:rPr lang="en-GB" sz="3200" b="1" u="sng" dirty="0" err="1">
                <a:solidFill>
                  <a:srgbClr val="FF6600"/>
                </a:solidFill>
                <a:latin typeface="Century Gothic" panose="020B0502020202020204" pitchFamily="34" charset="0"/>
              </a:rPr>
              <a:t>e</a:t>
            </a:r>
            <a:endParaRPr lang="en-GB" sz="3200" b="1" u="sng" dirty="0">
              <a:solidFill>
                <a:srgbClr val="FF6600"/>
              </a:solidFill>
              <a:latin typeface="Century Gothic" panose="020B0502020202020204" pitchFamily="34" charset="0"/>
            </a:endParaRPr>
          </a:p>
        </p:txBody>
      </p:sp>
      <p:sp>
        <p:nvSpPr>
          <p:cNvPr id="25" name="TextBox 24"/>
          <p:cNvSpPr txBox="1"/>
          <p:nvPr/>
        </p:nvSpPr>
        <p:spPr>
          <a:xfrm>
            <a:off x="6336650" y="2808120"/>
            <a:ext cx="3764123" cy="584775"/>
          </a:xfrm>
          <a:prstGeom prst="rect">
            <a:avLst/>
          </a:prstGeom>
          <a:noFill/>
        </p:spPr>
        <p:txBody>
          <a:bodyPr wrap="square" rtlCol="0">
            <a:spAutoFit/>
          </a:bodyPr>
          <a:lstStyle/>
          <a:p>
            <a:r>
              <a:rPr lang="en-GB" sz="3200" b="1" u="sng" dirty="0">
                <a:solidFill>
                  <a:schemeClr val="accent5">
                    <a:lumMod val="50000"/>
                  </a:schemeClr>
                </a:solidFill>
                <a:latin typeface="Century Gothic" panose="020B0502020202020204" pitchFamily="34" charset="0"/>
              </a:rPr>
              <a:t>Les </a:t>
            </a:r>
            <a:r>
              <a:rPr lang="en-GB" sz="3200" b="1" u="sng" dirty="0" err="1">
                <a:solidFill>
                  <a:schemeClr val="accent5">
                    <a:lumMod val="50000"/>
                  </a:schemeClr>
                </a:solidFill>
                <a:latin typeface="Century Gothic" panose="020B0502020202020204" pitchFamily="34" charset="0"/>
              </a:rPr>
              <a:t>professeurs</a:t>
            </a:r>
            <a:endParaRPr lang="en-GB" sz="3200" b="1" u="sng" dirty="0">
              <a:solidFill>
                <a:schemeClr val="accent5">
                  <a:lumMod val="50000"/>
                </a:schemeClr>
              </a:solidFill>
              <a:latin typeface="Century Gothic" panose="020B0502020202020204" pitchFamily="34" charset="0"/>
            </a:endParaRPr>
          </a:p>
        </p:txBody>
      </p:sp>
      <p:sp>
        <p:nvSpPr>
          <p:cNvPr id="26" name="TextBox 25"/>
          <p:cNvSpPr txBox="1"/>
          <p:nvPr/>
        </p:nvSpPr>
        <p:spPr>
          <a:xfrm>
            <a:off x="446048" y="5387429"/>
            <a:ext cx="11340791" cy="461665"/>
          </a:xfrm>
          <a:prstGeom prst="rect">
            <a:avLst/>
          </a:prstGeom>
          <a:solidFill>
            <a:schemeClr val="accent5">
              <a:lumMod val="75000"/>
            </a:schemeClr>
          </a:solidFill>
        </p:spPr>
        <p:txBody>
          <a:bodyPr wrap="square" rtlCol="0">
            <a:spAutoFit/>
          </a:bodyPr>
          <a:lstStyle/>
          <a:p>
            <a:r>
              <a:rPr lang="en-GB" sz="2400" dirty="0">
                <a:solidFill>
                  <a:schemeClr val="bg1"/>
                </a:solidFill>
                <a:latin typeface="Century Gothic" panose="020B0502020202020204" pitchFamily="34" charset="0"/>
              </a:rPr>
              <a:t>Say your sentences to your partner who will translate them into English.</a:t>
            </a:r>
          </a:p>
        </p:txBody>
      </p:sp>
      <p:sp>
        <p:nvSpPr>
          <p:cNvPr id="2" name="Title 1">
            <a:extLst>
              <a:ext uri="{FF2B5EF4-FFF2-40B4-BE49-F238E27FC236}">
                <a16:creationId xmlns:a16="http://schemas.microsoft.com/office/drawing/2014/main" id="{53D8D5BE-1084-FF40-94EB-6096C0F3B0AB}"/>
              </a:ext>
            </a:extLst>
          </p:cNvPr>
          <p:cNvSpPr>
            <a:spLocks noGrp="1"/>
          </p:cNvSpPr>
          <p:nvPr>
            <p:ph type="title"/>
          </p:nvPr>
        </p:nvSpPr>
        <p:spPr>
          <a:xfrm>
            <a:off x="9792394" y="54746"/>
            <a:ext cx="2180532" cy="439317"/>
          </a:xfrm>
        </p:spPr>
        <p:txBody>
          <a:bodyPr>
            <a:normAutofit/>
          </a:bodyPr>
          <a:lstStyle/>
          <a:p>
            <a:pPr algn="ctr"/>
            <a:r>
              <a:rPr lang="en-GB" sz="1800" b="1" dirty="0" err="1">
                <a:solidFill>
                  <a:schemeClr val="bg1"/>
                </a:solidFill>
              </a:rPr>
              <a:t>écrire</a:t>
            </a:r>
            <a:r>
              <a:rPr lang="en-GB" sz="1800" b="1" dirty="0">
                <a:solidFill>
                  <a:schemeClr val="bg1"/>
                </a:solidFill>
              </a:rPr>
              <a:t> et </a:t>
            </a:r>
            <a:r>
              <a:rPr lang="en-GB" sz="1800" b="1" dirty="0" err="1">
                <a:solidFill>
                  <a:schemeClr val="bg1"/>
                </a:solidFill>
              </a:rPr>
              <a:t>parler</a:t>
            </a:r>
            <a:endParaRPr lang="en-US" sz="1800" dirty="0">
              <a:solidFill>
                <a:schemeClr val="bg1"/>
              </a:solidFill>
            </a:endParaRPr>
          </a:p>
        </p:txBody>
      </p:sp>
    </p:spTree>
    <p:extLst>
      <p:ext uri="{BB962C8B-B14F-4D97-AF65-F5344CB8AC3E}">
        <p14:creationId xmlns:p14="http://schemas.microsoft.com/office/powerpoint/2010/main" val="2100961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077" t="21930" r="6575" b="33333"/>
          <a:stretch/>
        </p:blipFill>
        <p:spPr>
          <a:xfrm>
            <a:off x="6858673" y="1106338"/>
            <a:ext cx="2858140" cy="115503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7077" t="21930" r="75632" b="33333"/>
          <a:stretch/>
        </p:blipFill>
        <p:spPr>
          <a:xfrm>
            <a:off x="10332953" y="1091649"/>
            <a:ext cx="572353" cy="1155033"/>
          </a:xfrm>
          <a:prstGeom prst="rect">
            <a:avLst/>
          </a:prstGeom>
        </p:spPr>
      </p:pic>
      <p:graphicFrame>
        <p:nvGraphicFramePr>
          <p:cNvPr id="5" name="Content Placeholder 4"/>
          <p:cNvGraphicFramePr>
            <a:graphicFrameLocks noGrp="1"/>
          </p:cNvGraphicFramePr>
          <p:nvPr>
            <p:ph idx="1"/>
            <p:extLst>
              <p:ext uri="{D42A27DB-BD31-4B8C-83A1-F6EECF244321}">
                <p14:modId xmlns:p14="http://schemas.microsoft.com/office/powerpoint/2010/main" val="828408452"/>
              </p:ext>
            </p:extLst>
          </p:nvPr>
        </p:nvGraphicFramePr>
        <p:xfrm>
          <a:off x="410797" y="407500"/>
          <a:ext cx="11203687" cy="5723809"/>
        </p:xfrm>
        <a:graphic>
          <a:graphicData uri="http://schemas.openxmlformats.org/drawingml/2006/table">
            <a:tbl>
              <a:tblPr firstRow="1" bandRow="1">
                <a:tableStyleId>{5C22544A-7EE6-4342-B048-85BDC9FD1C3A}</a:tableStyleId>
              </a:tblPr>
              <a:tblGrid>
                <a:gridCol w="995868">
                  <a:extLst>
                    <a:ext uri="{9D8B030D-6E8A-4147-A177-3AD203B41FA5}">
                      <a16:colId xmlns:a16="http://schemas.microsoft.com/office/drawing/2014/main" val="2548973513"/>
                    </a:ext>
                  </a:extLst>
                </a:gridCol>
                <a:gridCol w="5376472">
                  <a:extLst>
                    <a:ext uri="{9D8B030D-6E8A-4147-A177-3AD203B41FA5}">
                      <a16:colId xmlns:a16="http://schemas.microsoft.com/office/drawing/2014/main" val="2775102314"/>
                    </a:ext>
                  </a:extLst>
                </a:gridCol>
                <a:gridCol w="2875548">
                  <a:extLst>
                    <a:ext uri="{9D8B030D-6E8A-4147-A177-3AD203B41FA5}">
                      <a16:colId xmlns:a16="http://schemas.microsoft.com/office/drawing/2014/main" val="1859025906"/>
                    </a:ext>
                  </a:extLst>
                </a:gridCol>
                <a:gridCol w="1955799">
                  <a:extLst>
                    <a:ext uri="{9D8B030D-6E8A-4147-A177-3AD203B41FA5}">
                      <a16:colId xmlns:a16="http://schemas.microsoft.com/office/drawing/2014/main" val="3979149899"/>
                    </a:ext>
                  </a:extLst>
                </a:gridCol>
              </a:tblGrid>
              <a:tr h="1418100">
                <a:tc gridSpan="2">
                  <a:txBody>
                    <a:bodyPr/>
                    <a:lstStyle/>
                    <a:p>
                      <a:r>
                        <a:rPr lang="en-GB" sz="2200" b="1" dirty="0">
                          <a:solidFill>
                            <a:schemeClr val="accent5">
                              <a:lumMod val="50000"/>
                            </a:schemeClr>
                          </a:solidFill>
                          <a:latin typeface="Century Gothic" panose="020B0502020202020204" pitchFamily="34" charset="0"/>
                        </a:rPr>
                        <a:t>Qui? </a:t>
                      </a:r>
                    </a:p>
                    <a:p>
                      <a:r>
                        <a:rPr lang="en-GB" sz="2000" b="0" dirty="0">
                          <a:solidFill>
                            <a:schemeClr val="accent5">
                              <a:lumMod val="50000"/>
                            </a:schemeClr>
                          </a:solidFill>
                          <a:latin typeface="Century Gothic" panose="020B0502020202020204" pitchFamily="34" charset="0"/>
                        </a:rPr>
                        <a:t>You are reading an article about your</a:t>
                      </a:r>
                      <a:r>
                        <a:rPr lang="en-GB" sz="2000" b="0" baseline="0" dirty="0">
                          <a:solidFill>
                            <a:schemeClr val="accent5">
                              <a:lumMod val="50000"/>
                            </a:schemeClr>
                          </a:solidFill>
                          <a:latin typeface="Century Gothic" panose="020B0502020202020204" pitchFamily="34" charset="0"/>
                        </a:rPr>
                        <a:t> favourite band.  The band members (</a:t>
                      </a:r>
                      <a:r>
                        <a:rPr lang="en-GB" sz="2000" b="1" baseline="0" dirty="0">
                          <a:solidFill>
                            <a:schemeClr val="accent5">
                              <a:lumMod val="50000"/>
                            </a:schemeClr>
                          </a:solidFill>
                          <a:latin typeface="Century Gothic" panose="020B0502020202020204" pitchFamily="34" charset="0"/>
                        </a:rPr>
                        <a:t>they</a:t>
                      </a:r>
                      <a:r>
                        <a:rPr lang="en-GB" sz="2000" b="0" baseline="0" dirty="0">
                          <a:solidFill>
                            <a:schemeClr val="accent5">
                              <a:lumMod val="50000"/>
                            </a:schemeClr>
                          </a:solidFill>
                          <a:latin typeface="Century Gothic" panose="020B0502020202020204" pitchFamily="34" charset="0"/>
                        </a:rPr>
                        <a:t>) and the lead singer (</a:t>
                      </a:r>
                      <a:r>
                        <a:rPr lang="en-GB" sz="2000" b="1" baseline="0" dirty="0">
                          <a:solidFill>
                            <a:schemeClr val="accent5">
                              <a:lumMod val="50000"/>
                            </a:schemeClr>
                          </a:solidFill>
                          <a:latin typeface="Century Gothic" panose="020B0502020202020204" pitchFamily="34" charset="0"/>
                        </a:rPr>
                        <a:t>he</a:t>
                      </a:r>
                      <a:r>
                        <a:rPr lang="en-GB" sz="2000" b="0" baseline="0" dirty="0">
                          <a:solidFill>
                            <a:schemeClr val="accent5">
                              <a:lumMod val="50000"/>
                            </a:schemeClr>
                          </a:solidFill>
                          <a:latin typeface="Century Gothic" panose="020B0502020202020204" pitchFamily="34" charset="0"/>
                        </a:rPr>
                        <a:t>) have given information about themselves. Some words are missing.  </a:t>
                      </a:r>
                    </a:p>
                    <a:p>
                      <a:r>
                        <a:rPr lang="en-GB" sz="2000" b="0" baseline="0" dirty="0">
                          <a:solidFill>
                            <a:schemeClr val="accent5">
                              <a:lumMod val="50000"/>
                            </a:schemeClr>
                          </a:solidFill>
                          <a:latin typeface="Century Gothic" panose="020B0502020202020204" pitchFamily="34" charset="0"/>
                        </a:rPr>
                        <a:t>Identify ‘who’ each time.</a:t>
                      </a:r>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000" b="1" dirty="0" err="1">
                          <a:solidFill>
                            <a:schemeClr val="accent5">
                              <a:lumMod val="50000"/>
                            </a:schemeClr>
                          </a:solidFill>
                          <a:latin typeface="Century Gothic" panose="020B0502020202020204" pitchFamily="34" charset="0"/>
                        </a:rPr>
                        <a:t>ils</a:t>
                      </a:r>
                      <a:r>
                        <a:rPr lang="en-GB" sz="3000" b="1" baseline="0" dirty="0">
                          <a:solidFill>
                            <a:schemeClr val="accent5">
                              <a:lumMod val="50000"/>
                            </a:schemeClr>
                          </a:solidFill>
                          <a:latin typeface="Century Gothic" panose="020B0502020202020204" pitchFamily="34" charset="0"/>
                        </a:rPr>
                        <a:t> (they)</a:t>
                      </a:r>
                      <a:endParaRPr lang="en-GB" sz="30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000" b="1" dirty="0" err="1">
                          <a:solidFill>
                            <a:schemeClr val="accent5">
                              <a:lumMod val="50000"/>
                            </a:schemeClr>
                          </a:solidFill>
                          <a:latin typeface="Century Gothic" panose="020B0502020202020204" pitchFamily="34" charset="0"/>
                        </a:rPr>
                        <a:t>il</a:t>
                      </a:r>
                      <a:r>
                        <a:rPr lang="en-GB" sz="3000" b="1" dirty="0">
                          <a:solidFill>
                            <a:schemeClr val="accent5">
                              <a:lumMod val="50000"/>
                            </a:schemeClr>
                          </a:solidFill>
                          <a:latin typeface="Century Gothic" panose="020B0502020202020204" pitchFamily="34" charset="0"/>
                        </a:rPr>
                        <a:t>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463008">
                <a:tc>
                  <a:txBody>
                    <a:bodyPr/>
                    <a:lstStyle/>
                    <a:p>
                      <a:r>
                        <a:rPr lang="en-GB" sz="24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joue</a:t>
                      </a:r>
                      <a:r>
                        <a:rPr lang="en-GB" sz="2400" b="0" dirty="0">
                          <a:solidFill>
                            <a:schemeClr val="accent5">
                              <a:lumMod val="50000"/>
                            </a:schemeClr>
                          </a:solidFill>
                          <a:latin typeface="Century Gothic" panose="020B0502020202020204" pitchFamily="34" charset="0"/>
                        </a:rPr>
                        <a:t> de la </a:t>
                      </a:r>
                      <a:r>
                        <a:rPr lang="en-GB" sz="2400" b="0" dirty="0" err="1">
                          <a:solidFill>
                            <a:schemeClr val="accent5">
                              <a:lumMod val="50000"/>
                            </a:schemeClr>
                          </a:solidFill>
                          <a:latin typeface="Century Gothic" panose="020B0502020202020204" pitchFamily="34" charset="0"/>
                        </a:rPr>
                        <a:t>guitare</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463008">
                <a:tc>
                  <a:txBody>
                    <a:bodyPr/>
                    <a:lstStyle/>
                    <a:p>
                      <a:r>
                        <a:rPr lang="en-GB" sz="24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chantent</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463008">
                <a:tc>
                  <a:txBody>
                    <a:bodyPr/>
                    <a:lstStyle/>
                    <a:p>
                      <a:r>
                        <a:rPr lang="en-GB" sz="24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écoutent</a:t>
                      </a:r>
                      <a:r>
                        <a:rPr lang="en-GB" sz="2400" b="0" dirty="0">
                          <a:solidFill>
                            <a:schemeClr val="accent5">
                              <a:lumMod val="50000"/>
                            </a:schemeClr>
                          </a:solidFill>
                          <a:latin typeface="Century Gothic" panose="020B0502020202020204" pitchFamily="34" charset="0"/>
                        </a:rPr>
                        <a:t> la radio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463008">
                <a:tc>
                  <a:txBody>
                    <a:bodyPr/>
                    <a:lstStyle/>
                    <a:p>
                      <a:r>
                        <a:rPr lang="en-GB" sz="24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parle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anglais</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463008">
                <a:tc>
                  <a:txBody>
                    <a:bodyPr/>
                    <a:lstStyle/>
                    <a:p>
                      <a:r>
                        <a:rPr lang="en-GB" sz="2400" b="1"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….mange un fruit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463008">
                <a:tc>
                  <a:txBody>
                    <a:bodyPr/>
                    <a:lstStyle/>
                    <a:p>
                      <a:r>
                        <a:rPr lang="en-GB" sz="2400" b="1"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étudient</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l’histoire</a:t>
                      </a:r>
                      <a:r>
                        <a:rPr lang="en-GB" sz="2400" b="0" baseline="0" dirty="0">
                          <a:solidFill>
                            <a:schemeClr val="accent5">
                              <a:lumMod val="50000"/>
                            </a:schemeClr>
                          </a:solidFill>
                          <a:latin typeface="Century Gothic" panose="020B0502020202020204" pitchFamily="34" charset="0"/>
                        </a:rPr>
                        <a:t> et </a:t>
                      </a:r>
                      <a:r>
                        <a:rPr lang="en-GB" sz="2400" b="0" baseline="0" dirty="0" err="1">
                          <a:solidFill>
                            <a:schemeClr val="accent5">
                              <a:lumMod val="50000"/>
                            </a:schemeClr>
                          </a:solidFill>
                          <a:latin typeface="Century Gothic" panose="020B0502020202020204" pitchFamily="34" charset="0"/>
                        </a:rPr>
                        <a:t>l’anglais</a:t>
                      </a: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463008">
                <a:tc>
                  <a:txBody>
                    <a:bodyPr/>
                    <a:lstStyle/>
                    <a:p>
                      <a:r>
                        <a:rPr lang="en-GB" sz="2400" b="1" dirty="0">
                          <a:solidFill>
                            <a:schemeClr val="accent5">
                              <a:lumMod val="50000"/>
                            </a:schemeClr>
                          </a:solidFill>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regardent</a:t>
                      </a:r>
                      <a:r>
                        <a:rPr lang="en-GB" sz="2400" b="0" dirty="0">
                          <a:solidFill>
                            <a:schemeClr val="accent5">
                              <a:lumMod val="50000"/>
                            </a:schemeClr>
                          </a:solidFill>
                          <a:latin typeface="Century Gothic" panose="020B0502020202020204" pitchFamily="34" charset="0"/>
                        </a:rPr>
                        <a:t> les films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532033">
                <a:tc>
                  <a:txBody>
                    <a:bodyPr/>
                    <a:lstStyle/>
                    <a:p>
                      <a:r>
                        <a:rPr lang="en-GB" sz="2400" b="1" dirty="0">
                          <a:solidFill>
                            <a:schemeClr val="accent5">
                              <a:lumMod val="50000"/>
                            </a:schemeClr>
                          </a:solidFill>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a:t>
                      </a:r>
                      <a:r>
                        <a:rPr lang="en-GB" sz="2400" b="0" dirty="0" err="1">
                          <a:solidFill>
                            <a:schemeClr val="accent5">
                              <a:lumMod val="50000"/>
                            </a:schemeClr>
                          </a:solidFill>
                          <a:latin typeface="Century Gothic" panose="020B0502020202020204" pitchFamily="34" charset="0"/>
                        </a:rPr>
                        <a:t>aime</a:t>
                      </a:r>
                      <a:r>
                        <a:rPr lang="en-GB" sz="2400" b="0" dirty="0">
                          <a:solidFill>
                            <a:schemeClr val="accent5">
                              <a:lumMod val="50000"/>
                            </a:schemeClr>
                          </a:solidFill>
                          <a:latin typeface="Century Gothic" panose="020B0502020202020204" pitchFamily="34" charset="0"/>
                        </a:rPr>
                        <a:t> les voyages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sp>
        <p:nvSpPr>
          <p:cNvPr id="29" name="Rounded Rectangle 28"/>
          <p:cNvSpPr/>
          <p:nvPr/>
        </p:nvSpPr>
        <p:spPr>
          <a:xfrm>
            <a:off x="10497012" y="23716"/>
            <a:ext cx="1681395"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2953" y="2333998"/>
            <a:ext cx="410964" cy="428087"/>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2261" y="2797599"/>
            <a:ext cx="410964" cy="428087"/>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1053" y="3269405"/>
            <a:ext cx="410964" cy="428087"/>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2953" y="3715523"/>
            <a:ext cx="410964" cy="428087"/>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2953" y="4226782"/>
            <a:ext cx="410964" cy="428087"/>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1053" y="4700624"/>
            <a:ext cx="410964" cy="428087"/>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6901" y="5128711"/>
            <a:ext cx="410964" cy="428087"/>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1530" y="5594216"/>
            <a:ext cx="410964" cy="428087"/>
          </a:xfrm>
          <a:prstGeom prst="rect">
            <a:avLst/>
          </a:prstGeom>
        </p:spPr>
      </p:pic>
      <p:sp>
        <p:nvSpPr>
          <p:cNvPr id="3" name="Title 2" hidden="1">
            <a:extLst>
              <a:ext uri="{FF2B5EF4-FFF2-40B4-BE49-F238E27FC236}">
                <a16:creationId xmlns:a16="http://schemas.microsoft.com/office/drawing/2014/main" id="{1CE5BC53-2BA3-4B4A-8835-F7CEA7B9D8E0}"/>
              </a:ext>
            </a:extLst>
          </p:cNvPr>
          <p:cNvSpPr>
            <a:spLocks noGrp="1"/>
          </p:cNvSpPr>
          <p:nvPr>
            <p:ph type="title"/>
          </p:nvPr>
        </p:nvSpPr>
        <p:spPr/>
        <p:txBody>
          <a:bodyPr/>
          <a:lstStyle/>
          <a:p>
            <a:r>
              <a:rPr lang="en-US" dirty="0"/>
              <a:t>Reading exercise</a:t>
            </a:r>
          </a:p>
        </p:txBody>
      </p:sp>
    </p:spTree>
    <p:extLst>
      <p:ext uri="{BB962C8B-B14F-4D97-AF65-F5344CB8AC3E}">
        <p14:creationId xmlns:p14="http://schemas.microsoft.com/office/powerpoint/2010/main" val="310249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68473"/>
            <a:ext cx="5915046" cy="707849"/>
          </a:xfrm>
        </p:spPr>
        <p:txBody>
          <a:bodyPr>
            <a:normAutofit/>
          </a:bodyPr>
          <a:lstStyle/>
          <a:p>
            <a:r>
              <a:rPr lang="en-GB" sz="3600" b="1" dirty="0">
                <a:solidFill>
                  <a:schemeClr val="bg1"/>
                </a:solidFill>
              </a:rPr>
              <a:t>Regular –</a:t>
            </a:r>
            <a:r>
              <a:rPr lang="en-GB" sz="3600" b="1" dirty="0" err="1">
                <a:solidFill>
                  <a:schemeClr val="bg1"/>
                </a:solidFill>
              </a:rPr>
              <a:t>er</a:t>
            </a:r>
            <a:r>
              <a:rPr lang="en-GB" sz="3600" b="1" dirty="0">
                <a:solidFill>
                  <a:schemeClr val="bg1"/>
                </a:solidFill>
              </a:rPr>
              <a:t> verbs</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2" name="TextBox 11"/>
          <p:cNvSpPr txBox="1"/>
          <p:nvPr/>
        </p:nvSpPr>
        <p:spPr>
          <a:xfrm>
            <a:off x="3549308" y="2145234"/>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3" name="TextBox 12"/>
          <p:cNvSpPr txBox="1"/>
          <p:nvPr/>
        </p:nvSpPr>
        <p:spPr>
          <a:xfrm>
            <a:off x="6835218" y="2145234"/>
            <a:ext cx="28231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plays. </a:t>
            </a:r>
          </a:p>
        </p:txBody>
      </p:sp>
      <p:sp>
        <p:nvSpPr>
          <p:cNvPr id="14" name="TextBox 13"/>
          <p:cNvSpPr txBox="1"/>
          <p:nvPr/>
        </p:nvSpPr>
        <p:spPr>
          <a:xfrm>
            <a:off x="3549308" y="2865833"/>
            <a:ext cx="26228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5" name="TextBox 14"/>
          <p:cNvSpPr txBox="1"/>
          <p:nvPr/>
        </p:nvSpPr>
        <p:spPr>
          <a:xfrm>
            <a:off x="6835217" y="2870873"/>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plays. </a:t>
            </a:r>
          </a:p>
        </p:txBody>
      </p:sp>
      <p:sp>
        <p:nvSpPr>
          <p:cNvPr id="16" name="TextBox 15"/>
          <p:cNvSpPr txBox="1"/>
          <p:nvPr/>
        </p:nvSpPr>
        <p:spPr>
          <a:xfrm>
            <a:off x="225443" y="3630094"/>
            <a:ext cx="1185852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ends with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7" name="TextBox 16"/>
          <p:cNvSpPr txBox="1"/>
          <p:nvPr/>
        </p:nvSpPr>
        <p:spPr>
          <a:xfrm>
            <a:off x="3447066" y="4447239"/>
            <a:ext cx="3092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8" name="TextBox 17"/>
          <p:cNvSpPr txBox="1"/>
          <p:nvPr/>
        </p:nvSpPr>
        <p:spPr>
          <a:xfrm>
            <a:off x="6835217" y="4447239"/>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play. </a:t>
            </a:r>
          </a:p>
        </p:txBody>
      </p:sp>
      <p:sp>
        <p:nvSpPr>
          <p:cNvPr id="19" name="TextBox 18"/>
          <p:cNvSpPr txBox="1"/>
          <p:nvPr/>
        </p:nvSpPr>
        <p:spPr>
          <a:xfrm>
            <a:off x="3442611" y="5167838"/>
            <a:ext cx="3092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0" name="TextBox 19"/>
          <p:cNvSpPr txBox="1"/>
          <p:nvPr/>
        </p:nvSpPr>
        <p:spPr>
          <a:xfrm>
            <a:off x="6840530" y="5173716"/>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play. </a:t>
            </a:r>
          </a:p>
        </p:txBody>
      </p:sp>
      <p:sp>
        <p:nvSpPr>
          <p:cNvPr id="3" name="Rounded Rectangular Callout 2"/>
          <p:cNvSpPr/>
          <p:nvPr/>
        </p:nvSpPr>
        <p:spPr>
          <a:xfrm>
            <a:off x="225443" y="4133125"/>
            <a:ext cx="2409473" cy="1034713"/>
          </a:xfrm>
          <a:prstGeom prst="wedgeRoundRectCallout">
            <a:avLst>
              <a:gd name="adj1" fmla="val 85493"/>
              <a:gd name="adj2" fmla="val 111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either a group of boys or a mixed group. </a:t>
            </a:r>
          </a:p>
        </p:txBody>
      </p:sp>
      <p:sp>
        <p:nvSpPr>
          <p:cNvPr id="21" name="Rounded Rectangular Callout 20"/>
          <p:cNvSpPr/>
          <p:nvPr/>
        </p:nvSpPr>
        <p:spPr>
          <a:xfrm>
            <a:off x="225443" y="5296177"/>
            <a:ext cx="2409473" cy="1034713"/>
          </a:xfrm>
          <a:prstGeom prst="wedgeRoundRectCallout">
            <a:avLst>
              <a:gd name="adj1" fmla="val 85992"/>
              <a:gd name="adj2" fmla="val -364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a group of girls only.</a:t>
            </a:r>
          </a:p>
        </p:txBody>
      </p:sp>
      <p:sp>
        <p:nvSpPr>
          <p:cNvPr id="5" name="Oval 4"/>
          <p:cNvSpPr/>
          <p:nvPr/>
        </p:nvSpPr>
        <p:spPr>
          <a:xfrm>
            <a:off x="3389257" y="4447239"/>
            <a:ext cx="479684" cy="52322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Oval 21"/>
          <p:cNvSpPr/>
          <p:nvPr/>
        </p:nvSpPr>
        <p:spPr>
          <a:xfrm>
            <a:off x="3478705" y="5167838"/>
            <a:ext cx="780473" cy="52322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Rounded Rectangular Callout 22"/>
          <p:cNvSpPr/>
          <p:nvPr/>
        </p:nvSpPr>
        <p:spPr>
          <a:xfrm>
            <a:off x="9107974" y="2916986"/>
            <a:ext cx="2409473" cy="1034713"/>
          </a:xfrm>
          <a:prstGeom prst="wedgeRoundRectCallout">
            <a:avLst>
              <a:gd name="adj1" fmla="val -44337"/>
              <a:gd name="adj2" fmla="val 430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NB! These endings all sound the same!</a:t>
            </a:r>
          </a:p>
        </p:txBody>
      </p:sp>
      <p:sp>
        <p:nvSpPr>
          <p:cNvPr id="24" name="TextBox 23"/>
          <p:cNvSpPr txBox="1"/>
          <p:nvPr/>
        </p:nvSpPr>
        <p:spPr>
          <a:xfrm>
            <a:off x="225443" y="1387114"/>
            <a:ext cx="1185852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French, the verb is in the short form, often ending in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 name="Explosion 2 1"/>
          <p:cNvSpPr/>
          <p:nvPr/>
        </p:nvSpPr>
        <p:spPr>
          <a:xfrm rot="2447624">
            <a:off x="8646136" y="1660056"/>
            <a:ext cx="3674803" cy="3682843"/>
          </a:xfrm>
          <a:prstGeom prst="irregularSeal2">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8360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4468" y="3554334"/>
            <a:ext cx="3359834" cy="1015663"/>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étudient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041244" y="2107784"/>
            <a:ext cx="1818678" cy="1446550"/>
          </a:xfrm>
          <a:prstGeom prst="rect">
            <a:avLst/>
          </a:prstGeom>
          <a:solidFill>
            <a:schemeClr val="accent5">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endParaRPr kumimoji="0" lang="en-GB" sz="8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7390016" y="696236"/>
            <a:ext cx="3652591" cy="1015663"/>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p:cNvSpPr txBox="1"/>
          <p:nvPr/>
        </p:nvSpPr>
        <p:spPr>
          <a:xfrm>
            <a:off x="7537676" y="3554334"/>
            <a:ext cx="3652591" cy="1015663"/>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chantent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775439" y="671175"/>
            <a:ext cx="3652591" cy="1015663"/>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mangent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3967904" y="4655955"/>
            <a:ext cx="3652591" cy="1015663"/>
          </a:xfrm>
          <a:prstGeom prst="rect">
            <a:avLst/>
          </a:prstGeom>
          <a:solidFill>
            <a:schemeClr val="accent5">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4511149" y="2107784"/>
            <a:ext cx="2878867" cy="1446550"/>
          </a:xfrm>
          <a:prstGeom prst="rect">
            <a:avLst/>
          </a:prstGeom>
          <a:solidFill>
            <a:schemeClr val="accent5">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elles</a:t>
            </a:r>
            <a:endParaRPr kumimoji="0" lang="en-GB" sz="8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54575"/>
          <a:stretch/>
        </p:blipFill>
        <p:spPr>
          <a:xfrm>
            <a:off x="4907428" y="5738820"/>
            <a:ext cx="1465584" cy="61691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1508" y="1741124"/>
            <a:ext cx="1150698" cy="69272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4645" y="4599222"/>
            <a:ext cx="1127561" cy="104317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7996" y="1711899"/>
            <a:ext cx="1287475" cy="823984"/>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1805" y="4569997"/>
            <a:ext cx="1101621" cy="1101621"/>
          </a:xfrm>
          <a:prstGeom prst="rect">
            <a:avLst/>
          </a:prstGeom>
        </p:spPr>
      </p:pic>
    </p:spTree>
    <p:extLst>
      <p:ext uri="{BB962C8B-B14F-4D97-AF65-F5344CB8AC3E}">
        <p14:creationId xmlns:p14="http://schemas.microsoft.com/office/powerpoint/2010/main" val="349714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type="lt">
                                    <p:tmAbs val="0"/>
                                  </p:iterate>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iterate type="lt">
                                    <p:tmAbs val="0"/>
                                  </p:iterate>
                                  <p:childTnLst>
                                    <p:set>
                                      <p:cBhvr>
                                        <p:cTn id="42" dur="1" fill="hold">
                                          <p:stCondLst>
                                            <p:cond delay="0"/>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iterate type="lt">
                                    <p:tmAbs val="0"/>
                                  </p:iterate>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3" nodeType="clickEffect">
                                  <p:stCondLst>
                                    <p:cond delay="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4" nodeType="clickEffect">
                                  <p:stCondLst>
                                    <p:cond delay="0"/>
                                  </p:stCondLst>
                                  <p:childTnLst>
                                    <p:set>
                                      <p:cBhvr>
                                        <p:cTn id="72" dur="1" fill="hold">
                                          <p:stCondLst>
                                            <p:cond delay="0"/>
                                          </p:stCondLst>
                                        </p:cTn>
                                        <p:tgtEl>
                                          <p:spTgt spid="8"/>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3" nodeType="clickEffect">
                                  <p:stCondLst>
                                    <p:cond delay="0"/>
                                  </p:stCondLst>
                                  <p:childTnLst>
                                    <p:set>
                                      <p:cBhvr>
                                        <p:cTn id="78" dur="1" fill="hold">
                                          <p:stCondLst>
                                            <p:cond delay="0"/>
                                          </p:stCondLst>
                                        </p:cTn>
                                        <p:tgtEl>
                                          <p:spTgt spid="9"/>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4" nodeType="clickEffect">
                                  <p:stCondLst>
                                    <p:cond delay="0"/>
                                  </p:stCondLst>
                                  <p:childTnLst>
                                    <p:set>
                                      <p:cBhvr>
                                        <p:cTn id="84" dur="1" fill="hold">
                                          <p:stCondLst>
                                            <p:cond delay="0"/>
                                          </p:stCondLst>
                                        </p:cTn>
                                        <p:tgtEl>
                                          <p:spTgt spid="9"/>
                                        </p:tgtEl>
                                        <p:attrNameLst>
                                          <p:attrName>style.visibility</p:attrName>
                                        </p:attrNameLst>
                                      </p:cBhvr>
                                      <p:to>
                                        <p:strVal val="visible"/>
                                      </p:to>
                                    </p:set>
                                  </p:childTnLst>
                                </p:cTn>
                              </p:par>
                              <p:par>
                                <p:cTn id="85" presetID="1" presetClass="entr" presetSubtype="0" fill="hold" grpId="3" nodeType="withEffect">
                                  <p:stCondLst>
                                    <p:cond delay="0"/>
                                  </p:stCondLst>
                                  <p:childTnLst>
                                    <p:set>
                                      <p:cBhvr>
                                        <p:cTn id="86" dur="1" fill="hold">
                                          <p:stCondLst>
                                            <p:cond delay="0"/>
                                          </p:stCondLst>
                                        </p:cTn>
                                        <p:tgtEl>
                                          <p:spTgt spid="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3" nodeType="click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1" presetClass="exit" presetSubtype="0" fill="hold" grpId="4" nodeType="withEffect">
                                  <p:stCondLst>
                                    <p:cond delay="0"/>
                                  </p:stCondLst>
                                  <p:childTnLst>
                                    <p:set>
                                      <p:cBhvr>
                                        <p:cTn id="92" dur="1" fill="hold">
                                          <p:stCondLst>
                                            <p:cond delay="0"/>
                                          </p:stCondLst>
                                        </p:cTn>
                                        <p:tgtEl>
                                          <p:spTgt spid="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4" nodeType="clickEffect">
                                  <p:stCondLst>
                                    <p:cond delay="0"/>
                                  </p:stCondLst>
                                  <p:childTnLst>
                                    <p:set>
                                      <p:cBhvr>
                                        <p:cTn id="96" dur="1" fill="hold">
                                          <p:stCondLst>
                                            <p:cond delay="0"/>
                                          </p:stCondLst>
                                        </p:cTn>
                                        <p:tgtEl>
                                          <p:spTgt spid="7"/>
                                        </p:tgtEl>
                                        <p:attrNameLst>
                                          <p:attrName>style.visibility</p:attrName>
                                        </p:attrNameLst>
                                      </p:cBhvr>
                                      <p:to>
                                        <p:strVal val="visible"/>
                                      </p:to>
                                    </p:set>
                                  </p:childTnLst>
                                </p:cTn>
                              </p:par>
                              <p:par>
                                <p:cTn id="97" presetID="1" presetClass="entr" presetSubtype="0" fill="hold" grpId="5" nodeType="withEffect">
                                  <p:stCondLst>
                                    <p:cond delay="0"/>
                                  </p:stCondLst>
                                  <p:childTnLst>
                                    <p:set>
                                      <p:cBhvr>
                                        <p:cTn id="98" dur="1" fill="hold">
                                          <p:stCondLst>
                                            <p:cond delay="0"/>
                                          </p:stCondLst>
                                        </p:cTn>
                                        <p:tgtEl>
                                          <p:spTgt spid="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6" nodeType="clickEffect">
                                  <p:stCondLst>
                                    <p:cond delay="0"/>
                                  </p:stCondLst>
                                  <p:childTnLst>
                                    <p:set>
                                      <p:cBhvr>
                                        <p:cTn id="102" dur="1" fill="hold">
                                          <p:stCondLst>
                                            <p:cond delay="0"/>
                                          </p:stCondLst>
                                        </p:cTn>
                                        <p:tgtEl>
                                          <p:spTgt spid="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5" nodeType="clickEffect">
                                  <p:stCondLst>
                                    <p:cond delay="0"/>
                                  </p:stCondLst>
                                  <p:childTnLst>
                                    <p:set>
                                      <p:cBhvr>
                                        <p:cTn id="110" dur="1" fill="hold">
                                          <p:stCondLst>
                                            <p:cond delay="0"/>
                                          </p:stCondLst>
                                        </p:cTn>
                                        <p:tgtEl>
                                          <p:spTgt spid="9"/>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1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6" nodeType="clickEffect">
                                  <p:stCondLst>
                                    <p:cond delay="0"/>
                                  </p:stCondLst>
                                  <p:childTnLst>
                                    <p:set>
                                      <p:cBhvr>
                                        <p:cTn id="116" dur="1" fill="hold">
                                          <p:stCondLst>
                                            <p:cond delay="0"/>
                                          </p:stCondLst>
                                        </p:cTn>
                                        <p:tgtEl>
                                          <p:spTgt spid="9"/>
                                        </p:tgtEl>
                                        <p:attrNameLst>
                                          <p:attrName>style.visibility</p:attrName>
                                        </p:attrNameLst>
                                      </p:cBhvr>
                                      <p:to>
                                        <p:strVal val="visible"/>
                                      </p:to>
                                    </p:set>
                                  </p:childTnLst>
                                </p:cTn>
                              </p:par>
                              <p:par>
                                <p:cTn id="117" presetID="1" presetClass="entr" presetSubtype="0" fill="hold" grpId="2" nodeType="withEffect">
                                  <p:stCondLst>
                                    <p:cond delay="0"/>
                                  </p:stCondLst>
                                  <p:childTnLst>
                                    <p:set>
                                      <p:cBhvr>
                                        <p:cTn id="118" dur="1" fill="hold">
                                          <p:stCondLst>
                                            <p:cond delay="0"/>
                                          </p:stCondLst>
                                        </p:cTn>
                                        <p:tgtEl>
                                          <p:spTgt spid="1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5" nodeType="clickEffect">
                                  <p:stCondLst>
                                    <p:cond delay="0"/>
                                  </p:stCondLst>
                                  <p:childTnLst>
                                    <p:set>
                                      <p:cBhvr>
                                        <p:cTn id="122" dur="1" fill="hold">
                                          <p:stCondLst>
                                            <p:cond delay="0"/>
                                          </p:stCondLst>
                                        </p:cTn>
                                        <p:tgtEl>
                                          <p:spTgt spid="8"/>
                                        </p:tgtEl>
                                        <p:attrNameLst>
                                          <p:attrName>style.visibility</p:attrName>
                                        </p:attrNameLst>
                                      </p:cBhvr>
                                      <p:to>
                                        <p:strVal val="hidden"/>
                                      </p:to>
                                    </p:set>
                                  </p:childTnLst>
                                </p:cTn>
                              </p:par>
                              <p:par>
                                <p:cTn id="123" presetID="1" presetClass="exit" presetSubtype="0" fill="hold" grpId="3" nodeType="withEffect">
                                  <p:stCondLst>
                                    <p:cond delay="0"/>
                                  </p:stCondLst>
                                  <p:childTnLst>
                                    <p:set>
                                      <p:cBhvr>
                                        <p:cTn id="124" dur="1" fill="hold">
                                          <p:stCondLst>
                                            <p:cond delay="0"/>
                                          </p:stCondLst>
                                        </p:cTn>
                                        <p:tgtEl>
                                          <p:spTgt spid="10"/>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6" nodeType="clickEffect">
                                  <p:stCondLst>
                                    <p:cond delay="0"/>
                                  </p:stCondLst>
                                  <p:childTnLst>
                                    <p:set>
                                      <p:cBhvr>
                                        <p:cTn id="128" dur="1" fill="hold">
                                          <p:stCondLst>
                                            <p:cond delay="0"/>
                                          </p:stCondLst>
                                        </p:cTn>
                                        <p:tgtEl>
                                          <p:spTgt spid="8"/>
                                        </p:tgtEl>
                                        <p:attrNameLst>
                                          <p:attrName>style.visibility</p:attrName>
                                        </p:attrNameLst>
                                      </p:cBhvr>
                                      <p:to>
                                        <p:strVal val="visible"/>
                                      </p:to>
                                    </p:set>
                                  </p:childTnLst>
                                </p:cTn>
                              </p:par>
                              <p:par>
                                <p:cTn id="129" presetID="1" presetClass="entr" presetSubtype="0" fill="hold" grpId="4" nodeType="withEffect">
                                  <p:stCondLst>
                                    <p:cond delay="0"/>
                                  </p:stCondLst>
                                  <p:childTnLst>
                                    <p:set>
                                      <p:cBhvr>
                                        <p:cTn id="130" dur="1" fill="hold">
                                          <p:stCondLst>
                                            <p:cond delay="0"/>
                                          </p:stCondLst>
                                        </p:cTn>
                                        <p:tgtEl>
                                          <p:spTgt spid="1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5" nodeType="clickEffect">
                                  <p:stCondLst>
                                    <p:cond delay="0"/>
                                  </p:stCondLst>
                                  <p:childTnLst>
                                    <p:set>
                                      <p:cBhvr>
                                        <p:cTn id="134" dur="1" fill="hold">
                                          <p:stCondLst>
                                            <p:cond delay="0"/>
                                          </p:stCondLst>
                                        </p:cTn>
                                        <p:tgtEl>
                                          <p:spTgt spid="7"/>
                                        </p:tgtEl>
                                        <p:attrNameLst>
                                          <p:attrName>style.visibility</p:attrName>
                                        </p:attrNameLst>
                                      </p:cBhvr>
                                      <p:to>
                                        <p:strVal val="hidden"/>
                                      </p:to>
                                    </p:set>
                                  </p:childTnLst>
                                </p:cTn>
                              </p:par>
                              <p:par>
                                <p:cTn id="135" presetID="1" presetClass="exit" presetSubtype="0" fill="hold" grpId="5" nodeType="withEffect">
                                  <p:stCondLst>
                                    <p:cond delay="0"/>
                                  </p:stCondLst>
                                  <p:childTnLst>
                                    <p:set>
                                      <p:cBhvr>
                                        <p:cTn id="136" dur="1" fill="hold">
                                          <p:stCondLst>
                                            <p:cond delay="0"/>
                                          </p:stCondLst>
                                        </p:cTn>
                                        <p:tgtEl>
                                          <p:spTgt spid="10"/>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6" nodeType="clickEffect">
                                  <p:stCondLst>
                                    <p:cond delay="0"/>
                                  </p:stCondLst>
                                  <p:childTnLst>
                                    <p:set>
                                      <p:cBhvr>
                                        <p:cTn id="140" dur="1" fill="hold">
                                          <p:stCondLst>
                                            <p:cond delay="0"/>
                                          </p:stCondLst>
                                        </p:cTn>
                                        <p:tgtEl>
                                          <p:spTgt spid="7"/>
                                        </p:tgtEl>
                                        <p:attrNameLst>
                                          <p:attrName>style.visibility</p:attrName>
                                        </p:attrNameLst>
                                      </p:cBhvr>
                                      <p:to>
                                        <p:strVal val="visible"/>
                                      </p:to>
                                    </p:set>
                                  </p:childTnLst>
                                </p:cTn>
                              </p:par>
                              <p:par>
                                <p:cTn id="141" presetID="1" presetClass="entr" presetSubtype="0" fill="hold" grpId="6" nodeType="withEffect">
                                  <p:stCondLst>
                                    <p:cond delay="0"/>
                                  </p:stCondLst>
                                  <p:childTnLst>
                                    <p:set>
                                      <p:cBhvr>
                                        <p:cTn id="1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5" grpId="3" animBg="1"/>
      <p:bldP spid="5" grpId="4" animBg="1"/>
      <p:bldP spid="5" grpId="5" animBg="1"/>
      <p:bldP spid="5" grpId="6" animBg="1"/>
      <p:bldP spid="6" grpId="0" animBg="1"/>
      <p:bldP spid="6" grpId="1" animBg="1"/>
      <p:bldP spid="6" grpId="2" animBg="1"/>
      <p:bldP spid="7" grpId="0" animBg="1"/>
      <p:bldP spid="7" grpId="1" animBg="1"/>
      <p:bldP spid="7" grpId="2" animBg="1"/>
      <p:bldP spid="7" grpId="3" animBg="1"/>
      <p:bldP spid="7" grpId="4" animBg="1"/>
      <p:bldP spid="7" grpId="5" animBg="1"/>
      <p:bldP spid="7" grpId="6" animBg="1"/>
      <p:bldP spid="8" grpId="0" animBg="1"/>
      <p:bldP spid="8" grpId="1" animBg="1"/>
      <p:bldP spid="8" grpId="2" animBg="1"/>
      <p:bldP spid="8" grpId="3" animBg="1"/>
      <p:bldP spid="8" grpId="4" animBg="1"/>
      <p:bldP spid="8" grpId="5" animBg="1"/>
      <p:bldP spid="8" grpId="6" animBg="1"/>
      <p:bldP spid="9" grpId="0" animBg="1"/>
      <p:bldP spid="9" grpId="1" animBg="1"/>
      <p:bldP spid="9" grpId="2" animBg="1"/>
      <p:bldP spid="9" grpId="3" animBg="1"/>
      <p:bldP spid="9" grpId="4" animBg="1"/>
      <p:bldP spid="9" grpId="5" animBg="1"/>
      <p:bldP spid="9" grpId="6" animBg="1"/>
      <p:bldP spid="10" grpId="0" animBg="1"/>
      <p:bldP spid="10" grpId="1" animBg="1"/>
      <p:bldP spid="10" grpId="2" animBg="1"/>
      <p:bldP spid="10" grpId="3" animBg="1"/>
      <p:bldP spid="10" grpId="4" animBg="1"/>
      <p:bldP spid="10" grpId="5" animBg="1"/>
      <p:bldP spid="10" grpId="6"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9753600" y="73946"/>
            <a:ext cx="2219325"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hlinkClick r:id="" action="ppaction://noaction">
              <a:snd r:embed="rId4" name="exemple.wav"/>
            </a:hlinkClick>
          </p:cNvPr>
          <p:cNvSpPr txBox="1"/>
          <p:nvPr/>
        </p:nvSpPr>
        <p:spPr>
          <a:xfrm>
            <a:off x="806115" y="2935028"/>
            <a:ext cx="10515600" cy="58477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Exemple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7953"/>
          <a:stretch/>
        </p:blipFill>
        <p:spPr>
          <a:xfrm>
            <a:off x="6853859" y="3759620"/>
            <a:ext cx="2129719" cy="220462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5929" y="3759620"/>
            <a:ext cx="1266071" cy="1937533"/>
          </a:xfrm>
          <a:prstGeom prst="rect">
            <a:avLst/>
          </a:prstGeom>
        </p:spPr>
      </p:pic>
      <p:sp>
        <p:nvSpPr>
          <p:cNvPr id="9" name="TextBox 8"/>
          <p:cNvSpPr txBox="1"/>
          <p:nvPr/>
        </p:nvSpPr>
        <p:spPr>
          <a:xfrm>
            <a:off x="806115" y="666963"/>
            <a:ext cx="10515600" cy="2028248"/>
          </a:xfrm>
          <a:prstGeom prst="rect">
            <a:avLst/>
          </a:prstGeom>
          <a:noFill/>
          <a:ln w="76200">
            <a:solidFill>
              <a:srgbClr val="FF6600"/>
            </a:solid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qui?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regarde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français</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3" name="Oval 22">
            <a:hlinkClick r:id="" action="ppaction://noaction">
              <a:snd r:embed="rId3" name="ils regardent.wav"/>
            </a:hlinkClick>
          </p:cNvPr>
          <p:cNvSpPr/>
          <p:nvPr/>
        </p:nvSpPr>
        <p:spPr>
          <a:xfrm>
            <a:off x="6453623" y="3584109"/>
            <a:ext cx="2930190" cy="2413471"/>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 name="TextBox 29"/>
          <p:cNvSpPr txBox="1"/>
          <p:nvPr/>
        </p:nvSpPr>
        <p:spPr>
          <a:xfrm>
            <a:off x="806115" y="5721863"/>
            <a:ext cx="10515600" cy="58477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regardent</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Tree>
    <p:extLst>
      <p:ext uri="{BB962C8B-B14F-4D97-AF65-F5344CB8AC3E}">
        <p14:creationId xmlns:p14="http://schemas.microsoft.com/office/powerpoint/2010/main" val="60482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ils regardent.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ils regarde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3184" y="1311416"/>
            <a:ext cx="6943630" cy="2438399"/>
          </a:xfrm>
          <a:prstGeom prst="rect">
            <a:avLst/>
          </a:prstGeom>
        </p:spPr>
      </p:pic>
      <p:sp>
        <p:nvSpPr>
          <p:cNvPr id="6" name="Oval 5">
            <a:hlinkClick r:id="" action="ppaction://noaction">
              <a:snd r:embed="rId3" name="ils chantent.wav"/>
            </a:hlinkClick>
          </p:cNvPr>
          <p:cNvSpPr/>
          <p:nvPr/>
        </p:nvSpPr>
        <p:spPr>
          <a:xfrm>
            <a:off x="3489989" y="818148"/>
            <a:ext cx="8390021" cy="3268201"/>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TextBox 6"/>
          <p:cNvSpPr txBox="1"/>
          <p:nvPr/>
        </p:nvSpPr>
        <p:spPr>
          <a:xfrm>
            <a:off x="1300473" y="4617895"/>
            <a:ext cx="9223148" cy="156966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chantent</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75310"/>
          <a:stretch/>
        </p:blipFill>
        <p:spPr>
          <a:xfrm>
            <a:off x="556831" y="1311416"/>
            <a:ext cx="1714374" cy="2438399"/>
          </a:xfrm>
          <a:prstGeom prst="rect">
            <a:avLst/>
          </a:prstGeom>
        </p:spPr>
      </p:pic>
      <p:sp>
        <p:nvSpPr>
          <p:cNvPr id="10" name="Rounded Rectangle 9"/>
          <p:cNvSpPr/>
          <p:nvPr/>
        </p:nvSpPr>
        <p:spPr>
          <a:xfrm>
            <a:off x="9753600" y="73946"/>
            <a:ext cx="2219325"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2B95EE71-E257-854D-BC37-4D246E822377}"/>
              </a:ext>
            </a:extLst>
          </p:cNvPr>
          <p:cNvSpPr>
            <a:spLocks noGrp="1"/>
          </p:cNvSpPr>
          <p:nvPr>
            <p:ph type="title"/>
          </p:nvPr>
        </p:nvSpPr>
        <p:spPr>
          <a:xfrm>
            <a:off x="9783052" y="32369"/>
            <a:ext cx="2189873" cy="449245"/>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Tree>
    <p:extLst>
      <p:ext uri="{BB962C8B-B14F-4D97-AF65-F5344CB8AC3E}">
        <p14:creationId xmlns:p14="http://schemas.microsoft.com/office/powerpoint/2010/main" val="19052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chant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s chante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54525"/>
          <a:stretch/>
        </p:blipFill>
        <p:spPr>
          <a:xfrm>
            <a:off x="878306" y="898358"/>
            <a:ext cx="5715000" cy="240832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54525" r="70632"/>
          <a:stretch/>
        </p:blipFill>
        <p:spPr>
          <a:xfrm>
            <a:off x="9010651" y="1163054"/>
            <a:ext cx="1678404" cy="2408321"/>
          </a:xfrm>
          <a:prstGeom prst="rect">
            <a:avLst/>
          </a:prstGeom>
        </p:spPr>
      </p:pic>
      <p:sp>
        <p:nvSpPr>
          <p:cNvPr id="8" name="Oval 7"/>
          <p:cNvSpPr/>
          <p:nvPr/>
        </p:nvSpPr>
        <p:spPr>
          <a:xfrm>
            <a:off x="7914273" y="281740"/>
            <a:ext cx="4010526" cy="4010526"/>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TextBox 8"/>
          <p:cNvSpPr txBox="1"/>
          <p:nvPr/>
        </p:nvSpPr>
        <p:spPr>
          <a:xfrm>
            <a:off x="2856557" y="4585811"/>
            <a:ext cx="6544117" cy="156966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ounded Rectangle 9"/>
          <p:cNvSpPr/>
          <p:nvPr/>
        </p:nvSpPr>
        <p:spPr>
          <a:xfrm>
            <a:off x="9753600" y="73946"/>
            <a:ext cx="2219325"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B7BE5F13-FC6B-5848-8D39-828821D0C855}"/>
              </a:ext>
            </a:extLst>
          </p:cNvPr>
          <p:cNvSpPr>
            <a:spLocks noGrp="1"/>
          </p:cNvSpPr>
          <p:nvPr>
            <p:ph type="title"/>
          </p:nvPr>
        </p:nvSpPr>
        <p:spPr>
          <a:xfrm>
            <a:off x="9805486" y="73946"/>
            <a:ext cx="2167439" cy="400920"/>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Tree>
    <p:extLst>
      <p:ext uri="{BB962C8B-B14F-4D97-AF65-F5344CB8AC3E}">
        <p14:creationId xmlns:p14="http://schemas.microsoft.com/office/powerpoint/2010/main" val="292571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 jou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 jo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50230" y="806170"/>
            <a:ext cx="5497649" cy="3398695"/>
            <a:chOff x="237816" y="772252"/>
            <a:chExt cx="7265096" cy="4500084"/>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6777" y="783558"/>
              <a:ext cx="3546135" cy="448877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710" y="783558"/>
              <a:ext cx="4496241" cy="446616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816" y="772252"/>
              <a:ext cx="3546135" cy="4488778"/>
            </a:xfrm>
            <a:prstGeom prst="rect">
              <a:avLst/>
            </a:prstGeom>
          </p:spPr>
        </p:pic>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3460" y="593582"/>
            <a:ext cx="3547531" cy="3523802"/>
          </a:xfrm>
          <a:prstGeom prst="rect">
            <a:avLst/>
          </a:prstGeom>
        </p:spPr>
      </p:pic>
      <p:sp>
        <p:nvSpPr>
          <p:cNvPr id="9" name="Oval 8">
            <a:hlinkClick r:id="" action="ppaction://noaction">
              <a:snd r:embed="rId3" name="il trouve.wav"/>
            </a:hlinkClick>
          </p:cNvPr>
          <p:cNvSpPr/>
          <p:nvPr/>
        </p:nvSpPr>
        <p:spPr>
          <a:xfrm>
            <a:off x="6668721" y="299588"/>
            <a:ext cx="4481937" cy="4111791"/>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TextBox 9"/>
          <p:cNvSpPr txBox="1"/>
          <p:nvPr/>
        </p:nvSpPr>
        <p:spPr>
          <a:xfrm>
            <a:off x="1300473" y="4617895"/>
            <a:ext cx="9223148" cy="156966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a:t>
            </a:r>
            <a:r>
              <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9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trouve</a:t>
            </a:r>
            <a:endParaRPr kumimoji="0" lang="en-GB" sz="9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ounded Rectangle 10"/>
          <p:cNvSpPr/>
          <p:nvPr/>
        </p:nvSpPr>
        <p:spPr>
          <a:xfrm>
            <a:off x="9753600" y="73946"/>
            <a:ext cx="2219325" cy="400919"/>
          </a:xfrm>
          <a:prstGeom prst="roundRect">
            <a:avLst/>
          </a:prstGeom>
          <a:solidFill>
            <a:schemeClr val="accent5">
              <a:lumMod val="75000"/>
            </a:schemeClr>
          </a:solidFill>
          <a:ln>
            <a:solidFill>
              <a:schemeClr val="accent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4F2FEEA5-6B4D-4A42-9653-BDBA1C2DD537}"/>
              </a:ext>
            </a:extLst>
          </p:cNvPr>
          <p:cNvSpPr>
            <a:spLocks noGrp="1"/>
          </p:cNvSpPr>
          <p:nvPr>
            <p:ph type="title"/>
          </p:nvPr>
        </p:nvSpPr>
        <p:spPr>
          <a:xfrm>
            <a:off x="9753599" y="-38950"/>
            <a:ext cx="2219325" cy="57317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Tree>
    <p:extLst>
      <p:ext uri="{BB962C8B-B14F-4D97-AF65-F5344CB8AC3E}">
        <p14:creationId xmlns:p14="http://schemas.microsoft.com/office/powerpoint/2010/main" val="394984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 trouv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 trouv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B1AD19D6-DAA5-4ADB-B645-B8D1DB3F4179}"/>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4635</Words>
  <Application>Microsoft Office PowerPoint</Application>
  <PresentationFormat>Widescreen</PresentationFormat>
  <Paragraphs>692</Paragraphs>
  <Slides>28</Slides>
  <Notes>28</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Calibri</vt:lpstr>
      <vt:lpstr>Calibri Light</vt:lpstr>
      <vt:lpstr>Century Gothic</vt:lpstr>
      <vt:lpstr>Tw Cen MT</vt:lpstr>
      <vt:lpstr>1_Office Theme</vt:lpstr>
      <vt:lpstr>2_Office Theme</vt:lpstr>
      <vt:lpstr>Grammar </vt:lpstr>
      <vt:lpstr>Regular –er verbs</vt:lpstr>
      <vt:lpstr>Reading exercise</vt:lpstr>
      <vt:lpstr>Regular –er verbs</vt:lpstr>
      <vt:lpstr>PowerPoint Presentation</vt:lpstr>
      <vt:lpstr>écouter / écrire</vt:lpstr>
      <vt:lpstr>écouter / écrire</vt:lpstr>
      <vt:lpstr>écouter / écrire</vt:lpstr>
      <vt:lpstr>écouter / écrire</vt:lpstr>
      <vt:lpstr>écouter / écrire</vt:lpstr>
      <vt:lpstr>écouter / écrire</vt:lpstr>
      <vt:lpstr>écouter / écrire</vt:lpstr>
      <vt:lpstr>écrire / parler</vt:lpstr>
      <vt:lpstr>écouter / écrire</vt:lpstr>
      <vt:lpstr>écouter / écrire</vt:lpstr>
      <vt:lpstr>écrire / parler</vt:lpstr>
      <vt:lpstr>écrire / parler</vt:lpstr>
      <vt:lpstr>écouter / écrire</vt:lpstr>
      <vt:lpstr>écouter / écrire</vt:lpstr>
      <vt:lpstr>écrire / parler</vt:lpstr>
      <vt:lpstr>lire / écrire</vt:lpstr>
      <vt:lpstr>écouter et écrire</vt:lpstr>
      <vt:lpstr>écouter et écrire</vt:lpstr>
      <vt:lpstr>écouter et écrire</vt:lpstr>
      <vt:lpstr>parler et écrire</vt:lpstr>
      <vt:lpstr>parler et écrire</vt:lpstr>
      <vt:lpstr>Speaking cards</vt:lpstr>
      <vt:lpstr>écrire et parler</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Grammar</dc:title>
  <dc:creator>Victoria Hobson</dc:creator>
  <cp:lastModifiedBy>Kirsten Somerville</cp:lastModifiedBy>
  <cp:revision>7</cp:revision>
  <dcterms:created xsi:type="dcterms:W3CDTF">2020-01-07T09:03:05Z</dcterms:created>
  <dcterms:modified xsi:type="dcterms:W3CDTF">2020-04-24T16:59:44Z</dcterms:modified>
</cp:coreProperties>
</file>