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Lst>
  <p:notesMasterIdLst>
    <p:notesMasterId r:id="rId40"/>
  </p:notesMasterIdLst>
  <p:sldIdLst>
    <p:sldId id="258" r:id="rId4"/>
    <p:sldId id="313" r:id="rId5"/>
    <p:sldId id="314" r:id="rId6"/>
    <p:sldId id="315" r:id="rId7"/>
    <p:sldId id="344" r:id="rId8"/>
    <p:sldId id="316" r:id="rId9"/>
    <p:sldId id="317" r:id="rId10"/>
    <p:sldId id="318" r:id="rId11"/>
    <p:sldId id="345" r:id="rId12"/>
    <p:sldId id="319" r:id="rId13"/>
    <p:sldId id="320" r:id="rId14"/>
    <p:sldId id="321" r:id="rId15"/>
    <p:sldId id="322" r:id="rId16"/>
    <p:sldId id="323" r:id="rId17"/>
    <p:sldId id="324" r:id="rId18"/>
    <p:sldId id="325" r:id="rId19"/>
    <p:sldId id="326" r:id="rId20"/>
    <p:sldId id="327" r:id="rId21"/>
    <p:sldId id="328" r:id="rId22"/>
    <p:sldId id="329" r:id="rId23"/>
    <p:sldId id="330" r:id="rId24"/>
    <p:sldId id="346" r:id="rId25"/>
    <p:sldId id="331" r:id="rId26"/>
    <p:sldId id="332" r:id="rId27"/>
    <p:sldId id="333" r:id="rId28"/>
    <p:sldId id="334" r:id="rId29"/>
    <p:sldId id="335" r:id="rId30"/>
    <p:sldId id="336" r:id="rId31"/>
    <p:sldId id="337" r:id="rId32"/>
    <p:sldId id="338" r:id="rId33"/>
    <p:sldId id="339" r:id="rId34"/>
    <p:sldId id="348" r:id="rId35"/>
    <p:sldId id="340" r:id="rId36"/>
    <p:sldId id="341" r:id="rId37"/>
    <p:sldId id="342" r:id="rId38"/>
    <p:sldId id="34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115076"/>
    <a:srgbClr val="E3EAFD"/>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63" autoAdjust="0"/>
    <p:restoredTop sz="89796" autoAdjust="0"/>
  </p:normalViewPr>
  <p:slideViewPr>
    <p:cSldViewPr snapToGrid="0">
      <p:cViewPr varScale="1">
        <p:scale>
          <a:sx n="65" d="100"/>
          <a:sy n="65" d="100"/>
        </p:scale>
        <p:origin x="672" y="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26/07/2021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pPr marL="228600" indent="-228600">
              <a:buFont typeface="+mj-lt"/>
              <a:buAutoNum type="arabicPeriod"/>
            </a:pPr>
            <a:r>
              <a:rPr lang="en-GB" dirty="0"/>
              <a:t>These practice assessment questions closely mirror the format of the various sections in the Term 3 ‘Achievement Test</a:t>
            </a:r>
            <a:r>
              <a:rPr lang="en-GB" baseline="0" dirty="0"/>
              <a:t>’ </a:t>
            </a:r>
            <a:r>
              <a:rPr lang="en-GB" dirty="0"/>
              <a:t>Assessments.</a:t>
            </a:r>
            <a:r>
              <a:rPr lang="en-GB" baseline="0" dirty="0"/>
              <a:t> However, there are only two question items per section in this practice sequence. The rubrics are almost exactly as they would appear in the real test.</a:t>
            </a:r>
          </a:p>
          <a:p>
            <a:pPr marL="228600" indent="-228600">
              <a:buFont typeface="+mj-lt"/>
              <a:buAutoNum type="arabicPeriod"/>
            </a:pPr>
            <a:r>
              <a:rPr lang="en-GB" baseline="0" dirty="0"/>
              <a:t>The timings for each section have been left as for the real thing, in order for students to gain an appreciation of how long they would be working on each type of question. Please point out to them that working through the two example questions here may not take as long (though with any explanation and discussion as may be useful with the class factored in, it may be that longer is actually spent on each section than would be the case for the real test).</a:t>
            </a:r>
          </a:p>
          <a:p>
            <a:pPr marL="228600" indent="-228600">
              <a:buFont typeface="+mj-lt"/>
              <a:buAutoNum type="arabicPeriod"/>
            </a:pPr>
            <a:r>
              <a:rPr lang="en-GB" baseline="0" dirty="0"/>
              <a:t>For the listening section, the audio for each item is accessible via the’ button adjacent to the question. Each item is recorded only once; where it is specified that students will hear an item twice, please click the play button again when ready.</a:t>
            </a:r>
          </a:p>
          <a:p>
            <a:pPr marL="228600" indent="-228600">
              <a:buFont typeface="+mj-lt"/>
              <a:buAutoNum type="arabicPeriod"/>
            </a:pPr>
            <a:r>
              <a:rPr lang="en-GB" baseline="0" dirty="0"/>
              <a:t>All of the vocabulary, with the exception of the unknown words in the phonics section, are taken from the NCELP scheme of work leading up to the assessment week; these are not therefore frequency-referenced here. The unknown words in the phonics section are frequency-referenced in the slide notes.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38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833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56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716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762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677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132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057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484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345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pPr marL="228600" indent="-228600">
              <a:buAutoNum type="arabicPeriod"/>
            </a:pPr>
            <a:r>
              <a:rPr lang="en-US" b="0" dirty="0"/>
              <a:t>rive</a:t>
            </a:r>
          </a:p>
          <a:p>
            <a:pPr marL="228600" indent="-228600">
              <a:buAutoNum type="arabicPeriod"/>
            </a:pPr>
            <a:r>
              <a:rPr lang="en-US" b="0" dirty="0" err="1"/>
              <a:t>mou</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Rive [3314]; </a:t>
            </a:r>
            <a:r>
              <a:rPr lang="en-GB" baseline="0" dirty="0" err="1"/>
              <a:t>mou</a:t>
            </a:r>
            <a:r>
              <a:rPr lang="en-GB" baseline="0" dirty="0"/>
              <a:t> [4655]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189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260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31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942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426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312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118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you do this part of the test, you will probably want to record it to send to your teacher.</a:t>
            </a:r>
            <a:br>
              <a:rPr lang="en-GB" dirty="0"/>
            </a:br>
            <a:r>
              <a:rPr lang="en-GB" dirty="0"/>
              <a:t>There are many ways to record and send audio.  Make sure you use the one your teacher recommends.</a:t>
            </a:r>
            <a:br>
              <a:rPr lang="en-GB" dirty="0"/>
            </a:br>
            <a:r>
              <a:rPr lang="en-GB" dirty="0"/>
              <a:t>If she or he doesn’t have a preference, there is a suggested platform to use given in the instructions on the test that you are now ready to download.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craille</a:t>
            </a:r>
            <a:r>
              <a:rPr lang="en-GB" baseline="0" dirty="0"/>
              <a:t> [&gt;5000]; </a:t>
            </a:r>
            <a:r>
              <a:rPr lang="en-GB" baseline="0" dirty="0" err="1"/>
              <a:t>amende</a:t>
            </a:r>
            <a:r>
              <a:rPr lang="en-GB" baseline="0" dirty="0"/>
              <a:t> [3842]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560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492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Formation [831]; </a:t>
            </a:r>
            <a:r>
              <a:rPr lang="en-GB" baseline="0" dirty="0" err="1"/>
              <a:t>liberté</a:t>
            </a:r>
            <a:r>
              <a:rPr lang="en-GB" baseline="0" dirty="0"/>
              <a:t> [320]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558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pPr marL="0" indent="0">
              <a:buNone/>
            </a:pPr>
            <a:r>
              <a:rPr lang="en-GB" sz="1200" b="0" i="0" kern="1200" dirty="0">
                <a:solidFill>
                  <a:schemeClr val="tx1"/>
                </a:solidFill>
                <a:effectLst/>
                <a:latin typeface="+mn-lt"/>
                <a:ea typeface="+mn-ea"/>
                <a:cs typeface="+mn-cs"/>
              </a:rPr>
              <a:t>1. A) </a:t>
            </a:r>
            <a:r>
              <a:rPr lang="fr-FR" b="0" i="0" dirty="0">
                <a:solidFill>
                  <a:srgbClr val="202124"/>
                </a:solidFill>
                <a:effectLst/>
                <a:latin typeface="arial" panose="020B0604020202020204" pitchFamily="34" charset="0"/>
              </a:rPr>
              <a:t>az</a:t>
            </a:r>
            <a:r>
              <a:rPr lang="fr-FR" b="1" i="0" dirty="0">
                <a:solidFill>
                  <a:srgbClr val="202124"/>
                </a:solidFill>
                <a:effectLst/>
                <a:latin typeface="arial" panose="020B0604020202020204" pitchFamily="34" charset="0"/>
              </a:rPr>
              <a:t>a</a:t>
            </a:r>
            <a:r>
              <a:rPr lang="fr-FR" b="0" i="0" dirty="0">
                <a:solidFill>
                  <a:srgbClr val="202124"/>
                </a:solidFill>
                <a:effectLst/>
                <a:latin typeface="arial" panose="020B0604020202020204" pitchFamily="34" charset="0"/>
              </a:rPr>
              <a:t>lée</a:t>
            </a:r>
            <a:r>
              <a:rPr lang="en-GB" sz="1200" b="0" i="0" kern="1200" dirty="0">
                <a:solidFill>
                  <a:schemeClr val="tx1"/>
                </a:solidFill>
                <a:effectLst/>
                <a:latin typeface="+mn-lt"/>
                <a:ea typeface="+mn-ea"/>
                <a:cs typeface="+mn-cs"/>
              </a:rPr>
              <a:t>, B) </a:t>
            </a:r>
            <a:r>
              <a:rPr lang="fr-FR" b="1" i="0" dirty="0">
                <a:solidFill>
                  <a:srgbClr val="202124"/>
                </a:solidFill>
                <a:effectLst/>
                <a:latin typeface="arial" panose="020B0604020202020204" pitchFamily="34" charset="0"/>
              </a:rPr>
              <a:t>a</a:t>
            </a:r>
            <a:r>
              <a:rPr lang="fr-FR" b="0" i="0" dirty="0">
                <a:solidFill>
                  <a:srgbClr val="202124"/>
                </a:solidFill>
                <a:effectLst/>
                <a:latin typeface="arial" panose="020B0604020202020204" pitchFamily="34" charset="0"/>
              </a:rPr>
              <a:t>zalée, </a:t>
            </a:r>
            <a:r>
              <a:rPr lang="en-GB" sz="1200" b="0" i="0" kern="1200" dirty="0">
                <a:solidFill>
                  <a:schemeClr val="tx1"/>
                </a:solidFill>
                <a:effectLst/>
                <a:latin typeface="+mn-lt"/>
                <a:ea typeface="+mn-ea"/>
                <a:cs typeface="+mn-cs"/>
              </a:rPr>
              <a:t>C) </a:t>
            </a:r>
            <a:r>
              <a:rPr lang="fr-FR" b="0" i="0" dirty="0">
                <a:solidFill>
                  <a:srgbClr val="202124"/>
                </a:solidFill>
                <a:effectLst/>
                <a:latin typeface="arial" panose="020B0604020202020204" pitchFamily="34" charset="0"/>
              </a:rPr>
              <a:t>azalée</a:t>
            </a:r>
          </a:p>
          <a:p>
            <a:pPr marL="0" indent="0">
              <a:buNone/>
            </a:pPr>
            <a:r>
              <a:rPr lang="fr-FR" b="0" i="0" dirty="0">
                <a:solidFill>
                  <a:srgbClr val="202124"/>
                </a:solidFill>
                <a:effectLst/>
                <a:latin typeface="arial" panose="020B0604020202020204" pitchFamily="34" charset="0"/>
              </a:rPr>
              <a:t>2. A) coquelicot</a:t>
            </a:r>
            <a:r>
              <a:rPr lang="en-GB" sz="1200" b="0" i="0" kern="1200" dirty="0">
                <a:solidFill>
                  <a:schemeClr val="tx1"/>
                </a:solidFill>
                <a:effectLst/>
                <a:latin typeface="+mn-lt"/>
                <a:ea typeface="+mn-ea"/>
                <a:cs typeface="+mn-cs"/>
              </a:rPr>
              <a:t>, B) </a:t>
            </a:r>
            <a:r>
              <a:rPr lang="fr-FR" b="0" i="0" dirty="0">
                <a:solidFill>
                  <a:srgbClr val="202124"/>
                </a:solidFill>
                <a:effectLst/>
                <a:latin typeface="arial" panose="020B0604020202020204" pitchFamily="34" charset="0"/>
              </a:rPr>
              <a:t>coquel</a:t>
            </a:r>
            <a:r>
              <a:rPr lang="fr-FR" b="1" i="0" dirty="0">
                <a:solidFill>
                  <a:srgbClr val="202124"/>
                </a:solidFill>
                <a:effectLst/>
                <a:latin typeface="arial" panose="020B0604020202020204" pitchFamily="34" charset="0"/>
              </a:rPr>
              <a:t>i</a:t>
            </a:r>
            <a:r>
              <a:rPr lang="fr-FR" b="0" i="0" dirty="0">
                <a:solidFill>
                  <a:srgbClr val="202124"/>
                </a:solidFill>
                <a:effectLst/>
                <a:latin typeface="arial" panose="020B0604020202020204" pitchFamily="34" charset="0"/>
              </a:rPr>
              <a:t>cot</a:t>
            </a:r>
            <a:r>
              <a:rPr lang="en-GB" sz="1200" b="0" i="0" kern="1200" dirty="0">
                <a:solidFill>
                  <a:schemeClr val="tx1"/>
                </a:solidFill>
                <a:effectLst/>
                <a:latin typeface="+mn-lt"/>
                <a:ea typeface="+mn-ea"/>
                <a:cs typeface="+mn-cs"/>
              </a:rPr>
              <a:t>, C) </a:t>
            </a:r>
            <a:r>
              <a:rPr lang="fr-FR" b="1" i="0" dirty="0">
                <a:solidFill>
                  <a:srgbClr val="202124"/>
                </a:solidFill>
                <a:effectLst/>
                <a:latin typeface="arial" panose="020B0604020202020204" pitchFamily="34" charset="0"/>
              </a:rPr>
              <a:t>co</a:t>
            </a:r>
            <a:r>
              <a:rPr lang="fr-FR" b="0" i="0" dirty="0">
                <a:solidFill>
                  <a:srgbClr val="202124"/>
                </a:solidFill>
                <a:effectLst/>
                <a:latin typeface="arial" panose="020B0604020202020204" pitchFamily="34" charset="0"/>
              </a:rPr>
              <a:t>quelicot</a:t>
            </a:r>
            <a:endParaRPr lang="en-GB" b="1" baseline="0" dirty="0"/>
          </a:p>
          <a:p>
            <a:endParaRPr lang="en-GB" b="1" baseline="0" dirty="0"/>
          </a:p>
          <a:p>
            <a:r>
              <a:rPr lang="en-GB" b="1" baseline="0" dirty="0"/>
              <a:t>Word frequency (1 is the most frequent word in French): </a:t>
            </a:r>
            <a:br>
              <a:rPr lang="en-GB" baseline="0" dirty="0"/>
            </a:br>
            <a:r>
              <a:rPr lang="fr-FR" b="0" i="0" dirty="0">
                <a:solidFill>
                  <a:srgbClr val="202124"/>
                </a:solidFill>
                <a:effectLst/>
                <a:latin typeface="arial" panose="020B0604020202020204" pitchFamily="34" charset="0"/>
              </a:rPr>
              <a:t>azalée</a:t>
            </a:r>
            <a:r>
              <a:rPr lang="en-GB" baseline="0" dirty="0"/>
              <a:t> [&gt;5000]; </a:t>
            </a:r>
            <a:r>
              <a:rPr lang="fr-FR" b="0" i="0" dirty="0">
                <a:solidFill>
                  <a:srgbClr val="202124"/>
                </a:solidFill>
                <a:effectLst/>
                <a:latin typeface="arial" panose="020B0604020202020204" pitchFamily="34" charset="0"/>
              </a:rPr>
              <a:t>coquelicot</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7605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355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942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2293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87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8198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b="1"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787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931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pPr marL="0" indent="0">
              <a:buNone/>
            </a:pPr>
            <a:r>
              <a:rPr lang="en-US" b="0" dirty="0"/>
              <a:t>1. le </a:t>
            </a:r>
            <a:r>
              <a:rPr lang="en-US" b="0" dirty="0" err="1"/>
              <a:t>directeur</a:t>
            </a:r>
            <a:r>
              <a:rPr lang="en-US" b="0" dirty="0"/>
              <a:t> </a:t>
            </a:r>
          </a:p>
          <a:p>
            <a:pPr marL="0" indent="0">
              <a:buNone/>
            </a:pPr>
            <a:r>
              <a:rPr lang="en-US" b="0" dirty="0"/>
              <a:t>2. </a:t>
            </a:r>
            <a:r>
              <a:rPr lang="en-US" b="0" dirty="0" err="1"/>
              <a:t>sortir</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907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pPr marL="0" indent="0">
              <a:buNone/>
            </a:pPr>
            <a:r>
              <a:rPr lang="en-US" b="0" dirty="0"/>
              <a:t>1. un </a:t>
            </a:r>
            <a:r>
              <a:rPr lang="en-US" b="0" dirty="0" err="1"/>
              <a:t>mois</a:t>
            </a:r>
            <a:r>
              <a:rPr lang="en-US" b="0" dirty="0"/>
              <a:t> </a:t>
            </a:r>
            <a:r>
              <a:rPr lang="en-US" b="0" dirty="0" err="1"/>
              <a:t>en</a:t>
            </a:r>
            <a:r>
              <a:rPr lang="en-US" b="0" dirty="0"/>
              <a:t> hiver</a:t>
            </a:r>
          </a:p>
          <a:p>
            <a:pPr marL="0" indent="0">
              <a:buNone/>
            </a:pPr>
            <a:r>
              <a:rPr lang="en-US" b="0" dirty="0"/>
              <a:t>2. </a:t>
            </a:r>
            <a:r>
              <a:rPr lang="en-US" b="0" dirty="0" err="1"/>
              <a:t>une</a:t>
            </a:r>
            <a:r>
              <a:rPr lang="en-US" b="0" dirty="0"/>
              <a:t> </a:t>
            </a:r>
            <a:r>
              <a:rPr lang="en-US" b="0" dirty="0" err="1"/>
              <a:t>ville</a:t>
            </a:r>
            <a:r>
              <a:rPr lang="en-US" b="0" dirty="0"/>
              <a:t> </a:t>
            </a:r>
            <a:r>
              <a:rPr lang="en-US" b="0" dirty="0" err="1"/>
              <a:t>en</a:t>
            </a:r>
            <a:r>
              <a:rPr lang="en-US" b="0" dirty="0"/>
              <a:t> Suisse</a:t>
            </a:r>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161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pPr marL="0" indent="0">
              <a:buNone/>
            </a:pPr>
            <a:r>
              <a:rPr lang="en-US" b="0" dirty="0"/>
              <a:t>1. Elle </a:t>
            </a:r>
            <a:r>
              <a:rPr lang="en-US" b="0" dirty="0" err="1"/>
              <a:t>écoute</a:t>
            </a:r>
            <a:r>
              <a:rPr lang="en-US" b="0" dirty="0"/>
              <a:t> de la musique. </a:t>
            </a:r>
          </a:p>
          <a:p>
            <a:pPr marL="0" indent="0">
              <a:buNone/>
            </a:pPr>
            <a:r>
              <a:rPr lang="en-US" b="0" dirty="0"/>
              <a:t>2. Nous </a:t>
            </a:r>
            <a:r>
              <a:rPr lang="en-US" b="0" dirty="0" err="1"/>
              <a:t>allons</a:t>
            </a:r>
            <a:r>
              <a:rPr lang="en-US" b="0" dirty="0"/>
              <a:t> </a:t>
            </a:r>
            <a:r>
              <a:rPr lang="en-US" b="0" dirty="0" err="1"/>
              <a:t>visiter</a:t>
            </a:r>
            <a:r>
              <a:rPr lang="en-US" b="0" dirty="0"/>
              <a:t> un </a:t>
            </a:r>
            <a:r>
              <a:rPr lang="en-US" b="0" dirty="0" err="1"/>
              <a:t>musée</a:t>
            </a:r>
            <a:r>
              <a:rPr lang="en-US" b="0" dirty="0"/>
              <a:t>. </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644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noProof="0" dirty="0" err="1"/>
              <a:t>Transcript</a:t>
            </a:r>
            <a:r>
              <a:rPr lang="fr-FR" b="1" noProof="0" dirty="0"/>
              <a:t>:</a:t>
            </a:r>
          </a:p>
          <a:p>
            <a:pPr marL="0" indent="0">
              <a:buNone/>
            </a:pPr>
            <a:r>
              <a:rPr lang="fr-FR" b="0" noProof="0" dirty="0"/>
              <a:t>1. Tu fais le ménage. </a:t>
            </a:r>
          </a:p>
          <a:p>
            <a:pPr marL="0" indent="0">
              <a:buNone/>
            </a:pPr>
            <a:r>
              <a:rPr lang="fr-FR" b="0" noProof="0" dirty="0"/>
              <a:t>2. J’ai envoyé une lettre à mon frère .</a:t>
            </a:r>
          </a:p>
          <a:p>
            <a:endParaRPr lang="fr-FR" b="1"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796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pPr marL="0" indent="0">
              <a:buNone/>
            </a:pPr>
            <a:r>
              <a:rPr lang="en-US" b="0" dirty="0"/>
              <a:t>1. Nous </a:t>
            </a:r>
            <a:r>
              <a:rPr lang="en-US" b="0" dirty="0" err="1"/>
              <a:t>allons</a:t>
            </a:r>
            <a:r>
              <a:rPr lang="en-US" b="0" dirty="0"/>
              <a:t> à la </a:t>
            </a:r>
            <a:r>
              <a:rPr lang="en-US" b="0" dirty="0" err="1"/>
              <a:t>plage</a:t>
            </a:r>
            <a:r>
              <a:rPr lang="en-US" b="0" dirty="0"/>
              <a:t> </a:t>
            </a:r>
            <a:r>
              <a:rPr lang="en-US" b="0" dirty="0" err="1"/>
              <a:t>mercredi</a:t>
            </a:r>
            <a:r>
              <a:rPr lang="en-US" b="0" dirty="0"/>
              <a:t>. </a:t>
            </a:r>
          </a:p>
          <a:p>
            <a:pPr marL="0" indent="0">
              <a:buNone/>
            </a:pPr>
            <a:r>
              <a:rPr lang="en-US" b="0" dirty="0"/>
              <a:t>2. </a:t>
            </a:r>
            <a:r>
              <a:rPr lang="en-US" b="0" dirty="0" err="1"/>
              <a:t>Ils</a:t>
            </a:r>
            <a:r>
              <a:rPr lang="en-US" b="0" dirty="0"/>
              <a:t> font la cuisine le </a:t>
            </a:r>
            <a:r>
              <a:rPr lang="en-US" b="0" dirty="0" err="1"/>
              <a:t>samedi</a:t>
            </a:r>
            <a:r>
              <a:rPr lang="en-US" b="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842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pPr marL="0" indent="0">
              <a:buNone/>
            </a:pPr>
            <a:r>
              <a:rPr lang="en-US" b="0" dirty="0"/>
              <a:t>1. Amandine </a:t>
            </a:r>
            <a:r>
              <a:rPr lang="en-US" b="0" dirty="0" err="1"/>
              <a:t>est</a:t>
            </a:r>
            <a:r>
              <a:rPr lang="en-US" b="0" dirty="0"/>
              <a:t> plus </a:t>
            </a:r>
            <a:r>
              <a:rPr lang="en-US" b="0" dirty="0" err="1"/>
              <a:t>grande</a:t>
            </a:r>
            <a:r>
              <a:rPr lang="en-US" b="0" dirty="0"/>
              <a:t> que Sophie.</a:t>
            </a:r>
          </a:p>
          <a:p>
            <a:pPr marL="0" indent="0">
              <a:buNone/>
            </a:pPr>
            <a:r>
              <a:rPr lang="en-US" b="0" dirty="0"/>
              <a:t>2. Romain </a:t>
            </a:r>
            <a:r>
              <a:rPr lang="en-US" b="0" dirty="0" err="1"/>
              <a:t>est</a:t>
            </a:r>
            <a:r>
              <a:rPr lang="en-US" b="0" dirty="0"/>
              <a:t> </a:t>
            </a:r>
            <a:r>
              <a:rPr lang="en-US" b="0" dirty="0" err="1"/>
              <a:t>moins</a:t>
            </a:r>
            <a:r>
              <a:rPr lang="en-US" b="0" dirty="0"/>
              <a:t> grand que Bastien.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676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3.png"/><Relationship Id="rId7"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8.wav"/><Relationship Id="rId5" Type="http://schemas.openxmlformats.org/officeDocument/2006/relationships/audio" Target="../media/audio7.wav"/><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16.wav"/><Relationship Id="rId5" Type="http://schemas.openxmlformats.org/officeDocument/2006/relationships/audio" Target="../media/audio15.wav"/><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Practice Assessment</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Year 8 French</a:t>
            </a:r>
          </a:p>
          <a:p>
            <a:pPr algn="l"/>
            <a:r>
              <a:rPr lang="en-GB" sz="3000" dirty="0">
                <a:solidFill>
                  <a:prstClr val="white"/>
                </a:solidFill>
              </a:rPr>
              <a:t>Term 3 Achievement Test</a:t>
            </a:r>
          </a:p>
          <a:p>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endParaRPr lang="en-GB" sz="16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26/07/2021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B (Reading)</a:t>
            </a:r>
            <a:br>
              <a:rPr lang="en-GB" sz="2800" b="1" dirty="0">
                <a:solidFill>
                  <a:schemeClr val="bg1"/>
                </a:solidFill>
              </a:rPr>
            </a:br>
            <a:r>
              <a:rPr lang="en-GB" sz="2000" b="1" i="1" dirty="0">
                <a:solidFill>
                  <a:schemeClr val="bg1"/>
                </a:solidFill>
              </a:rPr>
              <a:t>Vocabulary</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2188035"/>
          </a:xfrm>
          <a:prstGeom prst="rect">
            <a:avLst/>
          </a:prstGeom>
          <a:noFill/>
        </p:spPr>
        <p:txBody>
          <a:bodyPr wrap="square" rtlCol="0">
            <a:spAutoFit/>
          </a:bodyPr>
          <a:lstStyle/>
          <a:p>
            <a:pPr>
              <a:lnSpc>
                <a:spcPct val="150000"/>
              </a:lnSpc>
              <a:spcAft>
                <a:spcPts val="800"/>
              </a:spcAft>
            </a:pP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This part of the test will take around</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b="1" dirty="0">
                <a:solidFill>
                  <a:srgbClr val="FF0000"/>
                </a:solidFill>
                <a:latin typeface="Century Gothic" panose="020B0502020202020204" pitchFamily="34" charset="0"/>
                <a:ea typeface="Times New Roman" panose="02020603050405020304" pitchFamily="18" charset="0"/>
                <a:cs typeface="Arial" panose="020B0604020202020204" pitchFamily="34" charset="0"/>
              </a:rPr>
              <a:t>x</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minutes.</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dirty="0">
                <a:solidFill>
                  <a:srgbClr val="FF0000"/>
                </a:solidFill>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PART A (DEFINITIONS)</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tabLst>
                <a:tab pos="4616450" algn="l"/>
              </a:tabLs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Put a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cross (x)</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next to the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definition </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that best matches the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English word</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40A7B821-4073-8A47-BF44-E593B2FD2297}"/>
              </a:ext>
            </a:extLst>
          </p:cNvPr>
          <p:cNvGraphicFramePr>
            <a:graphicFrameLocks noGrp="1"/>
          </p:cNvGraphicFramePr>
          <p:nvPr>
            <p:extLst>
              <p:ext uri="{D42A27DB-BD31-4B8C-83A1-F6EECF244321}">
                <p14:modId xmlns:p14="http://schemas.microsoft.com/office/powerpoint/2010/main" val="3901399732"/>
              </p:ext>
            </p:extLst>
          </p:nvPr>
        </p:nvGraphicFramePr>
        <p:xfrm>
          <a:off x="305752" y="3756087"/>
          <a:ext cx="6624000" cy="2160000"/>
        </p:xfrm>
        <a:graphic>
          <a:graphicData uri="http://schemas.openxmlformats.org/drawingml/2006/table">
            <a:tbl>
              <a:tblPr firstRow="1" firstCol="1" bandRow="1"/>
              <a:tblGrid>
                <a:gridCol w="540000">
                  <a:extLst>
                    <a:ext uri="{9D8B030D-6E8A-4147-A177-3AD203B41FA5}">
                      <a16:colId xmlns:a16="http://schemas.microsoft.com/office/drawing/2014/main" val="3765643051"/>
                    </a:ext>
                  </a:extLst>
                </a:gridCol>
                <a:gridCol w="1476000">
                  <a:extLst>
                    <a:ext uri="{9D8B030D-6E8A-4147-A177-3AD203B41FA5}">
                      <a16:colId xmlns:a16="http://schemas.microsoft.com/office/drawing/2014/main" val="1736022337"/>
                    </a:ext>
                  </a:extLst>
                </a:gridCol>
                <a:gridCol w="4212000">
                  <a:extLst>
                    <a:ext uri="{9D8B030D-6E8A-4147-A177-3AD203B41FA5}">
                      <a16:colId xmlns:a16="http://schemas.microsoft.com/office/drawing/2014/main" val="369831925"/>
                    </a:ext>
                  </a:extLst>
                </a:gridCol>
                <a:gridCol w="396000">
                  <a:extLst>
                    <a:ext uri="{9D8B030D-6E8A-4147-A177-3AD203B41FA5}">
                      <a16:colId xmlns:a16="http://schemas.microsoft.com/office/drawing/2014/main" val="632991737"/>
                    </a:ext>
                  </a:extLst>
                </a:gridCol>
              </a:tblGrid>
              <a:tr h="432000">
                <a:tc>
                  <a:txBody>
                    <a:bodyPr/>
                    <a:lstStyle/>
                    <a:p>
                      <a:pPr>
                        <a:lnSpc>
                          <a:spcPct val="107000"/>
                        </a:lnSpc>
                        <a:spcAft>
                          <a:spcPts val="800"/>
                        </a:spcAft>
                      </a:pPr>
                      <a:r>
                        <a:rPr lang="en-US" sz="200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Word</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err="1">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Definition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0053787"/>
                  </a:ext>
                </a:extLst>
              </a:tr>
              <a:tr h="432000">
                <a:tc rowSpan="4">
                  <a:txBody>
                    <a:bodyPr/>
                    <a:lstStyle/>
                    <a:p>
                      <a:pPr algn="ct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1.</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to </a:t>
                      </a:r>
                      <a:r>
                        <a:rPr lang="fr-FR" sz="2000" dirty="0" err="1">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fly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a. prendre l’avion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zh-CN" sz="20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3204728"/>
                  </a:ext>
                </a:extLst>
              </a:tr>
              <a:tr h="432000">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b. aller en voiture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zh-CN" sz="20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0260430"/>
                  </a:ext>
                </a:extLst>
              </a:tr>
              <a:tr h="432000">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c. prendre le bateau</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zh-CN" sz="20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4785175"/>
                  </a:ext>
                </a:extLst>
              </a:tr>
              <a:tr h="432000">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d. voyager à vélo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zh-CN" sz="20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7151852"/>
                  </a:ext>
                </a:extLst>
              </a:tr>
            </a:tbl>
          </a:graphicData>
        </a:graphic>
      </p:graphicFrame>
      <p:sp>
        <p:nvSpPr>
          <p:cNvPr id="13" name="Rounded Rectangular Callout 12">
            <a:extLst>
              <a:ext uri="{FF2B5EF4-FFF2-40B4-BE49-F238E27FC236}">
                <a16:creationId xmlns:a16="http://schemas.microsoft.com/office/drawing/2014/main" id="{0B654933-9B23-C141-98BE-511436F10EEF}"/>
              </a:ext>
            </a:extLst>
          </p:cNvPr>
          <p:cNvSpPr/>
          <p:nvPr/>
        </p:nvSpPr>
        <p:spPr>
          <a:xfrm>
            <a:off x="8564296" y="213280"/>
            <a:ext cx="3389069" cy="875016"/>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one mark for each item.</a:t>
            </a:r>
          </a:p>
        </p:txBody>
      </p:sp>
      <p:pic>
        <p:nvPicPr>
          <p:cNvPr id="9" name="Picture 8" descr="Shape&#10;&#10;Description automatically generated">
            <a:extLst>
              <a:ext uri="{FF2B5EF4-FFF2-40B4-BE49-F238E27FC236}">
                <a16:creationId xmlns:a16="http://schemas.microsoft.com/office/drawing/2014/main" id="{4AB8FC71-58E3-CC46-ACAB-8296879313F8}"/>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6650040" y="4326308"/>
            <a:ext cx="158726" cy="158726"/>
          </a:xfrm>
          <a:prstGeom prst="rect">
            <a:avLst/>
          </a:prstGeom>
        </p:spPr>
      </p:pic>
    </p:spTree>
    <p:extLst>
      <p:ext uri="{BB962C8B-B14F-4D97-AF65-F5344CB8AC3E}">
        <p14:creationId xmlns:p14="http://schemas.microsoft.com/office/powerpoint/2010/main" val="9249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B (Reading)</a:t>
            </a:r>
            <a:br>
              <a:rPr lang="en-GB" sz="2800" b="1" dirty="0">
                <a:solidFill>
                  <a:schemeClr val="bg1"/>
                </a:solidFill>
              </a:rPr>
            </a:br>
            <a:r>
              <a:rPr lang="en-GB" sz="2000" b="1" i="1" dirty="0">
                <a:solidFill>
                  <a:schemeClr val="bg1"/>
                </a:solidFill>
              </a:rPr>
              <a:t>Vocabulary</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1259832"/>
          </a:xfrm>
          <a:prstGeom prst="rect">
            <a:avLst/>
          </a:prstGeom>
          <a:noFill/>
        </p:spPr>
        <p:txBody>
          <a:bodyPr wrap="square" rtlCol="0">
            <a:spAutoFit/>
          </a:bodyPr>
          <a:lstStyle/>
          <a:p>
            <a:pPr>
              <a:lnSpc>
                <a:spcPct val="107000"/>
              </a:lnSpc>
              <a:spcAft>
                <a:spcPts val="800"/>
              </a:spcAft>
            </a:pP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PART B (COLLOCATION)</a:t>
            </a:r>
            <a:endParaRPr lang="en-GB"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tabLst>
                <a:tab pos="4616450" algn="l"/>
              </a:tabLst>
            </a:pPr>
            <a:r>
              <a:rPr lang="en-US"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Put a </a:t>
            </a:r>
            <a:r>
              <a:rPr lang="en-US"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cross (x)</a:t>
            </a:r>
            <a:r>
              <a:rPr lang="en-US"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next to </a:t>
            </a: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all words </a:t>
            </a: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that could appear </a:t>
            </a: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beside the word in bold</a:t>
            </a: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 in a sentence.</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40A7B821-4073-8A47-BF44-E593B2FD2297}"/>
              </a:ext>
            </a:extLst>
          </p:cNvPr>
          <p:cNvGraphicFramePr>
            <a:graphicFrameLocks noGrp="1"/>
          </p:cNvGraphicFramePr>
          <p:nvPr>
            <p:extLst>
              <p:ext uri="{D42A27DB-BD31-4B8C-83A1-F6EECF244321}">
                <p14:modId xmlns:p14="http://schemas.microsoft.com/office/powerpoint/2010/main" val="2824677348"/>
              </p:ext>
            </p:extLst>
          </p:nvPr>
        </p:nvGraphicFramePr>
        <p:xfrm>
          <a:off x="278043" y="2882910"/>
          <a:ext cx="4895485" cy="1440000"/>
        </p:xfrm>
        <a:graphic>
          <a:graphicData uri="http://schemas.openxmlformats.org/drawingml/2006/table">
            <a:tbl>
              <a:tblPr firstRow="1" firstCol="1" bandRow="1"/>
              <a:tblGrid>
                <a:gridCol w="540000">
                  <a:extLst>
                    <a:ext uri="{9D8B030D-6E8A-4147-A177-3AD203B41FA5}">
                      <a16:colId xmlns:a16="http://schemas.microsoft.com/office/drawing/2014/main" val="3765643051"/>
                    </a:ext>
                  </a:extLst>
                </a:gridCol>
                <a:gridCol w="1476000">
                  <a:extLst>
                    <a:ext uri="{9D8B030D-6E8A-4147-A177-3AD203B41FA5}">
                      <a16:colId xmlns:a16="http://schemas.microsoft.com/office/drawing/2014/main" val="1736022337"/>
                    </a:ext>
                  </a:extLst>
                </a:gridCol>
                <a:gridCol w="2483485">
                  <a:extLst>
                    <a:ext uri="{9D8B030D-6E8A-4147-A177-3AD203B41FA5}">
                      <a16:colId xmlns:a16="http://schemas.microsoft.com/office/drawing/2014/main" val="369831925"/>
                    </a:ext>
                  </a:extLst>
                </a:gridCol>
                <a:gridCol w="396000">
                  <a:extLst>
                    <a:ext uri="{9D8B030D-6E8A-4147-A177-3AD203B41FA5}">
                      <a16:colId xmlns:a16="http://schemas.microsoft.com/office/drawing/2014/main" val="632991737"/>
                    </a:ext>
                  </a:extLst>
                </a:gridCol>
              </a:tblGrid>
              <a:tr h="360000">
                <a:tc rowSpan="4">
                  <a:txBody>
                    <a:bodyPr/>
                    <a:lstStyle/>
                    <a:p>
                      <a:pPr algn="ct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1.</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nSpc>
                          <a:spcPct val="107000"/>
                        </a:lnSpc>
                        <a:spcAft>
                          <a:spcPts val="800"/>
                        </a:spcAft>
                      </a:pP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remplir</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a. chaud</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zh-CN" sz="20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3204728"/>
                  </a:ext>
                </a:extLst>
              </a:tr>
              <a:tr h="360000">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b. le verre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zh-CN" sz="20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0260430"/>
                  </a:ext>
                </a:extLst>
              </a:tr>
              <a:tr h="360000">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c. le blanc</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zh-CN" sz="20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4785175"/>
                  </a:ext>
                </a:extLst>
              </a:tr>
              <a:tr h="360000">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d. la natation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zh-CN" sz="20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7151852"/>
                  </a:ext>
                </a:extLst>
              </a:tr>
            </a:tbl>
          </a:graphicData>
        </a:graphic>
      </p:graphicFrame>
      <p:graphicFrame>
        <p:nvGraphicFramePr>
          <p:cNvPr id="6" name="Table 5">
            <a:extLst>
              <a:ext uri="{FF2B5EF4-FFF2-40B4-BE49-F238E27FC236}">
                <a16:creationId xmlns:a16="http://schemas.microsoft.com/office/drawing/2014/main" id="{B3DBE8E5-4112-A244-BCEC-52301B4387B5}"/>
              </a:ext>
            </a:extLst>
          </p:cNvPr>
          <p:cNvGraphicFramePr>
            <a:graphicFrameLocks noGrp="1"/>
          </p:cNvGraphicFramePr>
          <p:nvPr>
            <p:extLst>
              <p:ext uri="{D42A27DB-BD31-4B8C-83A1-F6EECF244321}">
                <p14:modId xmlns:p14="http://schemas.microsoft.com/office/powerpoint/2010/main" val="2783804253"/>
              </p:ext>
            </p:extLst>
          </p:nvPr>
        </p:nvGraphicFramePr>
        <p:xfrm>
          <a:off x="278043" y="4539834"/>
          <a:ext cx="4899145" cy="1440000"/>
        </p:xfrm>
        <a:graphic>
          <a:graphicData uri="http://schemas.openxmlformats.org/drawingml/2006/table">
            <a:tbl>
              <a:tblPr firstRow="1" firstCol="1" bandRow="1"/>
              <a:tblGrid>
                <a:gridCol w="540000">
                  <a:extLst>
                    <a:ext uri="{9D8B030D-6E8A-4147-A177-3AD203B41FA5}">
                      <a16:colId xmlns:a16="http://schemas.microsoft.com/office/drawing/2014/main" val="3765643051"/>
                    </a:ext>
                  </a:extLst>
                </a:gridCol>
                <a:gridCol w="1472400">
                  <a:extLst>
                    <a:ext uri="{9D8B030D-6E8A-4147-A177-3AD203B41FA5}">
                      <a16:colId xmlns:a16="http://schemas.microsoft.com/office/drawing/2014/main" val="1736022337"/>
                    </a:ext>
                  </a:extLst>
                </a:gridCol>
                <a:gridCol w="2484000">
                  <a:extLst>
                    <a:ext uri="{9D8B030D-6E8A-4147-A177-3AD203B41FA5}">
                      <a16:colId xmlns:a16="http://schemas.microsoft.com/office/drawing/2014/main" val="369831925"/>
                    </a:ext>
                  </a:extLst>
                </a:gridCol>
                <a:gridCol w="402745">
                  <a:extLst>
                    <a:ext uri="{9D8B030D-6E8A-4147-A177-3AD203B41FA5}">
                      <a16:colId xmlns:a16="http://schemas.microsoft.com/office/drawing/2014/main" val="632991737"/>
                    </a:ext>
                  </a:extLst>
                </a:gridCol>
              </a:tblGrid>
              <a:tr h="360000">
                <a:tc rowSpan="4">
                  <a:txBody>
                    <a:bodyPr/>
                    <a:lstStyle/>
                    <a:p>
                      <a:pPr algn="ct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2.</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le journal</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a. international</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zh-CN" sz="20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3204728"/>
                  </a:ext>
                </a:extLst>
              </a:tr>
              <a:tr h="360000">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b. mange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zh-CN" sz="20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0260430"/>
                  </a:ext>
                </a:extLst>
              </a:tr>
              <a:tr h="360000">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c. je lis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zh-CN" sz="20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4785175"/>
                  </a:ext>
                </a:extLst>
              </a:tr>
              <a:tr h="360000">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d. local</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zh-CN" sz="20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7151852"/>
                  </a:ext>
                </a:extLst>
              </a:tr>
            </a:tbl>
          </a:graphicData>
        </a:graphic>
      </p:graphicFrame>
      <p:sp>
        <p:nvSpPr>
          <p:cNvPr id="7" name="Rounded Rectangular Callout 6">
            <a:extLst>
              <a:ext uri="{FF2B5EF4-FFF2-40B4-BE49-F238E27FC236}">
                <a16:creationId xmlns:a16="http://schemas.microsoft.com/office/drawing/2014/main" id="{F6465D7E-4653-D04F-B2F4-915C6ECDC3B6}"/>
              </a:ext>
            </a:extLst>
          </p:cNvPr>
          <p:cNvSpPr/>
          <p:nvPr/>
        </p:nvSpPr>
        <p:spPr>
          <a:xfrm>
            <a:off x="8564296" y="213280"/>
            <a:ext cx="3389069" cy="875016"/>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one mark for each item.</a:t>
            </a:r>
          </a:p>
        </p:txBody>
      </p:sp>
      <p:pic>
        <p:nvPicPr>
          <p:cNvPr id="9" name="Picture 8" descr="Shape&#10;&#10;Description automatically generated">
            <a:extLst>
              <a:ext uri="{FF2B5EF4-FFF2-40B4-BE49-F238E27FC236}">
                <a16:creationId xmlns:a16="http://schemas.microsoft.com/office/drawing/2014/main" id="{C79867A2-D01D-B749-A301-58C439CB6107}"/>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4895323" y="3309744"/>
            <a:ext cx="158726" cy="158726"/>
          </a:xfrm>
          <a:prstGeom prst="rect">
            <a:avLst/>
          </a:prstGeom>
        </p:spPr>
      </p:pic>
      <p:pic>
        <p:nvPicPr>
          <p:cNvPr id="10" name="Picture 9" descr="Shape&#10;&#10;Description automatically generated">
            <a:extLst>
              <a:ext uri="{FF2B5EF4-FFF2-40B4-BE49-F238E27FC236}">
                <a16:creationId xmlns:a16="http://schemas.microsoft.com/office/drawing/2014/main" id="{48A159DC-F4FB-DF42-8EAE-A44AF8B4FC56}"/>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4895323" y="3671413"/>
            <a:ext cx="158726" cy="158726"/>
          </a:xfrm>
          <a:prstGeom prst="rect">
            <a:avLst/>
          </a:prstGeom>
        </p:spPr>
      </p:pic>
      <p:pic>
        <p:nvPicPr>
          <p:cNvPr id="11" name="Picture 10" descr="Shape&#10;&#10;Description automatically generated">
            <a:extLst>
              <a:ext uri="{FF2B5EF4-FFF2-40B4-BE49-F238E27FC236}">
                <a16:creationId xmlns:a16="http://schemas.microsoft.com/office/drawing/2014/main" id="{81F6D494-A068-5242-8E28-F5C673C2B3ED}"/>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4892148" y="4607583"/>
            <a:ext cx="158726" cy="158726"/>
          </a:xfrm>
          <a:prstGeom prst="rect">
            <a:avLst/>
          </a:prstGeom>
        </p:spPr>
      </p:pic>
      <p:pic>
        <p:nvPicPr>
          <p:cNvPr id="13" name="Picture 12" descr="Shape&#10;&#10;Description automatically generated">
            <a:extLst>
              <a:ext uri="{FF2B5EF4-FFF2-40B4-BE49-F238E27FC236}">
                <a16:creationId xmlns:a16="http://schemas.microsoft.com/office/drawing/2014/main" id="{7BBC728D-470B-8F46-8C0F-75D39255AB55}"/>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4892148" y="5685698"/>
            <a:ext cx="158726" cy="158726"/>
          </a:xfrm>
          <a:prstGeom prst="rect">
            <a:avLst/>
          </a:prstGeom>
        </p:spPr>
      </p:pic>
      <p:pic>
        <p:nvPicPr>
          <p:cNvPr id="14" name="Picture 13" descr="Shape&#10;&#10;Description automatically generated">
            <a:extLst>
              <a:ext uri="{FF2B5EF4-FFF2-40B4-BE49-F238E27FC236}">
                <a16:creationId xmlns:a16="http://schemas.microsoft.com/office/drawing/2014/main" id="{51FCBD4B-377C-4B51-AB05-EF8684107BA4}"/>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4892148" y="5339147"/>
            <a:ext cx="158726" cy="158726"/>
          </a:xfrm>
          <a:prstGeom prst="rect">
            <a:avLst/>
          </a:prstGeom>
        </p:spPr>
      </p:pic>
    </p:spTree>
    <p:extLst>
      <p:ext uri="{BB962C8B-B14F-4D97-AF65-F5344CB8AC3E}">
        <p14:creationId xmlns:p14="http://schemas.microsoft.com/office/powerpoint/2010/main" val="104216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B (Reading)</a:t>
            </a:r>
            <a:br>
              <a:rPr lang="en-GB" sz="2800" b="1" dirty="0">
                <a:solidFill>
                  <a:schemeClr val="bg1"/>
                </a:solidFill>
              </a:rPr>
            </a:br>
            <a:r>
              <a:rPr lang="en-GB" sz="2000" b="1" i="1" dirty="0">
                <a:solidFill>
                  <a:schemeClr val="bg1"/>
                </a:solidFill>
              </a:rPr>
              <a:t>Vocabulary</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1259832"/>
          </a:xfrm>
          <a:prstGeom prst="rect">
            <a:avLst/>
          </a:prstGeom>
          <a:noFill/>
        </p:spPr>
        <p:txBody>
          <a:bodyPr wrap="square" rtlCol="0">
            <a:spAutoFit/>
          </a:bodyPr>
          <a:lstStyle/>
          <a:p>
            <a:pPr>
              <a:lnSpc>
                <a:spcPct val="107000"/>
              </a:lnSpc>
              <a:spcAft>
                <a:spcPts val="800"/>
              </a:spcAft>
            </a:pP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PART C (ASSOCIATION)</a:t>
            </a:r>
            <a:endParaRPr lang="en-GB"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tabLst>
                <a:tab pos="4616450" algn="l"/>
              </a:tabLst>
            </a:pPr>
            <a:r>
              <a:rPr lang="en-US"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Put a </a:t>
            </a:r>
            <a:r>
              <a:rPr lang="en-US"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cross (x)</a:t>
            </a:r>
            <a:r>
              <a:rPr lang="en-US"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next to </a:t>
            </a: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the </a:t>
            </a: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one word</a:t>
            </a: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 with the </a:t>
            </a:r>
            <a:r>
              <a:rPr lang="en-GB"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closest related meaning</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to the </a:t>
            </a:r>
            <a:r>
              <a:rPr lang="en-GB"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word in bold.</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40A7B821-4073-8A47-BF44-E593B2FD2297}"/>
              </a:ext>
            </a:extLst>
          </p:cNvPr>
          <p:cNvGraphicFramePr>
            <a:graphicFrameLocks noGrp="1"/>
          </p:cNvGraphicFramePr>
          <p:nvPr>
            <p:extLst>
              <p:ext uri="{D42A27DB-BD31-4B8C-83A1-F6EECF244321}">
                <p14:modId xmlns:p14="http://schemas.microsoft.com/office/powerpoint/2010/main" val="4131870424"/>
              </p:ext>
            </p:extLst>
          </p:nvPr>
        </p:nvGraphicFramePr>
        <p:xfrm>
          <a:off x="278043" y="2827833"/>
          <a:ext cx="4780800" cy="1440000"/>
        </p:xfrm>
        <a:graphic>
          <a:graphicData uri="http://schemas.openxmlformats.org/drawingml/2006/table">
            <a:tbl>
              <a:tblPr firstRow="1" firstCol="1" bandRow="1"/>
              <a:tblGrid>
                <a:gridCol w="540000">
                  <a:extLst>
                    <a:ext uri="{9D8B030D-6E8A-4147-A177-3AD203B41FA5}">
                      <a16:colId xmlns:a16="http://schemas.microsoft.com/office/drawing/2014/main" val="3765643051"/>
                    </a:ext>
                  </a:extLst>
                </a:gridCol>
                <a:gridCol w="1476000">
                  <a:extLst>
                    <a:ext uri="{9D8B030D-6E8A-4147-A177-3AD203B41FA5}">
                      <a16:colId xmlns:a16="http://schemas.microsoft.com/office/drawing/2014/main" val="1736022337"/>
                    </a:ext>
                  </a:extLst>
                </a:gridCol>
                <a:gridCol w="2368800">
                  <a:extLst>
                    <a:ext uri="{9D8B030D-6E8A-4147-A177-3AD203B41FA5}">
                      <a16:colId xmlns:a16="http://schemas.microsoft.com/office/drawing/2014/main" val="369831925"/>
                    </a:ext>
                  </a:extLst>
                </a:gridCol>
                <a:gridCol w="396000">
                  <a:extLst>
                    <a:ext uri="{9D8B030D-6E8A-4147-A177-3AD203B41FA5}">
                      <a16:colId xmlns:a16="http://schemas.microsoft.com/office/drawing/2014/main" val="632991737"/>
                    </a:ext>
                  </a:extLst>
                </a:gridCol>
              </a:tblGrid>
              <a:tr h="360000">
                <a:tc rowSpan="4">
                  <a:txBody>
                    <a:bodyPr/>
                    <a:lstStyle/>
                    <a:p>
                      <a:pPr algn="ct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1.</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nSpc>
                          <a:spcPct val="107000"/>
                        </a:lnSpc>
                        <a:spcAft>
                          <a:spcPts val="800"/>
                        </a:spcAft>
                      </a:pP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conduire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a. le vélo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zh-CN" sz="20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3204728"/>
                  </a:ext>
                </a:extLst>
              </a:tr>
              <a:tr h="360000">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b. la piste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zh-CN" sz="20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0260430"/>
                  </a:ext>
                </a:extLst>
              </a:tr>
              <a:tr h="360000">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c. le lieu</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zh-CN" sz="20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4785175"/>
                  </a:ext>
                </a:extLst>
              </a:tr>
              <a:tr h="360000">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d. la voiture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zh-CN" sz="20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7151852"/>
                  </a:ext>
                </a:extLst>
              </a:tr>
            </a:tbl>
          </a:graphicData>
        </a:graphic>
      </p:graphicFrame>
      <p:graphicFrame>
        <p:nvGraphicFramePr>
          <p:cNvPr id="6" name="Table 5">
            <a:extLst>
              <a:ext uri="{FF2B5EF4-FFF2-40B4-BE49-F238E27FC236}">
                <a16:creationId xmlns:a16="http://schemas.microsoft.com/office/drawing/2014/main" id="{B3DBE8E5-4112-A244-BCEC-52301B4387B5}"/>
              </a:ext>
            </a:extLst>
          </p:cNvPr>
          <p:cNvGraphicFramePr>
            <a:graphicFrameLocks noGrp="1"/>
          </p:cNvGraphicFramePr>
          <p:nvPr>
            <p:extLst>
              <p:ext uri="{D42A27DB-BD31-4B8C-83A1-F6EECF244321}">
                <p14:modId xmlns:p14="http://schemas.microsoft.com/office/powerpoint/2010/main" val="3797433772"/>
              </p:ext>
            </p:extLst>
          </p:nvPr>
        </p:nvGraphicFramePr>
        <p:xfrm>
          <a:off x="278043" y="4539834"/>
          <a:ext cx="4784360" cy="1440000"/>
        </p:xfrm>
        <a:graphic>
          <a:graphicData uri="http://schemas.openxmlformats.org/drawingml/2006/table">
            <a:tbl>
              <a:tblPr firstRow="1" firstCol="1" bandRow="1"/>
              <a:tblGrid>
                <a:gridCol w="540000">
                  <a:extLst>
                    <a:ext uri="{9D8B030D-6E8A-4147-A177-3AD203B41FA5}">
                      <a16:colId xmlns:a16="http://schemas.microsoft.com/office/drawing/2014/main" val="3765643051"/>
                    </a:ext>
                  </a:extLst>
                </a:gridCol>
                <a:gridCol w="1476000">
                  <a:extLst>
                    <a:ext uri="{9D8B030D-6E8A-4147-A177-3AD203B41FA5}">
                      <a16:colId xmlns:a16="http://schemas.microsoft.com/office/drawing/2014/main" val="1736022337"/>
                    </a:ext>
                  </a:extLst>
                </a:gridCol>
                <a:gridCol w="2372360">
                  <a:extLst>
                    <a:ext uri="{9D8B030D-6E8A-4147-A177-3AD203B41FA5}">
                      <a16:colId xmlns:a16="http://schemas.microsoft.com/office/drawing/2014/main" val="369831925"/>
                    </a:ext>
                  </a:extLst>
                </a:gridCol>
                <a:gridCol w="396000">
                  <a:extLst>
                    <a:ext uri="{9D8B030D-6E8A-4147-A177-3AD203B41FA5}">
                      <a16:colId xmlns:a16="http://schemas.microsoft.com/office/drawing/2014/main" val="632991737"/>
                    </a:ext>
                  </a:extLst>
                </a:gridCol>
              </a:tblGrid>
              <a:tr h="360000">
                <a:tc rowSpan="4">
                  <a:txBody>
                    <a:bodyPr/>
                    <a:lstStyle/>
                    <a:p>
                      <a:pPr algn="ct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2.</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la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forêt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a. la maison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zh-CN" sz="20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3204728"/>
                  </a:ext>
                </a:extLst>
              </a:tr>
              <a:tr h="360000">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b. les arbres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zh-CN" sz="20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0260430"/>
                  </a:ext>
                </a:extLst>
              </a:tr>
              <a:tr h="360000">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c. les montagnes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zh-CN" sz="20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4785175"/>
                  </a:ext>
                </a:extLst>
              </a:tr>
              <a:tr h="360000">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d. l’hôpital</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zh-CN" sz="20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7151852"/>
                  </a:ext>
                </a:extLst>
              </a:tr>
            </a:tbl>
          </a:graphicData>
        </a:graphic>
      </p:graphicFrame>
      <p:sp>
        <p:nvSpPr>
          <p:cNvPr id="7" name="Rounded Rectangular Callout 6">
            <a:extLst>
              <a:ext uri="{FF2B5EF4-FFF2-40B4-BE49-F238E27FC236}">
                <a16:creationId xmlns:a16="http://schemas.microsoft.com/office/drawing/2014/main" id="{E94284C9-D42A-7B42-8EBD-96D2BD6C8C0F}"/>
              </a:ext>
            </a:extLst>
          </p:cNvPr>
          <p:cNvSpPr/>
          <p:nvPr/>
        </p:nvSpPr>
        <p:spPr>
          <a:xfrm>
            <a:off x="8564296" y="213280"/>
            <a:ext cx="3389069" cy="875016"/>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one mark for each item.</a:t>
            </a:r>
          </a:p>
        </p:txBody>
      </p:sp>
      <p:pic>
        <p:nvPicPr>
          <p:cNvPr id="9" name="Picture 8" descr="Shape&#10;&#10;Description automatically generated">
            <a:extLst>
              <a:ext uri="{FF2B5EF4-FFF2-40B4-BE49-F238E27FC236}">
                <a16:creationId xmlns:a16="http://schemas.microsoft.com/office/drawing/2014/main" id="{BF1F6C09-25CA-4C48-B6F8-8F6ABE778058}"/>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4782818" y="3976368"/>
            <a:ext cx="158726" cy="158726"/>
          </a:xfrm>
          <a:prstGeom prst="rect">
            <a:avLst/>
          </a:prstGeom>
        </p:spPr>
      </p:pic>
      <p:pic>
        <p:nvPicPr>
          <p:cNvPr id="10" name="Picture 9" descr="Shape&#10;&#10;Description automatically generated">
            <a:extLst>
              <a:ext uri="{FF2B5EF4-FFF2-40B4-BE49-F238E27FC236}">
                <a16:creationId xmlns:a16="http://schemas.microsoft.com/office/drawing/2014/main" id="{95D3960A-7A13-5A45-96C9-9B2B4EF5898B}"/>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4785313" y="4969820"/>
            <a:ext cx="158726" cy="158726"/>
          </a:xfrm>
          <a:prstGeom prst="rect">
            <a:avLst/>
          </a:prstGeom>
        </p:spPr>
      </p:pic>
    </p:spTree>
    <p:extLst>
      <p:ext uri="{BB962C8B-B14F-4D97-AF65-F5344CB8AC3E}">
        <p14:creationId xmlns:p14="http://schemas.microsoft.com/office/powerpoint/2010/main" val="166768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B (Reading)</a:t>
            </a:r>
            <a:br>
              <a:rPr lang="en-GB" sz="2800" b="1" dirty="0">
                <a:solidFill>
                  <a:schemeClr val="bg1"/>
                </a:solidFill>
              </a:rPr>
            </a:br>
            <a:r>
              <a:rPr lang="en-GB" sz="2000" b="1" i="1" dirty="0">
                <a:solidFill>
                  <a:schemeClr val="bg1"/>
                </a:solidFill>
              </a:rPr>
              <a:t>Vocabulary</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1259832"/>
          </a:xfrm>
          <a:prstGeom prst="rect">
            <a:avLst/>
          </a:prstGeom>
          <a:noFill/>
        </p:spPr>
        <p:txBody>
          <a:bodyPr wrap="square" rtlCol="0">
            <a:spAutoFit/>
          </a:bodyPr>
          <a:lstStyle/>
          <a:p>
            <a:pPr>
              <a:lnSpc>
                <a:spcPct val="107000"/>
              </a:lnSpc>
              <a:spcAft>
                <a:spcPts val="800"/>
              </a:spcAft>
            </a:pP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PART D (CATEGORIES)</a:t>
            </a:r>
            <a:endParaRPr lang="en-GB"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Put a </a:t>
            </a:r>
            <a:r>
              <a:rPr lang="en-GB"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cross (x)</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under the word that is the </a:t>
            </a:r>
            <a:r>
              <a:rPr lang="en-GB"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best example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of the </a:t>
            </a:r>
            <a:r>
              <a:rPr lang="en-GB"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category</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on the left</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p>
        </p:txBody>
      </p:sp>
      <p:graphicFrame>
        <p:nvGraphicFramePr>
          <p:cNvPr id="5" name="Table 4">
            <a:extLst>
              <a:ext uri="{FF2B5EF4-FFF2-40B4-BE49-F238E27FC236}">
                <a16:creationId xmlns:a16="http://schemas.microsoft.com/office/drawing/2014/main" id="{76FDF826-05B5-5F4F-AE0F-85186E163BD4}"/>
              </a:ext>
            </a:extLst>
          </p:cNvPr>
          <p:cNvGraphicFramePr>
            <a:graphicFrameLocks noGrp="1"/>
          </p:cNvGraphicFramePr>
          <p:nvPr>
            <p:extLst>
              <p:ext uri="{D42A27DB-BD31-4B8C-83A1-F6EECF244321}">
                <p14:modId xmlns:p14="http://schemas.microsoft.com/office/powerpoint/2010/main" val="262704588"/>
              </p:ext>
            </p:extLst>
          </p:nvPr>
        </p:nvGraphicFramePr>
        <p:xfrm>
          <a:off x="309620" y="2854100"/>
          <a:ext cx="10981834" cy="1008000"/>
        </p:xfrm>
        <a:graphic>
          <a:graphicData uri="http://schemas.openxmlformats.org/drawingml/2006/table">
            <a:tbl>
              <a:tblPr firstRow="1" firstCol="1" bandRow="1"/>
              <a:tblGrid>
                <a:gridCol w="537715">
                  <a:extLst>
                    <a:ext uri="{9D8B030D-6E8A-4147-A177-3AD203B41FA5}">
                      <a16:colId xmlns:a16="http://schemas.microsoft.com/office/drawing/2014/main" val="3919093208"/>
                    </a:ext>
                  </a:extLst>
                </a:gridCol>
                <a:gridCol w="3337506">
                  <a:extLst>
                    <a:ext uri="{9D8B030D-6E8A-4147-A177-3AD203B41FA5}">
                      <a16:colId xmlns:a16="http://schemas.microsoft.com/office/drawing/2014/main" val="2771157172"/>
                    </a:ext>
                  </a:extLst>
                </a:gridCol>
                <a:gridCol w="1778439">
                  <a:extLst>
                    <a:ext uri="{9D8B030D-6E8A-4147-A177-3AD203B41FA5}">
                      <a16:colId xmlns:a16="http://schemas.microsoft.com/office/drawing/2014/main" val="915297092"/>
                    </a:ext>
                  </a:extLst>
                </a:gridCol>
                <a:gridCol w="1770276">
                  <a:extLst>
                    <a:ext uri="{9D8B030D-6E8A-4147-A177-3AD203B41FA5}">
                      <a16:colId xmlns:a16="http://schemas.microsoft.com/office/drawing/2014/main" val="698394435"/>
                    </a:ext>
                  </a:extLst>
                </a:gridCol>
                <a:gridCol w="1781500">
                  <a:extLst>
                    <a:ext uri="{9D8B030D-6E8A-4147-A177-3AD203B41FA5}">
                      <a16:colId xmlns:a16="http://schemas.microsoft.com/office/drawing/2014/main" val="718560358"/>
                    </a:ext>
                  </a:extLst>
                </a:gridCol>
                <a:gridCol w="1776398">
                  <a:extLst>
                    <a:ext uri="{9D8B030D-6E8A-4147-A177-3AD203B41FA5}">
                      <a16:colId xmlns:a16="http://schemas.microsoft.com/office/drawing/2014/main" val="3660009807"/>
                    </a:ext>
                  </a:extLst>
                </a:gridCol>
              </a:tblGrid>
              <a:tr h="504000">
                <a:tc>
                  <a:txBody>
                    <a:bodyPr/>
                    <a:lstStyle/>
                    <a:p>
                      <a:pPr>
                        <a:lnSpc>
                          <a:spcPct val="100000"/>
                        </a:lnSpc>
                        <a:spcAft>
                          <a:spcPts val="0"/>
                        </a:spcAft>
                      </a:pPr>
                      <a:r>
                        <a:rPr lang="en-US"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janvier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samedi</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l’hiver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l’heure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3736103"/>
                  </a:ext>
                </a:extLst>
              </a:tr>
              <a:tr h="504000">
                <a:tc>
                  <a:txBody>
                    <a:bodyPr/>
                    <a:lstStyle/>
                    <a:p>
                      <a:pPr>
                        <a:lnSpc>
                          <a:spcPct val="100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jours de la semaine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000" dirty="0">
                          <a:solidFill>
                            <a:srgbClr val="1F3864"/>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948219"/>
                  </a:ext>
                </a:extLst>
              </a:tr>
            </a:tbl>
          </a:graphicData>
        </a:graphic>
      </p:graphicFrame>
      <p:graphicFrame>
        <p:nvGraphicFramePr>
          <p:cNvPr id="9" name="Table 8">
            <a:extLst>
              <a:ext uri="{FF2B5EF4-FFF2-40B4-BE49-F238E27FC236}">
                <a16:creationId xmlns:a16="http://schemas.microsoft.com/office/drawing/2014/main" id="{06B41184-02A5-424C-B186-F4E26459296A}"/>
              </a:ext>
            </a:extLst>
          </p:cNvPr>
          <p:cNvGraphicFramePr>
            <a:graphicFrameLocks noGrp="1"/>
          </p:cNvGraphicFramePr>
          <p:nvPr>
            <p:extLst>
              <p:ext uri="{D42A27DB-BD31-4B8C-83A1-F6EECF244321}">
                <p14:modId xmlns:p14="http://schemas.microsoft.com/office/powerpoint/2010/main" val="2591186887"/>
              </p:ext>
            </p:extLst>
          </p:nvPr>
        </p:nvGraphicFramePr>
        <p:xfrm>
          <a:off x="309620" y="4160368"/>
          <a:ext cx="10981834" cy="1008000"/>
        </p:xfrm>
        <a:graphic>
          <a:graphicData uri="http://schemas.openxmlformats.org/drawingml/2006/table">
            <a:tbl>
              <a:tblPr firstRow="1" firstCol="1" bandRow="1"/>
              <a:tblGrid>
                <a:gridCol w="537715">
                  <a:extLst>
                    <a:ext uri="{9D8B030D-6E8A-4147-A177-3AD203B41FA5}">
                      <a16:colId xmlns:a16="http://schemas.microsoft.com/office/drawing/2014/main" val="3919093208"/>
                    </a:ext>
                  </a:extLst>
                </a:gridCol>
                <a:gridCol w="3337506">
                  <a:extLst>
                    <a:ext uri="{9D8B030D-6E8A-4147-A177-3AD203B41FA5}">
                      <a16:colId xmlns:a16="http://schemas.microsoft.com/office/drawing/2014/main" val="2771157172"/>
                    </a:ext>
                  </a:extLst>
                </a:gridCol>
                <a:gridCol w="1778439">
                  <a:extLst>
                    <a:ext uri="{9D8B030D-6E8A-4147-A177-3AD203B41FA5}">
                      <a16:colId xmlns:a16="http://schemas.microsoft.com/office/drawing/2014/main" val="915297092"/>
                    </a:ext>
                  </a:extLst>
                </a:gridCol>
                <a:gridCol w="1770276">
                  <a:extLst>
                    <a:ext uri="{9D8B030D-6E8A-4147-A177-3AD203B41FA5}">
                      <a16:colId xmlns:a16="http://schemas.microsoft.com/office/drawing/2014/main" val="698394435"/>
                    </a:ext>
                  </a:extLst>
                </a:gridCol>
                <a:gridCol w="1781500">
                  <a:extLst>
                    <a:ext uri="{9D8B030D-6E8A-4147-A177-3AD203B41FA5}">
                      <a16:colId xmlns:a16="http://schemas.microsoft.com/office/drawing/2014/main" val="718560358"/>
                    </a:ext>
                  </a:extLst>
                </a:gridCol>
                <a:gridCol w="1776398">
                  <a:extLst>
                    <a:ext uri="{9D8B030D-6E8A-4147-A177-3AD203B41FA5}">
                      <a16:colId xmlns:a16="http://schemas.microsoft.com/office/drawing/2014/main" val="3660009807"/>
                    </a:ext>
                  </a:extLst>
                </a:gridCol>
              </a:tblGrid>
              <a:tr h="504000">
                <a:tc>
                  <a:txBody>
                    <a:bodyPr/>
                    <a:lstStyle/>
                    <a:p>
                      <a:pPr>
                        <a:lnSpc>
                          <a:spcPct val="100000"/>
                        </a:lnSpc>
                        <a:spcAft>
                          <a:spcPts val="0"/>
                        </a:spcAft>
                      </a:pPr>
                      <a:r>
                        <a:rPr lang="en-US"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le foot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le piano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la carte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la recette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3736103"/>
                  </a:ext>
                </a:extLst>
              </a:tr>
              <a:tr h="504000">
                <a:tc>
                  <a:txBody>
                    <a:bodyPr/>
                    <a:lstStyle/>
                    <a:p>
                      <a:pPr>
                        <a:lnSpc>
                          <a:spcPct val="100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sports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000">
                          <a:solidFill>
                            <a:srgbClr val="1F3864"/>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948219"/>
                  </a:ext>
                </a:extLst>
              </a:tr>
            </a:tbl>
          </a:graphicData>
        </a:graphic>
      </p:graphicFrame>
      <p:sp>
        <p:nvSpPr>
          <p:cNvPr id="10" name="Rounded Rectangular Callout 9">
            <a:extLst>
              <a:ext uri="{FF2B5EF4-FFF2-40B4-BE49-F238E27FC236}">
                <a16:creationId xmlns:a16="http://schemas.microsoft.com/office/drawing/2014/main" id="{51545FE7-A921-954D-9E3E-B5ED2ADB26A4}"/>
              </a:ext>
            </a:extLst>
          </p:cNvPr>
          <p:cNvSpPr/>
          <p:nvPr/>
        </p:nvSpPr>
        <p:spPr>
          <a:xfrm>
            <a:off x="8564296" y="213280"/>
            <a:ext cx="3389069" cy="875016"/>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one mark for each item.</a:t>
            </a:r>
          </a:p>
        </p:txBody>
      </p:sp>
      <p:pic>
        <p:nvPicPr>
          <p:cNvPr id="11" name="Picture 10" descr="Shape&#10;&#10;Description automatically generated">
            <a:extLst>
              <a:ext uri="{FF2B5EF4-FFF2-40B4-BE49-F238E27FC236}">
                <a16:creationId xmlns:a16="http://schemas.microsoft.com/office/drawing/2014/main" id="{645925C8-C962-E041-884D-F04A5ADB552B}"/>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6769061" y="3534822"/>
            <a:ext cx="158726" cy="158726"/>
          </a:xfrm>
          <a:prstGeom prst="rect">
            <a:avLst/>
          </a:prstGeom>
        </p:spPr>
      </p:pic>
      <p:pic>
        <p:nvPicPr>
          <p:cNvPr id="12" name="Picture 11" descr="Shape&#10;&#10;Description automatically generated">
            <a:extLst>
              <a:ext uri="{FF2B5EF4-FFF2-40B4-BE49-F238E27FC236}">
                <a16:creationId xmlns:a16="http://schemas.microsoft.com/office/drawing/2014/main" id="{54CA4243-423D-DB4E-8DF8-F016C8CEA770}"/>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4995356" y="4842174"/>
            <a:ext cx="158726" cy="158726"/>
          </a:xfrm>
          <a:prstGeom prst="rect">
            <a:avLst/>
          </a:prstGeom>
        </p:spPr>
      </p:pic>
    </p:spTree>
    <p:extLst>
      <p:ext uri="{BB962C8B-B14F-4D97-AF65-F5344CB8AC3E}">
        <p14:creationId xmlns:p14="http://schemas.microsoft.com/office/powerpoint/2010/main" val="75636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B (Reading)</a:t>
            </a:r>
            <a:br>
              <a:rPr lang="en-GB" sz="2800" b="1" dirty="0">
                <a:solidFill>
                  <a:schemeClr val="bg1"/>
                </a:solidFill>
              </a:rPr>
            </a:br>
            <a:r>
              <a:rPr lang="en-GB" sz="2000" b="1" i="1" dirty="0">
                <a:solidFill>
                  <a:schemeClr val="bg1"/>
                </a:solidFill>
              </a:rPr>
              <a:t>Grammar</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1691745"/>
          </a:xfrm>
          <a:prstGeom prst="rect">
            <a:avLst/>
          </a:prstGeom>
          <a:noFill/>
        </p:spPr>
        <p:txBody>
          <a:bodyPr wrap="square" rtlCol="0">
            <a:spAutoFit/>
          </a:bodyPr>
          <a:lstStyle/>
          <a:p>
            <a:pPr>
              <a:lnSpc>
                <a:spcPct val="107000"/>
              </a:lnSpc>
              <a:spcAft>
                <a:spcPts val="800"/>
              </a:spcAft>
            </a:pP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This part of the test will take around</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b="1" dirty="0">
                <a:solidFill>
                  <a:srgbClr val="FF0000"/>
                </a:solidFill>
                <a:latin typeface="Century Gothic" panose="020B0502020202020204" pitchFamily="34" charset="0"/>
                <a:ea typeface="Times New Roman" panose="02020603050405020304" pitchFamily="18" charset="0"/>
                <a:cs typeface="Arial" panose="020B0604020202020204" pitchFamily="34" charset="0"/>
              </a:rPr>
              <a:t>x</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minutes.</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PART A (VERB FORMS)</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Read </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the sentences. The subject is missing.</a:t>
            </a:r>
            <a:r>
              <a:rPr lang="en-US" sz="14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Put a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cross (x)</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next to the person or people the sentence is about.</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6" name="Right Brace 15" descr="right brace to connect possible answers with the question">
            <a:extLst>
              <a:ext uri="{FF2B5EF4-FFF2-40B4-BE49-F238E27FC236}">
                <a16:creationId xmlns:a16="http://schemas.microsoft.com/office/drawing/2014/main" id="{98A174A5-D572-CD4B-87FA-BCC491BE5960}"/>
              </a:ext>
            </a:extLst>
          </p:cNvPr>
          <p:cNvSpPr/>
          <p:nvPr/>
        </p:nvSpPr>
        <p:spPr>
          <a:xfrm>
            <a:off x="3194708" y="3321365"/>
            <a:ext cx="193675" cy="1094641"/>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2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p>
        </p:txBody>
      </p:sp>
      <p:graphicFrame>
        <p:nvGraphicFramePr>
          <p:cNvPr id="17" name="Table 17">
            <a:extLst>
              <a:ext uri="{FF2B5EF4-FFF2-40B4-BE49-F238E27FC236}">
                <a16:creationId xmlns:a16="http://schemas.microsoft.com/office/drawing/2014/main" id="{E20FF751-CF38-574B-AF38-70A0AD14CDA5}"/>
              </a:ext>
            </a:extLst>
          </p:cNvPr>
          <p:cNvGraphicFramePr>
            <a:graphicFrameLocks noGrp="1"/>
          </p:cNvGraphicFramePr>
          <p:nvPr>
            <p:extLst>
              <p:ext uri="{D42A27DB-BD31-4B8C-83A1-F6EECF244321}">
                <p14:modId xmlns:p14="http://schemas.microsoft.com/office/powerpoint/2010/main" val="2335090319"/>
              </p:ext>
            </p:extLst>
          </p:nvPr>
        </p:nvGraphicFramePr>
        <p:xfrm>
          <a:off x="262473" y="3197993"/>
          <a:ext cx="5952384" cy="1296000"/>
        </p:xfrm>
        <a:graphic>
          <a:graphicData uri="http://schemas.openxmlformats.org/drawingml/2006/table">
            <a:tbl>
              <a:tblPr firstRow="1" bandRow="1">
                <a:tableStyleId>{5940675A-B579-460E-94D1-54222C63F5DA}</a:tableStyleId>
              </a:tblPr>
              <a:tblGrid>
                <a:gridCol w="533718">
                  <a:extLst>
                    <a:ext uri="{9D8B030D-6E8A-4147-A177-3AD203B41FA5}">
                      <a16:colId xmlns:a16="http://schemas.microsoft.com/office/drawing/2014/main" val="2292460975"/>
                    </a:ext>
                  </a:extLst>
                </a:gridCol>
                <a:gridCol w="2709333">
                  <a:extLst>
                    <a:ext uri="{9D8B030D-6E8A-4147-A177-3AD203B41FA5}">
                      <a16:colId xmlns:a16="http://schemas.microsoft.com/office/drawing/2014/main" val="873121926"/>
                    </a:ext>
                  </a:extLst>
                </a:gridCol>
                <a:gridCol w="2709333">
                  <a:extLst>
                    <a:ext uri="{9D8B030D-6E8A-4147-A177-3AD203B41FA5}">
                      <a16:colId xmlns:a16="http://schemas.microsoft.com/office/drawing/2014/main" val="882357060"/>
                    </a:ext>
                  </a:extLst>
                </a:gridCol>
              </a:tblGrid>
              <a:tr h="1296000">
                <a:tc>
                  <a:txBody>
                    <a:bodyPr/>
                    <a:lstStyle/>
                    <a:p>
                      <a:pPr>
                        <a:lnSpc>
                          <a:spcPct val="100000"/>
                        </a:lnSpc>
                        <a:spcBef>
                          <a:spcPts val="0"/>
                        </a:spcBef>
                        <a:spcAft>
                          <a:spcPts val="0"/>
                        </a:spcAft>
                      </a:pPr>
                      <a:r>
                        <a:rPr lang="en-US" sz="2000" dirty="0">
                          <a:solidFill>
                            <a:srgbClr val="115076"/>
                          </a:solidFill>
                          <a:latin typeface="Century Gothic" panose="020B0502020202020204" pitchFamily="34" charset="0"/>
                        </a:rPr>
                        <a:t>1.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nSpc>
                          <a:spcPct val="100000"/>
                        </a:lnSpc>
                        <a:spcBef>
                          <a:spcPts val="0"/>
                        </a:spcBef>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I </a:t>
                      </a:r>
                      <a:r>
                        <a:rPr lang="en-GB" sz="200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or</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you </a:t>
                      </a:r>
                      <a:r>
                        <a:rPr lang="en-GB" sz="2000" baseline="-25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[singular]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0000"/>
                        </a:lnSpc>
                        <a:spcBef>
                          <a:spcPts val="0"/>
                        </a:spcBef>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we</a:t>
                      </a:r>
                    </a:p>
                    <a:p>
                      <a:pPr>
                        <a:lnSpc>
                          <a:spcPct val="100000"/>
                        </a:lnSpc>
                        <a:spcBef>
                          <a:spcPts val="0"/>
                        </a:spcBef>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you </a:t>
                      </a:r>
                      <a:r>
                        <a:rPr lang="en-GB" sz="2000" baseline="-25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[plural]</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0000"/>
                        </a:lnSpc>
                        <a:spcBef>
                          <a:spcPts val="0"/>
                        </a:spcBef>
                        <a:spcAft>
                          <a:spcPts val="0"/>
                        </a:spcAft>
                      </a:pPr>
                      <a:r>
                        <a:rPr lang="fr-FR"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fr-FR"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they</a:t>
                      </a:r>
                      <a:r>
                        <a:rPr lang="fr-FR"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115076"/>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nSpc>
                          <a:spcPct val="100000"/>
                        </a:lnSpc>
                        <a:spcBef>
                          <a:spcPts val="0"/>
                        </a:spcBef>
                        <a:spcAft>
                          <a:spcPts val="0"/>
                        </a:spcAft>
                      </a:pPr>
                      <a:r>
                        <a:rPr lang="en-US" sz="2000" dirty="0" err="1">
                          <a:solidFill>
                            <a:srgbClr val="115076"/>
                          </a:solidFill>
                          <a:latin typeface="Century Gothic" panose="020B0502020202020204" pitchFamily="34" charset="0"/>
                        </a:rPr>
                        <a:t>dormons</a:t>
                      </a:r>
                      <a:r>
                        <a:rPr lang="en-US" sz="2000" dirty="0">
                          <a:solidFill>
                            <a:srgbClr val="115076"/>
                          </a:solidFill>
                          <a:latin typeface="Century Gothic" panose="020B0502020202020204" pitchFamily="34" charset="0"/>
                        </a:rPr>
                        <a:t>.</a:t>
                      </a:r>
                    </a:p>
                  </a:txBody>
                  <a:tcPr anchor="ctr">
                    <a:lnL w="12700" cap="flat" cmpd="sng" algn="ctr">
                      <a:solidFill>
                        <a:schemeClr val="bg1"/>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30671589"/>
                  </a:ext>
                </a:extLst>
              </a:tr>
            </a:tbl>
          </a:graphicData>
        </a:graphic>
      </p:graphicFrame>
      <p:sp>
        <p:nvSpPr>
          <p:cNvPr id="18" name="Rounded Rectangular Callout 17">
            <a:extLst>
              <a:ext uri="{FF2B5EF4-FFF2-40B4-BE49-F238E27FC236}">
                <a16:creationId xmlns:a16="http://schemas.microsoft.com/office/drawing/2014/main" id="{4FEB1114-0582-9E45-97E1-2B049DF795C6}"/>
              </a:ext>
            </a:extLst>
          </p:cNvPr>
          <p:cNvSpPr/>
          <p:nvPr/>
        </p:nvSpPr>
        <p:spPr>
          <a:xfrm>
            <a:off x="8564296" y="213280"/>
            <a:ext cx="3389069" cy="875016"/>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one mark for each item.</a:t>
            </a:r>
          </a:p>
        </p:txBody>
      </p:sp>
      <p:pic>
        <p:nvPicPr>
          <p:cNvPr id="9" name="Picture 8" descr="Shape&#10;&#10;Description automatically generated">
            <a:extLst>
              <a:ext uri="{FF2B5EF4-FFF2-40B4-BE49-F238E27FC236}">
                <a16:creationId xmlns:a16="http://schemas.microsoft.com/office/drawing/2014/main" id="{A185F2AC-2254-484E-BDD5-D9A9AC519166}"/>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893256" y="3618022"/>
            <a:ext cx="158726" cy="158726"/>
          </a:xfrm>
          <a:prstGeom prst="rect">
            <a:avLst/>
          </a:prstGeom>
        </p:spPr>
      </p:pic>
      <p:sp>
        <p:nvSpPr>
          <p:cNvPr id="10" name="Right Brace 9" descr="right brace to connect possible answers with the question">
            <a:extLst>
              <a:ext uri="{FF2B5EF4-FFF2-40B4-BE49-F238E27FC236}">
                <a16:creationId xmlns:a16="http://schemas.microsoft.com/office/drawing/2014/main" id="{579DE7BC-806C-1C46-B11B-FA5C9E572266}"/>
              </a:ext>
            </a:extLst>
          </p:cNvPr>
          <p:cNvSpPr/>
          <p:nvPr/>
        </p:nvSpPr>
        <p:spPr>
          <a:xfrm>
            <a:off x="3194708" y="4959407"/>
            <a:ext cx="193675" cy="1094641"/>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2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p>
        </p:txBody>
      </p:sp>
      <p:graphicFrame>
        <p:nvGraphicFramePr>
          <p:cNvPr id="11" name="Table 17">
            <a:extLst>
              <a:ext uri="{FF2B5EF4-FFF2-40B4-BE49-F238E27FC236}">
                <a16:creationId xmlns:a16="http://schemas.microsoft.com/office/drawing/2014/main" id="{75D7636D-4BB1-464D-92E3-4A25D37A0118}"/>
              </a:ext>
            </a:extLst>
          </p:cNvPr>
          <p:cNvGraphicFramePr>
            <a:graphicFrameLocks noGrp="1"/>
          </p:cNvGraphicFramePr>
          <p:nvPr>
            <p:extLst>
              <p:ext uri="{D42A27DB-BD31-4B8C-83A1-F6EECF244321}">
                <p14:modId xmlns:p14="http://schemas.microsoft.com/office/powerpoint/2010/main" val="1642895304"/>
              </p:ext>
            </p:extLst>
          </p:nvPr>
        </p:nvGraphicFramePr>
        <p:xfrm>
          <a:off x="262473" y="4836035"/>
          <a:ext cx="5952384" cy="1296000"/>
        </p:xfrm>
        <a:graphic>
          <a:graphicData uri="http://schemas.openxmlformats.org/drawingml/2006/table">
            <a:tbl>
              <a:tblPr firstRow="1" bandRow="1">
                <a:tableStyleId>{5940675A-B579-460E-94D1-54222C63F5DA}</a:tableStyleId>
              </a:tblPr>
              <a:tblGrid>
                <a:gridCol w="533718">
                  <a:extLst>
                    <a:ext uri="{9D8B030D-6E8A-4147-A177-3AD203B41FA5}">
                      <a16:colId xmlns:a16="http://schemas.microsoft.com/office/drawing/2014/main" val="2292460975"/>
                    </a:ext>
                  </a:extLst>
                </a:gridCol>
                <a:gridCol w="2709333">
                  <a:extLst>
                    <a:ext uri="{9D8B030D-6E8A-4147-A177-3AD203B41FA5}">
                      <a16:colId xmlns:a16="http://schemas.microsoft.com/office/drawing/2014/main" val="873121926"/>
                    </a:ext>
                  </a:extLst>
                </a:gridCol>
                <a:gridCol w="2709333">
                  <a:extLst>
                    <a:ext uri="{9D8B030D-6E8A-4147-A177-3AD203B41FA5}">
                      <a16:colId xmlns:a16="http://schemas.microsoft.com/office/drawing/2014/main" val="882357060"/>
                    </a:ext>
                  </a:extLst>
                </a:gridCol>
              </a:tblGrid>
              <a:tr h="1296000">
                <a:tc>
                  <a:txBody>
                    <a:bodyPr/>
                    <a:lstStyle/>
                    <a:p>
                      <a:pPr>
                        <a:lnSpc>
                          <a:spcPct val="100000"/>
                        </a:lnSpc>
                        <a:spcBef>
                          <a:spcPts val="0"/>
                        </a:spcBef>
                        <a:spcAft>
                          <a:spcPts val="0"/>
                        </a:spcAft>
                      </a:pPr>
                      <a:r>
                        <a:rPr lang="en-US" sz="2000" dirty="0">
                          <a:solidFill>
                            <a:srgbClr val="115076"/>
                          </a:solidFill>
                          <a:latin typeface="Century Gothic" panose="020B0502020202020204" pitchFamily="34" charset="0"/>
                        </a:rPr>
                        <a:t>2.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nSpc>
                          <a:spcPct val="100000"/>
                        </a:lnSpc>
                        <a:spcBef>
                          <a:spcPts val="0"/>
                        </a:spcBef>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I </a:t>
                      </a:r>
                      <a:r>
                        <a:rPr lang="en-GB" sz="2000" i="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or</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you </a:t>
                      </a:r>
                      <a:r>
                        <a:rPr lang="en-GB" sz="2000" baseline="-25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[singular]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0000"/>
                        </a:lnSpc>
                        <a:spcBef>
                          <a:spcPts val="0"/>
                        </a:spcBef>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we</a:t>
                      </a:r>
                    </a:p>
                    <a:p>
                      <a:pPr>
                        <a:lnSpc>
                          <a:spcPct val="100000"/>
                        </a:lnSpc>
                        <a:spcBef>
                          <a:spcPts val="0"/>
                        </a:spcBef>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you </a:t>
                      </a:r>
                      <a:r>
                        <a:rPr lang="en-GB" sz="2000" baseline="-25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[plural]</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0000"/>
                        </a:lnSpc>
                        <a:spcBef>
                          <a:spcPts val="0"/>
                        </a:spcBef>
                        <a:spcAft>
                          <a:spcPts val="0"/>
                        </a:spcAft>
                      </a:pPr>
                      <a:r>
                        <a:rPr lang="fr-FR"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fr-FR"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they</a:t>
                      </a:r>
                      <a:r>
                        <a:rPr lang="fr-FR"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115076"/>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nSpc>
                          <a:spcPct val="100000"/>
                        </a:lnSpc>
                        <a:spcBef>
                          <a:spcPts val="0"/>
                        </a:spcBef>
                        <a:spcAft>
                          <a:spcPts val="0"/>
                        </a:spcAft>
                      </a:pPr>
                      <a:r>
                        <a:rPr lang="en-US" sz="2000" dirty="0" err="1">
                          <a:solidFill>
                            <a:srgbClr val="115076"/>
                          </a:solidFill>
                          <a:latin typeface="Century Gothic" panose="020B0502020202020204" pitchFamily="34" charset="0"/>
                        </a:rPr>
                        <a:t>sors</a:t>
                      </a:r>
                      <a:r>
                        <a:rPr lang="en-US" sz="2000" dirty="0">
                          <a:solidFill>
                            <a:srgbClr val="115076"/>
                          </a:solidFill>
                          <a:latin typeface="Century Gothic" panose="020B0502020202020204" pitchFamily="34" charset="0"/>
                        </a:rPr>
                        <a:t>.</a:t>
                      </a:r>
                    </a:p>
                  </a:txBody>
                  <a:tcPr anchor="ctr">
                    <a:lnL w="12700" cap="flat" cmpd="sng" algn="ctr">
                      <a:solidFill>
                        <a:schemeClr val="bg1"/>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30671589"/>
                  </a:ext>
                </a:extLst>
              </a:tr>
            </a:tbl>
          </a:graphicData>
        </a:graphic>
      </p:graphicFrame>
      <p:pic>
        <p:nvPicPr>
          <p:cNvPr id="12" name="Picture 11" descr="Shape&#10;&#10;Description automatically generated">
            <a:extLst>
              <a:ext uri="{FF2B5EF4-FFF2-40B4-BE49-F238E27FC236}">
                <a16:creationId xmlns:a16="http://schemas.microsoft.com/office/drawing/2014/main" id="{AE57662C-894A-664B-A5A4-06DCFCA00A41}"/>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893256" y="4944978"/>
            <a:ext cx="158726" cy="158726"/>
          </a:xfrm>
          <a:prstGeom prst="rect">
            <a:avLst/>
          </a:prstGeom>
        </p:spPr>
      </p:pic>
    </p:spTree>
    <p:extLst>
      <p:ext uri="{BB962C8B-B14F-4D97-AF65-F5344CB8AC3E}">
        <p14:creationId xmlns:p14="http://schemas.microsoft.com/office/powerpoint/2010/main" val="58715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B (Reading)</a:t>
            </a:r>
            <a:br>
              <a:rPr lang="en-GB" sz="2800" b="1" dirty="0">
                <a:solidFill>
                  <a:schemeClr val="bg1"/>
                </a:solidFill>
              </a:rPr>
            </a:br>
            <a:r>
              <a:rPr lang="en-GB" sz="2000" b="1" i="1" dirty="0">
                <a:solidFill>
                  <a:schemeClr val="bg1"/>
                </a:solidFill>
              </a:rPr>
              <a:t>Grammar</a:t>
            </a:r>
          </a:p>
        </p:txBody>
      </p:sp>
      <p:sp>
        <p:nvSpPr>
          <p:cNvPr id="2" name="TextBox 1">
            <a:extLst>
              <a:ext uri="{FF2B5EF4-FFF2-40B4-BE49-F238E27FC236}">
                <a16:creationId xmlns:a16="http://schemas.microsoft.com/office/drawing/2014/main" id="{F5AEF9DF-2FD5-1442-9E84-D31130754D83}"/>
              </a:ext>
            </a:extLst>
          </p:cNvPr>
          <p:cNvSpPr txBox="1"/>
          <p:nvPr/>
        </p:nvSpPr>
        <p:spPr>
          <a:xfrm>
            <a:off x="179999" y="1296000"/>
            <a:ext cx="12674609" cy="2750048"/>
          </a:xfrm>
          <a:prstGeom prst="rect">
            <a:avLst/>
          </a:prstGeom>
          <a:noFill/>
        </p:spPr>
        <p:txBody>
          <a:bodyPr wrap="square" rtlCol="0">
            <a:spAutoFit/>
          </a:bodyPr>
          <a:lstStyle/>
          <a:p>
            <a:pPr>
              <a:lnSpc>
                <a:spcPct val="150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PART B (GENDER AND NUMBER AGREEMENT)</a:t>
            </a:r>
          </a:p>
          <a:p>
            <a:pPr>
              <a:lnSpc>
                <a:spcPct val="150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Put a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cross </a:t>
            </a:r>
            <a:r>
              <a:rPr lang="en-US" sz="2000" b="1" dirty="0">
                <a:solidFill>
                  <a:srgbClr val="1F4E79"/>
                </a:solidFill>
                <a:latin typeface="Century Gothic" panose="020B0502020202020204" pitchFamily="34" charset="0"/>
                <a:ea typeface="SimSun" panose="02010600030101010101" pitchFamily="2" charset="-122"/>
                <a:cs typeface="Helvetica" pitchFamily="2" charset="0"/>
              </a:rPr>
              <a:t>(x)</a:t>
            </a:r>
            <a:r>
              <a:rPr lang="en-US" sz="2000" dirty="0">
                <a:solidFill>
                  <a:srgbClr val="1F4E79"/>
                </a:solidFill>
                <a:latin typeface="Century Gothic" panose="020B0502020202020204" pitchFamily="34" charset="0"/>
                <a:ea typeface="SimSun" panose="02010600030101010101" pitchFamily="2" charset="-122"/>
                <a:cs typeface="Helvetica" pitchFamily="2" charset="0"/>
              </a:rPr>
              <a:t> next to the </a:t>
            </a:r>
            <a:r>
              <a:rPr lang="en-US" sz="2000" b="1" dirty="0">
                <a:solidFill>
                  <a:srgbClr val="1F4E79"/>
                </a:solidFill>
                <a:latin typeface="Century Gothic" panose="020B0502020202020204" pitchFamily="34" charset="0"/>
                <a:ea typeface="SimSun" panose="02010600030101010101" pitchFamily="2" charset="-122"/>
                <a:cs typeface="Helvetica" pitchFamily="2" charset="0"/>
              </a:rPr>
              <a:t>noun</a:t>
            </a:r>
            <a:r>
              <a:rPr lang="en-US" sz="2000" dirty="0">
                <a:solidFill>
                  <a:srgbClr val="1F4E79"/>
                </a:solidFill>
                <a:latin typeface="Century Gothic" panose="020B0502020202020204" pitchFamily="34" charset="0"/>
                <a:ea typeface="SimSun" panose="02010600030101010101" pitchFamily="2" charset="-122"/>
                <a:cs typeface="Helvetica" pitchFamily="2" charset="0"/>
              </a:rPr>
              <a:t> that completes the sentence. </a:t>
            </a:r>
          </a:p>
          <a:p>
            <a:pPr>
              <a:lnSpc>
                <a:spcPct val="150000"/>
              </a:lnSpc>
              <a:spcAft>
                <a:spcPts val="800"/>
              </a:spcAft>
            </a:pP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fr-FR" sz="2000" dirty="0">
                <a:solidFill>
                  <a:srgbClr val="1F4E79"/>
                </a:solidFill>
                <a:latin typeface="Century Gothic" panose="020B0502020202020204" pitchFamily="34" charset="0"/>
                <a:ea typeface="SimSun" panose="02010600030101010101" pitchFamily="2" charset="-122"/>
                <a:cs typeface="Helvetica" pitchFamily="2" charset="0"/>
              </a:rPr>
              <a:t>1. </a:t>
            </a:r>
            <a:r>
              <a:rPr lang="fr-FR"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Il lit toutes les …	</a:t>
            </a:r>
            <a:r>
              <a:rPr lang="fr-FR" sz="2000" dirty="0">
                <a:solidFill>
                  <a:srgbClr val="1F4E79"/>
                </a:solidFill>
                <a:latin typeface="Century Gothic" panose="020B0502020202020204" pitchFamily="34" charset="0"/>
                <a:ea typeface="SimSun" panose="02010600030101010101" pitchFamily="2" charset="-122"/>
                <a:cs typeface="Helvetica" pitchFamily="2" charset="0"/>
              </a:rPr>
              <a:t>	</a:t>
            </a:r>
            <a:r>
              <a:rPr lang="zh-CN" altLang="en-US" sz="2000" dirty="0">
                <a:solidFill>
                  <a:srgbClr val="1F4E79"/>
                </a:solidFill>
                <a:latin typeface="Century Gothic" panose="020B0502020202020204" pitchFamily="34" charset="0"/>
                <a:ea typeface="MS Gothic" panose="020B0609070205080204" pitchFamily="49" charset="-128"/>
                <a:cs typeface="Helvetica" pitchFamily="2" charset="0"/>
              </a:rPr>
              <a:t>☐</a:t>
            </a:r>
            <a:r>
              <a:rPr lang="fr-FR" sz="2000" dirty="0">
                <a:solidFill>
                  <a:srgbClr val="1F4E79"/>
                </a:solidFill>
                <a:latin typeface="Century Gothic" panose="020B0502020202020204" pitchFamily="34" charset="0"/>
                <a:ea typeface="SimSun" panose="02010600030101010101" pitchFamily="2" charset="-122"/>
                <a:cs typeface="Helvetica" pitchFamily="2" charset="0"/>
              </a:rPr>
              <a:t> </a:t>
            </a:r>
            <a:r>
              <a:rPr lang="fr-FR"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texte </a:t>
            </a:r>
            <a:r>
              <a:rPr lang="fr-FR" sz="2000" dirty="0">
                <a:solidFill>
                  <a:srgbClr val="1F4E79"/>
                </a:solidFill>
                <a:latin typeface="Century Gothic" panose="020B0502020202020204" pitchFamily="34" charset="0"/>
                <a:ea typeface="SimSun" panose="02010600030101010101" pitchFamily="2" charset="-122"/>
                <a:cs typeface="Helvetica" pitchFamily="2" charset="0"/>
              </a:rPr>
              <a:t>(m.)		</a:t>
            </a:r>
            <a:r>
              <a:rPr lang="fr-FR" sz="2000" dirty="0">
                <a:solidFill>
                  <a:srgbClr val="1F4E79"/>
                </a:solidFill>
                <a:latin typeface="Segoe UI Symbol" panose="020B0502040204020203" pitchFamily="34" charset="0"/>
                <a:ea typeface="MS Gothic" panose="020B0609070205080204" pitchFamily="49" charset="-128"/>
                <a:cs typeface="Segoe UI Symbol" panose="020B0502040204020203" pitchFamily="34" charset="0"/>
              </a:rPr>
              <a:t>☐</a:t>
            </a:r>
            <a:r>
              <a:rPr lang="fr-FR" sz="2000" dirty="0">
                <a:solidFill>
                  <a:srgbClr val="1F4E79"/>
                </a:solidFill>
                <a:latin typeface="Century Gothic" panose="020B0502020202020204" pitchFamily="34" charset="0"/>
                <a:ea typeface="SimSun" panose="02010600030101010101" pitchFamily="2" charset="-122"/>
                <a:cs typeface="Helvetica" pitchFamily="2" charset="0"/>
              </a:rPr>
              <a:t> lettre (f.) 		</a:t>
            </a:r>
            <a:r>
              <a:rPr lang="fr-FR" sz="2000" dirty="0">
                <a:solidFill>
                  <a:srgbClr val="1F4E79"/>
                </a:solidFill>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latin typeface="Century Gothic" panose="020B0502020202020204" pitchFamily="34" charset="0"/>
                <a:ea typeface="SimSun" panose="02010600030101010101" pitchFamily="2" charset="-122"/>
                <a:cs typeface="Helvetica" pitchFamily="2" charset="0"/>
              </a:rPr>
              <a:t> </a:t>
            </a:r>
            <a:r>
              <a:rPr lang="en-GB" sz="2000" dirty="0" err="1">
                <a:solidFill>
                  <a:srgbClr val="1F4E79"/>
                </a:solidFill>
                <a:latin typeface="Century Gothic" panose="020B0502020202020204" pitchFamily="34" charset="0"/>
                <a:ea typeface="SimSun" panose="02010600030101010101" pitchFamily="2" charset="-122"/>
                <a:cs typeface="Helvetica" pitchFamily="2" charset="0"/>
              </a:rPr>
              <a:t>informations</a:t>
            </a:r>
            <a:r>
              <a:rPr lang="en-GB" sz="2000" dirty="0">
                <a:solidFill>
                  <a:srgbClr val="1F4E79"/>
                </a:solidFill>
                <a:latin typeface="Century Gothic" panose="020B0502020202020204" pitchFamily="34" charset="0"/>
                <a:ea typeface="SimSun" panose="02010600030101010101" pitchFamily="2" charset="-122"/>
                <a:cs typeface="Helvetica" pitchFamily="2" charset="0"/>
              </a:rPr>
              <a:t> (</a:t>
            </a:r>
            <a:r>
              <a:rPr lang="en-GB" sz="2000" dirty="0" err="1">
                <a:solidFill>
                  <a:srgbClr val="1F4E79"/>
                </a:solidFill>
                <a:latin typeface="Century Gothic" panose="020B0502020202020204" pitchFamily="34" charset="0"/>
                <a:ea typeface="SimSun" panose="02010600030101010101" pitchFamily="2" charset="-122"/>
                <a:cs typeface="Helvetica" pitchFamily="2" charset="0"/>
              </a:rPr>
              <a:t>f.pl</a:t>
            </a:r>
            <a:r>
              <a:rPr lang="en-GB" sz="2000" dirty="0">
                <a:solidFill>
                  <a:srgbClr val="1F4E79"/>
                </a:solidFill>
                <a:latin typeface="Century Gothic" panose="020B0502020202020204" pitchFamily="34" charset="0"/>
                <a:ea typeface="SimSun" panose="02010600030101010101" pitchFamily="2" charset="-122"/>
                <a:cs typeface="Helvetica" pitchFamily="2" charset="0"/>
              </a:rPr>
              <a:t>.)</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fr-FR"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2. Elle va à la …	</a:t>
            </a:r>
            <a:r>
              <a:rPr lang="fr-FR" sz="2000" dirty="0">
                <a:solidFill>
                  <a:srgbClr val="1F4E79"/>
                </a:solidFill>
                <a:latin typeface="Century Gothic" panose="020B0502020202020204" pitchFamily="34" charset="0"/>
                <a:ea typeface="SimSun" panose="02010600030101010101" pitchFamily="2" charset="-122"/>
                <a:cs typeface="Helvetica" pitchFamily="2" charset="0"/>
              </a:rPr>
              <a:t>	</a:t>
            </a:r>
            <a:r>
              <a:rPr lang="zh-CN" altLang="en-US" sz="2000" dirty="0">
                <a:solidFill>
                  <a:srgbClr val="1F4E79"/>
                </a:solidFill>
                <a:latin typeface="Century Gothic" panose="020B0502020202020204" pitchFamily="34" charset="0"/>
                <a:ea typeface="MS Gothic" panose="020B0609070205080204" pitchFamily="49" charset="-128"/>
                <a:cs typeface="Helvetica" pitchFamily="2" charset="0"/>
              </a:rPr>
              <a:t>☐</a:t>
            </a:r>
            <a:r>
              <a:rPr lang="fr-FR" sz="2000" dirty="0">
                <a:solidFill>
                  <a:srgbClr val="1F4E79"/>
                </a:solidFill>
                <a:latin typeface="Century Gothic" panose="020B0502020202020204" pitchFamily="34" charset="0"/>
                <a:ea typeface="SimSun" panose="02010600030101010101" pitchFamily="2" charset="-122"/>
                <a:cs typeface="Helvetica" pitchFamily="2" charset="0"/>
              </a:rPr>
              <a:t> </a:t>
            </a:r>
            <a:r>
              <a:rPr lang="fr-FR"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parc (m.)</a:t>
            </a:r>
            <a:r>
              <a:rPr lang="fr-FR" sz="2000" dirty="0">
                <a:solidFill>
                  <a:srgbClr val="1F4E79"/>
                </a:solidFill>
                <a:latin typeface="Century Gothic" panose="020B0502020202020204" pitchFamily="34" charset="0"/>
                <a:ea typeface="SimSun" panose="02010600030101010101" pitchFamily="2" charset="-122"/>
                <a:cs typeface="Helvetica" pitchFamily="2" charset="0"/>
              </a:rPr>
              <a:t>		</a:t>
            </a:r>
            <a:r>
              <a:rPr lang="fr-FR" sz="2000" dirty="0">
                <a:solidFill>
                  <a:srgbClr val="1F4E79"/>
                </a:solidFill>
                <a:latin typeface="Segoe UI Symbol" panose="020B0502040204020203" pitchFamily="34" charset="0"/>
                <a:ea typeface="MS Gothic" panose="020B0609070205080204" pitchFamily="49" charset="-128"/>
                <a:cs typeface="Segoe UI Symbol" panose="020B0502040204020203" pitchFamily="34" charset="0"/>
              </a:rPr>
              <a:t>☐</a:t>
            </a:r>
            <a:r>
              <a:rPr lang="fr-FR" sz="2000" dirty="0">
                <a:solidFill>
                  <a:srgbClr val="1F4E79"/>
                </a:solidFill>
                <a:latin typeface="Century Gothic" panose="020B0502020202020204" pitchFamily="34" charset="0"/>
                <a:ea typeface="SimSun" panose="02010600030101010101" pitchFamily="2" charset="-122"/>
                <a:cs typeface="Helvetica" pitchFamily="2" charset="0"/>
              </a:rPr>
              <a:t> </a:t>
            </a:r>
            <a:r>
              <a:rPr lang="fr-FR"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banque (f.)		</a:t>
            </a:r>
            <a:r>
              <a:rPr lang="zh-CN" altLang="en-US" sz="2000" dirty="0">
                <a:solidFill>
                  <a:srgbClr val="1F4E79"/>
                </a:solidFill>
                <a:latin typeface="Century Gothic" panose="020B0502020202020204" pitchFamily="34" charset="0"/>
                <a:ea typeface="MS Gothic" panose="020B0609070205080204" pitchFamily="49" charset="-128"/>
                <a:cs typeface="Helvetica" pitchFamily="2" charset="0"/>
              </a:rPr>
              <a:t>☐</a:t>
            </a:r>
            <a:r>
              <a:rPr lang="fr-FR" sz="2000" dirty="0">
                <a:solidFill>
                  <a:srgbClr val="1F4E79"/>
                </a:solidFill>
                <a:latin typeface="Century Gothic" panose="020B0502020202020204" pitchFamily="34" charset="0"/>
                <a:ea typeface="SimSun" panose="02010600030101010101" pitchFamily="2" charset="-122"/>
                <a:cs typeface="Helvetica" pitchFamily="2" charset="0"/>
              </a:rPr>
              <a:t> montagnes (</a:t>
            </a:r>
            <a:r>
              <a:rPr lang="fr-FR" sz="2000" dirty="0" err="1">
                <a:solidFill>
                  <a:srgbClr val="1F4E79"/>
                </a:solidFill>
                <a:latin typeface="Century Gothic" panose="020B0502020202020204" pitchFamily="34" charset="0"/>
                <a:ea typeface="SimSun" panose="02010600030101010101" pitchFamily="2" charset="-122"/>
                <a:cs typeface="Helvetica" pitchFamily="2" charset="0"/>
              </a:rPr>
              <a:t>f.pl</a:t>
            </a:r>
            <a:r>
              <a:rPr lang="fr-FR" sz="2000" dirty="0">
                <a:solidFill>
                  <a:srgbClr val="1F4E79"/>
                </a:solidFill>
                <a:latin typeface="Century Gothic" panose="020B0502020202020204" pitchFamily="34" charset="0"/>
                <a:ea typeface="SimSun" panose="02010600030101010101" pitchFamily="2" charset="-122"/>
                <a:cs typeface="Helvetica" pitchFamily="2" charset="0"/>
              </a:rPr>
              <a:t>.)</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7" name="Rounded Rectangular Callout 6">
            <a:extLst>
              <a:ext uri="{FF2B5EF4-FFF2-40B4-BE49-F238E27FC236}">
                <a16:creationId xmlns:a16="http://schemas.microsoft.com/office/drawing/2014/main" id="{D8487F0B-C2D1-8140-B9A6-B376C3005260}"/>
              </a:ext>
            </a:extLst>
          </p:cNvPr>
          <p:cNvSpPr/>
          <p:nvPr/>
        </p:nvSpPr>
        <p:spPr>
          <a:xfrm>
            <a:off x="8564296" y="213280"/>
            <a:ext cx="3389069" cy="875016"/>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one mark for each item.</a:t>
            </a:r>
          </a:p>
        </p:txBody>
      </p:sp>
      <p:pic>
        <p:nvPicPr>
          <p:cNvPr id="9" name="Picture 8" descr="Shape&#10;&#10;Description automatically generated">
            <a:extLst>
              <a:ext uri="{FF2B5EF4-FFF2-40B4-BE49-F238E27FC236}">
                <a16:creationId xmlns:a16="http://schemas.microsoft.com/office/drawing/2014/main" id="{B8F8EB38-0846-524E-A99F-15A14069D95C}"/>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9459406" y="3184095"/>
            <a:ext cx="158726" cy="158726"/>
          </a:xfrm>
          <a:prstGeom prst="rect">
            <a:avLst/>
          </a:prstGeom>
        </p:spPr>
      </p:pic>
      <p:pic>
        <p:nvPicPr>
          <p:cNvPr id="10" name="Picture 9" descr="Shape&#10;&#10;Description automatically generated">
            <a:extLst>
              <a:ext uri="{FF2B5EF4-FFF2-40B4-BE49-F238E27FC236}">
                <a16:creationId xmlns:a16="http://schemas.microsoft.com/office/drawing/2014/main" id="{5C4DF3FC-22A2-4646-A59B-FFFA840DD5BF}"/>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6719381" y="3746070"/>
            <a:ext cx="158726" cy="158726"/>
          </a:xfrm>
          <a:prstGeom prst="rect">
            <a:avLst/>
          </a:prstGeom>
        </p:spPr>
      </p:pic>
    </p:spTree>
    <p:extLst>
      <p:ext uri="{BB962C8B-B14F-4D97-AF65-F5344CB8AC3E}">
        <p14:creationId xmlns:p14="http://schemas.microsoft.com/office/powerpoint/2010/main" val="183318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B (Reading)</a:t>
            </a:r>
            <a:br>
              <a:rPr lang="en-GB" sz="2800" b="1" dirty="0">
                <a:solidFill>
                  <a:schemeClr val="bg1"/>
                </a:solidFill>
              </a:rPr>
            </a:br>
            <a:r>
              <a:rPr lang="en-GB" sz="2000" b="1" i="1" dirty="0">
                <a:solidFill>
                  <a:schemeClr val="bg1"/>
                </a:solidFill>
              </a:rPr>
              <a:t>Grammar</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2750048"/>
          </a:xfrm>
          <a:prstGeom prst="rect">
            <a:avLst/>
          </a:prstGeom>
          <a:noFill/>
        </p:spPr>
        <p:txBody>
          <a:bodyPr wrap="square" rtlCol="0">
            <a:spAutoFit/>
          </a:bodyPr>
          <a:lstStyle/>
          <a:p>
            <a:pPr>
              <a:lnSpc>
                <a:spcPct val="150000"/>
              </a:lnSpc>
              <a:spcAft>
                <a:spcPts val="800"/>
              </a:spcAft>
            </a:pPr>
            <a:r>
              <a:rPr lang="en-GB"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PART C (PREPOSITIONS AND CONJUNCTIONS</a:t>
            </a:r>
            <a:r>
              <a:rPr lang="en-GB" sz="11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Put a </a:t>
            </a:r>
            <a:r>
              <a:rPr lang="en-GB"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cross </a:t>
            </a:r>
            <a:r>
              <a:rPr lang="en-GB" sz="2000" b="1" dirty="0">
                <a:solidFill>
                  <a:srgbClr val="1F4E79"/>
                </a:solidFill>
                <a:latin typeface="Century Gothic" panose="020B0502020202020204" pitchFamily="34" charset="0"/>
                <a:ea typeface="SimSun" panose="02010600030101010101" pitchFamily="2" charset="-122"/>
                <a:cs typeface="Helvetica" pitchFamily="2" charset="0"/>
              </a:rPr>
              <a:t>(x)</a:t>
            </a:r>
            <a:r>
              <a:rPr lang="en-GB" sz="2000" dirty="0">
                <a:solidFill>
                  <a:srgbClr val="1F4E79"/>
                </a:solidFill>
                <a:latin typeface="Century Gothic" panose="020B0502020202020204" pitchFamily="34" charset="0"/>
                <a:ea typeface="SimSun" panose="02010600030101010101" pitchFamily="2" charset="-122"/>
                <a:cs typeface="Helvetica" pitchFamily="2" charset="0"/>
              </a:rPr>
              <a:t> next to the word that completes the sentence. </a:t>
            </a:r>
          </a:p>
          <a:p>
            <a:pPr>
              <a:lnSpc>
                <a:spcPct val="150000"/>
              </a:lnSpc>
              <a:spcAft>
                <a:spcPts val="800"/>
              </a:spcAft>
            </a:pP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fr-FR"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1. Je fais mes devoirs ______ lire les textes.		</a:t>
            </a:r>
            <a:r>
              <a:rPr lang="fr-FR" dirty="0">
                <a:solidFill>
                  <a:srgbClr val="1F4E79"/>
                </a:solidFill>
                <a:latin typeface="Century Gothic" panose="020B0502020202020204" pitchFamily="34" charset="0"/>
                <a:ea typeface="SimSun" panose="02010600030101010101" pitchFamily="2" charset="-122"/>
                <a:cs typeface="Arial" panose="020B0604020202020204" pitchFamily="34" charset="0"/>
              </a:rPr>
              <a:t>	</a:t>
            </a:r>
            <a:r>
              <a:rPr lang="zh-CN" altLang="en-US" sz="2000" dirty="0">
                <a:solidFill>
                  <a:srgbClr val="1F4E79"/>
                </a:solidFill>
                <a:latin typeface="Century Gothic" panose="020B0502020202020204" pitchFamily="34" charset="0"/>
                <a:ea typeface="MS Gothic" panose="020B0609070205080204" pitchFamily="49" charset="-128"/>
                <a:cs typeface="Helvetica" pitchFamily="2" charset="0"/>
              </a:rPr>
              <a:t>☐</a:t>
            </a:r>
            <a:r>
              <a:rPr lang="fr-FR" sz="2000" dirty="0">
                <a:solidFill>
                  <a:srgbClr val="1F4E79"/>
                </a:solidFill>
                <a:latin typeface="Century Gothic" panose="020B0502020202020204" pitchFamily="34" charset="0"/>
                <a:ea typeface="SimSun" panose="02010600030101010101" pitchFamily="2" charset="-122"/>
                <a:cs typeface="Helvetica" pitchFamily="2" charset="0"/>
              </a:rPr>
              <a:t> </a:t>
            </a:r>
            <a:r>
              <a:rPr lang="fr-FR"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 sans</a:t>
            </a:r>
            <a:r>
              <a:rPr lang="fr-FR" sz="2000" dirty="0">
                <a:solidFill>
                  <a:srgbClr val="1F4E79"/>
                </a:solidFill>
                <a:latin typeface="Century Gothic" panose="020B0502020202020204" pitchFamily="34" charset="0"/>
                <a:ea typeface="SimSun" panose="02010600030101010101" pitchFamily="2" charset="-122"/>
                <a:cs typeface="Helvetica" pitchFamily="2" charset="0"/>
              </a:rPr>
              <a:t>	</a:t>
            </a:r>
            <a:r>
              <a:rPr lang="fr-FR" sz="2000" dirty="0">
                <a:solidFill>
                  <a:srgbClr val="1F4E79"/>
                </a:solidFill>
                <a:latin typeface="Segoe UI Symbol" panose="020B0502040204020203" pitchFamily="34" charset="0"/>
                <a:ea typeface="MS Gothic" panose="020B0609070205080204" pitchFamily="49" charset="-128"/>
                <a:cs typeface="Segoe UI Symbol" panose="020B0502040204020203" pitchFamily="34" charset="0"/>
              </a:rPr>
              <a:t>☐</a:t>
            </a:r>
            <a:r>
              <a:rPr lang="fr-FR" sz="2000" dirty="0">
                <a:solidFill>
                  <a:srgbClr val="1F4E79"/>
                </a:solidFill>
                <a:latin typeface="Century Gothic" panose="020B0502020202020204" pitchFamily="34" charset="0"/>
                <a:ea typeface="SimSun" panose="02010600030101010101" pitchFamily="2" charset="-122"/>
                <a:cs typeface="Helvetica" pitchFamily="2" charset="0"/>
              </a:rPr>
              <a:t> et</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fr-FR" sz="2000" dirty="0">
                <a:solidFill>
                  <a:srgbClr val="1F4E79"/>
                </a:solidFill>
                <a:latin typeface="Century Gothic" panose="020B0502020202020204" pitchFamily="34" charset="0"/>
                <a:ea typeface="SimSun" panose="02010600030101010101" pitchFamily="2" charset="-122"/>
                <a:cs typeface="Helvetica" pitchFamily="2" charset="0"/>
              </a:rPr>
              <a:t>2. </a:t>
            </a:r>
            <a:r>
              <a:rPr lang="fr-FR"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Tu pars______ fermes la porte.				</a:t>
            </a:r>
            <a:r>
              <a:rPr lang="zh-CN" altLang="en-US" sz="2000" dirty="0">
                <a:solidFill>
                  <a:srgbClr val="1F4E79"/>
                </a:solidFill>
                <a:latin typeface="Century Gothic" panose="020B0502020202020204" pitchFamily="34" charset="0"/>
                <a:ea typeface="MS Gothic" panose="020B0609070205080204" pitchFamily="49" charset="-128"/>
                <a:cs typeface="Helvetica" pitchFamily="2" charset="0"/>
              </a:rPr>
              <a:t>☐</a:t>
            </a:r>
            <a:r>
              <a:rPr lang="en-GB" sz="2000" dirty="0">
                <a:solidFill>
                  <a:srgbClr val="1F4E79"/>
                </a:solidFill>
                <a:latin typeface="Century Gothic" panose="020B0502020202020204" pitchFamily="34" charset="0"/>
                <a:ea typeface="SimSun" panose="02010600030101010101" pitchFamily="2" charset="-122"/>
                <a:cs typeface="Helvetica" pitchFamily="2" charset="0"/>
              </a:rPr>
              <a:t> </a:t>
            </a:r>
            <a:r>
              <a:rPr lang="en-GB"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 sans</a:t>
            </a:r>
            <a:r>
              <a:rPr lang="en-GB" sz="2000" dirty="0">
                <a:solidFill>
                  <a:srgbClr val="1F4E79"/>
                </a:solidFill>
                <a:latin typeface="Century Gothic" panose="020B0502020202020204" pitchFamily="34" charset="0"/>
                <a:ea typeface="SimSun" panose="02010600030101010101" pitchFamily="2" charset="-122"/>
                <a:cs typeface="Helvetica" pitchFamily="2" charset="0"/>
              </a:rPr>
              <a:t>	</a:t>
            </a:r>
            <a:r>
              <a:rPr lang="zh-CN" altLang="en-US" sz="2000" dirty="0">
                <a:solidFill>
                  <a:srgbClr val="1F4E79"/>
                </a:solidFill>
                <a:latin typeface="Century Gothic" panose="020B0502020202020204" pitchFamily="34" charset="0"/>
                <a:ea typeface="MS Gothic" panose="020B0609070205080204" pitchFamily="49" charset="-128"/>
                <a:cs typeface="Helvetica" pitchFamily="2" charset="0"/>
              </a:rPr>
              <a:t>☐</a:t>
            </a:r>
            <a:r>
              <a:rPr lang="en-GB" sz="2000" dirty="0">
                <a:solidFill>
                  <a:srgbClr val="1F4E79"/>
                </a:solidFill>
                <a:latin typeface="Century Gothic" panose="020B0502020202020204" pitchFamily="34" charset="0"/>
                <a:ea typeface="SimSun" panose="02010600030101010101" pitchFamily="2" charset="-122"/>
                <a:cs typeface="Helvetica" pitchFamily="2" charset="0"/>
              </a:rPr>
              <a:t> et</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5" name="Rounded Rectangular Callout 4">
            <a:extLst>
              <a:ext uri="{FF2B5EF4-FFF2-40B4-BE49-F238E27FC236}">
                <a16:creationId xmlns:a16="http://schemas.microsoft.com/office/drawing/2014/main" id="{48C5AF60-9491-8D45-90DA-C01F50A1BCF3}"/>
              </a:ext>
            </a:extLst>
          </p:cNvPr>
          <p:cNvSpPr/>
          <p:nvPr/>
        </p:nvSpPr>
        <p:spPr>
          <a:xfrm>
            <a:off x="8564296" y="213280"/>
            <a:ext cx="3389069" cy="875016"/>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one mark for each item.</a:t>
            </a:r>
          </a:p>
        </p:txBody>
      </p:sp>
      <p:pic>
        <p:nvPicPr>
          <p:cNvPr id="6" name="Picture 5" descr="Shape&#10;&#10;Description automatically generated">
            <a:extLst>
              <a:ext uri="{FF2B5EF4-FFF2-40B4-BE49-F238E27FC236}">
                <a16:creationId xmlns:a16="http://schemas.microsoft.com/office/drawing/2014/main" id="{45E9EB22-234A-AE4D-A6D4-D87687B3DCB0}"/>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7630606" y="3187270"/>
            <a:ext cx="158726" cy="158726"/>
          </a:xfrm>
          <a:prstGeom prst="rect">
            <a:avLst/>
          </a:prstGeom>
        </p:spPr>
      </p:pic>
      <p:pic>
        <p:nvPicPr>
          <p:cNvPr id="7" name="Picture 6" descr="Shape&#10;&#10;Description automatically generated">
            <a:extLst>
              <a:ext uri="{FF2B5EF4-FFF2-40B4-BE49-F238E27FC236}">
                <a16:creationId xmlns:a16="http://schemas.microsoft.com/office/drawing/2014/main" id="{388E3882-3AB9-E84E-8293-C76478088F91}"/>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9459406" y="3746070"/>
            <a:ext cx="158726" cy="158726"/>
          </a:xfrm>
          <a:prstGeom prst="rect">
            <a:avLst/>
          </a:prstGeom>
        </p:spPr>
      </p:pic>
    </p:spTree>
    <p:extLst>
      <p:ext uri="{BB962C8B-B14F-4D97-AF65-F5344CB8AC3E}">
        <p14:creationId xmlns:p14="http://schemas.microsoft.com/office/powerpoint/2010/main" val="370717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B (Reading)</a:t>
            </a:r>
            <a:br>
              <a:rPr lang="en-GB" sz="2800" b="1" dirty="0">
                <a:solidFill>
                  <a:schemeClr val="bg1"/>
                </a:solidFill>
              </a:rPr>
            </a:br>
            <a:r>
              <a:rPr lang="en-GB" sz="2000" b="1" i="1" dirty="0">
                <a:solidFill>
                  <a:schemeClr val="bg1"/>
                </a:solidFill>
              </a:rPr>
              <a:t>Grammar</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827919"/>
          </a:xfrm>
          <a:prstGeom prst="rect">
            <a:avLst/>
          </a:prstGeom>
          <a:noFill/>
        </p:spPr>
        <p:txBody>
          <a:bodyPr wrap="square" rtlCol="0">
            <a:spAutoFit/>
          </a:bodyPr>
          <a:lstStyle/>
          <a:p>
            <a:pPr>
              <a:lnSpc>
                <a:spcPct val="107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PART D (WORD ORDER)</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Helvetica" pitchFamily="2" charset="0"/>
              </a:rPr>
              <a:t>Write</a:t>
            </a:r>
            <a:r>
              <a:rPr lang="en-US" sz="2000" dirty="0">
                <a:solidFill>
                  <a:srgbClr val="1F4E79"/>
                </a:solidFill>
                <a:latin typeface="Century Gothic" panose="020B0502020202020204" pitchFamily="34" charset="0"/>
                <a:ea typeface="SimSun" panose="02010600030101010101" pitchFamily="2" charset="-122"/>
                <a:cs typeface="Helvetica" pitchFamily="2" charset="0"/>
              </a:rPr>
              <a:t> the words in each box in the </a:t>
            </a:r>
            <a:r>
              <a:rPr lang="en-US" sz="2000" b="1" dirty="0">
                <a:solidFill>
                  <a:srgbClr val="1F4E79"/>
                </a:solidFill>
                <a:latin typeface="Century Gothic" panose="020B0502020202020204" pitchFamily="34" charset="0"/>
                <a:ea typeface="SimSun" panose="02010600030101010101" pitchFamily="2" charset="-122"/>
                <a:cs typeface="Helvetica" pitchFamily="2" charset="0"/>
              </a:rPr>
              <a:t>correct order</a:t>
            </a:r>
            <a:r>
              <a:rPr lang="en-US" sz="2000" dirty="0">
                <a:solidFill>
                  <a:srgbClr val="1F4E79"/>
                </a:solidFill>
                <a:latin typeface="Century Gothic" panose="020B0502020202020204" pitchFamily="34" charset="0"/>
                <a:ea typeface="SimSun" panose="02010600030101010101" pitchFamily="2" charset="-122"/>
                <a:cs typeface="Helvetica" pitchFamily="2" charset="0"/>
              </a:rPr>
              <a:t>.</a:t>
            </a:r>
          </a:p>
        </p:txBody>
      </p:sp>
      <p:graphicFrame>
        <p:nvGraphicFramePr>
          <p:cNvPr id="5" name="Table 4">
            <a:extLst>
              <a:ext uri="{FF2B5EF4-FFF2-40B4-BE49-F238E27FC236}">
                <a16:creationId xmlns:a16="http://schemas.microsoft.com/office/drawing/2014/main" id="{B7DF9496-3616-ED4F-9AD7-72617AEEABB2}"/>
              </a:ext>
            </a:extLst>
          </p:cNvPr>
          <p:cNvGraphicFramePr>
            <a:graphicFrameLocks noGrp="1"/>
          </p:cNvGraphicFramePr>
          <p:nvPr>
            <p:extLst>
              <p:ext uri="{D42A27DB-BD31-4B8C-83A1-F6EECF244321}">
                <p14:modId xmlns:p14="http://schemas.microsoft.com/office/powerpoint/2010/main" val="3578319369"/>
              </p:ext>
            </p:extLst>
          </p:nvPr>
        </p:nvGraphicFramePr>
        <p:xfrm>
          <a:off x="295504" y="2362184"/>
          <a:ext cx="9540000" cy="2627250"/>
        </p:xfrm>
        <a:graphic>
          <a:graphicData uri="http://schemas.openxmlformats.org/drawingml/2006/table">
            <a:tbl>
              <a:tblPr firstRow="1" firstCol="1" bandRow="1"/>
              <a:tblGrid>
                <a:gridCol w="540000">
                  <a:extLst>
                    <a:ext uri="{9D8B030D-6E8A-4147-A177-3AD203B41FA5}">
                      <a16:colId xmlns:a16="http://schemas.microsoft.com/office/drawing/2014/main" val="1498290006"/>
                    </a:ext>
                  </a:extLst>
                </a:gridCol>
                <a:gridCol w="1800000">
                  <a:extLst>
                    <a:ext uri="{9D8B030D-6E8A-4147-A177-3AD203B41FA5}">
                      <a16:colId xmlns:a16="http://schemas.microsoft.com/office/drawing/2014/main" val="1795103700"/>
                    </a:ext>
                  </a:extLst>
                </a:gridCol>
                <a:gridCol w="7200000">
                  <a:extLst>
                    <a:ext uri="{9D8B030D-6E8A-4147-A177-3AD203B41FA5}">
                      <a16:colId xmlns:a16="http://schemas.microsoft.com/office/drawing/2014/main" val="4133266690"/>
                    </a:ext>
                  </a:extLst>
                </a:gridCol>
              </a:tblGrid>
              <a:tr h="617220">
                <a:tc>
                  <a:txBody>
                    <a:bodyPr/>
                    <a:lstStyle/>
                    <a:p>
                      <a:pPr algn="ctr">
                        <a:lnSpc>
                          <a:spcPct val="107000"/>
                        </a:lnSpc>
                        <a:spcAft>
                          <a:spcPts val="800"/>
                        </a:spcAft>
                      </a:pPr>
                      <a:r>
                        <a:rPr lang="en-US"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importante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50000"/>
                        </a:lnSpc>
                        <a:spcAft>
                          <a:spcPts val="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la</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50000"/>
                        </a:lnSpc>
                        <a:spcAft>
                          <a:spcPts val="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décision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Correct order: _________________________________________</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9466052"/>
                  </a:ext>
                </a:extLst>
              </a:tr>
              <a:tr h="617220">
                <a:tc>
                  <a:txBody>
                    <a:bodyPr/>
                    <a:lstStyle/>
                    <a:p>
                      <a:pPr algn="ctr">
                        <a:lnSpc>
                          <a:spcPct val="107000"/>
                        </a:lnSpc>
                        <a:spcAft>
                          <a:spcPts val="800"/>
                        </a:spcAft>
                      </a:pPr>
                      <a:r>
                        <a:rPr lang="en-US"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en-US"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grand</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50000"/>
                        </a:lnSpc>
                        <a:spcAft>
                          <a:spcPts val="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un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50000"/>
                        </a:lnSpc>
                        <a:spcAft>
                          <a:spcPts val="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réseau</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Correct </a:t>
                      </a:r>
                      <a:r>
                        <a:rPr lang="fr-FR"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order</a:t>
                      </a: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_________________________________________</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6825666"/>
                  </a:ext>
                </a:extLst>
              </a:tr>
            </a:tbl>
          </a:graphicData>
        </a:graphic>
      </p:graphicFrame>
      <p:sp>
        <p:nvSpPr>
          <p:cNvPr id="7" name="Rounded Rectangular Callout 6">
            <a:extLst>
              <a:ext uri="{FF2B5EF4-FFF2-40B4-BE49-F238E27FC236}">
                <a16:creationId xmlns:a16="http://schemas.microsoft.com/office/drawing/2014/main" id="{A4C16D3F-D0B8-6A49-B10B-F7C01F9FB55D}"/>
              </a:ext>
            </a:extLst>
          </p:cNvPr>
          <p:cNvSpPr/>
          <p:nvPr/>
        </p:nvSpPr>
        <p:spPr>
          <a:xfrm>
            <a:off x="8564296" y="213280"/>
            <a:ext cx="3389069" cy="875016"/>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one mark for each item.</a:t>
            </a:r>
          </a:p>
        </p:txBody>
      </p:sp>
      <p:sp>
        <p:nvSpPr>
          <p:cNvPr id="3" name="Rounded Rectangle 2">
            <a:extLst>
              <a:ext uri="{FF2B5EF4-FFF2-40B4-BE49-F238E27FC236}">
                <a16:creationId xmlns:a16="http://schemas.microsoft.com/office/drawing/2014/main" id="{34A7EB31-E531-AD4C-BD2F-993E7764CCAD}"/>
              </a:ext>
            </a:extLst>
          </p:cNvPr>
          <p:cNvSpPr/>
          <p:nvPr/>
        </p:nvSpPr>
        <p:spPr>
          <a:xfrm>
            <a:off x="4585648" y="2716259"/>
            <a:ext cx="5117910"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la décision importante</a:t>
            </a:r>
          </a:p>
        </p:txBody>
      </p:sp>
      <p:sp>
        <p:nvSpPr>
          <p:cNvPr id="10" name="Rounded Rectangle 9">
            <a:extLst>
              <a:ext uri="{FF2B5EF4-FFF2-40B4-BE49-F238E27FC236}">
                <a16:creationId xmlns:a16="http://schemas.microsoft.com/office/drawing/2014/main" id="{87E5BD75-44C5-1545-AB34-20B0E77705CC}"/>
              </a:ext>
            </a:extLst>
          </p:cNvPr>
          <p:cNvSpPr/>
          <p:nvPr/>
        </p:nvSpPr>
        <p:spPr>
          <a:xfrm>
            <a:off x="4585648" y="4030795"/>
            <a:ext cx="5117910"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un grand réseau</a:t>
            </a:r>
          </a:p>
        </p:txBody>
      </p:sp>
    </p:spTree>
    <p:extLst>
      <p:ext uri="{BB962C8B-B14F-4D97-AF65-F5344CB8AC3E}">
        <p14:creationId xmlns:p14="http://schemas.microsoft.com/office/powerpoint/2010/main" val="369420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B (Reading)</a:t>
            </a:r>
            <a:br>
              <a:rPr lang="en-GB" sz="2800" b="1" dirty="0">
                <a:solidFill>
                  <a:schemeClr val="bg1"/>
                </a:solidFill>
              </a:rPr>
            </a:br>
            <a:r>
              <a:rPr lang="en-GB" sz="2000" b="1" i="1" dirty="0">
                <a:solidFill>
                  <a:schemeClr val="bg1"/>
                </a:solidFill>
              </a:rPr>
              <a:t>Grammar</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2750048"/>
          </a:xfrm>
          <a:prstGeom prst="rect">
            <a:avLst/>
          </a:prstGeom>
          <a:noFill/>
        </p:spPr>
        <p:txBody>
          <a:bodyPr wrap="square" rtlCol="0">
            <a:spAutoFit/>
          </a:bodyPr>
          <a:lstStyle/>
          <a:p>
            <a:pPr>
              <a:lnSpc>
                <a:spcPct val="150000"/>
              </a:lnSpc>
              <a:spcAft>
                <a:spcPts val="800"/>
              </a:spcAft>
            </a:pPr>
            <a:r>
              <a:rPr lang="en-GB" sz="2000" b="1" dirty="0">
                <a:solidFill>
                  <a:srgbClr val="1F4E79"/>
                </a:solidFill>
                <a:latin typeface="Century Gothic" panose="020B0502020202020204" pitchFamily="34" charset="0"/>
                <a:ea typeface="SimSun" panose="02010600030101010101" pitchFamily="2" charset="-122"/>
                <a:cs typeface="Helvetica" pitchFamily="2" charset="0"/>
              </a:rPr>
              <a:t>PART E (COMPARATIVE STRUCTURES)</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Put a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cross </a:t>
            </a:r>
            <a:r>
              <a:rPr lang="en-US" sz="2000" b="1" dirty="0">
                <a:solidFill>
                  <a:srgbClr val="1F4E79"/>
                </a:solidFill>
                <a:latin typeface="Century Gothic" panose="020B0502020202020204" pitchFamily="34" charset="0"/>
                <a:ea typeface="SimSun" panose="02010600030101010101" pitchFamily="2" charset="-122"/>
                <a:cs typeface="Helvetica" pitchFamily="2" charset="0"/>
              </a:rPr>
              <a:t>(x)</a:t>
            </a:r>
            <a:r>
              <a:rPr lang="en-US" sz="2000" dirty="0">
                <a:solidFill>
                  <a:srgbClr val="1F4E79"/>
                </a:solidFill>
                <a:latin typeface="Century Gothic" panose="020B0502020202020204" pitchFamily="34" charset="0"/>
                <a:ea typeface="SimSun" panose="02010600030101010101" pitchFamily="2" charset="-122"/>
                <a:cs typeface="Helvetica" pitchFamily="2" charset="0"/>
              </a:rPr>
              <a:t> next to the </a:t>
            </a:r>
            <a:r>
              <a:rPr lang="en-US" sz="2000" b="1" dirty="0">
                <a:solidFill>
                  <a:srgbClr val="1F4E79"/>
                </a:solidFill>
                <a:latin typeface="Century Gothic" panose="020B0502020202020204" pitchFamily="34" charset="0"/>
                <a:ea typeface="SimSun" panose="02010600030101010101" pitchFamily="2" charset="-122"/>
                <a:cs typeface="Helvetica" pitchFamily="2" charset="0"/>
              </a:rPr>
              <a:t>verb</a:t>
            </a:r>
            <a:r>
              <a:rPr lang="en-US" sz="2000" dirty="0">
                <a:solidFill>
                  <a:srgbClr val="1F4E79"/>
                </a:solidFill>
                <a:latin typeface="Century Gothic" panose="020B0502020202020204" pitchFamily="34" charset="0"/>
                <a:ea typeface="SimSun" panose="02010600030101010101" pitchFamily="2" charset="-122"/>
                <a:cs typeface="Helvetica" pitchFamily="2" charset="0"/>
              </a:rPr>
              <a:t> that completes the sentence.</a:t>
            </a:r>
          </a:p>
          <a:p>
            <a:pPr>
              <a:lnSpc>
                <a:spcPct val="150000"/>
              </a:lnSpc>
              <a:spcAft>
                <a:spcPts val="800"/>
              </a:spcAft>
            </a:pP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fr-FR" sz="2000" dirty="0">
                <a:solidFill>
                  <a:srgbClr val="1F4E79"/>
                </a:solidFill>
                <a:latin typeface="Century Gothic" panose="020B0502020202020204" pitchFamily="34" charset="0"/>
                <a:ea typeface="SimSun" panose="02010600030101010101" pitchFamily="2" charset="-122"/>
                <a:cs typeface="Helvetica" pitchFamily="2" charset="0"/>
              </a:rPr>
              <a:t>1. </a:t>
            </a:r>
            <a:r>
              <a:rPr lang="fr-FR"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Aurélie ___ mieux que Romain</a:t>
            </a:r>
            <a:r>
              <a:rPr lang="fr-FR" sz="2000" dirty="0">
                <a:solidFill>
                  <a:srgbClr val="1F4E79"/>
                </a:solidFill>
                <a:latin typeface="Century Gothic" panose="020B0502020202020204" pitchFamily="34" charset="0"/>
                <a:ea typeface="SimSun" panose="02010600030101010101" pitchFamily="2" charset="-122"/>
                <a:cs typeface="Helvetica" pitchFamily="2" charset="0"/>
              </a:rPr>
              <a:t>.		</a:t>
            </a:r>
            <a:r>
              <a:rPr lang="zh-CN" altLang="en-US" sz="2000" dirty="0">
                <a:solidFill>
                  <a:srgbClr val="1F4E79"/>
                </a:solidFill>
                <a:latin typeface="Century Gothic" panose="020B0502020202020204" pitchFamily="34" charset="0"/>
                <a:ea typeface="MS Gothic" panose="020B0609070205080204" pitchFamily="49" charset="-128"/>
                <a:cs typeface="Helvetica" pitchFamily="2" charset="0"/>
              </a:rPr>
              <a:t>☐</a:t>
            </a:r>
            <a:r>
              <a:rPr lang="fr-FR" sz="2000" dirty="0">
                <a:solidFill>
                  <a:srgbClr val="1F4E79"/>
                </a:solidFill>
                <a:latin typeface="Century Gothic" panose="020B0502020202020204" pitchFamily="34" charset="0"/>
                <a:ea typeface="SimSun" panose="02010600030101010101" pitchFamily="2" charset="-122"/>
                <a:cs typeface="Helvetica" pitchFamily="2" charset="0"/>
              </a:rPr>
              <a:t> </a:t>
            </a:r>
            <a:r>
              <a:rPr lang="fr-FR"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 est		</a:t>
            </a:r>
            <a:r>
              <a:rPr lang="zh-CN" altLang="en-US" sz="2000" dirty="0">
                <a:solidFill>
                  <a:srgbClr val="1F4E79"/>
                </a:solidFill>
                <a:latin typeface="Century Gothic" panose="020B0502020202020204" pitchFamily="34" charset="0"/>
                <a:ea typeface="MS Gothic" panose="020B0609070205080204" pitchFamily="49" charset="-128"/>
                <a:cs typeface="Helvetica" pitchFamily="2" charset="0"/>
              </a:rPr>
              <a:t>☐</a:t>
            </a:r>
            <a:r>
              <a:rPr lang="fr-FR" sz="2000" dirty="0">
                <a:solidFill>
                  <a:srgbClr val="1F4E79"/>
                </a:solidFill>
                <a:latin typeface="Century Gothic" panose="020B0502020202020204" pitchFamily="34" charset="0"/>
                <a:ea typeface="SimSun" panose="02010600030101010101" pitchFamily="2" charset="-122"/>
                <a:cs typeface="Helvetica" pitchFamily="2" charset="0"/>
              </a:rPr>
              <a:t> </a:t>
            </a:r>
            <a:r>
              <a:rPr lang="fr-FR"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 conduit</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fr-FR" sz="2000" dirty="0">
                <a:solidFill>
                  <a:srgbClr val="1F4E79"/>
                </a:solidFill>
                <a:latin typeface="Century Gothic" panose="020B0502020202020204" pitchFamily="34" charset="0"/>
                <a:ea typeface="SimSun" panose="02010600030101010101" pitchFamily="2" charset="-122"/>
                <a:cs typeface="Helvetica" pitchFamily="2" charset="0"/>
              </a:rPr>
              <a:t>2. </a:t>
            </a:r>
            <a:r>
              <a:rPr lang="fr-FR"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Le poème ___ meilleur que le roman.</a:t>
            </a:r>
            <a:r>
              <a:rPr lang="fr-FR" sz="2000" dirty="0">
                <a:solidFill>
                  <a:srgbClr val="1F4E79"/>
                </a:solidFill>
                <a:latin typeface="Century Gothic" panose="020B0502020202020204" pitchFamily="34" charset="0"/>
                <a:ea typeface="SimSun" panose="02010600030101010101" pitchFamily="2" charset="-122"/>
                <a:cs typeface="Helvetica" pitchFamily="2" charset="0"/>
              </a:rPr>
              <a:t>	</a:t>
            </a:r>
            <a:r>
              <a:rPr lang="zh-CN" altLang="en-US" sz="2000" dirty="0">
                <a:solidFill>
                  <a:srgbClr val="1F4E79"/>
                </a:solidFill>
                <a:latin typeface="Century Gothic" panose="020B0502020202020204" pitchFamily="34" charset="0"/>
                <a:ea typeface="MS Gothic" panose="020B0609070205080204" pitchFamily="49" charset="-128"/>
                <a:cs typeface="Helvetica" pitchFamily="2" charset="0"/>
              </a:rPr>
              <a:t>☐</a:t>
            </a:r>
            <a:r>
              <a:rPr lang="fr-FR" sz="2000" dirty="0">
                <a:solidFill>
                  <a:srgbClr val="1F4E79"/>
                </a:solidFill>
                <a:latin typeface="Century Gothic" panose="020B0502020202020204" pitchFamily="34" charset="0"/>
                <a:ea typeface="SimSun" panose="02010600030101010101" pitchFamily="2" charset="-122"/>
                <a:cs typeface="Helvetica" pitchFamily="2" charset="0"/>
              </a:rPr>
              <a:t> </a:t>
            </a:r>
            <a:r>
              <a:rPr lang="fr-FR"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 est		</a:t>
            </a:r>
            <a:r>
              <a:rPr lang="zh-CN" altLang="en-US" sz="2000" dirty="0">
                <a:solidFill>
                  <a:srgbClr val="1F4E79"/>
                </a:solidFill>
                <a:latin typeface="Century Gothic" panose="020B0502020202020204" pitchFamily="34" charset="0"/>
                <a:ea typeface="MS Gothic" panose="020B0609070205080204" pitchFamily="49" charset="-128"/>
                <a:cs typeface="Helvetica" pitchFamily="2" charset="0"/>
              </a:rPr>
              <a:t>☐</a:t>
            </a:r>
            <a:r>
              <a:rPr lang="fr-FR" sz="2000" dirty="0">
                <a:solidFill>
                  <a:srgbClr val="1F4E79"/>
                </a:solidFill>
                <a:latin typeface="Century Gothic" panose="020B0502020202020204" pitchFamily="34" charset="0"/>
                <a:ea typeface="SimSun" panose="02010600030101010101" pitchFamily="2" charset="-122"/>
                <a:cs typeface="Helvetica" pitchFamily="2" charset="0"/>
              </a:rPr>
              <a:t> </a:t>
            </a:r>
            <a:r>
              <a:rPr lang="fr-FR"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 décrit</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6" name="Rounded Rectangular Callout 5">
            <a:extLst>
              <a:ext uri="{FF2B5EF4-FFF2-40B4-BE49-F238E27FC236}">
                <a16:creationId xmlns:a16="http://schemas.microsoft.com/office/drawing/2014/main" id="{B0C676C1-C882-174C-A6B4-9948C51F3BC5}"/>
              </a:ext>
            </a:extLst>
          </p:cNvPr>
          <p:cNvSpPr/>
          <p:nvPr/>
        </p:nvSpPr>
        <p:spPr>
          <a:xfrm>
            <a:off x="8564296" y="213280"/>
            <a:ext cx="3389069" cy="875016"/>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one mark for each item.</a:t>
            </a:r>
          </a:p>
        </p:txBody>
      </p:sp>
      <p:pic>
        <p:nvPicPr>
          <p:cNvPr id="7" name="Picture 6" descr="Shape&#10;&#10;Description automatically generated">
            <a:extLst>
              <a:ext uri="{FF2B5EF4-FFF2-40B4-BE49-F238E27FC236}">
                <a16:creationId xmlns:a16="http://schemas.microsoft.com/office/drawing/2014/main" id="{042A9D1D-5458-6140-A3D8-A83162A879E9}"/>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7633781" y="3184095"/>
            <a:ext cx="158726" cy="158726"/>
          </a:xfrm>
          <a:prstGeom prst="rect">
            <a:avLst/>
          </a:prstGeom>
        </p:spPr>
      </p:pic>
      <p:pic>
        <p:nvPicPr>
          <p:cNvPr id="9" name="Picture 8" descr="Shape&#10;&#10;Description automatically generated">
            <a:extLst>
              <a:ext uri="{FF2B5EF4-FFF2-40B4-BE49-F238E27FC236}">
                <a16:creationId xmlns:a16="http://schemas.microsoft.com/office/drawing/2014/main" id="{866C1A54-244D-7A40-94B0-27139F68C366}"/>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5801806" y="3746070"/>
            <a:ext cx="158726" cy="158726"/>
          </a:xfrm>
          <a:prstGeom prst="rect">
            <a:avLst/>
          </a:prstGeom>
        </p:spPr>
      </p:pic>
    </p:spTree>
    <p:extLst>
      <p:ext uri="{BB962C8B-B14F-4D97-AF65-F5344CB8AC3E}">
        <p14:creationId xmlns:p14="http://schemas.microsoft.com/office/powerpoint/2010/main" val="250470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C (Writing)</a:t>
            </a:r>
            <a:br>
              <a:rPr lang="en-GB" sz="2800" b="1" dirty="0">
                <a:solidFill>
                  <a:schemeClr val="bg1"/>
                </a:solidFill>
              </a:rPr>
            </a:br>
            <a:r>
              <a:rPr lang="en-GB" sz="2000" b="1" i="1" dirty="0">
                <a:solidFill>
                  <a:schemeClr val="bg1"/>
                </a:solidFill>
              </a:rPr>
              <a:t>Vocabulary</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3880806"/>
          </a:xfrm>
          <a:prstGeom prst="rect">
            <a:avLst/>
          </a:prstGeom>
          <a:noFill/>
        </p:spPr>
        <p:txBody>
          <a:bodyPr wrap="square" rtlCol="0">
            <a:spAutoFit/>
          </a:bodyPr>
          <a:lstStyle/>
          <a:p>
            <a:pPr>
              <a:lnSpc>
                <a:spcPct val="150000"/>
              </a:lnSpc>
              <a:spcAft>
                <a:spcPts val="800"/>
              </a:spcAft>
            </a:pP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This part of the test will take around</a:t>
            </a: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 </a:t>
            </a:r>
            <a:r>
              <a:rPr lang="en-US" sz="2000" b="1" dirty="0">
                <a:solidFill>
                  <a:srgbClr val="FF0000"/>
                </a:solidFill>
                <a:latin typeface="Century Gothic" panose="020B0502020202020204" pitchFamily="34" charset="0"/>
                <a:ea typeface="Times New Roman" panose="02020603050405020304" pitchFamily="18" charset="0"/>
                <a:cs typeface="Arial" panose="020B0604020202020204" pitchFamily="34" charset="0"/>
              </a:rPr>
              <a:t>x</a:t>
            </a: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 minutes</a:t>
            </a: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PART A (TRANSLATION)</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Translate</a:t>
            </a: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 the </a:t>
            </a: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English words in brackets</a:t>
            </a: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 to complete the French sentence.</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1. Elle doit </a:t>
            </a:r>
            <a:r>
              <a:rPr lang="en-GB"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__________ le </a:t>
            </a:r>
            <a:r>
              <a:rPr lang="en-GB" sz="2000" dirty="0" err="1">
                <a:solidFill>
                  <a:srgbClr val="1F3864"/>
                </a:solidFill>
                <a:latin typeface="Century Gothic" panose="020B0502020202020204" pitchFamily="34" charset="0"/>
                <a:ea typeface="Times New Roman" panose="02020603050405020304" pitchFamily="18" charset="0"/>
                <a:cs typeface="Arial" panose="020B0604020202020204" pitchFamily="34" charset="0"/>
              </a:rPr>
              <a:t>pont</a:t>
            </a:r>
            <a:r>
              <a:rPr lang="en-GB"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a:t>
            </a: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cross</a:t>
            </a: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a:t>
            </a: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	(write </a:t>
            </a: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one</a:t>
            </a: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 word)</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fr-FR"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2. La maison est __________ le parc. (</a:t>
            </a:r>
            <a:r>
              <a:rPr lang="fr-FR" sz="2000" b="1" dirty="0" err="1">
                <a:solidFill>
                  <a:srgbClr val="1F3864"/>
                </a:solidFill>
                <a:latin typeface="Century Gothic" panose="020B0502020202020204" pitchFamily="34" charset="0"/>
                <a:ea typeface="Times New Roman" panose="02020603050405020304" pitchFamily="18" charset="0"/>
                <a:cs typeface="Arial" panose="020B0604020202020204" pitchFamily="34" charset="0"/>
              </a:rPr>
              <a:t>behind</a:t>
            </a:r>
            <a:r>
              <a:rPr lang="fr-FR"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		(</a:t>
            </a:r>
            <a:r>
              <a:rPr lang="fr-FR" sz="2000" dirty="0" err="1">
                <a:solidFill>
                  <a:srgbClr val="1F3864"/>
                </a:solidFill>
                <a:latin typeface="Century Gothic" panose="020B0502020202020204" pitchFamily="34" charset="0"/>
                <a:ea typeface="Times New Roman" panose="02020603050405020304" pitchFamily="18" charset="0"/>
                <a:cs typeface="Arial" panose="020B0604020202020204" pitchFamily="34" charset="0"/>
              </a:rPr>
              <a:t>write</a:t>
            </a:r>
            <a:r>
              <a:rPr lang="fr-FR"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 </a:t>
            </a:r>
            <a:r>
              <a:rPr lang="fr-FR"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one</a:t>
            </a:r>
            <a:r>
              <a:rPr lang="fr-FR"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 </a:t>
            </a:r>
            <a:r>
              <a:rPr lang="fr-FR" sz="2000" dirty="0" err="1">
                <a:solidFill>
                  <a:srgbClr val="1F3864"/>
                </a:solidFill>
                <a:latin typeface="Century Gothic" panose="020B0502020202020204" pitchFamily="34" charset="0"/>
                <a:ea typeface="Times New Roman" panose="02020603050405020304" pitchFamily="18" charset="0"/>
                <a:cs typeface="Arial" panose="020B0604020202020204" pitchFamily="34" charset="0"/>
              </a:rPr>
              <a:t>word</a:t>
            </a:r>
            <a:r>
              <a:rPr lang="fr-FR"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6" name="Rounded Rectangular Callout 5">
            <a:extLst>
              <a:ext uri="{FF2B5EF4-FFF2-40B4-BE49-F238E27FC236}">
                <a16:creationId xmlns:a16="http://schemas.microsoft.com/office/drawing/2014/main" id="{E2293B9A-ADDD-A347-8F12-97E16FD4AFF0}"/>
              </a:ext>
            </a:extLst>
          </p:cNvPr>
          <p:cNvSpPr/>
          <p:nvPr/>
        </p:nvSpPr>
        <p:spPr>
          <a:xfrm>
            <a:off x="4721291" y="502699"/>
            <a:ext cx="7315199" cy="2926301"/>
          </a:xfrm>
          <a:prstGeom prst="wedgeRoundRectCallout">
            <a:avLst>
              <a:gd name="adj1" fmla="val -22008"/>
              <a:gd name="adj2" fmla="val 60382"/>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000" b="1" dirty="0"/>
              <a:t>0 marks </a:t>
            </a:r>
            <a:r>
              <a:rPr lang="en-GB" sz="2000" dirty="0"/>
              <a:t>for a word with a </a:t>
            </a:r>
            <a:r>
              <a:rPr lang="en-GB" sz="2000" b="1" dirty="0"/>
              <a:t>missing accent</a:t>
            </a:r>
            <a:r>
              <a:rPr lang="en-GB" sz="2000" dirty="0"/>
              <a:t>, or with an </a:t>
            </a:r>
            <a:r>
              <a:rPr lang="en-GB" sz="2000" b="1" dirty="0"/>
              <a:t>unnecessary accent</a:t>
            </a:r>
            <a:r>
              <a:rPr lang="en-GB" sz="2000" dirty="0"/>
              <a:t> added to a non-accented letter. </a:t>
            </a:r>
          </a:p>
          <a:p>
            <a:pPr algn="ctr">
              <a:spcAft>
                <a:spcPts val="1200"/>
              </a:spcAft>
            </a:pPr>
            <a:r>
              <a:rPr lang="en-GB" sz="2000" b="1" dirty="0"/>
              <a:t>0.5 marks </a:t>
            </a:r>
            <a:r>
              <a:rPr lang="en-GB" sz="2000" dirty="0"/>
              <a:t>for a correct word with a </a:t>
            </a:r>
            <a:r>
              <a:rPr lang="en-GB" sz="2000" b="1" dirty="0"/>
              <a:t>missing or incorrect article</a:t>
            </a:r>
            <a:r>
              <a:rPr lang="en-GB" sz="2000" dirty="0"/>
              <a:t>.</a:t>
            </a:r>
          </a:p>
          <a:p>
            <a:pPr algn="ctr">
              <a:spcAft>
                <a:spcPts val="1200"/>
              </a:spcAft>
            </a:pPr>
            <a:r>
              <a:rPr lang="en-GB" sz="2000" b="1" dirty="0"/>
              <a:t>1 mark </a:t>
            </a:r>
            <a:r>
              <a:rPr lang="en-GB" sz="2000" dirty="0"/>
              <a:t>for an otherwise correctly-spelled word with an </a:t>
            </a:r>
            <a:r>
              <a:rPr lang="en-GB" sz="2000" b="1" dirty="0"/>
              <a:t>incorrect type of accent</a:t>
            </a:r>
            <a:r>
              <a:rPr lang="en-GB" sz="2000" dirty="0"/>
              <a:t>. </a:t>
            </a:r>
          </a:p>
        </p:txBody>
      </p:sp>
      <p:sp>
        <p:nvSpPr>
          <p:cNvPr id="7" name="Rounded Rectangle 6">
            <a:extLst>
              <a:ext uri="{FF2B5EF4-FFF2-40B4-BE49-F238E27FC236}">
                <a16:creationId xmlns:a16="http://schemas.microsoft.com/office/drawing/2014/main" id="{3BBD5548-F805-864A-A77D-89E07C0E8505}"/>
              </a:ext>
            </a:extLst>
          </p:cNvPr>
          <p:cNvSpPr/>
          <p:nvPr/>
        </p:nvSpPr>
        <p:spPr>
          <a:xfrm>
            <a:off x="1551503" y="4087859"/>
            <a:ext cx="1316388"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traverser</a:t>
            </a:r>
          </a:p>
        </p:txBody>
      </p:sp>
      <p:sp>
        <p:nvSpPr>
          <p:cNvPr id="9" name="Rounded Rectangle 8">
            <a:extLst>
              <a:ext uri="{FF2B5EF4-FFF2-40B4-BE49-F238E27FC236}">
                <a16:creationId xmlns:a16="http://schemas.microsoft.com/office/drawing/2014/main" id="{AEA8AED1-6075-5743-9C6F-8BBB4C149B4B}"/>
              </a:ext>
            </a:extLst>
          </p:cNvPr>
          <p:cNvSpPr/>
          <p:nvPr/>
        </p:nvSpPr>
        <p:spPr>
          <a:xfrm>
            <a:off x="2257322" y="4664082"/>
            <a:ext cx="1316388"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derrière</a:t>
            </a:r>
          </a:p>
        </p:txBody>
      </p:sp>
    </p:spTree>
    <p:extLst>
      <p:ext uri="{BB962C8B-B14F-4D97-AF65-F5344CB8AC3E}">
        <p14:creationId xmlns:p14="http://schemas.microsoft.com/office/powerpoint/2010/main" val="25376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A (Listening)</a:t>
            </a:r>
            <a:br>
              <a:rPr lang="en-GB" sz="2800" b="1" dirty="0">
                <a:solidFill>
                  <a:schemeClr val="bg1"/>
                </a:solidFill>
              </a:rPr>
            </a:br>
            <a:r>
              <a:rPr lang="en-GB" sz="2000" b="1" i="1" dirty="0">
                <a:solidFill>
                  <a:schemeClr val="bg1"/>
                </a:solidFill>
              </a:rPr>
              <a:t>Sounds of the Language</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3280065"/>
          </a:xfrm>
          <a:prstGeom prst="rect">
            <a:avLst/>
          </a:prstGeom>
          <a:noFill/>
        </p:spPr>
        <p:txBody>
          <a:bodyPr wrap="square" rtlCol="0">
            <a:spAutoFit/>
          </a:bodyPr>
          <a:lstStyle/>
          <a:p>
            <a:pPr>
              <a:lnSpc>
                <a:spcPct val="107000"/>
              </a:lnSpc>
              <a:spcAft>
                <a:spcPts val="800"/>
              </a:spcAft>
            </a:pPr>
            <a:r>
              <a:rPr lang="en-US" sz="2000" b="1"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PART A (PHONICS)</a:t>
            </a: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You will hear the French words listed below. Complete the spelling of each word by filling in the missing letters. </a:t>
            </a:r>
            <a:r>
              <a:rPr lang="en-US" sz="2000" b="1"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Each dash _ represents one missing letter. </a:t>
            </a: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15076"/>
                </a:solidFill>
                <a:latin typeface="Century Gothic" panose="020B0502020202020204" pitchFamily="34" charset="0"/>
                <a:ea typeface="SimSun" panose="02010600030101010101" pitchFamily="2" charset="-122"/>
                <a:cs typeface="Helvetica" pitchFamily="2" charset="0"/>
              </a:rPr>
              <a:t>For some of the words you hear, there may be more than one way of spelling them.  </a:t>
            </a: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15076"/>
                </a:solidFill>
                <a:latin typeface="Century Gothic" panose="020B0502020202020204" pitchFamily="34" charset="0"/>
                <a:ea typeface="SimSun" panose="02010600030101010101" pitchFamily="2" charset="-122"/>
                <a:cs typeface="Helvetica" pitchFamily="2" charset="0"/>
              </a:rPr>
              <a:t>Just write any one possible spelling for each word. </a:t>
            </a: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The aim is to see how you write the sounds that you hear. You won’t know these words because they are very rare. Don’t worry – just do your best! </a:t>
            </a: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You will hear each word </a:t>
            </a:r>
            <a:r>
              <a:rPr lang="en-US" sz="2000" b="1"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twice</a:t>
            </a:r>
            <a:r>
              <a:rPr lang="en-US" sz="2000" dirty="0">
                <a:solidFill>
                  <a:srgbClr val="115076"/>
                </a:solidFill>
                <a:latin typeface="Century Gothic" panose="020B0502020202020204" pitchFamily="34" charset="0"/>
                <a:ea typeface="Times New Roman" panose="02020603050405020304" pitchFamily="18" charset="0"/>
                <a:cs typeface="Arial" panose="020B0604020202020204" pitchFamily="34" charset="0"/>
              </a:rPr>
              <a:t>.</a:t>
            </a: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6" name="Action Button: Custom 16">
            <a:hlinkClick r:id="" action="ppaction://noaction" highlightClick="1">
              <a:snd r:embed="rId4" name="1 rive.wav"/>
            </a:hlinkClick>
            <a:extLst>
              <a:ext uri="{FF2B5EF4-FFF2-40B4-BE49-F238E27FC236}">
                <a16:creationId xmlns:a16="http://schemas.microsoft.com/office/drawing/2014/main" id="{2B8CF8CA-C2AF-D74B-B1F2-F19D662CA602}"/>
              </a:ext>
            </a:extLst>
          </p:cNvPr>
          <p:cNvSpPr>
            <a:spLocks noChangeAspect="1"/>
          </p:cNvSpPr>
          <p:nvPr/>
        </p:nvSpPr>
        <p:spPr>
          <a:xfrm>
            <a:off x="810613" y="4684508"/>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2 mou.wav"/>
            </a:hlinkClick>
            <a:extLst>
              <a:ext uri="{FF2B5EF4-FFF2-40B4-BE49-F238E27FC236}">
                <a16:creationId xmlns:a16="http://schemas.microsoft.com/office/drawing/2014/main" id="{5C6C655D-AB91-5E4C-AD7F-248C4CBF9B00}"/>
              </a:ext>
            </a:extLst>
          </p:cNvPr>
          <p:cNvSpPr>
            <a:spLocks noChangeAspect="1"/>
          </p:cNvSpPr>
          <p:nvPr/>
        </p:nvSpPr>
        <p:spPr>
          <a:xfrm>
            <a:off x="810613" y="5467706"/>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 name="TextBox 2">
            <a:extLst>
              <a:ext uri="{FF2B5EF4-FFF2-40B4-BE49-F238E27FC236}">
                <a16:creationId xmlns:a16="http://schemas.microsoft.com/office/drawing/2014/main" id="{C7EFCD27-D5DA-1046-93BB-87AFD1F9EBF6}"/>
              </a:ext>
            </a:extLst>
          </p:cNvPr>
          <p:cNvSpPr txBox="1"/>
          <p:nvPr/>
        </p:nvSpPr>
        <p:spPr>
          <a:xfrm>
            <a:off x="1584007" y="4723675"/>
            <a:ext cx="974947" cy="461665"/>
          </a:xfrm>
          <a:prstGeom prst="rect">
            <a:avLst/>
          </a:prstGeom>
          <a:noFill/>
        </p:spPr>
        <p:txBody>
          <a:bodyPr wrap="none" rtlCol="0">
            <a:spAutoFit/>
          </a:bodyPr>
          <a:lstStyle/>
          <a:p>
            <a:pPr algn="l"/>
            <a:r>
              <a:rPr lang="en-US" sz="2400" dirty="0">
                <a:solidFill>
                  <a:schemeClr val="accent5">
                    <a:lumMod val="50000"/>
                  </a:schemeClr>
                </a:solidFill>
              </a:rPr>
              <a:t>r</a:t>
            </a:r>
            <a:r>
              <a:rPr lang="en-US" sz="2400" b="1" dirty="0">
                <a:solidFill>
                  <a:schemeClr val="accent5">
                    <a:lumMod val="50000"/>
                  </a:schemeClr>
                </a:solidFill>
              </a:rPr>
              <a:t> _ </a:t>
            </a:r>
            <a:r>
              <a:rPr lang="en-US" sz="2400" dirty="0" err="1">
                <a:solidFill>
                  <a:schemeClr val="accent5">
                    <a:lumMod val="50000"/>
                  </a:schemeClr>
                </a:solidFill>
              </a:rPr>
              <a:t>ve</a:t>
            </a:r>
            <a:endParaRPr lang="en-US" sz="2400" dirty="0">
              <a:solidFill>
                <a:schemeClr val="accent5">
                  <a:lumMod val="50000"/>
                </a:schemeClr>
              </a:solidFill>
            </a:endParaRPr>
          </a:p>
        </p:txBody>
      </p:sp>
      <p:sp>
        <p:nvSpPr>
          <p:cNvPr id="10" name="TextBox 9">
            <a:extLst>
              <a:ext uri="{FF2B5EF4-FFF2-40B4-BE49-F238E27FC236}">
                <a16:creationId xmlns:a16="http://schemas.microsoft.com/office/drawing/2014/main" id="{4818781C-6112-0045-B350-82323D9D99CF}"/>
              </a:ext>
            </a:extLst>
          </p:cNvPr>
          <p:cNvSpPr txBox="1"/>
          <p:nvPr/>
        </p:nvSpPr>
        <p:spPr>
          <a:xfrm>
            <a:off x="1584007" y="5506873"/>
            <a:ext cx="950901" cy="461665"/>
          </a:xfrm>
          <a:prstGeom prst="rect">
            <a:avLst/>
          </a:prstGeom>
          <a:noFill/>
        </p:spPr>
        <p:txBody>
          <a:bodyPr wrap="none" rtlCol="0">
            <a:spAutoFit/>
          </a:bodyPr>
          <a:lstStyle/>
          <a:p>
            <a:pPr algn="l"/>
            <a:r>
              <a:rPr lang="en-US" sz="2400" dirty="0">
                <a:solidFill>
                  <a:schemeClr val="accent5">
                    <a:lumMod val="50000"/>
                  </a:schemeClr>
                </a:solidFill>
              </a:rPr>
              <a:t>m _ _</a:t>
            </a:r>
            <a:endParaRPr lang="en-US" sz="2400" b="1" dirty="0">
              <a:solidFill>
                <a:schemeClr val="accent5">
                  <a:lumMod val="50000"/>
                </a:schemeClr>
              </a:solidFill>
            </a:endParaRPr>
          </a:p>
        </p:txBody>
      </p:sp>
      <p:sp>
        <p:nvSpPr>
          <p:cNvPr id="5" name="Rounded Rectangle 4">
            <a:extLst>
              <a:ext uri="{FF2B5EF4-FFF2-40B4-BE49-F238E27FC236}">
                <a16:creationId xmlns:a16="http://schemas.microsoft.com/office/drawing/2014/main" id="{77FB5481-603E-5C4C-9F68-D01661B3C653}"/>
              </a:ext>
            </a:extLst>
          </p:cNvPr>
          <p:cNvSpPr/>
          <p:nvPr/>
        </p:nvSpPr>
        <p:spPr>
          <a:xfrm>
            <a:off x="3121573" y="4684507"/>
            <a:ext cx="2301765" cy="500833"/>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a:t>
            </a:r>
            <a:r>
              <a:rPr lang="en-US" sz="2400" b="1" dirty="0"/>
              <a:t>i</a:t>
            </a:r>
            <a:r>
              <a:rPr lang="en-US" sz="2400" dirty="0"/>
              <a:t>ve</a:t>
            </a:r>
          </a:p>
        </p:txBody>
      </p:sp>
      <p:sp>
        <p:nvSpPr>
          <p:cNvPr id="11" name="Rounded Rectangle 10">
            <a:extLst>
              <a:ext uri="{FF2B5EF4-FFF2-40B4-BE49-F238E27FC236}">
                <a16:creationId xmlns:a16="http://schemas.microsoft.com/office/drawing/2014/main" id="{F3EE227C-790F-AF41-BB81-5EE42BC1CE5A}"/>
              </a:ext>
            </a:extLst>
          </p:cNvPr>
          <p:cNvSpPr/>
          <p:nvPr/>
        </p:nvSpPr>
        <p:spPr>
          <a:xfrm>
            <a:off x="3121573" y="5467705"/>
            <a:ext cx="2301765" cy="500833"/>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m</a:t>
            </a:r>
            <a:r>
              <a:rPr lang="en-US" sz="2400" b="1" dirty="0" err="1"/>
              <a:t>ou</a:t>
            </a:r>
            <a:endParaRPr lang="en-US" sz="2400" b="1" dirty="0"/>
          </a:p>
        </p:txBody>
      </p:sp>
      <p:sp>
        <p:nvSpPr>
          <p:cNvPr id="12" name="Rounded Rectangular Callout 11">
            <a:extLst>
              <a:ext uri="{FF2B5EF4-FFF2-40B4-BE49-F238E27FC236}">
                <a16:creationId xmlns:a16="http://schemas.microsoft.com/office/drawing/2014/main" id="{2AC9C644-7603-9641-85D9-6E791B3F8DD0}"/>
              </a:ext>
            </a:extLst>
          </p:cNvPr>
          <p:cNvSpPr/>
          <p:nvPr/>
        </p:nvSpPr>
        <p:spPr>
          <a:xfrm>
            <a:off x="8564296" y="213280"/>
            <a:ext cx="3389069" cy="875016"/>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one mark for each item.</a:t>
            </a: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C (Writing)</a:t>
            </a:r>
            <a:br>
              <a:rPr lang="en-GB" sz="2800" b="1" dirty="0">
                <a:solidFill>
                  <a:schemeClr val="bg1"/>
                </a:solidFill>
              </a:rPr>
            </a:br>
            <a:r>
              <a:rPr lang="en-GB" sz="2000" b="1" i="1" dirty="0">
                <a:solidFill>
                  <a:schemeClr val="bg1"/>
                </a:solidFill>
              </a:rPr>
              <a:t>Vocabulary</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2188228"/>
          </a:xfrm>
          <a:prstGeom prst="rect">
            <a:avLst/>
          </a:prstGeom>
          <a:noFill/>
        </p:spPr>
        <p:txBody>
          <a:bodyPr wrap="square" rtlCol="0">
            <a:spAutoFit/>
          </a:bodyPr>
          <a:lstStyle/>
          <a:p>
            <a:pPr>
              <a:lnSpc>
                <a:spcPct val="150000"/>
              </a:lnSpc>
              <a:spcAft>
                <a:spcPts val="800"/>
              </a:spcAft>
            </a:pP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PART B (SYNONYMS)</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Write </a:t>
            </a: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two French words </a:t>
            </a: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for the following English word:</a:t>
            </a:r>
          </a:p>
          <a:p>
            <a:pPr>
              <a:lnSpc>
                <a:spcPct val="150000"/>
              </a:lnSpc>
              <a:spcAft>
                <a:spcPts val="800"/>
              </a:spcAft>
            </a:pP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1. because			1. ________________,  2. ________________</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5" name="Rounded Rectangular Callout 4">
            <a:extLst>
              <a:ext uri="{FF2B5EF4-FFF2-40B4-BE49-F238E27FC236}">
                <a16:creationId xmlns:a16="http://schemas.microsoft.com/office/drawing/2014/main" id="{077AB9EB-55AC-5141-8DA6-ED2658E4D0D1}"/>
              </a:ext>
            </a:extLst>
          </p:cNvPr>
          <p:cNvSpPr/>
          <p:nvPr/>
        </p:nvSpPr>
        <p:spPr>
          <a:xfrm>
            <a:off x="8564296" y="213280"/>
            <a:ext cx="3389069" cy="875016"/>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half a mark for each item.</a:t>
            </a:r>
          </a:p>
        </p:txBody>
      </p:sp>
      <p:sp>
        <p:nvSpPr>
          <p:cNvPr id="7" name="Rounded Rectangle 6">
            <a:extLst>
              <a:ext uri="{FF2B5EF4-FFF2-40B4-BE49-F238E27FC236}">
                <a16:creationId xmlns:a16="http://schemas.microsoft.com/office/drawing/2014/main" id="{FF746C58-57A7-294F-B5D4-9C238188E420}"/>
              </a:ext>
            </a:extLst>
          </p:cNvPr>
          <p:cNvSpPr/>
          <p:nvPr/>
        </p:nvSpPr>
        <p:spPr>
          <a:xfrm>
            <a:off x="4192146" y="2978772"/>
            <a:ext cx="2046165"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parce que</a:t>
            </a:r>
          </a:p>
        </p:txBody>
      </p:sp>
      <p:sp>
        <p:nvSpPr>
          <p:cNvPr id="9" name="Rounded Rectangle 8">
            <a:extLst>
              <a:ext uri="{FF2B5EF4-FFF2-40B4-BE49-F238E27FC236}">
                <a16:creationId xmlns:a16="http://schemas.microsoft.com/office/drawing/2014/main" id="{C9A91AA3-BDF5-BA4C-B62F-B46381E53D70}"/>
              </a:ext>
            </a:extLst>
          </p:cNvPr>
          <p:cNvSpPr/>
          <p:nvPr/>
        </p:nvSpPr>
        <p:spPr>
          <a:xfrm>
            <a:off x="6705361" y="2978772"/>
            <a:ext cx="2046165"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puisque</a:t>
            </a:r>
          </a:p>
        </p:txBody>
      </p:sp>
    </p:spTree>
    <p:extLst>
      <p:ext uri="{BB962C8B-B14F-4D97-AF65-F5344CB8AC3E}">
        <p14:creationId xmlns:p14="http://schemas.microsoft.com/office/powerpoint/2010/main" val="310947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C (Writing)</a:t>
            </a:r>
            <a:br>
              <a:rPr lang="en-GB" sz="2800" b="1" dirty="0">
                <a:solidFill>
                  <a:schemeClr val="bg1"/>
                </a:solidFill>
              </a:rPr>
            </a:br>
            <a:r>
              <a:rPr lang="en-GB" sz="2000" b="1" i="1" dirty="0">
                <a:solidFill>
                  <a:schemeClr val="bg1"/>
                </a:solidFill>
              </a:rPr>
              <a:t>Grammar</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1059521"/>
          </a:xfrm>
          <a:prstGeom prst="rect">
            <a:avLst/>
          </a:prstGeom>
          <a:noFill/>
        </p:spPr>
        <p:txBody>
          <a:bodyPr wrap="square" rtlCol="0">
            <a:spAutoFit/>
          </a:bodyPr>
          <a:lstStyle/>
          <a:p>
            <a:pPr>
              <a:lnSpc>
                <a:spcPct val="150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PART A (NEGATION)</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Helvetica" pitchFamily="2" charset="0"/>
              </a:rPr>
              <a:t>Rewrite</a:t>
            </a:r>
            <a:r>
              <a:rPr lang="en-US" sz="2000" dirty="0">
                <a:solidFill>
                  <a:srgbClr val="1F4E79"/>
                </a:solidFill>
                <a:latin typeface="Century Gothic" panose="020B0502020202020204" pitchFamily="34" charset="0"/>
                <a:ea typeface="SimSun" panose="02010600030101010101" pitchFamily="2" charset="-122"/>
                <a:cs typeface="Helvetica" pitchFamily="2" charset="0"/>
              </a:rPr>
              <a:t> each </a:t>
            </a:r>
            <a:r>
              <a:rPr lang="en-US" sz="2000" b="1" dirty="0">
                <a:solidFill>
                  <a:srgbClr val="1F4E79"/>
                </a:solidFill>
                <a:latin typeface="Century Gothic" panose="020B0502020202020204" pitchFamily="34" charset="0"/>
                <a:ea typeface="SimSun" panose="02010600030101010101" pitchFamily="2" charset="-122"/>
                <a:cs typeface="Helvetica" pitchFamily="2" charset="0"/>
              </a:rPr>
              <a:t>French</a:t>
            </a:r>
            <a:r>
              <a:rPr lang="en-US" sz="2000" dirty="0">
                <a:solidFill>
                  <a:srgbClr val="1F4E79"/>
                </a:solidFill>
                <a:latin typeface="Century Gothic" panose="020B0502020202020204" pitchFamily="34" charset="0"/>
                <a:ea typeface="SimSun" panose="02010600030101010101" pitchFamily="2" charset="-122"/>
                <a:cs typeface="Helvetica" pitchFamily="2" charset="0"/>
              </a:rPr>
              <a:t> sentence to make it </a:t>
            </a:r>
            <a:r>
              <a:rPr lang="en-US" sz="2000" b="1" dirty="0">
                <a:solidFill>
                  <a:srgbClr val="1F4E79"/>
                </a:solidFill>
                <a:latin typeface="Century Gothic" panose="020B0502020202020204" pitchFamily="34" charset="0"/>
                <a:ea typeface="SimSun" panose="02010600030101010101" pitchFamily="2" charset="-122"/>
                <a:cs typeface="Helvetica" pitchFamily="2" charset="0"/>
              </a:rPr>
              <a:t>negative</a:t>
            </a:r>
            <a:r>
              <a:rPr lang="en-US" sz="2000" dirty="0">
                <a:solidFill>
                  <a:srgbClr val="1F4E79"/>
                </a:solidFill>
                <a:latin typeface="Century Gothic" panose="020B0502020202020204" pitchFamily="34" charset="0"/>
                <a:ea typeface="SimSun" panose="02010600030101010101" pitchFamily="2" charset="-122"/>
                <a:cs typeface="Helvetica" pitchFamily="2" charset="0"/>
              </a:rPr>
              <a:t>.</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19532CBA-56AC-7C41-9FA7-E3148AA04AA0}"/>
              </a:ext>
            </a:extLst>
          </p:cNvPr>
          <p:cNvGraphicFramePr>
            <a:graphicFrameLocks noGrp="1"/>
          </p:cNvGraphicFramePr>
          <p:nvPr>
            <p:extLst>
              <p:ext uri="{D42A27DB-BD31-4B8C-83A1-F6EECF244321}">
                <p14:modId xmlns:p14="http://schemas.microsoft.com/office/powerpoint/2010/main" val="2072546854"/>
              </p:ext>
            </p:extLst>
          </p:nvPr>
        </p:nvGraphicFramePr>
        <p:xfrm>
          <a:off x="321889" y="2700337"/>
          <a:ext cx="10674668" cy="2520000"/>
        </p:xfrm>
        <a:graphic>
          <a:graphicData uri="http://schemas.openxmlformats.org/drawingml/2006/table">
            <a:tbl>
              <a:tblPr firstRow="1" firstCol="1" bandRow="1"/>
              <a:tblGrid>
                <a:gridCol w="418148">
                  <a:extLst>
                    <a:ext uri="{9D8B030D-6E8A-4147-A177-3AD203B41FA5}">
                      <a16:colId xmlns:a16="http://schemas.microsoft.com/office/drawing/2014/main" val="2413085563"/>
                    </a:ext>
                  </a:extLst>
                </a:gridCol>
                <a:gridCol w="3023235">
                  <a:extLst>
                    <a:ext uri="{9D8B030D-6E8A-4147-A177-3AD203B41FA5}">
                      <a16:colId xmlns:a16="http://schemas.microsoft.com/office/drawing/2014/main" val="3672366854"/>
                    </a:ext>
                  </a:extLst>
                </a:gridCol>
                <a:gridCol w="7233285">
                  <a:extLst>
                    <a:ext uri="{9D8B030D-6E8A-4147-A177-3AD203B41FA5}">
                      <a16:colId xmlns:a16="http://schemas.microsoft.com/office/drawing/2014/main" val="1324342814"/>
                    </a:ext>
                  </a:extLst>
                </a:gridCol>
              </a:tblGrid>
              <a:tr h="1260000">
                <a:tc>
                  <a:txBody>
                    <a:bodyPr/>
                    <a:lstStyle/>
                    <a:p>
                      <a:pP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Helvetica" pitchFamily="2"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J’ai fait les magasins.</a:t>
                      </a:r>
                      <a:r>
                        <a:rPr lang="fr-FR" sz="2000" b="1"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(I </a:t>
                      </a:r>
                      <a:r>
                        <a:rPr lang="fr-FR" sz="200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went</a:t>
                      </a:r>
                      <a:r>
                        <a:rPr lang="fr-FR"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shopping.)</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Helvetica" pitchFamily="2" charset="0"/>
                        </a:rPr>
                        <a:t>Negative: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les </a:t>
                      </a:r>
                      <a:r>
                        <a:rPr lang="en-GB"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magasins</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(I didn’t go shopping.)</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1934101"/>
                  </a:ext>
                </a:extLst>
              </a:tr>
              <a:tr h="1260000">
                <a:tc>
                  <a:txBody>
                    <a:bodyPr/>
                    <a:lstStyle/>
                    <a:p>
                      <a:pP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Helvetica" pitchFamily="2" charset="0"/>
                        </a:rPr>
                        <a:t>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noProof="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Elle a une sœur.</a:t>
                      </a:r>
                      <a:endParaRPr lang="fr-FR" sz="2000" noProof="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(She has a sister.)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7000"/>
                        </a:lnSpc>
                        <a:spcBef>
                          <a:spcPts val="0"/>
                        </a:spcBef>
                        <a:spcAft>
                          <a:spcPts val="800"/>
                        </a:spcAft>
                        <a:buClrTx/>
                        <a:buSzTx/>
                        <a:buFontTx/>
                        <a:buNone/>
                        <a:tabLst/>
                        <a:defRPr/>
                      </a:pPr>
                      <a:r>
                        <a:rPr lang="en-GB" sz="2000" dirty="0">
                          <a:solidFill>
                            <a:srgbClr val="1F4E79"/>
                          </a:solidFill>
                          <a:effectLst/>
                          <a:latin typeface="Century Gothic" panose="020B0502020202020204" pitchFamily="34" charset="0"/>
                          <a:ea typeface="SimSun" panose="02010600030101010101" pitchFamily="2" charset="-122"/>
                          <a:cs typeface="Helvetica" pitchFamily="2" charset="0"/>
                        </a:rPr>
                        <a:t>Negative: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dirty="0" err="1">
                          <a:solidFill>
                            <a:srgbClr val="1F3864"/>
                          </a:solidFill>
                          <a:effectLst/>
                          <a:latin typeface="Century Gothic" panose="020B0502020202020204" pitchFamily="34" charset="0"/>
                          <a:ea typeface="SimSun" panose="02010600030101010101" pitchFamily="2" charset="-122"/>
                          <a:cs typeface="Arial" panose="020B0604020202020204" pitchFamily="34" charset="0"/>
                        </a:rPr>
                        <a:t>sœur</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(She doesn’t have a sister.)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7086421"/>
                  </a:ext>
                </a:extLst>
              </a:tr>
            </a:tbl>
          </a:graphicData>
        </a:graphic>
      </p:graphicFrame>
      <p:sp>
        <p:nvSpPr>
          <p:cNvPr id="11" name="Rounded Rectangular Callout 10">
            <a:extLst>
              <a:ext uri="{FF2B5EF4-FFF2-40B4-BE49-F238E27FC236}">
                <a16:creationId xmlns:a16="http://schemas.microsoft.com/office/drawing/2014/main" id="{387FC248-033A-FC40-BC05-4A2604D9ACF5}"/>
              </a:ext>
            </a:extLst>
          </p:cNvPr>
          <p:cNvSpPr/>
          <p:nvPr/>
        </p:nvSpPr>
        <p:spPr>
          <a:xfrm>
            <a:off x="6609154" y="1004713"/>
            <a:ext cx="5265384" cy="1082720"/>
          </a:xfrm>
          <a:prstGeom prst="wedgeRoundRectCallout">
            <a:avLst>
              <a:gd name="adj1" fmla="val -21678"/>
              <a:gd name="adj2" fmla="val 78588"/>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0.5 marks </a:t>
            </a:r>
            <a:r>
              <a:rPr lang="en-GB" sz="2000" dirty="0"/>
              <a:t>for ‘ne’ before the (first) verb</a:t>
            </a:r>
          </a:p>
          <a:p>
            <a:pPr algn="ctr"/>
            <a:r>
              <a:rPr lang="en-GB" sz="2000" b="1" dirty="0"/>
              <a:t>0.5 marks </a:t>
            </a:r>
            <a:r>
              <a:rPr lang="en-GB" sz="2000" dirty="0"/>
              <a:t>for ‘pas’ after the (first) verb</a:t>
            </a:r>
          </a:p>
        </p:txBody>
      </p:sp>
      <p:sp>
        <p:nvSpPr>
          <p:cNvPr id="12" name="Rounded Rectangular Callout 11">
            <a:extLst>
              <a:ext uri="{FF2B5EF4-FFF2-40B4-BE49-F238E27FC236}">
                <a16:creationId xmlns:a16="http://schemas.microsoft.com/office/drawing/2014/main" id="{237674D7-EA73-E442-A5FA-CA403EF19B9D}"/>
              </a:ext>
            </a:extLst>
          </p:cNvPr>
          <p:cNvSpPr/>
          <p:nvPr/>
        </p:nvSpPr>
        <p:spPr>
          <a:xfrm>
            <a:off x="2811898" y="5323395"/>
            <a:ext cx="5265384" cy="1082720"/>
          </a:xfrm>
          <a:prstGeom prst="wedgeRoundRectCallout">
            <a:avLst>
              <a:gd name="adj1" fmla="val -21977"/>
              <a:gd name="adj2" fmla="val -81583"/>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0.5 marks </a:t>
            </a:r>
            <a:r>
              <a:rPr lang="en-GB" sz="2000" dirty="0"/>
              <a:t>for ‘ne’ before the (first) verb</a:t>
            </a:r>
          </a:p>
          <a:p>
            <a:pPr algn="ctr"/>
            <a:r>
              <a:rPr lang="en-GB" sz="2000" b="1" dirty="0"/>
              <a:t>0.5 marks </a:t>
            </a:r>
            <a:r>
              <a:rPr lang="en-GB" sz="2000" dirty="0"/>
              <a:t>for ‘pas’ after the (first) verb</a:t>
            </a:r>
          </a:p>
          <a:p>
            <a:pPr algn="ctr"/>
            <a:r>
              <a:rPr lang="en-GB" sz="2000" b="1" dirty="0"/>
              <a:t>1 mark </a:t>
            </a:r>
            <a:r>
              <a:rPr lang="en-GB" sz="2000" dirty="0"/>
              <a:t>for changing ‘un’ to ‘de’</a:t>
            </a:r>
          </a:p>
        </p:txBody>
      </p:sp>
      <p:sp>
        <p:nvSpPr>
          <p:cNvPr id="9" name="Rounded Rectangle 8">
            <a:extLst>
              <a:ext uri="{FF2B5EF4-FFF2-40B4-BE49-F238E27FC236}">
                <a16:creationId xmlns:a16="http://schemas.microsoft.com/office/drawing/2014/main" id="{FDB14F79-346D-A340-8757-03700734C5C9}"/>
              </a:ext>
            </a:extLst>
          </p:cNvPr>
          <p:cNvSpPr/>
          <p:nvPr/>
        </p:nvSpPr>
        <p:spPr>
          <a:xfrm>
            <a:off x="5085162" y="2814449"/>
            <a:ext cx="4093128"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Je n’ai pas fait</a:t>
            </a:r>
          </a:p>
        </p:txBody>
      </p:sp>
      <p:sp>
        <p:nvSpPr>
          <p:cNvPr id="13" name="Rounded Rectangle 12">
            <a:extLst>
              <a:ext uri="{FF2B5EF4-FFF2-40B4-BE49-F238E27FC236}">
                <a16:creationId xmlns:a16="http://schemas.microsoft.com/office/drawing/2014/main" id="{9A30450A-04A4-1648-989D-4522BAA7EE0E}"/>
              </a:ext>
            </a:extLst>
          </p:cNvPr>
          <p:cNvSpPr/>
          <p:nvPr/>
        </p:nvSpPr>
        <p:spPr>
          <a:xfrm>
            <a:off x="5085162" y="4074543"/>
            <a:ext cx="3727368"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Elle n’a pas de</a:t>
            </a:r>
          </a:p>
        </p:txBody>
      </p:sp>
    </p:spTree>
    <p:extLst>
      <p:ext uri="{BB962C8B-B14F-4D97-AF65-F5344CB8AC3E}">
        <p14:creationId xmlns:p14="http://schemas.microsoft.com/office/powerpoint/2010/main" val="99909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9"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C (Writing)</a:t>
            </a:r>
            <a:br>
              <a:rPr lang="en-GB" sz="2800" b="1" dirty="0">
                <a:solidFill>
                  <a:schemeClr val="bg1"/>
                </a:solidFill>
              </a:rPr>
            </a:br>
            <a:r>
              <a:rPr lang="en-GB" sz="2000" b="1" i="1" dirty="0">
                <a:solidFill>
                  <a:schemeClr val="bg1"/>
                </a:solidFill>
              </a:rPr>
              <a:t>Grammar</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828112"/>
          </a:xfrm>
          <a:prstGeom prst="rect">
            <a:avLst/>
          </a:prstGeom>
          <a:noFill/>
        </p:spPr>
        <p:txBody>
          <a:bodyPr wrap="square" rtlCol="0">
            <a:spAutoFit/>
          </a:bodyPr>
          <a:lstStyle/>
          <a:p>
            <a:pPr>
              <a:lnSpc>
                <a:spcPct val="107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Arial" panose="020B0604020202020204" pitchFamily="34" charset="0"/>
              </a:rPr>
              <a:t>PART B (VERB FORMS)</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Write</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the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French </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for the English given in brackets. Use the clues to help you.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7" name="Table 6">
            <a:extLst>
              <a:ext uri="{FF2B5EF4-FFF2-40B4-BE49-F238E27FC236}">
                <a16:creationId xmlns:a16="http://schemas.microsoft.com/office/drawing/2014/main" id="{CD28B92E-356F-1946-ACCA-2585C9FEE7C2}"/>
              </a:ext>
            </a:extLst>
          </p:cNvPr>
          <p:cNvGraphicFramePr>
            <a:graphicFrameLocks noGrp="1"/>
          </p:cNvGraphicFramePr>
          <p:nvPr>
            <p:extLst>
              <p:ext uri="{D42A27DB-BD31-4B8C-83A1-F6EECF244321}">
                <p14:modId xmlns:p14="http://schemas.microsoft.com/office/powerpoint/2010/main" val="2635680938"/>
              </p:ext>
            </p:extLst>
          </p:nvPr>
        </p:nvGraphicFramePr>
        <p:xfrm>
          <a:off x="314912" y="2541270"/>
          <a:ext cx="10436747" cy="1656000"/>
        </p:xfrm>
        <a:graphic>
          <a:graphicData uri="http://schemas.openxmlformats.org/drawingml/2006/table">
            <a:tbl>
              <a:tblPr firstRow="1" firstCol="1" bandRow="1"/>
              <a:tblGrid>
                <a:gridCol w="450102">
                  <a:extLst>
                    <a:ext uri="{9D8B030D-6E8A-4147-A177-3AD203B41FA5}">
                      <a16:colId xmlns:a16="http://schemas.microsoft.com/office/drawing/2014/main" val="630073901"/>
                    </a:ext>
                  </a:extLst>
                </a:gridCol>
                <a:gridCol w="6868160">
                  <a:extLst>
                    <a:ext uri="{9D8B030D-6E8A-4147-A177-3AD203B41FA5}">
                      <a16:colId xmlns:a16="http://schemas.microsoft.com/office/drawing/2014/main" val="3159650487"/>
                    </a:ext>
                  </a:extLst>
                </a:gridCol>
                <a:gridCol w="3118485">
                  <a:extLst>
                    <a:ext uri="{9D8B030D-6E8A-4147-A177-3AD203B41FA5}">
                      <a16:colId xmlns:a16="http://schemas.microsoft.com/office/drawing/2014/main" val="2019886540"/>
                    </a:ext>
                  </a:extLst>
                </a:gridCol>
              </a:tblGrid>
              <a:tr h="828000">
                <a:tc>
                  <a:txBody>
                    <a:bodyPr/>
                    <a:lstStyle/>
                    <a:p>
                      <a:pP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Helvetica" pitchFamily="2"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Nous </a:t>
                      </a:r>
                      <a:r>
                        <a:rPr lang="en-GB" sz="2000" dirty="0">
                          <a:solidFill>
                            <a:srgbClr val="1F4E79"/>
                          </a:solidFill>
                          <a:effectLst/>
                          <a:latin typeface="Century Gothic" panose="020B0502020202020204" pitchFamily="34" charset="0"/>
                          <a:ea typeface="SimSun" panose="02010600030101010101" pitchFamily="2" charset="-122"/>
                          <a:cs typeface="Helvetica" pitchFamily="2" charset="0"/>
                        </a:rPr>
                        <a:t>______________</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le bateau.</a:t>
                      </a:r>
                      <a:r>
                        <a:rPr lang="en-GB" sz="2000" dirty="0">
                          <a:solidFill>
                            <a:srgbClr val="1F4E79"/>
                          </a:solidFill>
                          <a:effectLst/>
                          <a:latin typeface="Century Gothic" panose="020B0502020202020204" pitchFamily="34" charset="0"/>
                          <a:ea typeface="SimSun" panose="02010600030101010101" pitchFamily="2" charset="-122"/>
                          <a:cs typeface="Helvetica" pitchFamily="2" charset="0"/>
                        </a:rPr>
                        <a:t> (are taking)</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take, have</a:t>
                      </a:r>
                      <a:r>
                        <a:rPr lang="fr-FR" sz="200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fr-FR" sz="2000" i="1">
                          <a:solidFill>
                            <a:srgbClr val="1F4E79"/>
                          </a:solidFill>
                          <a:effectLst/>
                          <a:latin typeface="Century Gothic" panose="020B0502020202020204" pitchFamily="34" charset="0"/>
                          <a:ea typeface="SimSun" panose="02010600030101010101" pitchFamily="2" charset="-122"/>
                          <a:cs typeface="Arial" panose="020B0604020202020204" pitchFamily="34" charset="0"/>
                        </a:rPr>
                        <a:t>prendre</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6312906"/>
                  </a:ext>
                </a:extLst>
              </a:tr>
              <a:tr h="828000">
                <a:tc>
                  <a:txBody>
                    <a:bodyPr/>
                    <a:lstStyle/>
                    <a:p>
                      <a:pP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Helvetica" pitchFamily="2" charset="0"/>
                        </a:rPr>
                        <a:t>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Je </a:t>
                      </a:r>
                      <a:r>
                        <a:rPr lang="fr-FR" sz="2000" dirty="0">
                          <a:solidFill>
                            <a:srgbClr val="1F4E79"/>
                          </a:solidFill>
                          <a:effectLst/>
                          <a:latin typeface="Century Gothic" panose="020B0502020202020204" pitchFamily="34" charset="0"/>
                          <a:ea typeface="SimSun" panose="02010600030101010101" pitchFamily="2" charset="-122"/>
                          <a:cs typeface="Helvetica" pitchFamily="2" charset="0"/>
                        </a:rPr>
                        <a:t>______________</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le livre en ce moment. (</a:t>
                      </a:r>
                      <a:r>
                        <a:rPr lang="fr-FR"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am</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fr-FR"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finishing</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finish</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fr-FR"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finir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0890030"/>
                  </a:ext>
                </a:extLst>
              </a:tr>
            </a:tbl>
          </a:graphicData>
        </a:graphic>
      </p:graphicFrame>
      <p:sp>
        <p:nvSpPr>
          <p:cNvPr id="9" name="Rounded Rectangular Callout 8">
            <a:extLst>
              <a:ext uri="{FF2B5EF4-FFF2-40B4-BE49-F238E27FC236}">
                <a16:creationId xmlns:a16="http://schemas.microsoft.com/office/drawing/2014/main" id="{DFAA25C8-ED0C-5F41-8524-ED3DDCF7B6D9}"/>
              </a:ext>
            </a:extLst>
          </p:cNvPr>
          <p:cNvSpPr/>
          <p:nvPr/>
        </p:nvSpPr>
        <p:spPr>
          <a:xfrm>
            <a:off x="8119242" y="213279"/>
            <a:ext cx="3834124" cy="1268679"/>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one mark for each correct verb form.</a:t>
            </a:r>
          </a:p>
        </p:txBody>
      </p:sp>
      <p:sp>
        <p:nvSpPr>
          <p:cNvPr id="10" name="Rounded Rectangle 9">
            <a:extLst>
              <a:ext uri="{FF2B5EF4-FFF2-40B4-BE49-F238E27FC236}">
                <a16:creationId xmlns:a16="http://schemas.microsoft.com/office/drawing/2014/main" id="{23B6C704-B1F2-DC48-944B-7B844C367E70}"/>
              </a:ext>
            </a:extLst>
          </p:cNvPr>
          <p:cNvSpPr/>
          <p:nvPr/>
        </p:nvSpPr>
        <p:spPr>
          <a:xfrm>
            <a:off x="1497490" y="2644140"/>
            <a:ext cx="1782919"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prenons</a:t>
            </a:r>
          </a:p>
        </p:txBody>
      </p:sp>
      <p:sp>
        <p:nvSpPr>
          <p:cNvPr id="11" name="Rounded Rectangle 10">
            <a:extLst>
              <a:ext uri="{FF2B5EF4-FFF2-40B4-BE49-F238E27FC236}">
                <a16:creationId xmlns:a16="http://schemas.microsoft.com/office/drawing/2014/main" id="{DFA13552-50B7-AF45-989F-12BB7102186A}"/>
              </a:ext>
            </a:extLst>
          </p:cNvPr>
          <p:cNvSpPr/>
          <p:nvPr/>
        </p:nvSpPr>
        <p:spPr>
          <a:xfrm>
            <a:off x="1169830" y="3471569"/>
            <a:ext cx="1810578"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finis</a:t>
            </a:r>
          </a:p>
        </p:txBody>
      </p:sp>
    </p:spTree>
    <p:extLst>
      <p:ext uri="{BB962C8B-B14F-4D97-AF65-F5344CB8AC3E}">
        <p14:creationId xmlns:p14="http://schemas.microsoft.com/office/powerpoint/2010/main" val="71889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C (Writing)</a:t>
            </a:r>
            <a:br>
              <a:rPr lang="en-GB" sz="2800" b="1" dirty="0">
                <a:solidFill>
                  <a:schemeClr val="bg1"/>
                </a:solidFill>
              </a:rPr>
            </a:br>
            <a:r>
              <a:rPr lang="en-GB" sz="2000" b="1" i="1" dirty="0">
                <a:solidFill>
                  <a:schemeClr val="bg1"/>
                </a:solidFill>
              </a:rPr>
              <a:t>Grammar</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827919"/>
          </a:xfrm>
          <a:prstGeom prst="rect">
            <a:avLst/>
          </a:prstGeom>
          <a:noFill/>
        </p:spPr>
        <p:txBody>
          <a:bodyPr wrap="square" rtlCol="0">
            <a:spAutoFit/>
          </a:bodyPr>
          <a:lstStyle/>
          <a:p>
            <a:pPr>
              <a:lnSpc>
                <a:spcPct val="107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Arial" panose="020B0604020202020204" pitchFamily="34" charset="0"/>
              </a:rPr>
              <a:t>PART C (NUMBER AGREEMENT)</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Complete</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sentence 2 with the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plural</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form of the </a:t>
            </a:r>
            <a:r>
              <a:rPr lang="en-US" sz="2000" b="1" u="sng"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underlined words</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in sentence 1.</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224A6BD7-C068-EC40-8ABE-EF7D5C79FAF7}"/>
              </a:ext>
            </a:extLst>
          </p:cNvPr>
          <p:cNvGraphicFramePr>
            <a:graphicFrameLocks noGrp="1"/>
          </p:cNvGraphicFramePr>
          <p:nvPr>
            <p:extLst>
              <p:ext uri="{D42A27DB-BD31-4B8C-83A1-F6EECF244321}">
                <p14:modId xmlns:p14="http://schemas.microsoft.com/office/powerpoint/2010/main" val="1276978216"/>
              </p:ext>
            </p:extLst>
          </p:nvPr>
        </p:nvGraphicFramePr>
        <p:xfrm>
          <a:off x="180000" y="2375847"/>
          <a:ext cx="11874008" cy="2052000"/>
        </p:xfrm>
        <a:graphic>
          <a:graphicData uri="http://schemas.openxmlformats.org/drawingml/2006/table">
            <a:tbl>
              <a:tblPr firstRow="1" firstCol="1" bandRow="1"/>
              <a:tblGrid>
                <a:gridCol w="418148">
                  <a:extLst>
                    <a:ext uri="{9D8B030D-6E8A-4147-A177-3AD203B41FA5}">
                      <a16:colId xmlns:a16="http://schemas.microsoft.com/office/drawing/2014/main" val="25817111"/>
                    </a:ext>
                  </a:extLst>
                </a:gridCol>
                <a:gridCol w="4975860">
                  <a:extLst>
                    <a:ext uri="{9D8B030D-6E8A-4147-A177-3AD203B41FA5}">
                      <a16:colId xmlns:a16="http://schemas.microsoft.com/office/drawing/2014/main" val="2700568740"/>
                    </a:ext>
                  </a:extLst>
                </a:gridCol>
                <a:gridCol w="6480000">
                  <a:extLst>
                    <a:ext uri="{9D8B030D-6E8A-4147-A177-3AD203B41FA5}">
                      <a16:colId xmlns:a16="http://schemas.microsoft.com/office/drawing/2014/main" val="1068536720"/>
                    </a:ext>
                  </a:extLst>
                </a:gridCol>
              </a:tblGrid>
              <a:tr h="684000">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Sentence 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Sentence 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3018097"/>
                  </a:ext>
                </a:extLst>
              </a:tr>
              <a:tr h="684000">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J’achète </a:t>
                      </a:r>
                      <a:r>
                        <a:rPr lang="fr-FR" sz="2000" b="1" u="sng"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un</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fr-FR" sz="2000" b="1" u="sng"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jeu difficile</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J’achète __________  __________  __________.</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7938918"/>
                  </a:ext>
                </a:extLst>
              </a:tr>
              <a:tr h="684000">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Elle cherche </a:t>
                      </a:r>
                      <a:r>
                        <a:rPr lang="fr-FR" sz="2000" b="1" u="sng"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l’oiseau</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fr-FR" sz="2000" b="1" u="sng"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local</a:t>
                      </a:r>
                      <a:r>
                        <a:rPr lang="fr-FR" sz="2000" dirty="0">
                          <a:solidFill>
                            <a:srgbClr val="1F4E79"/>
                          </a:solidFill>
                          <a:effectLst/>
                          <a:latin typeface="Century Gothic" panose="020B0502020202020204" pitchFamily="34" charset="0"/>
                          <a:ea typeface="SimSun" panose="02010600030101010101" pitchFamily="2" charset="-122"/>
                          <a:cs typeface="Helvetica" pitchFamily="2"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1F4E79"/>
                          </a:solidFill>
                          <a:effectLst/>
                          <a:latin typeface="Century Gothic" panose="020B0502020202020204" pitchFamily="34" charset="0"/>
                          <a:ea typeface="SimSun" panose="02010600030101010101" pitchFamily="2" charset="-122"/>
                          <a:cs typeface="Helvetica" pitchFamily="2" charset="0"/>
                        </a:rPr>
                        <a:t>Elle </a:t>
                      </a:r>
                      <a:r>
                        <a:rPr lang="de-DE" sz="2000" dirty="0" err="1">
                          <a:solidFill>
                            <a:srgbClr val="1F4E79"/>
                          </a:solidFill>
                          <a:effectLst/>
                          <a:latin typeface="Century Gothic" panose="020B0502020202020204" pitchFamily="34" charset="0"/>
                          <a:ea typeface="SimSun" panose="02010600030101010101" pitchFamily="2" charset="-122"/>
                          <a:cs typeface="Helvetica" pitchFamily="2" charset="0"/>
                        </a:rPr>
                        <a:t>cherche</a:t>
                      </a:r>
                      <a:r>
                        <a:rPr lang="de-DE" sz="2000" dirty="0">
                          <a:solidFill>
                            <a:srgbClr val="1F4E79"/>
                          </a:solidFill>
                          <a:effectLst/>
                          <a:latin typeface="Century Gothic" panose="020B0502020202020204" pitchFamily="34" charset="0"/>
                          <a:ea typeface="SimSun" panose="02010600030101010101" pitchFamily="2" charset="-122"/>
                          <a:cs typeface="Helvetica" pitchFamily="2" charset="0"/>
                        </a:rPr>
                        <a:t> </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__________  __________  __________.</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8647102"/>
                  </a:ext>
                </a:extLst>
              </a:tr>
            </a:tbl>
          </a:graphicData>
        </a:graphic>
      </p:graphicFrame>
      <p:sp>
        <p:nvSpPr>
          <p:cNvPr id="9" name="Rounded Rectangular Callout 8">
            <a:extLst>
              <a:ext uri="{FF2B5EF4-FFF2-40B4-BE49-F238E27FC236}">
                <a16:creationId xmlns:a16="http://schemas.microsoft.com/office/drawing/2014/main" id="{ECFBDD80-7D7F-D041-BC38-4098990433D6}"/>
              </a:ext>
            </a:extLst>
          </p:cNvPr>
          <p:cNvSpPr/>
          <p:nvPr/>
        </p:nvSpPr>
        <p:spPr>
          <a:xfrm>
            <a:off x="584866" y="4957373"/>
            <a:ext cx="10154846" cy="1441047"/>
          </a:xfrm>
          <a:prstGeom prst="wedgeRoundRectCallout">
            <a:avLst>
              <a:gd name="adj1" fmla="val 20717"/>
              <a:gd name="adj2" fmla="val -81583"/>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 mark </a:t>
            </a:r>
            <a:r>
              <a:rPr lang="en-GB" sz="2000" dirty="0"/>
              <a:t>for the correct plural article</a:t>
            </a:r>
          </a:p>
          <a:p>
            <a:pPr algn="ctr"/>
            <a:r>
              <a:rPr lang="en-GB" sz="2000" i="1" dirty="0"/>
              <a:t>(Deduct 0.5 mark for swapping from indefinite to definite article, or vice versa)</a:t>
            </a:r>
          </a:p>
          <a:p>
            <a:pPr algn="ctr"/>
            <a:r>
              <a:rPr lang="en-GB" sz="2000" b="1" dirty="0"/>
              <a:t>1 mark </a:t>
            </a:r>
            <a:r>
              <a:rPr lang="en-GB" sz="2000" dirty="0"/>
              <a:t>for the correct plural noun form</a:t>
            </a:r>
          </a:p>
          <a:p>
            <a:pPr algn="ctr"/>
            <a:r>
              <a:rPr lang="en-GB" sz="2000" b="1" dirty="0"/>
              <a:t>1 mark </a:t>
            </a:r>
            <a:r>
              <a:rPr lang="en-GB" sz="2000" dirty="0"/>
              <a:t>for the correct plural adjective form</a:t>
            </a:r>
            <a:endParaRPr lang="en-GB" sz="2000" b="1" dirty="0"/>
          </a:p>
        </p:txBody>
      </p:sp>
      <p:sp>
        <p:nvSpPr>
          <p:cNvPr id="7" name="Rounded Rectangle 6">
            <a:extLst>
              <a:ext uri="{FF2B5EF4-FFF2-40B4-BE49-F238E27FC236}">
                <a16:creationId xmlns:a16="http://schemas.microsoft.com/office/drawing/2014/main" id="{42FFAD19-897C-1447-8417-0D8FFD8718A4}"/>
              </a:ext>
            </a:extLst>
          </p:cNvPr>
          <p:cNvSpPr/>
          <p:nvPr/>
        </p:nvSpPr>
        <p:spPr>
          <a:xfrm>
            <a:off x="6813195" y="3106752"/>
            <a:ext cx="677103"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des</a:t>
            </a:r>
          </a:p>
        </p:txBody>
      </p:sp>
      <p:sp>
        <p:nvSpPr>
          <p:cNvPr id="10" name="Rounded Rectangle 9">
            <a:extLst>
              <a:ext uri="{FF2B5EF4-FFF2-40B4-BE49-F238E27FC236}">
                <a16:creationId xmlns:a16="http://schemas.microsoft.com/office/drawing/2014/main" id="{45161425-5DB5-0144-992B-AE463E1CC2EC}"/>
              </a:ext>
            </a:extLst>
          </p:cNvPr>
          <p:cNvSpPr/>
          <p:nvPr/>
        </p:nvSpPr>
        <p:spPr>
          <a:xfrm>
            <a:off x="7549317" y="3106752"/>
            <a:ext cx="1303939"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jeux</a:t>
            </a:r>
          </a:p>
        </p:txBody>
      </p:sp>
      <p:sp>
        <p:nvSpPr>
          <p:cNvPr id="11" name="Rounded Rectangle 10">
            <a:extLst>
              <a:ext uri="{FF2B5EF4-FFF2-40B4-BE49-F238E27FC236}">
                <a16:creationId xmlns:a16="http://schemas.microsoft.com/office/drawing/2014/main" id="{6C5154CA-2874-0748-9533-526C60446BF0}"/>
              </a:ext>
            </a:extLst>
          </p:cNvPr>
          <p:cNvSpPr/>
          <p:nvPr/>
        </p:nvSpPr>
        <p:spPr>
          <a:xfrm>
            <a:off x="8912275" y="3106752"/>
            <a:ext cx="1987568"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difficiles</a:t>
            </a:r>
          </a:p>
        </p:txBody>
      </p:sp>
      <p:sp>
        <p:nvSpPr>
          <p:cNvPr id="12" name="Rounded Rectangle 11">
            <a:extLst>
              <a:ext uri="{FF2B5EF4-FFF2-40B4-BE49-F238E27FC236}">
                <a16:creationId xmlns:a16="http://schemas.microsoft.com/office/drawing/2014/main" id="{F6D302B8-05F0-4A41-A49F-C6D1349B4423}"/>
              </a:ext>
            </a:extLst>
          </p:cNvPr>
          <p:cNvSpPr/>
          <p:nvPr/>
        </p:nvSpPr>
        <p:spPr>
          <a:xfrm>
            <a:off x="7210765" y="3789174"/>
            <a:ext cx="677103"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les</a:t>
            </a:r>
          </a:p>
        </p:txBody>
      </p:sp>
      <p:sp>
        <p:nvSpPr>
          <p:cNvPr id="13" name="Rounded Rectangle 12">
            <a:extLst>
              <a:ext uri="{FF2B5EF4-FFF2-40B4-BE49-F238E27FC236}">
                <a16:creationId xmlns:a16="http://schemas.microsoft.com/office/drawing/2014/main" id="{2689E2AE-624E-234E-8B6A-1662824725AF}"/>
              </a:ext>
            </a:extLst>
          </p:cNvPr>
          <p:cNvSpPr/>
          <p:nvPr/>
        </p:nvSpPr>
        <p:spPr>
          <a:xfrm>
            <a:off x="7941900" y="3789174"/>
            <a:ext cx="1182809"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oiseaux</a:t>
            </a:r>
          </a:p>
        </p:txBody>
      </p:sp>
      <p:sp>
        <p:nvSpPr>
          <p:cNvPr id="14" name="Rounded Rectangle 13">
            <a:extLst>
              <a:ext uri="{FF2B5EF4-FFF2-40B4-BE49-F238E27FC236}">
                <a16:creationId xmlns:a16="http://schemas.microsoft.com/office/drawing/2014/main" id="{1E21E3F8-5302-3A40-8DED-8EAB5847F7F8}"/>
              </a:ext>
            </a:extLst>
          </p:cNvPr>
          <p:cNvSpPr/>
          <p:nvPr/>
        </p:nvSpPr>
        <p:spPr>
          <a:xfrm>
            <a:off x="9178741" y="3789174"/>
            <a:ext cx="1182809"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locaux</a:t>
            </a:r>
          </a:p>
        </p:txBody>
      </p:sp>
    </p:spTree>
    <p:extLst>
      <p:ext uri="{BB962C8B-B14F-4D97-AF65-F5344CB8AC3E}">
        <p14:creationId xmlns:p14="http://schemas.microsoft.com/office/powerpoint/2010/main" val="144113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1" grpId="0" animBg="1"/>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C (Writing)</a:t>
            </a:r>
            <a:br>
              <a:rPr lang="en-GB" sz="2800" b="1" dirty="0">
                <a:solidFill>
                  <a:schemeClr val="bg1"/>
                </a:solidFill>
              </a:rPr>
            </a:br>
            <a:r>
              <a:rPr lang="en-GB" sz="2000" b="1" i="1" dirty="0">
                <a:solidFill>
                  <a:schemeClr val="bg1"/>
                </a:solidFill>
              </a:rPr>
              <a:t>Grammar</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828112"/>
          </a:xfrm>
          <a:prstGeom prst="rect">
            <a:avLst/>
          </a:prstGeom>
          <a:noFill/>
        </p:spPr>
        <p:txBody>
          <a:bodyPr wrap="square" rtlCol="0">
            <a:spAutoFit/>
          </a:bodyPr>
          <a:lstStyle/>
          <a:p>
            <a:pPr>
              <a:lnSpc>
                <a:spcPct val="107000"/>
              </a:lnSpc>
              <a:spcAft>
                <a:spcPts val="800"/>
              </a:spcAft>
            </a:pPr>
            <a:r>
              <a:rPr lang="en-GB" sz="2000" b="1" dirty="0">
                <a:solidFill>
                  <a:srgbClr val="1F4E79"/>
                </a:solidFill>
                <a:latin typeface="Century Gothic" panose="020B0502020202020204" pitchFamily="34" charset="0"/>
                <a:ea typeface="SimSun" panose="02010600030101010101" pitchFamily="2" charset="-122"/>
                <a:cs typeface="Arial" panose="020B0604020202020204" pitchFamily="34" charset="0"/>
              </a:rPr>
              <a:t>PART D (FUTURE)</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Write </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the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French</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for the English given in brackets. Use the clues to help you.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9" name="Table 8">
            <a:extLst>
              <a:ext uri="{FF2B5EF4-FFF2-40B4-BE49-F238E27FC236}">
                <a16:creationId xmlns:a16="http://schemas.microsoft.com/office/drawing/2014/main" id="{8C4142F3-7B41-CD42-9615-D09A3E102FAC}"/>
              </a:ext>
            </a:extLst>
          </p:cNvPr>
          <p:cNvGraphicFramePr>
            <a:graphicFrameLocks noGrp="1"/>
          </p:cNvGraphicFramePr>
          <p:nvPr>
            <p:extLst>
              <p:ext uri="{D42A27DB-BD31-4B8C-83A1-F6EECF244321}">
                <p14:modId xmlns:p14="http://schemas.microsoft.com/office/powerpoint/2010/main" val="645453028"/>
              </p:ext>
            </p:extLst>
          </p:nvPr>
        </p:nvGraphicFramePr>
        <p:xfrm>
          <a:off x="180000" y="2440966"/>
          <a:ext cx="11889708" cy="1456944"/>
        </p:xfrm>
        <a:graphic>
          <a:graphicData uri="http://schemas.openxmlformats.org/drawingml/2006/table">
            <a:tbl>
              <a:tblPr firstRow="1" firstCol="1" bandRow="1"/>
              <a:tblGrid>
                <a:gridCol w="418148">
                  <a:extLst>
                    <a:ext uri="{9D8B030D-6E8A-4147-A177-3AD203B41FA5}">
                      <a16:colId xmlns:a16="http://schemas.microsoft.com/office/drawing/2014/main" val="3238583437"/>
                    </a:ext>
                  </a:extLst>
                </a:gridCol>
                <a:gridCol w="8388000">
                  <a:extLst>
                    <a:ext uri="{9D8B030D-6E8A-4147-A177-3AD203B41FA5}">
                      <a16:colId xmlns:a16="http://schemas.microsoft.com/office/drawing/2014/main" val="3428370557"/>
                    </a:ext>
                  </a:extLst>
                </a:gridCol>
                <a:gridCol w="3083560">
                  <a:extLst>
                    <a:ext uri="{9D8B030D-6E8A-4147-A177-3AD203B41FA5}">
                      <a16:colId xmlns:a16="http://schemas.microsoft.com/office/drawing/2014/main" val="3605087788"/>
                    </a:ext>
                  </a:extLst>
                </a:gridCol>
              </a:tblGrid>
              <a:tr h="443865">
                <a:tc>
                  <a:txBody>
                    <a:bodyPr/>
                    <a:lstStyle/>
                    <a:p>
                      <a:pP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Helvetica" pitchFamily="2"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Je </a:t>
                      </a:r>
                      <a:r>
                        <a:rPr lang="en-GB" sz="2000" dirty="0">
                          <a:solidFill>
                            <a:srgbClr val="1F4E79"/>
                          </a:solidFill>
                          <a:effectLst/>
                          <a:latin typeface="Century Gothic" panose="020B0502020202020204" pitchFamily="34" charset="0"/>
                          <a:ea typeface="SimSun" panose="02010600030101010101" pitchFamily="2" charset="-122"/>
                          <a:cs typeface="Helvetica" pitchFamily="2" charset="0"/>
                        </a:rPr>
                        <a:t>______  ______</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demain</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(am going to sleep)</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go</a:t>
                      </a:r>
                      <a:r>
                        <a:rPr lang="en-US"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en-US" sz="200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aller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sleep </a:t>
                      </a:r>
                      <a:r>
                        <a:rPr lang="en-US"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US" sz="200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dormir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1213752"/>
                  </a:ext>
                </a:extLst>
              </a:tr>
              <a:tr h="443865">
                <a:tc>
                  <a:txBody>
                    <a:bodyPr/>
                    <a:lstStyle/>
                    <a:p>
                      <a:pP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Helvetica" pitchFamily="2" charset="0"/>
                        </a:rPr>
                        <a:t>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Nous </a:t>
                      </a:r>
                      <a:r>
                        <a:rPr lang="en-GB" sz="2000" dirty="0">
                          <a:solidFill>
                            <a:srgbClr val="1F4E79"/>
                          </a:solidFill>
                          <a:effectLst/>
                          <a:latin typeface="Century Gothic" panose="020B0502020202020204" pitchFamily="34" charset="0"/>
                          <a:ea typeface="SimSun" panose="02010600030101010101" pitchFamily="2" charset="-122"/>
                          <a:cs typeface="Helvetica" pitchFamily="2" charset="0"/>
                        </a:rPr>
                        <a:t>________  ________</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la </a:t>
                      </a:r>
                      <a:r>
                        <a:rPr lang="en-GB"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semaine</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prochaine</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(are going to sing)</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go</a:t>
                      </a:r>
                      <a:r>
                        <a:rPr lang="en-US"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en-US" sz="200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aller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sing </a:t>
                      </a:r>
                      <a:r>
                        <a:rPr lang="en-US"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chanter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9862802"/>
                  </a:ext>
                </a:extLst>
              </a:tr>
            </a:tbl>
          </a:graphicData>
        </a:graphic>
      </p:graphicFrame>
      <p:sp>
        <p:nvSpPr>
          <p:cNvPr id="10" name="Rounded Rectangular Callout 9">
            <a:extLst>
              <a:ext uri="{FF2B5EF4-FFF2-40B4-BE49-F238E27FC236}">
                <a16:creationId xmlns:a16="http://schemas.microsoft.com/office/drawing/2014/main" id="{7A40A213-284E-7840-B34E-684975866BAF}"/>
              </a:ext>
            </a:extLst>
          </p:cNvPr>
          <p:cNvSpPr/>
          <p:nvPr/>
        </p:nvSpPr>
        <p:spPr>
          <a:xfrm>
            <a:off x="1543167" y="4770567"/>
            <a:ext cx="6339591" cy="1082720"/>
          </a:xfrm>
          <a:prstGeom prst="wedgeRoundRectCallout">
            <a:avLst>
              <a:gd name="adj1" fmla="val -21977"/>
              <a:gd name="adj2" fmla="val -81583"/>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 mark </a:t>
            </a:r>
            <a:r>
              <a:rPr lang="en-GB" sz="2000" dirty="0"/>
              <a:t>for the correct conjugated form of </a:t>
            </a:r>
            <a:r>
              <a:rPr lang="en-GB" sz="2000" i="1" dirty="0" err="1"/>
              <a:t>aller</a:t>
            </a:r>
            <a:endParaRPr lang="en-GB" sz="2000" i="1" dirty="0"/>
          </a:p>
          <a:p>
            <a:pPr algn="ctr"/>
            <a:r>
              <a:rPr lang="en-GB" sz="2000" b="1" dirty="0"/>
              <a:t>1 mark </a:t>
            </a:r>
            <a:r>
              <a:rPr lang="en-GB" sz="2000" dirty="0"/>
              <a:t>for the inclusion of main verb infinitive</a:t>
            </a:r>
          </a:p>
          <a:p>
            <a:pPr algn="ctr"/>
            <a:r>
              <a:rPr lang="en-GB" sz="2000" i="1" dirty="0"/>
              <a:t>(0 marks if the verb is inflected)</a:t>
            </a:r>
          </a:p>
        </p:txBody>
      </p:sp>
      <p:sp>
        <p:nvSpPr>
          <p:cNvPr id="7" name="Rounded Rectangle 6">
            <a:extLst>
              <a:ext uri="{FF2B5EF4-FFF2-40B4-BE49-F238E27FC236}">
                <a16:creationId xmlns:a16="http://schemas.microsoft.com/office/drawing/2014/main" id="{57F06F7B-E057-324E-921A-EBA4E9261122}"/>
              </a:ext>
            </a:extLst>
          </p:cNvPr>
          <p:cNvSpPr/>
          <p:nvPr/>
        </p:nvSpPr>
        <p:spPr>
          <a:xfrm>
            <a:off x="1047737" y="2505852"/>
            <a:ext cx="1611587"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vais dormir</a:t>
            </a:r>
          </a:p>
        </p:txBody>
      </p:sp>
      <p:sp>
        <p:nvSpPr>
          <p:cNvPr id="12" name="Rounded Rectangle 11">
            <a:extLst>
              <a:ext uri="{FF2B5EF4-FFF2-40B4-BE49-F238E27FC236}">
                <a16:creationId xmlns:a16="http://schemas.microsoft.com/office/drawing/2014/main" id="{8F20FA8C-E5D3-4043-91F8-67388B032F7B}"/>
              </a:ext>
            </a:extLst>
          </p:cNvPr>
          <p:cNvSpPr/>
          <p:nvPr/>
        </p:nvSpPr>
        <p:spPr>
          <a:xfrm>
            <a:off x="1466470" y="3243427"/>
            <a:ext cx="1978068"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allons chanter</a:t>
            </a:r>
          </a:p>
        </p:txBody>
      </p:sp>
    </p:spTree>
    <p:extLst>
      <p:ext uri="{BB962C8B-B14F-4D97-AF65-F5344CB8AC3E}">
        <p14:creationId xmlns:p14="http://schemas.microsoft.com/office/powerpoint/2010/main" val="256934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C (Writing)</a:t>
            </a:r>
            <a:br>
              <a:rPr lang="en-GB" sz="2800" b="1" dirty="0">
                <a:solidFill>
                  <a:schemeClr val="bg1"/>
                </a:solidFill>
              </a:rPr>
            </a:br>
            <a:r>
              <a:rPr lang="en-GB" sz="2000" b="1" i="1" dirty="0">
                <a:solidFill>
                  <a:schemeClr val="bg1"/>
                </a:solidFill>
              </a:rPr>
              <a:t>Grammar</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1589346"/>
          </a:xfrm>
          <a:prstGeom prst="rect">
            <a:avLst/>
          </a:prstGeom>
          <a:noFill/>
        </p:spPr>
        <p:txBody>
          <a:bodyPr wrap="square" rtlCol="0">
            <a:spAutoFit/>
          </a:bodyPr>
          <a:lstStyle/>
          <a:p>
            <a:pPr>
              <a:lnSpc>
                <a:spcPct val="107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Arial" panose="020B0604020202020204" pitchFamily="34" charset="0"/>
              </a:rPr>
              <a:t>PART E (PAST)</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These sentences are in the present tense.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Rewrite</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each sentence in the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perfect tense </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so that it describes something that happened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yesterday</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r>
              <a:rPr lang="en-US" sz="2000" i="1" dirty="0" err="1">
                <a:solidFill>
                  <a:srgbClr val="1F4E79"/>
                </a:solidFill>
                <a:latin typeface="Century Gothic" panose="020B0502020202020204" pitchFamily="34" charset="0"/>
                <a:ea typeface="SimSun" panose="02010600030101010101" pitchFamily="2" charset="-122"/>
                <a:cs typeface="Times New Roman" panose="02020603050405020304" pitchFamily="18" charset="0"/>
              </a:rPr>
              <a:t>hier</a:t>
            </a:r>
            <a:r>
              <a:rPr lang="en-US" sz="2000" i="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690770E3-77C9-4C4B-8C76-4CFE17700103}"/>
              </a:ext>
            </a:extLst>
          </p:cNvPr>
          <p:cNvGraphicFramePr>
            <a:graphicFrameLocks noGrp="1"/>
          </p:cNvGraphicFramePr>
          <p:nvPr>
            <p:extLst>
              <p:ext uri="{D42A27DB-BD31-4B8C-83A1-F6EECF244321}">
                <p14:modId xmlns:p14="http://schemas.microsoft.com/office/powerpoint/2010/main" val="4266731664"/>
              </p:ext>
            </p:extLst>
          </p:nvPr>
        </p:nvGraphicFramePr>
        <p:xfrm>
          <a:off x="311051" y="3017354"/>
          <a:ext cx="9990456" cy="2448000"/>
        </p:xfrm>
        <a:graphic>
          <a:graphicData uri="http://schemas.openxmlformats.org/drawingml/2006/table">
            <a:tbl>
              <a:tblPr firstRow="1" firstCol="1" bandRow="1"/>
              <a:tblGrid>
                <a:gridCol w="418148">
                  <a:extLst>
                    <a:ext uri="{9D8B030D-6E8A-4147-A177-3AD203B41FA5}">
                      <a16:colId xmlns:a16="http://schemas.microsoft.com/office/drawing/2014/main" val="89165454"/>
                    </a:ext>
                  </a:extLst>
                </a:gridCol>
                <a:gridCol w="3075623">
                  <a:extLst>
                    <a:ext uri="{9D8B030D-6E8A-4147-A177-3AD203B41FA5}">
                      <a16:colId xmlns:a16="http://schemas.microsoft.com/office/drawing/2014/main" val="1277409464"/>
                    </a:ext>
                  </a:extLst>
                </a:gridCol>
                <a:gridCol w="6496685">
                  <a:extLst>
                    <a:ext uri="{9D8B030D-6E8A-4147-A177-3AD203B41FA5}">
                      <a16:colId xmlns:a16="http://schemas.microsoft.com/office/drawing/2014/main" val="278464538"/>
                    </a:ext>
                  </a:extLst>
                </a:gridCol>
              </a:tblGrid>
              <a:tr h="1224000">
                <a:tc>
                  <a:txBody>
                    <a:bodyPr/>
                    <a:lstStyle/>
                    <a:p>
                      <a:pP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Helvetica" pitchFamily="2"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Il fait la cuisine.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Helvetica" pitchFamily="2" charset="0"/>
                        </a:rPr>
                        <a:t> Hier, ____</a:t>
                      </a: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la cuisine</a:t>
                      </a: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r>
                        <a:rPr lang="fr-FR" sz="2000" i="1"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Yesterday</a:t>
                      </a:r>
                      <a:r>
                        <a:rPr lang="fr-FR" sz="2000" i="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0164531"/>
                  </a:ext>
                </a:extLst>
              </a:tr>
              <a:tr h="1224000">
                <a:tc>
                  <a:txBody>
                    <a:bodyPr/>
                    <a:lstStyle/>
                    <a:p>
                      <a:pP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Helvetica" pitchFamily="2" charset="0"/>
                        </a:rPr>
                        <a:t>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Je mange du fromage.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Helvetica" pitchFamily="2" charset="0"/>
                        </a:rPr>
                        <a:t> </a:t>
                      </a:r>
                      <a:r>
                        <a:rPr lang="en-GB" sz="2000" dirty="0" err="1">
                          <a:solidFill>
                            <a:srgbClr val="1F4E79"/>
                          </a:solidFill>
                          <a:effectLst/>
                          <a:latin typeface="Century Gothic" panose="020B0502020202020204" pitchFamily="34" charset="0"/>
                          <a:ea typeface="SimSun" panose="02010600030101010101" pitchFamily="2" charset="-122"/>
                          <a:cs typeface="Helvetica" pitchFamily="2" charset="0"/>
                        </a:rPr>
                        <a:t>Hier</a:t>
                      </a:r>
                      <a:r>
                        <a:rPr lang="en-GB" sz="2000" dirty="0">
                          <a:solidFill>
                            <a:srgbClr val="1F4E79"/>
                          </a:solidFill>
                          <a:effectLst/>
                          <a:latin typeface="Century Gothic" panose="020B0502020202020204" pitchFamily="34" charset="0"/>
                          <a:ea typeface="SimSun" panose="02010600030101010101" pitchFamily="2" charset="-122"/>
                          <a:cs typeface="Helvetica" pitchFamily="2" charset="0"/>
                        </a:rPr>
                        <a:t>, ____</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a:t>
                      </a: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__</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du fromage.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r>
                        <a:rPr lang="fr-FR" sz="2000" i="1"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Yesterday</a:t>
                      </a:r>
                      <a:r>
                        <a:rPr lang="fr-FR" sz="2000" i="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5432564"/>
                  </a:ext>
                </a:extLst>
              </a:tr>
            </a:tbl>
          </a:graphicData>
        </a:graphic>
      </p:graphicFrame>
      <p:sp>
        <p:nvSpPr>
          <p:cNvPr id="10" name="Rounded Rectangular Callout 9">
            <a:extLst>
              <a:ext uri="{FF2B5EF4-FFF2-40B4-BE49-F238E27FC236}">
                <a16:creationId xmlns:a16="http://schemas.microsoft.com/office/drawing/2014/main" id="{68A01559-DDBB-674D-93D6-E2DEA633FFA2}"/>
              </a:ext>
            </a:extLst>
          </p:cNvPr>
          <p:cNvSpPr/>
          <p:nvPr/>
        </p:nvSpPr>
        <p:spPr>
          <a:xfrm>
            <a:off x="1887245" y="5462160"/>
            <a:ext cx="6339591" cy="1082720"/>
          </a:xfrm>
          <a:prstGeom prst="wedgeRoundRectCallout">
            <a:avLst>
              <a:gd name="adj1" fmla="val -21977"/>
              <a:gd name="adj2" fmla="val -81583"/>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 mark </a:t>
            </a:r>
            <a:r>
              <a:rPr lang="en-GB" sz="2000" dirty="0"/>
              <a:t>for the correct form of </a:t>
            </a:r>
            <a:r>
              <a:rPr lang="en-GB" sz="2000" dirty="0" err="1"/>
              <a:t>avoir</a:t>
            </a:r>
            <a:endParaRPr lang="en-GB" sz="2000" dirty="0"/>
          </a:p>
          <a:p>
            <a:pPr algn="ctr"/>
            <a:r>
              <a:rPr lang="en-GB" sz="2000" b="1" dirty="0"/>
              <a:t>1 mark </a:t>
            </a:r>
            <a:r>
              <a:rPr lang="en-GB" sz="2000" dirty="0"/>
              <a:t>for the correct form of past participle</a:t>
            </a:r>
            <a:endParaRPr lang="en-GB" sz="2000" b="1" dirty="0"/>
          </a:p>
        </p:txBody>
      </p:sp>
      <p:sp>
        <p:nvSpPr>
          <p:cNvPr id="7" name="Rounded Rectangle 6">
            <a:extLst>
              <a:ext uri="{FF2B5EF4-FFF2-40B4-BE49-F238E27FC236}">
                <a16:creationId xmlns:a16="http://schemas.microsoft.com/office/drawing/2014/main" id="{2E2A7F89-1483-E046-B2DF-CBF8B3491561}"/>
              </a:ext>
            </a:extLst>
          </p:cNvPr>
          <p:cNvSpPr/>
          <p:nvPr/>
        </p:nvSpPr>
        <p:spPr>
          <a:xfrm>
            <a:off x="4596063" y="3114469"/>
            <a:ext cx="4090737"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il a fait </a:t>
            </a:r>
          </a:p>
        </p:txBody>
      </p:sp>
      <p:sp>
        <p:nvSpPr>
          <p:cNvPr id="9" name="Rounded Rectangle 8">
            <a:extLst>
              <a:ext uri="{FF2B5EF4-FFF2-40B4-BE49-F238E27FC236}">
                <a16:creationId xmlns:a16="http://schemas.microsoft.com/office/drawing/2014/main" id="{BE33BE72-81DD-B04D-B518-14CA7323549A}"/>
              </a:ext>
            </a:extLst>
          </p:cNvPr>
          <p:cNvSpPr/>
          <p:nvPr/>
        </p:nvSpPr>
        <p:spPr>
          <a:xfrm>
            <a:off x="4596063" y="4341996"/>
            <a:ext cx="3498070"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j’ai mangé </a:t>
            </a:r>
          </a:p>
        </p:txBody>
      </p:sp>
    </p:spTree>
    <p:extLst>
      <p:ext uri="{BB962C8B-B14F-4D97-AF65-F5344CB8AC3E}">
        <p14:creationId xmlns:p14="http://schemas.microsoft.com/office/powerpoint/2010/main" val="284765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C (Writing)</a:t>
            </a:r>
            <a:br>
              <a:rPr lang="en-GB" sz="2800" b="1" dirty="0">
                <a:solidFill>
                  <a:schemeClr val="bg1"/>
                </a:solidFill>
              </a:rPr>
            </a:br>
            <a:r>
              <a:rPr lang="en-GB" sz="2000" b="1" i="1" dirty="0">
                <a:solidFill>
                  <a:schemeClr val="bg1"/>
                </a:solidFill>
              </a:rPr>
              <a:t>Grammar</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827919"/>
          </a:xfrm>
          <a:prstGeom prst="rect">
            <a:avLst/>
          </a:prstGeom>
          <a:noFill/>
        </p:spPr>
        <p:txBody>
          <a:bodyPr wrap="square" rtlCol="0">
            <a:spAutoFit/>
          </a:bodyPr>
          <a:lstStyle/>
          <a:p>
            <a:pPr>
              <a:lnSpc>
                <a:spcPct val="107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Arial" panose="020B0604020202020204" pitchFamily="34" charset="0"/>
              </a:rPr>
              <a:t>PART F (GENDER AND NUMBER AGREEMENT, WORD ORDER)</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Write</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the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French </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for the English given in brackets.</a:t>
            </a:r>
            <a:r>
              <a:rPr lang="en-US" sz="2000" dirty="0">
                <a:solidFill>
                  <a:srgbClr val="1F4E79"/>
                </a:solidFill>
                <a:latin typeface="Century Gothic" panose="020B0502020202020204" pitchFamily="34" charset="0"/>
                <a:ea typeface="SimSun" panose="02010600030101010101" pitchFamily="2" charset="-122"/>
                <a:cs typeface="Helvetica" pitchFamily="2" charset="0"/>
              </a:rPr>
              <a:t>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7" name="Table 6">
            <a:extLst>
              <a:ext uri="{FF2B5EF4-FFF2-40B4-BE49-F238E27FC236}">
                <a16:creationId xmlns:a16="http://schemas.microsoft.com/office/drawing/2014/main" id="{A3EEFDBF-E69C-294B-AF06-9F1F394B2DC7}"/>
              </a:ext>
            </a:extLst>
          </p:cNvPr>
          <p:cNvGraphicFramePr>
            <a:graphicFrameLocks noGrp="1"/>
          </p:cNvGraphicFramePr>
          <p:nvPr>
            <p:extLst>
              <p:ext uri="{D42A27DB-BD31-4B8C-83A1-F6EECF244321}">
                <p14:modId xmlns:p14="http://schemas.microsoft.com/office/powerpoint/2010/main" val="1066469838"/>
              </p:ext>
            </p:extLst>
          </p:nvPr>
        </p:nvGraphicFramePr>
        <p:xfrm>
          <a:off x="274049" y="2359075"/>
          <a:ext cx="11523981" cy="1456944"/>
        </p:xfrm>
        <a:graphic>
          <a:graphicData uri="http://schemas.openxmlformats.org/drawingml/2006/table">
            <a:tbl>
              <a:tblPr firstRow="1" firstCol="1" bandRow="1"/>
              <a:tblGrid>
                <a:gridCol w="418148">
                  <a:extLst>
                    <a:ext uri="{9D8B030D-6E8A-4147-A177-3AD203B41FA5}">
                      <a16:colId xmlns:a16="http://schemas.microsoft.com/office/drawing/2014/main" val="3982906"/>
                    </a:ext>
                  </a:extLst>
                </a:gridCol>
                <a:gridCol w="8031798">
                  <a:extLst>
                    <a:ext uri="{9D8B030D-6E8A-4147-A177-3AD203B41FA5}">
                      <a16:colId xmlns:a16="http://schemas.microsoft.com/office/drawing/2014/main" val="3153170898"/>
                    </a:ext>
                  </a:extLst>
                </a:gridCol>
                <a:gridCol w="3074035">
                  <a:extLst>
                    <a:ext uri="{9D8B030D-6E8A-4147-A177-3AD203B41FA5}">
                      <a16:colId xmlns:a16="http://schemas.microsoft.com/office/drawing/2014/main" val="2883672611"/>
                    </a:ext>
                  </a:extLst>
                </a:gridCol>
              </a:tblGrid>
              <a:tr h="443865">
                <a:tc>
                  <a:txBody>
                    <a:bodyPr/>
                    <a:lstStyle/>
                    <a:p>
                      <a:pP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Helvetica" pitchFamily="2"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Elle conduit </a:t>
                      </a:r>
                      <a:r>
                        <a:rPr lang="en-GB" sz="2000" dirty="0">
                          <a:solidFill>
                            <a:srgbClr val="1F4E79"/>
                          </a:solidFill>
                          <a:effectLst/>
                          <a:latin typeface="Century Gothic" panose="020B0502020202020204" pitchFamily="34" charset="0"/>
                          <a:ea typeface="SimSun" panose="02010600030101010101" pitchFamily="2" charset="-122"/>
                          <a:cs typeface="Helvetica" pitchFamily="2" charset="0"/>
                        </a:rPr>
                        <a:t>________ ________ _________. (her new car)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new</a:t>
                      </a:r>
                      <a:r>
                        <a:rPr lang="fr-FR"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nouveau</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car</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fr-FR"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voiture (f.)</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8813357"/>
                  </a:ext>
                </a:extLst>
              </a:tr>
              <a:tr h="443865">
                <a:tc>
                  <a:txBody>
                    <a:bodyPr/>
                    <a:lstStyle/>
                    <a:p>
                      <a:pP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Helvetica" pitchFamily="2" charset="0"/>
                        </a:rPr>
                        <a:t>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Je partage </a:t>
                      </a:r>
                      <a:r>
                        <a:rPr lang="en-GB" sz="2000" dirty="0">
                          <a:solidFill>
                            <a:srgbClr val="1F4E79"/>
                          </a:solidFill>
                          <a:effectLst/>
                          <a:latin typeface="Century Gothic" panose="020B0502020202020204" pitchFamily="34" charset="0"/>
                          <a:ea typeface="SimSun" panose="02010600030101010101" pitchFamily="2" charset="-122"/>
                          <a:cs typeface="Helvetica" pitchFamily="2" charset="0"/>
                        </a:rPr>
                        <a:t>________ ________</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dirty="0">
                          <a:solidFill>
                            <a:srgbClr val="1F4E79"/>
                          </a:solidFill>
                          <a:effectLst/>
                          <a:latin typeface="Century Gothic" panose="020B0502020202020204" pitchFamily="34" charset="0"/>
                          <a:ea typeface="SimSun" panose="02010600030101010101" pitchFamily="2" charset="-122"/>
                          <a:cs typeface="Helvetica" pitchFamily="2" charset="0"/>
                        </a:rPr>
                        <a:t>_________. (my French recipe)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French </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fr-FR"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français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b="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recipe</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fr-FR"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recette (f.)</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1778565"/>
                  </a:ext>
                </a:extLst>
              </a:tr>
            </a:tbl>
          </a:graphicData>
        </a:graphic>
      </p:graphicFrame>
      <p:sp>
        <p:nvSpPr>
          <p:cNvPr id="9" name="Rounded Rectangular Callout 8">
            <a:extLst>
              <a:ext uri="{FF2B5EF4-FFF2-40B4-BE49-F238E27FC236}">
                <a16:creationId xmlns:a16="http://schemas.microsoft.com/office/drawing/2014/main" id="{2880235C-A26C-0D4A-B2C7-ABA1820B8C44}"/>
              </a:ext>
            </a:extLst>
          </p:cNvPr>
          <p:cNvSpPr/>
          <p:nvPr/>
        </p:nvSpPr>
        <p:spPr>
          <a:xfrm>
            <a:off x="599555" y="4525125"/>
            <a:ext cx="10154846" cy="1441047"/>
          </a:xfrm>
          <a:prstGeom prst="wedgeRoundRectCallout">
            <a:avLst>
              <a:gd name="adj1" fmla="val 20717"/>
              <a:gd name="adj2" fmla="val -81583"/>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 mark </a:t>
            </a:r>
            <a:r>
              <a:rPr lang="en-GB" sz="2000" dirty="0"/>
              <a:t>for correct possessive adjective (items 1 and 2) or correct article (item 3)</a:t>
            </a:r>
          </a:p>
          <a:p>
            <a:pPr algn="ctr"/>
            <a:r>
              <a:rPr lang="en-GB" sz="2000" b="1" dirty="0"/>
              <a:t>1 mark </a:t>
            </a:r>
            <a:r>
              <a:rPr lang="en-GB" sz="2000" dirty="0"/>
              <a:t>for correct adjective form</a:t>
            </a:r>
          </a:p>
          <a:p>
            <a:pPr algn="ctr"/>
            <a:r>
              <a:rPr lang="en-GB" sz="2000" b="1" dirty="0"/>
              <a:t>1 mark </a:t>
            </a:r>
            <a:r>
              <a:rPr lang="en-GB" sz="2000" dirty="0"/>
              <a:t>for correct word order</a:t>
            </a:r>
            <a:endParaRPr lang="en-GB" sz="2000" b="1" dirty="0"/>
          </a:p>
        </p:txBody>
      </p:sp>
      <p:sp>
        <p:nvSpPr>
          <p:cNvPr id="10" name="Rounded Rectangle 9">
            <a:extLst>
              <a:ext uri="{FF2B5EF4-FFF2-40B4-BE49-F238E27FC236}">
                <a16:creationId xmlns:a16="http://schemas.microsoft.com/office/drawing/2014/main" id="{2D2806CD-C1CF-874D-8794-816BC70F501B}"/>
              </a:ext>
            </a:extLst>
          </p:cNvPr>
          <p:cNvSpPr/>
          <p:nvPr/>
        </p:nvSpPr>
        <p:spPr>
          <a:xfrm>
            <a:off x="2197395" y="2443643"/>
            <a:ext cx="3324447"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sa nouvelle voiture</a:t>
            </a:r>
          </a:p>
        </p:txBody>
      </p:sp>
      <p:sp>
        <p:nvSpPr>
          <p:cNvPr id="11" name="Rounded Rectangle 10">
            <a:extLst>
              <a:ext uri="{FF2B5EF4-FFF2-40B4-BE49-F238E27FC236}">
                <a16:creationId xmlns:a16="http://schemas.microsoft.com/office/drawing/2014/main" id="{CF984C13-3608-E24B-B1FD-33E988865B33}"/>
              </a:ext>
            </a:extLst>
          </p:cNvPr>
          <p:cNvSpPr/>
          <p:nvPr/>
        </p:nvSpPr>
        <p:spPr>
          <a:xfrm>
            <a:off x="2197395" y="3161663"/>
            <a:ext cx="3324447"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ma recette française</a:t>
            </a:r>
          </a:p>
        </p:txBody>
      </p:sp>
    </p:spTree>
    <p:extLst>
      <p:ext uri="{BB962C8B-B14F-4D97-AF65-F5344CB8AC3E}">
        <p14:creationId xmlns:p14="http://schemas.microsoft.com/office/powerpoint/2010/main" val="310155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D (Speaking)</a:t>
            </a:r>
            <a:br>
              <a:rPr lang="en-GB" sz="2800" b="1" dirty="0">
                <a:solidFill>
                  <a:schemeClr val="bg1"/>
                </a:solidFill>
              </a:rPr>
            </a:br>
            <a:r>
              <a:rPr lang="en-GB" sz="2000" b="1" i="1" dirty="0">
                <a:solidFill>
                  <a:schemeClr val="bg1"/>
                </a:solidFill>
              </a:rPr>
              <a:t>Sounds of the Language</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5171096"/>
          </a:xfrm>
          <a:prstGeom prst="rect">
            <a:avLst/>
          </a:prstGeom>
          <a:noFill/>
        </p:spPr>
        <p:txBody>
          <a:bodyPr wrap="square" rtlCol="0">
            <a:spAutoFit/>
          </a:bodyPr>
          <a:lstStyle/>
          <a:p>
            <a:pPr>
              <a:lnSpc>
                <a:spcPct val="107000"/>
              </a:lnSpc>
              <a:spcAft>
                <a:spcPts val="800"/>
              </a:spcAft>
            </a:pP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This part of the test will take around </a:t>
            </a:r>
            <a:r>
              <a:rPr lang="en-US" sz="2000" b="1" dirty="0">
                <a:solidFill>
                  <a:srgbClr val="FF0000"/>
                </a:solidFill>
                <a:latin typeface="Century Gothic" panose="020B0502020202020204" pitchFamily="34" charset="0"/>
                <a:ea typeface="Times New Roman" panose="02020603050405020304" pitchFamily="18" charset="0"/>
                <a:cs typeface="Arial" panose="020B0604020202020204" pitchFamily="34" charset="0"/>
              </a:rPr>
              <a:t>5 minutes.</a:t>
            </a:r>
            <a:r>
              <a:rPr lang="en-US" sz="2000" dirty="0">
                <a:solidFill>
                  <a:srgbClr val="FF0000"/>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FF0000"/>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PART A (PHONICS)</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This part of the test will take around </a:t>
            </a:r>
            <a:r>
              <a:rPr lang="en-US" sz="2000" b="1" dirty="0">
                <a:solidFill>
                  <a:srgbClr val="FF0000"/>
                </a:solidFill>
                <a:latin typeface="Century Gothic" panose="020B0502020202020204" pitchFamily="34" charset="0"/>
                <a:ea typeface="Times New Roman" panose="02020603050405020304" pitchFamily="18" charset="0"/>
                <a:cs typeface="Arial" panose="020B0604020202020204" pitchFamily="34" charset="0"/>
              </a:rPr>
              <a:t>2 minutes</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That’s 6 seconds per word – you have time to think about each one carefully.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Read this list of French words aloud. You won't know the words – they are rare.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Just say them as you think they should sound.</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You will get marks for pronouncing the </a:t>
            </a:r>
            <a:r>
              <a:rPr lang="en-US" sz="2000" b="1" u="sng" dirty="0">
                <a:solidFill>
                  <a:srgbClr val="1F4E79"/>
                </a:solidFill>
                <a:latin typeface="Century Gothic" panose="020B0502020202020204" pitchFamily="34" charset="0"/>
                <a:ea typeface="SimSun" panose="02010600030101010101" pitchFamily="2" charset="-122"/>
                <a:cs typeface="Arial" panose="020B0604020202020204" pitchFamily="34" charset="0"/>
              </a:rPr>
              <a:t>bold</a:t>
            </a:r>
            <a:r>
              <a:rPr lang="en-US"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 </a:t>
            </a:r>
            <a:r>
              <a:rPr lang="en-US" sz="2000" b="1" u="sng" dirty="0">
                <a:solidFill>
                  <a:srgbClr val="1F4E79"/>
                </a:solidFill>
                <a:latin typeface="Century Gothic" panose="020B0502020202020204" pitchFamily="34" charset="0"/>
                <a:ea typeface="SimSun" panose="02010600030101010101" pitchFamily="2" charset="-122"/>
                <a:cs typeface="Arial" panose="020B0604020202020204" pitchFamily="34" charset="0"/>
              </a:rPr>
              <a:t>underlined</a:t>
            </a:r>
            <a:r>
              <a:rPr lang="en-US"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 parts of each word correctly.</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If you’re not sure, don’t worry – just have a go and do your best. </a:t>
            </a:r>
          </a:p>
          <a:p>
            <a:pPr>
              <a:lnSpc>
                <a:spcPct val="107000"/>
              </a:lnSpc>
              <a:spcAft>
                <a:spcPts val="800"/>
              </a:spcAft>
            </a:pPr>
            <a:endParaRPr lang="en-US" sz="900" dirty="0">
              <a:solidFill>
                <a:srgbClr val="1F4E79"/>
              </a:solidFill>
              <a:latin typeface="Century Gothic" panose="020B0502020202020204" pitchFamily="34" charset="0"/>
              <a:ea typeface="SimSun" panose="02010600030101010101" pitchFamily="2" charset="-122"/>
              <a:cs typeface="Arial" panose="020B0604020202020204" pitchFamily="34" charset="0"/>
            </a:endParaRPr>
          </a:p>
          <a:p>
            <a:pPr marL="1371600" lvl="2" indent="-457200">
              <a:lnSpc>
                <a:spcPct val="107000"/>
              </a:lnSpc>
              <a:spcAft>
                <a:spcPts val="800"/>
              </a:spcAft>
              <a:buAutoNum type="arabicPeriod"/>
            </a:pPr>
            <a:r>
              <a:rPr lang="en-US" sz="2400" dirty="0" err="1">
                <a:solidFill>
                  <a:schemeClr val="accent5">
                    <a:lumMod val="50000"/>
                  </a:schemeClr>
                </a:solidFill>
                <a:latin typeface="Century Gothic" panose="020B0502020202020204" pitchFamily="34" charset="0"/>
                <a:ea typeface="SimSun" panose="02010600030101010101" pitchFamily="2" charset="-122"/>
                <a:cs typeface="Arial" panose="020B0604020202020204" pitchFamily="34" charset="0"/>
              </a:rPr>
              <a:t>cr</a:t>
            </a:r>
            <a:r>
              <a:rPr lang="en-US" sz="2400" b="1" dirty="0" err="1">
                <a:solidFill>
                  <a:schemeClr val="accent5">
                    <a:lumMod val="50000"/>
                  </a:schemeClr>
                </a:solidFill>
                <a:latin typeface="Century Gothic" panose="020B0502020202020204" pitchFamily="34" charset="0"/>
                <a:ea typeface="SimSun" panose="02010600030101010101" pitchFamily="2" charset="-122"/>
                <a:cs typeface="Arial" panose="020B0604020202020204" pitchFamily="34" charset="0"/>
              </a:rPr>
              <a:t>aille</a:t>
            </a:r>
            <a:endParaRPr lang="en-US" sz="2400" b="1" dirty="0">
              <a:solidFill>
                <a:schemeClr val="accent5">
                  <a:lumMod val="50000"/>
                </a:schemeClr>
              </a:solidFill>
              <a:latin typeface="Century Gothic" panose="020B0502020202020204" pitchFamily="34" charset="0"/>
              <a:ea typeface="SimSun" panose="02010600030101010101" pitchFamily="2" charset="-122"/>
              <a:cs typeface="Arial" panose="020B0604020202020204" pitchFamily="34" charset="0"/>
            </a:endParaRPr>
          </a:p>
          <a:p>
            <a:pPr marL="1371600" lvl="2" indent="-457200">
              <a:lnSpc>
                <a:spcPct val="107000"/>
              </a:lnSpc>
              <a:spcAft>
                <a:spcPts val="800"/>
              </a:spcAft>
              <a:buAutoNum type="arabicPeriod"/>
            </a:pPr>
            <a:r>
              <a:rPr lang="en-GB" sz="2400" b="1"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am</a:t>
            </a:r>
            <a:r>
              <a:rPr lang="en-GB"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ende</a:t>
            </a:r>
            <a:endParaRPr lang="en-GB"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6" name="Rounded Rectangular Callout 5">
            <a:extLst>
              <a:ext uri="{FF2B5EF4-FFF2-40B4-BE49-F238E27FC236}">
                <a16:creationId xmlns:a16="http://schemas.microsoft.com/office/drawing/2014/main" id="{3BED22F4-1661-E64B-962F-3F2DEEE52E12}"/>
              </a:ext>
            </a:extLst>
          </p:cNvPr>
          <p:cNvSpPr/>
          <p:nvPr/>
        </p:nvSpPr>
        <p:spPr>
          <a:xfrm>
            <a:off x="8564296" y="213280"/>
            <a:ext cx="3389069" cy="875016"/>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one mark for each item.</a:t>
            </a:r>
          </a:p>
        </p:txBody>
      </p:sp>
      <p:sp>
        <p:nvSpPr>
          <p:cNvPr id="9" name="Rounded Rectangular Callout 8">
            <a:extLst>
              <a:ext uri="{FF2B5EF4-FFF2-40B4-BE49-F238E27FC236}">
                <a16:creationId xmlns:a16="http://schemas.microsoft.com/office/drawing/2014/main" id="{08F8535C-0AF8-5844-ADEA-BEB0B03650C9}"/>
              </a:ext>
            </a:extLst>
          </p:cNvPr>
          <p:cNvSpPr/>
          <p:nvPr/>
        </p:nvSpPr>
        <p:spPr>
          <a:xfrm>
            <a:off x="3886199" y="5233753"/>
            <a:ext cx="8058961" cy="1441047"/>
          </a:xfrm>
          <a:prstGeom prst="wedgeRoundRectCallout">
            <a:avLst>
              <a:gd name="adj1" fmla="val -55871"/>
              <a:gd name="adj2" fmla="val -20773"/>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0 marks</a:t>
            </a:r>
            <a:r>
              <a:rPr lang="en-GB" sz="2000" dirty="0"/>
              <a:t> for incorrect pronunciation (including clearly using the English SSC)</a:t>
            </a:r>
          </a:p>
          <a:p>
            <a:pPr algn="ctr"/>
            <a:r>
              <a:rPr lang="en-GB" sz="2000" b="1" dirty="0"/>
              <a:t>1 mark</a:t>
            </a:r>
            <a:r>
              <a:rPr lang="en-GB" sz="2000" dirty="0"/>
              <a:t> for correct knowledge of target SSC but pronounced in a foreign accent.</a:t>
            </a:r>
            <a:endParaRPr lang="en-GB" sz="2000" b="1" dirty="0"/>
          </a:p>
        </p:txBody>
      </p:sp>
    </p:spTree>
    <p:extLst>
      <p:ext uri="{BB962C8B-B14F-4D97-AF65-F5344CB8AC3E}">
        <p14:creationId xmlns:p14="http://schemas.microsoft.com/office/powerpoint/2010/main" val="125959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D (Speaking)</a:t>
            </a:r>
            <a:br>
              <a:rPr lang="en-GB" sz="2800" b="1" dirty="0">
                <a:solidFill>
                  <a:schemeClr val="bg1"/>
                </a:solidFill>
              </a:rPr>
            </a:br>
            <a:r>
              <a:rPr lang="en-GB" sz="2000" b="1" i="1" dirty="0">
                <a:solidFill>
                  <a:schemeClr val="bg1"/>
                </a:solidFill>
              </a:rPr>
              <a:t>Sounds of the Language</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2350387"/>
          </a:xfrm>
          <a:prstGeom prst="rect">
            <a:avLst/>
          </a:prstGeom>
          <a:noFill/>
        </p:spPr>
        <p:txBody>
          <a:bodyPr wrap="square" rtlCol="0">
            <a:spAutoFit/>
          </a:bodyPr>
          <a:lstStyle/>
          <a:p>
            <a:pPr>
              <a:lnSpc>
                <a:spcPct val="107000"/>
              </a:lnSpc>
              <a:spcAft>
                <a:spcPts val="800"/>
              </a:spcAft>
            </a:pP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PART B (LIAISON)</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This part of the test will take around </a:t>
            </a:r>
            <a:r>
              <a:rPr lang="en-US" sz="2000" b="1" dirty="0">
                <a:solidFill>
                  <a:srgbClr val="FF0000"/>
                </a:solidFill>
                <a:latin typeface="Century Gothic" panose="020B0502020202020204" pitchFamily="34" charset="0"/>
                <a:ea typeface="Times New Roman" panose="02020603050405020304" pitchFamily="18" charset="0"/>
                <a:cs typeface="Arial" panose="020B0604020202020204" pitchFamily="34" charset="0"/>
              </a:rPr>
              <a:t>1½ minutes.</a:t>
            </a:r>
            <a:r>
              <a:rPr lang="en-US" sz="2000" dirty="0">
                <a:solidFill>
                  <a:srgbClr val="FF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That’s about 10 seconds per item – you have time to think about each one carefully.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Here are some words that you have met before in French.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Read</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them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aloud</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You will be awarded marks for saying them correctly together. Say them as they sound as a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pair</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when the words appear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next to each other</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F922A0EC-80AB-C744-AC31-333529A597E0}"/>
              </a:ext>
            </a:extLst>
          </p:cNvPr>
          <p:cNvGraphicFramePr>
            <a:graphicFrameLocks noGrp="1"/>
          </p:cNvGraphicFramePr>
          <p:nvPr>
            <p:extLst>
              <p:ext uri="{D42A27DB-BD31-4B8C-83A1-F6EECF244321}">
                <p14:modId xmlns:p14="http://schemas.microsoft.com/office/powerpoint/2010/main" val="494340505"/>
              </p:ext>
            </p:extLst>
          </p:nvPr>
        </p:nvGraphicFramePr>
        <p:xfrm>
          <a:off x="290845" y="3925495"/>
          <a:ext cx="5269034" cy="2088000"/>
        </p:xfrm>
        <a:graphic>
          <a:graphicData uri="http://schemas.openxmlformats.org/drawingml/2006/table">
            <a:tbl>
              <a:tblPr firstRow="1" firstCol="1" bandRow="1"/>
              <a:tblGrid>
                <a:gridCol w="605737">
                  <a:extLst>
                    <a:ext uri="{9D8B030D-6E8A-4147-A177-3AD203B41FA5}">
                      <a16:colId xmlns:a16="http://schemas.microsoft.com/office/drawing/2014/main" val="691031979"/>
                    </a:ext>
                  </a:extLst>
                </a:gridCol>
                <a:gridCol w="2473079">
                  <a:extLst>
                    <a:ext uri="{9D8B030D-6E8A-4147-A177-3AD203B41FA5}">
                      <a16:colId xmlns:a16="http://schemas.microsoft.com/office/drawing/2014/main" val="401406595"/>
                    </a:ext>
                  </a:extLst>
                </a:gridCol>
                <a:gridCol w="2190218">
                  <a:extLst>
                    <a:ext uri="{9D8B030D-6E8A-4147-A177-3AD203B41FA5}">
                      <a16:colId xmlns:a16="http://schemas.microsoft.com/office/drawing/2014/main" val="504496273"/>
                    </a:ext>
                  </a:extLst>
                </a:gridCol>
              </a:tblGrid>
              <a:tr h="1044000">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son </a:t>
                      </a:r>
                      <a:r>
                        <a:rPr lang="en-GB"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chien</a:t>
                      </a:r>
                      <a:endPar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150798"/>
                  </a:ext>
                </a:extLst>
              </a:tr>
              <a:tr h="1044000">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ami</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0845445"/>
                  </a:ext>
                </a:extLst>
              </a:tr>
            </a:tbl>
          </a:graphicData>
        </a:graphic>
      </p:graphicFrame>
      <p:sp>
        <p:nvSpPr>
          <p:cNvPr id="7" name="Rounded Rectangular Callout 6">
            <a:extLst>
              <a:ext uri="{FF2B5EF4-FFF2-40B4-BE49-F238E27FC236}">
                <a16:creationId xmlns:a16="http://schemas.microsoft.com/office/drawing/2014/main" id="{04458D5F-48BC-814F-914B-23077ABB2185}"/>
              </a:ext>
            </a:extLst>
          </p:cNvPr>
          <p:cNvSpPr/>
          <p:nvPr/>
        </p:nvSpPr>
        <p:spPr>
          <a:xfrm>
            <a:off x="8564296" y="213280"/>
            <a:ext cx="3389069" cy="875016"/>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one mark for each item.</a:t>
            </a:r>
          </a:p>
        </p:txBody>
      </p:sp>
      <p:pic>
        <p:nvPicPr>
          <p:cNvPr id="11" name="Picture 10">
            <a:extLst>
              <a:ext uri="{FF2B5EF4-FFF2-40B4-BE49-F238E27FC236}">
                <a16:creationId xmlns:a16="http://schemas.microsoft.com/office/drawing/2014/main" id="{18909033-C2B3-0B42-AE46-2C06A19F31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9666" y="3973664"/>
            <a:ext cx="1001408" cy="938820"/>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FE1045E8-64D4-5E4A-8D3B-2B3C3C7A0B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6552" y="4991020"/>
            <a:ext cx="1094029" cy="955566"/>
          </a:xfrm>
          <a:prstGeom prst="rect">
            <a:avLst/>
          </a:prstGeom>
        </p:spPr>
      </p:pic>
      <p:sp>
        <p:nvSpPr>
          <p:cNvPr id="14" name="Rounded Rectangle 13">
            <a:extLst>
              <a:ext uri="{FF2B5EF4-FFF2-40B4-BE49-F238E27FC236}">
                <a16:creationId xmlns:a16="http://schemas.microsoft.com/office/drawing/2014/main" id="{C2D1774E-0FD0-0F45-B401-73632A4C072B}"/>
              </a:ext>
            </a:extLst>
          </p:cNvPr>
          <p:cNvSpPr/>
          <p:nvPr/>
        </p:nvSpPr>
        <p:spPr>
          <a:xfrm>
            <a:off x="5874254" y="4249554"/>
            <a:ext cx="1628516"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son chien</a:t>
            </a:r>
          </a:p>
        </p:txBody>
      </p:sp>
      <p:sp>
        <p:nvSpPr>
          <p:cNvPr id="15" name="Rounded Rectangle 14">
            <a:extLst>
              <a:ext uri="{FF2B5EF4-FFF2-40B4-BE49-F238E27FC236}">
                <a16:creationId xmlns:a16="http://schemas.microsoft.com/office/drawing/2014/main" id="{97566ADB-9FD5-0A4E-9892-82761D887F43}"/>
              </a:ext>
            </a:extLst>
          </p:cNvPr>
          <p:cNvSpPr/>
          <p:nvPr/>
        </p:nvSpPr>
        <p:spPr>
          <a:xfrm>
            <a:off x="5874254" y="5190854"/>
            <a:ext cx="1628516"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u</a:t>
            </a:r>
            <a:r>
              <a:rPr lang="fr-FR" sz="2000" b="1" dirty="0"/>
              <a:t>n</a:t>
            </a:r>
            <a:r>
              <a:rPr lang="fr-FR" sz="2000" dirty="0"/>
              <a:t> </a:t>
            </a:r>
            <a:r>
              <a:rPr lang="fr-FR" sz="2000" b="1" dirty="0"/>
              <a:t>a</a:t>
            </a:r>
            <a:r>
              <a:rPr lang="fr-FR" sz="2000" dirty="0"/>
              <a:t>mi</a:t>
            </a:r>
          </a:p>
        </p:txBody>
      </p:sp>
      <p:sp>
        <p:nvSpPr>
          <p:cNvPr id="16" name="Arc 15">
            <a:extLst>
              <a:ext uri="{FF2B5EF4-FFF2-40B4-BE49-F238E27FC236}">
                <a16:creationId xmlns:a16="http://schemas.microsoft.com/office/drawing/2014/main" id="{C1AD7F6C-B527-DA44-B730-4A0911BFABC6}"/>
              </a:ext>
            </a:extLst>
          </p:cNvPr>
          <p:cNvSpPr/>
          <p:nvPr/>
        </p:nvSpPr>
        <p:spPr>
          <a:xfrm rot="8035630">
            <a:off x="6452123" y="5180552"/>
            <a:ext cx="360000" cy="360000"/>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4265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D (Speaking)</a:t>
            </a:r>
            <a:br>
              <a:rPr lang="en-GB" sz="2800" b="1" dirty="0">
                <a:solidFill>
                  <a:schemeClr val="bg1"/>
                </a:solidFill>
              </a:rPr>
            </a:br>
            <a:r>
              <a:rPr lang="en-GB" sz="2000" b="1" i="1" dirty="0">
                <a:solidFill>
                  <a:schemeClr val="bg1"/>
                </a:solidFill>
              </a:rPr>
              <a:t>Sounds of the Language</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3619004"/>
          </a:xfrm>
          <a:prstGeom prst="rect">
            <a:avLst/>
          </a:prstGeom>
          <a:noFill/>
        </p:spPr>
        <p:txBody>
          <a:bodyPr wrap="square" rtlCol="0">
            <a:spAutoFit/>
          </a:bodyPr>
          <a:lstStyle/>
          <a:p>
            <a:pPr>
              <a:lnSpc>
                <a:spcPct val="107000"/>
              </a:lnSpc>
              <a:spcAft>
                <a:spcPts val="800"/>
              </a:spcAft>
            </a:pP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PART C (STRESS AND SYLLABLES)</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This part of the test will take around </a:t>
            </a:r>
            <a:r>
              <a:rPr lang="en-US" sz="2000" b="1" dirty="0">
                <a:solidFill>
                  <a:srgbClr val="FF0000"/>
                </a:solidFill>
                <a:latin typeface="Century Gothic" panose="020B0502020202020204" pitchFamily="34" charset="0"/>
                <a:ea typeface="Times New Roman" panose="02020603050405020304" pitchFamily="18" charset="0"/>
                <a:cs typeface="Arial" panose="020B0604020202020204" pitchFamily="34" charset="0"/>
              </a:rPr>
              <a:t>1 minute.</a:t>
            </a:r>
            <a:r>
              <a:rPr lang="en-US" sz="2000" dirty="0">
                <a:solidFill>
                  <a:srgbClr val="FF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That’s about 15 seconds per item – you have time to think about each one carefully.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Here are four words that you have probably not met before in French.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Read </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them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aloud</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You will be awarded marks for getting the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stress</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right as you say the syllables. </a:t>
            </a:r>
          </a:p>
          <a:p>
            <a:pPr>
              <a:lnSpc>
                <a:spcPct val="107000"/>
              </a:lnSpc>
              <a:spcAft>
                <a:spcPts val="800"/>
              </a:spcAft>
            </a:pPr>
            <a:endPar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1.  formation</a:t>
            </a:r>
          </a:p>
          <a:p>
            <a:pPr>
              <a:lnSpc>
                <a:spcPct val="150000"/>
              </a:lnSpc>
              <a:spcAft>
                <a:spcPts val="800"/>
              </a:spcAft>
            </a:pPr>
            <a:r>
              <a:rPr lang="en-US" sz="24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2.  </a:t>
            </a:r>
            <a:r>
              <a:rPr lang="en-US" sz="2400" dirty="0" err="1">
                <a:solidFill>
                  <a:srgbClr val="1F4E79"/>
                </a:solidFill>
                <a:latin typeface="Century Gothic" panose="020B0502020202020204" pitchFamily="34" charset="0"/>
                <a:ea typeface="SimSun" panose="02010600030101010101" pitchFamily="2" charset="-122"/>
                <a:cs typeface="Times New Roman" panose="02020603050405020304" pitchFamily="18" charset="0"/>
              </a:rPr>
              <a:t>liberté</a:t>
            </a:r>
            <a:endParaRPr lang="en-GB" sz="24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6" name="Rounded Rectangular Callout 5">
            <a:extLst>
              <a:ext uri="{FF2B5EF4-FFF2-40B4-BE49-F238E27FC236}">
                <a16:creationId xmlns:a16="http://schemas.microsoft.com/office/drawing/2014/main" id="{7157F8C3-A4F3-734B-BD89-48D0A264FEAE}"/>
              </a:ext>
            </a:extLst>
          </p:cNvPr>
          <p:cNvSpPr/>
          <p:nvPr/>
        </p:nvSpPr>
        <p:spPr>
          <a:xfrm>
            <a:off x="8564296" y="213280"/>
            <a:ext cx="3389069" cy="875016"/>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one mark for each item.</a:t>
            </a:r>
          </a:p>
        </p:txBody>
      </p:sp>
    </p:spTree>
    <p:extLst>
      <p:ext uri="{BB962C8B-B14F-4D97-AF65-F5344CB8AC3E}">
        <p14:creationId xmlns:p14="http://schemas.microsoft.com/office/powerpoint/2010/main" val="24566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A (Listening)</a:t>
            </a:r>
            <a:br>
              <a:rPr lang="en-GB" sz="2800" b="1" dirty="0">
                <a:solidFill>
                  <a:schemeClr val="bg1"/>
                </a:solidFill>
              </a:rPr>
            </a:br>
            <a:r>
              <a:rPr lang="en-GB" sz="2000" b="1" i="1" dirty="0">
                <a:solidFill>
                  <a:schemeClr val="bg1"/>
                </a:solidFill>
              </a:rPr>
              <a:t>Sounds of the Language</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2021066"/>
          </a:xfrm>
          <a:prstGeom prst="rect">
            <a:avLst/>
          </a:prstGeom>
          <a:noFill/>
        </p:spPr>
        <p:txBody>
          <a:bodyPr wrap="square" rtlCol="0">
            <a:spAutoFit/>
          </a:bodyPr>
          <a:lstStyle/>
          <a:p>
            <a:pPr>
              <a:lnSpc>
                <a:spcPct val="107000"/>
              </a:lnSpc>
              <a:spcAft>
                <a:spcPts val="800"/>
              </a:spcAft>
            </a:pP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PART B (STRESS AND SYLLABLES)</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You will hear some French words that you won’t know! Each word is the name of a flower.</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You will hear each word three times, but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two of the pronunciations are wrong</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 they have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‘stress’</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on the wrong syllables.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Which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one </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pronunciation (A, B or C) is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correct</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Put a tick in the appropriate column.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7" name="Table 9">
            <a:extLst>
              <a:ext uri="{FF2B5EF4-FFF2-40B4-BE49-F238E27FC236}">
                <a16:creationId xmlns:a16="http://schemas.microsoft.com/office/drawing/2014/main" id="{DDDC59A0-2844-3445-B415-BEA60C0019EE}"/>
              </a:ext>
            </a:extLst>
          </p:cNvPr>
          <p:cNvGraphicFramePr>
            <a:graphicFrameLocks noGrp="1"/>
          </p:cNvGraphicFramePr>
          <p:nvPr>
            <p:extLst>
              <p:ext uri="{D42A27DB-BD31-4B8C-83A1-F6EECF244321}">
                <p14:modId xmlns:p14="http://schemas.microsoft.com/office/powerpoint/2010/main" val="2192776015"/>
              </p:ext>
            </p:extLst>
          </p:nvPr>
        </p:nvGraphicFramePr>
        <p:xfrm>
          <a:off x="281601" y="3879993"/>
          <a:ext cx="10962131" cy="2341617"/>
        </p:xfrm>
        <a:graphic>
          <a:graphicData uri="http://schemas.openxmlformats.org/drawingml/2006/table">
            <a:tbl>
              <a:tblPr firstRow="1" bandRow="1">
                <a:tableStyleId>{5940675A-B579-460E-94D1-54222C63F5DA}</a:tableStyleId>
              </a:tblPr>
              <a:tblGrid>
                <a:gridCol w="664216">
                  <a:extLst>
                    <a:ext uri="{9D8B030D-6E8A-4147-A177-3AD203B41FA5}">
                      <a16:colId xmlns:a16="http://schemas.microsoft.com/office/drawing/2014/main" val="2524877149"/>
                    </a:ext>
                  </a:extLst>
                </a:gridCol>
                <a:gridCol w="2059583">
                  <a:extLst>
                    <a:ext uri="{9D8B030D-6E8A-4147-A177-3AD203B41FA5}">
                      <a16:colId xmlns:a16="http://schemas.microsoft.com/office/drawing/2014/main" val="913222894"/>
                    </a:ext>
                  </a:extLst>
                </a:gridCol>
                <a:gridCol w="2059583">
                  <a:extLst>
                    <a:ext uri="{9D8B030D-6E8A-4147-A177-3AD203B41FA5}">
                      <a16:colId xmlns:a16="http://schemas.microsoft.com/office/drawing/2014/main" val="2630439258"/>
                    </a:ext>
                  </a:extLst>
                </a:gridCol>
                <a:gridCol w="2059583">
                  <a:extLst>
                    <a:ext uri="{9D8B030D-6E8A-4147-A177-3AD203B41FA5}">
                      <a16:colId xmlns:a16="http://schemas.microsoft.com/office/drawing/2014/main" val="1945878650"/>
                    </a:ext>
                  </a:extLst>
                </a:gridCol>
                <a:gridCol w="2059583">
                  <a:extLst>
                    <a:ext uri="{9D8B030D-6E8A-4147-A177-3AD203B41FA5}">
                      <a16:colId xmlns:a16="http://schemas.microsoft.com/office/drawing/2014/main" val="1496801680"/>
                    </a:ext>
                  </a:extLst>
                </a:gridCol>
                <a:gridCol w="2059583">
                  <a:extLst>
                    <a:ext uri="{9D8B030D-6E8A-4147-A177-3AD203B41FA5}">
                      <a16:colId xmlns:a16="http://schemas.microsoft.com/office/drawing/2014/main" val="452449016"/>
                    </a:ext>
                  </a:extLst>
                </a:gridCol>
              </a:tblGrid>
              <a:tr h="469617">
                <a:tc>
                  <a:txBody>
                    <a:bodyPr/>
                    <a:lstStyle/>
                    <a:p>
                      <a:endParaRPr lang="en-US" sz="20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US"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US" sz="20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000" dirty="0">
                          <a:solidFill>
                            <a:srgbClr val="115076"/>
                          </a:solidFill>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000" dirty="0">
                          <a:solidFill>
                            <a:srgbClr val="115076"/>
                          </a:solidFill>
                        </a:rPr>
                        <a:t>B</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000" dirty="0">
                          <a:solidFill>
                            <a:srgbClr val="115076"/>
                          </a:solidFill>
                        </a:rPr>
                        <a:t>C</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90023131"/>
                  </a:ext>
                </a:extLst>
              </a:tr>
              <a:tr h="936000">
                <a:tc>
                  <a:txBody>
                    <a:bodyPr/>
                    <a:lstStyle/>
                    <a:p>
                      <a:pPr algn="ctr"/>
                      <a:r>
                        <a:rPr lang="en-US" sz="2000" dirty="0">
                          <a:solidFill>
                            <a:srgbClr val="115076"/>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000" dirty="0" err="1">
                          <a:solidFill>
                            <a:srgbClr val="115076"/>
                          </a:solidFill>
                        </a:rPr>
                        <a:t>azalée</a:t>
                      </a:r>
                      <a:endParaRPr lang="en-US"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US"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0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655382449"/>
                  </a:ext>
                </a:extLst>
              </a:tr>
              <a:tr h="936000">
                <a:tc>
                  <a:txBody>
                    <a:bodyPr/>
                    <a:lstStyle/>
                    <a:p>
                      <a:pPr algn="ctr"/>
                      <a:r>
                        <a:rPr lang="en-US" sz="2000" dirty="0">
                          <a:solidFill>
                            <a:srgbClr val="115076"/>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000" dirty="0">
                          <a:solidFill>
                            <a:srgbClr val="115076"/>
                          </a:solidFill>
                        </a:rPr>
                        <a:t>coquelicot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US"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0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005538284"/>
                  </a:ext>
                </a:extLst>
              </a:tr>
            </a:tbl>
          </a:graphicData>
        </a:graphic>
      </p:graphicFrame>
      <p:pic>
        <p:nvPicPr>
          <p:cNvPr id="11" name="Picture 10">
            <a:extLst>
              <a:ext uri="{FF2B5EF4-FFF2-40B4-BE49-F238E27FC236}">
                <a16:creationId xmlns:a16="http://schemas.microsoft.com/office/drawing/2014/main" id="{8E180893-E53C-4947-AD47-A219CF78FF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4" r="9184"/>
          <a:stretch/>
        </p:blipFill>
        <p:spPr>
          <a:xfrm>
            <a:off x="3426438" y="4352925"/>
            <a:ext cx="1243201" cy="932400"/>
          </a:xfrm>
          <a:prstGeom prst="rect">
            <a:avLst/>
          </a:prstGeom>
        </p:spPr>
      </p:pic>
      <p:pic>
        <p:nvPicPr>
          <p:cNvPr id="13" name="Picture 12">
            <a:extLst>
              <a:ext uri="{FF2B5EF4-FFF2-40B4-BE49-F238E27FC236}">
                <a16:creationId xmlns:a16="http://schemas.microsoft.com/office/drawing/2014/main" id="{84026FEC-2952-3848-A150-C7F5FED0632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427410" y="5292057"/>
            <a:ext cx="1241257" cy="932400"/>
          </a:xfrm>
          <a:prstGeom prst="rect">
            <a:avLst/>
          </a:prstGeom>
        </p:spPr>
      </p:pic>
      <p:sp>
        <p:nvSpPr>
          <p:cNvPr id="14" name="Rounded Rectangular Callout 13">
            <a:extLst>
              <a:ext uri="{FF2B5EF4-FFF2-40B4-BE49-F238E27FC236}">
                <a16:creationId xmlns:a16="http://schemas.microsoft.com/office/drawing/2014/main" id="{BAFD9FE2-B61C-F242-B1E4-32934B90AB84}"/>
              </a:ext>
            </a:extLst>
          </p:cNvPr>
          <p:cNvSpPr/>
          <p:nvPr/>
        </p:nvSpPr>
        <p:spPr>
          <a:xfrm>
            <a:off x="8564296" y="213280"/>
            <a:ext cx="3389069" cy="875016"/>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one mark for each item.</a:t>
            </a:r>
          </a:p>
        </p:txBody>
      </p:sp>
      <p:pic>
        <p:nvPicPr>
          <p:cNvPr id="9" name="Picture 8" descr="green checkmark">
            <a:extLst>
              <a:ext uri="{FF2B5EF4-FFF2-40B4-BE49-F238E27FC236}">
                <a16:creationId xmlns:a16="http://schemas.microsoft.com/office/drawing/2014/main" id="{AEFAFD6F-A02C-4949-8833-4C0126981B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3630" y="4486034"/>
            <a:ext cx="631799" cy="658125"/>
          </a:xfrm>
          <a:prstGeom prst="rect">
            <a:avLst/>
          </a:prstGeom>
        </p:spPr>
      </p:pic>
      <p:pic>
        <p:nvPicPr>
          <p:cNvPr id="10" name="Picture 9" descr="green checkmark">
            <a:extLst>
              <a:ext uri="{FF2B5EF4-FFF2-40B4-BE49-F238E27FC236}">
                <a16:creationId xmlns:a16="http://schemas.microsoft.com/office/drawing/2014/main" id="{9F84EBF2-C808-9C45-BAD4-3C915FDE41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5446" y="5429194"/>
            <a:ext cx="631799" cy="658125"/>
          </a:xfrm>
          <a:prstGeom prst="rect">
            <a:avLst/>
          </a:prstGeom>
        </p:spPr>
      </p:pic>
      <p:sp>
        <p:nvSpPr>
          <p:cNvPr id="12" name="Action Button: Custom 11">
            <a:hlinkClick r:id="" action="ppaction://noaction" highlightClick="1">
              <a:snd r:embed="rId7" name="1 azalee.wav"/>
            </a:hlinkClick>
            <a:extLst>
              <a:ext uri="{FF2B5EF4-FFF2-40B4-BE49-F238E27FC236}">
                <a16:creationId xmlns:a16="http://schemas.microsoft.com/office/drawing/2014/main" id="{ECE59842-43BC-EA4C-A294-F856050A7C75}"/>
              </a:ext>
            </a:extLst>
          </p:cNvPr>
          <p:cNvSpPr>
            <a:spLocks noChangeAspect="1"/>
          </p:cNvSpPr>
          <p:nvPr/>
        </p:nvSpPr>
        <p:spPr>
          <a:xfrm>
            <a:off x="361443" y="4519426"/>
            <a:ext cx="468000" cy="468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Action Button: Custom 14">
            <a:hlinkClick r:id="" action="ppaction://noaction" highlightClick="1">
              <a:snd r:embed="rId8" name="2 coquelicot.wav"/>
            </a:hlinkClick>
            <a:extLst>
              <a:ext uri="{FF2B5EF4-FFF2-40B4-BE49-F238E27FC236}">
                <a16:creationId xmlns:a16="http://schemas.microsoft.com/office/drawing/2014/main" id="{44A11EE7-E464-5246-8336-6D8F3E53FC89}"/>
              </a:ext>
            </a:extLst>
          </p:cNvPr>
          <p:cNvSpPr>
            <a:spLocks noChangeAspect="1"/>
          </p:cNvSpPr>
          <p:nvPr/>
        </p:nvSpPr>
        <p:spPr>
          <a:xfrm>
            <a:off x="361443" y="5521034"/>
            <a:ext cx="468000" cy="468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2</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0204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D (Speaking)</a:t>
            </a:r>
            <a:br>
              <a:rPr lang="en-GB" sz="2800" b="1" dirty="0">
                <a:solidFill>
                  <a:schemeClr val="bg1"/>
                </a:solidFill>
              </a:rPr>
            </a:br>
            <a:r>
              <a:rPr lang="en-GB" sz="2000" b="1" i="1" dirty="0">
                <a:solidFill>
                  <a:schemeClr val="bg1"/>
                </a:solidFill>
              </a:rPr>
              <a:t>Vocabulary</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5358326"/>
          </a:xfrm>
          <a:prstGeom prst="rect">
            <a:avLst/>
          </a:prstGeom>
          <a:noFill/>
        </p:spPr>
        <p:txBody>
          <a:bodyPr wrap="square" rtlCol="0">
            <a:spAutoFit/>
          </a:bodyPr>
          <a:lstStyle/>
          <a:p>
            <a:pPr>
              <a:lnSpc>
                <a:spcPct val="150000"/>
              </a:lnSpc>
            </a:pP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PART A (MEANING)</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pP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Say </a:t>
            </a: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the </a:t>
            </a: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French </a:t>
            </a: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for the words below. Remember to </a:t>
            </a: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say the word for </a:t>
            </a: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a:t>
            </a: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the’</a:t>
            </a: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 if needed!</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pPr>
            <a:r>
              <a:rPr lang="en-US" sz="8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 </a:t>
            </a:r>
            <a:endParaRPr lang="en-GB" sz="8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200000"/>
              </a:lnSpc>
            </a:pP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 1.   the cat				(</a:t>
            </a: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two</a:t>
            </a: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 French words)</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200000"/>
              </a:lnSpc>
            </a:pP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 2.   slowly				(</a:t>
            </a: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one</a:t>
            </a:r>
            <a:r>
              <a:rPr lang="en-US" sz="2000"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 French word)</a:t>
            </a:r>
          </a:p>
          <a:p>
            <a:pPr>
              <a:lnSpc>
                <a:spcPct val="150000"/>
              </a:lnSpc>
            </a:pPr>
            <a:endParaRPr lang="en-US" sz="800" dirty="0">
              <a:solidFill>
                <a:srgbClr val="1F3864"/>
              </a:solidFill>
              <a:latin typeface="Century Gothic" panose="020B0502020202020204" pitchFamily="34" charset="0"/>
              <a:ea typeface="SimSun" panose="02010600030101010101" pitchFamily="2" charset="-122"/>
              <a:cs typeface="Arial" panose="020B0604020202020204" pitchFamily="34" charset="0"/>
            </a:endParaRPr>
          </a:p>
          <a:p>
            <a:pPr>
              <a:lnSpc>
                <a:spcPct val="150000"/>
              </a:lnSpc>
            </a:pPr>
            <a:r>
              <a:rPr lang="en-US" sz="2000" b="1" dirty="0">
                <a:solidFill>
                  <a:srgbClr val="1F3864"/>
                </a:solidFill>
                <a:latin typeface="Century Gothic" panose="020B0502020202020204" pitchFamily="34" charset="0"/>
                <a:ea typeface="Times New Roman" panose="02020603050405020304" pitchFamily="18" charset="0"/>
                <a:cs typeface="Arial" panose="020B0604020202020204" pitchFamily="34" charset="0"/>
              </a:rPr>
              <a:t>PART B (REGISTER)</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pPr>
            <a:r>
              <a:rPr lang="en-US"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Say</a:t>
            </a:r>
            <a:r>
              <a:rPr lang="en-US"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the following informal words or phrases using more </a:t>
            </a:r>
            <a:r>
              <a:rPr lang="en-US"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formal language.</a:t>
            </a:r>
          </a:p>
          <a:p>
            <a:pPr>
              <a:lnSpc>
                <a:spcPct val="150000"/>
              </a:lnSpc>
            </a:pPr>
            <a:endParaRPr lang="en-GB" sz="8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marL="342900" lvl="0" indent="-342900">
              <a:lnSpc>
                <a:spcPct val="200000"/>
              </a:lnSpc>
              <a:buFont typeface="+mj-lt"/>
              <a:buAutoNum type="arabicPeriod"/>
            </a:pPr>
            <a:r>
              <a:rPr lang="fr-FR"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le papa			</a:t>
            </a:r>
          </a:p>
          <a:p>
            <a:pPr marL="342900" lvl="0" indent="-342900">
              <a:lnSpc>
                <a:spcPct val="200000"/>
              </a:lnSpc>
              <a:buFont typeface="+mj-lt"/>
              <a:buAutoNum type="arabicPeriod"/>
            </a:pPr>
            <a:r>
              <a:rPr lang="fr-FR"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tu regardes</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pP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5" name="Rounded Rectangular Callout 4">
            <a:extLst>
              <a:ext uri="{FF2B5EF4-FFF2-40B4-BE49-F238E27FC236}">
                <a16:creationId xmlns:a16="http://schemas.microsoft.com/office/drawing/2014/main" id="{EF70D96B-4DB9-1741-91AF-7B73E115CC04}"/>
              </a:ext>
            </a:extLst>
          </p:cNvPr>
          <p:cNvSpPr/>
          <p:nvPr/>
        </p:nvSpPr>
        <p:spPr>
          <a:xfrm>
            <a:off x="8564296" y="213280"/>
            <a:ext cx="3389069" cy="875016"/>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one mark for each item.</a:t>
            </a:r>
          </a:p>
        </p:txBody>
      </p:sp>
      <p:sp>
        <p:nvSpPr>
          <p:cNvPr id="6" name="Rounded Rectangular Callout 5">
            <a:extLst>
              <a:ext uri="{FF2B5EF4-FFF2-40B4-BE49-F238E27FC236}">
                <a16:creationId xmlns:a16="http://schemas.microsoft.com/office/drawing/2014/main" id="{CDAA320F-6DA5-AA49-ADA7-C26DBB94AC66}"/>
              </a:ext>
            </a:extLst>
          </p:cNvPr>
          <p:cNvSpPr/>
          <p:nvPr/>
        </p:nvSpPr>
        <p:spPr>
          <a:xfrm>
            <a:off x="8071946" y="2556601"/>
            <a:ext cx="3764132" cy="1093116"/>
          </a:xfrm>
          <a:prstGeom prst="wedgeRoundRectCallout">
            <a:avLst>
              <a:gd name="adj1" fmla="val -59755"/>
              <a:gd name="adj2" fmla="val -25132"/>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 errors = 1 mark</a:t>
            </a:r>
          </a:p>
          <a:p>
            <a:pPr algn="ctr"/>
            <a:r>
              <a:rPr lang="en-GB" sz="2000" dirty="0"/>
              <a:t>1 or 2 errors = 0.5 marks</a:t>
            </a:r>
          </a:p>
          <a:p>
            <a:pPr algn="ctr"/>
            <a:r>
              <a:rPr lang="en-GB" sz="2000" dirty="0"/>
              <a:t>3 or more errors = 0 marks</a:t>
            </a:r>
          </a:p>
        </p:txBody>
      </p:sp>
      <p:sp>
        <p:nvSpPr>
          <p:cNvPr id="14" name="Rounded Rectangle 13">
            <a:extLst>
              <a:ext uri="{FF2B5EF4-FFF2-40B4-BE49-F238E27FC236}">
                <a16:creationId xmlns:a16="http://schemas.microsoft.com/office/drawing/2014/main" id="{ED09E1EA-CE13-5C49-9E14-051E45E972AF}"/>
              </a:ext>
            </a:extLst>
          </p:cNvPr>
          <p:cNvSpPr/>
          <p:nvPr/>
        </p:nvSpPr>
        <p:spPr>
          <a:xfrm>
            <a:off x="1818434" y="2643419"/>
            <a:ext cx="1628516"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le chat</a:t>
            </a:r>
          </a:p>
        </p:txBody>
      </p:sp>
      <p:sp>
        <p:nvSpPr>
          <p:cNvPr id="15" name="Rounded Rectangle 14">
            <a:extLst>
              <a:ext uri="{FF2B5EF4-FFF2-40B4-BE49-F238E27FC236}">
                <a16:creationId xmlns:a16="http://schemas.microsoft.com/office/drawing/2014/main" id="{ECB71321-33BD-DA42-A237-3B91C99EFE51}"/>
              </a:ext>
            </a:extLst>
          </p:cNvPr>
          <p:cNvSpPr/>
          <p:nvPr/>
        </p:nvSpPr>
        <p:spPr>
          <a:xfrm>
            <a:off x="1683199" y="3243427"/>
            <a:ext cx="1628516"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lentement</a:t>
            </a:r>
          </a:p>
        </p:txBody>
      </p:sp>
      <p:sp>
        <p:nvSpPr>
          <p:cNvPr id="16" name="Rounded Rectangle 15">
            <a:extLst>
              <a:ext uri="{FF2B5EF4-FFF2-40B4-BE49-F238E27FC236}">
                <a16:creationId xmlns:a16="http://schemas.microsoft.com/office/drawing/2014/main" id="{4213632A-A9B2-064C-8459-C9FDB3F60FDE}"/>
              </a:ext>
            </a:extLst>
          </p:cNvPr>
          <p:cNvSpPr/>
          <p:nvPr/>
        </p:nvSpPr>
        <p:spPr>
          <a:xfrm>
            <a:off x="2497457" y="5142427"/>
            <a:ext cx="1628516"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le père</a:t>
            </a:r>
          </a:p>
        </p:txBody>
      </p:sp>
      <p:sp>
        <p:nvSpPr>
          <p:cNvPr id="17" name="Rounded Rectangle 16">
            <a:extLst>
              <a:ext uri="{FF2B5EF4-FFF2-40B4-BE49-F238E27FC236}">
                <a16:creationId xmlns:a16="http://schemas.microsoft.com/office/drawing/2014/main" id="{C2A9BB6B-A757-DD48-9DF3-A0FEDE0B226D}"/>
              </a:ext>
            </a:extLst>
          </p:cNvPr>
          <p:cNvSpPr/>
          <p:nvPr/>
        </p:nvSpPr>
        <p:spPr>
          <a:xfrm>
            <a:off x="2497457" y="5742435"/>
            <a:ext cx="2022292"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vous regardez</a:t>
            </a:r>
          </a:p>
        </p:txBody>
      </p:sp>
    </p:spTree>
    <p:extLst>
      <p:ext uri="{BB962C8B-B14F-4D97-AF65-F5344CB8AC3E}">
        <p14:creationId xmlns:p14="http://schemas.microsoft.com/office/powerpoint/2010/main" val="232422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4" grpId="0" animBg="1"/>
      <p:bldP spid="15" grpId="0" animBg="1"/>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D (Speaking)</a:t>
            </a:r>
            <a:br>
              <a:rPr lang="en-GB" sz="2800" b="1" dirty="0">
                <a:solidFill>
                  <a:schemeClr val="bg1"/>
                </a:solidFill>
              </a:rPr>
            </a:br>
            <a:r>
              <a:rPr lang="en-GB" sz="2000" b="1" i="1" dirty="0">
                <a:solidFill>
                  <a:schemeClr val="bg1"/>
                </a:solidFill>
              </a:rPr>
              <a:t>Grammar</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827919"/>
          </a:xfrm>
          <a:prstGeom prst="rect">
            <a:avLst/>
          </a:prstGeom>
          <a:noFill/>
        </p:spPr>
        <p:txBody>
          <a:bodyPr wrap="square" rtlCol="0">
            <a:spAutoFit/>
          </a:bodyPr>
          <a:lstStyle/>
          <a:p>
            <a:pPr>
              <a:lnSpc>
                <a:spcPct val="107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PART A (VERB PHRASES)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Helvetica" pitchFamily="2" charset="0"/>
              </a:rPr>
              <a:t>Say</a:t>
            </a:r>
            <a:r>
              <a:rPr lang="en-US" sz="2000" dirty="0">
                <a:solidFill>
                  <a:srgbClr val="1F4E79"/>
                </a:solidFill>
                <a:latin typeface="Century Gothic" panose="020B0502020202020204" pitchFamily="34" charset="0"/>
                <a:ea typeface="SimSun" panose="02010600030101010101" pitchFamily="2" charset="-122"/>
                <a:cs typeface="Helvetica" pitchFamily="2" charset="0"/>
              </a:rPr>
              <a:t> the </a:t>
            </a:r>
            <a:r>
              <a:rPr lang="en-US" sz="2000" b="1" dirty="0">
                <a:solidFill>
                  <a:srgbClr val="1F4E79"/>
                </a:solidFill>
                <a:latin typeface="Century Gothic" panose="020B0502020202020204" pitchFamily="34" charset="0"/>
                <a:ea typeface="SimSun" panose="02010600030101010101" pitchFamily="2" charset="-122"/>
                <a:cs typeface="Helvetica" pitchFamily="2" charset="0"/>
              </a:rPr>
              <a:t>French</a:t>
            </a:r>
            <a:r>
              <a:rPr lang="en-US" sz="2000" dirty="0">
                <a:solidFill>
                  <a:srgbClr val="1F4E79"/>
                </a:solidFill>
                <a:latin typeface="Century Gothic" panose="020B0502020202020204" pitchFamily="34" charset="0"/>
                <a:ea typeface="SimSun" panose="02010600030101010101" pitchFamily="2" charset="-122"/>
                <a:cs typeface="Helvetica" pitchFamily="2" charset="0"/>
              </a:rPr>
              <a:t> for the English in brackets.</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EF11DBDF-0D11-3F42-8988-510DE0F538E4}"/>
              </a:ext>
            </a:extLst>
          </p:cNvPr>
          <p:cNvGraphicFramePr>
            <a:graphicFrameLocks noGrp="1"/>
          </p:cNvGraphicFramePr>
          <p:nvPr>
            <p:extLst>
              <p:ext uri="{D42A27DB-BD31-4B8C-83A1-F6EECF244321}">
                <p14:modId xmlns:p14="http://schemas.microsoft.com/office/powerpoint/2010/main" val="2611301879"/>
              </p:ext>
            </p:extLst>
          </p:nvPr>
        </p:nvGraphicFramePr>
        <p:xfrm>
          <a:off x="290655" y="2255927"/>
          <a:ext cx="11400601" cy="2169116"/>
        </p:xfrm>
        <a:graphic>
          <a:graphicData uri="http://schemas.openxmlformats.org/drawingml/2006/table">
            <a:tbl>
              <a:tblPr firstRow="1" firstCol="1" bandRow="1"/>
              <a:tblGrid>
                <a:gridCol w="563167">
                  <a:extLst>
                    <a:ext uri="{9D8B030D-6E8A-4147-A177-3AD203B41FA5}">
                      <a16:colId xmlns:a16="http://schemas.microsoft.com/office/drawing/2014/main" val="395666930"/>
                    </a:ext>
                  </a:extLst>
                </a:gridCol>
                <a:gridCol w="7009439">
                  <a:extLst>
                    <a:ext uri="{9D8B030D-6E8A-4147-A177-3AD203B41FA5}">
                      <a16:colId xmlns:a16="http://schemas.microsoft.com/office/drawing/2014/main" val="323639965"/>
                    </a:ext>
                  </a:extLst>
                </a:gridCol>
                <a:gridCol w="3827995">
                  <a:extLst>
                    <a:ext uri="{9D8B030D-6E8A-4147-A177-3AD203B41FA5}">
                      <a16:colId xmlns:a16="http://schemas.microsoft.com/office/drawing/2014/main" val="2726219374"/>
                    </a:ext>
                  </a:extLst>
                </a:gridCol>
              </a:tblGrid>
              <a:tr h="1084558">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Helvetica" pitchFamily="2"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Nous</a:t>
                      </a:r>
                      <a:r>
                        <a:rPr lang="fr-FR"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___________</a:t>
                      </a: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fr-FR" sz="2000" b="1"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listen</a:t>
                      </a:r>
                      <a:r>
                        <a:rPr lang="fr-FR"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la professeure.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a:t>
                      </a:r>
                      <a:r>
                        <a:rPr lang="fr-FR" sz="2000" b="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listen</a:t>
                      </a: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fr-FR"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écouter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6328704"/>
                  </a:ext>
                </a:extLst>
              </a:tr>
              <a:tr h="1084558">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Helvetica" pitchFamily="2" charset="0"/>
                        </a:rPr>
                        <a:t>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Tu </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__________</a:t>
                      </a: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(are </a:t>
                      </a:r>
                      <a:r>
                        <a:rPr lang="fr-FR" sz="2000" b="1"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answering</a:t>
                      </a:r>
                      <a:r>
                        <a:rPr lang="fr-FR"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fr-FR" sz="2000" b="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à</a:t>
                      </a:r>
                      <a:r>
                        <a:rPr lang="fr-FR"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la question</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a:t>
                      </a:r>
                      <a:r>
                        <a:rPr lang="fr-FR" sz="2000" b="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answer</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fr-FR"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répondre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7424747"/>
                  </a:ext>
                </a:extLst>
              </a:tr>
            </a:tbl>
          </a:graphicData>
        </a:graphic>
      </p:graphicFrame>
      <p:sp>
        <p:nvSpPr>
          <p:cNvPr id="16" name="Rounded Rectangular Callout 15">
            <a:extLst>
              <a:ext uri="{FF2B5EF4-FFF2-40B4-BE49-F238E27FC236}">
                <a16:creationId xmlns:a16="http://schemas.microsoft.com/office/drawing/2014/main" id="{08D4B17A-811E-C64E-A3A7-CC0403E34EA3}"/>
              </a:ext>
            </a:extLst>
          </p:cNvPr>
          <p:cNvSpPr/>
          <p:nvPr/>
        </p:nvSpPr>
        <p:spPr>
          <a:xfrm>
            <a:off x="8833459" y="296864"/>
            <a:ext cx="2683241" cy="1505162"/>
          </a:xfrm>
          <a:prstGeom prst="wedgeRoundRectCallout">
            <a:avLst>
              <a:gd name="adj1" fmla="val -61684"/>
              <a:gd name="adj2" fmla="val -23243"/>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There is one mark for each correct verb form.</a:t>
            </a:r>
          </a:p>
        </p:txBody>
      </p:sp>
      <p:sp>
        <p:nvSpPr>
          <p:cNvPr id="11" name="Rounded Rectangle 10">
            <a:extLst>
              <a:ext uri="{FF2B5EF4-FFF2-40B4-BE49-F238E27FC236}">
                <a16:creationId xmlns:a16="http://schemas.microsoft.com/office/drawing/2014/main" id="{CF02EC75-2F98-E94F-BF2B-691A1E102C68}"/>
              </a:ext>
            </a:extLst>
          </p:cNvPr>
          <p:cNvSpPr/>
          <p:nvPr/>
        </p:nvSpPr>
        <p:spPr>
          <a:xfrm>
            <a:off x="1590506" y="2509476"/>
            <a:ext cx="1411563"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écoutons</a:t>
            </a:r>
          </a:p>
        </p:txBody>
      </p:sp>
      <p:sp>
        <p:nvSpPr>
          <p:cNvPr id="14" name="Rounded Rectangle 13">
            <a:extLst>
              <a:ext uri="{FF2B5EF4-FFF2-40B4-BE49-F238E27FC236}">
                <a16:creationId xmlns:a16="http://schemas.microsoft.com/office/drawing/2014/main" id="{32AC48D2-A28C-3749-8FA4-0BC1EED03159}"/>
              </a:ext>
            </a:extLst>
          </p:cNvPr>
          <p:cNvSpPr/>
          <p:nvPr/>
        </p:nvSpPr>
        <p:spPr>
          <a:xfrm>
            <a:off x="1267055" y="3588801"/>
            <a:ext cx="1238148"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réponds</a:t>
            </a:r>
          </a:p>
        </p:txBody>
      </p:sp>
    </p:spTree>
    <p:extLst>
      <p:ext uri="{BB962C8B-B14F-4D97-AF65-F5344CB8AC3E}">
        <p14:creationId xmlns:p14="http://schemas.microsoft.com/office/powerpoint/2010/main" val="54249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D (Speaking)</a:t>
            </a:r>
            <a:br>
              <a:rPr lang="en-GB" sz="2800" b="1" dirty="0">
                <a:solidFill>
                  <a:schemeClr val="bg1"/>
                </a:solidFill>
              </a:rPr>
            </a:br>
            <a:r>
              <a:rPr lang="en-GB" sz="2000" b="1" i="1" dirty="0">
                <a:solidFill>
                  <a:schemeClr val="bg1"/>
                </a:solidFill>
              </a:rPr>
              <a:t>Grammar</a:t>
            </a:r>
          </a:p>
        </p:txBody>
      </p:sp>
      <p:sp>
        <p:nvSpPr>
          <p:cNvPr id="13" name="TextBox 12">
            <a:extLst>
              <a:ext uri="{FF2B5EF4-FFF2-40B4-BE49-F238E27FC236}">
                <a16:creationId xmlns:a16="http://schemas.microsoft.com/office/drawing/2014/main" id="{6A2C5F0C-B668-3443-BE49-7A8A7059FA42}"/>
              </a:ext>
            </a:extLst>
          </p:cNvPr>
          <p:cNvSpPr txBox="1"/>
          <p:nvPr/>
        </p:nvSpPr>
        <p:spPr>
          <a:xfrm>
            <a:off x="180000" y="1378802"/>
            <a:ext cx="11856490" cy="1263936"/>
          </a:xfrm>
          <a:prstGeom prst="rect">
            <a:avLst/>
          </a:prstGeom>
          <a:noFill/>
        </p:spPr>
        <p:txBody>
          <a:bodyPr wrap="square" rtlCol="0">
            <a:spAutoFit/>
          </a:bodyPr>
          <a:lstStyle/>
          <a:p>
            <a:pPr>
              <a:lnSpc>
                <a:spcPct val="107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Helvetica" pitchFamily="2" charset="0"/>
              </a:rPr>
              <a:t>PART B (INFORMATION QUESTIONS)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Helvetica" pitchFamily="2" charset="0"/>
              </a:rPr>
              <a:t>Say</a:t>
            </a:r>
            <a:r>
              <a:rPr lang="en-US" sz="2000" dirty="0">
                <a:solidFill>
                  <a:srgbClr val="1F4E79"/>
                </a:solidFill>
                <a:latin typeface="Century Gothic" panose="020B0502020202020204" pitchFamily="34" charset="0"/>
                <a:ea typeface="SimSun" panose="02010600030101010101" pitchFamily="2" charset="-122"/>
                <a:cs typeface="Helvetica" pitchFamily="2" charset="0"/>
              </a:rPr>
              <a:t> the </a:t>
            </a:r>
            <a:r>
              <a:rPr lang="en-US" sz="2000" b="1" dirty="0">
                <a:solidFill>
                  <a:srgbClr val="1F4E79"/>
                </a:solidFill>
                <a:latin typeface="Century Gothic" panose="020B0502020202020204" pitchFamily="34" charset="0"/>
                <a:ea typeface="SimSun" panose="02010600030101010101" pitchFamily="2" charset="-122"/>
                <a:cs typeface="Helvetica" pitchFamily="2" charset="0"/>
              </a:rPr>
              <a:t>French</a:t>
            </a:r>
            <a:r>
              <a:rPr lang="en-US" sz="2000" dirty="0">
                <a:solidFill>
                  <a:srgbClr val="1F4E79"/>
                </a:solidFill>
                <a:latin typeface="Century Gothic" panose="020B0502020202020204" pitchFamily="34" charset="0"/>
                <a:ea typeface="SimSun" panose="02010600030101010101" pitchFamily="2" charset="-122"/>
                <a:cs typeface="Helvetica" pitchFamily="2" charset="0"/>
              </a:rPr>
              <a:t> for the English in brackets. </a:t>
            </a:r>
            <a:r>
              <a:rPr lang="en-GB" sz="2000" dirty="0">
                <a:solidFill>
                  <a:srgbClr val="1F4E79"/>
                </a:solidFill>
                <a:latin typeface="Century Gothic" panose="020B0502020202020204" pitchFamily="34" charset="0"/>
                <a:ea typeface="SimSun" panose="02010600030101010101" pitchFamily="2" charset="-122"/>
                <a:cs typeface="Helvetica" pitchFamily="2" charset="0"/>
              </a:rPr>
              <a:t>Pay attention to word order.</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r>
              <a:rPr lang="en-GB" sz="2000" dirty="0">
                <a:solidFill>
                  <a:srgbClr val="1F4E79"/>
                </a:solidFill>
                <a:latin typeface="Century Gothic" panose="020B0502020202020204" pitchFamily="34" charset="0"/>
                <a:ea typeface="SimSun" panose="02010600030101010101" pitchFamily="2" charset="-122"/>
                <a:cs typeface="Helvetica" pitchFamily="2" charset="0"/>
              </a:rPr>
              <a:t>(</a:t>
            </a:r>
            <a:r>
              <a:rPr lang="en-GB" sz="2000" i="1" dirty="0" err="1">
                <a:solidFill>
                  <a:srgbClr val="1F4E79"/>
                </a:solidFill>
                <a:latin typeface="Century Gothic" panose="020B0502020202020204" pitchFamily="34" charset="0"/>
                <a:ea typeface="SimSun" panose="02010600030101010101" pitchFamily="2" charset="-122"/>
                <a:cs typeface="Helvetica" pitchFamily="2" charset="0"/>
              </a:rPr>
              <a:t>quand</a:t>
            </a:r>
            <a:r>
              <a:rPr lang="en-GB" sz="2000" dirty="0">
                <a:solidFill>
                  <a:srgbClr val="1F4E79"/>
                </a:solidFill>
                <a:latin typeface="Century Gothic" panose="020B0502020202020204" pitchFamily="34" charset="0"/>
                <a:ea typeface="SimSun" panose="02010600030101010101" pitchFamily="2" charset="-122"/>
                <a:cs typeface="Helvetica" pitchFamily="2" charset="0"/>
              </a:rPr>
              <a:t> = when; </a:t>
            </a:r>
            <a:r>
              <a:rPr lang="en-GB" sz="2000" i="1" dirty="0">
                <a:solidFill>
                  <a:srgbClr val="1F4E79"/>
                </a:solidFill>
                <a:latin typeface="Century Gothic" panose="020B0502020202020204" pitchFamily="34" charset="0"/>
                <a:ea typeface="SimSun" panose="02010600030101010101" pitchFamily="2" charset="-122"/>
                <a:cs typeface="Helvetica" pitchFamily="2" charset="0"/>
              </a:rPr>
              <a:t>quoi</a:t>
            </a:r>
            <a:r>
              <a:rPr lang="en-GB" sz="2000" dirty="0">
                <a:solidFill>
                  <a:srgbClr val="1F4E79"/>
                </a:solidFill>
                <a:latin typeface="Century Gothic" panose="020B0502020202020204" pitchFamily="34" charset="0"/>
                <a:ea typeface="SimSun" panose="02010600030101010101" pitchFamily="2" charset="-122"/>
                <a:cs typeface="Helvetica" pitchFamily="2" charset="0"/>
              </a:rPr>
              <a:t> = what</a:t>
            </a:r>
            <a:r>
              <a:rPr lang="en-GB"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15" name="Table 14">
            <a:extLst>
              <a:ext uri="{FF2B5EF4-FFF2-40B4-BE49-F238E27FC236}">
                <a16:creationId xmlns:a16="http://schemas.microsoft.com/office/drawing/2014/main" id="{C824409E-85A6-1B48-A01F-5142F06AADC2}"/>
              </a:ext>
            </a:extLst>
          </p:cNvPr>
          <p:cNvGraphicFramePr>
            <a:graphicFrameLocks noGrp="1"/>
          </p:cNvGraphicFramePr>
          <p:nvPr>
            <p:extLst>
              <p:ext uri="{D42A27DB-BD31-4B8C-83A1-F6EECF244321}">
                <p14:modId xmlns:p14="http://schemas.microsoft.com/office/powerpoint/2010/main" val="2702205704"/>
              </p:ext>
            </p:extLst>
          </p:nvPr>
        </p:nvGraphicFramePr>
        <p:xfrm>
          <a:off x="301768" y="2820983"/>
          <a:ext cx="8160043" cy="2952000"/>
        </p:xfrm>
        <a:graphic>
          <a:graphicData uri="http://schemas.openxmlformats.org/drawingml/2006/table">
            <a:tbl>
              <a:tblPr firstRow="1" firstCol="1" bandRow="1"/>
              <a:tblGrid>
                <a:gridCol w="540000">
                  <a:extLst>
                    <a:ext uri="{9D8B030D-6E8A-4147-A177-3AD203B41FA5}">
                      <a16:colId xmlns:a16="http://schemas.microsoft.com/office/drawing/2014/main" val="2592023971"/>
                    </a:ext>
                  </a:extLst>
                </a:gridCol>
                <a:gridCol w="5533073">
                  <a:extLst>
                    <a:ext uri="{9D8B030D-6E8A-4147-A177-3AD203B41FA5}">
                      <a16:colId xmlns:a16="http://schemas.microsoft.com/office/drawing/2014/main" val="2537946320"/>
                    </a:ext>
                  </a:extLst>
                </a:gridCol>
                <a:gridCol w="2086970">
                  <a:extLst>
                    <a:ext uri="{9D8B030D-6E8A-4147-A177-3AD203B41FA5}">
                      <a16:colId xmlns:a16="http://schemas.microsoft.com/office/drawing/2014/main" val="1984148870"/>
                    </a:ext>
                  </a:extLst>
                </a:gridCol>
              </a:tblGrid>
              <a:tr h="1476000">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Helvetica" pitchFamily="2"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Quand</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________________________ avec ton frère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do you</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baseline="-25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[singular]</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speak</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you</a:t>
                      </a: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fr-FR" sz="2000" baseline="-25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t>
                      </a:r>
                      <a:r>
                        <a:rPr lang="fr-FR" sz="2000" baseline="-25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singular</a:t>
                      </a:r>
                      <a:r>
                        <a:rPr lang="fr-FR" sz="2000" baseline="-25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fr-FR"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tu</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a:t>
                      </a:r>
                      <a:r>
                        <a:rPr lang="fr-FR" sz="2000" b="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speak</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fr-FR"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parler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3784541"/>
                  </a:ext>
                </a:extLst>
              </a:tr>
              <a:tr h="1476000">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Helvetica" pitchFamily="2" charset="0"/>
                        </a:rPr>
                        <a:t>2.</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____________ ____________ quoi </a:t>
                      </a:r>
                      <a:r>
                        <a:rPr lang="en-GB"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hier</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t>
                      </a: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did he do</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he </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il</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do</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en-GB"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faire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6075233"/>
                  </a:ext>
                </a:extLst>
              </a:tr>
            </a:tbl>
          </a:graphicData>
        </a:graphic>
      </p:graphicFrame>
      <p:sp>
        <p:nvSpPr>
          <p:cNvPr id="17" name="Rounded Rectangular Callout 16">
            <a:extLst>
              <a:ext uri="{FF2B5EF4-FFF2-40B4-BE49-F238E27FC236}">
                <a16:creationId xmlns:a16="http://schemas.microsoft.com/office/drawing/2014/main" id="{129061D1-F268-3C4F-B94B-CEB4FC7533AB}"/>
              </a:ext>
            </a:extLst>
          </p:cNvPr>
          <p:cNvSpPr/>
          <p:nvPr/>
        </p:nvSpPr>
        <p:spPr>
          <a:xfrm>
            <a:off x="8341259" y="1949098"/>
            <a:ext cx="3302406" cy="1743769"/>
          </a:xfrm>
          <a:prstGeom prst="wedgeRoundRectCallout">
            <a:avLst>
              <a:gd name="adj1" fmla="val -61684"/>
              <a:gd name="adj2" fmla="val -23243"/>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 mark </a:t>
            </a:r>
            <a:r>
              <a:rPr lang="en-GB" sz="2000" dirty="0"/>
              <a:t>for word order (with inversion; verb-subject)</a:t>
            </a:r>
          </a:p>
          <a:p>
            <a:pPr algn="ctr"/>
            <a:r>
              <a:rPr lang="en-GB" sz="2000" b="1" dirty="0"/>
              <a:t>1 mark </a:t>
            </a:r>
            <a:r>
              <a:rPr lang="en-GB" sz="2000" dirty="0"/>
              <a:t>for correct verb form.</a:t>
            </a:r>
          </a:p>
        </p:txBody>
      </p:sp>
      <p:sp>
        <p:nvSpPr>
          <p:cNvPr id="18" name="Rounded Rectangular Callout 17">
            <a:extLst>
              <a:ext uri="{FF2B5EF4-FFF2-40B4-BE49-F238E27FC236}">
                <a16:creationId xmlns:a16="http://schemas.microsoft.com/office/drawing/2014/main" id="{D7D3986E-FB77-994C-BC2D-09FC8C4E4486}"/>
              </a:ext>
            </a:extLst>
          </p:cNvPr>
          <p:cNvSpPr/>
          <p:nvPr/>
        </p:nvSpPr>
        <p:spPr>
          <a:xfrm>
            <a:off x="8341259" y="3809904"/>
            <a:ext cx="3302406" cy="2338648"/>
          </a:xfrm>
          <a:prstGeom prst="wedgeRoundRectCallout">
            <a:avLst>
              <a:gd name="adj1" fmla="val -61684"/>
              <a:gd name="adj2" fmla="val -23243"/>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 mark </a:t>
            </a:r>
            <a:r>
              <a:rPr lang="en-GB" sz="2000" dirty="0"/>
              <a:t>for word order (no inversion; subject-verb)</a:t>
            </a:r>
            <a:endParaRPr lang="en-GB" sz="2000" b="1" dirty="0"/>
          </a:p>
          <a:p>
            <a:pPr algn="ctr"/>
            <a:r>
              <a:rPr lang="en-GB" sz="2000" b="1" dirty="0"/>
              <a:t>1 mark </a:t>
            </a:r>
            <a:r>
              <a:rPr lang="en-GB" sz="2000" dirty="0"/>
              <a:t>for correct form of </a:t>
            </a:r>
            <a:r>
              <a:rPr lang="en-GB" sz="2000" i="1" dirty="0" err="1"/>
              <a:t>avoir</a:t>
            </a:r>
            <a:endParaRPr lang="en-GB" sz="2000" i="1" dirty="0"/>
          </a:p>
          <a:p>
            <a:pPr algn="ctr"/>
            <a:r>
              <a:rPr lang="en-GB" sz="2000" b="1" dirty="0"/>
              <a:t>1 mark </a:t>
            </a:r>
            <a:r>
              <a:rPr lang="en-GB" sz="2000" dirty="0"/>
              <a:t>for correct form of past participle</a:t>
            </a:r>
          </a:p>
        </p:txBody>
      </p:sp>
      <p:sp>
        <p:nvSpPr>
          <p:cNvPr id="11" name="Rounded Rectangle 10">
            <a:extLst>
              <a:ext uri="{FF2B5EF4-FFF2-40B4-BE49-F238E27FC236}">
                <a16:creationId xmlns:a16="http://schemas.microsoft.com/office/drawing/2014/main" id="{A27A12DE-5ED0-4448-8198-62A55304A452}"/>
              </a:ext>
            </a:extLst>
          </p:cNvPr>
          <p:cNvSpPr/>
          <p:nvPr/>
        </p:nvSpPr>
        <p:spPr>
          <a:xfrm>
            <a:off x="1835480" y="3040748"/>
            <a:ext cx="3068153"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parles-tu</a:t>
            </a:r>
          </a:p>
        </p:txBody>
      </p:sp>
      <p:sp>
        <p:nvSpPr>
          <p:cNvPr id="14" name="Rounded Rectangle 13">
            <a:extLst>
              <a:ext uri="{FF2B5EF4-FFF2-40B4-BE49-F238E27FC236}">
                <a16:creationId xmlns:a16="http://schemas.microsoft.com/office/drawing/2014/main" id="{6C721113-9612-6C4D-9CFB-B0AD74A5C6D6}"/>
              </a:ext>
            </a:extLst>
          </p:cNvPr>
          <p:cNvSpPr/>
          <p:nvPr/>
        </p:nvSpPr>
        <p:spPr>
          <a:xfrm>
            <a:off x="919470" y="4508462"/>
            <a:ext cx="3068153"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Il a fait</a:t>
            </a:r>
          </a:p>
        </p:txBody>
      </p:sp>
    </p:spTree>
    <p:extLst>
      <p:ext uri="{BB962C8B-B14F-4D97-AF65-F5344CB8AC3E}">
        <p14:creationId xmlns:p14="http://schemas.microsoft.com/office/powerpoint/2010/main" val="170388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1"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D (Speaking)</a:t>
            </a:r>
            <a:br>
              <a:rPr lang="en-GB" sz="2800" b="1" dirty="0">
                <a:solidFill>
                  <a:schemeClr val="bg1"/>
                </a:solidFill>
              </a:rPr>
            </a:br>
            <a:r>
              <a:rPr lang="en-GB" sz="2000" b="1" i="1" dirty="0">
                <a:solidFill>
                  <a:schemeClr val="bg1"/>
                </a:solidFill>
              </a:rPr>
              <a:t>Grammar</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1521379"/>
          </a:xfrm>
          <a:prstGeom prst="rect">
            <a:avLst/>
          </a:prstGeom>
          <a:noFill/>
        </p:spPr>
        <p:txBody>
          <a:bodyPr wrap="square" rtlCol="0">
            <a:spAutoFit/>
          </a:bodyPr>
          <a:lstStyle/>
          <a:p>
            <a:pPr>
              <a:lnSpc>
                <a:spcPct val="150000"/>
              </a:lnSpc>
              <a:spcAft>
                <a:spcPts val="800"/>
              </a:spcAft>
            </a:pPr>
            <a:r>
              <a:rPr lang="fr-FR" sz="2000" b="1" dirty="0">
                <a:solidFill>
                  <a:srgbClr val="1F4E79"/>
                </a:solidFill>
                <a:latin typeface="Century Gothic" panose="020B0502020202020204" pitchFamily="34" charset="0"/>
                <a:ea typeface="SimSun" panose="02010600030101010101" pitchFamily="2" charset="-122"/>
                <a:cs typeface="Helvetica" pitchFamily="2" charset="0"/>
              </a:rPr>
              <a:t>PART C (VERB PHRASES AND ADVERBS)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pPr>
            <a:r>
              <a:rPr lang="en-US" sz="2000" b="1" dirty="0">
                <a:solidFill>
                  <a:srgbClr val="1F4E79"/>
                </a:solidFill>
                <a:latin typeface="Century Gothic" panose="020B0502020202020204" pitchFamily="34" charset="0"/>
                <a:ea typeface="SimSun" panose="02010600030101010101" pitchFamily="2" charset="-122"/>
                <a:cs typeface="Helvetica" pitchFamily="2" charset="0"/>
              </a:rPr>
              <a:t>Say</a:t>
            </a:r>
            <a:r>
              <a:rPr lang="en-US" sz="2000" dirty="0">
                <a:solidFill>
                  <a:srgbClr val="1F4E79"/>
                </a:solidFill>
                <a:latin typeface="Century Gothic" panose="020B0502020202020204" pitchFamily="34" charset="0"/>
                <a:ea typeface="SimSun" panose="02010600030101010101" pitchFamily="2" charset="-122"/>
                <a:cs typeface="Helvetica" pitchFamily="2" charset="0"/>
              </a:rPr>
              <a:t> the </a:t>
            </a:r>
            <a:r>
              <a:rPr lang="en-US" sz="2000" b="1" dirty="0">
                <a:solidFill>
                  <a:srgbClr val="1F4E79"/>
                </a:solidFill>
                <a:latin typeface="Century Gothic" panose="020B0502020202020204" pitchFamily="34" charset="0"/>
                <a:ea typeface="SimSun" panose="02010600030101010101" pitchFamily="2" charset="-122"/>
                <a:cs typeface="Helvetica" pitchFamily="2" charset="0"/>
              </a:rPr>
              <a:t>French</a:t>
            </a:r>
            <a:r>
              <a:rPr lang="en-US" sz="2000" dirty="0">
                <a:solidFill>
                  <a:srgbClr val="1F4E79"/>
                </a:solidFill>
                <a:latin typeface="Century Gothic" panose="020B0502020202020204" pitchFamily="34" charset="0"/>
                <a:ea typeface="SimSun" panose="02010600030101010101" pitchFamily="2" charset="-122"/>
                <a:cs typeface="Helvetica" pitchFamily="2" charset="0"/>
              </a:rPr>
              <a:t> for the English in brackets. The gaps tell you how many words to say.           </a:t>
            </a:r>
          </a:p>
          <a:p>
            <a:pPr>
              <a:lnSpc>
                <a:spcPct val="150000"/>
              </a:lnSpc>
            </a:pPr>
            <a:r>
              <a:rPr lang="en-US" sz="2000" dirty="0">
                <a:solidFill>
                  <a:srgbClr val="1F4E79"/>
                </a:solidFill>
                <a:latin typeface="Century Gothic" panose="020B0502020202020204" pitchFamily="34" charset="0"/>
                <a:ea typeface="SimSun" panose="02010600030101010101" pitchFamily="2" charset="-122"/>
                <a:cs typeface="Helvetica" pitchFamily="2" charset="0"/>
              </a:rPr>
              <a:t>Use the clues to help you.</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57DE7742-3839-B943-8C6D-E50174ABEFE9}"/>
              </a:ext>
            </a:extLst>
          </p:cNvPr>
          <p:cNvGraphicFramePr>
            <a:graphicFrameLocks noGrp="1"/>
          </p:cNvGraphicFramePr>
          <p:nvPr>
            <p:extLst>
              <p:ext uri="{D42A27DB-BD31-4B8C-83A1-F6EECF244321}">
                <p14:modId xmlns:p14="http://schemas.microsoft.com/office/powerpoint/2010/main" val="3574015364"/>
              </p:ext>
            </p:extLst>
          </p:nvPr>
        </p:nvGraphicFramePr>
        <p:xfrm>
          <a:off x="290656" y="2949387"/>
          <a:ext cx="9876567" cy="3234654"/>
        </p:xfrm>
        <a:graphic>
          <a:graphicData uri="http://schemas.openxmlformats.org/drawingml/2006/table">
            <a:tbl>
              <a:tblPr firstRow="1" firstCol="1" bandRow="1"/>
              <a:tblGrid>
                <a:gridCol w="576000">
                  <a:extLst>
                    <a:ext uri="{9D8B030D-6E8A-4147-A177-3AD203B41FA5}">
                      <a16:colId xmlns:a16="http://schemas.microsoft.com/office/drawing/2014/main" val="2035086057"/>
                    </a:ext>
                  </a:extLst>
                </a:gridCol>
                <a:gridCol w="7325531">
                  <a:extLst>
                    <a:ext uri="{9D8B030D-6E8A-4147-A177-3AD203B41FA5}">
                      <a16:colId xmlns:a16="http://schemas.microsoft.com/office/drawing/2014/main" val="2520438500"/>
                    </a:ext>
                  </a:extLst>
                </a:gridCol>
                <a:gridCol w="1975036">
                  <a:extLst>
                    <a:ext uri="{9D8B030D-6E8A-4147-A177-3AD203B41FA5}">
                      <a16:colId xmlns:a16="http://schemas.microsoft.com/office/drawing/2014/main" val="3700775538"/>
                    </a:ext>
                  </a:extLst>
                </a:gridCol>
              </a:tblGrid>
              <a:tr h="1293862">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Helvetica" pitchFamily="2" charset="0"/>
                        </a:rPr>
                        <a:t>1.</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Tu ____________ ____________ la voiture.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fr-FR" sz="2000" b="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often</a:t>
                      </a: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fr-FR" sz="2000" b="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take</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take </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prendre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0000"/>
                        </a:lnSpc>
                        <a:spcAft>
                          <a:spcPts val="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often </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souvent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1057975"/>
                  </a:ext>
                </a:extLst>
              </a:tr>
              <a:tr h="1940792">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Helvetica" pitchFamily="2" charset="0"/>
                        </a:rPr>
                        <a:t>2.</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Il ____________ ____________ ____________.</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has to leave soon</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have to</a:t>
                      </a:r>
                      <a:r>
                        <a:rPr lang="en-GB"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devoir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0000"/>
                        </a:lnSpc>
                        <a:spcAft>
                          <a:spcPts val="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leave</a:t>
                      </a:r>
                      <a:r>
                        <a:rPr lang="en-GB"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en-GB" sz="200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partir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0000"/>
                        </a:lnSpc>
                        <a:spcAft>
                          <a:spcPts val="0"/>
                        </a:spcAft>
                      </a:pPr>
                      <a:r>
                        <a:rPr lang="en-GB" sz="2000" b="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bientôt</a:t>
                      </a:r>
                      <a:r>
                        <a:rPr lang="en-GB"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soon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865113"/>
                  </a:ext>
                </a:extLst>
              </a:tr>
            </a:tbl>
          </a:graphicData>
        </a:graphic>
      </p:graphicFrame>
      <p:sp>
        <p:nvSpPr>
          <p:cNvPr id="10" name="Rounded Rectangular Callout 9">
            <a:extLst>
              <a:ext uri="{FF2B5EF4-FFF2-40B4-BE49-F238E27FC236}">
                <a16:creationId xmlns:a16="http://schemas.microsoft.com/office/drawing/2014/main" id="{A712EF27-792A-954D-8269-F7D0094710D2}"/>
              </a:ext>
            </a:extLst>
          </p:cNvPr>
          <p:cNvSpPr/>
          <p:nvPr/>
        </p:nvSpPr>
        <p:spPr>
          <a:xfrm>
            <a:off x="5363923" y="1997244"/>
            <a:ext cx="3991950" cy="1743769"/>
          </a:xfrm>
          <a:prstGeom prst="wedgeRoundRectCallout">
            <a:avLst>
              <a:gd name="adj1" fmla="val -58821"/>
              <a:gd name="adj2" fmla="val 18271"/>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 mark </a:t>
            </a:r>
            <a:r>
              <a:rPr lang="en-GB" sz="2000" dirty="0"/>
              <a:t>for correct placement of adverb after conjugated verb</a:t>
            </a:r>
          </a:p>
          <a:p>
            <a:pPr algn="ctr"/>
            <a:r>
              <a:rPr lang="en-GB" sz="2000" b="1" dirty="0"/>
              <a:t>1 mark </a:t>
            </a:r>
            <a:r>
              <a:rPr lang="en-GB" sz="2000" dirty="0"/>
              <a:t>for correct verb form.</a:t>
            </a:r>
            <a:endParaRPr lang="en-GB" sz="2000" b="1" dirty="0"/>
          </a:p>
        </p:txBody>
      </p:sp>
      <p:sp>
        <p:nvSpPr>
          <p:cNvPr id="11" name="Rounded Rectangular Callout 10">
            <a:extLst>
              <a:ext uri="{FF2B5EF4-FFF2-40B4-BE49-F238E27FC236}">
                <a16:creationId xmlns:a16="http://schemas.microsoft.com/office/drawing/2014/main" id="{076868C5-EDF9-1943-BF77-63A6864B6966}"/>
              </a:ext>
            </a:extLst>
          </p:cNvPr>
          <p:cNvSpPr/>
          <p:nvPr/>
        </p:nvSpPr>
        <p:spPr>
          <a:xfrm>
            <a:off x="6661672" y="4237977"/>
            <a:ext cx="5087008" cy="1753267"/>
          </a:xfrm>
          <a:prstGeom prst="wedgeRoundRectCallout">
            <a:avLst>
              <a:gd name="adj1" fmla="val -61684"/>
              <a:gd name="adj2" fmla="val -23243"/>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 mark </a:t>
            </a:r>
            <a:r>
              <a:rPr lang="en-GB" sz="2000" dirty="0"/>
              <a:t>for correct placement of adverb after conjugated verb</a:t>
            </a:r>
          </a:p>
          <a:p>
            <a:pPr algn="ctr"/>
            <a:r>
              <a:rPr lang="en-GB" sz="2000" b="1" dirty="0"/>
              <a:t>1 mark </a:t>
            </a:r>
            <a:r>
              <a:rPr lang="en-GB" sz="2000" dirty="0"/>
              <a:t>for correct verb form.</a:t>
            </a:r>
          </a:p>
          <a:p>
            <a:pPr algn="ctr"/>
            <a:r>
              <a:rPr lang="en-GB" sz="2000" b="1" dirty="0"/>
              <a:t>1 mark </a:t>
            </a:r>
            <a:r>
              <a:rPr lang="en-GB" sz="2000" dirty="0"/>
              <a:t>for inclusion of main verb infinitive</a:t>
            </a:r>
            <a:endParaRPr lang="en-GB" sz="2000" b="1" dirty="0"/>
          </a:p>
        </p:txBody>
      </p:sp>
      <p:sp>
        <p:nvSpPr>
          <p:cNvPr id="9" name="Rounded Rectangle 8">
            <a:extLst>
              <a:ext uri="{FF2B5EF4-FFF2-40B4-BE49-F238E27FC236}">
                <a16:creationId xmlns:a16="http://schemas.microsoft.com/office/drawing/2014/main" id="{1C79B8AF-269B-B74E-8F2B-1BE761D099AD}"/>
              </a:ext>
            </a:extLst>
          </p:cNvPr>
          <p:cNvSpPr/>
          <p:nvPr/>
        </p:nvSpPr>
        <p:spPr>
          <a:xfrm>
            <a:off x="1244895" y="3083558"/>
            <a:ext cx="1543936"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prends</a:t>
            </a:r>
          </a:p>
        </p:txBody>
      </p:sp>
      <p:sp>
        <p:nvSpPr>
          <p:cNvPr id="12" name="Rounded Rectangle 11">
            <a:extLst>
              <a:ext uri="{FF2B5EF4-FFF2-40B4-BE49-F238E27FC236}">
                <a16:creationId xmlns:a16="http://schemas.microsoft.com/office/drawing/2014/main" id="{4D82242B-93DB-7245-9314-727860C899A9}"/>
              </a:ext>
            </a:extLst>
          </p:cNvPr>
          <p:cNvSpPr/>
          <p:nvPr/>
        </p:nvSpPr>
        <p:spPr>
          <a:xfrm>
            <a:off x="2836127" y="3083558"/>
            <a:ext cx="1543936"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souvent</a:t>
            </a:r>
          </a:p>
        </p:txBody>
      </p:sp>
      <p:sp>
        <p:nvSpPr>
          <p:cNvPr id="13" name="Rounded Rectangle 12">
            <a:extLst>
              <a:ext uri="{FF2B5EF4-FFF2-40B4-BE49-F238E27FC236}">
                <a16:creationId xmlns:a16="http://schemas.microsoft.com/office/drawing/2014/main" id="{EF094C4A-070F-7B4D-9502-F85C1E0BDF01}"/>
              </a:ext>
            </a:extLst>
          </p:cNvPr>
          <p:cNvSpPr/>
          <p:nvPr/>
        </p:nvSpPr>
        <p:spPr>
          <a:xfrm>
            <a:off x="1134936" y="4679259"/>
            <a:ext cx="1462533"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doit</a:t>
            </a:r>
          </a:p>
        </p:txBody>
      </p:sp>
      <p:sp>
        <p:nvSpPr>
          <p:cNvPr id="14" name="Rounded Rectangle 13">
            <a:extLst>
              <a:ext uri="{FF2B5EF4-FFF2-40B4-BE49-F238E27FC236}">
                <a16:creationId xmlns:a16="http://schemas.microsoft.com/office/drawing/2014/main" id="{16C19A87-18A8-E24F-9259-3FA6D5F6A51C}"/>
              </a:ext>
            </a:extLst>
          </p:cNvPr>
          <p:cNvSpPr/>
          <p:nvPr/>
        </p:nvSpPr>
        <p:spPr>
          <a:xfrm>
            <a:off x="2676953" y="4679259"/>
            <a:ext cx="1506031"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bientôt</a:t>
            </a:r>
          </a:p>
        </p:txBody>
      </p:sp>
      <p:sp>
        <p:nvSpPr>
          <p:cNvPr id="16" name="Rounded Rectangle 15">
            <a:extLst>
              <a:ext uri="{FF2B5EF4-FFF2-40B4-BE49-F238E27FC236}">
                <a16:creationId xmlns:a16="http://schemas.microsoft.com/office/drawing/2014/main" id="{EF7CE3EA-4AF2-A44B-862F-5EB49CB74138}"/>
              </a:ext>
            </a:extLst>
          </p:cNvPr>
          <p:cNvSpPr/>
          <p:nvPr/>
        </p:nvSpPr>
        <p:spPr>
          <a:xfrm>
            <a:off x="4262468" y="4679259"/>
            <a:ext cx="1506031"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partir</a:t>
            </a:r>
          </a:p>
        </p:txBody>
      </p:sp>
    </p:spTree>
    <p:extLst>
      <p:ext uri="{BB962C8B-B14F-4D97-AF65-F5344CB8AC3E}">
        <p14:creationId xmlns:p14="http://schemas.microsoft.com/office/powerpoint/2010/main" val="408490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12" grpId="0" animBg="1"/>
      <p:bldP spid="13" grpId="0" animBg="1"/>
      <p:bldP spid="14"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D (Speaking)</a:t>
            </a:r>
            <a:br>
              <a:rPr lang="en-GB" sz="2800" b="1" dirty="0">
                <a:solidFill>
                  <a:schemeClr val="bg1"/>
                </a:solidFill>
              </a:rPr>
            </a:br>
            <a:r>
              <a:rPr lang="en-GB" sz="2000" b="1" i="1" dirty="0">
                <a:solidFill>
                  <a:schemeClr val="bg1"/>
                </a:solidFill>
              </a:rPr>
              <a:t>Grammar</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828112"/>
          </a:xfrm>
          <a:prstGeom prst="rect">
            <a:avLst/>
          </a:prstGeom>
          <a:noFill/>
        </p:spPr>
        <p:txBody>
          <a:bodyPr wrap="square" rtlCol="0">
            <a:spAutoFit/>
          </a:bodyPr>
          <a:lstStyle/>
          <a:p>
            <a:pPr>
              <a:lnSpc>
                <a:spcPct val="107000"/>
              </a:lnSpc>
              <a:spcAft>
                <a:spcPts val="800"/>
              </a:spcAft>
            </a:pPr>
            <a:r>
              <a:rPr lang="fr-FR" sz="2000" b="1" dirty="0">
                <a:solidFill>
                  <a:srgbClr val="1F4E79"/>
                </a:solidFill>
                <a:latin typeface="Century Gothic" panose="020B0502020202020204" pitchFamily="34" charset="0"/>
                <a:ea typeface="SimSun" panose="02010600030101010101" pitchFamily="2" charset="-122"/>
                <a:cs typeface="Helvetica" pitchFamily="2" charset="0"/>
              </a:rPr>
              <a:t>PART D (NEGATION)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Helvetica" pitchFamily="2" charset="0"/>
              </a:rPr>
              <a:t>Say </a:t>
            </a:r>
            <a:r>
              <a:rPr lang="en-US" sz="2000" dirty="0">
                <a:solidFill>
                  <a:srgbClr val="1F4E79"/>
                </a:solidFill>
                <a:latin typeface="Century Gothic" panose="020B0502020202020204" pitchFamily="34" charset="0"/>
                <a:ea typeface="SimSun" panose="02010600030101010101" pitchFamily="2" charset="-122"/>
                <a:cs typeface="Helvetica" pitchFamily="2" charset="0"/>
              </a:rPr>
              <a:t>the </a:t>
            </a:r>
            <a:r>
              <a:rPr lang="en-US" sz="2000" b="1" dirty="0">
                <a:solidFill>
                  <a:srgbClr val="1F4E79"/>
                </a:solidFill>
                <a:latin typeface="Century Gothic" panose="020B0502020202020204" pitchFamily="34" charset="0"/>
                <a:ea typeface="SimSun" panose="02010600030101010101" pitchFamily="2" charset="-122"/>
                <a:cs typeface="Helvetica" pitchFamily="2" charset="0"/>
              </a:rPr>
              <a:t>French</a:t>
            </a:r>
            <a:r>
              <a:rPr lang="en-US" sz="2000" dirty="0">
                <a:solidFill>
                  <a:srgbClr val="1F4E79"/>
                </a:solidFill>
                <a:latin typeface="Century Gothic" panose="020B0502020202020204" pitchFamily="34" charset="0"/>
                <a:ea typeface="SimSun" panose="02010600030101010101" pitchFamily="2" charset="-122"/>
                <a:cs typeface="Helvetica" pitchFamily="2" charset="0"/>
              </a:rPr>
              <a:t> for the English in brackets. Use the clues to help you.</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3CDFC656-405A-2345-AF53-A91685992628}"/>
              </a:ext>
            </a:extLst>
          </p:cNvPr>
          <p:cNvGraphicFramePr>
            <a:graphicFrameLocks noGrp="1"/>
          </p:cNvGraphicFramePr>
          <p:nvPr>
            <p:extLst>
              <p:ext uri="{D42A27DB-BD31-4B8C-83A1-F6EECF244321}">
                <p14:modId xmlns:p14="http://schemas.microsoft.com/office/powerpoint/2010/main" val="1579013011"/>
              </p:ext>
            </p:extLst>
          </p:nvPr>
        </p:nvGraphicFramePr>
        <p:xfrm>
          <a:off x="285308" y="2339250"/>
          <a:ext cx="10062583" cy="2160000"/>
        </p:xfrm>
        <a:graphic>
          <a:graphicData uri="http://schemas.openxmlformats.org/drawingml/2006/table">
            <a:tbl>
              <a:tblPr firstRow="1" firstCol="1" bandRow="1"/>
              <a:tblGrid>
                <a:gridCol w="576000">
                  <a:extLst>
                    <a:ext uri="{9D8B030D-6E8A-4147-A177-3AD203B41FA5}">
                      <a16:colId xmlns:a16="http://schemas.microsoft.com/office/drawing/2014/main" val="1693718437"/>
                    </a:ext>
                  </a:extLst>
                </a:gridCol>
                <a:gridCol w="5850573">
                  <a:extLst>
                    <a:ext uri="{9D8B030D-6E8A-4147-A177-3AD203B41FA5}">
                      <a16:colId xmlns:a16="http://schemas.microsoft.com/office/drawing/2014/main" val="1958244413"/>
                    </a:ext>
                  </a:extLst>
                </a:gridCol>
                <a:gridCol w="3636010">
                  <a:extLst>
                    <a:ext uri="{9D8B030D-6E8A-4147-A177-3AD203B41FA5}">
                      <a16:colId xmlns:a16="http://schemas.microsoft.com/office/drawing/2014/main" val="370819175"/>
                    </a:ext>
                  </a:extLst>
                </a:gridCol>
              </a:tblGrid>
              <a:tr h="1080000">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Helvetica" pitchFamily="2"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Elles</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________________________ le </a:t>
                      </a:r>
                      <a:r>
                        <a:rPr lang="en-GB"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professeur</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are not listening to</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listen to </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écouter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8729925"/>
                  </a:ext>
                </a:extLst>
              </a:tr>
              <a:tr h="1080000">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Helvetica" pitchFamily="2" charset="0"/>
                        </a:rPr>
                        <a:t>2.</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Je ________________________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fr-FR" sz="2000" b="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don’t</a:t>
                      </a: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know how to</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know how to </a:t>
                      </a:r>
                      <a:r>
                        <a:rPr lang="en-GB" sz="200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i="1">
                          <a:solidFill>
                            <a:srgbClr val="1F4E79"/>
                          </a:solidFill>
                          <a:effectLst/>
                          <a:latin typeface="Century Gothic" panose="020B0502020202020204" pitchFamily="34" charset="0"/>
                          <a:ea typeface="SimSun" panose="02010600030101010101" pitchFamily="2" charset="-122"/>
                          <a:cs typeface="Arial" panose="020B0604020202020204" pitchFamily="34" charset="0"/>
                        </a:rPr>
                        <a:t>savoir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drive </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conduire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6408548"/>
                  </a:ext>
                </a:extLst>
              </a:tr>
            </a:tbl>
          </a:graphicData>
        </a:graphic>
      </p:graphicFrame>
      <p:sp>
        <p:nvSpPr>
          <p:cNvPr id="9" name="Rounded Rectangular Callout 8">
            <a:extLst>
              <a:ext uri="{FF2B5EF4-FFF2-40B4-BE49-F238E27FC236}">
                <a16:creationId xmlns:a16="http://schemas.microsoft.com/office/drawing/2014/main" id="{8B019F35-1D25-CB46-AE84-41E660443B9C}"/>
              </a:ext>
            </a:extLst>
          </p:cNvPr>
          <p:cNvSpPr/>
          <p:nvPr/>
        </p:nvSpPr>
        <p:spPr>
          <a:xfrm>
            <a:off x="2389234" y="980335"/>
            <a:ext cx="3877651" cy="1003862"/>
          </a:xfrm>
          <a:prstGeom prst="wedgeRoundRectCallout">
            <a:avLst>
              <a:gd name="adj1" fmla="val -19925"/>
              <a:gd name="adj2" fmla="val 77334"/>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 mark </a:t>
            </a:r>
            <a:r>
              <a:rPr lang="en-GB" sz="2000" dirty="0"/>
              <a:t>for negation</a:t>
            </a:r>
          </a:p>
          <a:p>
            <a:pPr algn="ctr"/>
            <a:r>
              <a:rPr lang="en-GB" sz="2000" b="1" dirty="0"/>
              <a:t>1 mark </a:t>
            </a:r>
            <a:r>
              <a:rPr lang="en-GB" sz="2000" dirty="0"/>
              <a:t>for correct verb form</a:t>
            </a:r>
          </a:p>
        </p:txBody>
      </p:sp>
      <p:sp>
        <p:nvSpPr>
          <p:cNvPr id="10" name="Rounded Rectangular Callout 9">
            <a:extLst>
              <a:ext uri="{FF2B5EF4-FFF2-40B4-BE49-F238E27FC236}">
                <a16:creationId xmlns:a16="http://schemas.microsoft.com/office/drawing/2014/main" id="{EDC421E2-4273-C24F-BA18-91AE57676485}"/>
              </a:ext>
            </a:extLst>
          </p:cNvPr>
          <p:cNvSpPr/>
          <p:nvPr/>
        </p:nvSpPr>
        <p:spPr>
          <a:xfrm>
            <a:off x="2810870" y="4499250"/>
            <a:ext cx="3780430" cy="1743769"/>
          </a:xfrm>
          <a:prstGeom prst="wedgeRoundRectCallout">
            <a:avLst>
              <a:gd name="adj1" fmla="val -21875"/>
              <a:gd name="adj2" fmla="val -75681"/>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 mark </a:t>
            </a:r>
            <a:r>
              <a:rPr lang="en-GB" sz="2000" dirty="0"/>
              <a:t>for negation</a:t>
            </a:r>
          </a:p>
          <a:p>
            <a:pPr algn="ctr"/>
            <a:r>
              <a:rPr lang="en-GB" sz="2000" b="1" dirty="0"/>
              <a:t>1 mark </a:t>
            </a:r>
            <a:r>
              <a:rPr lang="en-GB" sz="2000" dirty="0"/>
              <a:t>for correct verb form</a:t>
            </a:r>
          </a:p>
          <a:p>
            <a:pPr algn="ctr"/>
            <a:r>
              <a:rPr lang="en-GB" sz="2000" b="1" dirty="0"/>
              <a:t>1 mark </a:t>
            </a:r>
            <a:r>
              <a:rPr lang="en-GB" sz="2000" dirty="0"/>
              <a:t>for inclusion of main verb infinitive</a:t>
            </a:r>
          </a:p>
        </p:txBody>
      </p:sp>
      <p:sp>
        <p:nvSpPr>
          <p:cNvPr id="13" name="Rounded Rectangle 12">
            <a:extLst>
              <a:ext uri="{FF2B5EF4-FFF2-40B4-BE49-F238E27FC236}">
                <a16:creationId xmlns:a16="http://schemas.microsoft.com/office/drawing/2014/main" id="{4CFE83DE-D61F-4240-B4A2-6BBE62B036DA}"/>
              </a:ext>
            </a:extLst>
          </p:cNvPr>
          <p:cNvSpPr/>
          <p:nvPr/>
        </p:nvSpPr>
        <p:spPr>
          <a:xfrm>
            <a:off x="1519416" y="2359855"/>
            <a:ext cx="3034379"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n'écoutent pas</a:t>
            </a:r>
          </a:p>
        </p:txBody>
      </p:sp>
      <p:sp>
        <p:nvSpPr>
          <p:cNvPr id="14" name="Rounded Rectangle 13">
            <a:extLst>
              <a:ext uri="{FF2B5EF4-FFF2-40B4-BE49-F238E27FC236}">
                <a16:creationId xmlns:a16="http://schemas.microsoft.com/office/drawing/2014/main" id="{28876152-E37B-9749-BD5E-F91871D93507}"/>
              </a:ext>
            </a:extLst>
          </p:cNvPr>
          <p:cNvSpPr/>
          <p:nvPr/>
        </p:nvSpPr>
        <p:spPr>
          <a:xfrm>
            <a:off x="1293681" y="3455033"/>
            <a:ext cx="3034379"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ne sais pas conduire</a:t>
            </a:r>
          </a:p>
        </p:txBody>
      </p:sp>
    </p:spTree>
    <p:extLst>
      <p:ext uri="{BB962C8B-B14F-4D97-AF65-F5344CB8AC3E}">
        <p14:creationId xmlns:p14="http://schemas.microsoft.com/office/powerpoint/2010/main" val="99481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D (Speaking)</a:t>
            </a:r>
            <a:br>
              <a:rPr lang="en-GB" sz="2800" b="1" dirty="0">
                <a:solidFill>
                  <a:schemeClr val="bg1"/>
                </a:solidFill>
              </a:rPr>
            </a:br>
            <a:r>
              <a:rPr lang="en-GB" sz="2000" b="1" i="1" dirty="0">
                <a:solidFill>
                  <a:schemeClr val="bg1"/>
                </a:solidFill>
              </a:rPr>
              <a:t>Grammar</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828112"/>
          </a:xfrm>
          <a:prstGeom prst="rect">
            <a:avLst/>
          </a:prstGeom>
          <a:noFill/>
        </p:spPr>
        <p:txBody>
          <a:bodyPr wrap="square" rtlCol="0">
            <a:spAutoFit/>
          </a:bodyPr>
          <a:lstStyle/>
          <a:p>
            <a:pPr>
              <a:lnSpc>
                <a:spcPct val="107000"/>
              </a:lnSpc>
              <a:spcAft>
                <a:spcPts val="800"/>
              </a:spcAft>
            </a:pPr>
            <a:r>
              <a:rPr lang="en-GB" sz="2000" b="1" dirty="0">
                <a:solidFill>
                  <a:srgbClr val="1F4E79"/>
                </a:solidFill>
                <a:latin typeface="Century Gothic" panose="020B0502020202020204" pitchFamily="34" charset="0"/>
                <a:ea typeface="SimSun" panose="02010600030101010101" pitchFamily="2" charset="-122"/>
                <a:cs typeface="Helvetica" pitchFamily="2" charset="0"/>
              </a:rPr>
              <a:t>PART E (POSITION OF MULTIPLE ADJECTIVES)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Helvetica" pitchFamily="2" charset="0"/>
              </a:rPr>
              <a:t>Say</a:t>
            </a:r>
            <a:r>
              <a:rPr lang="en-US" sz="2000" dirty="0">
                <a:solidFill>
                  <a:srgbClr val="1F4E79"/>
                </a:solidFill>
                <a:latin typeface="Century Gothic" panose="020B0502020202020204" pitchFamily="34" charset="0"/>
                <a:ea typeface="SimSun" panose="02010600030101010101" pitchFamily="2" charset="-122"/>
                <a:cs typeface="Helvetica" pitchFamily="2" charset="0"/>
              </a:rPr>
              <a:t> the </a:t>
            </a:r>
            <a:r>
              <a:rPr lang="en-US" sz="2000" b="1" dirty="0">
                <a:solidFill>
                  <a:srgbClr val="1F4E79"/>
                </a:solidFill>
                <a:latin typeface="Century Gothic" panose="020B0502020202020204" pitchFamily="34" charset="0"/>
                <a:ea typeface="SimSun" panose="02010600030101010101" pitchFamily="2" charset="-122"/>
                <a:cs typeface="Helvetica" pitchFamily="2" charset="0"/>
              </a:rPr>
              <a:t>French</a:t>
            </a:r>
            <a:r>
              <a:rPr lang="en-US" sz="2000" dirty="0">
                <a:solidFill>
                  <a:srgbClr val="1F4E79"/>
                </a:solidFill>
                <a:latin typeface="Century Gothic" panose="020B0502020202020204" pitchFamily="34" charset="0"/>
                <a:ea typeface="SimSun" panose="02010600030101010101" pitchFamily="2" charset="-122"/>
                <a:cs typeface="Helvetica" pitchFamily="2" charset="0"/>
              </a:rPr>
              <a:t> for these English phrases. Use the clues to help you.</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C72EF746-E544-CB4A-8A2D-19DBB9F4B06B}"/>
              </a:ext>
            </a:extLst>
          </p:cNvPr>
          <p:cNvGraphicFramePr>
            <a:graphicFrameLocks noGrp="1"/>
          </p:cNvGraphicFramePr>
          <p:nvPr>
            <p:extLst>
              <p:ext uri="{D42A27DB-BD31-4B8C-83A1-F6EECF244321}">
                <p14:modId xmlns:p14="http://schemas.microsoft.com/office/powerpoint/2010/main" val="3595079996"/>
              </p:ext>
            </p:extLst>
          </p:nvPr>
        </p:nvGraphicFramePr>
        <p:xfrm>
          <a:off x="285988" y="2421473"/>
          <a:ext cx="11474212" cy="2312416"/>
        </p:xfrm>
        <a:graphic>
          <a:graphicData uri="http://schemas.openxmlformats.org/drawingml/2006/table">
            <a:tbl>
              <a:tblPr firstRow="1" firstCol="1" bandRow="1"/>
              <a:tblGrid>
                <a:gridCol w="540000">
                  <a:extLst>
                    <a:ext uri="{9D8B030D-6E8A-4147-A177-3AD203B41FA5}">
                      <a16:colId xmlns:a16="http://schemas.microsoft.com/office/drawing/2014/main" val="3524283300"/>
                    </a:ext>
                  </a:extLst>
                </a:gridCol>
                <a:gridCol w="7543312">
                  <a:extLst>
                    <a:ext uri="{9D8B030D-6E8A-4147-A177-3AD203B41FA5}">
                      <a16:colId xmlns:a16="http://schemas.microsoft.com/office/drawing/2014/main" val="494034134"/>
                    </a:ext>
                  </a:extLst>
                </a:gridCol>
                <a:gridCol w="3390900">
                  <a:extLst>
                    <a:ext uri="{9D8B030D-6E8A-4147-A177-3AD203B41FA5}">
                      <a16:colId xmlns:a16="http://schemas.microsoft.com/office/drawing/2014/main" val="1984910540"/>
                    </a:ext>
                  </a:extLst>
                </a:gridCol>
              </a:tblGrid>
              <a:tr h="467360">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SimSun" panose="02010600030101010101" pitchFamily="2" charset="-122"/>
                          <a:cs typeface="Helvetica" pitchFamily="2"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 calm, intelligent man= ________________________________</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 man </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fr-FR"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un homme (m.)</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intelligent </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intelligent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calm </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calme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9172951"/>
                  </a:ext>
                </a:extLst>
              </a:tr>
              <a:tr h="467360">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Helvetica" pitchFamily="2" charset="0"/>
                        </a:rPr>
                        <a:t>2.</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 </a:t>
                      </a:r>
                      <a:r>
                        <a:rPr lang="fr-FR"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beautiful</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fr-FR"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old</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house </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___________________________</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 house</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en-GB" sz="200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une</a:t>
                      </a:r>
                      <a:r>
                        <a:rPr lang="en-GB"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a:t>
                      </a:r>
                      <a:r>
                        <a:rPr lang="en-GB" sz="200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maison</a:t>
                      </a:r>
                      <a:r>
                        <a:rPr lang="en-GB"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(f.)</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beautiful</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en-GB"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beau</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vieux</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en-GB"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old</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7297627"/>
                  </a:ext>
                </a:extLst>
              </a:tr>
            </a:tbl>
          </a:graphicData>
        </a:graphic>
      </p:graphicFrame>
      <p:sp>
        <p:nvSpPr>
          <p:cNvPr id="9" name="Rounded Rectangular Callout 8">
            <a:extLst>
              <a:ext uri="{FF2B5EF4-FFF2-40B4-BE49-F238E27FC236}">
                <a16:creationId xmlns:a16="http://schemas.microsoft.com/office/drawing/2014/main" id="{3FAFC8F1-C43A-8E41-AA3B-ED64C64F8CD7}"/>
              </a:ext>
            </a:extLst>
          </p:cNvPr>
          <p:cNvSpPr/>
          <p:nvPr/>
        </p:nvSpPr>
        <p:spPr>
          <a:xfrm>
            <a:off x="4236371" y="5140489"/>
            <a:ext cx="3440779" cy="1005053"/>
          </a:xfrm>
          <a:prstGeom prst="wedgeRoundRectCallout">
            <a:avLst>
              <a:gd name="adj1" fmla="val -21267"/>
              <a:gd name="adj2" fmla="val -80106"/>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 mark </a:t>
            </a:r>
            <a:r>
              <a:rPr lang="en-GB" sz="2000" dirty="0"/>
              <a:t>for word order</a:t>
            </a:r>
          </a:p>
          <a:p>
            <a:pPr algn="ctr"/>
            <a:r>
              <a:rPr lang="en-GB" sz="2000" b="1" dirty="0"/>
              <a:t>1 mark </a:t>
            </a:r>
            <a:r>
              <a:rPr lang="en-GB" sz="2000" dirty="0"/>
              <a:t>for correct article</a:t>
            </a:r>
            <a:endParaRPr lang="en-GB" sz="2000" b="1" dirty="0"/>
          </a:p>
        </p:txBody>
      </p:sp>
      <p:sp>
        <p:nvSpPr>
          <p:cNvPr id="12" name="Rounded Rectangle 11">
            <a:extLst>
              <a:ext uri="{FF2B5EF4-FFF2-40B4-BE49-F238E27FC236}">
                <a16:creationId xmlns:a16="http://schemas.microsoft.com/office/drawing/2014/main" id="{0866D24C-EEA6-914A-951A-6282D43DA65C}"/>
              </a:ext>
            </a:extLst>
          </p:cNvPr>
          <p:cNvSpPr/>
          <p:nvPr/>
        </p:nvSpPr>
        <p:spPr>
          <a:xfrm>
            <a:off x="3952811" y="2635913"/>
            <a:ext cx="4286377" cy="662609"/>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un homme intelligent et calme</a:t>
            </a:r>
          </a:p>
          <a:p>
            <a:pPr algn="ctr"/>
            <a:r>
              <a:rPr lang="fr-FR" sz="2000" dirty="0"/>
              <a:t>/un homme clame et intelligent</a:t>
            </a:r>
          </a:p>
        </p:txBody>
      </p:sp>
      <p:sp>
        <p:nvSpPr>
          <p:cNvPr id="13" name="Rounded Rectangle 12">
            <a:extLst>
              <a:ext uri="{FF2B5EF4-FFF2-40B4-BE49-F238E27FC236}">
                <a16:creationId xmlns:a16="http://schemas.microsoft.com/office/drawing/2014/main" id="{A7F6F64C-49A9-E543-BC60-C8C63431D7FE}"/>
              </a:ext>
            </a:extLst>
          </p:cNvPr>
          <p:cNvSpPr/>
          <p:nvPr/>
        </p:nvSpPr>
        <p:spPr>
          <a:xfrm>
            <a:off x="3857371" y="3811271"/>
            <a:ext cx="3445129" cy="644793"/>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une belle vieille maison</a:t>
            </a:r>
          </a:p>
          <a:p>
            <a:pPr algn="ctr"/>
            <a:r>
              <a:rPr lang="fr-FR" sz="2000" dirty="0"/>
              <a:t>/une vielle belle maison</a:t>
            </a:r>
          </a:p>
        </p:txBody>
      </p:sp>
    </p:spTree>
    <p:extLst>
      <p:ext uri="{BB962C8B-B14F-4D97-AF65-F5344CB8AC3E}">
        <p14:creationId xmlns:p14="http://schemas.microsoft.com/office/powerpoint/2010/main" val="71524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D (Speaking)</a:t>
            </a:r>
            <a:br>
              <a:rPr lang="en-GB" sz="2800" b="1" dirty="0">
                <a:solidFill>
                  <a:schemeClr val="bg1"/>
                </a:solidFill>
              </a:rPr>
            </a:br>
            <a:r>
              <a:rPr lang="en-GB" sz="2000" b="1" i="1" dirty="0">
                <a:solidFill>
                  <a:schemeClr val="bg1"/>
                </a:solidFill>
              </a:rPr>
              <a:t>Grammar</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828112"/>
          </a:xfrm>
          <a:prstGeom prst="rect">
            <a:avLst/>
          </a:prstGeom>
          <a:noFill/>
        </p:spPr>
        <p:txBody>
          <a:bodyPr wrap="square" rtlCol="0">
            <a:spAutoFit/>
          </a:bodyPr>
          <a:lstStyle/>
          <a:p>
            <a:pPr>
              <a:lnSpc>
                <a:spcPct val="107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PART F (PAST)</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Helvetica" pitchFamily="2" charset="0"/>
              </a:rPr>
              <a:t>Say</a:t>
            </a:r>
            <a:r>
              <a:rPr lang="en-US" sz="2000" dirty="0">
                <a:solidFill>
                  <a:srgbClr val="1F4E79"/>
                </a:solidFill>
                <a:latin typeface="Century Gothic" panose="020B0502020202020204" pitchFamily="34" charset="0"/>
                <a:ea typeface="SimSun" panose="02010600030101010101" pitchFamily="2" charset="-122"/>
                <a:cs typeface="Helvetica" pitchFamily="2" charset="0"/>
              </a:rPr>
              <a:t> the </a:t>
            </a:r>
            <a:r>
              <a:rPr lang="en-US" sz="2000" b="1" dirty="0">
                <a:solidFill>
                  <a:srgbClr val="1F4E79"/>
                </a:solidFill>
                <a:latin typeface="Century Gothic" panose="020B0502020202020204" pitchFamily="34" charset="0"/>
                <a:ea typeface="SimSun" panose="02010600030101010101" pitchFamily="2" charset="-122"/>
                <a:cs typeface="Helvetica" pitchFamily="2" charset="0"/>
              </a:rPr>
              <a:t>French </a:t>
            </a:r>
            <a:r>
              <a:rPr lang="en-US" sz="2000" dirty="0">
                <a:solidFill>
                  <a:srgbClr val="1F4E79"/>
                </a:solidFill>
                <a:latin typeface="Century Gothic" panose="020B0502020202020204" pitchFamily="34" charset="0"/>
                <a:ea typeface="SimSun" panose="02010600030101010101" pitchFamily="2" charset="-122"/>
                <a:cs typeface="Helvetica" pitchFamily="2" charset="0"/>
              </a:rPr>
              <a:t>for the English in brackets. Remember to u</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se the perfect tense.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DEBF2EB9-B40F-D64A-BFD4-E0CE6B459C2E}"/>
              </a:ext>
            </a:extLst>
          </p:cNvPr>
          <p:cNvGraphicFramePr>
            <a:graphicFrameLocks noGrp="1"/>
          </p:cNvGraphicFramePr>
          <p:nvPr>
            <p:extLst>
              <p:ext uri="{D42A27DB-BD31-4B8C-83A1-F6EECF244321}">
                <p14:modId xmlns:p14="http://schemas.microsoft.com/office/powerpoint/2010/main" val="759324414"/>
              </p:ext>
            </p:extLst>
          </p:nvPr>
        </p:nvGraphicFramePr>
        <p:xfrm>
          <a:off x="244121" y="2489359"/>
          <a:ext cx="11499271" cy="1800000"/>
        </p:xfrm>
        <a:graphic>
          <a:graphicData uri="http://schemas.openxmlformats.org/drawingml/2006/table">
            <a:tbl>
              <a:tblPr firstRow="1" firstCol="1" bandRow="1"/>
              <a:tblGrid>
                <a:gridCol w="576000">
                  <a:extLst>
                    <a:ext uri="{9D8B030D-6E8A-4147-A177-3AD203B41FA5}">
                      <a16:colId xmlns:a16="http://schemas.microsoft.com/office/drawing/2014/main" val="2425288934"/>
                    </a:ext>
                  </a:extLst>
                </a:gridCol>
                <a:gridCol w="7914323">
                  <a:extLst>
                    <a:ext uri="{9D8B030D-6E8A-4147-A177-3AD203B41FA5}">
                      <a16:colId xmlns:a16="http://schemas.microsoft.com/office/drawing/2014/main" val="1429365842"/>
                    </a:ext>
                  </a:extLst>
                </a:gridCol>
                <a:gridCol w="3008948">
                  <a:extLst>
                    <a:ext uri="{9D8B030D-6E8A-4147-A177-3AD203B41FA5}">
                      <a16:colId xmlns:a16="http://schemas.microsoft.com/office/drawing/2014/main" val="2201177927"/>
                    </a:ext>
                  </a:extLst>
                </a:gridCol>
              </a:tblGrid>
              <a:tr h="900000">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Helvetica" pitchFamily="2" charset="0"/>
                        </a:rPr>
                        <a:t>1.</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(There </a:t>
                      </a:r>
                      <a:r>
                        <a:rPr lang="fr-FR" sz="2000" b="1"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was</a:t>
                      </a:r>
                      <a:r>
                        <a:rPr lang="fr-FR"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r>
                        <a:rPr lang="fr-FR" sz="2000" b="1" dirty="0">
                          <a:solidFill>
                            <a:srgbClr val="1F4E79"/>
                          </a:solidFill>
                          <a:effectLst/>
                          <a:latin typeface="Century Gothic" panose="020B0502020202020204" pitchFamily="34" charset="0"/>
                          <a:ea typeface="SimSun" panose="02010600030101010101" pitchFamily="2" charset="-122"/>
                          <a:cs typeface="Helvetica" pitchFamily="2" charset="0"/>
                        </a:rPr>
                        <a:t> </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_______</a:t>
                      </a:r>
                      <a:r>
                        <a:rPr lang="fr-FR" sz="2000" b="1" dirty="0">
                          <a:solidFill>
                            <a:srgbClr val="1F4E79"/>
                          </a:solidFill>
                          <a:effectLst/>
                          <a:latin typeface="Century Gothic" panose="020B0502020202020204" pitchFamily="34" charset="0"/>
                          <a:ea typeface="SimSun" panose="02010600030101010101" pitchFamily="2" charset="-122"/>
                          <a:cs typeface="Helvetica" pitchFamily="2" charset="0"/>
                        </a:rPr>
                        <a:t> </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_______</a:t>
                      </a:r>
                      <a:r>
                        <a:rPr lang="fr-FR" sz="2000" b="1" dirty="0">
                          <a:solidFill>
                            <a:srgbClr val="1F4E79"/>
                          </a:solidFill>
                          <a:effectLst/>
                          <a:latin typeface="Century Gothic" panose="020B0502020202020204" pitchFamily="34" charset="0"/>
                          <a:ea typeface="SimSun" panose="02010600030101010101" pitchFamily="2" charset="-122"/>
                          <a:cs typeface="Helvetica" pitchFamily="2" charset="0"/>
                        </a:rPr>
                        <a:t> </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_______</a:t>
                      </a:r>
                      <a:r>
                        <a:rPr lang="fr-FR" sz="2000" b="1" dirty="0">
                          <a:solidFill>
                            <a:srgbClr val="1F4E79"/>
                          </a:solidFill>
                          <a:effectLst/>
                          <a:latin typeface="Century Gothic" panose="020B0502020202020204" pitchFamily="34" charset="0"/>
                          <a:ea typeface="SimSun" panose="02010600030101010101" pitchFamily="2" charset="-122"/>
                          <a:cs typeface="Helvetica" pitchFamily="2" charset="0"/>
                        </a:rPr>
                        <a:t> </a:t>
                      </a:r>
                      <a:r>
                        <a:rPr lang="fr-FR"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un chien sur la plage.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b="1">
                          <a:solidFill>
                            <a:srgbClr val="1F4E79"/>
                          </a:solidFill>
                          <a:effectLst/>
                          <a:latin typeface="Century Gothic" panose="020B0502020202020204" pitchFamily="34" charset="0"/>
                          <a:ea typeface="SimSun" panose="02010600030101010101" pitchFamily="2" charset="-122"/>
                          <a:cs typeface="Arial" panose="020B0604020202020204" pitchFamily="34"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5756045"/>
                  </a:ext>
                </a:extLst>
              </a:tr>
              <a:tr h="900000">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Helvetica" pitchFamily="2" charset="0"/>
                        </a:rPr>
                        <a:t>2.</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t>
                      </a:r>
                      <a:r>
                        <a:rPr lang="en-US"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He celebrated) </a:t>
                      </a:r>
                      <a:r>
                        <a:rPr lang="en-US"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_______</a:t>
                      </a:r>
                      <a:r>
                        <a:rPr lang="en-US" sz="2000" b="1" dirty="0">
                          <a:solidFill>
                            <a:srgbClr val="1F4E79"/>
                          </a:solidFill>
                          <a:effectLst/>
                          <a:latin typeface="Century Gothic" panose="020B0502020202020204" pitchFamily="34" charset="0"/>
                          <a:ea typeface="SimSun" panose="02010600030101010101" pitchFamily="2" charset="-122"/>
                          <a:cs typeface="Helvetica" pitchFamily="2" charset="0"/>
                        </a:rPr>
                        <a:t> </a:t>
                      </a:r>
                      <a:r>
                        <a:rPr lang="en-US"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_______</a:t>
                      </a:r>
                      <a:r>
                        <a:rPr lang="en-US" sz="2000" b="1" dirty="0">
                          <a:solidFill>
                            <a:srgbClr val="1F4E79"/>
                          </a:solidFill>
                          <a:effectLst/>
                          <a:latin typeface="Century Gothic" panose="020B0502020202020204" pitchFamily="34" charset="0"/>
                          <a:ea typeface="SimSun" panose="02010600030101010101" pitchFamily="2" charset="-122"/>
                          <a:cs typeface="Helvetica" pitchFamily="2" charset="0"/>
                        </a:rPr>
                        <a:t> </a:t>
                      </a:r>
                      <a:r>
                        <a:rPr lang="en-US"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_______</a:t>
                      </a:r>
                      <a:r>
                        <a:rPr lang="en-US" sz="2000" b="1" dirty="0">
                          <a:solidFill>
                            <a:srgbClr val="1F4E79"/>
                          </a:solidFill>
                          <a:effectLst/>
                          <a:latin typeface="Century Gothic" panose="020B0502020202020204" pitchFamily="34" charset="0"/>
                          <a:ea typeface="SimSun" panose="02010600030101010101" pitchFamily="2" charset="-122"/>
                          <a:cs typeface="Helvetica" pitchFamily="2" charset="0"/>
                        </a:rPr>
                        <a:t> </a:t>
                      </a:r>
                      <a:r>
                        <a:rPr lang="en-GB"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avec </a:t>
                      </a:r>
                      <a:r>
                        <a:rPr lang="en-GB" sz="2000"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sa</a:t>
                      </a:r>
                      <a:r>
                        <a:rPr lang="en-GB" sz="200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femme.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he</a:t>
                      </a:r>
                      <a:r>
                        <a:rPr lang="en-US"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en-US" sz="2000" i="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il</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b="1"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to celebrate</a:t>
                      </a:r>
                      <a:r>
                        <a:rPr lang="en-US" sz="2000" dirty="0">
                          <a:solidFill>
                            <a:srgbClr val="1F4E79"/>
                          </a:solidFill>
                          <a:effectLst/>
                          <a:latin typeface="Century Gothic" panose="020B0502020202020204" pitchFamily="34" charset="0"/>
                          <a:ea typeface="SimSun" panose="02010600030101010101" pitchFamily="2" charset="-122"/>
                          <a:cs typeface="Arial" panose="020B0604020202020204" pitchFamily="34" charset="0"/>
                        </a:rPr>
                        <a:t> = </a:t>
                      </a:r>
                      <a:r>
                        <a:rPr lang="en-US" sz="2000" i="1" dirty="0" err="1">
                          <a:solidFill>
                            <a:srgbClr val="1F4E79"/>
                          </a:solidFill>
                          <a:effectLst/>
                          <a:latin typeface="Century Gothic" panose="020B0502020202020204" pitchFamily="34" charset="0"/>
                          <a:ea typeface="SimSun" panose="02010600030101010101" pitchFamily="2" charset="-122"/>
                          <a:cs typeface="Arial" panose="020B0604020202020204" pitchFamily="34" charset="0"/>
                        </a:rPr>
                        <a:t>célébrer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1062219"/>
                  </a:ext>
                </a:extLst>
              </a:tr>
            </a:tbl>
          </a:graphicData>
        </a:graphic>
      </p:graphicFrame>
      <p:sp>
        <p:nvSpPr>
          <p:cNvPr id="9" name="Rounded Rectangular Callout 8">
            <a:extLst>
              <a:ext uri="{FF2B5EF4-FFF2-40B4-BE49-F238E27FC236}">
                <a16:creationId xmlns:a16="http://schemas.microsoft.com/office/drawing/2014/main" id="{D58623D6-2440-CA48-BF08-58D23B8A8D4E}"/>
              </a:ext>
            </a:extLst>
          </p:cNvPr>
          <p:cNvSpPr/>
          <p:nvPr/>
        </p:nvSpPr>
        <p:spPr>
          <a:xfrm>
            <a:off x="2706022" y="1468848"/>
            <a:ext cx="3034379" cy="957852"/>
          </a:xfrm>
          <a:prstGeom prst="wedgeRoundRectCallout">
            <a:avLst>
              <a:gd name="adj1" fmla="val -20876"/>
              <a:gd name="adj2" fmla="val 65106"/>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 mark </a:t>
            </a:r>
            <a:r>
              <a:rPr lang="en-GB" sz="2000" dirty="0"/>
              <a:t>for correct use of ‘il y </a:t>
            </a:r>
            <a:r>
              <a:rPr lang="en-GB" sz="2000" dirty="0" err="1"/>
              <a:t>avait</a:t>
            </a:r>
            <a:r>
              <a:rPr lang="en-GB" sz="2000" dirty="0"/>
              <a:t>’</a:t>
            </a:r>
            <a:endParaRPr lang="en-GB" sz="2000" b="1" dirty="0"/>
          </a:p>
        </p:txBody>
      </p:sp>
      <p:sp>
        <p:nvSpPr>
          <p:cNvPr id="10" name="Rounded Rectangular Callout 9">
            <a:extLst>
              <a:ext uri="{FF2B5EF4-FFF2-40B4-BE49-F238E27FC236}">
                <a16:creationId xmlns:a16="http://schemas.microsoft.com/office/drawing/2014/main" id="{95DD4870-D4DE-A149-8793-453BF291473E}"/>
              </a:ext>
            </a:extLst>
          </p:cNvPr>
          <p:cNvSpPr/>
          <p:nvPr/>
        </p:nvSpPr>
        <p:spPr>
          <a:xfrm>
            <a:off x="2706022" y="4449982"/>
            <a:ext cx="3034379" cy="1743769"/>
          </a:xfrm>
          <a:prstGeom prst="wedgeRoundRectCallout">
            <a:avLst>
              <a:gd name="adj1" fmla="val -20877"/>
              <a:gd name="adj2" fmla="val -70219"/>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 mark </a:t>
            </a:r>
            <a:r>
              <a:rPr lang="en-GB" sz="2000" dirty="0"/>
              <a:t>for correct form of </a:t>
            </a:r>
            <a:r>
              <a:rPr lang="en-GB" sz="2000" dirty="0" err="1"/>
              <a:t>avoir</a:t>
            </a:r>
            <a:endParaRPr lang="en-GB" sz="2000" dirty="0"/>
          </a:p>
          <a:p>
            <a:pPr algn="ctr"/>
            <a:r>
              <a:rPr lang="en-GB" sz="2000" b="1" dirty="0"/>
              <a:t>1 mark </a:t>
            </a:r>
            <a:r>
              <a:rPr lang="en-GB" sz="2000" dirty="0"/>
              <a:t>for correct form of past participle</a:t>
            </a:r>
            <a:endParaRPr lang="en-GB" sz="2000" b="1" dirty="0"/>
          </a:p>
        </p:txBody>
      </p:sp>
      <p:sp>
        <p:nvSpPr>
          <p:cNvPr id="13" name="Rounded Rectangle 12">
            <a:extLst>
              <a:ext uri="{FF2B5EF4-FFF2-40B4-BE49-F238E27FC236}">
                <a16:creationId xmlns:a16="http://schemas.microsoft.com/office/drawing/2014/main" id="{78A34F80-C81B-6A41-9ED6-399DD8999769}"/>
              </a:ext>
            </a:extLst>
          </p:cNvPr>
          <p:cNvSpPr/>
          <p:nvPr/>
        </p:nvSpPr>
        <p:spPr>
          <a:xfrm>
            <a:off x="2301782" y="2675742"/>
            <a:ext cx="2941377"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Il y avait</a:t>
            </a:r>
          </a:p>
        </p:txBody>
      </p:sp>
      <p:sp>
        <p:nvSpPr>
          <p:cNvPr id="14" name="Rounded Rectangle 13">
            <a:extLst>
              <a:ext uri="{FF2B5EF4-FFF2-40B4-BE49-F238E27FC236}">
                <a16:creationId xmlns:a16="http://schemas.microsoft.com/office/drawing/2014/main" id="{1A26FACE-12B5-1B46-A8FC-CC1CF15964E5}"/>
              </a:ext>
            </a:extLst>
          </p:cNvPr>
          <p:cNvSpPr/>
          <p:nvPr/>
        </p:nvSpPr>
        <p:spPr>
          <a:xfrm>
            <a:off x="2899393" y="3558865"/>
            <a:ext cx="2841008" cy="37114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Il a célébré</a:t>
            </a:r>
          </a:p>
        </p:txBody>
      </p:sp>
    </p:spTree>
    <p:extLst>
      <p:ext uri="{BB962C8B-B14F-4D97-AF65-F5344CB8AC3E}">
        <p14:creationId xmlns:p14="http://schemas.microsoft.com/office/powerpoint/2010/main" val="209164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A (Listening)</a:t>
            </a:r>
            <a:br>
              <a:rPr lang="en-GB" sz="2800" b="1" dirty="0">
                <a:solidFill>
                  <a:schemeClr val="bg1"/>
                </a:solidFill>
              </a:rPr>
            </a:br>
            <a:r>
              <a:rPr lang="en-GB" sz="2000" b="1" i="1" dirty="0">
                <a:solidFill>
                  <a:schemeClr val="bg1"/>
                </a:solidFill>
              </a:rPr>
              <a:t>Vocabulary</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2021066"/>
          </a:xfrm>
          <a:prstGeom prst="rect">
            <a:avLst/>
          </a:prstGeom>
          <a:noFill/>
        </p:spPr>
        <p:txBody>
          <a:bodyPr wrap="square" rtlCol="0">
            <a:spAutoFit/>
          </a:bodyPr>
          <a:lstStyle/>
          <a:p>
            <a:pPr>
              <a:lnSpc>
                <a:spcPct val="107000"/>
              </a:lnSpc>
              <a:spcAft>
                <a:spcPts val="800"/>
              </a:spcAft>
            </a:pP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PART A (TRANSLATION)</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You will hear some</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French words.  Put a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cross (x)</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under the English word</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or words </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that best match what you hear.</a:t>
            </a:r>
          </a:p>
          <a:p>
            <a:pPr>
              <a:lnSpc>
                <a:spcPct val="107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Some have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only one correct answer</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Some have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two correct answers.</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p>
          <a:p>
            <a:pPr>
              <a:lnSpc>
                <a:spcPct val="107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You will hear each </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French word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twice.</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30C8C4EC-C24E-8C4F-A963-CC1EC3082F3F}"/>
              </a:ext>
            </a:extLst>
          </p:cNvPr>
          <p:cNvGraphicFramePr>
            <a:graphicFrameLocks noGrp="1"/>
          </p:cNvGraphicFramePr>
          <p:nvPr>
            <p:extLst>
              <p:ext uri="{D42A27DB-BD31-4B8C-83A1-F6EECF244321}">
                <p14:modId xmlns:p14="http://schemas.microsoft.com/office/powerpoint/2010/main" val="1886947965"/>
              </p:ext>
            </p:extLst>
          </p:nvPr>
        </p:nvGraphicFramePr>
        <p:xfrm>
          <a:off x="303106" y="3513665"/>
          <a:ext cx="11160762" cy="2592000"/>
        </p:xfrm>
        <a:graphic>
          <a:graphicData uri="http://schemas.openxmlformats.org/drawingml/2006/table">
            <a:tbl>
              <a:tblPr firstRow="1" firstCol="1" bandRow="1"/>
              <a:tblGrid>
                <a:gridCol w="665222">
                  <a:extLst>
                    <a:ext uri="{9D8B030D-6E8A-4147-A177-3AD203B41FA5}">
                      <a16:colId xmlns:a16="http://schemas.microsoft.com/office/drawing/2014/main" val="1282414271"/>
                    </a:ext>
                  </a:extLst>
                </a:gridCol>
                <a:gridCol w="2623885">
                  <a:extLst>
                    <a:ext uri="{9D8B030D-6E8A-4147-A177-3AD203B41FA5}">
                      <a16:colId xmlns:a16="http://schemas.microsoft.com/office/drawing/2014/main" val="486987773"/>
                    </a:ext>
                  </a:extLst>
                </a:gridCol>
                <a:gridCol w="2623885">
                  <a:extLst>
                    <a:ext uri="{9D8B030D-6E8A-4147-A177-3AD203B41FA5}">
                      <a16:colId xmlns:a16="http://schemas.microsoft.com/office/drawing/2014/main" val="1560447836"/>
                    </a:ext>
                  </a:extLst>
                </a:gridCol>
                <a:gridCol w="2623885">
                  <a:extLst>
                    <a:ext uri="{9D8B030D-6E8A-4147-A177-3AD203B41FA5}">
                      <a16:colId xmlns:a16="http://schemas.microsoft.com/office/drawing/2014/main" val="206525506"/>
                    </a:ext>
                  </a:extLst>
                </a:gridCol>
                <a:gridCol w="2623885">
                  <a:extLst>
                    <a:ext uri="{9D8B030D-6E8A-4147-A177-3AD203B41FA5}">
                      <a16:colId xmlns:a16="http://schemas.microsoft.com/office/drawing/2014/main" val="1541223693"/>
                    </a:ext>
                  </a:extLst>
                </a:gridCol>
              </a:tblGrid>
              <a:tr h="648000">
                <a:tc rowSpan="2">
                  <a:txBody>
                    <a:bodyPr/>
                    <a:lstStyle/>
                    <a:p>
                      <a:pPr algn="l">
                        <a:lnSpc>
                          <a:spcPct val="107000"/>
                        </a:lnSpc>
                        <a:spcAft>
                          <a:spcPts val="800"/>
                        </a:spcAft>
                      </a:pPr>
                      <a:r>
                        <a:rPr lang="en-GB" sz="2000" b="1"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en-GB" sz="2000" b="1"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en-GB" sz="2000" b="1"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headteacher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lawyer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teacher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tradition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0788512"/>
                  </a:ext>
                </a:extLst>
              </a:tr>
              <a:tr h="648000">
                <a:tc vMerge="1">
                  <a:txBody>
                    <a:bodyPr/>
                    <a:lstStyle/>
                    <a:p>
                      <a:endParaRPr lang="en-US"/>
                    </a:p>
                  </a:txBody>
                  <a:tcPr/>
                </a:tc>
                <a:tc>
                  <a:txBody>
                    <a:bodyPr/>
                    <a:lstStyle/>
                    <a:p>
                      <a:pPr algn="ctr">
                        <a:lnSpc>
                          <a:spcPct val="107000"/>
                        </a:lnSpc>
                        <a:spcAft>
                          <a:spcPts val="800"/>
                        </a:spcAft>
                      </a:pPr>
                      <a:r>
                        <a:rPr lang="en-GB"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2F5496"/>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2F5496"/>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1925203"/>
                  </a:ext>
                </a:extLst>
              </a:tr>
              <a:tr h="648000">
                <a:tc rowSpan="2">
                  <a:txBody>
                    <a:bodyPr/>
                    <a:lstStyle/>
                    <a:p>
                      <a:pPr algn="l">
                        <a:lnSpc>
                          <a:spcPct val="107000"/>
                        </a:lnSpc>
                        <a:spcAft>
                          <a:spcPts val="800"/>
                        </a:spcAft>
                      </a:pPr>
                      <a:r>
                        <a:rPr lang="en-GB" sz="2000" b="1"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en-GB" sz="2000" b="1"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to go out, </a:t>
                      </a:r>
                      <a:r>
                        <a:rPr lang="fr-FR"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going</a:t>
                      </a: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out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to know how to, </a:t>
                      </a:r>
                      <a:r>
                        <a:rPr lang="fr-FR"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knowing</a:t>
                      </a: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how to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to </a:t>
                      </a:r>
                      <a:r>
                        <a:rPr lang="fr-FR"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describe</a:t>
                      </a: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fr-FR"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describing</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to take out, </a:t>
                      </a:r>
                      <a:b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taking out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3348449"/>
                  </a:ext>
                </a:extLst>
              </a:tr>
              <a:tr h="648000">
                <a:tc vMerge="1">
                  <a:txBody>
                    <a:bodyPr/>
                    <a:lstStyle/>
                    <a:p>
                      <a:endParaRPr lang="en-US"/>
                    </a:p>
                  </a:txBody>
                  <a:tcPr/>
                </a:tc>
                <a:tc>
                  <a:txBody>
                    <a:bodyPr/>
                    <a:lstStyle/>
                    <a:p>
                      <a:pPr algn="ctr">
                        <a:lnSpc>
                          <a:spcPct val="107000"/>
                        </a:lnSpc>
                        <a:spcAft>
                          <a:spcPts val="800"/>
                        </a:spcAft>
                      </a:pPr>
                      <a:r>
                        <a:rPr lang="en-GB" sz="200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2F5496"/>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dirty="0">
                          <a:solidFill>
                            <a:srgbClr val="2F5496"/>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2197741"/>
                  </a:ext>
                </a:extLst>
              </a:tr>
            </a:tbl>
          </a:graphicData>
        </a:graphic>
      </p:graphicFrame>
      <p:sp>
        <p:nvSpPr>
          <p:cNvPr id="9" name="Rounded Rectangular Callout 8">
            <a:extLst>
              <a:ext uri="{FF2B5EF4-FFF2-40B4-BE49-F238E27FC236}">
                <a16:creationId xmlns:a16="http://schemas.microsoft.com/office/drawing/2014/main" id="{6709BCB7-8F29-8845-BB3B-537AFB102D7B}"/>
              </a:ext>
            </a:extLst>
          </p:cNvPr>
          <p:cNvSpPr/>
          <p:nvPr/>
        </p:nvSpPr>
        <p:spPr>
          <a:xfrm>
            <a:off x="8564296" y="213280"/>
            <a:ext cx="3389069" cy="875016"/>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one mark for each item.</a:t>
            </a:r>
          </a:p>
        </p:txBody>
      </p:sp>
      <p:pic>
        <p:nvPicPr>
          <p:cNvPr id="11" name="Picture 10" descr="Shape&#10;&#10;Description automatically generated">
            <a:extLst>
              <a:ext uri="{FF2B5EF4-FFF2-40B4-BE49-F238E27FC236}">
                <a16:creationId xmlns:a16="http://schemas.microsoft.com/office/drawing/2014/main" id="{40BFA271-589B-E64C-95DA-0BC07EDEC3BD}"/>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2201177" y="4406373"/>
            <a:ext cx="158726" cy="158726"/>
          </a:xfrm>
          <a:prstGeom prst="rect">
            <a:avLst/>
          </a:prstGeom>
        </p:spPr>
      </p:pic>
      <p:pic>
        <p:nvPicPr>
          <p:cNvPr id="12" name="Picture 11" descr="Shape&#10;&#10;Description automatically generated">
            <a:extLst>
              <a:ext uri="{FF2B5EF4-FFF2-40B4-BE49-F238E27FC236}">
                <a16:creationId xmlns:a16="http://schemas.microsoft.com/office/drawing/2014/main" id="{BC1865CD-13B7-5B4F-8293-B0EA4C68C35A}"/>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10070848" y="5703505"/>
            <a:ext cx="158726" cy="158726"/>
          </a:xfrm>
          <a:prstGeom prst="rect">
            <a:avLst/>
          </a:prstGeom>
        </p:spPr>
      </p:pic>
      <p:sp>
        <p:nvSpPr>
          <p:cNvPr id="10" name="Action Button: Custom 9">
            <a:hlinkClick r:id="" action="ppaction://noaction" highlightClick="1">
              <a:snd r:embed="rId5" name="1 le directeur.wav"/>
            </a:hlinkClick>
            <a:extLst>
              <a:ext uri="{FF2B5EF4-FFF2-40B4-BE49-F238E27FC236}">
                <a16:creationId xmlns:a16="http://schemas.microsoft.com/office/drawing/2014/main" id="{2855BAFE-B685-C14C-A884-31DDD2AC9915}"/>
              </a:ext>
            </a:extLst>
          </p:cNvPr>
          <p:cNvSpPr>
            <a:spLocks noChangeAspect="1"/>
          </p:cNvSpPr>
          <p:nvPr/>
        </p:nvSpPr>
        <p:spPr>
          <a:xfrm>
            <a:off x="383566" y="3938373"/>
            <a:ext cx="468000" cy="468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2">
            <a:hlinkClick r:id="" action="ppaction://noaction" highlightClick="1">
              <a:snd r:embed="rId6" name="2 sortir.wav"/>
            </a:hlinkClick>
            <a:extLst>
              <a:ext uri="{FF2B5EF4-FFF2-40B4-BE49-F238E27FC236}">
                <a16:creationId xmlns:a16="http://schemas.microsoft.com/office/drawing/2014/main" id="{0CF9D9C9-BC87-B141-8B2A-4F311047ACD6}"/>
              </a:ext>
            </a:extLst>
          </p:cNvPr>
          <p:cNvSpPr>
            <a:spLocks noChangeAspect="1"/>
          </p:cNvSpPr>
          <p:nvPr/>
        </p:nvSpPr>
        <p:spPr>
          <a:xfrm>
            <a:off x="383566" y="5176512"/>
            <a:ext cx="468000" cy="468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2</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3" descr="Shape&#10;&#10;Description automatically generated">
            <a:extLst>
              <a:ext uri="{FF2B5EF4-FFF2-40B4-BE49-F238E27FC236}">
                <a16:creationId xmlns:a16="http://schemas.microsoft.com/office/drawing/2014/main" id="{CEFF15FA-C5B1-4094-9CFC-935F777B5BA6}"/>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2201177" y="5715937"/>
            <a:ext cx="158726" cy="158726"/>
          </a:xfrm>
          <a:prstGeom prst="rect">
            <a:avLst/>
          </a:prstGeom>
        </p:spPr>
      </p:pic>
    </p:spTree>
    <p:extLst>
      <p:ext uri="{BB962C8B-B14F-4D97-AF65-F5344CB8AC3E}">
        <p14:creationId xmlns:p14="http://schemas.microsoft.com/office/powerpoint/2010/main" val="338396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A (Listening)</a:t>
            </a:r>
            <a:br>
              <a:rPr lang="en-GB" sz="2800" b="1" dirty="0">
                <a:solidFill>
                  <a:schemeClr val="bg1"/>
                </a:solidFill>
              </a:rPr>
            </a:br>
            <a:r>
              <a:rPr lang="en-GB" sz="2000" b="1" i="1" dirty="0">
                <a:solidFill>
                  <a:schemeClr val="bg1"/>
                </a:solidFill>
              </a:rPr>
              <a:t>Vocabulary</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2085443"/>
          </a:xfrm>
          <a:prstGeom prst="rect">
            <a:avLst/>
          </a:prstGeom>
          <a:noFill/>
        </p:spPr>
        <p:txBody>
          <a:bodyPr wrap="square" rtlCol="0">
            <a:spAutoFit/>
          </a:bodyPr>
          <a:lstStyle/>
          <a:p>
            <a:pPr>
              <a:lnSpc>
                <a:spcPct val="150000"/>
              </a:lnSpc>
              <a:spcAft>
                <a:spcPts val="800"/>
              </a:spcAft>
            </a:pP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PART B (DEFINITIONS)</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You will hear a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short definition</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in French. Put a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cross (x)</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under the English word</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that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best matches</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the French definition that </a:t>
            </a:r>
            <a:r>
              <a:rPr lang="en-GB"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you hear.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You will hear each French definition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twice.</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30C8C4EC-C24E-8C4F-A963-CC1EC3082F3F}"/>
              </a:ext>
            </a:extLst>
          </p:cNvPr>
          <p:cNvGraphicFramePr>
            <a:graphicFrameLocks noGrp="1"/>
          </p:cNvGraphicFramePr>
          <p:nvPr>
            <p:extLst>
              <p:ext uri="{D42A27DB-BD31-4B8C-83A1-F6EECF244321}">
                <p14:modId xmlns:p14="http://schemas.microsoft.com/office/powerpoint/2010/main" val="3777358730"/>
              </p:ext>
            </p:extLst>
          </p:nvPr>
        </p:nvGraphicFramePr>
        <p:xfrm>
          <a:off x="303106" y="3513665"/>
          <a:ext cx="11160762" cy="2592000"/>
        </p:xfrm>
        <a:graphic>
          <a:graphicData uri="http://schemas.openxmlformats.org/drawingml/2006/table">
            <a:tbl>
              <a:tblPr firstRow="1" firstCol="1" bandRow="1"/>
              <a:tblGrid>
                <a:gridCol w="665222">
                  <a:extLst>
                    <a:ext uri="{9D8B030D-6E8A-4147-A177-3AD203B41FA5}">
                      <a16:colId xmlns:a16="http://schemas.microsoft.com/office/drawing/2014/main" val="1282414271"/>
                    </a:ext>
                  </a:extLst>
                </a:gridCol>
                <a:gridCol w="2623885">
                  <a:extLst>
                    <a:ext uri="{9D8B030D-6E8A-4147-A177-3AD203B41FA5}">
                      <a16:colId xmlns:a16="http://schemas.microsoft.com/office/drawing/2014/main" val="486987773"/>
                    </a:ext>
                  </a:extLst>
                </a:gridCol>
                <a:gridCol w="2623885">
                  <a:extLst>
                    <a:ext uri="{9D8B030D-6E8A-4147-A177-3AD203B41FA5}">
                      <a16:colId xmlns:a16="http://schemas.microsoft.com/office/drawing/2014/main" val="1560447836"/>
                    </a:ext>
                  </a:extLst>
                </a:gridCol>
                <a:gridCol w="2623885">
                  <a:extLst>
                    <a:ext uri="{9D8B030D-6E8A-4147-A177-3AD203B41FA5}">
                      <a16:colId xmlns:a16="http://schemas.microsoft.com/office/drawing/2014/main" val="206525506"/>
                    </a:ext>
                  </a:extLst>
                </a:gridCol>
                <a:gridCol w="2623885">
                  <a:extLst>
                    <a:ext uri="{9D8B030D-6E8A-4147-A177-3AD203B41FA5}">
                      <a16:colId xmlns:a16="http://schemas.microsoft.com/office/drawing/2014/main" val="1541223693"/>
                    </a:ext>
                  </a:extLst>
                </a:gridCol>
              </a:tblGrid>
              <a:tr h="648000">
                <a:tc rowSpan="2">
                  <a:txBody>
                    <a:bodyPr/>
                    <a:lstStyle/>
                    <a:p>
                      <a:pPr algn="l">
                        <a:lnSpc>
                          <a:spcPct val="107000"/>
                        </a:lnSpc>
                        <a:spcAft>
                          <a:spcPts val="800"/>
                        </a:spcAft>
                      </a:pPr>
                      <a:r>
                        <a:rPr lang="en-GB" sz="2000" b="1"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en-GB" sz="2000" b="1"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en-GB" sz="2000" b="1"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mountain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January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August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season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0788512"/>
                  </a:ext>
                </a:extLst>
              </a:tr>
              <a:tr h="648000">
                <a:tc vMerge="1">
                  <a:txBody>
                    <a:bodyPr/>
                    <a:lstStyle/>
                    <a:p>
                      <a:endParaRPr lang="en-US"/>
                    </a:p>
                  </a:txBody>
                  <a:tcPr/>
                </a:tc>
                <a:tc>
                  <a:txBody>
                    <a:bodyPr/>
                    <a:lstStyle/>
                    <a:p>
                      <a:pPr algn="ctr">
                        <a:lnSpc>
                          <a:spcPct val="107000"/>
                        </a:lnSpc>
                        <a:spcAft>
                          <a:spcPts val="800"/>
                        </a:spcAft>
                      </a:pPr>
                      <a:r>
                        <a:rPr lang="en-GB" sz="200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2F5496"/>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2F5496"/>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1925203"/>
                  </a:ext>
                </a:extLst>
              </a:tr>
              <a:tr h="648000">
                <a:tc rowSpan="2">
                  <a:txBody>
                    <a:bodyPr/>
                    <a:lstStyle/>
                    <a:p>
                      <a:pPr algn="l">
                        <a:lnSpc>
                          <a:spcPct val="107000"/>
                        </a:lnSpc>
                        <a:spcAft>
                          <a:spcPts val="800"/>
                        </a:spcAft>
                      </a:pPr>
                      <a:r>
                        <a:rPr lang="en-GB" sz="2000" b="1"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en-GB" sz="2000" b="1"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Geneva</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Switzerland</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Paris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France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3348449"/>
                  </a:ext>
                </a:extLst>
              </a:tr>
              <a:tr h="648000">
                <a:tc vMerge="1">
                  <a:txBody>
                    <a:bodyPr/>
                    <a:lstStyle/>
                    <a:p>
                      <a:endParaRPr lang="en-US"/>
                    </a:p>
                  </a:txBody>
                  <a:tcPr/>
                </a:tc>
                <a:tc>
                  <a:txBody>
                    <a:bodyPr/>
                    <a:lstStyle/>
                    <a:p>
                      <a:pPr algn="ctr">
                        <a:lnSpc>
                          <a:spcPct val="107000"/>
                        </a:lnSpc>
                        <a:spcAft>
                          <a:spcPts val="800"/>
                        </a:spcAft>
                      </a:pPr>
                      <a:r>
                        <a:rPr lang="en-GB"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2F5496"/>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dirty="0">
                          <a:solidFill>
                            <a:srgbClr val="2F5496"/>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2197741"/>
                  </a:ext>
                </a:extLst>
              </a:tr>
            </a:tbl>
          </a:graphicData>
        </a:graphic>
      </p:graphicFrame>
      <p:sp>
        <p:nvSpPr>
          <p:cNvPr id="6" name="Rounded Rectangular Callout 5">
            <a:extLst>
              <a:ext uri="{FF2B5EF4-FFF2-40B4-BE49-F238E27FC236}">
                <a16:creationId xmlns:a16="http://schemas.microsoft.com/office/drawing/2014/main" id="{DFDE2228-3E45-B144-8099-53FC67F367A1}"/>
              </a:ext>
            </a:extLst>
          </p:cNvPr>
          <p:cNvSpPr/>
          <p:nvPr/>
        </p:nvSpPr>
        <p:spPr>
          <a:xfrm>
            <a:off x="8564296" y="213280"/>
            <a:ext cx="3389069" cy="875016"/>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one mark for each item.</a:t>
            </a:r>
          </a:p>
        </p:txBody>
      </p:sp>
      <p:pic>
        <p:nvPicPr>
          <p:cNvPr id="7" name="Picture 6" descr="Shape&#10;&#10;Description automatically generated">
            <a:extLst>
              <a:ext uri="{FF2B5EF4-FFF2-40B4-BE49-F238E27FC236}">
                <a16:creationId xmlns:a16="http://schemas.microsoft.com/office/drawing/2014/main" id="{D102B9AC-B484-E340-9A9E-FFC689ED0B93}"/>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4824301" y="4406373"/>
            <a:ext cx="158726" cy="158726"/>
          </a:xfrm>
          <a:prstGeom prst="rect">
            <a:avLst/>
          </a:prstGeom>
        </p:spPr>
      </p:pic>
      <p:pic>
        <p:nvPicPr>
          <p:cNvPr id="9" name="Picture 8" descr="Shape&#10;&#10;Description automatically generated">
            <a:extLst>
              <a:ext uri="{FF2B5EF4-FFF2-40B4-BE49-F238E27FC236}">
                <a16:creationId xmlns:a16="http://schemas.microsoft.com/office/drawing/2014/main" id="{B61C5577-441D-794E-B639-A2B36B7179A3}"/>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2197321" y="5708575"/>
            <a:ext cx="158726" cy="158726"/>
          </a:xfrm>
          <a:prstGeom prst="rect">
            <a:avLst/>
          </a:prstGeom>
        </p:spPr>
      </p:pic>
      <p:sp>
        <p:nvSpPr>
          <p:cNvPr id="10" name="Action Button: Custom 9">
            <a:hlinkClick r:id="" action="ppaction://noaction" highlightClick="1">
              <a:snd r:embed="rId5" name="1 un mois en hiver.wav"/>
            </a:hlinkClick>
            <a:extLst>
              <a:ext uri="{FF2B5EF4-FFF2-40B4-BE49-F238E27FC236}">
                <a16:creationId xmlns:a16="http://schemas.microsoft.com/office/drawing/2014/main" id="{9B6CFB21-F0B8-2648-86DA-B19DD1E061AD}"/>
              </a:ext>
            </a:extLst>
          </p:cNvPr>
          <p:cNvSpPr>
            <a:spLocks noChangeAspect="1"/>
          </p:cNvSpPr>
          <p:nvPr/>
        </p:nvSpPr>
        <p:spPr>
          <a:xfrm>
            <a:off x="383566" y="3938373"/>
            <a:ext cx="468000" cy="468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0">
            <a:hlinkClick r:id="" action="ppaction://noaction" highlightClick="1">
              <a:snd r:embed="rId6" name="2 une ville en suisse.wav"/>
            </a:hlinkClick>
            <a:extLst>
              <a:ext uri="{FF2B5EF4-FFF2-40B4-BE49-F238E27FC236}">
                <a16:creationId xmlns:a16="http://schemas.microsoft.com/office/drawing/2014/main" id="{1DE89A7B-2298-FF41-99E7-6CBD0CB9E7A9}"/>
              </a:ext>
            </a:extLst>
          </p:cNvPr>
          <p:cNvSpPr>
            <a:spLocks noChangeAspect="1"/>
          </p:cNvSpPr>
          <p:nvPr/>
        </p:nvSpPr>
        <p:spPr>
          <a:xfrm>
            <a:off x="383566" y="5174779"/>
            <a:ext cx="468000" cy="468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Tree>
    <p:extLst>
      <p:ext uri="{BB962C8B-B14F-4D97-AF65-F5344CB8AC3E}">
        <p14:creationId xmlns:p14="http://schemas.microsoft.com/office/powerpoint/2010/main" val="6711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A (Listening)</a:t>
            </a:r>
            <a:br>
              <a:rPr lang="en-GB" sz="2800" b="1" dirty="0">
                <a:solidFill>
                  <a:schemeClr val="bg1"/>
                </a:solidFill>
              </a:rPr>
            </a:br>
            <a:r>
              <a:rPr lang="en-GB" sz="2000" b="1" i="1" dirty="0">
                <a:solidFill>
                  <a:schemeClr val="bg1"/>
                </a:solidFill>
              </a:rPr>
              <a:t>Grammar</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3979679"/>
          </a:xfrm>
          <a:prstGeom prst="rect">
            <a:avLst/>
          </a:prstGeom>
          <a:noFill/>
        </p:spPr>
        <p:txBody>
          <a:bodyPr wrap="square" rtlCol="0">
            <a:spAutoFit/>
          </a:bodyPr>
          <a:lstStyle/>
          <a:p>
            <a:pPr>
              <a:lnSpc>
                <a:spcPct val="107000"/>
              </a:lnSpc>
              <a:spcAft>
                <a:spcPts val="800"/>
              </a:spcAft>
            </a:pP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You will hear </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each French sentence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twice</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Put a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cross (x)</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next to your answer. </a:t>
            </a:r>
            <a:endPar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endPar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PART A (PRESENT OR FUTURE)</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p>
          <a:p>
            <a:pPr>
              <a:lnSpc>
                <a:spcPct val="150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Does each sentence describe something that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is</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happening now</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or something that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will happen</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tomorrow</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1.	</a:t>
            </a:r>
            <a:r>
              <a:rPr lang="en-US" sz="2000" dirty="0">
                <a:solidFill>
                  <a:srgbClr val="1F4E79"/>
                </a:solidFill>
                <a:latin typeface="MS Gothic" panose="020B0609070205080204" pitchFamily="49" charset="-128"/>
                <a:ea typeface="SimSun" panose="02010600030101010101" pitchFamily="2" charset="-122"/>
                <a:cs typeface="Times New Roman" panose="02020603050405020304" pitchFamily="18" charset="0"/>
              </a:rPr>
              <a:t>☐</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happening now				</a:t>
            </a:r>
            <a:r>
              <a:rPr lang="en-US" sz="2000" dirty="0">
                <a:solidFill>
                  <a:srgbClr val="1F4E79"/>
                </a:solidFill>
                <a:latin typeface="MS Gothic" panose="020B0609070205080204" pitchFamily="49" charset="-128"/>
                <a:ea typeface="SimSun" panose="02010600030101010101" pitchFamily="2" charset="-122"/>
                <a:cs typeface="Times New Roman" panose="02020603050405020304" pitchFamily="18" charset="0"/>
              </a:rPr>
              <a:t>☐</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will happen tomorrow</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2.	</a:t>
            </a:r>
            <a:r>
              <a:rPr lang="en-US" sz="2000" dirty="0">
                <a:solidFill>
                  <a:srgbClr val="1F4E79"/>
                </a:solidFill>
                <a:latin typeface="MS Gothic" panose="020B0609070205080204" pitchFamily="49" charset="-128"/>
                <a:ea typeface="SimSun" panose="02010600030101010101" pitchFamily="2" charset="-122"/>
                <a:cs typeface="Times New Roman" panose="02020603050405020304" pitchFamily="18" charset="0"/>
              </a:rPr>
              <a:t>☐</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happening now				</a:t>
            </a:r>
            <a:r>
              <a:rPr lang="en-US" sz="2000" dirty="0">
                <a:solidFill>
                  <a:srgbClr val="1F4E79"/>
                </a:solidFill>
                <a:latin typeface="MS Gothic" panose="020B0609070205080204" pitchFamily="49" charset="-128"/>
                <a:ea typeface="SimSun" panose="02010600030101010101" pitchFamily="2" charset="-122"/>
                <a:cs typeface="Times New Roman" panose="02020603050405020304" pitchFamily="18" charset="0"/>
              </a:rPr>
              <a:t>☐</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will happen tomorrow</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6" name="Rounded Rectangular Callout 5">
            <a:extLst>
              <a:ext uri="{FF2B5EF4-FFF2-40B4-BE49-F238E27FC236}">
                <a16:creationId xmlns:a16="http://schemas.microsoft.com/office/drawing/2014/main" id="{70554787-1D81-AA40-913E-A636E1DF8184}"/>
              </a:ext>
            </a:extLst>
          </p:cNvPr>
          <p:cNvSpPr/>
          <p:nvPr/>
        </p:nvSpPr>
        <p:spPr>
          <a:xfrm>
            <a:off x="8564296" y="213280"/>
            <a:ext cx="3389069" cy="875016"/>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one mark for each item.</a:t>
            </a:r>
          </a:p>
        </p:txBody>
      </p:sp>
      <p:pic>
        <p:nvPicPr>
          <p:cNvPr id="7" name="Picture 6" descr="Shape&#10;&#10;Description automatically generated">
            <a:extLst>
              <a:ext uri="{FF2B5EF4-FFF2-40B4-BE49-F238E27FC236}">
                <a16:creationId xmlns:a16="http://schemas.microsoft.com/office/drawing/2014/main" id="{FAEF9D97-D0D8-CF40-940A-E8F350E52A98}"/>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1214026" y="4535720"/>
            <a:ext cx="158726" cy="158726"/>
          </a:xfrm>
          <a:prstGeom prst="rect">
            <a:avLst/>
          </a:prstGeom>
        </p:spPr>
      </p:pic>
      <p:pic>
        <p:nvPicPr>
          <p:cNvPr id="9" name="Picture 8" descr="Shape&#10;&#10;Description automatically generated">
            <a:extLst>
              <a:ext uri="{FF2B5EF4-FFF2-40B4-BE49-F238E27FC236}">
                <a16:creationId xmlns:a16="http://schemas.microsoft.com/office/drawing/2014/main" id="{2C5738DB-5C43-E049-A679-192E853383FD}"/>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6700150" y="4963240"/>
            <a:ext cx="158726" cy="158726"/>
          </a:xfrm>
          <a:prstGeom prst="rect">
            <a:avLst/>
          </a:prstGeom>
        </p:spPr>
      </p:pic>
      <p:sp>
        <p:nvSpPr>
          <p:cNvPr id="10" name="Action Button: Custom 9">
            <a:hlinkClick r:id="" action="ppaction://noaction" highlightClick="1">
              <a:snd r:embed="rId5" name="1 elle écoute de la musique.wav"/>
            </a:hlinkClick>
            <a:extLst>
              <a:ext uri="{FF2B5EF4-FFF2-40B4-BE49-F238E27FC236}">
                <a16:creationId xmlns:a16="http://schemas.microsoft.com/office/drawing/2014/main" id="{CF662C42-3627-CE4E-89C4-77BCAD76E8D3}"/>
              </a:ext>
            </a:extLst>
          </p:cNvPr>
          <p:cNvSpPr>
            <a:spLocks noChangeAspect="1"/>
          </p:cNvSpPr>
          <p:nvPr/>
        </p:nvSpPr>
        <p:spPr>
          <a:xfrm>
            <a:off x="229013" y="4331216"/>
            <a:ext cx="468000" cy="468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0">
            <a:hlinkClick r:id="" action="ppaction://noaction" highlightClick="1">
              <a:snd r:embed="rId6" name="2 nous allons visiter un musee.wav"/>
            </a:hlinkClick>
            <a:extLst>
              <a:ext uri="{FF2B5EF4-FFF2-40B4-BE49-F238E27FC236}">
                <a16:creationId xmlns:a16="http://schemas.microsoft.com/office/drawing/2014/main" id="{9D64395B-3CB4-E34F-8D01-257B396D59AC}"/>
              </a:ext>
            </a:extLst>
          </p:cNvPr>
          <p:cNvSpPr>
            <a:spLocks noChangeAspect="1"/>
          </p:cNvSpPr>
          <p:nvPr/>
        </p:nvSpPr>
        <p:spPr>
          <a:xfrm>
            <a:off x="229013" y="4808603"/>
            <a:ext cx="468000" cy="468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2</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2184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A (Listening)</a:t>
            </a:r>
            <a:br>
              <a:rPr lang="en-GB" sz="2800" b="1" dirty="0">
                <a:solidFill>
                  <a:schemeClr val="bg1"/>
                </a:solidFill>
              </a:rPr>
            </a:br>
            <a:r>
              <a:rPr lang="en-GB" sz="2000" b="1" i="1" dirty="0">
                <a:solidFill>
                  <a:schemeClr val="bg1"/>
                </a:solidFill>
              </a:rPr>
              <a:t>Grammar</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4211281"/>
          </a:xfrm>
          <a:prstGeom prst="rect">
            <a:avLst/>
          </a:prstGeom>
          <a:noFill/>
        </p:spPr>
        <p:txBody>
          <a:bodyPr wrap="square" rtlCol="0">
            <a:spAutoFit/>
          </a:bodyPr>
          <a:lstStyle/>
          <a:p>
            <a:pPr>
              <a:lnSpc>
                <a:spcPct val="107000"/>
              </a:lnSpc>
              <a:spcAft>
                <a:spcPts val="800"/>
              </a:spcAft>
            </a:pP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You will hear </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each French sentence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twice</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Put a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cross (x)</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next to your answer. </a:t>
            </a:r>
            <a:endPar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endPar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PART B (PRESENT OR PAST)</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p>
          <a:p>
            <a:pPr>
              <a:lnSpc>
                <a:spcPct val="150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Does each sentence describe something that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is happening now</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or something that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happened yesterday</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1.	</a:t>
            </a:r>
            <a:r>
              <a:rPr lang="en-US" sz="2000" dirty="0">
                <a:solidFill>
                  <a:srgbClr val="1F4E79"/>
                </a:solidFill>
                <a:latin typeface="MS Gothic" panose="020B0609070205080204" pitchFamily="49" charset="-128"/>
                <a:ea typeface="SimSun" panose="02010600030101010101" pitchFamily="2" charset="-122"/>
                <a:cs typeface="Times New Roman" panose="02020603050405020304" pitchFamily="18" charset="0"/>
              </a:rPr>
              <a:t>☐</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happening now				</a:t>
            </a:r>
            <a:r>
              <a:rPr lang="en-US" sz="2000" dirty="0">
                <a:solidFill>
                  <a:srgbClr val="1F4E79"/>
                </a:solidFill>
                <a:latin typeface="MS Gothic" panose="020B0609070205080204" pitchFamily="49" charset="-128"/>
                <a:ea typeface="SimSun" panose="02010600030101010101" pitchFamily="2" charset="-122"/>
                <a:cs typeface="Times New Roman" panose="02020603050405020304" pitchFamily="18" charset="0"/>
              </a:rPr>
              <a:t>☐</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happened yesterday</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2.	</a:t>
            </a:r>
            <a:r>
              <a:rPr lang="en-US" sz="2000" dirty="0">
                <a:solidFill>
                  <a:srgbClr val="1F4E79"/>
                </a:solidFill>
                <a:latin typeface="MS Gothic" panose="020B0609070205080204" pitchFamily="49" charset="-128"/>
                <a:ea typeface="SimSun" panose="02010600030101010101" pitchFamily="2" charset="-122"/>
                <a:cs typeface="Times New Roman" panose="02020603050405020304" pitchFamily="18" charset="0"/>
              </a:rPr>
              <a:t>☐</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happening now				</a:t>
            </a:r>
            <a:r>
              <a:rPr lang="en-US" sz="2000" dirty="0">
                <a:solidFill>
                  <a:srgbClr val="1F4E79"/>
                </a:solidFill>
                <a:latin typeface="MS Gothic" panose="020B0609070205080204" pitchFamily="49" charset="-128"/>
                <a:ea typeface="SimSun" panose="02010600030101010101" pitchFamily="2" charset="-122"/>
                <a:cs typeface="Times New Roman" panose="02020603050405020304" pitchFamily="18" charset="0"/>
              </a:rPr>
              <a:t>☐</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happened yesterday</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5" name="Rounded Rectangular Callout 4">
            <a:extLst>
              <a:ext uri="{FF2B5EF4-FFF2-40B4-BE49-F238E27FC236}">
                <a16:creationId xmlns:a16="http://schemas.microsoft.com/office/drawing/2014/main" id="{7927247B-DFBD-5149-A74E-21781D4F00F1}"/>
              </a:ext>
            </a:extLst>
          </p:cNvPr>
          <p:cNvSpPr/>
          <p:nvPr/>
        </p:nvSpPr>
        <p:spPr>
          <a:xfrm>
            <a:off x="8564296" y="213280"/>
            <a:ext cx="3389069" cy="875016"/>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one mark for each item.</a:t>
            </a:r>
          </a:p>
        </p:txBody>
      </p:sp>
      <p:pic>
        <p:nvPicPr>
          <p:cNvPr id="6" name="Picture 5" descr="Shape&#10;&#10;Description automatically generated">
            <a:extLst>
              <a:ext uri="{FF2B5EF4-FFF2-40B4-BE49-F238E27FC236}">
                <a16:creationId xmlns:a16="http://schemas.microsoft.com/office/drawing/2014/main" id="{CCEA18FB-9C9B-AF4D-948A-93BA4CE46388}"/>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1210851" y="4637320"/>
            <a:ext cx="158726" cy="158726"/>
          </a:xfrm>
          <a:prstGeom prst="rect">
            <a:avLst/>
          </a:prstGeom>
        </p:spPr>
      </p:pic>
      <p:pic>
        <p:nvPicPr>
          <p:cNvPr id="7" name="Picture 6" descr="Shape&#10;&#10;Description automatically generated">
            <a:extLst>
              <a:ext uri="{FF2B5EF4-FFF2-40B4-BE49-F238E27FC236}">
                <a16:creationId xmlns:a16="http://schemas.microsoft.com/office/drawing/2014/main" id="{D8CF65B7-F741-C943-BB23-D9655F2AF852}"/>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6697251" y="5192945"/>
            <a:ext cx="158726" cy="158726"/>
          </a:xfrm>
          <a:prstGeom prst="rect">
            <a:avLst/>
          </a:prstGeom>
        </p:spPr>
      </p:pic>
      <p:sp>
        <p:nvSpPr>
          <p:cNvPr id="9" name="Action Button: Custom 8">
            <a:hlinkClick r:id="" action="ppaction://noaction" highlightClick="1">
              <a:snd r:embed="rId5" name="1 tu fais le menage.wav"/>
            </a:hlinkClick>
            <a:extLst>
              <a:ext uri="{FF2B5EF4-FFF2-40B4-BE49-F238E27FC236}">
                <a16:creationId xmlns:a16="http://schemas.microsoft.com/office/drawing/2014/main" id="{F8CCDC80-1C10-8B49-A63E-B4EC7E1B1DAC}"/>
              </a:ext>
            </a:extLst>
          </p:cNvPr>
          <p:cNvSpPr>
            <a:spLocks noChangeAspect="1"/>
          </p:cNvSpPr>
          <p:nvPr/>
        </p:nvSpPr>
        <p:spPr>
          <a:xfrm>
            <a:off x="229013" y="4510449"/>
            <a:ext cx="468000" cy="468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9">
            <a:hlinkClick r:id="" action="ppaction://noaction" highlightClick="1">
              <a:snd r:embed="rId6" name="2 j'ai envoye une lettre a mon frere.wav"/>
            </a:hlinkClick>
            <a:extLst>
              <a:ext uri="{FF2B5EF4-FFF2-40B4-BE49-F238E27FC236}">
                <a16:creationId xmlns:a16="http://schemas.microsoft.com/office/drawing/2014/main" id="{B66AB6BD-37C7-D84A-8FF6-1C0A669CB9A3}"/>
              </a:ext>
            </a:extLst>
          </p:cNvPr>
          <p:cNvSpPr>
            <a:spLocks noChangeAspect="1"/>
          </p:cNvSpPr>
          <p:nvPr/>
        </p:nvSpPr>
        <p:spPr>
          <a:xfrm>
            <a:off x="229013" y="4987836"/>
            <a:ext cx="468000" cy="468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2</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7315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A (Listening)</a:t>
            </a:r>
            <a:br>
              <a:rPr lang="en-GB" sz="2800" b="1" dirty="0">
                <a:solidFill>
                  <a:schemeClr val="bg1"/>
                </a:solidFill>
              </a:rPr>
            </a:br>
            <a:r>
              <a:rPr lang="en-GB" sz="2000" b="1" i="1" dirty="0">
                <a:solidFill>
                  <a:schemeClr val="bg1"/>
                </a:solidFill>
              </a:rPr>
              <a:t>Grammar</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4774577"/>
          </a:xfrm>
          <a:prstGeom prst="rect">
            <a:avLst/>
          </a:prstGeom>
          <a:noFill/>
        </p:spPr>
        <p:txBody>
          <a:bodyPr wrap="square" rtlCol="0">
            <a:spAutoFit/>
          </a:bodyPr>
          <a:lstStyle/>
          <a:p>
            <a:pPr>
              <a:lnSpc>
                <a:spcPct val="107000"/>
              </a:lnSpc>
              <a:spcAft>
                <a:spcPts val="800"/>
              </a:spcAft>
            </a:pP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You will hear </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each French sentence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twice</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Put a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cross (x)</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next to your answer. </a:t>
            </a:r>
            <a:endPar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endPar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PART C (TIME PHRASES)</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p>
          <a:p>
            <a:pPr>
              <a:lnSpc>
                <a:spcPct val="150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Does each sentence describe something that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is happening just this week</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or something that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happens every week on the same day</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1.	</a:t>
            </a:r>
            <a:r>
              <a:rPr lang="en-US" sz="2000" dirty="0">
                <a:solidFill>
                  <a:srgbClr val="1F4E79"/>
                </a:solidFill>
                <a:latin typeface="MS Gothic" panose="020B0609070205080204" pitchFamily="49" charset="-128"/>
                <a:ea typeface="SimSun" panose="02010600030101010101" pitchFamily="2" charset="-122"/>
                <a:cs typeface="Times New Roman" panose="02020603050405020304" pitchFamily="18" charset="0"/>
              </a:rPr>
              <a:t>☐</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happening just this week			</a:t>
            </a:r>
            <a:r>
              <a:rPr lang="en-US" sz="2000" dirty="0">
                <a:solidFill>
                  <a:srgbClr val="1F4E79"/>
                </a:solidFill>
                <a:latin typeface="MS Gothic" panose="020B0609070205080204" pitchFamily="49" charset="-128"/>
                <a:ea typeface="SimSun" panose="02010600030101010101" pitchFamily="2" charset="-122"/>
                <a:cs typeface="Times New Roman" panose="02020603050405020304" pitchFamily="18" charset="0"/>
              </a:rPr>
              <a:t>☐</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happens every week on the same day</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2.	</a:t>
            </a:r>
            <a:r>
              <a:rPr lang="en-US" sz="2000" dirty="0">
                <a:solidFill>
                  <a:srgbClr val="1F4E79"/>
                </a:solidFill>
                <a:latin typeface="MS Gothic" panose="020B0609070205080204" pitchFamily="49" charset="-128"/>
                <a:ea typeface="SimSun" panose="02010600030101010101" pitchFamily="2" charset="-122"/>
                <a:cs typeface="Times New Roman" panose="02020603050405020304" pitchFamily="18" charset="0"/>
              </a:rPr>
              <a:t>☐</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happening just this week			</a:t>
            </a:r>
            <a:r>
              <a:rPr lang="en-US" sz="2000" dirty="0">
                <a:solidFill>
                  <a:srgbClr val="1F4E79"/>
                </a:solidFill>
                <a:latin typeface="MS Gothic" panose="020B0609070205080204" pitchFamily="49" charset="-128"/>
                <a:ea typeface="SimSun" panose="02010600030101010101" pitchFamily="2" charset="-122"/>
                <a:cs typeface="Times New Roman" panose="02020603050405020304" pitchFamily="18" charset="0"/>
              </a:rPr>
              <a:t>☐</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happens every week on the same day</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5" name="Rounded Rectangular Callout 4">
            <a:extLst>
              <a:ext uri="{FF2B5EF4-FFF2-40B4-BE49-F238E27FC236}">
                <a16:creationId xmlns:a16="http://schemas.microsoft.com/office/drawing/2014/main" id="{2D6EFA2F-E993-D046-A7FA-975B5D45AC38}"/>
              </a:ext>
            </a:extLst>
          </p:cNvPr>
          <p:cNvSpPr/>
          <p:nvPr/>
        </p:nvSpPr>
        <p:spPr>
          <a:xfrm>
            <a:off x="8564296" y="213280"/>
            <a:ext cx="3389069" cy="875016"/>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one mark for each item.</a:t>
            </a:r>
          </a:p>
        </p:txBody>
      </p:sp>
      <p:pic>
        <p:nvPicPr>
          <p:cNvPr id="6" name="Picture 5" descr="Shape&#10;&#10;Description automatically generated">
            <a:extLst>
              <a:ext uri="{FF2B5EF4-FFF2-40B4-BE49-F238E27FC236}">
                <a16:creationId xmlns:a16="http://schemas.microsoft.com/office/drawing/2014/main" id="{DBFA5F67-3D03-D543-89A3-C1A46F515F84}"/>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1210851" y="4637320"/>
            <a:ext cx="158726" cy="158726"/>
          </a:xfrm>
          <a:prstGeom prst="rect">
            <a:avLst/>
          </a:prstGeom>
        </p:spPr>
      </p:pic>
      <p:pic>
        <p:nvPicPr>
          <p:cNvPr id="7" name="Picture 6" descr="Shape&#10;&#10;Description automatically generated">
            <a:extLst>
              <a:ext uri="{FF2B5EF4-FFF2-40B4-BE49-F238E27FC236}">
                <a16:creationId xmlns:a16="http://schemas.microsoft.com/office/drawing/2014/main" id="{15EFBE4A-ACFC-A841-A610-1E64D9286A2C}"/>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6696385" y="5195254"/>
            <a:ext cx="158726" cy="158726"/>
          </a:xfrm>
          <a:prstGeom prst="rect">
            <a:avLst/>
          </a:prstGeom>
        </p:spPr>
      </p:pic>
      <p:sp>
        <p:nvSpPr>
          <p:cNvPr id="9" name="Action Button: Custom 8">
            <a:hlinkClick r:id="" action="ppaction://noaction" highlightClick="1">
              <a:snd r:embed="rId5" name="1 nous allons a la plage mercredi.wav"/>
            </a:hlinkClick>
            <a:extLst>
              <a:ext uri="{FF2B5EF4-FFF2-40B4-BE49-F238E27FC236}">
                <a16:creationId xmlns:a16="http://schemas.microsoft.com/office/drawing/2014/main" id="{44690C33-CF97-F741-B6B5-579E35E11947}"/>
              </a:ext>
            </a:extLst>
          </p:cNvPr>
          <p:cNvSpPr>
            <a:spLocks noChangeAspect="1"/>
          </p:cNvSpPr>
          <p:nvPr/>
        </p:nvSpPr>
        <p:spPr>
          <a:xfrm>
            <a:off x="229013" y="4509016"/>
            <a:ext cx="468000" cy="468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9">
            <a:hlinkClick r:id="" action="ppaction://noaction" highlightClick="1">
              <a:snd r:embed="rId6" name="2 ils font la cuisine le samedi.wav"/>
            </a:hlinkClick>
            <a:extLst>
              <a:ext uri="{FF2B5EF4-FFF2-40B4-BE49-F238E27FC236}">
                <a16:creationId xmlns:a16="http://schemas.microsoft.com/office/drawing/2014/main" id="{98456703-2A93-A444-B63A-D59FF8A8DF39}"/>
              </a:ext>
            </a:extLst>
          </p:cNvPr>
          <p:cNvSpPr>
            <a:spLocks noChangeAspect="1"/>
          </p:cNvSpPr>
          <p:nvPr/>
        </p:nvSpPr>
        <p:spPr>
          <a:xfrm>
            <a:off x="229013" y="4986403"/>
            <a:ext cx="468000" cy="468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2</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2198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Section A (Listening)</a:t>
            </a:r>
            <a:br>
              <a:rPr lang="en-GB" sz="2800" b="1" dirty="0">
                <a:solidFill>
                  <a:schemeClr val="bg1"/>
                </a:solidFill>
              </a:rPr>
            </a:br>
            <a:r>
              <a:rPr lang="en-GB" sz="2000" b="1" i="1" dirty="0">
                <a:solidFill>
                  <a:schemeClr val="bg1"/>
                </a:solidFill>
              </a:rPr>
              <a:t>Grammar</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56490" cy="4342664"/>
          </a:xfrm>
          <a:prstGeom prst="rect">
            <a:avLst/>
          </a:prstGeom>
          <a:noFill/>
        </p:spPr>
        <p:txBody>
          <a:bodyPr wrap="square" rtlCol="0">
            <a:spAutoFit/>
          </a:bodyPr>
          <a:lstStyle/>
          <a:p>
            <a:pPr>
              <a:lnSpc>
                <a:spcPct val="150000"/>
              </a:lnSpc>
              <a:spcAft>
                <a:spcPts val="800"/>
              </a:spcAft>
            </a:pP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You will hear </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each French sentence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twice</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Put a </a:t>
            </a:r>
            <a:r>
              <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cross (x)</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next to your answer. </a:t>
            </a:r>
            <a:endParaRPr lang="en-US"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GB" sz="2000" b="1" dirty="0">
                <a:solidFill>
                  <a:srgbClr val="FF0000"/>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GB"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PART D (COMPARATIVE STRUCTURES) </a:t>
            </a:r>
          </a:p>
          <a:p>
            <a:pPr>
              <a:lnSpc>
                <a:spcPct val="150000"/>
              </a:lnSpc>
              <a:spcAft>
                <a:spcPts val="800"/>
              </a:spcAft>
            </a:pPr>
            <a:r>
              <a:rPr lang="en-GB"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Listen to the sentences describing two people. Is </a:t>
            </a:r>
            <a:r>
              <a:rPr lang="en-GB"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one person taller </a:t>
            </a:r>
            <a:r>
              <a:rPr lang="en-GB"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or are they </a:t>
            </a:r>
            <a:r>
              <a:rPr lang="en-GB" sz="20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both the same height</a:t>
            </a:r>
            <a:r>
              <a:rPr lang="en-GB"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a:t>
            </a:r>
            <a:r>
              <a:rPr lang="en-GB" sz="2000" dirty="0">
                <a:solidFill>
                  <a:srgbClr val="FF0000"/>
                </a:solidFill>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1.	</a:t>
            </a:r>
            <a:r>
              <a:rPr lang="en-US" sz="2000" dirty="0">
                <a:solidFill>
                  <a:srgbClr val="1F4E79"/>
                </a:solidFill>
                <a:latin typeface="Segoe UI Symbol" panose="020B0502040204020203" pitchFamily="34" charset="0"/>
                <a:ea typeface="MS Gothic" panose="020B0609070205080204" pitchFamily="49" charset="-128"/>
                <a:cs typeface="Segoe UI Symbol" panose="020B0502040204020203" pitchFamily="34" charset="0"/>
              </a:rPr>
              <a:t>☐</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4E79"/>
                </a:solidFill>
                <a:latin typeface="Century Gothic" panose="020B0502020202020204" pitchFamily="34" charset="0"/>
                <a:ea typeface="SimSun" panose="02010600030101010101" pitchFamily="2" charset="-122"/>
                <a:cs typeface="Arial" panose="020B0604020202020204" pitchFamily="34" charset="0"/>
              </a:rPr>
              <a:t>Amandine</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is taller.	</a:t>
            </a:r>
            <a:r>
              <a:rPr lang="en-US" sz="2000" dirty="0">
                <a:solidFill>
                  <a:srgbClr val="1F4E79"/>
                </a:solidFill>
                <a:latin typeface="Segoe UI Symbol" panose="020B0502040204020203" pitchFamily="34" charset="0"/>
                <a:ea typeface="MS Gothic" panose="020B0609070205080204" pitchFamily="49" charset="-128"/>
                <a:cs typeface="Segoe UI Symbol" panose="020B0502040204020203" pitchFamily="34" charset="0"/>
              </a:rPr>
              <a:t>☐</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Sophie is taller.   	</a:t>
            </a:r>
            <a:r>
              <a:rPr lang="en-US" sz="2000" dirty="0">
                <a:solidFill>
                  <a:srgbClr val="1F4E79"/>
                </a:solidFill>
                <a:latin typeface="Segoe UI Symbol" panose="020B0502040204020203" pitchFamily="34" charset="0"/>
                <a:ea typeface="MS Gothic" panose="020B0609070205080204" pitchFamily="49" charset="-128"/>
                <a:cs typeface="Segoe UI Symbol" panose="020B0502040204020203" pitchFamily="34" charset="0"/>
              </a:rPr>
              <a:t>☐</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They are the same height.</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2.	</a:t>
            </a:r>
            <a:r>
              <a:rPr lang="en-US" sz="2000" dirty="0">
                <a:solidFill>
                  <a:srgbClr val="1F4E79"/>
                </a:solidFill>
                <a:latin typeface="Segoe UI Symbol" panose="020B0502040204020203" pitchFamily="34" charset="0"/>
                <a:ea typeface="MS Gothic" panose="020B0609070205080204" pitchFamily="49" charset="-128"/>
                <a:cs typeface="Segoe UI Symbol" panose="020B0502040204020203" pitchFamily="34" charset="0"/>
              </a:rPr>
              <a:t>☐</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Bastien is taller.	</a:t>
            </a:r>
            <a:r>
              <a:rPr lang="en-US" sz="2000" dirty="0">
                <a:solidFill>
                  <a:srgbClr val="1F4E79"/>
                </a:solidFill>
                <a:latin typeface="Segoe UI Symbol" panose="020B0502040204020203" pitchFamily="34" charset="0"/>
                <a:ea typeface="MS Gothic" panose="020B0609070205080204" pitchFamily="49" charset="-128"/>
                <a:cs typeface="Segoe UI Symbol" panose="020B0502040204020203" pitchFamily="34" charset="0"/>
              </a:rPr>
              <a:t>☐</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Romain is taller.	</a:t>
            </a:r>
            <a:r>
              <a:rPr lang="en-US" sz="2000" dirty="0">
                <a:solidFill>
                  <a:srgbClr val="1F4E79"/>
                </a:solidFill>
                <a:latin typeface="Segoe UI Symbol" panose="020B0502040204020203" pitchFamily="34" charset="0"/>
                <a:ea typeface="MS Gothic" panose="020B0609070205080204" pitchFamily="49" charset="-128"/>
                <a:cs typeface="Segoe UI Symbol" panose="020B0502040204020203" pitchFamily="34" charset="0"/>
              </a:rPr>
              <a:t>☐</a:t>
            </a:r>
            <a:r>
              <a:rPr lang="en-US" sz="20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They are the same height.</a:t>
            </a: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5" name="Rounded Rectangular Callout 4">
            <a:extLst>
              <a:ext uri="{FF2B5EF4-FFF2-40B4-BE49-F238E27FC236}">
                <a16:creationId xmlns:a16="http://schemas.microsoft.com/office/drawing/2014/main" id="{114935BF-8F1B-B949-86CC-1DBDC16DEEAA}"/>
              </a:ext>
            </a:extLst>
          </p:cNvPr>
          <p:cNvSpPr/>
          <p:nvPr/>
        </p:nvSpPr>
        <p:spPr>
          <a:xfrm>
            <a:off x="8564296" y="213280"/>
            <a:ext cx="3389069" cy="875016"/>
          </a:xfrm>
          <a:prstGeom prst="wedgeRoundRectCallout">
            <a:avLst>
              <a:gd name="adj1" fmla="val 22336"/>
              <a:gd name="adj2" fmla="val 815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There is one mark for each item.</a:t>
            </a:r>
          </a:p>
        </p:txBody>
      </p:sp>
      <p:pic>
        <p:nvPicPr>
          <p:cNvPr id="6" name="Picture 5" descr="Shape&#10;&#10;Description automatically generated">
            <a:extLst>
              <a:ext uri="{FF2B5EF4-FFF2-40B4-BE49-F238E27FC236}">
                <a16:creationId xmlns:a16="http://schemas.microsoft.com/office/drawing/2014/main" id="{39D23E72-2963-E94A-890F-19AD25627E4E}"/>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1234781" y="4202980"/>
            <a:ext cx="158726" cy="158726"/>
          </a:xfrm>
          <a:prstGeom prst="rect">
            <a:avLst/>
          </a:prstGeom>
        </p:spPr>
      </p:pic>
      <p:pic>
        <p:nvPicPr>
          <p:cNvPr id="7" name="Picture 6" descr="Shape&#10;&#10;Description automatically generated">
            <a:extLst>
              <a:ext uri="{FF2B5EF4-FFF2-40B4-BE49-F238E27FC236}">
                <a16:creationId xmlns:a16="http://schemas.microsoft.com/office/drawing/2014/main" id="{7F75D4AE-0BED-544E-9E22-70A619783DE4}"/>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1237427" y="4760508"/>
            <a:ext cx="158726" cy="158726"/>
          </a:xfrm>
          <a:prstGeom prst="rect">
            <a:avLst/>
          </a:prstGeom>
        </p:spPr>
      </p:pic>
      <p:sp>
        <p:nvSpPr>
          <p:cNvPr id="9" name="Action Button: Custom 8">
            <a:hlinkClick r:id="" action="ppaction://noaction" highlightClick="1">
              <a:snd r:embed="rId5" name="1 amandine est plus grande que sophie.wav"/>
            </a:hlinkClick>
            <a:extLst>
              <a:ext uri="{FF2B5EF4-FFF2-40B4-BE49-F238E27FC236}">
                <a16:creationId xmlns:a16="http://schemas.microsoft.com/office/drawing/2014/main" id="{A80E9658-E427-1D42-B816-74A41D552792}"/>
              </a:ext>
            </a:extLst>
          </p:cNvPr>
          <p:cNvSpPr>
            <a:spLocks noChangeAspect="1"/>
          </p:cNvSpPr>
          <p:nvPr/>
        </p:nvSpPr>
        <p:spPr>
          <a:xfrm>
            <a:off x="255517" y="4072385"/>
            <a:ext cx="468000" cy="468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9">
            <a:hlinkClick r:id="" action="ppaction://noaction" highlightClick="1">
              <a:snd r:embed="rId6" name="2 romain est moins grand que bastien.wav"/>
            </a:hlinkClick>
            <a:extLst>
              <a:ext uri="{FF2B5EF4-FFF2-40B4-BE49-F238E27FC236}">
                <a16:creationId xmlns:a16="http://schemas.microsoft.com/office/drawing/2014/main" id="{2BAE73D2-40E7-3841-89F7-A867959C4403}"/>
              </a:ext>
            </a:extLst>
          </p:cNvPr>
          <p:cNvSpPr>
            <a:spLocks noChangeAspect="1"/>
          </p:cNvSpPr>
          <p:nvPr/>
        </p:nvSpPr>
        <p:spPr>
          <a:xfrm>
            <a:off x="255517" y="4549772"/>
            <a:ext cx="468000" cy="468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2</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9768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3</TotalTime>
  <Words>4152</Words>
  <Application>Microsoft Office PowerPoint</Application>
  <PresentationFormat>Widescreen</PresentationFormat>
  <Paragraphs>662</Paragraphs>
  <Slides>36</Slides>
  <Notes>36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36</vt:i4>
      </vt:variant>
    </vt:vector>
  </HeadingPairs>
  <TitlesOfParts>
    <vt:vector size="46" baseType="lpstr">
      <vt:lpstr>MS Gothic</vt:lpstr>
      <vt:lpstr>Arial</vt:lpstr>
      <vt:lpstr>Arial</vt:lpstr>
      <vt:lpstr>Calibri</vt:lpstr>
      <vt:lpstr>Century Gothic</vt:lpstr>
      <vt:lpstr>Segoe UI Symbol</vt:lpstr>
      <vt:lpstr>Tw Cen MT</vt:lpstr>
      <vt:lpstr>1_Office Theme</vt:lpstr>
      <vt:lpstr>NCELP Theme</vt:lpstr>
      <vt:lpstr>2_Office Theme</vt:lpstr>
      <vt:lpstr>Practice Assessment </vt:lpstr>
      <vt:lpstr>Section A (Listening) Sounds of the Language</vt:lpstr>
      <vt:lpstr>Section A (Listening) Sounds of the Language</vt:lpstr>
      <vt:lpstr>Section A (Listening) Vocabulary</vt:lpstr>
      <vt:lpstr>Section A (Listening) Vocabulary</vt:lpstr>
      <vt:lpstr>Section A (Listening) Grammar</vt:lpstr>
      <vt:lpstr>Section A (Listening) Grammar</vt:lpstr>
      <vt:lpstr>Section A (Listening) Grammar</vt:lpstr>
      <vt:lpstr>Section A (Listening) Grammar</vt:lpstr>
      <vt:lpstr>Section B (Reading) Vocabulary</vt:lpstr>
      <vt:lpstr>Section B (Reading) Vocabulary</vt:lpstr>
      <vt:lpstr>Section B (Reading) Vocabulary</vt:lpstr>
      <vt:lpstr>Section B (Reading) Vocabulary</vt:lpstr>
      <vt:lpstr>Section B (Reading) Grammar</vt:lpstr>
      <vt:lpstr>Section B (Reading) Grammar</vt:lpstr>
      <vt:lpstr>Section B (Reading) Grammar</vt:lpstr>
      <vt:lpstr>Section B (Reading) Grammar</vt:lpstr>
      <vt:lpstr>Section B (Reading) Grammar</vt:lpstr>
      <vt:lpstr>Section C (Writing) Vocabulary</vt:lpstr>
      <vt:lpstr>Section C (Writing) Vocabulary</vt:lpstr>
      <vt:lpstr>Section C (Writing) Grammar</vt:lpstr>
      <vt:lpstr>Section C (Writing) Grammar</vt:lpstr>
      <vt:lpstr>Section C (Writing) Grammar</vt:lpstr>
      <vt:lpstr>Section C (Writing) Grammar</vt:lpstr>
      <vt:lpstr>Section C (Writing) Grammar</vt:lpstr>
      <vt:lpstr>Section C (Writing) Grammar</vt:lpstr>
      <vt:lpstr>Section D (Speaking) Sounds of the Language</vt:lpstr>
      <vt:lpstr>Section D (Speaking) Sounds of the Language</vt:lpstr>
      <vt:lpstr>Section D (Speaking) Sounds of the Language</vt:lpstr>
      <vt:lpstr>Section D (Speaking) Vocabulary</vt:lpstr>
      <vt:lpstr>Section D (Speaking) Grammar</vt:lpstr>
      <vt:lpstr>Section D (Speaking) Grammar</vt:lpstr>
      <vt:lpstr>Section D (Speaking) Grammar</vt:lpstr>
      <vt:lpstr>Section D (Speaking) Grammar</vt:lpstr>
      <vt:lpstr>Section D (Speaking) Grammar</vt:lpstr>
      <vt:lpstr>Section D (Speaking) Grammar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Catherine Morris</cp:lastModifiedBy>
  <cp:revision>141</cp:revision>
  <dcterms:created xsi:type="dcterms:W3CDTF">2020-06-12T14:19:03Z</dcterms:created>
  <dcterms:modified xsi:type="dcterms:W3CDTF">2021-07-26T14:04:55Z</dcterms:modified>
</cp:coreProperties>
</file>